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762" r:id="rId3"/>
    <p:sldMasterId id="2147483770" r:id="rId4"/>
    <p:sldMasterId id="2147483783" r:id="rId5"/>
  </p:sldMasterIdLst>
  <p:notesMasterIdLst>
    <p:notesMasterId r:id="rId49"/>
  </p:notesMasterIdLst>
  <p:handoutMasterIdLst>
    <p:handoutMasterId r:id="rId50"/>
  </p:handoutMasterIdLst>
  <p:sldIdLst>
    <p:sldId id="256" r:id="rId6"/>
    <p:sldId id="289" r:id="rId7"/>
    <p:sldId id="290" r:id="rId8"/>
    <p:sldId id="292" r:id="rId9"/>
    <p:sldId id="307" r:id="rId10"/>
    <p:sldId id="295" r:id="rId11"/>
    <p:sldId id="294" r:id="rId12"/>
    <p:sldId id="297" r:id="rId13"/>
    <p:sldId id="304" r:id="rId14"/>
    <p:sldId id="298" r:id="rId15"/>
    <p:sldId id="299" r:id="rId16"/>
    <p:sldId id="300" r:id="rId17"/>
    <p:sldId id="301" r:id="rId18"/>
    <p:sldId id="302" r:id="rId19"/>
    <p:sldId id="303" r:id="rId20"/>
    <p:sldId id="305" r:id="rId21"/>
    <p:sldId id="306" r:id="rId22"/>
    <p:sldId id="288" r:id="rId23"/>
    <p:sldId id="265" r:id="rId24"/>
    <p:sldId id="308" r:id="rId25"/>
    <p:sldId id="287" r:id="rId26"/>
    <p:sldId id="309" r:id="rId27"/>
    <p:sldId id="322" r:id="rId28"/>
    <p:sldId id="312" r:id="rId29"/>
    <p:sldId id="313" r:id="rId30"/>
    <p:sldId id="314" r:id="rId31"/>
    <p:sldId id="318" r:id="rId32"/>
    <p:sldId id="316" r:id="rId33"/>
    <p:sldId id="317" r:id="rId34"/>
    <p:sldId id="310" r:id="rId35"/>
    <p:sldId id="311" r:id="rId36"/>
    <p:sldId id="321" r:id="rId37"/>
    <p:sldId id="282" r:id="rId38"/>
    <p:sldId id="319" r:id="rId39"/>
    <p:sldId id="323" r:id="rId40"/>
    <p:sldId id="326" r:id="rId41"/>
    <p:sldId id="273" r:id="rId42"/>
    <p:sldId id="275" r:id="rId43"/>
    <p:sldId id="277" r:id="rId44"/>
    <p:sldId id="293" r:id="rId45"/>
    <p:sldId id="324" r:id="rId46"/>
    <p:sldId id="329" r:id="rId47"/>
    <p:sldId id="330" r:id="rId4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ene Nooren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9" autoAdjust="0"/>
    <p:restoredTop sz="87056" autoAdjust="0"/>
  </p:normalViewPr>
  <p:slideViewPr>
    <p:cSldViewPr>
      <p:cViewPr>
        <p:scale>
          <a:sx n="100" d="100"/>
          <a:sy n="100" d="100"/>
        </p:scale>
        <p:origin x="-1186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5629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4-08T20:58:40.108" idx="6">
    <p:pos x="3864" y="1376"/>
    <p:text>Hier zijn ook diensten als storagen en consultancy een belangrijke component. Hoe stel je een werkplan op voor (big data) projecten? BMP etc., hoe doe je je storage, backup?</p:text>
  </p:cm>
  <p:cm authorId="0" dt="2015-04-08T21:04:56.807" idx="7">
    <p:pos x="1671" y="1358"/>
    <p:text>Is dit de START? Dus planning?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8-07T12:49:23.568" idx="8">
    <p:pos x="3314" y="3498"/>
    <p:text>Ik zou hier OF een algemene tekst plaatsen OF alle logo's. Voor S4R kunnen we m wel zo laten door te customizen op het instituut waar we presenteren.</p:text>
  </p:cm>
  <p:cm authorId="0" dt="2015-08-07T16:41:11.006" idx="9">
    <p:pos x="4235" y="2752"/>
    <p:text>Ctmm is formeel geen service provider hierin. De services worden aangeboden vanuit een project. De services moeten dus nog sustainable worden gemaakt.</p:text>
  </p:cm>
  <p:cm authorId="0" dt="2015-08-07T16:42:24.799" idx="10">
    <p:pos x="5329" y="3475"/>
    <p:text>Hier zijn er denk ik nog wel meer van te noemen, zoals ook instituten hun eigen reserch support hebben, bijv. UMCU. Genoemde centra focussen meer op de wetenschap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D0B9D7-11E6-4028-8ADD-9B12A44A6016}" type="datetimeFigureOut">
              <a:rPr lang="en-GB"/>
              <a:pPr>
                <a:defRPr/>
              </a:pPr>
              <a:t>17/11/2015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A9DE40-91AD-4EAA-A59D-B22D8693A4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85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93C02D-80F1-4810-89F9-9C03F9E6AE99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ADDD97-7E56-413D-AA51-04D00E878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24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C956AB-FE38-41B6-871E-EBF07B5A651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[Optional slide] This looks pretty much like you’re need</a:t>
            </a:r>
            <a:r>
              <a:rPr lang="en-GB" baseline="0" dirty="0" smtClean="0"/>
              <a:t> solutions for every step in this (modified) life cycle.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Analyzing</a:t>
            </a:r>
            <a:r>
              <a:rPr lang="en-GB" baseline="0" dirty="0" smtClean="0"/>
              <a:t> and interpreting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6C55C-0240-4843-84EC-78635DBA322E}" type="slidenum">
              <a:rPr lang="nl-NL" smtClean="0">
                <a:solidFill>
                  <a:prstClr val="black"/>
                </a:solidFill>
              </a:rPr>
              <a:pPr/>
              <a:t>25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0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D95D6-35F7-8B46-B7C6-60DE821CA154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69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6D728-ECEC-412A-898B-B7C1EBE6BAF8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381AF-1217-4E6F-9402-66BD53165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2E9EC-D879-4362-9E77-40A9800E4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F4F0-9240-4874-BDDC-47E6EA463173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3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0EFAB-8E1C-479F-9DF9-8D30F9416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E3EAC-F695-43B2-9DB2-E40D87F2D830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8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BCF39-F2F6-499D-9886-4F4BD5AEB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F2F5-A2B0-4604-B26D-9B22C14C4757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41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NA Research iStock_000019334097Larg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47" y="128240"/>
            <a:ext cx="9046243" cy="529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4" name="AutoShape 2"/>
          <p:cNvSpPr>
            <a:spLocks/>
          </p:cNvSpPr>
          <p:nvPr userDrawn="1"/>
        </p:nvSpPr>
        <p:spPr bwMode="auto">
          <a:xfrm>
            <a:off x="107504" y="5562000"/>
            <a:ext cx="8892991" cy="1152000"/>
          </a:xfrm>
          <a:prstGeom prst="roundRect">
            <a:avLst>
              <a:gd name="adj" fmla="val 11415"/>
            </a:avLst>
          </a:prstGeom>
          <a:solidFill>
            <a:srgbClr val="ED6B06"/>
          </a:solidFill>
          <a:ln w="25400">
            <a:noFill/>
            <a:miter lim="800000"/>
            <a:headEnd/>
            <a:tailEnd/>
          </a:ln>
          <a:extLst/>
        </p:spPr>
        <p:txBody>
          <a:bodyPr vert="horz" lIns="0" tIns="0" rIns="0" bIns="0" rtlCol="0" anchor="ctr">
            <a:normAutofit/>
          </a:bodyPr>
          <a:lstStyle/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</a:pPr>
            <a:endParaRPr lang="nl-NL" sz="2800">
              <a:solidFill>
                <a:prstClr val="black"/>
              </a:solidFill>
              <a:latin typeface="Calibri"/>
              <a:cs typeface="+mn-cs"/>
              <a:sym typeface="Arial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 userDrawn="1">
            <p:ph type="ctrTitle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>
            <a:lvl1pPr>
              <a:defRPr lang="nl-NL" sz="2000" b="0" kern="1200" cap="all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l"/>
            <a:endParaRPr lang="nl-NL" noProof="0" dirty="0"/>
          </a:p>
        </p:txBody>
      </p:sp>
      <p:pic>
        <p:nvPicPr>
          <p:cNvPr id="12" name="Afbeelding 13" descr="SURF_f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880" y="5805264"/>
            <a:ext cx="1423544" cy="7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25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45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/>
          <p:cNvSpPr>
            <a:spLocks/>
          </p:cNvSpPr>
          <p:nvPr userDrawn="1"/>
        </p:nvSpPr>
        <p:spPr bwMode="auto">
          <a:xfrm>
            <a:off x="381000" y="228600"/>
            <a:ext cx="8458200" cy="1231900"/>
          </a:xfrm>
          <a:prstGeom prst="roundRect">
            <a:avLst>
              <a:gd name="adj" fmla="val 15000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BB040"/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Afgeronde rechthoek 9"/>
          <p:cNvSpPr/>
          <p:nvPr userDrawn="1"/>
        </p:nvSpPr>
        <p:spPr>
          <a:xfrm>
            <a:off x="372818" y="1600200"/>
            <a:ext cx="8466382" cy="4572000"/>
          </a:xfrm>
          <a:prstGeom prst="roundRect">
            <a:avLst>
              <a:gd name="adj" fmla="val 3364"/>
            </a:avLst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4" name="Afbeelding 13" descr="SURF_fc.p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0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/>
          </p:cNvSpPr>
          <p:nvPr userDrawn="1"/>
        </p:nvSpPr>
        <p:spPr bwMode="auto">
          <a:xfrm>
            <a:off x="381000" y="228600"/>
            <a:ext cx="8458200" cy="1231900"/>
          </a:xfrm>
          <a:prstGeom prst="roundRect">
            <a:avLst>
              <a:gd name="adj" fmla="val 15000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FBB040"/>
              </a:buCl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FBB040"/>
              </a:buCl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0" name="Afbeelding 9" descr="SURF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0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9" name="Afbeelding 8" descr="SURF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8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7"/>
          <p:cNvSpPr/>
          <p:nvPr userDrawn="1"/>
        </p:nvSpPr>
        <p:spPr>
          <a:xfrm>
            <a:off x="304800" y="381000"/>
            <a:ext cx="8610600" cy="6172200"/>
          </a:xfrm>
          <a:prstGeom prst="roundRect">
            <a:avLst>
              <a:gd name="adj" fmla="val 3015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4" name="Afbeelding 3" descr="SURF_what SURF can do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5373216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7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lad, f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to 1.jpg"/>
          <p:cNvPicPr>
            <a:picLocks noChangeAspect="1"/>
          </p:cNvPicPr>
          <p:nvPr userDrawn="1"/>
        </p:nvPicPr>
        <p:blipFill>
          <a:blip r:embed="rId2" cstate="print"/>
          <a:srcRect b="9725"/>
          <a:stretch>
            <a:fillRect/>
          </a:stretch>
        </p:blipFill>
        <p:spPr>
          <a:xfrm>
            <a:off x="0" y="0"/>
            <a:ext cx="9144000" cy="550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pic_surf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88000" y="288933"/>
            <a:ext cx="8568000" cy="1836218"/>
          </a:xfrm>
          <a:prstGeom prst="rect">
            <a:avLst/>
          </a:prstGeom>
        </p:spPr>
      </p:pic>
      <p:pic>
        <p:nvPicPr>
          <p:cNvPr id="14" name="Picture 13" descr="pic_surf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5125" y="5562000"/>
            <a:ext cx="8856000" cy="1151951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88000" y="1548000"/>
            <a:ext cx="8568000" cy="576000"/>
          </a:xfrm>
          <a:prstGeom prst="rect">
            <a:avLst/>
          </a:prstGeom>
          <a:noFill/>
        </p:spPr>
        <p:txBody>
          <a:bodyPr lIns="1440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88000" y="288000"/>
            <a:ext cx="8568000" cy="1152000"/>
          </a:xfrm>
          <a:prstGeom prst="rect">
            <a:avLst/>
          </a:prstGeom>
          <a:noFill/>
        </p:spPr>
        <p:txBody>
          <a:bodyPr lIns="1440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42875" y="5562000"/>
            <a:ext cx="6480000" cy="115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000" y="5562000"/>
            <a:ext cx="6768938" cy="1152000"/>
          </a:xfrm>
          <a:prstGeom prst="rect">
            <a:avLst/>
          </a:prstGeom>
          <a:noFill/>
          <a:ln>
            <a:noFill/>
          </a:ln>
        </p:spPr>
        <p:txBody>
          <a:bodyPr lIns="14400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908"/>
            <a:ext cx="9144000" cy="396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57" y="5845175"/>
            <a:ext cx="1142006" cy="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3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F0A8E-D188-4A85-A5AB-3AD26836F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6B48A-B7F4-430D-A406-086FC23D7574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40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16F12-F348-43DD-B5DD-C2238A599AC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6F12-9289-4179-94EA-A896ED77FB5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0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24201-71F1-4B09-BF44-3DC7A048F41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79298-995B-4EAD-ABDC-EA5F945CB6FD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6EA17-B690-43D6-8727-38038908E92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05364-C4B0-44A4-A634-C05F320C310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0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877BF-E886-41C7-8D06-54CD581C7A9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35C4-38A6-48B7-8695-83829089CAAC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082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8D038-CEBB-4DA9-A0D8-7F8982D4E590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F6E39-FB33-4F58-92AF-2BA5F709158A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8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57C11-5D27-4E84-977A-4D8E76DFC6C3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CBE09-5781-46A3-AC30-227DE8B58386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0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9B5A-1296-4B6F-A1CE-AD81D5509B8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4D80-16FA-4CE7-A6D5-78A04004DB49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499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193E-CF38-407D-A11B-D9EBC951BC0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CE104-525F-4872-9096-A98E4B53DD5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95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  <a:cs typeface="Arial" charset="0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942960-2146-4AD9-94A3-9747B95483F4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72C6F85-4169-4C0C-B375-DB58EA69183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33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E562C-9FAB-4BFF-ACAC-3DCF3AACCE0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CA74-CEA3-4A77-A49B-97CAB30E5FA5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3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D3CE1-D1B4-4FD4-BB68-F30EE100CA17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12E09-0159-4DB4-ACB1-CF554B5F1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73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81C6-2422-47A4-95F0-2A25962F76F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BF624-922A-49BD-BB68-A5B32F5B5C53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00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86C1-D491-4813-B2B2-1012E659424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192D-3E65-4B37-819B-97C217585C6B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60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, f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NA Research iStock_000019334097Larg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47" y="128240"/>
            <a:ext cx="9046243" cy="529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92000"/>
            <a:ext cx="9144000" cy="396240"/>
          </a:xfrm>
          <a:prstGeom prst="rect">
            <a:avLst/>
          </a:prstGeom>
        </p:spPr>
      </p:pic>
      <p:sp>
        <p:nvSpPr>
          <p:cNvPr id="14" name="AutoShape 2"/>
          <p:cNvSpPr>
            <a:spLocks/>
          </p:cNvSpPr>
          <p:nvPr userDrawn="1"/>
        </p:nvSpPr>
        <p:spPr bwMode="auto">
          <a:xfrm>
            <a:off x="107504" y="5562000"/>
            <a:ext cx="8892991" cy="1152000"/>
          </a:xfrm>
          <a:prstGeom prst="roundRect">
            <a:avLst>
              <a:gd name="adj" fmla="val 11415"/>
            </a:avLst>
          </a:prstGeom>
          <a:solidFill>
            <a:srgbClr val="ED6B06"/>
          </a:solidFill>
          <a:ln w="25400">
            <a:noFill/>
            <a:miter lim="800000"/>
            <a:headEnd/>
            <a:tailEnd/>
          </a:ln>
          <a:extLst/>
        </p:spPr>
        <p:txBody>
          <a:bodyPr vert="horz" lIns="0" tIns="0" rIns="0" bIns="0" rtlCol="0" anchor="ctr">
            <a:normAutofit/>
          </a:bodyPr>
          <a:lstStyle/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</a:pPr>
            <a:endParaRPr lang="nl-NL" sz="2800">
              <a:solidFill>
                <a:prstClr val="black"/>
              </a:solidFill>
              <a:latin typeface="Calibri"/>
              <a:cs typeface="+mn-cs"/>
              <a:sym typeface="Arial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 userDrawn="1">
            <p:ph type="ctrTitle"/>
          </p:nvPr>
        </p:nvSpPr>
        <p:spPr>
          <a:xfrm>
            <a:off x="288000" y="288000"/>
            <a:ext cx="8568000" cy="1152000"/>
          </a:xfrm>
          <a:prstGeom prst="roundRect">
            <a:avLst>
              <a:gd name="adj" fmla="val 12645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>
            <a:noAutofit/>
          </a:bodyPr>
          <a:lstStyle>
            <a:lvl1pPr>
              <a:defRPr lang="nl-NL" sz="2000" b="0" kern="1200" cap="all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l"/>
            <a:endParaRPr lang="nl-NL" noProof="0" dirty="0"/>
          </a:p>
        </p:txBody>
      </p:sp>
      <p:pic>
        <p:nvPicPr>
          <p:cNvPr id="12" name="Afbeelding 13" descr="SURF_fc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880" y="5805264"/>
            <a:ext cx="1423544" cy="72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8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529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"/>
          <p:cNvSpPr>
            <a:spLocks/>
          </p:cNvSpPr>
          <p:nvPr userDrawn="1"/>
        </p:nvSpPr>
        <p:spPr bwMode="auto">
          <a:xfrm>
            <a:off x="381000" y="228600"/>
            <a:ext cx="8458200" cy="1231900"/>
          </a:xfrm>
          <a:prstGeom prst="roundRect">
            <a:avLst>
              <a:gd name="adj" fmla="val 15000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BB040"/>
              </a:buCl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Afgeronde rechthoek 9"/>
          <p:cNvSpPr/>
          <p:nvPr userDrawn="1"/>
        </p:nvSpPr>
        <p:spPr>
          <a:xfrm>
            <a:off x="372818" y="1600200"/>
            <a:ext cx="8466382" cy="4572000"/>
          </a:xfrm>
          <a:prstGeom prst="roundRect">
            <a:avLst>
              <a:gd name="adj" fmla="val 3364"/>
            </a:avLst>
          </a:prstGeom>
          <a:noFill/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4" name="Afbeelding 13" descr="SURF_fc.p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18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/>
          </p:cNvSpPr>
          <p:nvPr userDrawn="1"/>
        </p:nvSpPr>
        <p:spPr bwMode="auto">
          <a:xfrm>
            <a:off x="381000" y="228600"/>
            <a:ext cx="8458200" cy="1231900"/>
          </a:xfrm>
          <a:prstGeom prst="roundRect">
            <a:avLst>
              <a:gd name="adj" fmla="val 15000"/>
            </a:avLst>
          </a:prstGeom>
          <a:solidFill>
            <a:srgbClr val="ED6B06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FBB040"/>
              </a:buCl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rgbClr val="FBB040"/>
              </a:buCl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9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10" name="Afbeelding 9" descr="SURF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03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7"/>
          <p:cNvSpPr/>
          <p:nvPr userDrawn="1"/>
        </p:nvSpPr>
        <p:spPr>
          <a:xfrm>
            <a:off x="372818" y="6302507"/>
            <a:ext cx="8542582" cy="479293"/>
          </a:xfrm>
          <a:prstGeom prst="roundRect">
            <a:avLst>
              <a:gd name="adj" fmla="val 37374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1"/>
            <a:ext cx="4495800" cy="34925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674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‹#›</a:t>
            </a:fld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9" name="Afbeelding 8" descr="SURF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6381328"/>
            <a:ext cx="720080" cy="3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8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7"/>
          <p:cNvSpPr/>
          <p:nvPr userDrawn="1"/>
        </p:nvSpPr>
        <p:spPr>
          <a:xfrm>
            <a:off x="304800" y="381000"/>
            <a:ext cx="8610600" cy="6172200"/>
          </a:xfrm>
          <a:prstGeom prst="roundRect">
            <a:avLst>
              <a:gd name="adj" fmla="val 3015"/>
            </a:avLst>
          </a:prstGeom>
          <a:solidFill>
            <a:srgbClr val="ED6B0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4" name="Afbeelding 3" descr="SURF_what SURF can do_fc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5373216"/>
            <a:ext cx="3888432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blad, f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to 1.jpg"/>
          <p:cNvPicPr>
            <a:picLocks noChangeAspect="1"/>
          </p:cNvPicPr>
          <p:nvPr userDrawn="1"/>
        </p:nvPicPr>
        <p:blipFill>
          <a:blip r:embed="rId2" cstate="print"/>
          <a:srcRect b="9725"/>
          <a:stretch>
            <a:fillRect/>
          </a:stretch>
        </p:blipFill>
        <p:spPr>
          <a:xfrm>
            <a:off x="0" y="0"/>
            <a:ext cx="9144000" cy="550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 descr="pic_surf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88000" y="288933"/>
            <a:ext cx="8568000" cy="1836218"/>
          </a:xfrm>
          <a:prstGeom prst="rect">
            <a:avLst/>
          </a:prstGeom>
        </p:spPr>
      </p:pic>
      <p:pic>
        <p:nvPicPr>
          <p:cNvPr id="14" name="Picture 13" descr="pic_surf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5125" y="5562000"/>
            <a:ext cx="8856000" cy="1151951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88000" y="1548000"/>
            <a:ext cx="8568000" cy="576000"/>
          </a:xfrm>
          <a:prstGeom prst="rect">
            <a:avLst/>
          </a:prstGeom>
          <a:noFill/>
        </p:spPr>
        <p:txBody>
          <a:bodyPr lIns="144000" tIns="0" rIns="144000" bIns="0" anchor="ctr" anchorCtr="0">
            <a:normAutofit/>
          </a:bodyPr>
          <a:lstStyle>
            <a:lvl1pPr marL="0" indent="0" algn="l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88000" y="288000"/>
            <a:ext cx="8568000" cy="1152000"/>
          </a:xfrm>
          <a:prstGeom prst="rect">
            <a:avLst/>
          </a:prstGeom>
          <a:noFill/>
        </p:spPr>
        <p:txBody>
          <a:bodyPr lIns="144000" tIns="0" rIns="144000" bIns="0" anchor="ctr" anchorCtr="0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noProof="0" dirty="0" smtClean="0"/>
              <a:t>CLICK TO EDIT MASTER TITLE STYLE</a:t>
            </a:r>
            <a:endParaRPr lang="nl-NL" noProof="0" dirty="0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142875" y="5562000"/>
            <a:ext cx="6480000" cy="1152000"/>
          </a:xfrm>
          <a:prstGeom prst="rect">
            <a:avLst/>
          </a:prstGeom>
        </p:spPr>
        <p:txBody>
          <a:bodyPr lIns="144000" tIns="0" rIns="0" b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44000" y="5562000"/>
            <a:ext cx="6768938" cy="1152000"/>
          </a:xfrm>
          <a:prstGeom prst="rect">
            <a:avLst/>
          </a:prstGeom>
          <a:noFill/>
          <a:ln>
            <a:noFill/>
          </a:ln>
        </p:spPr>
        <p:txBody>
          <a:bodyPr lIns="14400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908"/>
            <a:ext cx="9144000" cy="396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57" y="5845175"/>
            <a:ext cx="1142006" cy="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4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4078-CE82-4252-9202-FD4877634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A1A01-E912-4737-A6BC-C0CE8DE92630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8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91DE5-132E-45F4-8D85-E3A3230CD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D3892-0F35-4A72-ABF8-1B9F147A61BE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3E1E9-605C-41C4-85C4-EC2F2EF2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3511E-4A01-49E0-960B-2BB7E927E5A8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6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3D7C5-581B-449C-BA90-AACC23962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A4FEB-1BB3-4666-87B8-94D4D517BC72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80EE5-9302-4718-8575-6018C4129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88274-9DF1-4A35-9544-E2ED6D75C840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9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B5CCC9C-58CD-49B4-9CAD-35CDD357437C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3828515-4BAC-41FC-9562-AF5F0D44C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9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0558ECC3-424C-4AA3-8315-B355FCDF6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8957C08-B3FB-4C3B-A576-DC1026CF5078}" type="datetimeFigureOut">
              <a:rPr lang="en-US"/>
              <a:pPr>
                <a:defRPr/>
              </a:pPr>
              <a:t>11/17/2015</a:t>
            </a:fld>
            <a:endParaRPr lang="en-US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50" r:id="rId2"/>
    <p:sldLayoutId id="214748376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1" r:id="rId9"/>
    <p:sldLayoutId id="2147483756" r:id="rId10"/>
    <p:sldLayoutId id="2147483757" r:id="rId11"/>
    <p:sldLayoutId id="2147483758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9FDEE6-CF89-4867-987B-10E2E55F17D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19-11-2015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B5D4A3-EC48-4948-B56B-369ED226E95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4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5621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David Groep</a:t>
            </a:r>
          </a:p>
          <a:p>
            <a:pPr eaLnBrk="1" hangingPunct="1">
              <a:defRPr/>
            </a:pP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smtClean="0">
                <a:solidFill>
                  <a:srgbClr val="C00000"/>
                </a:solidFill>
                <a:latin typeface="Gill Sans MT" pitchFamily="34" charset="0"/>
              </a:rPr>
              <a:t>Amsterdam</a:t>
            </a:r>
          </a:p>
          <a:p>
            <a:pPr eaLnBrk="1" hangingPunct="1">
              <a:defRPr/>
            </a:pPr>
            <a:r>
              <a:rPr lang="en-US" altLang="en-US" sz="1200" i="1" smtClean="0">
                <a:solidFill>
                  <a:srgbClr val="C00000"/>
                </a:solidFill>
                <a:latin typeface="Gill Sans MT" pitchFamily="34" charset="0"/>
              </a:rPr>
              <a:t>PDP &amp; Grid</a:t>
            </a:r>
          </a:p>
          <a:p>
            <a:pPr eaLnBrk="1" hangingPunct="1">
              <a:defRPr/>
            </a:pPr>
            <a:endParaRPr lang="en-US" altLang="en-US" sz="120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B4B5EB9-E34C-4486-90BA-644EA33648CF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F120C7D-1F5D-4B2D-A88C-3613026748E8}" type="datetimeFigureOut">
              <a:rPr lang="en-US">
                <a:solidFill>
                  <a:prstClr val="white"/>
                </a:solidFill>
              </a:rPr>
              <a:pPr>
                <a:defRPr/>
              </a:pPr>
              <a:t>11/19/2015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21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9FDEE6-CF89-4867-987B-10E2E55F17DE}" type="datetimeFigureOut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20-11-2015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B5D4A3-EC48-4948-B56B-369ED226E95B}" type="slidenum">
              <a:rPr lang="nl-NL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2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12" Type="http://schemas.openxmlformats.org/officeDocument/2006/relationships/image" Target="../media/image53.gif"/><Relationship Id="rId17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57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26.gif"/><Relationship Id="rId5" Type="http://schemas.openxmlformats.org/officeDocument/2006/relationships/image" Target="../media/image48.png"/><Relationship Id="rId15" Type="http://schemas.openxmlformats.org/officeDocument/2006/relationships/image" Target="../media/image56.gif"/><Relationship Id="rId10" Type="http://schemas.openxmlformats.org/officeDocument/2006/relationships/image" Target="../media/image24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em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16.wmf"/><Relationship Id="rId4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32.jpeg"/><Relationship Id="rId3" Type="http://schemas.openxmlformats.org/officeDocument/2006/relationships/image" Target="../media/image71.gif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gif"/><Relationship Id="rId11" Type="http://schemas.openxmlformats.org/officeDocument/2006/relationships/image" Target="../media/image76.png"/><Relationship Id="rId5" Type="http://schemas.openxmlformats.org/officeDocument/2006/relationships/image" Target="../media/image65.png"/><Relationship Id="rId10" Type="http://schemas.openxmlformats.org/officeDocument/2006/relationships/image" Target="../media/image75.png"/><Relationship Id="rId4" Type="http://schemas.openxmlformats.org/officeDocument/2006/relationships/image" Target="../media/image31.wmf"/><Relationship Id="rId9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4.png"/><Relationship Id="rId21" Type="http://schemas.openxmlformats.org/officeDocument/2006/relationships/image" Target="../media/image110.jpe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11" Type="http://schemas.openxmlformats.org/officeDocument/2006/relationships/image" Target="../media/image100.png"/><Relationship Id="rId5" Type="http://schemas.openxmlformats.org/officeDocument/2006/relationships/image" Target="../media/image95.emf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68.emf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emf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6.emf"/><Relationship Id="rId5" Type="http://schemas.openxmlformats.org/officeDocument/2006/relationships/image" Target="../media/image115.emf"/><Relationship Id="rId10" Type="http://schemas.openxmlformats.org/officeDocument/2006/relationships/comments" Target="../comments/comment1.xml"/><Relationship Id="rId4" Type="http://schemas.openxmlformats.org/officeDocument/2006/relationships/image" Target="../media/image114.emf"/><Relationship Id="rId9" Type="http://schemas.openxmlformats.org/officeDocument/2006/relationships/image" Target="../media/image119.emf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18" Type="http://schemas.openxmlformats.org/officeDocument/2006/relationships/image" Target="../media/image132.png"/><Relationship Id="rId26" Type="http://schemas.openxmlformats.org/officeDocument/2006/relationships/image" Target="../media/image140.png"/><Relationship Id="rId3" Type="http://schemas.openxmlformats.org/officeDocument/2006/relationships/image" Target="../media/image120.png"/><Relationship Id="rId21" Type="http://schemas.openxmlformats.org/officeDocument/2006/relationships/image" Target="../media/image135.png"/><Relationship Id="rId34" Type="http://schemas.openxmlformats.org/officeDocument/2006/relationships/comments" Target="../comments/comment2.xml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1.emf"/><Relationship Id="rId25" Type="http://schemas.openxmlformats.org/officeDocument/2006/relationships/image" Target="../media/image139.png"/><Relationship Id="rId33" Type="http://schemas.openxmlformats.org/officeDocument/2006/relationships/image" Target="../media/image1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3.emf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38.png"/><Relationship Id="rId32" Type="http://schemas.openxmlformats.org/officeDocument/2006/relationships/image" Target="../media/image146.png"/><Relationship Id="rId5" Type="http://schemas.openxmlformats.org/officeDocument/2006/relationships/image" Target="../media/image122.png"/><Relationship Id="rId15" Type="http://schemas.openxmlformats.org/officeDocument/2006/relationships/image" Target="../media/image115.emf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7.png"/><Relationship Id="rId19" Type="http://schemas.openxmlformats.org/officeDocument/2006/relationships/image" Target="../media/image133.png"/><Relationship Id="rId31" Type="http://schemas.openxmlformats.org/officeDocument/2006/relationships/image" Target="../media/image145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14.emf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8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lightenyourresearch.net/" TargetMode="External"/><Relationship Id="rId2" Type="http://schemas.openxmlformats.org/officeDocument/2006/relationships/hyperlink" Target="https://www.surf.nl/en/knowledge-and-innovation/innovationprojects/2007/enlighten-your-research.html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4.png"/><Relationship Id="rId7" Type="http://schemas.openxmlformats.org/officeDocument/2006/relationships/image" Target="../media/image15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emf"/><Relationship Id="rId5" Type="http://schemas.openxmlformats.org/officeDocument/2006/relationships/image" Target="../media/image57.wmf"/><Relationship Id="rId4" Type="http://schemas.openxmlformats.org/officeDocument/2006/relationships/image" Target="../media/image155.jpeg"/><Relationship Id="rId9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H:\Data\Movies\HORNBACH%20-%20Es%20gibt%20immer%20was%20zu%20tun%20-%20Global%20Builders%20Band%20Together-SAME.avi" TargetMode="External"/><Relationship Id="rId1" Type="http://schemas.microsoft.com/office/2007/relationships/media" Target="file:///H:\Data\Movies\HORNBACH%20-%20Es%20gibt%20immer%20was%20zu%20tun%20-%20Global%20Builders%20Band%20Together-SAME.avi" TargetMode="External"/><Relationship Id="rId4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manyworldstheory.files.wordpress.com/2013/10/experimentalist.jpg" TargetMode="External"/><Relationship Id="rId13" Type="http://schemas.openxmlformats.org/officeDocument/2006/relationships/image" Target="../media/image171.jpeg"/><Relationship Id="rId18" Type="http://schemas.openxmlformats.org/officeDocument/2006/relationships/hyperlink" Target="http://manyworldstheory.files.wordpress.com/2013/10/politician.jpg" TargetMode="External"/><Relationship Id="rId3" Type="http://schemas.openxmlformats.org/officeDocument/2006/relationships/image" Target="../media/image166.jpeg"/><Relationship Id="rId7" Type="http://schemas.openxmlformats.org/officeDocument/2006/relationships/image" Target="../media/image168.jpeg"/><Relationship Id="rId12" Type="http://schemas.openxmlformats.org/officeDocument/2006/relationships/hyperlink" Target="http://manyworldstheory.files.wordpress.com/2013/10/guest.jpg" TargetMode="External"/><Relationship Id="rId17" Type="http://schemas.openxmlformats.org/officeDocument/2006/relationships/image" Target="../media/image173.jpeg"/><Relationship Id="rId2" Type="http://schemas.openxmlformats.org/officeDocument/2006/relationships/hyperlink" Target="http://manyworldstheory.files.wordpress.com/2013/10/typical.jpg" TargetMode="External"/><Relationship Id="rId16" Type="http://schemas.openxmlformats.org/officeDocument/2006/relationships/hyperlink" Target="http://manyworldstheory.files.wordpress.com/2013/10/poetry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manyworldstheory.files.wordpress.com/2013/10/theorist.jpg" TargetMode="External"/><Relationship Id="rId11" Type="http://schemas.openxmlformats.org/officeDocument/2006/relationships/image" Target="../media/image170.jpeg"/><Relationship Id="rId5" Type="http://schemas.openxmlformats.org/officeDocument/2006/relationships/image" Target="../media/image167.jpeg"/><Relationship Id="rId15" Type="http://schemas.openxmlformats.org/officeDocument/2006/relationships/image" Target="../media/image172.jpeg"/><Relationship Id="rId10" Type="http://schemas.openxmlformats.org/officeDocument/2006/relationships/hyperlink" Target="http://manyworldstheory.files.wordpress.com/2013/10/undergrad.jpg" TargetMode="External"/><Relationship Id="rId19" Type="http://schemas.openxmlformats.org/officeDocument/2006/relationships/image" Target="../media/image174.jpeg"/><Relationship Id="rId4" Type="http://schemas.openxmlformats.org/officeDocument/2006/relationships/hyperlink" Target="http://manyworldstheory.files.wordpress.com/2013/10/ideal.jpg" TargetMode="External"/><Relationship Id="rId9" Type="http://schemas.openxmlformats.org/officeDocument/2006/relationships/image" Target="../media/image169.jpeg"/><Relationship Id="rId14" Type="http://schemas.openxmlformats.org/officeDocument/2006/relationships/hyperlink" Target="http://manyworldstheory.files.wordpress.com/2013/10/nobel.jp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c1.staticflickr.com/5/4008/4704274634_55b33a4ba3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382"/>
            <a:ext cx="9144000" cy="66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Bridging </a:t>
            </a:r>
            <a:r>
              <a:rPr lang="en-US" dirty="0" smtClean="0"/>
              <a:t>between </a:t>
            </a:r>
            <a:br>
              <a:rPr lang="en-US" dirty="0" smtClean="0"/>
            </a:br>
            <a:r>
              <a:rPr lang="en-US" dirty="0" smtClean="0"/>
              <a:t>infrastructures in th</a:t>
            </a:r>
            <a:r>
              <a:rPr lang="en-US" dirty="0" smtClean="0"/>
              <a:t>e polder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31332"/>
            <a:ext cx="7407275" cy="2389756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Collaboration amongst e-Infrastructures </a:t>
            </a:r>
            <a:r>
              <a:rPr lang="en-US" i="1" dirty="0" smtClean="0"/>
              <a:t>at </a:t>
            </a:r>
            <a:r>
              <a:rPr lang="en-US" i="1" dirty="0" smtClean="0"/>
              <a:t>the </a:t>
            </a:r>
            <a:br>
              <a:rPr lang="en-US" i="1" dirty="0" smtClean="0"/>
            </a:br>
            <a:r>
              <a:rPr lang="en-US" i="1" dirty="0" smtClean="0"/>
              <a:t>technical and policy level – a (biased) personal view</a:t>
            </a:r>
          </a:p>
          <a:p>
            <a:pPr eaLnBrk="1" hangingPunct="1">
              <a:defRPr/>
            </a:pPr>
            <a:endParaRPr lang="en-US" i="1" dirty="0" smtClean="0"/>
          </a:p>
          <a:p>
            <a:pPr eaLnBrk="1" hangingPunct="1">
              <a:defRPr/>
            </a:pPr>
            <a:r>
              <a:rPr lang="en-US" sz="2000" i="1" dirty="0" smtClean="0">
                <a:solidFill>
                  <a:srgbClr val="C00000"/>
                </a:solidFill>
              </a:rPr>
              <a:t>David </a:t>
            </a:r>
            <a:r>
              <a:rPr lang="en-US" sz="2000" i="1" dirty="0" err="1" smtClean="0">
                <a:solidFill>
                  <a:srgbClr val="C00000"/>
                </a:solidFill>
              </a:rPr>
              <a:t>Groep</a:t>
            </a:r>
            <a:r>
              <a:rPr lang="en-US" sz="2000" i="1" dirty="0" smtClean="0">
                <a:solidFill>
                  <a:srgbClr val="C00000"/>
                </a:solidFill>
              </a:rPr>
              <a:t>, </a:t>
            </a:r>
            <a:endParaRPr lang="en-US" sz="2000" i="1" dirty="0" smtClean="0">
              <a:solidFill>
                <a:srgbClr val="C00000"/>
              </a:solidFill>
            </a:endParaRPr>
          </a:p>
          <a:p>
            <a:pPr eaLnBrk="1" hangingPunct="1">
              <a:defRPr/>
            </a:pPr>
            <a:r>
              <a:rPr lang="en-US" sz="2000" i="1" dirty="0" smtClean="0">
                <a:solidFill>
                  <a:srgbClr val="C00000"/>
                </a:solidFill>
              </a:rPr>
              <a:t>Nikhef and the Dutch National e-Infrastructure</a:t>
            </a:r>
            <a:r>
              <a:rPr lang="en-US" sz="2000" i="1" dirty="0" smtClean="0">
                <a:solidFill>
                  <a:srgbClr val="C00000"/>
                </a:solidFill>
              </a:rPr>
              <a:t/>
            </a:r>
            <a:br>
              <a:rPr lang="en-US" sz="2000" i="1" dirty="0" smtClean="0">
                <a:solidFill>
                  <a:srgbClr val="C00000"/>
                </a:solidFill>
              </a:rPr>
            </a:br>
            <a:r>
              <a:rPr lang="en-US" sz="2000" i="1" dirty="0" smtClean="0">
                <a:solidFill>
                  <a:srgbClr val="C00000"/>
                </a:solidFill>
              </a:rPr>
              <a:t>TTC meeting </a:t>
            </a:r>
            <a:r>
              <a:rPr lang="en-US" sz="2000" i="1" dirty="0" smtClean="0">
                <a:solidFill>
                  <a:srgbClr val="C00000"/>
                </a:solidFill>
              </a:rPr>
              <a:t>2015-11-23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9434" y="6544782"/>
            <a:ext cx="5655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Foto</a:t>
            </a:r>
            <a:r>
              <a:rPr lang="en-US" sz="1400" i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: </a:t>
            </a:r>
            <a:r>
              <a:rPr lang="en-US" sz="1400" i="1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Reinier</a:t>
            </a:r>
            <a:r>
              <a:rPr lang="en-US" sz="1400" i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 </a:t>
            </a:r>
            <a:r>
              <a:rPr lang="en-US" sz="1400" i="1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Sierag</a:t>
            </a:r>
            <a:r>
              <a:rPr lang="en-US" sz="1400" i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, CC-BY-NC, https://www.flickr.com/photos/sierag/4704274634</a:t>
            </a:r>
          </a:p>
        </p:txBody>
      </p:sp>
      <p:pic>
        <p:nvPicPr>
          <p:cNvPr id="5127" name="Picture 7" descr="H:\Home\davidg\Template\Logos\logo-nikhef-2015-compact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40172"/>
            <a:ext cx="1508925" cy="6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reative Commons Licen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" y="6093296"/>
            <a:ext cx="553204" cy="1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36512" y="6237312"/>
            <a:ext cx="308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except where otherwise noted on images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logos owned by respective trademark holders </a:t>
            </a:r>
            <a:b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and used as citations only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29" y="1052736"/>
            <a:ext cx="6241107" cy="23583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 descr="https://upload.wikimedia.org/wikipedia/en/4/4f/Terena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35" y="5517499"/>
            <a:ext cx="552745" cy="5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34370"/>
            <a:ext cx="1798515" cy="9617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778416"/>
          </a:xfrm>
        </p:spPr>
        <p:txBody>
          <a:bodyPr>
            <a:noAutofit/>
          </a:bodyPr>
          <a:lstStyle/>
          <a:p>
            <a:r>
              <a:rPr lang="en-US" sz="3200" dirty="0" smtClean="0"/>
              <a:t>e-IRG White Paper created a fruitful collaboration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172899" y="3159685"/>
            <a:ext cx="184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  <a:latin typeface="+mj-lt"/>
              </a:rPr>
              <a:t>e-IRG white paper 2004 (IE)</a:t>
            </a:r>
            <a:endParaRPr lang="en-US" sz="1200" i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172" name="Picture 4" descr="https://www.terena.org/activities/tf-aace/tacar/tacar-h-150x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5" y="1028753"/>
            <a:ext cx="14287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:\Home\davidg\Template\Logos\eugridpma-col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5" y="1664124"/>
            <a:ext cx="1428750" cy="61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7" y="3436684"/>
            <a:ext cx="1755913" cy="81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69160"/>
            <a:ext cx="1191353" cy="86409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39781"/>
            <a:ext cx="703139" cy="66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https://upload.wikimedia.org/wikipedia/en/1/1b/Distributed_European_Infrastructure_for_Supercomputing_Applications_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06" y="4887873"/>
            <a:ext cx="1347117" cy="6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:\Home\davidg\Template\Logos\EGEElogoNEW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99" y="4066977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upload.wikimedia.org/wikipedia/en/4/49/TeraGrid-logo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23875"/>
            <a:ext cx="656808" cy="7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goc.pragma-grid.net/homepage/pragma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55108"/>
            <a:ext cx="952500" cy="7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upload.wikimedia.org/wikipedia/en/a/a0/Open_Science_Grid%28Small_Logo%29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46" y="5403474"/>
            <a:ext cx="1580453" cy="80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://www.ist-mupbed.uni-erlangen.de/pict/logo_big_colour_fixed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874" y="5692769"/>
            <a:ext cx="471650" cy="4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0984" y="3502127"/>
            <a:ext cx="714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Infrastructure ‘Relying Party’ members in 2005 and later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194" name="Picture 26" descr="H:\Home\davidg\Template\Logos\EGI-logo-large01-transp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27321"/>
            <a:ext cx="738155" cy="5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www.xsede.org/image/image_gallery?uuid=c0ae4cfa-fa0e-4546-8b02-3305bf2a99cc&amp;groupId=10157&amp;t=136925842699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52002"/>
            <a:ext cx="1434310" cy="5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http://www.prace-ri.eu/IMG/png/prace-logo-transparent-160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87" y="4449180"/>
            <a:ext cx="979758" cy="66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33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mandate that has been there all along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1556792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[In the] Council of the European Union </a:t>
            </a:r>
            <a:r>
              <a:rPr lang="en-US" dirty="0">
                <a:latin typeface="+mj-lt"/>
              </a:rPr>
              <a:t>… a substantial majority of delegations supported the following Presidency conclusions: </a:t>
            </a:r>
            <a:r>
              <a:rPr lang="en-US" dirty="0" smtClean="0">
                <a:latin typeface="+mj-lt"/>
              </a:rPr>
              <a:t>…</a:t>
            </a: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b="1" dirty="0" smtClean="0">
                <a:latin typeface="+mj-lt"/>
              </a:rPr>
              <a:t>E.15.</a:t>
            </a:r>
            <a:r>
              <a:rPr lang="en-US" dirty="0">
                <a:latin typeface="+mj-lt"/>
              </a:rPr>
              <a:t> UNDERLINES that the present actions to support existing research infrastructures, integrating activities and trans-national access to facilities should be continued and reinforced </a:t>
            </a:r>
            <a:r>
              <a:rPr lang="en-US" dirty="0" smtClean="0">
                <a:latin typeface="+mj-lt"/>
              </a:rPr>
              <a:t>…</a:t>
            </a:r>
          </a:p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Including e-Infrastructures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, i.e. GEANT infrastructure projects for the interconnection of electronic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research networks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and GRID architecture empowered infrastructures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.</a:t>
            </a:r>
            <a:endParaRPr lang="en-US" b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6516052"/>
            <a:ext cx="465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2624th Council </a:t>
            </a:r>
            <a:r>
              <a:rPr lang="en-US" dirty="0" smtClean="0">
                <a:latin typeface="+mj-lt"/>
              </a:rPr>
              <a:t>Meeting, 25-26 November 2004</a:t>
            </a:r>
            <a:endParaRPr lang="en-US" dirty="0" smtClean="0">
              <a:latin typeface="+mj-lt"/>
            </a:endParaRPr>
          </a:p>
        </p:txBody>
      </p:sp>
      <p:pic>
        <p:nvPicPr>
          <p:cNvPr id="6148" name="Picture 4" descr="http://goodlogo.com/images/logos/nl_eu_2004_logo_267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1008112" cy="105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12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" y="188640"/>
            <a:ext cx="9142760" cy="609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working together takes time </a:t>
            </a:r>
            <a:br>
              <a:rPr lang="en-US" dirty="0" smtClean="0"/>
            </a:br>
            <a:r>
              <a:rPr lang="en-US" dirty="0" smtClean="0"/>
              <a:t>– let’s look at the Dutch example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" y="6281620"/>
            <a:ext cx="9179272" cy="57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7027" y="6597352"/>
            <a:ext cx="3521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Photo: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Teun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Spaans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– </a:t>
            </a:r>
            <a:r>
              <a:rPr lang="en-US" sz="1200" dirty="0" err="1" smtClean="0">
                <a:solidFill>
                  <a:srgbClr val="800000"/>
                </a:solidFill>
                <a:latin typeface="+mj-lt"/>
              </a:rPr>
              <a:t>WikiMedia</a:t>
            </a:r>
            <a:r>
              <a:rPr lang="en-US" sz="1200" dirty="0" smtClean="0">
                <a:solidFill>
                  <a:srgbClr val="800000"/>
                </a:solidFill>
                <a:latin typeface="+mj-lt"/>
              </a:rPr>
              <a:t> commons CC-BY-SA</a:t>
            </a:r>
            <a:endParaRPr lang="en-US" sz="1200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665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avidg\Desktop\Trans\fotos-lhcone-lhcopn\lsgrid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48" y="1021667"/>
            <a:ext cx="6019800" cy="4657726"/>
          </a:xfrm>
          <a:prstGeom prst="rect">
            <a:avLst/>
          </a:prstGeom>
          <a:noFill/>
          <a:effectLst>
            <a:outerShdw blurRad="317500" dist="165100" dir="42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Dutch </a:t>
            </a:r>
            <a:r>
              <a:rPr lang="en-US" dirty="0" smtClean="0"/>
              <a:t>National </a:t>
            </a:r>
            <a:r>
              <a:rPr lang="en-US" dirty="0" smtClean="0"/>
              <a:t>e-Infrastructure today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230" y="4398080"/>
            <a:ext cx="3550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coordinated by</a:t>
            </a:r>
            <a:endParaRPr lang="en-US" sz="4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5" descr="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95548"/>
            <a:ext cx="2448272" cy="12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http://www.rug.nl/about-us/how-to-find-us/huisstijl/logobank/corporatelogo/corporatelogorood/rugr_logoen_rood_rgb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188471"/>
            <a:ext cx="1178404" cy="32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:\Home\davidg\Nikhef\AdminFormalities\Logo2014\nikhef-logo-final\logo-nikhef-2015-compact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3" y="3688766"/>
            <a:ext cx="923109" cy="40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H:\Home\davidg\Template\Logos\surfnet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590197"/>
            <a:ext cx="817329" cy="3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H:\Home\davidg\Template\Logos\SURFSARA.e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2564904"/>
            <a:ext cx="1383882" cy="51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312" y="1988840"/>
            <a:ext cx="231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j-lt"/>
              </a:rPr>
              <a:t>operational partners</a:t>
            </a:r>
          </a:p>
        </p:txBody>
      </p:sp>
    </p:spTree>
    <p:extLst>
      <p:ext uri="{BB962C8B-B14F-4D97-AF65-F5344CB8AC3E}">
        <p14:creationId xmlns:p14="http://schemas.microsoft.com/office/powerpoint/2010/main" val="13407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37" y="1801851"/>
            <a:ext cx="4093079" cy="42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6512" y="1988840"/>
            <a:ext cx="3384376" cy="3133328"/>
          </a:xfrm>
        </p:spPr>
        <p:txBody>
          <a:bodyPr/>
          <a:lstStyle/>
          <a:p>
            <a:r>
              <a:rPr lang="en-US" sz="2400" dirty="0" smtClean="0"/>
              <a:t>‘Grid’ data intensive processing platform</a:t>
            </a:r>
          </a:p>
          <a:p>
            <a:r>
              <a:rPr lang="en-US" sz="2400" dirty="0" smtClean="0"/>
              <a:t>HPC Cloud (IaaS)</a:t>
            </a:r>
          </a:p>
          <a:p>
            <a:r>
              <a:rPr lang="en-US" sz="2400" dirty="0" smtClean="0"/>
              <a:t>Hadoop</a:t>
            </a:r>
          </a:p>
          <a:p>
            <a:r>
              <a:rPr lang="en-US" sz="2400" dirty="0" smtClean="0"/>
              <a:t>GPU</a:t>
            </a:r>
          </a:p>
          <a:p>
            <a:r>
              <a:rPr lang="en-US" sz="2400" dirty="0" err="1" smtClean="0"/>
              <a:t>BeeHub</a:t>
            </a:r>
            <a:endParaRPr lang="en-US" sz="2400" dirty="0" smtClean="0"/>
          </a:p>
          <a:p>
            <a:r>
              <a:rPr lang="en-US" sz="2400" dirty="0" err="1" smtClean="0"/>
              <a:t>SURFdrive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DNI data and compute services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120680" y="1628800"/>
            <a:ext cx="370790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 smtClean="0"/>
              <a:t>Data Ingest Service</a:t>
            </a:r>
          </a:p>
          <a:p>
            <a:r>
              <a:rPr lang="en-US" sz="2400" dirty="0" smtClean="0"/>
              <a:t>High-throughput </a:t>
            </a:r>
            <a:br>
              <a:rPr lang="en-US" sz="2400" dirty="0" smtClean="0"/>
            </a:br>
            <a:r>
              <a:rPr lang="en-US" sz="2400" dirty="0" smtClean="0"/>
              <a:t>storage</a:t>
            </a:r>
          </a:p>
          <a:p>
            <a:r>
              <a:rPr lang="en-US" sz="2400" dirty="0" smtClean="0"/>
              <a:t>Long-term archival</a:t>
            </a:r>
          </a:p>
          <a:p>
            <a:r>
              <a:rPr lang="en-US" sz="2400" dirty="0" smtClean="0"/>
              <a:t>“Lisa” low-latency compute cluster</a:t>
            </a:r>
          </a:p>
          <a:p>
            <a:r>
              <a:rPr lang="en-US" sz="2400" dirty="0" err="1" smtClean="0"/>
              <a:t>Carthesius</a:t>
            </a:r>
            <a:r>
              <a:rPr lang="en-US" sz="2400" dirty="0" smtClean="0"/>
              <a:t> T1 HPC</a:t>
            </a:r>
          </a:p>
          <a:p>
            <a:r>
              <a:rPr lang="en-US" sz="2400" dirty="0" smtClean="0"/>
              <a:t>HTC IaaS data processing Cloud (several, </a:t>
            </a:r>
            <a:r>
              <a:rPr lang="en-US" sz="2400" dirty="0" err="1" smtClean="0"/>
              <a:t>est</a:t>
            </a:r>
            <a:r>
              <a:rPr lang="en-US" sz="2400" dirty="0" smtClean="0"/>
              <a:t>: 2016)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4248" y="6608385"/>
            <a:ext cx="234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+mj-lt"/>
              </a:rPr>
              <a:t>Graphic: SURFsara, Evert </a:t>
            </a:r>
            <a:r>
              <a:rPr lang="en-US" sz="1200" dirty="0" err="1" smtClean="0">
                <a:solidFill>
                  <a:srgbClr val="002060"/>
                </a:solidFill>
                <a:latin typeface="+mj-lt"/>
              </a:rPr>
              <a:t>Lammers</a:t>
            </a:r>
            <a:endParaRPr lang="en-US" sz="1200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71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085184"/>
            <a:ext cx="971843" cy="85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http://adviesbureau.oplus.nu/wp-content/uploads/2010/02/ictreg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76" y="2408086"/>
            <a:ext cx="3474925" cy="157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:\Home\davidg\Template\Logos\vl-e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66" y="1293456"/>
            <a:ext cx="4104456" cy="66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96" y="1338334"/>
            <a:ext cx="2592288" cy="192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U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2" y="4725144"/>
            <a:ext cx="1776832" cy="90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 Interesting Journey: 2000…2015…2018+</a:t>
            </a:r>
            <a:endParaRPr lang="en-US" sz="3600" dirty="0"/>
          </a:p>
        </p:txBody>
      </p:sp>
      <p:pic>
        <p:nvPicPr>
          <p:cNvPr id="8198" name="Picture 6" descr="H:\Home\davidg\Template\Logos\ncf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23938"/>
            <a:ext cx="891944" cy="6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:\Home\davidg\Template\Logos\NWO_kleur_NL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38670"/>
            <a:ext cx="2470011" cy="4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https://www.esciencecenter.nl/img/pressroom/ESCIENCE_logo_C_nl_cyanblac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811650"/>
            <a:ext cx="1303512" cy="3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:\Home\davidg\Template\Logos\SURFSARA.em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748438"/>
            <a:ext cx="1512168" cy="56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http://www.visionsconnected.nl/wp-content/uploads/2014/09/SURF_MARKET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25010"/>
            <a:ext cx="1341137" cy="4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https://www.surf.nl/binaries/werkmaatschappijlogo/content/gallery/surf/logos/surfne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3" y="5725010"/>
            <a:ext cx="1025968" cy="4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http://www.philipsebusinessschool.com/wp-content/uploads/2015/03/RO_OCW_Logo_2_RGB_pos-op-wit_x_n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88" y="3841221"/>
            <a:ext cx="2396413" cy="88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1340768"/>
            <a:ext cx="8643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2000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504" y="3175545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2008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4744671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2013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504" y="5661248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2015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85921" y="1960430"/>
            <a:ext cx="125639" cy="1036522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72446" y="3637210"/>
            <a:ext cx="125639" cy="1036522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472445" y="5220113"/>
            <a:ext cx="125639" cy="504897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1" descr="H:\Home\davidg\Template\Logos\surfnet-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1251984" cy="4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5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:\Home\davidg\Template\Logos\vl-e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5086026"/>
            <a:ext cx="2664295" cy="4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9644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Convergence needs concrete use cases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1743199"/>
            <a:ext cx="345638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Especially in the ’90s and early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millenium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SURFnet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was a highly ‘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researchy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’ NREN supporting basic research through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GigaPort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 – but engaged real end-users at the same time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56" y="1340768"/>
            <a:ext cx="2650893" cy="125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www.startap.net/igrid2002/igrid2002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34458"/>
            <a:ext cx="1457925" cy="4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nlighten Your Resea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567290"/>
            <a:ext cx="1381125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5936" y="4028871"/>
            <a:ext cx="50040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Virtual Laboratory for e-Science: a joint experiment driven by users, but set up to establish a scalable, reliable infrastructure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77565"/>
            <a:ext cx="2514100" cy="211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77265" y="5518973"/>
            <a:ext cx="5303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food informatics, medical imaging, biodiversity, </a:t>
            </a:r>
            <a:br>
              <a:rPr lang="en-US" dirty="0" smtClean="0">
                <a:solidFill>
                  <a:srgbClr val="002060"/>
                </a:solidFill>
                <a:latin typeface="+mj-lt"/>
              </a:rPr>
            </a:br>
            <a:r>
              <a:rPr lang="en-US" dirty="0" smtClean="0">
                <a:solidFill>
                  <a:srgbClr val="002060"/>
                </a:solidFill>
                <a:latin typeface="+mj-lt"/>
              </a:rPr>
              <a:t>bio-informatics, ‘tele-science’ lab, data-intensive science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270" name="Picture 6" descr="H:\Home\davidg\Template\Logos\wLCG\WLCG-Logo-Comp2L-W-L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96" y="2680652"/>
            <a:ext cx="754441" cy="6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www.surf.nl/binaries/article/content/gallery/surf/logos/nehterlight-logo-pos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36" y="2680653"/>
            <a:ext cx="690363" cy="63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9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H:\Home\davidg\Template\Logos\NWO_kleur_NL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556791"/>
            <a:ext cx="2886060" cy="5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an Infrastructure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556792"/>
            <a:ext cx="525658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 the Netherlands, throughout VL-e, EU </a:t>
            </a:r>
            <a:r>
              <a:rPr lang="en-US" dirty="0" err="1" smtClean="0">
                <a:latin typeface="+mj-lt"/>
              </a:rPr>
              <a:t>DataGrid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NL</a:t>
            </a:r>
            <a:r>
              <a:rPr lang="en-US" dirty="0" smtClean="0">
                <a:latin typeface="+mj-lt"/>
              </a:rPr>
              <a:t>, and NCF ‘NL-Grid’, although driven by (mainly) Nikhef and </a:t>
            </a:r>
            <a:r>
              <a:rPr lang="en-US" dirty="0" err="1" smtClean="0">
                <a:latin typeface="+mj-lt"/>
              </a:rPr>
              <a:t>UvA</a:t>
            </a:r>
            <a:r>
              <a:rPr lang="en-US" dirty="0" smtClean="0">
                <a:latin typeface="+mj-lt"/>
              </a:rPr>
              <a:t> use cases, the target was explicitly to build a generic infrastructure for research and innovation.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1939" y="3330858"/>
            <a:ext cx="4824536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It yielded </a:t>
            </a:r>
            <a:r>
              <a:rPr lang="en-US" dirty="0" err="1">
                <a:latin typeface="+mj-lt"/>
              </a:rPr>
              <a:t>BiG</a:t>
            </a:r>
            <a:r>
              <a:rPr lang="en-US" dirty="0">
                <a:latin typeface="+mj-lt"/>
              </a:rPr>
              <a:t> Grid – the Dutch e-Science Grid – following a intense (but messy) </a:t>
            </a:r>
            <a:r>
              <a:rPr lang="en-US" dirty="0" smtClean="0">
                <a:latin typeface="+mj-lt"/>
              </a:rPr>
              <a:t>episode, a foundational project </a:t>
            </a:r>
            <a:r>
              <a:rPr lang="en-US" i="1" dirty="0" smtClean="0">
                <a:latin typeface="+mj-lt"/>
              </a:rPr>
              <a:t>driven by actual end-users</a:t>
            </a:r>
            <a:r>
              <a:rPr lang="en-US" dirty="0" smtClean="0">
                <a:latin typeface="+mj-lt"/>
              </a:rPr>
              <a:t> but giving a prominent role to operational infrastructure partners (esp. SARA, but also RUG-CIT and at the Philips Research HTC)</a:t>
            </a:r>
            <a:endParaRPr lang="en-US" dirty="0">
              <a:latin typeface="+mj-lt"/>
            </a:endParaRPr>
          </a:p>
        </p:txBody>
      </p:sp>
      <p:pic>
        <p:nvPicPr>
          <p:cNvPr id="7" name="Picture 5" descr="H:\Home\davidg\BIG\Logo\Logo\BiGGrid-Logo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52" y="3330858"/>
            <a:ext cx="2366636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0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47800"/>
            <a:ext cx="8100392" cy="4800600"/>
          </a:xfrm>
        </p:spPr>
        <p:txBody>
          <a:bodyPr/>
          <a:lstStyle/>
          <a:p>
            <a:pPr marL="82550" indent="0">
              <a:buNone/>
            </a:pPr>
            <a:r>
              <a:rPr lang="en-US" sz="1800" dirty="0" smtClean="0"/>
              <a:t>~ 30M</a:t>
            </a:r>
            <a:r>
              <a:rPr lang="en-GB" sz="1800" dirty="0" smtClean="0"/>
              <a:t>€</a:t>
            </a:r>
            <a:r>
              <a:rPr lang="en-US" sz="1800" dirty="0" smtClean="0"/>
              <a:t> data and compute infrastructure ‘pathfinder’ investment project</a:t>
            </a:r>
            <a:endParaRPr lang="en-US" sz="1800" dirty="0" smtClean="0"/>
          </a:p>
          <a:p>
            <a:r>
              <a:rPr lang="en-US" sz="1800" dirty="0" smtClean="0"/>
              <a:t>“Best project I’ve ever been involved </a:t>
            </a:r>
            <a:r>
              <a:rPr lang="en-US" sz="1800" dirty="0"/>
              <a:t>with” (</a:t>
            </a:r>
            <a:r>
              <a:rPr lang="en-US" sz="1800" dirty="0" smtClean="0"/>
              <a:t>and yielding </a:t>
            </a:r>
            <a:r>
              <a:rPr lang="en-US" sz="1800" dirty="0"/>
              <a:t>~ 1MEur/page) </a:t>
            </a:r>
            <a:endParaRPr lang="en-US" sz="1800" dirty="0" smtClean="0"/>
          </a:p>
          <a:p>
            <a:r>
              <a:rPr lang="en-US" sz="1800" dirty="0" smtClean="0"/>
              <a:t>Combining HTC/Grid, HPC co-funding, data services, and infra innovation (cloud)</a:t>
            </a:r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Hardware </a:t>
            </a:r>
            <a:r>
              <a:rPr lang="en-US" sz="1800" dirty="0" smtClean="0"/>
              <a:t>(</a:t>
            </a:r>
            <a:r>
              <a:rPr lang="en-US" sz="1800" dirty="0" smtClean="0"/>
              <a:t>80%)</a:t>
            </a:r>
          </a:p>
          <a:p>
            <a:r>
              <a:rPr lang="en-US" sz="1800" b="1" dirty="0" smtClean="0"/>
              <a:t>Application </a:t>
            </a:r>
            <a:r>
              <a:rPr lang="en-US" sz="1800" b="1" dirty="0" smtClean="0"/>
              <a:t>support </a:t>
            </a:r>
            <a:r>
              <a:rPr lang="en-US" sz="1800" dirty="0" smtClean="0"/>
              <a:t>(20%) </a:t>
            </a:r>
            <a:r>
              <a:rPr lang="en-US" sz="1800" dirty="0" smtClean="0"/>
              <a:t>with </a:t>
            </a:r>
            <a:r>
              <a:rPr lang="en-US" sz="1800" dirty="0" smtClean="0"/>
              <a:t>a focus on LS + </a:t>
            </a:r>
            <a:r>
              <a:rPr lang="en-US" sz="1800" dirty="0" smtClean="0"/>
              <a:t>humanities</a:t>
            </a:r>
            <a:endParaRPr lang="en-US" sz="1800" dirty="0" smtClean="0"/>
          </a:p>
          <a:p>
            <a:r>
              <a:rPr lang="en-US" sz="1800" dirty="0" smtClean="0"/>
              <a:t>Almost entirely application driven: Nikhef + NBIC + NCF (on behalf of the HPC </a:t>
            </a:r>
            <a:r>
              <a:rPr lang="en-US" sz="1800" dirty="0" smtClean="0"/>
              <a:t>users) but pushing for a service fostering </a:t>
            </a:r>
            <a:r>
              <a:rPr lang="en-US" sz="1800" dirty="0" smtClean="0"/>
              <a:t>a national </a:t>
            </a:r>
            <a:r>
              <a:rPr lang="en-US" sz="1800" dirty="0" smtClean="0"/>
              <a:t>e-Infrastructure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i="1" dirty="0" smtClean="0"/>
              <a:t>We </a:t>
            </a:r>
            <a:r>
              <a:rPr lang="en-US" sz="1600" i="1" dirty="0" smtClean="0"/>
              <a:t>had seen what happened elsewhere: if we want to keep getting funding for HEP and LS to come from generic sources, we have to present and run it as a generic service. For </a:t>
            </a:r>
            <a:r>
              <a:rPr lang="en-US" sz="1600" i="1" dirty="0" smtClean="0"/>
              <a:t>a single domain one will </a:t>
            </a:r>
            <a:r>
              <a:rPr lang="en-US" sz="1600" i="1" dirty="0" smtClean="0"/>
              <a:t>never get </a:t>
            </a:r>
            <a:r>
              <a:rPr lang="en-US" sz="1600" i="1" dirty="0" smtClean="0"/>
              <a:t>generic funding – so you need </a:t>
            </a:r>
            <a:r>
              <a:rPr lang="en-US" sz="1600" i="1" dirty="0" smtClean="0"/>
              <a:t>to diversify, and SARA was the obvious </a:t>
            </a:r>
            <a:r>
              <a:rPr lang="en-US" sz="1600" i="1" dirty="0" smtClean="0"/>
              <a:t>nucleus</a:t>
            </a:r>
            <a:endParaRPr lang="en-US" sz="1800" dirty="0" smtClean="0"/>
          </a:p>
          <a:p>
            <a:r>
              <a:rPr lang="en-US" sz="1800" dirty="0" smtClean="0"/>
              <a:t>with industrial R&amp;D </a:t>
            </a:r>
            <a:r>
              <a:rPr lang="en-US" sz="1800" dirty="0" smtClean="0"/>
              <a:t>involvement </a:t>
            </a:r>
            <a:r>
              <a:rPr lang="en-US" sz="1800" dirty="0" smtClean="0"/>
              <a:t>for both applications and operations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BiG</a:t>
            </a:r>
            <a:r>
              <a:rPr lang="en-US" dirty="0" smtClean="0"/>
              <a:t> Grid – the Dutch e-Science Grid</a:t>
            </a:r>
            <a:endParaRPr lang="en-US" dirty="0"/>
          </a:p>
        </p:txBody>
      </p:sp>
      <p:pic>
        <p:nvPicPr>
          <p:cNvPr id="4" name="Picture 5" descr="H:\Home\davidg\BIG\Logo\Logo\BiGGrid-Logo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876720" cy="64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5445224"/>
            <a:ext cx="689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  <a:latin typeface="+mj-lt"/>
              </a:rPr>
              <a:t>But VL-e,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GigaPort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, and </a:t>
            </a:r>
            <a:r>
              <a:rPr lang="en-US" b="1" dirty="0" err="1" smtClean="0">
                <a:solidFill>
                  <a:srgbClr val="800000"/>
                </a:solidFill>
                <a:latin typeface="+mj-lt"/>
              </a:rPr>
              <a:t>BiG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 Grid were all ‘impulse-financed’ </a:t>
            </a:r>
            <a:br>
              <a:rPr lang="en-US" b="1" dirty="0" smtClean="0">
                <a:solidFill>
                  <a:srgbClr val="800000"/>
                </a:solidFill>
                <a:latin typeface="+mj-lt"/>
              </a:rPr>
            </a:br>
            <a:r>
              <a:rPr lang="en-US" b="1" dirty="0" smtClean="0">
                <a:solidFill>
                  <a:srgbClr val="800000"/>
                </a:solidFill>
                <a:latin typeface="+mj-lt"/>
              </a:rPr>
              <a:t>– and not sustainable.  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A radically new approach was needed …</a:t>
            </a:r>
            <a:endParaRPr lang="en-US" b="1" dirty="0" smtClean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097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adviesbureau.oplus.nu/wp-content/uploads/2010/02/ictreg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1817"/>
            <a:ext cx="3474925" cy="157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Home\davidg\Template\Nikhef-slide-bottombar-trans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4"/>
            <a:ext cx="9144000" cy="7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/>
              <a:t>2008 </a:t>
            </a:r>
            <a:r>
              <a:rPr lang="en-US" dirty="0" smtClean="0"/>
              <a:t>we </a:t>
            </a:r>
            <a:r>
              <a:rPr lang="en-US" dirty="0" smtClean="0"/>
              <a:t>– </a:t>
            </a:r>
            <a:r>
              <a:rPr lang="en-US" dirty="0" smtClean="0"/>
              <a:t>application </a:t>
            </a:r>
            <a:r>
              <a:rPr lang="en-US" dirty="0" smtClean="0"/>
              <a:t>domain, infrastructure providers, </a:t>
            </a:r>
            <a:r>
              <a:rPr lang="en-US" dirty="0" smtClean="0"/>
              <a:t>networks – </a:t>
            </a:r>
            <a:r>
              <a:rPr lang="en-US" dirty="0" smtClean="0"/>
              <a:t>collectively convinced the government </a:t>
            </a:r>
            <a:r>
              <a:rPr lang="en-US" dirty="0"/>
              <a:t>that </a:t>
            </a:r>
            <a:r>
              <a:rPr lang="en-US" sz="2000" dirty="0">
                <a:solidFill>
                  <a:srgbClr val="002060"/>
                </a:solidFill>
              </a:rPr>
              <a:t>“</a:t>
            </a:r>
            <a:r>
              <a:rPr lang="en-US" sz="2000" i="1" dirty="0">
                <a:solidFill>
                  <a:srgbClr val="002060"/>
                </a:solidFill>
              </a:rPr>
              <a:t>maintaining the </a:t>
            </a:r>
            <a:r>
              <a:rPr lang="en-US" sz="2000" i="1" dirty="0" smtClean="0">
                <a:solidFill>
                  <a:srgbClr val="002060"/>
                </a:solidFill>
              </a:rPr>
              <a:t>recognized </a:t>
            </a:r>
            <a:r>
              <a:rPr lang="en-US" sz="2000" i="1" dirty="0">
                <a:solidFill>
                  <a:srgbClr val="002060"/>
                </a:solidFill>
              </a:rPr>
              <a:t>high level of scientific output in the Netherlands requires an excellent </a:t>
            </a:r>
            <a:r>
              <a:rPr lang="en-US" sz="2000" i="1" dirty="0" smtClean="0">
                <a:solidFill>
                  <a:srgbClr val="002060"/>
                </a:solidFill>
              </a:rPr>
              <a:t>ICT infrastructure</a:t>
            </a:r>
            <a:r>
              <a:rPr lang="en-US" sz="2000" i="1" dirty="0">
                <a:solidFill>
                  <a:srgbClr val="002060"/>
                </a:solidFill>
              </a:rPr>
              <a:t>. Even more, the Netherlands has great opportunities in the field of the development of e-science</a:t>
            </a:r>
            <a:r>
              <a:rPr lang="en-US" sz="2000" i="1" dirty="0" smtClean="0">
                <a:solidFill>
                  <a:srgbClr val="002060"/>
                </a:solidFill>
              </a:rPr>
              <a:t>. These </a:t>
            </a:r>
            <a:r>
              <a:rPr lang="en-US" sz="2000" i="1" dirty="0">
                <a:solidFill>
                  <a:srgbClr val="002060"/>
                </a:solidFill>
              </a:rPr>
              <a:t>opportunities are originating from directed investments in the network (SURFnet6/</a:t>
            </a:r>
            <a:r>
              <a:rPr lang="en-US" sz="2000" i="1" dirty="0" err="1">
                <a:solidFill>
                  <a:srgbClr val="002060"/>
                </a:solidFill>
              </a:rPr>
              <a:t>GigaPort</a:t>
            </a:r>
            <a:r>
              <a:rPr lang="en-US" sz="2000" i="1" dirty="0">
                <a:solidFill>
                  <a:srgbClr val="002060"/>
                </a:solidFill>
              </a:rPr>
              <a:t>), in </a:t>
            </a:r>
            <a:r>
              <a:rPr lang="en-US" sz="2000" i="1" dirty="0" smtClean="0">
                <a:solidFill>
                  <a:srgbClr val="002060"/>
                </a:solidFill>
              </a:rPr>
              <a:t>extension and </a:t>
            </a:r>
            <a:r>
              <a:rPr lang="en-US" sz="2000" i="1" dirty="0">
                <a:solidFill>
                  <a:srgbClr val="002060"/>
                </a:solidFill>
              </a:rPr>
              <a:t>renewal of supercomputers (Huygens, </a:t>
            </a:r>
            <a:r>
              <a:rPr lang="en-US" sz="2000" i="1" dirty="0" smtClean="0">
                <a:solidFill>
                  <a:srgbClr val="002060"/>
                </a:solidFill>
              </a:rPr>
              <a:t>Blue </a:t>
            </a:r>
            <a:r>
              <a:rPr lang="en-US" sz="2000" i="1" dirty="0">
                <a:solidFill>
                  <a:srgbClr val="002060"/>
                </a:solidFill>
              </a:rPr>
              <a:t>Gene), and in projects like LOFAR, VL-e and BIG Grid, next </a:t>
            </a:r>
            <a:r>
              <a:rPr lang="en-US" sz="2000" i="1" dirty="0" smtClean="0">
                <a:solidFill>
                  <a:srgbClr val="002060"/>
                </a:solidFill>
              </a:rPr>
              <a:t>to NWO </a:t>
            </a:r>
            <a:r>
              <a:rPr lang="en-US" sz="2000" i="1" dirty="0">
                <a:solidFill>
                  <a:srgbClr val="002060"/>
                </a:solidFill>
              </a:rPr>
              <a:t>research programs </a:t>
            </a:r>
            <a:r>
              <a:rPr lang="en-US" sz="2000" i="1" dirty="0" smtClean="0">
                <a:solidFill>
                  <a:srgbClr val="002060"/>
                </a:solidFill>
              </a:rPr>
              <a:t>like </a:t>
            </a:r>
            <a:r>
              <a:rPr lang="en-US" sz="2000" i="1" dirty="0">
                <a:solidFill>
                  <a:srgbClr val="002060"/>
                </a:solidFill>
              </a:rPr>
              <a:t>STARE, GLANCE and VIEW</a:t>
            </a:r>
            <a:r>
              <a:rPr lang="en-US" sz="2000" i="1" dirty="0" smtClean="0">
                <a:solidFill>
                  <a:srgbClr val="002060"/>
                </a:solidFill>
              </a:rPr>
              <a:t>.</a:t>
            </a:r>
            <a:r>
              <a:rPr lang="en-US" sz="2000" dirty="0" smtClean="0">
                <a:solidFill>
                  <a:srgbClr val="002060"/>
                </a:solidFill>
              </a:rPr>
              <a:t>”</a:t>
            </a:r>
          </a:p>
          <a:p>
            <a:r>
              <a:rPr lang="en-US" dirty="0" smtClean="0"/>
              <a:t>Everyone collaborated because the push was to move from project to sustainable funding – a luring perspective!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ICTRegie</a:t>
            </a:r>
            <a:r>
              <a:rPr lang="en-US" dirty="0" smtClean="0"/>
              <a:t> rapport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602"/>
          <a:stretch/>
        </p:blipFill>
        <p:spPr bwMode="auto">
          <a:xfrm>
            <a:off x="0" y="205732"/>
            <a:ext cx="9144000" cy="66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0591" y="4005064"/>
            <a:ext cx="7632848" cy="258532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+mj-lt"/>
              </a:rPr>
              <a:t>The term 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e-Infrastructure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 is </a:t>
            </a:r>
            <a:r>
              <a:rPr lang="en-US" dirty="0">
                <a:solidFill>
                  <a:srgbClr val="800000"/>
                </a:solidFill>
                <a:latin typeface="+mj-lt"/>
              </a:rPr>
              <a:t>used to indicate 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/>
            </a:r>
            <a:br>
              <a:rPr lang="en-US" dirty="0" smtClean="0">
                <a:solidFill>
                  <a:srgbClr val="800000"/>
                </a:solidFill>
                <a:latin typeface="+mj-lt"/>
              </a:rPr>
            </a:br>
            <a:r>
              <a:rPr lang="en-US" dirty="0" smtClean="0">
                <a:solidFill>
                  <a:srgbClr val="800000"/>
                </a:solidFill>
                <a:latin typeface="+mj-lt"/>
              </a:rPr>
              <a:t>the </a:t>
            </a:r>
            <a:r>
              <a:rPr lang="en-US" b="1" dirty="0">
                <a:solidFill>
                  <a:srgbClr val="800000"/>
                </a:solidFill>
                <a:latin typeface="+mj-lt"/>
              </a:rPr>
              <a:t>integrated </a:t>
            </a:r>
            <a:r>
              <a:rPr lang="en-US" b="1" dirty="0" smtClean="0">
                <a:solidFill>
                  <a:srgbClr val="800000"/>
                </a:solidFill>
                <a:latin typeface="+mj-lt"/>
              </a:rPr>
              <a:t>ICT-based Research </a:t>
            </a:r>
            <a:r>
              <a:rPr lang="en-US" b="1" dirty="0">
                <a:solidFill>
                  <a:srgbClr val="800000"/>
                </a:solidFill>
                <a:latin typeface="+mj-lt"/>
              </a:rPr>
              <a:t>Infrastructure in Europe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.</a:t>
            </a:r>
          </a:p>
          <a:p>
            <a:pPr algn="ctr"/>
            <a:endParaRPr lang="en-US" dirty="0">
              <a:solidFill>
                <a:srgbClr val="800000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Of course such an infrastructure builds on many ICT components that have been around for quite a </a:t>
            </a:r>
            <a:r>
              <a:rPr lang="en-US" dirty="0" smtClean="0">
                <a:latin typeface="+mj-lt"/>
              </a:rPr>
              <a:t>while, such </a:t>
            </a:r>
            <a:r>
              <a:rPr lang="en-US" dirty="0">
                <a:latin typeface="+mj-lt"/>
              </a:rPr>
              <a:t>as networks, supercomputers and storage. There are many interdependencies between </a:t>
            </a:r>
            <a:r>
              <a:rPr lang="en-US" dirty="0" smtClean="0">
                <a:latin typeface="+mj-lt"/>
              </a:rPr>
              <a:t>these components</a:t>
            </a:r>
            <a:r>
              <a:rPr lang="en-US" dirty="0">
                <a:latin typeface="+mj-lt"/>
              </a:rPr>
              <a:t>, so their future should be planned coherently. The </a:t>
            </a:r>
            <a:r>
              <a:rPr lang="en-US" dirty="0" smtClean="0">
                <a:latin typeface="+mj-lt"/>
              </a:rPr>
              <a:t>e-Infrastructure viewpoint </a:t>
            </a:r>
            <a:r>
              <a:rPr lang="en-US" dirty="0">
                <a:latin typeface="+mj-lt"/>
              </a:rPr>
              <a:t>allows to </a:t>
            </a:r>
            <a:r>
              <a:rPr lang="en-US" dirty="0" smtClean="0">
                <a:latin typeface="+mj-lt"/>
              </a:rPr>
              <a:t>join and </a:t>
            </a:r>
            <a:r>
              <a:rPr lang="en-US" dirty="0">
                <a:latin typeface="+mj-lt"/>
              </a:rPr>
              <a:t>fit all interrelated infrastructures together and start think of them as a system – and </a:t>
            </a:r>
            <a:r>
              <a:rPr lang="en-US" dirty="0" err="1">
                <a:latin typeface="+mj-lt"/>
              </a:rPr>
              <a:t>optimise</a:t>
            </a:r>
            <a:r>
              <a:rPr lang="en-US" dirty="0">
                <a:latin typeface="+mj-lt"/>
              </a:rPr>
              <a:t> not </a:t>
            </a:r>
            <a:r>
              <a:rPr lang="en-US" dirty="0" smtClean="0">
                <a:latin typeface="+mj-lt"/>
              </a:rPr>
              <a:t>for each </a:t>
            </a:r>
            <a:r>
              <a:rPr lang="en-US" dirty="0">
                <a:latin typeface="+mj-lt"/>
              </a:rPr>
              <a:t>individual part, but for the whole.</a:t>
            </a:r>
            <a:endParaRPr lang="en-US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2150" y="254114"/>
            <a:ext cx="9289032" cy="43858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50" b="1" dirty="0" smtClean="0">
                <a:solidFill>
                  <a:srgbClr val="800000"/>
                </a:solidFill>
                <a:latin typeface="+mj-lt"/>
              </a:rPr>
              <a:t>‘Operational aspects of service provisioning across e-Infrastructures’</a:t>
            </a:r>
            <a:endParaRPr lang="en-US" sz="2250" b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080" y="6546830"/>
            <a:ext cx="879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e-IRG inaugural meeting, Dublin 2004 – a wide range of policy makers from across many infrastructures</a:t>
            </a:r>
            <a:endParaRPr lang="en-US" sz="1600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9731" y="6392382"/>
            <a:ext cx="19287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+mj-lt"/>
              </a:rPr>
              <a:t>e-Infrastructures Roadmap 2005</a:t>
            </a:r>
            <a:endParaRPr lang="en-US" sz="11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43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4744"/>
            <a:ext cx="1562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then get some …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37401"/>
            <a:ext cx="3960440" cy="336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71770"/>
            <a:ext cx="4211960" cy="323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3098" y="5070610"/>
            <a:ext cx="44619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science domain input through both SURF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stakeholder engagement and via the </a:t>
            </a:r>
            <a:r>
              <a:rPr lang="en-US" dirty="0" err="1" smtClean="0">
                <a:latin typeface="+mj-lt"/>
              </a:rPr>
              <a:t>NLeSC</a:t>
            </a:r>
            <a:endParaRPr lang="en-US" dirty="0" smtClean="0">
              <a:latin typeface="+mj-lt"/>
            </a:endParaRPr>
          </a:p>
          <a:p>
            <a:r>
              <a:rPr lang="en-US" i="1" dirty="0" smtClean="0">
                <a:latin typeface="+mj-lt"/>
              </a:rPr>
              <a:t>after the dust has settled, which takes &gt;1-2 years</a:t>
            </a:r>
            <a:endParaRPr lang="en-US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412776"/>
            <a:ext cx="331236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‘users don’t care who provides the service, as long as they get all of it in one spot, without hassle’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66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15621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of all, you get less money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SuperNode</a:t>
            </a:r>
            <a:r>
              <a:rPr lang="en-US" dirty="0" smtClean="0"/>
              <a:t>” </a:t>
            </a:r>
            <a:r>
              <a:rPr lang="en-US" dirty="0" smtClean="0"/>
              <a:t>(PRACE-T0)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ambition </a:t>
            </a:r>
            <a:r>
              <a:rPr lang="en-US" dirty="0" smtClean="0"/>
              <a:t>had </a:t>
            </a:r>
            <a:r>
              <a:rPr lang="en-US" dirty="0" smtClean="0"/>
              <a:t>to </a:t>
            </a:r>
            <a:r>
              <a:rPr lang="en-US" dirty="0" smtClean="0"/>
              <a:t>be abandoned </a:t>
            </a:r>
            <a:endParaRPr lang="en-US" dirty="0"/>
          </a:p>
          <a:p>
            <a:pPr lvl="1"/>
            <a:r>
              <a:rPr lang="en-US" dirty="0" smtClean="0"/>
              <a:t>Not </a:t>
            </a:r>
            <a:r>
              <a:rPr lang="en-US" dirty="0" smtClean="0"/>
              <a:t>all </a:t>
            </a:r>
            <a:r>
              <a:rPr lang="en-US" dirty="0" smtClean="0"/>
              <a:t>the money was forthcoming </a:t>
            </a:r>
            <a:r>
              <a:rPr lang="en-US" dirty="0" smtClean="0"/>
              <a:t>as intended, so </a:t>
            </a:r>
            <a:r>
              <a:rPr lang="en-US" dirty="0" smtClean="0"/>
              <a:t>we </a:t>
            </a:r>
            <a:r>
              <a:rPr lang="en-US" dirty="0" smtClean="0"/>
              <a:t>got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both sustained funding as well as a </a:t>
            </a:r>
            <a:r>
              <a:rPr lang="en-US" dirty="0" smtClean="0"/>
              <a:t>sustained funding gap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Granting </a:t>
            </a:r>
            <a:r>
              <a:rPr lang="en-US" dirty="0" smtClean="0">
                <a:sym typeface="Wingdings" panose="05000000000000000000" pitchFamily="2" charset="2"/>
              </a:rPr>
              <a:t>bodies (NWO)did not want to relinquish control over the (super)computing granting </a:t>
            </a:r>
            <a:r>
              <a:rPr lang="en-US" dirty="0" smtClean="0">
                <a:sym typeface="Wingdings" panose="05000000000000000000" pitchFamily="2" charset="2"/>
              </a:rPr>
              <a:t>process which they traditionally controlled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g</a:t>
            </a:r>
            <a:r>
              <a:rPr lang="en-US" dirty="0" smtClean="0">
                <a:sym typeface="Wingdings" panose="05000000000000000000" pitchFamily="2" charset="2"/>
              </a:rPr>
              <a:t>overnment followed </a:t>
            </a:r>
            <a:r>
              <a:rPr lang="en-US" dirty="0" smtClean="0">
                <a:sym typeface="Wingdings" panose="05000000000000000000" pitchFamily="2" charset="2"/>
              </a:rPr>
              <a:t>their advice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</a:t>
            </a:r>
            <a:r>
              <a:rPr lang="en-US" dirty="0" smtClean="0">
                <a:sym typeface="Wingdings" panose="05000000000000000000" pitchFamily="2" charset="2"/>
              </a:rPr>
              <a:t>nd </a:t>
            </a:r>
            <a:r>
              <a:rPr lang="en-US" dirty="0" smtClean="0">
                <a:sym typeface="Wingdings" panose="05000000000000000000" pitchFamily="2" charset="2"/>
              </a:rPr>
              <a:t>that anomaly hunts us to this day </a:t>
            </a:r>
            <a:r>
              <a:rPr lang="en-US" dirty="0" smtClean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 but not all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913" y="435292"/>
            <a:ext cx="3882591" cy="215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160"/>
          <a:stretch/>
        </p:blipFill>
        <p:spPr bwMode="auto">
          <a:xfrm>
            <a:off x="6266604" y="215954"/>
            <a:ext cx="2880000" cy="664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once you think of it …</a:t>
            </a:r>
            <a:endParaRPr lang="en-US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1"/>
            <a:ext cx="3093377" cy="139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4025"/>
            <a:ext cx="2255850" cy="139089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56" y="3356992"/>
            <a:ext cx="1389137" cy="187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5301208"/>
            <a:ext cx="34563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+mj-lt"/>
              </a:rPr>
              <a:t>Frank </a:t>
            </a:r>
            <a:r>
              <a:rPr lang="en-US" dirty="0" err="1" smtClean="0">
                <a:latin typeface="+mj-lt"/>
              </a:rPr>
              <a:t>Seinstra</a:t>
            </a:r>
            <a:r>
              <a:rPr lang="en-US" dirty="0" smtClean="0">
                <a:latin typeface="+mj-lt"/>
              </a:rPr>
              <a:t> – ‘Jungle Computing’</a:t>
            </a:r>
          </a:p>
          <a:p>
            <a:pPr algn="r"/>
            <a:r>
              <a:rPr lang="en-US" sz="1600" i="1" dirty="0" smtClean="0">
                <a:latin typeface="+mj-lt"/>
              </a:rPr>
              <a:t>Dynamic allocation of HTC, HPC, and cloud resources connected by </a:t>
            </a:r>
            <a:r>
              <a:rPr lang="en-US" sz="1600" i="1" dirty="0" err="1" smtClean="0">
                <a:latin typeface="+mj-lt"/>
              </a:rPr>
              <a:t>lightpaths</a:t>
            </a:r>
            <a:endParaRPr lang="en-US" sz="1600" i="1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3573016"/>
            <a:ext cx="3800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Jan Bot – ‘Next generation networking </a:t>
            </a:r>
            <a:r>
              <a:rPr lang="en-US" dirty="0">
                <a:latin typeface="+mj-lt"/>
              </a:rPr>
              <a:t>for </a:t>
            </a:r>
            <a:r>
              <a:rPr lang="en-US" dirty="0" smtClean="0">
                <a:latin typeface="+mj-lt"/>
              </a:rPr>
              <a:t>next generation sequencing’</a:t>
            </a:r>
            <a:br>
              <a:rPr lang="en-US" dirty="0" smtClean="0">
                <a:latin typeface="+mj-lt"/>
              </a:rPr>
            </a:br>
            <a:r>
              <a:rPr lang="en-US" sz="1600" i="1" dirty="0" smtClean="0">
                <a:latin typeface="+mj-lt"/>
              </a:rPr>
              <a:t>linking data sources at BGI through </a:t>
            </a:r>
            <a:r>
              <a:rPr lang="en-US" sz="1600" i="1" dirty="0" err="1" smtClean="0">
                <a:latin typeface="+mj-lt"/>
              </a:rPr>
              <a:t>lightpaths</a:t>
            </a:r>
            <a:r>
              <a:rPr lang="en-US" sz="1600" i="1" dirty="0" smtClean="0">
                <a:latin typeface="+mj-lt"/>
              </a:rPr>
              <a:t> and GLORIAD to a distributed grid of clusters at UMCs and with central HPC Cloud @SARA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9258" y="1268761"/>
            <a:ext cx="14727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Hardware</a:t>
            </a:r>
          </a:p>
          <a:p>
            <a:pPr algn="r"/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Support people</a:t>
            </a:r>
          </a:p>
          <a:p>
            <a:pPr algn="r"/>
            <a:r>
              <a:rPr lang="en-US" sz="1600" dirty="0" smtClean="0">
                <a:solidFill>
                  <a:srgbClr val="002060"/>
                </a:solidFill>
                <a:latin typeface="+mj-lt"/>
              </a:rPr>
              <a:t>Money</a:t>
            </a:r>
            <a:endParaRPr lang="en-US" sz="1600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21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SURFdrive</a:t>
            </a:r>
            <a:endParaRPr lang="en-US" dirty="0"/>
          </a:p>
        </p:txBody>
      </p:sp>
      <p:pic>
        <p:nvPicPr>
          <p:cNvPr id="19458" name="Picture 2" descr="https://upload.wikimedia.org/wikipedia/commons/4/48/Owncloud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63822"/>
            <a:ext cx="130652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8350" y="4437112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DNI CCDP @ SURFsara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89595"/>
            <a:ext cx="1800200" cy="8089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H:\Home\davidg\Template\Logos\SURFSARA.e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48" y="4931669"/>
            <a:ext cx="2336488" cy="8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H:\Home\davidg\Projects-misc\Terena\GEANT-Logo\geant-logo-traced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75096"/>
            <a:ext cx="1393825" cy="6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1414033" y="3407838"/>
            <a:ext cx="565679" cy="18002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445545" y="3401925"/>
            <a:ext cx="565679" cy="18002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4" name="Picture 8" descr="H:\Home\davidg\Template\Logos\surfnet-logo-new-merg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39" y="3271639"/>
            <a:ext cx="17811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517552" y="5011981"/>
            <a:ext cx="565679" cy="18002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632753" y="464882"/>
            <a:ext cx="1401644" cy="1224136"/>
            <a:chOff x="5832648" y="1964804"/>
            <a:chExt cx="2748360" cy="24003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7445" y="3588131"/>
              <a:ext cx="505495" cy="23041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7734" y="3573016"/>
              <a:ext cx="439224" cy="2406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8144" y="3140968"/>
              <a:ext cx="864096" cy="22985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4463" y="2704593"/>
              <a:ext cx="825766" cy="21602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4148" y="2704593"/>
              <a:ext cx="792088" cy="29235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32648" y="2180828"/>
              <a:ext cx="971600" cy="299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73304" y="1964804"/>
              <a:ext cx="768085" cy="57606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73304" y="3065315"/>
              <a:ext cx="739428" cy="30551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97306" y="3964458"/>
              <a:ext cx="720080" cy="40064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68344" y="3082798"/>
              <a:ext cx="912664" cy="25907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68344" y="2108820"/>
              <a:ext cx="870813" cy="45608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743710" y="2625918"/>
              <a:ext cx="720080" cy="36670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702445" y="3312368"/>
              <a:ext cx="836712" cy="836712"/>
            </a:xfrm>
            <a:prstGeom prst="rect">
              <a:avLst/>
            </a:prstGeom>
          </p:spPr>
        </p:pic>
      </p:grpSp>
      <p:pic>
        <p:nvPicPr>
          <p:cNvPr id="19466" name="Picture 10" descr="https://encrypted-tbn3.gstatic.com/images?q=tbn:ANd9GcRfKhf6bTMuIZi2RfOulqUK5tqmgfCEnMmkTUk4GbOjnFkPViqt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25" y="1827767"/>
            <a:ext cx="1117167" cy="6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7869252" y="2852069"/>
            <a:ext cx="123537" cy="397213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-Up Arrow 6"/>
          <p:cNvSpPr/>
          <p:nvPr/>
        </p:nvSpPr>
        <p:spPr>
          <a:xfrm rot="10800000">
            <a:off x="4695889" y="904961"/>
            <a:ext cx="637487" cy="608234"/>
          </a:xfrm>
          <a:prstGeom prst="bentUpArrow">
            <a:avLst>
              <a:gd name="adj1" fmla="val 12367"/>
              <a:gd name="adj2" fmla="val 25000"/>
              <a:gd name="adj3" fmla="val 25000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4808503" y="2454856"/>
            <a:ext cx="123537" cy="397213"/>
          </a:xfrm>
          <a:prstGeom prst="down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8" name="Picture 12" descr="http://www.ru.nl/publish/pages/749023/inloggensurfdrive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05" y="3549801"/>
            <a:ext cx="2056872" cy="133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34" y="1703462"/>
            <a:ext cx="7143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Brace 7"/>
          <p:cNvSpPr/>
          <p:nvPr/>
        </p:nvSpPr>
        <p:spPr>
          <a:xfrm>
            <a:off x="6355042" y="3375096"/>
            <a:ext cx="377198" cy="1726895"/>
          </a:xfrm>
          <a:prstGeom prst="rightBrace">
            <a:avLst/>
          </a:prstGeom>
          <a:noFill/>
          <a:ln w="5715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rot="10800000" flipH="1">
            <a:off x="7452320" y="903540"/>
            <a:ext cx="645733" cy="608234"/>
          </a:xfrm>
          <a:prstGeom prst="bentUpArrow">
            <a:avLst>
              <a:gd name="adj1" fmla="val 12367"/>
              <a:gd name="adj2" fmla="val 25000"/>
              <a:gd name="adj3" fmla="val 25000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55776" y="4552528"/>
            <a:ext cx="6264696" cy="1900808"/>
          </a:xfrm>
        </p:spPr>
        <p:txBody>
          <a:bodyPr>
            <a:noAutofit/>
          </a:bodyPr>
          <a:lstStyle/>
          <a:p>
            <a:r>
              <a:rPr lang="en-US" sz="1200" dirty="0" smtClean="0"/>
              <a:t>SURFsara: NGI + super computing center</a:t>
            </a:r>
          </a:p>
          <a:p>
            <a:r>
              <a:rPr lang="en-US" sz="1200" dirty="0" err="1" smtClean="0"/>
              <a:t>SURFnet</a:t>
            </a:r>
            <a:r>
              <a:rPr lang="en-US" sz="1200" dirty="0" smtClean="0"/>
              <a:t>: NREN</a:t>
            </a:r>
          </a:p>
          <a:p>
            <a:r>
              <a:rPr lang="en-US" sz="1200" dirty="0" err="1" smtClean="0"/>
              <a:t>SURFmarket</a:t>
            </a:r>
            <a:r>
              <a:rPr lang="en-US" sz="1200" dirty="0" smtClean="0"/>
              <a:t>: collaborative buying</a:t>
            </a:r>
          </a:p>
          <a:p>
            <a:r>
              <a:rPr lang="en-US" sz="1200" dirty="0" err="1" smtClean="0"/>
              <a:t>NLeSC</a:t>
            </a:r>
            <a:r>
              <a:rPr lang="en-US" sz="1200" dirty="0" smtClean="0"/>
              <a:t>: Netherlands </a:t>
            </a:r>
            <a:r>
              <a:rPr lang="en-US" sz="1200" dirty="0" err="1" smtClean="0"/>
              <a:t>eScience</a:t>
            </a:r>
            <a:r>
              <a:rPr lang="en-US" sz="1200" dirty="0" smtClean="0"/>
              <a:t> Center</a:t>
            </a:r>
            <a:br>
              <a:rPr lang="en-US" sz="1200" dirty="0" smtClean="0"/>
            </a:br>
            <a:endParaRPr lang="en-US" sz="1200" dirty="0" smtClean="0"/>
          </a:p>
          <a:p>
            <a:r>
              <a:rPr lang="en-US" sz="1200" dirty="0" smtClean="0"/>
              <a:t>SURF is (as of 2015) a cooperative. Universities, </a:t>
            </a:r>
            <a:br>
              <a:rPr lang="en-US" sz="1200" dirty="0" smtClean="0"/>
            </a:br>
            <a:r>
              <a:rPr lang="en-US" sz="1200" dirty="0" smtClean="0"/>
              <a:t>University Medical Centers and research institutes </a:t>
            </a:r>
            <a:br>
              <a:rPr lang="en-US" sz="1200" dirty="0" smtClean="0"/>
            </a:br>
            <a:r>
              <a:rPr lang="en-US" sz="1200" dirty="0" smtClean="0"/>
              <a:t>are members.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  <p:pic>
        <p:nvPicPr>
          <p:cNvPr id="6" name="Content Placeholder 3" descr="illuResearch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" r="88"/>
          <a:stretch/>
        </p:blipFill>
        <p:spPr>
          <a:xfrm>
            <a:off x="2843808" y="1700808"/>
            <a:ext cx="3370165" cy="2880320"/>
          </a:xfrm>
        </p:spPr>
      </p:pic>
      <p:sp>
        <p:nvSpPr>
          <p:cNvPr id="7" name="TextBox 6"/>
          <p:cNvSpPr txBox="1"/>
          <p:nvPr/>
        </p:nvSpPr>
        <p:spPr>
          <a:xfrm>
            <a:off x="611560" y="1700808"/>
            <a:ext cx="2304256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200" b="1" dirty="0" err="1" smtClean="0">
                <a:solidFill>
                  <a:prstClr val="black"/>
                </a:solidFill>
                <a:latin typeface="Calibri"/>
                <a:cs typeface="+mn-cs"/>
              </a:rPr>
              <a:t>Compute</a:t>
            </a:r>
            <a:endParaRPr lang="nl-NL" sz="12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Super computer (</a:t>
            </a:r>
            <a:r>
              <a:rPr lang="nl-NL" sz="1200" dirty="0" err="1" smtClean="0">
                <a:solidFill>
                  <a:prstClr val="black"/>
                </a:solidFill>
                <a:latin typeface="Calibri"/>
                <a:cs typeface="+mn-cs"/>
              </a:rPr>
              <a:t>Caratesius</a:t>
            </a: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err="1" smtClean="0">
                <a:solidFill>
                  <a:prstClr val="black"/>
                </a:solidFill>
                <a:latin typeface="Calibri"/>
                <a:cs typeface="+mn-cs"/>
              </a:rPr>
              <a:t>Beowulf</a:t>
            </a: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 cluster (LISA)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GRID (GINA + LSG)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HPC Cloud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>
                <a:solidFill>
                  <a:prstClr val="black"/>
                </a:solidFill>
                <a:latin typeface="Calibri"/>
                <a:cs typeface="+mn-cs"/>
              </a:rPr>
              <a:t>HADOOP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60" y="3491927"/>
            <a:ext cx="2160240" cy="115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</a:pPr>
            <a:r>
              <a:rPr lang="en-GB" sz="1200" b="1" dirty="0" smtClean="0">
                <a:solidFill>
                  <a:prstClr val="black"/>
                </a:solidFill>
                <a:latin typeface="Calibri"/>
                <a:cs typeface="+mn-cs"/>
              </a:rPr>
              <a:t>Storage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Archive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Grid (disk + tape)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en-GB" sz="1200" dirty="0" err="1" smtClean="0">
                <a:solidFill>
                  <a:prstClr val="black"/>
                </a:solidFill>
                <a:latin typeface="Calibri"/>
                <a:cs typeface="+mn-cs"/>
              </a:rPr>
              <a:t>OwnCloud</a:t>
            </a:r>
            <a:endParaRPr lang="en-GB" sz="12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en-GB" sz="1200" dirty="0" err="1" smtClean="0">
                <a:solidFill>
                  <a:prstClr val="black"/>
                </a:solidFill>
                <a:latin typeface="Calibri"/>
                <a:cs typeface="+mn-cs"/>
              </a:rPr>
              <a:t>NoSQL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 /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cs typeface="+mn-cs"/>
              </a:rPr>
              <a:t>ElasticSearch</a:t>
            </a:r>
            <a:endParaRPr lang="en-GB" sz="12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1700808"/>
            <a:ext cx="2160240" cy="93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79646"/>
              </a:buClr>
            </a:pPr>
            <a:r>
              <a:rPr lang="nl-NL" sz="1200" b="1" dirty="0" smtClean="0">
                <a:solidFill>
                  <a:prstClr val="black"/>
                </a:solidFill>
                <a:latin typeface="Calibri"/>
                <a:cs typeface="+mn-cs"/>
              </a:rPr>
              <a:t>Network</a:t>
            </a:r>
            <a:endParaRPr lang="nl-NL" sz="12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err="1" smtClean="0">
                <a:solidFill>
                  <a:prstClr val="black"/>
                </a:solidFill>
                <a:latin typeface="Calibri"/>
                <a:cs typeface="+mn-cs"/>
              </a:rPr>
              <a:t>Routed</a:t>
            </a:r>
            <a:endParaRPr lang="nl-NL" sz="12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err="1" smtClean="0">
                <a:solidFill>
                  <a:prstClr val="black"/>
                </a:solidFill>
                <a:latin typeface="Calibri"/>
                <a:cs typeface="+mn-cs"/>
              </a:rPr>
              <a:t>Lightpaths</a:t>
            </a: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nl-NL" sz="1200" dirty="0" err="1" smtClean="0">
                <a:solidFill>
                  <a:prstClr val="black"/>
                </a:solidFill>
                <a:latin typeface="Calibri"/>
                <a:cs typeface="+mn-cs"/>
              </a:rPr>
              <a:t>MSPs</a:t>
            </a: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Font typeface="Arial"/>
              <a:buChar char="•"/>
            </a:pPr>
            <a:r>
              <a:rPr lang="nl-NL" sz="1200" dirty="0" smtClean="0">
                <a:solidFill>
                  <a:prstClr val="black"/>
                </a:solidFill>
                <a:latin typeface="Calibri"/>
                <a:cs typeface="+mn-cs"/>
              </a:rPr>
              <a:t>Wireless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Research </a:t>
            </a:r>
            <a:r>
              <a:rPr lang="en-GB" sz="2800" dirty="0" smtClean="0"/>
              <a:t>Data Life Cycle </a:t>
            </a:r>
            <a:r>
              <a:rPr lang="en-GB" sz="2800" dirty="0"/>
              <a:t>&amp; </a:t>
            </a:r>
            <a:r>
              <a:rPr lang="en-GB" sz="2800" dirty="0" smtClean="0"/>
              <a:t>SURF Portfolio</a:t>
            </a:r>
            <a:endParaRPr lang="en-GB" sz="2800" dirty="0"/>
          </a:p>
        </p:txBody>
      </p:sp>
      <p:sp>
        <p:nvSpPr>
          <p:cNvPr id="5" name="Oval 4"/>
          <p:cNvSpPr/>
          <p:nvPr/>
        </p:nvSpPr>
        <p:spPr>
          <a:xfrm rot="1800000">
            <a:off x="2234177" y="2529062"/>
            <a:ext cx="2931014" cy="2931015"/>
          </a:xfrm>
          <a:prstGeom prst="ellipse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nl-NL" sz="1600">
              <a:solidFill>
                <a:prstClr val="black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140000">
            <a:off x="5035332" y="3436763"/>
            <a:ext cx="72008" cy="7200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4620000">
            <a:off x="4854527" y="4809328"/>
            <a:ext cx="72008" cy="7200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8040000">
            <a:off x="3567791" y="5432320"/>
            <a:ext cx="72008" cy="7200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1760000">
            <a:off x="2399445" y="4705167"/>
            <a:ext cx="72008" cy="7200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5420000">
            <a:off x="2432638" y="3178626"/>
            <a:ext cx="72008" cy="72008"/>
          </a:xfrm>
          <a:prstGeom prst="straightConnector1">
            <a:avLst/>
          </a:prstGeom>
          <a:ln w="952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9020000">
            <a:off x="3806798" y="2500692"/>
            <a:ext cx="72008" cy="72008"/>
          </a:xfrm>
          <a:prstGeom prst="straightConnector1">
            <a:avLst/>
          </a:prstGeom>
          <a:ln w="9525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76344" y="4581128"/>
            <a:ext cx="10310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err="1">
                <a:solidFill>
                  <a:prstClr val="black"/>
                </a:solidFill>
                <a:latin typeface="Calibri"/>
                <a:cs typeface="+mn-cs"/>
              </a:rPr>
              <a:t>Analyzing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err="1">
                <a:solidFill>
                  <a:prstClr val="black"/>
                </a:solidFill>
                <a:latin typeface="Calibri"/>
                <a:cs typeface="+mn-cs"/>
              </a:rPr>
              <a:t>data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33158" y="5580528"/>
            <a:ext cx="10830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smtClean="0">
                <a:solidFill>
                  <a:prstClr val="black"/>
                </a:solidFill>
                <a:latin typeface="Calibri"/>
                <a:cs typeface="+mn-cs"/>
              </a:rPr>
              <a:t>Preserving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smtClean="0">
                <a:solidFill>
                  <a:prstClr val="black"/>
                </a:solidFill>
                <a:latin typeface="Calibri"/>
                <a:cs typeface="+mn-cs"/>
              </a:rPr>
              <a:t>data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10548" y="1772816"/>
            <a:ext cx="9028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err="1">
                <a:solidFill>
                  <a:prstClr val="black"/>
                </a:solidFill>
                <a:latin typeface="Calibri"/>
                <a:cs typeface="+mn-cs"/>
              </a:rPr>
              <a:t>C</a:t>
            </a:r>
            <a:r>
              <a:rPr lang="nl-NL" sz="1600" b="1" dirty="0" err="1" smtClean="0">
                <a:solidFill>
                  <a:prstClr val="black"/>
                </a:solidFill>
                <a:latin typeface="Calibri"/>
                <a:cs typeface="+mn-cs"/>
              </a:rPr>
              <a:t>reating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>
                <a:solidFill>
                  <a:prstClr val="black"/>
                </a:solidFill>
                <a:latin typeface="Calibri"/>
                <a:cs typeface="+mn-cs"/>
              </a:rPr>
              <a:t>data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95580" y="2916232"/>
            <a:ext cx="11521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>
                <a:solidFill>
                  <a:prstClr val="black"/>
                </a:solidFill>
                <a:latin typeface="Calibri"/>
                <a:cs typeface="+mn-cs"/>
              </a:rPr>
              <a:t>P</a:t>
            </a:r>
            <a:r>
              <a:rPr lang="nl-NL" sz="1600" b="1" dirty="0" smtClean="0">
                <a:solidFill>
                  <a:prstClr val="black"/>
                </a:solidFill>
                <a:latin typeface="Calibri"/>
                <a:cs typeface="+mn-cs"/>
              </a:rPr>
              <a:t>rocessing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smtClean="0">
                <a:solidFill>
                  <a:prstClr val="black"/>
                </a:solidFill>
                <a:latin typeface="Calibri"/>
                <a:cs typeface="+mn-cs"/>
              </a:rPr>
              <a:t>data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5140" y="4580506"/>
            <a:ext cx="13004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err="1">
                <a:solidFill>
                  <a:prstClr val="black"/>
                </a:solidFill>
                <a:latin typeface="Calibri"/>
                <a:cs typeface="+mn-cs"/>
              </a:rPr>
              <a:t>Giving access to data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79090" y="2924944"/>
            <a:ext cx="8643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 smtClean="0">
                <a:solidFill>
                  <a:prstClr val="black"/>
                </a:solidFill>
                <a:latin typeface="Calibri"/>
                <a:cs typeface="+mn-cs"/>
              </a:rPr>
              <a:t>Re</a:t>
            </a:r>
            <a:r>
              <a:rPr lang="nl-NL" sz="1600" b="1" dirty="0" err="1" smtClean="0">
                <a:solidFill>
                  <a:prstClr val="black"/>
                </a:solidFill>
                <a:latin typeface="Calibri"/>
                <a:cs typeface="+mn-cs"/>
              </a:rPr>
              <a:t>using</a:t>
            </a:r>
            <a:endParaRPr lang="nl-NL" sz="16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600" b="1" dirty="0">
                <a:solidFill>
                  <a:prstClr val="black"/>
                </a:solidFill>
                <a:latin typeface="Calibri"/>
                <a:cs typeface="+mn-cs"/>
              </a:rPr>
              <a:t>data</a:t>
            </a:r>
          </a:p>
        </p:txBody>
      </p:sp>
      <p:pic>
        <p:nvPicPr>
          <p:cNvPr id="34" name="Picture 33" descr="AA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228" y="3728060"/>
            <a:ext cx="610560" cy="610560"/>
          </a:xfrm>
          <a:prstGeom prst="rect">
            <a:avLst/>
          </a:prstGeom>
        </p:spPr>
      </p:pic>
      <p:pic>
        <p:nvPicPr>
          <p:cNvPr id="35" name="Picture 34" descr="compute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556" y="3725122"/>
            <a:ext cx="610560" cy="610560"/>
          </a:xfrm>
          <a:prstGeom prst="rect">
            <a:avLst/>
          </a:prstGeom>
        </p:spPr>
      </p:pic>
      <p:pic>
        <p:nvPicPr>
          <p:cNvPr id="36" name="Picture 35" descr="storage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316" y="4933078"/>
            <a:ext cx="610560" cy="610560"/>
          </a:xfrm>
          <a:prstGeom prst="rect">
            <a:avLst/>
          </a:prstGeom>
        </p:spPr>
      </p:pic>
      <p:pic>
        <p:nvPicPr>
          <p:cNvPr id="37" name="Picture 36" descr="Visualize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476" y="4933078"/>
            <a:ext cx="610560" cy="610560"/>
          </a:xfrm>
          <a:prstGeom prst="rect">
            <a:avLst/>
          </a:prstGeom>
        </p:spPr>
      </p:pic>
      <p:pic>
        <p:nvPicPr>
          <p:cNvPr id="38" name="Picture 37" descr="Network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476" y="2420888"/>
            <a:ext cx="610560" cy="61056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161004" y="5365126"/>
            <a:ext cx="2924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Trusted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Digital </a:t>
            </a:r>
            <a:r>
              <a:rPr lang="nl-NL" sz="1100" dirty="0" err="1">
                <a:solidFill>
                  <a:prstClr val="black"/>
                </a:solidFill>
                <a:latin typeface="Calibri"/>
                <a:cs typeface="+mn-cs"/>
              </a:rPr>
              <a:t>Repository</a:t>
            </a:r>
            <a:endParaRPr lang="nl-NL" sz="11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B2SAFE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/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B2SHARE (EUDAT),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Persistent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Identifier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services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Archiving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 @ Research 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  <a:sym typeface="Wingdings"/>
              </a:rPr>
              <a:t>data NL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06029" y="2149206"/>
            <a:ext cx="1917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Lichtpaths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,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Netherlight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Bandwidth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 on </a:t>
            </a: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Demand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Data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Ingest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Service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Storage (raw data)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972616" y="3645024"/>
            <a:ext cx="2917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Authentication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Authorization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collaboration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tools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(e.g.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FileSender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511450" y="3725122"/>
            <a:ext cx="16017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Cluster, Supercomputing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GRID  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Cloud computing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HADOOP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75192" y="5277108"/>
            <a:ext cx="2317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Visualisation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services,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Remote 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clusters &amp;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GPUs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Collaboratorium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, Support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50" name="Picture 49" descr="storage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30" y="2420888"/>
            <a:ext cx="322528" cy="322528"/>
          </a:xfrm>
          <a:prstGeom prst="rect">
            <a:avLst/>
          </a:prstGeom>
        </p:spPr>
      </p:pic>
      <p:pic>
        <p:nvPicPr>
          <p:cNvPr id="51" name="Picture 50" descr="Visualize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170" y="2420888"/>
            <a:ext cx="322528" cy="322528"/>
          </a:xfrm>
          <a:prstGeom prst="rect">
            <a:avLst/>
          </a:prstGeom>
        </p:spPr>
      </p:pic>
      <p:pic>
        <p:nvPicPr>
          <p:cNvPr id="57" name="Picture 56" descr="AA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30" y="2780928"/>
            <a:ext cx="322528" cy="322528"/>
          </a:xfrm>
          <a:prstGeom prst="rect">
            <a:avLst/>
          </a:prstGeom>
        </p:spPr>
      </p:pic>
      <p:pic>
        <p:nvPicPr>
          <p:cNvPr id="58" name="Picture 57" descr="compute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326" y="2780928"/>
            <a:ext cx="322528" cy="322528"/>
          </a:xfrm>
          <a:prstGeom prst="rect">
            <a:avLst/>
          </a:prstGeom>
        </p:spPr>
      </p:pic>
      <p:pic>
        <p:nvPicPr>
          <p:cNvPr id="59" name="Picture 58" descr="Network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887" y="2589172"/>
            <a:ext cx="306350" cy="30635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735448" y="2156494"/>
            <a:ext cx="19178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Enter a new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Cycle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,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develop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a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workplan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and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apply ICT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nl-NL" sz="1100" dirty="0" err="1" smtClean="0">
                <a:solidFill>
                  <a:srgbClr val="000000"/>
                </a:solidFill>
                <a:latin typeface="Calibri"/>
                <a:cs typeface="+mn-cs"/>
              </a:rPr>
              <a:t>solutions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44539" y="3501008"/>
            <a:ext cx="1261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400">
                <a:solidFill>
                  <a:prstClr val="black"/>
                </a:solidFill>
                <a:latin typeface="Calibri"/>
                <a:cs typeface="+mn-cs"/>
              </a:rPr>
              <a:t>supporting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400">
                <a:solidFill>
                  <a:prstClr val="black"/>
                </a:solidFill>
                <a:latin typeface="Calibri"/>
                <a:cs typeface="+mn-cs"/>
              </a:rPr>
              <a:t>research data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400">
                <a:solidFill>
                  <a:prstClr val="black"/>
                </a:solidFill>
                <a:latin typeface="Calibri"/>
                <a:cs typeface="+mn-cs"/>
              </a:rPr>
              <a:t>life cycle</a:t>
            </a:r>
          </a:p>
        </p:txBody>
      </p:sp>
      <p:pic>
        <p:nvPicPr>
          <p:cNvPr id="64" name="Picture 63" descr="IntegrationSupport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09" y="4022405"/>
            <a:ext cx="538552" cy="53855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524328" y="4510281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>
                <a:solidFill>
                  <a:srgbClr val="000000"/>
                </a:solidFill>
                <a:latin typeface="Calibri"/>
                <a:cs typeface="+mn-cs"/>
              </a:rPr>
              <a:t>NLeScience</a:t>
            </a: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 center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ntegration support </a:t>
            </a:r>
          </a:p>
        </p:txBody>
      </p:sp>
      <p:pic>
        <p:nvPicPr>
          <p:cNvPr id="66" name="Picture 65" descr="Shop.eps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09" y="3070121"/>
            <a:ext cx="539947" cy="53994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524328" y="3575338"/>
            <a:ext cx="1368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smtClean="0">
                <a:solidFill>
                  <a:srgbClr val="000000"/>
                </a:solidFill>
                <a:latin typeface="Calibri"/>
                <a:cs typeface="+mn-cs"/>
              </a:rPr>
              <a:t>SURFmarket licences/brokering</a:t>
            </a:r>
            <a:endParaRPr lang="nl-NL" sz="11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25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1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457200" y="2763520"/>
            <a:ext cx="1288862" cy="324826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prstClr val="white"/>
                </a:solidFill>
                <a:latin typeface="Arial"/>
              </a:rPr>
              <a:t>Funding</a:t>
            </a:r>
            <a:r>
              <a:rPr lang="nl-NL" sz="11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nl-NL" sz="1100" dirty="0" err="1" smtClean="0">
                <a:solidFill>
                  <a:prstClr val="white"/>
                </a:solidFill>
                <a:latin typeface="Arial"/>
              </a:rPr>
              <a:t>bodies</a:t>
            </a:r>
            <a:endParaRPr lang="nl-NL" sz="1100" dirty="0" smtClean="0">
              <a:solidFill>
                <a:prstClr val="white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100" dirty="0" err="1" smtClean="0">
                <a:solidFill>
                  <a:prstClr val="white"/>
                </a:solidFill>
                <a:latin typeface="Arial"/>
              </a:rPr>
              <a:t>Regulations</a:t>
            </a:r>
            <a:r>
              <a:rPr lang="nl-NL" sz="11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nl-NL" sz="1100" dirty="0" err="1" smtClean="0">
                <a:solidFill>
                  <a:prstClr val="white"/>
                </a:solidFill>
                <a:latin typeface="Arial"/>
              </a:rPr>
              <a:t>Collaborations</a:t>
            </a:r>
            <a:endParaRPr lang="nl-NL" sz="11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66" y="253489"/>
            <a:ext cx="8386933" cy="1154575"/>
          </a:xfrm>
        </p:spPr>
        <p:txBody>
          <a:bodyPr>
            <a:normAutofit fontScale="90000"/>
          </a:bodyPr>
          <a:lstStyle/>
          <a:p>
            <a:r>
              <a:rPr lang="en-GB" dirty="0"/>
              <a:t>Research </a:t>
            </a:r>
            <a:r>
              <a:rPr lang="en-GB" dirty="0" smtClean="0"/>
              <a:t>Services &amp; Support Context </a:t>
            </a:r>
            <a:endParaRPr lang="en-GB" dirty="0"/>
          </a:p>
        </p:txBody>
      </p:sp>
      <p:sp>
        <p:nvSpPr>
          <p:cNvPr id="4" name="Right Arrow 3"/>
          <p:cNvSpPr/>
          <p:nvPr/>
        </p:nvSpPr>
        <p:spPr>
          <a:xfrm>
            <a:off x="1847787" y="4202051"/>
            <a:ext cx="1656720" cy="5760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prstClr val="black"/>
                </a:solidFill>
                <a:latin typeface="Arial"/>
              </a:rPr>
              <a:t>NL Research e-Infra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1847787" y="5184778"/>
            <a:ext cx="1656720" cy="5760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prstClr val="black"/>
                </a:solidFill>
                <a:latin typeface="Arial"/>
              </a:rPr>
              <a:t>Instit. Research e-Infra</a:t>
            </a:r>
          </a:p>
        </p:txBody>
      </p:sp>
      <p:pic>
        <p:nvPicPr>
          <p:cNvPr id="43" name="Picture 42" descr="surf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847" y="4077072"/>
            <a:ext cx="628169" cy="3216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4531215"/>
            <a:ext cx="809169" cy="238877"/>
          </a:xfrm>
          <a:prstGeom prst="rect">
            <a:avLst/>
          </a:prstGeom>
        </p:spPr>
      </p:pic>
      <p:sp>
        <p:nvSpPr>
          <p:cNvPr id="50" name="Right Arrow 49"/>
          <p:cNvSpPr/>
          <p:nvPr/>
        </p:nvSpPr>
        <p:spPr>
          <a:xfrm>
            <a:off x="1847787" y="3174006"/>
            <a:ext cx="1656720" cy="57606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prstClr val="black"/>
                </a:solidFill>
                <a:latin typeface="Arial"/>
              </a:rPr>
              <a:t>Int. Research e-Infra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42" y="2924944"/>
            <a:ext cx="914571" cy="62364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258" y="2996952"/>
            <a:ext cx="716309" cy="40292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1790811" y="6011786"/>
            <a:ext cx="689598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90811" y="5038986"/>
            <a:ext cx="689598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790811" y="3972186"/>
            <a:ext cx="689598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73" y="4005064"/>
            <a:ext cx="864096" cy="43826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2" y="4493444"/>
            <a:ext cx="1186180" cy="303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429001"/>
            <a:ext cx="832630" cy="57606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1937" y="4409400"/>
            <a:ext cx="857797" cy="20244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648" y="4682264"/>
            <a:ext cx="883768" cy="28987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325" y="3429000"/>
            <a:ext cx="937947" cy="50679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140968"/>
            <a:ext cx="661015" cy="497840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 flipV="1">
            <a:off x="5436096" y="3065694"/>
            <a:ext cx="0" cy="293637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ight Arrow 84"/>
          <p:cNvSpPr/>
          <p:nvPr/>
        </p:nvSpPr>
        <p:spPr>
          <a:xfrm>
            <a:off x="487680" y="1583929"/>
            <a:ext cx="3016827" cy="62217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1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5" name="Picture 24" descr="compute2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19" y="1736329"/>
            <a:ext cx="308868" cy="308868"/>
          </a:xfrm>
          <a:prstGeom prst="rect">
            <a:avLst/>
          </a:prstGeom>
        </p:spPr>
      </p:pic>
      <p:pic>
        <p:nvPicPr>
          <p:cNvPr id="26" name="Picture 25" descr="storage2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983" y="1736329"/>
            <a:ext cx="308868" cy="308868"/>
          </a:xfrm>
          <a:prstGeom prst="rect">
            <a:avLst/>
          </a:prstGeom>
        </p:spPr>
      </p:pic>
      <p:pic>
        <p:nvPicPr>
          <p:cNvPr id="38" name="Picture 37" descr="AAI.ep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111" y="1744837"/>
            <a:ext cx="308868" cy="308868"/>
          </a:xfrm>
          <a:prstGeom prst="rect">
            <a:avLst/>
          </a:prstGeom>
        </p:spPr>
      </p:pic>
      <p:pic>
        <p:nvPicPr>
          <p:cNvPr id="39" name="Picture 38" descr="Network2.eps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047" y="1744837"/>
            <a:ext cx="308868" cy="308868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471230" y="1556792"/>
            <a:ext cx="2946445" cy="783193"/>
          </a:xfrm>
          <a:prstGeom prst="round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b="1" dirty="0" smtClean="0">
                <a:solidFill>
                  <a:prstClr val="black"/>
                </a:solidFill>
                <a:latin typeface="Arial"/>
                <a:cs typeface="+mn-cs"/>
              </a:rPr>
              <a:t>Researchers ask</a:t>
            </a:r>
            <a:r>
              <a:rPr lang="en-GB" sz="10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Arial"/>
                <a:cs typeface="+mn-cs"/>
              </a:rPr>
              <a:t>Where to get facilities?</a:t>
            </a:r>
            <a:endParaRPr lang="en-GB" sz="1000" dirty="0">
              <a:solidFill>
                <a:prstClr val="black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Arial"/>
                <a:cs typeface="+mn-cs"/>
              </a:rPr>
              <a:t>Where do I find expertise, training and support?</a:t>
            </a:r>
            <a:endParaRPr lang="en-GB" sz="1000" dirty="0">
              <a:solidFill>
                <a:prstClr val="black"/>
              </a:solidFill>
              <a:latin typeface="Arial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prstClr val="black"/>
                </a:solidFill>
                <a:latin typeface="Arial"/>
                <a:cs typeface="+mn-cs"/>
              </a:rPr>
              <a:t>What regulation do I need to comply with?</a:t>
            </a:r>
            <a:endParaRPr lang="en-GB" sz="1000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34" y="5394815"/>
            <a:ext cx="777237" cy="5650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429000"/>
            <a:ext cx="736600" cy="449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0413" y="4407495"/>
            <a:ext cx="93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Commercial</a:t>
            </a:r>
            <a:endParaRPr lang="en-GB" sz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providers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092280" y="3068960"/>
            <a:ext cx="0" cy="293637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468" y="3284984"/>
            <a:ext cx="535916" cy="371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2477" y="2455520"/>
            <a:ext cx="162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  <a:cs typeface="+mn-cs"/>
              </a:rPr>
              <a:t>“Generic”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  <a:cs typeface="+mn-cs"/>
              </a:rPr>
              <a:t>Providers/Support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68382" y="2350467"/>
            <a:ext cx="17620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  <a:cs typeface="+mn-cs"/>
              </a:rPr>
              <a:t>Support/Guidelines/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  <a:cs typeface="+mn-cs"/>
              </a:rPr>
              <a:t>Good practices/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  <a:cs typeface="+mn-cs"/>
              </a:rPr>
              <a:t>Networking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11170" y="2442572"/>
            <a:ext cx="149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“</a:t>
            </a:r>
            <a:r>
              <a:rPr lang="en-GB" sz="1400" dirty="0" smtClean="0">
                <a:solidFill>
                  <a:prstClr val="black"/>
                </a:solidFill>
                <a:latin typeface="Calibri"/>
                <a:cs typeface="+mn-cs"/>
              </a:rPr>
              <a:t>LS&amp;H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dirty="0" smtClean="0">
                <a:solidFill>
                  <a:prstClr val="black"/>
                </a:solidFill>
                <a:latin typeface="Calibri"/>
                <a:cs typeface="+mn-cs"/>
              </a:rPr>
              <a:t>Support Providers</a:t>
            </a:r>
            <a:endParaRPr lang="en-GB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5517232"/>
            <a:ext cx="723900" cy="3903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849968" y="4509120"/>
            <a:ext cx="1098296" cy="506794"/>
            <a:chOff x="5652120" y="4509120"/>
            <a:chExt cx="1098296" cy="50679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4509120"/>
              <a:ext cx="937947" cy="5067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372200" y="4509120"/>
              <a:ext cx="3782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100">
                  <a:solidFill>
                    <a:prstClr val="black"/>
                  </a:solidFill>
                  <a:latin typeface="Calibri"/>
                  <a:cs typeface="+mn-cs"/>
                </a:rPr>
                <a:t>-NL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63688" y="6309320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* 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Project based services</a:t>
            </a:r>
            <a:endParaRPr lang="en-GB" sz="1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9" name="Picture 58" descr="surf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068605"/>
            <a:ext cx="628169" cy="321623"/>
          </a:xfrm>
          <a:prstGeom prst="rect">
            <a:avLst/>
          </a:prstGeom>
        </p:spPr>
      </p:pic>
      <p:pic>
        <p:nvPicPr>
          <p:cNvPr id="60" name="Picture 59" descr="surf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645" y="4107784"/>
            <a:ext cx="628169" cy="321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4258844"/>
            <a:ext cx="648072" cy="381219"/>
          </a:xfrm>
          <a:prstGeom prst="rect">
            <a:avLst/>
          </a:prstGeom>
        </p:spPr>
      </p:pic>
      <p:pic>
        <p:nvPicPr>
          <p:cNvPr id="8" name="Picture 7" descr="Screen Shot 2015-09-16 at 10.12.54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3717032"/>
            <a:ext cx="786904" cy="21743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470413" y="3429000"/>
            <a:ext cx="933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 smtClean="0">
                <a:solidFill>
                  <a:prstClr val="black"/>
                </a:solidFill>
                <a:latin typeface="Calibri"/>
                <a:cs typeface="+mn-cs"/>
              </a:rPr>
              <a:t>Commercial</a:t>
            </a:r>
            <a:endParaRPr lang="en-GB" sz="1200" dirty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prstClr val="black"/>
                </a:solidFill>
                <a:latin typeface="Calibri"/>
                <a:cs typeface="+mn-cs"/>
              </a:rPr>
              <a:t>providers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5157192"/>
            <a:ext cx="1102183" cy="28833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5435455"/>
            <a:ext cx="566616" cy="56661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5300904"/>
            <a:ext cx="288336" cy="28833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339" y="5639487"/>
            <a:ext cx="905146" cy="309793"/>
          </a:xfrm>
          <a:prstGeom prst="rect">
            <a:avLst/>
          </a:prstGeom>
        </p:spPr>
      </p:pic>
      <p:pic>
        <p:nvPicPr>
          <p:cNvPr id="67" name="Picture 66" descr="Screen Shot 2015-02-23 at 16.38.32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4886058"/>
            <a:ext cx="946239" cy="261311"/>
          </a:xfrm>
          <a:prstGeom prst="rect">
            <a:avLst/>
          </a:prstGeom>
        </p:spPr>
      </p:pic>
      <p:pic>
        <p:nvPicPr>
          <p:cNvPr id="69" name="Picture 68" descr="Screen Shot 2015-02-23 at 16.38.03.png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765" y="4862346"/>
            <a:ext cx="646354" cy="28502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5154672"/>
            <a:ext cx="314033" cy="480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99" y="4965326"/>
            <a:ext cx="596817" cy="263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941168"/>
            <a:ext cx="418480" cy="3723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88024" y="4077072"/>
            <a:ext cx="606417" cy="26732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93296"/>
            <a:ext cx="7957636" cy="4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s://blog.surf.nl/wp-content/uploads/2015/10/DSCF01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5261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Support4research (S4R)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 four year program across all SURF subsidiaries to address the aforementioned challenges</a:t>
            </a:r>
          </a:p>
          <a:p>
            <a:pPr lvl="1"/>
            <a:r>
              <a:rPr lang="en-US" sz="1400" dirty="0" smtClean="0"/>
              <a:t>2015 - 2018</a:t>
            </a:r>
          </a:p>
          <a:p>
            <a:pPr lvl="1"/>
            <a:r>
              <a:rPr lang="en-US" sz="1400" dirty="0" smtClean="0"/>
              <a:t>Work on visibility of SURF</a:t>
            </a:r>
          </a:p>
          <a:p>
            <a:pPr lvl="1"/>
            <a:r>
              <a:rPr lang="en-US" sz="1400" dirty="0" smtClean="0"/>
              <a:t>Enhance knowledge exchange</a:t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800" dirty="0" smtClean="0"/>
              <a:t>Started from another outreach activity: the Enlighten Your Research competition (</a:t>
            </a:r>
            <a:r>
              <a:rPr lang="en-US" sz="1800" dirty="0" smtClean="0">
                <a:hlinkClick r:id="rId2"/>
              </a:rPr>
              <a:t>Dutch</a:t>
            </a:r>
            <a:r>
              <a:rPr lang="en-US" sz="1800" dirty="0" smtClean="0"/>
              <a:t>, </a:t>
            </a:r>
            <a:r>
              <a:rPr lang="en-US" sz="1800" dirty="0" smtClean="0">
                <a:hlinkClick r:id="rId3"/>
              </a:rPr>
              <a:t>Global</a:t>
            </a:r>
            <a:r>
              <a:rPr lang="en-US" sz="1800" dirty="0" smtClean="0"/>
              <a:t>)</a:t>
            </a:r>
          </a:p>
          <a:p>
            <a:pPr lvl="1"/>
            <a:r>
              <a:rPr lang="en-US" sz="1400" dirty="0" smtClean="0"/>
              <a:t>Combined support across all SURF subsidiaries highly appreciated by users</a:t>
            </a:r>
          </a:p>
          <a:p>
            <a:pPr lvl="1"/>
            <a:endParaRPr lang="en-US" sz="1400" dirty="0"/>
          </a:p>
          <a:p>
            <a:r>
              <a:rPr lang="en-US" sz="1800" dirty="0" smtClean="0"/>
              <a:t>Leverage the strengths of the individual subsidiaries</a:t>
            </a:r>
          </a:p>
          <a:p>
            <a:pPr lvl="1"/>
            <a:r>
              <a:rPr lang="en-US" sz="1400" dirty="0" err="1" smtClean="0"/>
              <a:t>SURFnet</a:t>
            </a:r>
            <a:r>
              <a:rPr lang="en-US" sz="1400" dirty="0" smtClean="0"/>
              <a:t> (NREN): links with ICT directors at research institutes</a:t>
            </a:r>
          </a:p>
          <a:p>
            <a:pPr lvl="1"/>
            <a:r>
              <a:rPr lang="en-US" sz="1400" dirty="0" smtClean="0"/>
              <a:t>SURFsara (NGI): links with researchers &amp; research support</a:t>
            </a:r>
          </a:p>
          <a:p>
            <a:pPr lvl="1"/>
            <a:r>
              <a:rPr lang="en-US" sz="1400" dirty="0" err="1" smtClean="0"/>
              <a:t>SURFmarket</a:t>
            </a:r>
            <a:r>
              <a:rPr lang="en-US" sz="1400" dirty="0" smtClean="0"/>
              <a:t>: knowledge of market services</a:t>
            </a:r>
          </a:p>
          <a:p>
            <a:pPr lvl="1"/>
            <a:r>
              <a:rPr lang="en-US" sz="1400" dirty="0" err="1" smtClean="0"/>
              <a:t>NLeSC</a:t>
            </a:r>
            <a:r>
              <a:rPr lang="en-US" sz="1400" dirty="0" smtClean="0"/>
              <a:t>: software development &amp; research involvement</a:t>
            </a:r>
          </a:p>
          <a:p>
            <a:pPr lvl="1"/>
            <a:endParaRPr lang="en-US" sz="1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 Support4Research </a:t>
            </a:r>
            <a:r>
              <a:rPr lang="en-GB" dirty="0"/>
              <a:t>(S4R)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Gather e-infrastructure requirements form research </a:t>
            </a:r>
            <a:r>
              <a:rPr lang="en-US" sz="2400" dirty="0" smtClean="0"/>
              <a:t>institutes</a:t>
            </a:r>
            <a:endParaRPr lang="en-US" sz="17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sz="1700" dirty="0">
                <a:sym typeface="Wingdings"/>
              </a:rPr>
              <a:t>Facilitate interaction, discussions, </a:t>
            </a:r>
            <a:r>
              <a:rPr lang="en-US" sz="1700" dirty="0" smtClean="0">
                <a:sym typeface="Wingdings"/>
              </a:rPr>
              <a:t>pilots</a:t>
            </a:r>
            <a:endParaRPr lang="en-GB" sz="2400" dirty="0"/>
          </a:p>
          <a:p>
            <a:r>
              <a:rPr lang="en-US" sz="2400" dirty="0" smtClean="0"/>
              <a:t>Increase </a:t>
            </a:r>
            <a:r>
              <a:rPr lang="en-US" sz="2400" dirty="0" smtClean="0"/>
              <a:t>knowledge (at the institutes) on compute, data and network services</a:t>
            </a:r>
            <a:endParaRPr lang="en-US" sz="17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sz="1700" b="1" dirty="0" smtClean="0">
                <a:sym typeface="Wingdings"/>
              </a:rPr>
              <a:t>Integrated catalog for SURF and partner </a:t>
            </a:r>
            <a:r>
              <a:rPr lang="en-US" sz="1700" b="1" dirty="0" smtClean="0">
                <a:sym typeface="Wingdings"/>
              </a:rPr>
              <a:t>institutes</a:t>
            </a:r>
            <a:endParaRPr lang="en-US" sz="2400" b="1" dirty="0"/>
          </a:p>
          <a:p>
            <a:r>
              <a:rPr lang="en-US" sz="2400" dirty="0" smtClean="0"/>
              <a:t>Strengthen bonds between research supporters</a:t>
            </a:r>
            <a:endParaRPr lang="en-US" sz="17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sz="1700" dirty="0" smtClean="0">
                <a:sym typeface="Wingdings"/>
              </a:rPr>
              <a:t>Community building &amp; knowledge exchange</a:t>
            </a:r>
          </a:p>
          <a:p>
            <a:pPr>
              <a:buFont typeface="Wingdings" charset="0"/>
              <a:buChar char="à"/>
            </a:pPr>
            <a:r>
              <a:rPr lang="en-US" sz="1700" dirty="0" smtClean="0">
                <a:sym typeface="Wingdings"/>
              </a:rPr>
              <a:t>Improved </a:t>
            </a:r>
            <a:r>
              <a:rPr lang="en-US" sz="1700" b="1" dirty="0" smtClean="0">
                <a:sym typeface="Wingdings"/>
              </a:rPr>
              <a:t>support flow between SURF subsidiaries and </a:t>
            </a:r>
            <a:r>
              <a:rPr lang="en-US" sz="1700" b="1" dirty="0" smtClean="0">
                <a:sym typeface="Wingdings"/>
              </a:rPr>
              <a:t>institutes</a:t>
            </a:r>
            <a:endParaRPr lang="en-US" sz="2400" b="1" dirty="0"/>
          </a:p>
          <a:p>
            <a:r>
              <a:rPr lang="en-US" sz="2400" dirty="0" smtClean="0"/>
              <a:t>Increase knowledge about e-infrastructures</a:t>
            </a:r>
            <a:endParaRPr lang="en-US" sz="1700" dirty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sz="1700" dirty="0" smtClean="0">
                <a:sym typeface="Wingdings"/>
              </a:rPr>
              <a:t>Knowledge exchange, seminars  Involve </a:t>
            </a:r>
            <a:r>
              <a:rPr lang="en-US" sz="1700" b="1" dirty="0" smtClean="0">
                <a:sym typeface="Wingdings"/>
              </a:rPr>
              <a:t>local information managers</a:t>
            </a:r>
            <a:endParaRPr lang="en-US" sz="1700" b="1" dirty="0">
              <a:sym typeface="Wingdings"/>
            </a:endParaRPr>
          </a:p>
          <a:p>
            <a:endParaRPr lang="en-US" sz="2400" dirty="0" smtClean="0"/>
          </a:p>
          <a:p>
            <a:r>
              <a:rPr lang="en-US" sz="2400" dirty="0"/>
              <a:t>SURF and the Dutch research institutes are taking a ‘local first’ approach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en-US" sz="1700" dirty="0" smtClean="0"/>
              <a:t>Scale </a:t>
            </a:r>
            <a:r>
              <a:rPr lang="en-US" sz="1700" dirty="0"/>
              <a:t>to national facilities when local e-infra is not sufficient or when explicitly requested</a:t>
            </a:r>
          </a:p>
          <a:p>
            <a:pPr>
              <a:buFont typeface="Wingdings" panose="05000000000000000000" pitchFamily="2" charset="2"/>
              <a:buChar char=""/>
            </a:pPr>
            <a:r>
              <a:rPr lang="en-US" sz="1700" dirty="0"/>
              <a:t>Scale to European infrastructure when necessary or in context of European </a:t>
            </a:r>
            <a:r>
              <a:rPr lang="en-US" sz="1700" dirty="0" smtClean="0"/>
              <a:t>projects: great </a:t>
            </a:r>
            <a:r>
              <a:rPr lang="en-US" sz="1700" dirty="0"/>
              <a:t>for cross border </a:t>
            </a:r>
            <a:r>
              <a:rPr lang="en-US" sz="1700" dirty="0" smtClean="0"/>
              <a:t>collaborations, Innovation </a:t>
            </a:r>
            <a:r>
              <a:rPr lang="en-US" sz="1700" dirty="0"/>
              <a:t>&amp; technology </a:t>
            </a:r>
            <a:r>
              <a:rPr lang="en-US" sz="1700" dirty="0" smtClean="0"/>
              <a:t>provider, Knowledge </a:t>
            </a:r>
            <a:r>
              <a:rPr lang="en-US" sz="1700" dirty="0"/>
              <a:t>exchange </a:t>
            </a:r>
            <a:r>
              <a:rPr lang="en-US" sz="1700" dirty="0" smtClean="0"/>
              <a:t>partner, Part </a:t>
            </a:r>
            <a:r>
              <a:rPr lang="en-US" sz="1700" dirty="0"/>
              <a:t>of the service portfolio of </a:t>
            </a:r>
            <a:r>
              <a:rPr lang="en-US" sz="1700" dirty="0" smtClean="0"/>
              <a:t>SURF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48"/>
            <a:ext cx="9144000" cy="669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49" y="3992352"/>
            <a:ext cx="882184" cy="52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:\Home\davidg\Template\Nikhef-slide-bottombar-trans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454"/>
            <a:ext cx="9144000" cy="79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Cross-infrastructure services are not new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90" y="5088807"/>
            <a:ext cx="911909" cy="34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552" y="1196752"/>
            <a:ext cx="82835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… even if success at times is incidental rather than by construction …</a:t>
            </a:r>
          </a:p>
          <a:p>
            <a:r>
              <a:rPr lang="en-US" sz="2400" i="1" dirty="0" smtClean="0">
                <a:latin typeface="+mj-lt"/>
              </a:rPr>
              <a:t>… it may be two steps forward, then one step back …</a:t>
            </a:r>
            <a:br>
              <a:rPr lang="en-US" sz="2400" i="1" dirty="0" smtClean="0">
                <a:latin typeface="+mj-lt"/>
              </a:rPr>
            </a:br>
            <a:r>
              <a:rPr lang="en-US" sz="2400" i="1" dirty="0" smtClean="0">
                <a:latin typeface="+mj-lt"/>
              </a:rPr>
              <a:t>… since shortcuts are frequent as </a:t>
            </a:r>
            <a:r>
              <a:rPr lang="en-US" sz="2400" b="1" i="1" dirty="0" smtClean="0">
                <a:latin typeface="+mj-lt"/>
              </a:rPr>
              <a:t>It Has To Work™ </a:t>
            </a:r>
            <a:r>
              <a:rPr lang="en-US" sz="2400" i="1" dirty="0" smtClean="0">
                <a:latin typeface="+mj-lt"/>
              </a:rPr>
              <a:t>– right now …</a:t>
            </a:r>
            <a:endParaRPr lang="en-US" sz="2400" i="1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6566" y="4564285"/>
            <a:ext cx="3286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‘designing </a:t>
            </a:r>
            <a:r>
              <a:rPr lang="en-US" sz="1400" dirty="0">
                <a:latin typeface="+mj-lt"/>
              </a:rPr>
              <a:t>middleware to support a particular kind of distributed application, known as a close-coupled application, and at assessing the middleware using industrial applications across the European GEANT network</a:t>
            </a:r>
            <a:r>
              <a:rPr lang="en-US" sz="1400" dirty="0" smtClean="0">
                <a:latin typeface="+mj-lt"/>
              </a:rPr>
              <a:t>.’</a:t>
            </a:r>
            <a:endParaRPr lang="en-US" sz="1400" dirty="0" smtClean="0">
              <a:latin typeface="+mj-lt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02" y="4700103"/>
            <a:ext cx="1235243" cy="2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11760" y="3059849"/>
            <a:ext cx="345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interconnection of complex heterogeneous High Performance Computing systems in a cross-organizational and cross-domain manner. </a:t>
            </a:r>
            <a:endParaRPr lang="en-US" sz="1400" dirty="0" smtClean="0">
              <a:latin typeface="+mj-lt"/>
            </a:endParaRPr>
          </a:p>
        </p:txBody>
      </p:sp>
      <p:pic>
        <p:nvPicPr>
          <p:cNvPr id="2056" name="Picture 8" descr="https://upload.wikimedia.org/wikipedia/en/1/1b/Distributed_European_Infrastructure_for_Supercomputing_Applications_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32721"/>
            <a:ext cx="1347117" cy="69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5693871" y="3381152"/>
            <a:ext cx="639184" cy="288032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 descr="H:\Home\davidg\Template\Logos\datagridlogo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9" y="3109285"/>
            <a:ext cx="1328068" cy="6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:\Home\davidg\Template\Logos\EGEElogoNEW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24" y="3182268"/>
            <a:ext cx="118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:\Home\davidg\Template\Logos\crosslogo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95" y="3669184"/>
            <a:ext cx="1333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/>
          <p:cNvSpPr/>
          <p:nvPr/>
        </p:nvSpPr>
        <p:spPr>
          <a:xfrm>
            <a:off x="5733016" y="4937731"/>
            <a:ext cx="639184" cy="288032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8244408" y="3400778"/>
            <a:ext cx="639184" cy="288032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8283553" y="4957357"/>
            <a:ext cx="639184" cy="288032"/>
          </a:xfrm>
          <a:prstGeom prst="right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689987" y="6381328"/>
            <a:ext cx="4490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Background picture: </a:t>
            </a:r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Willibrord’s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 processing, </a:t>
            </a:r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Echternach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, LU</a:t>
            </a:r>
          </a:p>
          <a:p>
            <a:pPr algn="r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Photo: 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David 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Edgar, CC-BY-SA, from </a:t>
            </a:r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WikiMedia</a:t>
            </a:r>
            <a:endParaRPr lang="en-US" sz="1400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25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for Research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412776"/>
            <a:ext cx="686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800000"/>
                </a:solidFill>
                <a:latin typeface="+mj-lt"/>
              </a:rPr>
              <a:t>Remember that granting body for some infrastructures remained with NWO?</a:t>
            </a:r>
            <a:endParaRPr lang="en-US" i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276872"/>
            <a:ext cx="3744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Problems in applying for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Network resources </a:t>
            </a:r>
            <a:br>
              <a:rPr lang="en-US" sz="1600" dirty="0" smtClean="0">
                <a:latin typeface="+mj-lt"/>
              </a:rPr>
            </a:br>
            <a:r>
              <a:rPr lang="en-US" sz="1600" dirty="0" smtClean="0">
                <a:latin typeface="+mj-lt"/>
              </a:rPr>
              <a:t>via home institute to </a:t>
            </a:r>
            <a:r>
              <a:rPr lang="en-US" sz="1600" dirty="0" err="1" smtClean="0">
                <a:latin typeface="+mj-lt"/>
              </a:rPr>
              <a:t>SURFnet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Archive and </a:t>
            </a:r>
            <a:r>
              <a:rPr lang="en-US" sz="1600" dirty="0" err="1" smtClean="0">
                <a:latin typeface="+mj-lt"/>
              </a:rPr>
              <a:t>OwnCloud</a:t>
            </a:r>
            <a:r>
              <a:rPr lang="en-US" sz="1600" dirty="0" smtClean="0">
                <a:latin typeface="+mj-lt"/>
              </a:rPr>
              <a:t> via home institute to SURFsara or </a:t>
            </a:r>
            <a:r>
              <a:rPr lang="en-US" sz="1600" dirty="0" err="1" smtClean="0">
                <a:latin typeface="+mj-lt"/>
              </a:rPr>
              <a:t>SURFnet</a:t>
            </a:r>
            <a:r>
              <a:rPr lang="en-US" sz="1600" dirty="0" smtClean="0">
                <a:latin typeface="+mj-lt"/>
              </a:rPr>
              <a:t>, respectively (but it’s a joint service!)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HTC Grid, HPC Cloud, Hadoop, </a:t>
            </a:r>
            <a:r>
              <a:rPr lang="en-US" sz="1600" dirty="0" err="1" smtClean="0">
                <a:latin typeface="+mj-lt"/>
              </a:rPr>
              <a:t>visualisation</a:t>
            </a:r>
            <a:r>
              <a:rPr lang="en-US" sz="1600" dirty="0" smtClean="0">
                <a:latin typeface="+mj-lt"/>
              </a:rPr>
              <a:t>, Data Ingest, </a:t>
            </a:r>
            <a:r>
              <a:rPr lang="en-US" sz="1600" dirty="0" err="1" smtClean="0">
                <a:latin typeface="+mj-lt"/>
              </a:rPr>
              <a:t>LSGrid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err="1" smtClean="0">
                <a:latin typeface="+mj-lt"/>
              </a:rPr>
              <a:t>HTStorage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via </a:t>
            </a:r>
            <a:r>
              <a:rPr lang="en-US" sz="1600" i="1" dirty="0" smtClean="0">
                <a:latin typeface="+mj-lt"/>
              </a:rPr>
              <a:t>researcher </a:t>
            </a:r>
            <a:r>
              <a:rPr lang="en-US" sz="1600" dirty="0" smtClean="0">
                <a:latin typeface="+mj-lt"/>
              </a:rPr>
              <a:t>self-service form to National e-Infra via SURFsara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NRC “Lisa” </a:t>
            </a:r>
            <a:r>
              <a:rPr lang="en-US" sz="1600" dirty="0" err="1" smtClean="0">
                <a:latin typeface="+mj-lt"/>
              </a:rPr>
              <a:t>beowulf</a:t>
            </a:r>
            <a:r>
              <a:rPr lang="en-US" sz="1600" dirty="0" smtClean="0">
                <a:latin typeface="+mj-lt"/>
              </a:rPr>
              <a:t> compute and HPC “</a:t>
            </a:r>
            <a:r>
              <a:rPr lang="en-US" sz="1600" dirty="0" err="1" smtClean="0">
                <a:latin typeface="+mj-lt"/>
              </a:rPr>
              <a:t>Carthesius</a:t>
            </a:r>
            <a:r>
              <a:rPr lang="en-US" sz="1600" dirty="0" smtClean="0">
                <a:latin typeface="+mj-lt"/>
              </a:rPr>
              <a:t>” via NWO heavy-weight review process (and an incomprehensible form)</a:t>
            </a:r>
            <a:endParaRPr lang="en-US" sz="1600" dirty="0">
              <a:latin typeface="+mj-lt"/>
            </a:endParaRP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Takes between 2 weeks and 6+ months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2276872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j-lt"/>
              </a:rPr>
              <a:t>Problems in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Institute-granted resources are typically co-funded by the home </a:t>
            </a:r>
            <a:r>
              <a:rPr lang="en-US" sz="1600" dirty="0" err="1" smtClean="0">
                <a:latin typeface="+mj-lt"/>
              </a:rPr>
              <a:t>organisation</a:t>
            </a:r>
            <a:r>
              <a:rPr lang="en-US" sz="1600" dirty="0" smtClean="0">
                <a:latin typeface="+mj-lt"/>
              </a:rPr>
              <a:t> and the researcher need not report anything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National e-Infra (SURFsara) self-request resources request a yearly short PR report, but not much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“Lisa” and “</a:t>
            </a:r>
            <a:r>
              <a:rPr lang="en-US" sz="1600" dirty="0" err="1" smtClean="0">
                <a:latin typeface="+mj-lt"/>
              </a:rPr>
              <a:t>Carthesius</a:t>
            </a:r>
            <a:r>
              <a:rPr lang="en-US" sz="1600" dirty="0" smtClean="0">
                <a:latin typeface="+mj-lt"/>
              </a:rPr>
              <a:t>” need a formal yearly report-out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+mj-lt"/>
            </a:endParaRPr>
          </a:p>
          <a:p>
            <a:r>
              <a:rPr lang="en-US" sz="16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</a:rPr>
              <a:t>Each filed to respective granting body</a:t>
            </a:r>
          </a:p>
        </p:txBody>
      </p:sp>
    </p:spTree>
    <p:extLst>
      <p:ext uri="{BB962C8B-B14F-4D97-AF65-F5344CB8AC3E}">
        <p14:creationId xmlns:p14="http://schemas.microsoft.com/office/powerpoint/2010/main" val="14300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Access is centered around the offerings, not the requested use cases</a:t>
            </a:r>
          </a:p>
          <a:p>
            <a:r>
              <a:rPr lang="en-US" sz="1800" dirty="0" smtClean="0"/>
              <a:t>No obvious relation between capacity request and financing or cost – apart from those for HPC and “Lisa”</a:t>
            </a:r>
          </a:p>
          <a:p>
            <a:pPr lvl="1"/>
            <a:r>
              <a:rPr lang="en-US" sz="1600" dirty="0"/>
              <a:t>m</a:t>
            </a:r>
            <a:r>
              <a:rPr lang="en-US" sz="1600" dirty="0" smtClean="0"/>
              <a:t>akes for difficult capacity planning and funding thereof</a:t>
            </a:r>
          </a:p>
          <a:p>
            <a:pPr lvl="1"/>
            <a:r>
              <a:rPr lang="en-US" sz="1600" dirty="0"/>
              <a:t>d</a:t>
            </a:r>
            <a:r>
              <a:rPr lang="en-US" sz="1600" dirty="0" smtClean="0"/>
              <a:t>oes not match regular science funding for other investments</a:t>
            </a:r>
          </a:p>
          <a:p>
            <a:r>
              <a:rPr lang="en-US" sz="1800" dirty="0" smtClean="0"/>
              <a:t>Increase engagement of research groups in the access and granting process</a:t>
            </a:r>
          </a:p>
          <a:p>
            <a:pPr lvl="1"/>
            <a:r>
              <a:rPr lang="en-US" sz="1600" dirty="0" smtClean="0"/>
              <a:t>explicitly </a:t>
            </a:r>
            <a:r>
              <a:rPr lang="en-US" sz="1600" i="1" dirty="0" smtClean="0"/>
              <a:t>keeping</a:t>
            </a:r>
            <a:r>
              <a:rPr lang="en-US" sz="1600" dirty="0" smtClean="0"/>
              <a:t> the link between individual researchers and the experts in the national e-Infrastructure</a:t>
            </a:r>
          </a:p>
          <a:p>
            <a:r>
              <a:rPr lang="en-US" sz="1800" dirty="0" smtClean="0"/>
              <a:t>Balance between rapid-reaction granting and efficient capacity planning is obvious, but both need to be there</a:t>
            </a:r>
          </a:p>
          <a:p>
            <a:r>
              <a:rPr lang="en-US" sz="1800" dirty="0" smtClean="0"/>
              <a:t>Offering, access method, ownership, and development of the infrastructure are not yet well coordinated</a:t>
            </a:r>
          </a:p>
          <a:p>
            <a:r>
              <a:rPr lang="en-US" sz="1800" dirty="0" smtClean="0"/>
              <a:t>Home </a:t>
            </a:r>
            <a:r>
              <a:rPr lang="en-US" sz="1800" dirty="0" err="1" smtClean="0"/>
              <a:t>organsiation</a:t>
            </a:r>
            <a:r>
              <a:rPr lang="en-US" sz="1800" dirty="0" smtClean="0"/>
              <a:t> IT “Support for Research” groups does not know the national capabilities and thus cannot effective collaborate or refer</a:t>
            </a:r>
          </a:p>
          <a:p>
            <a:pPr lvl="1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Improvements and issues identified for 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7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Visit: </a:t>
            </a:r>
            <a:r>
              <a:rPr lang="en-GB" dirty="0" err="1" smtClean="0"/>
              <a:t>surf.nl</a:t>
            </a:r>
            <a:r>
              <a:rPr lang="en-GB" dirty="0" smtClean="0"/>
              <a:t>/support4research</a:t>
            </a:r>
            <a:endParaRPr lang="en-GB" dirty="0"/>
          </a:p>
        </p:txBody>
      </p:sp>
      <p:pic>
        <p:nvPicPr>
          <p:cNvPr id="4" name="Content Placeholder 3" descr="Screen Shot 2014-05-14 at 11.53.1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 descr="Screen Shot 2015-04-07 at 13.47.5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6665004" y="3180841"/>
            <a:ext cx="1749177" cy="24928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5D4A3-EC48-4948-B56B-369ED226E95B}" type="slidenum">
              <a:rPr lang="nl-NL" smtClean="0">
                <a:solidFill>
                  <a:prstClr val="black"/>
                </a:solidFill>
              </a:rPr>
              <a:pPr/>
              <a:t>32</a:t>
            </a:fld>
            <a:endParaRPr lang="nl-NL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6427048"/>
            <a:ext cx="2337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2060"/>
                </a:solidFill>
              </a:rPr>
              <a:t>Courtesy of Jan Bot, SURFsara</a:t>
            </a:r>
            <a:endParaRPr lang="en-US" sz="1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7584" y="1447800"/>
            <a:ext cx="8208912" cy="4800600"/>
          </a:xfrm>
        </p:spPr>
        <p:txBody>
          <a:bodyPr/>
          <a:lstStyle/>
          <a:p>
            <a:pPr marL="82550" indent="0">
              <a:buNone/>
            </a:pPr>
            <a:r>
              <a:rPr lang="en-US" sz="2000" b="1" dirty="0" smtClean="0">
                <a:solidFill>
                  <a:srgbClr val="800000"/>
                </a:solidFill>
              </a:rPr>
              <a:t>‘We want to share your resources’</a:t>
            </a:r>
          </a:p>
          <a:p>
            <a:r>
              <a:rPr lang="en-US" sz="2000" dirty="0" smtClean="0"/>
              <a:t>need a sustainable model to funding shared infrastructure</a:t>
            </a:r>
            <a:endParaRPr lang="en-US" sz="2000" dirty="0"/>
          </a:p>
          <a:p>
            <a:pPr marL="82550" indent="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Dutch strategy is likely to be mixed</a:t>
            </a:r>
          </a:p>
          <a:p>
            <a:r>
              <a:rPr lang="en-US" sz="2000" dirty="0" smtClean="0"/>
              <a:t>as long as the individual end-user will </a:t>
            </a:r>
            <a:r>
              <a:rPr lang="en-US" sz="2000" i="1" dirty="0" smtClean="0"/>
              <a:t>not</a:t>
            </a:r>
            <a:r>
              <a:rPr lang="en-US" sz="2000" dirty="0" smtClean="0"/>
              <a:t> get the bill</a:t>
            </a:r>
          </a:p>
          <a:p>
            <a:r>
              <a:rPr lang="en-US" sz="2000" dirty="0" smtClean="0"/>
              <a:t>we never turn scientists into customers – or they’ll go shopping (wasting time &amp; resources)</a:t>
            </a:r>
          </a:p>
          <a:p>
            <a:pPr marL="82550" indent="0">
              <a:buNone/>
            </a:pPr>
            <a:r>
              <a:rPr lang="en-US" sz="2000" dirty="0" smtClean="0">
                <a:solidFill>
                  <a:srgbClr val="800000"/>
                </a:solidFill>
              </a:rPr>
              <a:t>Depends on community and size</a:t>
            </a:r>
          </a:p>
          <a:p>
            <a:r>
              <a:rPr lang="en-US" sz="2000" dirty="0" smtClean="0"/>
              <a:t>for individuals and small groups: central (small) funds</a:t>
            </a:r>
          </a:p>
          <a:p>
            <a:r>
              <a:rPr lang="en-US" sz="2000" dirty="0" smtClean="0"/>
              <a:t>for very large communities, expect some contribution </a:t>
            </a:r>
            <a:r>
              <a:rPr lang="en-US" sz="2000" b="1" i="1" dirty="0" smtClean="0"/>
              <a:t>to the shared infra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dirty="0" smtClean="0"/>
              <a:t>but flexible: co-investment, bearing of operational cost – what is best depends on the community, and both work! (for Nikhef: </a:t>
            </a:r>
            <a:r>
              <a:rPr lang="en-US" sz="2000" dirty="0" err="1" smtClean="0"/>
              <a:t>LHCRoadmap</a:t>
            </a:r>
            <a:r>
              <a:rPr lang="en-US" sz="2000" dirty="0" smtClean="0"/>
              <a:t>)</a:t>
            </a:r>
            <a:endParaRPr lang="en-US" sz="2000" dirty="0"/>
          </a:p>
          <a:p>
            <a:pPr marL="82550" indent="0" algn="ctr">
              <a:buNone/>
            </a:pPr>
            <a:r>
              <a:rPr lang="en-US" sz="2000" i="1" dirty="0" smtClean="0">
                <a:solidFill>
                  <a:srgbClr val="002060"/>
                </a:solidFill>
              </a:rPr>
              <a:t>All models exist, even within NL, and systems should allow all models to </a:t>
            </a:r>
            <a:r>
              <a:rPr lang="en-US" sz="2000" i="1" dirty="0" smtClean="0">
                <a:solidFill>
                  <a:srgbClr val="002060"/>
                </a:solidFill>
              </a:rPr>
              <a:t>contribute in </a:t>
            </a:r>
            <a:r>
              <a:rPr lang="en-US" sz="2000" i="1" dirty="0" smtClean="0">
                <a:solidFill>
                  <a:srgbClr val="002060"/>
                </a:solidFill>
              </a:rPr>
              <a:t>their own </a:t>
            </a:r>
            <a:r>
              <a:rPr lang="en-US" sz="2000" i="1" dirty="0" smtClean="0">
                <a:solidFill>
                  <a:srgbClr val="002060"/>
                </a:solidFill>
              </a:rPr>
              <a:t>way to … but don’t turn communities into customers, </a:t>
            </a:r>
            <a:br>
              <a:rPr lang="en-US" sz="2000" i="1" dirty="0" smtClean="0">
                <a:solidFill>
                  <a:srgbClr val="002060"/>
                </a:solidFill>
              </a:rPr>
            </a:br>
            <a:r>
              <a:rPr lang="en-US" sz="2000" b="1" i="1" dirty="0" smtClean="0">
                <a:solidFill>
                  <a:srgbClr val="002060"/>
                </a:solidFill>
              </a:rPr>
              <a:t>they’re collaborators</a:t>
            </a:r>
            <a:endParaRPr lang="en-US" sz="2000" b="1" i="1" dirty="0" smtClean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Commitment, or co-funding?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25"/>
            <a:ext cx="9144000" cy="679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6191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Meanwhile in Europe …</a:t>
            </a:r>
            <a:endParaRPr lang="en-US" sz="44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6403" y="6577607"/>
            <a:ext cx="929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Foto</a:t>
            </a:r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: NASA</a:t>
            </a:r>
            <a:endParaRPr lang="en-US" sz="1400" i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91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2" y="3789040"/>
            <a:ext cx="3362305" cy="9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and divergence …</a:t>
            </a:r>
            <a:endParaRPr lang="en-US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2" y="2136192"/>
            <a:ext cx="5183136" cy="121105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eudat.eu/sites/default/files/EUDAT_LogoSmall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013176"/>
            <a:ext cx="17335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:\Home\davidg\Template\Logos\EGI-logo-large01-transp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85" y="5139427"/>
            <a:ext cx="1071715" cy="81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:\Home\davidg\Projects-misc\Terena\GEANT-Logo\geant-logo-traced.e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139427"/>
            <a:ext cx="2093929" cy="91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yprusconferences.org/csc2013/images/conlogos/PRA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74" y="5012412"/>
            <a:ext cx="1459366" cy="9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cyprusconferences.org/csc2013/images/conlogos/PRA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38" y="5009356"/>
            <a:ext cx="1459366" cy="98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88224" y="515719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</a:t>
            </a:r>
            <a:endParaRPr lang="en-US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27615"/>
            <a:ext cx="2677818" cy="18970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95" y="1171987"/>
            <a:ext cx="2592288" cy="19284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3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driven infrastructure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43608" y="1806112"/>
            <a:ext cx="3456384" cy="2388186"/>
            <a:chOff x="508401" y="792397"/>
            <a:chExt cx="4585506" cy="31683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Screen Shot 2015-10-26 at 03.16.2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01" y="792397"/>
              <a:ext cx="4585506" cy="3168352"/>
            </a:xfrm>
            <a:prstGeom prst="rect">
              <a:avLst/>
            </a:prstGeom>
          </p:spPr>
        </p:pic>
        <p:sp>
          <p:nvSpPr>
            <p:cNvPr id="4" name="TextBox 6"/>
            <p:cNvSpPr txBox="1"/>
            <p:nvPr/>
          </p:nvSpPr>
          <p:spPr>
            <a:xfrm>
              <a:off x="539926" y="2975864"/>
              <a:ext cx="1305915" cy="44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i="1" dirty="0" smtClean="0">
                  <a:solidFill>
                    <a:srgbClr val="800000"/>
                  </a:solidFill>
                </a:rPr>
                <a:t>S. Hill, HBP SP5</a:t>
              </a:r>
            </a:p>
            <a:p>
              <a:r>
                <a:rPr lang="en-US" sz="800" i="1" dirty="0" smtClean="0">
                  <a:solidFill>
                    <a:srgbClr val="800000"/>
                  </a:solidFill>
                </a:rPr>
                <a:t>6</a:t>
              </a:r>
              <a:r>
                <a:rPr lang="en-US" sz="800" i="1" baseline="30000" dirty="0" smtClean="0">
                  <a:solidFill>
                    <a:srgbClr val="800000"/>
                  </a:solidFill>
                </a:rPr>
                <a:t>th</a:t>
              </a:r>
              <a:r>
                <a:rPr lang="en-US" sz="800" i="1" dirty="0" smtClean="0">
                  <a:solidFill>
                    <a:srgbClr val="800000"/>
                  </a:solidFill>
                </a:rPr>
                <a:t> RDA Plenary</a:t>
              </a:r>
              <a:endParaRPr lang="en-US" sz="800" i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51195" y="1300118"/>
            <a:ext cx="2667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Research is truly global</a:t>
            </a:r>
            <a:endParaRPr lang="en-US" b="1" dirty="0" smtClean="0">
              <a:solidFill>
                <a:srgbClr val="800000"/>
              </a:solidFill>
              <a:latin typeface="+mj-lt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996060" cy="302034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H:\Home\davidg\Template\Logos\wLCG\WLCG-Logo-Comp2L-B-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12401"/>
            <a:ext cx="1326800" cy="10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0860" y="4365104"/>
            <a:ext cx="238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j-lt"/>
              </a:rPr>
              <a:t>… and opportunistic</a:t>
            </a:r>
            <a:endParaRPr lang="en-US" b="1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2103" y="4797152"/>
            <a:ext cx="67603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Larger communities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can go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‘shopping’ for the best 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service,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can pick the easiest place to ‘it done’ </a:t>
            </a:r>
            <a:br>
              <a:rPr lang="en-US" dirty="0" smtClean="0">
                <a:solidFill>
                  <a:srgbClr val="002060"/>
                </a:solidFill>
                <a:latin typeface="+mj-lt"/>
              </a:rPr>
            </a:br>
            <a:r>
              <a:rPr lang="en-US" dirty="0" smtClean="0">
                <a:solidFill>
                  <a:srgbClr val="002060"/>
                </a:solidFill>
                <a:latin typeface="+mj-lt"/>
              </a:rPr>
              <a:t>– like AAs &amp; PII at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CERN, since it’s an extra-territorial treaty org </a:t>
            </a:r>
            <a:r>
              <a:rPr lang="en-US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j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ust set up their own if that’s expedient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5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47800"/>
            <a:ext cx="7992888" cy="4800600"/>
          </a:xfrm>
        </p:spPr>
        <p:txBody>
          <a:bodyPr/>
          <a:lstStyle/>
          <a:p>
            <a:r>
              <a:rPr lang="en-US" sz="2000" dirty="0" smtClean="0"/>
              <a:t>Continuing </a:t>
            </a:r>
            <a:r>
              <a:rPr lang="en-US" sz="2000" dirty="0" smtClean="0"/>
              <a:t>tension </a:t>
            </a:r>
            <a:r>
              <a:rPr lang="en-US" sz="2000" dirty="0" smtClean="0"/>
              <a:t>between </a:t>
            </a:r>
            <a:r>
              <a:rPr lang="en-US" sz="2000" dirty="0" smtClean="0"/>
              <a:t>collaboration (which in Dutch actually carries the meaning of ‘working with the enemy’) and </a:t>
            </a:r>
            <a:r>
              <a:rPr lang="en-US" sz="2000" dirty="0" smtClean="0"/>
              <a:t>giving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‘corporate marketing’ </a:t>
            </a:r>
            <a:r>
              <a:rPr lang="en-US" sz="2000" dirty="0" smtClean="0"/>
              <a:t>face to a </a:t>
            </a:r>
            <a:r>
              <a:rPr lang="en-US" sz="2000" dirty="0" smtClean="0"/>
              <a:t>(national) e-Infra</a:t>
            </a:r>
            <a:r>
              <a:rPr lang="en-US" sz="2000" dirty="0" smtClean="0"/>
              <a:t>structure</a:t>
            </a:r>
          </a:p>
          <a:p>
            <a:pPr lvl="1"/>
            <a:r>
              <a:rPr lang="en-US" sz="1600" dirty="0" err="1" smtClean="0"/>
              <a:t>BiG</a:t>
            </a:r>
            <a:r>
              <a:rPr lang="en-US" sz="1600" dirty="0" smtClean="0"/>
              <a:t> Grid built on the idea that the best marketing is marketing that </a:t>
            </a:r>
            <a:r>
              <a:rPr lang="en-US" sz="1600" b="1" dirty="0" smtClean="0"/>
              <a:t>others do </a:t>
            </a:r>
            <a:br>
              <a:rPr lang="en-US" sz="1600" b="1" dirty="0" smtClean="0"/>
            </a:br>
            <a:r>
              <a:rPr lang="en-US" sz="1600" b="1" dirty="0" smtClean="0"/>
              <a:t>on your behalf</a:t>
            </a:r>
            <a:r>
              <a:rPr lang="en-US" sz="1600" dirty="0" smtClean="0"/>
              <a:t> – so promote (research) communities to say how great you are, </a:t>
            </a:r>
            <a:br>
              <a:rPr lang="en-US" sz="1600" dirty="0" smtClean="0"/>
            </a:br>
            <a:r>
              <a:rPr lang="en-US" sz="1600" dirty="0" smtClean="0"/>
              <a:t>don’t do it yourself</a:t>
            </a:r>
          </a:p>
          <a:p>
            <a:pPr lvl="1"/>
            <a:r>
              <a:rPr lang="en-US" sz="1600" dirty="0" smtClean="0"/>
              <a:t>It was a hardware investment proposal, but only 8 out of the 40 pages, 20%, </a:t>
            </a:r>
            <a:br>
              <a:rPr lang="en-US" sz="1600" dirty="0" smtClean="0"/>
            </a:br>
            <a:r>
              <a:rPr lang="en-US" sz="1600" dirty="0" smtClean="0"/>
              <a:t>actually talked about hardware or investment money, rest was about research domains</a:t>
            </a:r>
          </a:p>
          <a:p>
            <a:pPr lvl="1"/>
            <a:r>
              <a:rPr lang="en-US" sz="1600" dirty="0" smtClean="0"/>
              <a:t>we </a:t>
            </a:r>
            <a:r>
              <a:rPr lang="en-US" sz="1600" i="1" dirty="0" smtClean="0"/>
              <a:t>on purpose </a:t>
            </a:r>
            <a:r>
              <a:rPr lang="en-US" sz="1600" dirty="0" smtClean="0"/>
              <a:t>relinquished the brand </a:t>
            </a:r>
            <a:r>
              <a:rPr lang="en-US" sz="1600" dirty="0" smtClean="0"/>
              <a:t>later </a:t>
            </a:r>
            <a:r>
              <a:rPr lang="en-US" sz="1600" dirty="0" smtClean="0"/>
              <a:t>– to promote SURF as a sustained entity</a:t>
            </a:r>
            <a:endParaRPr lang="en-US" sz="1600" dirty="0" smtClean="0"/>
          </a:p>
          <a:p>
            <a:endParaRPr lang="en-US" sz="2000" dirty="0" smtClean="0"/>
          </a:p>
          <a:p>
            <a:r>
              <a:rPr lang="en-US" sz="2000" dirty="0" smtClean="0"/>
              <a:t>User communities must feel ‘in control’ to support you in your quest for sustainability</a:t>
            </a:r>
          </a:p>
          <a:p>
            <a:pPr lvl="1"/>
            <a:r>
              <a:rPr lang="en-US" sz="1800" dirty="0" smtClean="0"/>
              <a:t>that’s more than just an advisory group – it’s a </a:t>
            </a:r>
            <a:r>
              <a:rPr lang="en-US" sz="1800" i="1" dirty="0" smtClean="0"/>
              <a:t>steering group</a:t>
            </a:r>
            <a:endParaRPr lang="en-US" sz="1800" dirty="0" smtClean="0"/>
          </a:p>
          <a:p>
            <a:pPr lvl="1"/>
            <a:r>
              <a:rPr lang="en-US" sz="1800" dirty="0" smtClean="0"/>
              <a:t>don‘t build for them, but also don’t let them build: target ‘joint ventures’</a:t>
            </a:r>
          </a:p>
          <a:p>
            <a:pPr lvl="1"/>
            <a:r>
              <a:rPr lang="en-US" sz="1800" dirty="0" smtClean="0"/>
              <a:t>some uneasy tension will typically remain</a:t>
            </a:r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vs. branding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did and still do EUGridPMA</a:t>
            </a:r>
            <a:r>
              <a:rPr lang="en-US" dirty="0" smtClean="0"/>
              <a:t>, IGTF,  </a:t>
            </a:r>
            <a:r>
              <a:rPr lang="en-US" dirty="0" smtClean="0"/>
              <a:t>TACAR, SCI, </a:t>
            </a:r>
            <a:r>
              <a:rPr lang="en-US" dirty="0" err="1" smtClean="0"/>
              <a:t>SirTFi</a:t>
            </a:r>
            <a:endParaRPr lang="en-US" dirty="0" smtClean="0"/>
          </a:p>
          <a:p>
            <a:r>
              <a:rPr lang="en-US" dirty="0" smtClean="0"/>
              <a:t>Multi-year run-up to AARC </a:t>
            </a:r>
            <a:r>
              <a:rPr lang="en-US" dirty="0" smtClean="0"/>
              <a:t>is a demonstration of success</a:t>
            </a:r>
          </a:p>
          <a:p>
            <a:r>
              <a:rPr lang="en-US" dirty="0" smtClean="0"/>
              <a:t>WISE shows </a:t>
            </a:r>
            <a:r>
              <a:rPr lang="en-US" dirty="0" smtClean="0"/>
              <a:t>we can still pull that off – without fighting over funding first 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 maybe “Joint EYR Global” should not be too hard …</a:t>
            </a:r>
            <a:br>
              <a:rPr lang="en-US" dirty="0" smtClean="0"/>
            </a:br>
            <a:r>
              <a:rPr lang="en-US" i="1" dirty="0" smtClean="0"/>
              <a:t>and might even be a nice use case to push an integrated AAI!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Bottom-up continues to work</a:t>
            </a:r>
            <a:endParaRPr lang="en-US" dirty="0"/>
          </a:p>
        </p:txBody>
      </p:sp>
      <p:pic>
        <p:nvPicPr>
          <p:cNvPr id="25602" name="Picture 2" descr="http://www.geant.org/News_and_Events/PublishingImages/Pages/WISE-group-wants-to-expand/wise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12976"/>
            <a:ext cx="6953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6577607"/>
            <a:ext cx="3230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+mj-lt"/>
              </a:rPr>
              <a:t>Image credits: Alessandra </a:t>
            </a:r>
            <a:r>
              <a:rPr lang="en-US" sz="1400" i="1" dirty="0" err="1" smtClean="0">
                <a:latin typeface="+mj-lt"/>
              </a:rPr>
              <a:t>Scicchitano</a:t>
            </a:r>
            <a:r>
              <a:rPr lang="en-US" sz="1400" i="1" dirty="0" smtClean="0">
                <a:latin typeface="+mj-lt"/>
              </a:rPr>
              <a:t>, GEANT</a:t>
            </a:r>
            <a:endParaRPr lang="en-US" sz="14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618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At times, working </a:t>
            </a:r>
            <a:r>
              <a:rPr lang="en-US" dirty="0" smtClean="0"/>
              <a:t>on a joint challenge most </a:t>
            </a:r>
            <a:r>
              <a:rPr lang="en-US" dirty="0" smtClean="0"/>
              <a:t>important </a:t>
            </a:r>
            <a:r>
              <a:rPr lang="en-US" dirty="0" smtClean="0"/>
              <a:t>part: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>
                <a:solidFill>
                  <a:srgbClr val="002060"/>
                </a:solidFill>
              </a:rPr>
              <a:t>collaboration </a:t>
            </a:r>
            <a:r>
              <a:rPr lang="en-US" i="1" dirty="0" smtClean="0">
                <a:solidFill>
                  <a:srgbClr val="002060"/>
                </a:solidFill>
              </a:rPr>
              <a:t>need vision more than </a:t>
            </a:r>
            <a:r>
              <a:rPr lang="en-US" i="1" dirty="0" smtClean="0">
                <a:solidFill>
                  <a:srgbClr val="002060"/>
                </a:solidFill>
              </a:rPr>
              <a:t>money!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 smtClean="0"/>
          </a:p>
          <a:p>
            <a:r>
              <a:rPr lang="en-US" dirty="0" smtClean="0"/>
              <a:t>Remaining ‘outward </a:t>
            </a:r>
            <a:r>
              <a:rPr lang="en-US" dirty="0" smtClean="0"/>
              <a:t>facing’ is important</a:t>
            </a:r>
          </a:p>
          <a:p>
            <a:pPr lvl="1"/>
            <a:r>
              <a:rPr lang="en-US" dirty="0" smtClean="0"/>
              <a:t>A focus on changes within the org does not </a:t>
            </a:r>
            <a:r>
              <a:rPr lang="en-US" dirty="0" smtClean="0"/>
              <a:t>help – sorry!</a:t>
            </a:r>
            <a:endParaRPr lang="en-US" dirty="0" smtClean="0"/>
          </a:p>
          <a:p>
            <a:pPr lvl="1"/>
            <a:r>
              <a:rPr lang="en-US" dirty="0" smtClean="0"/>
              <a:t>SURF disengaged for ~2 years during the merger, and that ‘did not help’ in creating a national </a:t>
            </a:r>
            <a:r>
              <a:rPr lang="en-US" dirty="0" smtClean="0"/>
              <a:t>e-Infra collaborative spirit</a:t>
            </a:r>
            <a:endParaRPr lang="en-US" dirty="0" smtClean="0"/>
          </a:p>
          <a:p>
            <a:pPr lvl="1"/>
            <a:r>
              <a:rPr lang="en-US" dirty="0" smtClean="0"/>
              <a:t>Merging cultural differences is detrimental, since the most rigidly </a:t>
            </a:r>
            <a:r>
              <a:rPr lang="en-US" dirty="0" err="1" smtClean="0"/>
              <a:t>organised</a:t>
            </a:r>
            <a:r>
              <a:rPr lang="en-US" dirty="0" smtClean="0"/>
              <a:t> part tends to win early on (because it’s more pushy)</a:t>
            </a:r>
          </a:p>
          <a:p>
            <a:pPr lvl="1"/>
            <a:r>
              <a:rPr lang="en-US" dirty="0" smtClean="0"/>
              <a:t>But it later then becomes clear that the most outward facing org offers better prospects for sustainability since it makes external folk (its users) promote it on its </a:t>
            </a:r>
            <a:r>
              <a:rPr lang="en-US" dirty="0" smtClean="0"/>
              <a:t>behalf:</a:t>
            </a:r>
            <a:br>
              <a:rPr lang="en-US" dirty="0" smtClean="0"/>
            </a:br>
            <a:r>
              <a:rPr lang="en-US" i="1" dirty="0" smtClean="0"/>
              <a:t>“having </a:t>
            </a:r>
            <a:r>
              <a:rPr lang="en-US" i="1" dirty="0" smtClean="0"/>
              <a:t>someone else tout your excellence is far better than doing than banging yourself on the chest</a:t>
            </a:r>
            <a:r>
              <a:rPr lang="en-US" i="1" dirty="0" smtClean="0"/>
              <a:t>”</a:t>
            </a:r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Collaboration need not wait for funding!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67544" y="1330248"/>
            <a:ext cx="4608512" cy="3477866"/>
            <a:chOff x="3923926" y="2276872"/>
            <a:chExt cx="5000997" cy="377405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6" y="2276872"/>
              <a:ext cx="5000997" cy="3753484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484481" y="5640200"/>
              <a:ext cx="2401629" cy="410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err="1" smtClean="0">
                  <a:solidFill>
                    <a:srgbClr val="800000"/>
                  </a:solidFill>
                  <a:latin typeface="+mj-lt"/>
                </a:rPr>
                <a:t>T.K.Millard</a:t>
              </a:r>
              <a:r>
                <a:rPr lang="en-US" sz="900" i="1" dirty="0">
                  <a:solidFill>
                    <a:srgbClr val="800000"/>
                  </a:solidFill>
                  <a:latin typeface="+mj-lt"/>
                </a:rPr>
                <a:t>, </a:t>
              </a:r>
              <a:r>
                <a:rPr lang="en-US" sz="900" i="1" dirty="0" err="1">
                  <a:solidFill>
                    <a:srgbClr val="800000"/>
                  </a:solidFill>
                  <a:latin typeface="+mj-lt"/>
                </a:rPr>
                <a:t>Q.K.Harpham</a:t>
              </a:r>
              <a:r>
                <a:rPr lang="en-US" sz="900" i="1" dirty="0">
                  <a:solidFill>
                    <a:srgbClr val="800000"/>
                  </a:solidFill>
                  <a:latin typeface="+mj-lt"/>
                </a:rPr>
                <a:t>, HR </a:t>
              </a:r>
              <a:r>
                <a:rPr lang="en-US" sz="900" i="1" dirty="0" smtClean="0">
                  <a:solidFill>
                    <a:srgbClr val="800000"/>
                  </a:solidFill>
                  <a:latin typeface="+mj-lt"/>
                </a:rPr>
                <a:t>Wallingford </a:t>
              </a:r>
              <a:br>
                <a:rPr lang="en-US" sz="900" i="1" dirty="0" smtClean="0">
                  <a:solidFill>
                    <a:srgbClr val="800000"/>
                  </a:solidFill>
                  <a:latin typeface="+mj-lt"/>
                </a:rPr>
              </a:br>
              <a:r>
                <a:rPr lang="en-US" sz="900" i="1" dirty="0" smtClean="0">
                  <a:solidFill>
                    <a:srgbClr val="800000"/>
                  </a:solidFill>
                  <a:latin typeface="+mj-lt"/>
                </a:rPr>
                <a:t>at the GO-ESSP Abingdon meeting, Feb 2015</a:t>
              </a:r>
              <a:endParaRPr lang="en-US" sz="900" i="1" dirty="0" smtClean="0">
                <a:solidFill>
                  <a:srgbClr val="800000"/>
                </a:solidFill>
                <a:latin typeface="+mj-lt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applications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4047067" cy="276745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813244" y="739747"/>
            <a:ext cx="4176464" cy="2575067"/>
            <a:chOff x="4860032" y="492040"/>
            <a:chExt cx="4176464" cy="257506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49704"/>
              <a:ext cx="4082889" cy="251740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84331" y="492040"/>
              <a:ext cx="20521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800000"/>
                  </a:solidFill>
                  <a:latin typeface="+mj-lt"/>
                </a:rPr>
                <a:t>Slide: Nicole </a:t>
              </a:r>
              <a:r>
                <a:rPr lang="en-US" sz="800" i="1" dirty="0" err="1" smtClean="0">
                  <a:solidFill>
                    <a:srgbClr val="800000"/>
                  </a:solidFill>
                  <a:latin typeface="+mj-lt"/>
                </a:rPr>
                <a:t>Gregoire</a:t>
              </a:r>
              <a:r>
                <a:rPr lang="en-US" sz="800" i="1" dirty="0" smtClean="0">
                  <a:solidFill>
                    <a:srgbClr val="800000"/>
                  </a:solidFill>
                  <a:latin typeface="+mj-lt"/>
                </a:rPr>
                <a:t>, </a:t>
              </a:r>
              <a:r>
                <a:rPr lang="en-US" sz="800" i="1" dirty="0" err="1" smtClean="0">
                  <a:solidFill>
                    <a:srgbClr val="800000"/>
                  </a:solidFill>
                  <a:latin typeface="+mj-lt"/>
                </a:rPr>
                <a:t>SURFnet</a:t>
              </a:r>
              <a:r>
                <a:rPr lang="en-US" sz="800" i="1" dirty="0" smtClean="0">
                  <a:solidFill>
                    <a:srgbClr val="800000"/>
                  </a:solidFill>
                  <a:latin typeface="+mj-lt"/>
                </a:rPr>
                <a:t> for EYR3, CC-BY</a:t>
              </a:r>
              <a:endParaRPr lang="en-US" sz="800" i="1" dirty="0" smtClean="0">
                <a:solidFill>
                  <a:srgbClr val="800000"/>
                </a:solidFill>
                <a:latin typeface="+mj-lt"/>
              </a:endParaRPr>
            </a:p>
          </p:txBody>
        </p:sp>
      </p:grpSp>
      <p:pic>
        <p:nvPicPr>
          <p:cNvPr id="3077" name="Picture 5" descr="H:\Home\davidg\BIG\Logo\Logo\BiGGrid-Logo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09" y="913151"/>
            <a:ext cx="382586" cy="28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80312" y="6135341"/>
            <a:ext cx="966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sz="800" i="1" dirty="0" smtClean="0">
                <a:solidFill>
                  <a:srgbClr val="800000"/>
                </a:solidFill>
                <a:latin typeface="+mj-lt"/>
              </a:rPr>
              <a:t>, EYR3 flyer</a:t>
            </a:r>
            <a:endParaRPr lang="en-US" sz="800" i="1" dirty="0" smtClean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53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Re-inventing the wheel … 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37" y="1340768"/>
            <a:ext cx="5935319" cy="40202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52120" y="3377330"/>
            <a:ext cx="3199383" cy="264395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686974"/>
            <a:ext cx="9144000" cy="16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" i="1" dirty="0">
                <a:solidFill>
                  <a:srgbClr val="002060"/>
                </a:solidFill>
              </a:rPr>
              <a:t>http://pericles.ipaustralia.gov.au/ols/auspat/pdfSource.do?fileQuery=%AC%C0%B5%CE%CD%91%B8%C3%BBz%BA%BD%C0%B9%C2%B5%C1%B9%91%95%A9%86%84%84%85%85%84%84%84%85%86%95%88%86%84%84%86%84%8C%84%8C%82%C4%B8%BAz%BE%C9%C1%C4%B9%B8%91%B8%C3%BB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1152" y="188640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02060"/>
                </a:solidFill>
                <a:latin typeface="+mj-lt"/>
              </a:rPr>
              <a:t>http://pericles.ipaustralia.gov.au/ols/auspat/applicationDetails.do?applicationNo=2001100012</a:t>
            </a:r>
          </a:p>
        </p:txBody>
      </p:sp>
    </p:spTree>
    <p:extLst>
      <p:ext uri="{BB962C8B-B14F-4D97-AF65-F5344CB8AC3E}">
        <p14:creationId xmlns:p14="http://schemas.microsoft.com/office/powerpoint/2010/main" val="36335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Jointness</a:t>
            </a:r>
            <a:r>
              <a:rPr lang="en-US" dirty="0" smtClean="0"/>
              <a:t> may appear shaky at times –  </a:t>
            </a:r>
            <a:br>
              <a:rPr lang="en-US" dirty="0" smtClean="0"/>
            </a:br>
            <a:r>
              <a:rPr lang="en-US" dirty="0" smtClean="0"/>
              <a:t>but just continue to build!</a:t>
            </a:r>
            <a:endParaRPr lang="en-US" dirty="0"/>
          </a:p>
        </p:txBody>
      </p:sp>
      <p:pic>
        <p:nvPicPr>
          <p:cNvPr id="7" name="HORNBACH - Es gibt immer was zu tun - Global Builders Band Together-SAM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>
                  <p14:fade out="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556792"/>
            <a:ext cx="7164288" cy="40299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5571193"/>
            <a:ext cx="384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00000"/>
                </a:solidFill>
                <a:latin typeface="+mj-lt"/>
              </a:rPr>
              <a:t>https://www.youtube.com/watch?v=LVJOedTBogU</a:t>
            </a:r>
            <a:endParaRPr lang="en-US" sz="1400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5805264"/>
            <a:ext cx="4333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800000"/>
                </a:solidFill>
                <a:latin typeface="+mj-lt"/>
              </a:rPr>
              <a:t>www.hornbach.de http://www.globalflagproject.com/de</a:t>
            </a:r>
            <a:endParaRPr lang="en-US" sz="1600" i="1" dirty="0" smtClean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6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sitting through all this!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5900"/>
            <a:ext cx="9144000" cy="6381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ypical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179388" y="21590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deal">
            <a:hlinkClick r:id="rId4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132138" y="26035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heorist">
            <a:hlinkClick r:id="rId6"/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260350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xperimentalist">
            <a:hlinkClick r:id="rId8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250825" y="2349500"/>
            <a:ext cx="28813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Undergrad">
            <a:hlinkClick r:id="rId10"/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132138" y="23495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Guest">
            <a:hlinkClick r:id="rId12"/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2349500"/>
            <a:ext cx="2879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Nobel">
            <a:hlinkClick r:id="rId14"/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250825" y="4437063"/>
            <a:ext cx="288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Poetry">
            <a:hlinkClick r:id="rId16"/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3203575" y="44370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Politician">
            <a:hlinkClick r:id="rId18"/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t="10078" r="15118" b="10078"/>
          <a:stretch>
            <a:fillRect/>
          </a:stretch>
        </p:blipFill>
        <p:spPr bwMode="auto">
          <a:xfrm>
            <a:off x="6227763" y="4437063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9208" y="6559460"/>
            <a:ext cx="9144000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it-IT" altLang="en-US" sz="1050" dirty="0">
                <a:solidFill>
                  <a:srgbClr val="800000"/>
                </a:solidFill>
              </a:rPr>
              <a:t>http://manyworldstheory.com/2013/10/03/the-9-kinds-of-physics-seminar</a:t>
            </a:r>
            <a:r>
              <a:rPr lang="it-IT" altLang="en-US" sz="1050" dirty="0" smtClean="0">
                <a:solidFill>
                  <a:srgbClr val="800000"/>
                </a:solidFill>
              </a:rPr>
              <a:t>/</a:t>
            </a:r>
            <a:endParaRPr lang="it-IT" altLang="en-US" sz="1050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:\Home\davidg\Template\Logos\logo-nikhef-2015-compact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73216"/>
            <a:ext cx="1508925" cy="6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3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H:\Home\davidg\Template\Logos\surfnet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75" y="1988840"/>
            <a:ext cx="771637" cy="27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992888" cy="4800600"/>
          </a:xfrm>
        </p:spPr>
        <p:txBody>
          <a:bodyPr/>
          <a:lstStyle/>
          <a:p>
            <a:r>
              <a:rPr lang="en-US" dirty="0" smtClean="0"/>
              <a:t>Where needed &amp; obvious, common solutions were applied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But specific use cases and models resulted in divergent interfaces and </a:t>
            </a:r>
            <a:r>
              <a:rPr lang="en-US" dirty="0" err="1" smtClean="0"/>
              <a:t>middlewares</a:t>
            </a:r>
            <a:r>
              <a:rPr lang="en-US" dirty="0" smtClean="0"/>
              <a:t> for (higher-level) services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Driven by the need to Make It Work Now</a:t>
            </a:r>
          </a:p>
          <a:p>
            <a:pPr lvl="1"/>
            <a:r>
              <a:rPr lang="en-US" dirty="0" smtClean="0"/>
              <a:t>the e-Infrastructures today are the result of an emergent system</a:t>
            </a:r>
          </a:p>
          <a:p>
            <a:pPr lvl="1"/>
            <a:r>
              <a:rPr lang="en-US" dirty="0" smtClean="0"/>
              <a:t>there was not the luxury to ‘play around’ for a decade</a:t>
            </a:r>
          </a:p>
          <a:p>
            <a:pPr lvl="1"/>
            <a:r>
              <a:rPr lang="en-US" dirty="0" smtClean="0"/>
              <a:t>operational production infrastructure for research (like LCG) needed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technology and direction?</a:t>
            </a:r>
            <a:endParaRPr lang="en-US" dirty="0"/>
          </a:p>
        </p:txBody>
      </p:sp>
      <p:pic>
        <p:nvPicPr>
          <p:cNvPr id="4" name="Picture 6" descr="H:\Home\davidg\Template\Logos\globus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22" y="2040327"/>
            <a:ext cx="727281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grid-interoperability.eu/grip-papers-Dateien/unicor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37" y="3770361"/>
            <a:ext cx="23050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datatag.web.cern.ch/datatag/images/logo-bleu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89882"/>
            <a:ext cx="1224136" cy="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glite.eu/export/system/modules/eu.glite.www/resources/glite_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82" y="3597966"/>
            <a:ext cx="1256454" cy="8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www.mppmu.mpg.de/icons/CondorTitle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758661"/>
            <a:ext cx="2674665" cy="50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H:\Home\davidg\Template\Logos\lcg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60" y="5259936"/>
            <a:ext cx="442913" cy="44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12335"/>
            <a:ext cx="1172579" cy="5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3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ndico.cern.ch/event/1504/session/75/attachments/152969/216398/Crowded_EGEEOSG_meeting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"/>
          <a:stretch/>
        </p:blipFill>
        <p:spPr bwMode="auto">
          <a:xfrm>
            <a:off x="0" y="188639"/>
            <a:ext cx="9144000" cy="66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47800"/>
            <a:ext cx="8682930" cy="901080"/>
          </a:xfrm>
        </p:spPr>
        <p:txBody>
          <a:bodyPr/>
          <a:lstStyle/>
          <a:p>
            <a:pPr marL="82550" indent="0" algn="ctr">
              <a:buNone/>
            </a:pPr>
            <a:r>
              <a:rPr lang="en-US" dirty="0" smtClean="0"/>
              <a:t>Emerging </a:t>
            </a:r>
            <a:r>
              <a:rPr lang="en-US" i="1" dirty="0" smtClean="0"/>
              <a:t>user-fronting </a:t>
            </a:r>
            <a:r>
              <a:rPr lang="en-US" dirty="0" smtClean="0"/>
              <a:t>multi-domain infrastructures faced </a:t>
            </a:r>
            <a:br>
              <a:rPr lang="en-US" dirty="0" smtClean="0"/>
            </a:br>
            <a:r>
              <a:rPr lang="en-US" dirty="0" smtClean="0"/>
              <a:t>similar issues in Authentication, Policy, and Authorization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users – shared concerns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7544" y="2636912"/>
            <a:ext cx="2304256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Authentication and identification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51920" y="4653136"/>
            <a:ext cx="2304256" cy="936104"/>
          </a:xfrm>
          <a:prstGeom prst="roundRect">
            <a:avLst/>
          </a:prstGeom>
          <a:solidFill>
            <a:srgbClr val="FFC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Authorization, access control, and provisioning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60232" y="4365104"/>
            <a:ext cx="2304256" cy="1224136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Coordinated Resource Sharing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5856" y="2636912"/>
            <a:ext cx="2304256" cy="720080"/>
          </a:xfrm>
          <a:prstGeom prst="roundRect">
            <a:avLst/>
          </a:prstGeom>
          <a:solidFill>
            <a:srgbClr val="FFC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Accounting and metering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71600" y="4365104"/>
            <a:ext cx="2304256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Acceptable Use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41502" y="2636912"/>
            <a:ext cx="2304256" cy="1224136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Application and Granting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3267" y="6025425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‘JSPG’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794" y="5646439"/>
            <a:ext cx="216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‘EUGridPMA’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623532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‘IGTF’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5856" y="5739074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‘UR-WG’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73177" y="6128827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‘OGF’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91462" y="3645024"/>
            <a:ext cx="2304256" cy="720080"/>
          </a:xfrm>
          <a:prstGeom prst="roundRect">
            <a:avLst/>
          </a:prstGeom>
          <a:solidFill>
            <a:srgbClr val="FFC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Middleware Protocols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7223" y="5745064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‘IPG’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2160" y="6351711"/>
            <a:ext cx="320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‘e-IRG White Papers’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52880" y="634203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‘SCI’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253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Shared users spurring </a:t>
            </a:r>
            <a:br>
              <a:rPr lang="en-US" dirty="0" smtClean="0"/>
            </a:br>
            <a:r>
              <a:rPr lang="en-US" dirty="0" smtClean="0"/>
              <a:t>practical, </a:t>
            </a:r>
            <a:r>
              <a:rPr lang="en-US" i="1" dirty="0" smtClean="0"/>
              <a:t>global</a:t>
            </a:r>
            <a:r>
              <a:rPr lang="en-US" dirty="0" smtClean="0"/>
              <a:t>, collaboration …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47664" y="1586290"/>
            <a:ext cx="6676360" cy="5023033"/>
            <a:chOff x="0" y="0"/>
            <a:chExt cx="9164340" cy="68948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2014-05 TNC Identity Federation OPSE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928188" y="6535789"/>
              <a:ext cx="4236152" cy="359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800000"/>
                  </a:solidFill>
                </a:rPr>
                <a:t>Slide: </a:t>
              </a:r>
              <a:r>
                <a:rPr lang="en-US" sz="1100" i="1" dirty="0" err="1" smtClean="0">
                  <a:solidFill>
                    <a:srgbClr val="800000"/>
                  </a:solidFill>
                </a:rPr>
                <a:t>Romain</a:t>
              </a:r>
              <a:r>
                <a:rPr lang="en-US" sz="1100" i="1" dirty="0" smtClean="0">
                  <a:solidFill>
                    <a:srgbClr val="800000"/>
                  </a:solidFill>
                </a:rPr>
                <a:t> </a:t>
              </a:r>
              <a:r>
                <a:rPr lang="en-US" sz="1100" i="1" dirty="0" err="1" smtClean="0">
                  <a:solidFill>
                    <a:srgbClr val="800000"/>
                  </a:solidFill>
                </a:rPr>
                <a:t>Wartel</a:t>
              </a:r>
              <a:r>
                <a:rPr lang="en-US" sz="1100" i="1" dirty="0" smtClean="0">
                  <a:solidFill>
                    <a:srgbClr val="800000"/>
                  </a:solidFill>
                </a:rPr>
                <a:t>, CERN – wLCG Security</a:t>
              </a:r>
              <a:endParaRPr lang="en-US" sz="1100" i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1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5417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Common authentication of users</a:t>
            </a:r>
            <a:br>
              <a:rPr lang="en-US" dirty="0" smtClean="0"/>
            </a:br>
            <a:r>
              <a:rPr lang="en-US" dirty="0" smtClean="0"/>
              <a:t>… a ‘bottom-up’ approach may just 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1412776"/>
            <a:ext cx="7273145" cy="461664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 First meeting March 2003 at GGF 7 in Tokyo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 Will continue to meet at GGF conferences. Next meeting Seattle.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 Will work on forming the Grid Policy Management Authority: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GRID PMA.org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Develop Minimum operational requirements - based on EDG work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Develop a Grid Policy Management Authority Charter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 Representatives from Major Grid PMA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European Data Grid and Cross Grid PMA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*  16 countries, 19 organizations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NCSA Alliance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Grid Canada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DOEGrids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PMA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NASA Information Power Grid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  TERENA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-  Asian Pacific PMA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AIST, Japan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SDSC, USA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KISTI, Korea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Bll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Singapore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Kasetsart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Univ., Thailand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*  CAS, China</a:t>
            </a:r>
            <a:endParaRPr lang="en-US" sz="1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3573016"/>
            <a:ext cx="24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TeraGrid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/XSEDE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US HPC’</a:t>
            </a:r>
            <a:endParaRPr lang="en-US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3419872" y="3501008"/>
            <a:ext cx="1944216" cy="256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64088" y="4437112"/>
            <a:ext cx="17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know them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Wingdings" panose="05000000000000000000" pitchFamily="2" charset="2"/>
              </a:rPr>
              <a:t>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 flipV="1">
            <a:off x="2699792" y="4365104"/>
            <a:ext cx="2664296" cy="256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67482" y="6488668"/>
            <a:ext cx="45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Tokyo Accord, 2003, the inception of the IGTF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7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igitalmeetsculture.net/wp-content/uploads/2012/06/logo-e-irg-220x1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96" y="4001806"/>
            <a:ext cx="20955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4" y="3933056"/>
            <a:ext cx="6768752" cy="10682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AUP to enable collaboration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196752"/>
            <a:ext cx="734481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002060"/>
                </a:solidFill>
                <a:latin typeface="+mj-lt"/>
              </a:rPr>
              <a:t>E-Infrastructures, being ‘end-user facing’ and independent of ‘home’ administrative domains, need an AUP to inform and bind users – and to foster collaboration, all major international ‘e-’ and ‘cyber’ infrastructures agreed on a single common basis: the ‘Taipei Accord’ (2005)</a:t>
            </a:r>
            <a:endParaRPr lang="en-US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3768" y="5805264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EGI, wLCG, OSG, PRACE, XSEDE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8064896" cy="99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5884" y="3125979"/>
            <a:ext cx="4896544" cy="223329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5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URFne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ikhef-PDP-presentation-2015-mo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SURFne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Nikhef-PDP-presentation-2015-mod</Template>
  <TotalTime>14811</TotalTime>
  <Words>2167</Words>
  <Application>Microsoft Office PowerPoint</Application>
  <PresentationFormat>On-screen Show (4:3)</PresentationFormat>
  <Paragraphs>368</Paragraphs>
  <Slides>43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Nikhef-PDP-presentation-2015-mod</vt:lpstr>
      <vt:lpstr>SURFnet template</vt:lpstr>
      <vt:lpstr>1_Nikhef-PDP-presentation-2015-mod</vt:lpstr>
      <vt:lpstr>1_SURFnet template</vt:lpstr>
      <vt:lpstr>Bridging between  infrastructures in the polder</vt:lpstr>
      <vt:lpstr>PowerPoint Presentation</vt:lpstr>
      <vt:lpstr>Cross-infrastructure services are not new</vt:lpstr>
      <vt:lpstr>Shared applications</vt:lpstr>
      <vt:lpstr>Common technology and direction?</vt:lpstr>
      <vt:lpstr>Shared users – shared concerns</vt:lpstr>
      <vt:lpstr>Shared users spurring  practical, global, collaboration … </vt:lpstr>
      <vt:lpstr>Common authentication of users … a ‘bottom-up’ approach may just work</vt:lpstr>
      <vt:lpstr>Common AUP to enable collaboration </vt:lpstr>
      <vt:lpstr>e-IRG White Paper created a fruitful collaboration</vt:lpstr>
      <vt:lpstr>A mandate that has been there all along</vt:lpstr>
      <vt:lpstr>But working together takes time  – let’s look at the Dutch example</vt:lpstr>
      <vt:lpstr>Dutch National e-Infrastructure today</vt:lpstr>
      <vt:lpstr>DNI data and compute services</vt:lpstr>
      <vt:lpstr>An Interesting Journey: 2000…2015…2018+</vt:lpstr>
      <vt:lpstr>Convergence needs concrete use cases</vt:lpstr>
      <vt:lpstr>Development of an Infrastructure</vt:lpstr>
      <vt:lpstr>BiG Grid – the Dutch e-Science Grid</vt:lpstr>
      <vt:lpstr>ICTRegie rapport</vt:lpstr>
      <vt:lpstr>You then get some …</vt:lpstr>
      <vt:lpstr>… but not all</vt:lpstr>
      <vt:lpstr>But once you think of it …</vt:lpstr>
      <vt:lpstr>SURFdrive</vt:lpstr>
      <vt:lpstr>SURF</vt:lpstr>
      <vt:lpstr>Research Data Life Cycle &amp; SURF Portfolio</vt:lpstr>
      <vt:lpstr>Research Services &amp; Support Context </vt:lpstr>
      <vt:lpstr>PowerPoint Presentation</vt:lpstr>
      <vt:lpstr>Support4research (S4R)</vt:lpstr>
      <vt:lpstr>Goals Support4Research (S4R)</vt:lpstr>
      <vt:lpstr>Access for Research programme</vt:lpstr>
      <vt:lpstr>Improvements and issues identified for NL</vt:lpstr>
      <vt:lpstr>Visit: surf.nl/support4research</vt:lpstr>
      <vt:lpstr>Commitment, or co-funding?</vt:lpstr>
      <vt:lpstr>PowerPoint Presentation</vt:lpstr>
      <vt:lpstr>Convergence and divergence …</vt:lpstr>
      <vt:lpstr>Application driven infrastructure</vt:lpstr>
      <vt:lpstr>Collaboration vs. branding</vt:lpstr>
      <vt:lpstr>Bottom-up continues to work</vt:lpstr>
      <vt:lpstr>Collaboration need not wait for funding!</vt:lpstr>
      <vt:lpstr>Re-inventing the wheel … </vt:lpstr>
      <vt:lpstr>Jointness may appear shaky at times –   but just continue to build!</vt:lpstr>
      <vt:lpstr>Thanks for sitting through all this!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Crossing the polder  by building bridges</dc:title>
  <dc:creator>DavidG</dc:creator>
  <cp:lastModifiedBy>DavidG</cp:lastModifiedBy>
  <cp:revision>229</cp:revision>
  <cp:lastPrinted>2010-12-15T16:14:10Z</cp:lastPrinted>
  <dcterms:created xsi:type="dcterms:W3CDTF">2015-11-09T12:41:46Z</dcterms:created>
  <dcterms:modified xsi:type="dcterms:W3CDTF">2015-11-22T19:37:47Z</dcterms:modified>
</cp:coreProperties>
</file>