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2"/>
  </p:notesMasterIdLst>
  <p:sldIdLst>
    <p:sldId id="256" r:id="rId2"/>
    <p:sldId id="274" r:id="rId3"/>
    <p:sldId id="273" r:id="rId4"/>
    <p:sldId id="275" r:id="rId5"/>
    <p:sldId id="282" r:id="rId6"/>
    <p:sldId id="283" r:id="rId7"/>
    <p:sldId id="285" r:id="rId8"/>
    <p:sldId id="288" r:id="rId9"/>
    <p:sldId id="289" r:id="rId10"/>
    <p:sldId id="287" r:id="rId11"/>
    <p:sldId id="291" r:id="rId12"/>
    <p:sldId id="290" r:id="rId13"/>
    <p:sldId id="292" r:id="rId14"/>
    <p:sldId id="297" r:id="rId15"/>
    <p:sldId id="298" r:id="rId16"/>
    <p:sldId id="293" r:id="rId17"/>
    <p:sldId id="296" r:id="rId18"/>
    <p:sldId id="299" r:id="rId19"/>
    <p:sldId id="300" r:id="rId20"/>
    <p:sldId id="301" r:id="rId21"/>
    <p:sldId id="304" r:id="rId22"/>
    <p:sldId id="305" r:id="rId23"/>
    <p:sldId id="307" r:id="rId24"/>
    <p:sldId id="306" r:id="rId25"/>
    <p:sldId id="308" r:id="rId26"/>
    <p:sldId id="309" r:id="rId27"/>
    <p:sldId id="310" r:id="rId28"/>
    <p:sldId id="311" r:id="rId29"/>
    <p:sldId id="314" r:id="rId30"/>
    <p:sldId id="315" r:id="rId31"/>
    <p:sldId id="312" r:id="rId32"/>
    <p:sldId id="313" r:id="rId33"/>
    <p:sldId id="316" r:id="rId34"/>
    <p:sldId id="317" r:id="rId35"/>
    <p:sldId id="318" r:id="rId36"/>
    <p:sldId id="319" r:id="rId37"/>
    <p:sldId id="320" r:id="rId38"/>
    <p:sldId id="321" r:id="rId39"/>
    <p:sldId id="325" r:id="rId40"/>
    <p:sldId id="326" r:id="rId41"/>
    <p:sldId id="327" r:id="rId42"/>
    <p:sldId id="328" r:id="rId43"/>
    <p:sldId id="329" r:id="rId44"/>
    <p:sldId id="330" r:id="rId45"/>
    <p:sldId id="343" r:id="rId46"/>
    <p:sldId id="344" r:id="rId47"/>
    <p:sldId id="322" r:id="rId48"/>
    <p:sldId id="323" r:id="rId49"/>
    <p:sldId id="324" r:id="rId50"/>
    <p:sldId id="345" r:id="rId51"/>
    <p:sldId id="331" r:id="rId52"/>
    <p:sldId id="332" r:id="rId53"/>
    <p:sldId id="333" r:id="rId54"/>
    <p:sldId id="417" r:id="rId55"/>
    <p:sldId id="419" r:id="rId56"/>
    <p:sldId id="418" r:id="rId57"/>
    <p:sldId id="420" r:id="rId58"/>
    <p:sldId id="334" r:id="rId59"/>
    <p:sldId id="335" r:id="rId60"/>
    <p:sldId id="337" r:id="rId61"/>
    <p:sldId id="338" r:id="rId62"/>
    <p:sldId id="340" r:id="rId63"/>
    <p:sldId id="341" r:id="rId64"/>
    <p:sldId id="342" r:id="rId65"/>
    <p:sldId id="336" r:id="rId66"/>
    <p:sldId id="339" r:id="rId67"/>
    <p:sldId id="348" r:id="rId68"/>
    <p:sldId id="349" r:id="rId69"/>
    <p:sldId id="358" r:id="rId70"/>
    <p:sldId id="359" r:id="rId71"/>
    <p:sldId id="360" r:id="rId72"/>
    <p:sldId id="361" r:id="rId73"/>
    <p:sldId id="362" r:id="rId74"/>
    <p:sldId id="354" r:id="rId75"/>
    <p:sldId id="367" r:id="rId76"/>
    <p:sldId id="412" r:id="rId77"/>
    <p:sldId id="413" r:id="rId78"/>
    <p:sldId id="414" r:id="rId79"/>
    <p:sldId id="415" r:id="rId80"/>
    <p:sldId id="368" r:id="rId81"/>
    <p:sldId id="369" r:id="rId82"/>
    <p:sldId id="370" r:id="rId83"/>
    <p:sldId id="371" r:id="rId84"/>
    <p:sldId id="421" r:id="rId85"/>
    <p:sldId id="416" r:id="rId86"/>
    <p:sldId id="363" r:id="rId87"/>
    <p:sldId id="365" r:id="rId88"/>
    <p:sldId id="366" r:id="rId89"/>
    <p:sldId id="364" r:id="rId90"/>
    <p:sldId id="350" r:id="rId91"/>
    <p:sldId id="351" r:id="rId92"/>
    <p:sldId id="357" r:id="rId93"/>
    <p:sldId id="279" r:id="rId94"/>
    <p:sldId id="372" r:id="rId95"/>
    <p:sldId id="276" r:id="rId96"/>
    <p:sldId id="373" r:id="rId97"/>
    <p:sldId id="374" r:id="rId98"/>
    <p:sldId id="375" r:id="rId99"/>
    <p:sldId id="376" r:id="rId100"/>
    <p:sldId id="397" r:id="rId101"/>
    <p:sldId id="377" r:id="rId102"/>
    <p:sldId id="378" r:id="rId103"/>
    <p:sldId id="388" r:id="rId104"/>
    <p:sldId id="379" r:id="rId105"/>
    <p:sldId id="389" r:id="rId106"/>
    <p:sldId id="380" r:id="rId107"/>
    <p:sldId id="390" r:id="rId108"/>
    <p:sldId id="392" r:id="rId109"/>
    <p:sldId id="391" r:id="rId110"/>
    <p:sldId id="393" r:id="rId111"/>
    <p:sldId id="277" r:id="rId112"/>
    <p:sldId id="394" r:id="rId113"/>
    <p:sldId id="395" r:id="rId114"/>
    <p:sldId id="381" r:id="rId115"/>
    <p:sldId id="432" r:id="rId116"/>
    <p:sldId id="433" r:id="rId117"/>
    <p:sldId id="434" r:id="rId118"/>
    <p:sldId id="435" r:id="rId119"/>
    <p:sldId id="436" r:id="rId120"/>
    <p:sldId id="437" r:id="rId121"/>
    <p:sldId id="396" r:id="rId122"/>
    <p:sldId id="398" r:id="rId123"/>
    <p:sldId id="424" r:id="rId124"/>
    <p:sldId id="425" r:id="rId125"/>
    <p:sldId id="399" r:id="rId126"/>
    <p:sldId id="400" r:id="rId127"/>
    <p:sldId id="402" r:id="rId128"/>
    <p:sldId id="403" r:id="rId129"/>
    <p:sldId id="404" r:id="rId130"/>
    <p:sldId id="422" r:id="rId131"/>
    <p:sldId id="423" r:id="rId132"/>
    <p:sldId id="428" r:id="rId133"/>
    <p:sldId id="429" r:id="rId134"/>
    <p:sldId id="430" r:id="rId135"/>
    <p:sldId id="431" r:id="rId136"/>
    <p:sldId id="280" r:id="rId137"/>
    <p:sldId id="281" r:id="rId138"/>
    <p:sldId id="405" r:id="rId139"/>
    <p:sldId id="407" r:id="rId140"/>
    <p:sldId id="406" r:id="rId141"/>
    <p:sldId id="408" r:id="rId142"/>
    <p:sldId id="409" r:id="rId143"/>
    <p:sldId id="410" r:id="rId144"/>
    <p:sldId id="411" r:id="rId145"/>
    <p:sldId id="278" r:id="rId146"/>
    <p:sldId id="269" r:id="rId147"/>
    <p:sldId id="284" r:id="rId148"/>
    <p:sldId id="303" r:id="rId149"/>
    <p:sldId id="427" r:id="rId150"/>
    <p:sldId id="401" r:id="rId1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88" autoAdjust="0"/>
  </p:normalViewPr>
  <p:slideViewPr>
    <p:cSldViewPr>
      <p:cViewPr varScale="1">
        <p:scale>
          <a:sx n="102" d="100"/>
          <a:sy n="102" d="100"/>
        </p:scale>
        <p:origin x="-1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ko\Dropbox\eb-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NIC!$B$1</c:f>
              <c:strCache>
                <c:ptCount val="1"/>
                <c:pt idx="0">
                  <c:v>Ethernet</c:v>
                </c:pt>
              </c:strCache>
            </c:strRef>
          </c:tx>
          <c:dLbls>
            <c:dLbl>
              <c:idx val="1"/>
              <c:layout>
                <c:manualLayout>
                  <c:x val="-2.6583333333333403E-2"/>
                  <c:y val="5.5080927384077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NIC!$A$2:$A$8</c:f>
              <c:numCache>
                <c:formatCode>General</c:formatCode>
                <c:ptCount val="7"/>
                <c:pt idx="0">
                  <c:v>2008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NIC!$B$2:$B$8</c:f>
              <c:numCache>
                <c:formatCode>General</c:formatCode>
                <c:ptCount val="7"/>
                <c:pt idx="0">
                  <c:v>10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100</c:v>
                </c:pt>
                <c:pt idx="6">
                  <c:v>100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NIC!$C$1</c:f>
              <c:strCache>
                <c:ptCount val="1"/>
                <c:pt idx="0">
                  <c:v>InfiniBand x4</c:v>
                </c:pt>
              </c:strCache>
            </c:strRef>
          </c:tx>
          <c:dLbls>
            <c:dLbl>
              <c:idx val="1"/>
              <c:layout>
                <c:manualLayout>
                  <c:x val="-4.0472222222222312E-2"/>
                  <c:y val="-2.82524059492563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NIC!$A$2:$A$8</c:f>
              <c:numCache>
                <c:formatCode>General</c:formatCode>
                <c:ptCount val="7"/>
                <c:pt idx="0">
                  <c:v>2008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NIC!$C$2:$C$8</c:f>
              <c:numCache>
                <c:formatCode>General</c:formatCode>
                <c:ptCount val="7"/>
                <c:pt idx="0">
                  <c:v>32</c:v>
                </c:pt>
                <c:pt idx="1">
                  <c:v>54</c:v>
                </c:pt>
                <c:pt idx="2">
                  <c:v>54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NIC!$D$1</c:f>
              <c:strCache>
                <c:ptCount val="1"/>
                <c:pt idx="0">
                  <c:v>PCIe x8</c:v>
                </c:pt>
              </c:strCache>
            </c:strRef>
          </c:tx>
          <c:dLbls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6"/>
              <c:delete val="1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NIC!$A$2:$A$8</c:f>
              <c:numCache>
                <c:formatCode>General</c:formatCode>
                <c:ptCount val="7"/>
                <c:pt idx="0">
                  <c:v>2008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NIC!$D$2:$D$8</c:f>
              <c:numCache>
                <c:formatCode>General</c:formatCode>
                <c:ptCount val="7"/>
                <c:pt idx="0">
                  <c:v>32</c:v>
                </c:pt>
                <c:pt idx="1">
                  <c:v>64</c:v>
                </c:pt>
                <c:pt idx="2">
                  <c:v>64</c:v>
                </c:pt>
                <c:pt idx="3">
                  <c:v>64</c:v>
                </c:pt>
                <c:pt idx="4">
                  <c:v>64</c:v>
                </c:pt>
                <c:pt idx="5">
                  <c:v>128</c:v>
                </c:pt>
                <c:pt idx="6">
                  <c:v>128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1869056"/>
        <c:axId val="140998848"/>
      </c:lineChart>
      <c:catAx>
        <c:axId val="14186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0998848"/>
        <c:crosses val="autoZero"/>
        <c:auto val="1"/>
        <c:lblAlgn val="ctr"/>
        <c:lblOffset val="100"/>
        <c:noMultiLvlLbl val="0"/>
      </c:catAx>
      <c:valAx>
        <c:axId val="1409988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Gbit/s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18690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693B4-FF1B-4420-BDFA-35A210A2A376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D0B31-1BBA-4B93-A730-1B53C79F6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2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D0B31-1BBA-4B93-A730-1B53C79F61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86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Fully commoditized networks first appear in the new </a:t>
            </a:r>
            <a:r>
              <a:rPr lang="en-GB" dirty="0" err="1" smtClean="0"/>
              <a:t>expeirments</a:t>
            </a:r>
            <a:r>
              <a:rPr lang="en-GB" dirty="0" smtClean="0"/>
              <a:t>, like DarkSide-50</a:t>
            </a:r>
            <a:r>
              <a:rPr lang="en-GB" baseline="0" dirty="0" smtClean="0"/>
              <a:t> at LNGS. Also new architectures like ARM are studied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D0B31-1BBA-4B93-A730-1B53C79F61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14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D0B31-1BBA-4B93-A730-1B53C79F61D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Power-only: on a </a:t>
            </a:r>
            <a:r>
              <a:rPr lang="en-GB" dirty="0" err="1" smtClean="0"/>
              <a:t>Rpi</a:t>
            </a:r>
            <a:r>
              <a:rPr lang="en-GB" dirty="0" smtClean="0"/>
              <a:t> 2.15Mevt/Euro; on L5520: 650kevt/Euro (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D0B31-1BBA-4B93-A730-1B53C79F61D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18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D0B31-1BBA-4B93-A730-1B53C79F61DC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9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Projects-misc\CHEP2013\Logo\chep13-log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34036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896" y="3886200"/>
            <a:ext cx="4824536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23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E1449-C87E-47AD-8B5C-C11787BCFD41}" type="datetimeFigureOut">
              <a:rPr lang="en-GB"/>
              <a:pPr>
                <a:defRPr/>
              </a:pPr>
              <a:t>11/03/2014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97DA3-B806-4B1D-A325-D4EF3B8E18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67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FD0E-7158-48BC-B284-7100BAE7DEBB}" type="datetimeFigureOut">
              <a:rPr lang="en-GB"/>
              <a:pPr>
                <a:defRPr/>
              </a:pPr>
              <a:t>11/03/2014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5F729-B06F-4137-85CD-AC3D6B5CAA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79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Projects-misc\CHEP2013\Logo\chep13-logo.WMF"/>
          <p:cNvPicPr>
            <a:picLocks noChangeAspect="1" noChangeArrowheads="1"/>
          </p:cNvPicPr>
          <p:nvPr userDrawn="1"/>
        </p:nvPicPr>
        <p:blipFill>
          <a:blip r:embed="rId2" cstate="print">
            <a:lum bright="-6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516563"/>
            <a:ext cx="16922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1600200"/>
            <a:ext cx="670708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30C39-073C-4689-A105-D6C1E879AE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4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Projects-misc\CHEP2013\Logo\chep13-log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516563"/>
            <a:ext cx="16922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AC086-700E-4C4A-B11F-B7F6B66828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37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9077-D372-492E-98A9-95D2E48D0E46}" type="datetimeFigureOut">
              <a:rPr lang="en-GB"/>
              <a:pPr>
                <a:defRPr/>
              </a:pPr>
              <a:t>11/03/2014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6404-ACD2-42F3-BBE0-B0D67A88E5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50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92EF0-71F5-4ED4-A025-FB73CB585FA6}" type="datetimeFigureOut">
              <a:rPr lang="en-GB"/>
              <a:pPr>
                <a:defRPr/>
              </a:pPr>
              <a:t>11/03/2014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307B1-21AB-4AE5-9E35-6ECED46A4D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285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A323-66F4-4360-8EDA-8F8CA61248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6" name="Picture 2" descr="H:\Home\davidg\Projects-misc\CHEP2013\Logo\chep13-logo.WMF"/>
          <p:cNvPicPr>
            <a:picLocks noChangeAspect="1" noChangeArrowheads="1"/>
          </p:cNvPicPr>
          <p:nvPr userDrawn="1"/>
        </p:nvPicPr>
        <p:blipFill>
          <a:blip r:embed="rId2" cstate="print">
            <a:lum bright="-6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516563"/>
            <a:ext cx="16922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709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F909-B77F-45E4-B573-567FAA1FFE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5" name="Picture 2" descr="H:\Home\davidg\Projects-misc\CHEP2013\Logo\chep13-logo.WMF"/>
          <p:cNvPicPr>
            <a:picLocks noChangeAspect="1" noChangeArrowheads="1"/>
          </p:cNvPicPr>
          <p:nvPr userDrawn="1"/>
        </p:nvPicPr>
        <p:blipFill>
          <a:blip r:embed="rId2" cstate="print">
            <a:lum bright="-6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516563"/>
            <a:ext cx="16922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54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84818-76ED-454B-81E9-544C1DD4DE51}" type="datetimeFigureOut">
              <a:rPr lang="en-GB"/>
              <a:pPr>
                <a:defRPr/>
              </a:pPr>
              <a:t>11/03/2014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8C568-02EC-4E87-B27F-2A05B6221A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360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17AEE-CADD-44AA-A5D3-139F91FFAD51}" type="datetimeFigureOut">
              <a:rPr lang="en-GB"/>
              <a:pPr>
                <a:defRPr/>
              </a:pPr>
              <a:t>11/03/2014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4DC05-034B-4830-8C66-C5CC13470D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11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7CEF56-2C12-4274-9017-63B90C0763F2}" type="datetimeFigureOut">
              <a:rPr lang="en-GB"/>
              <a:pPr>
                <a:defRPr/>
              </a:pPr>
              <a:t>11/03/2014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917C8B-CF40-4670-AE60-93EDBF2D44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53" r:id="rId4"/>
    <p:sldLayoutId id="2147483954" r:id="rId5"/>
    <p:sldLayoutId id="2147483962" r:id="rId6"/>
    <p:sldLayoutId id="2147483963" r:id="rId7"/>
    <p:sldLayoutId id="2147483955" r:id="rId8"/>
    <p:sldLayoutId id="2147483956" r:id="rId9"/>
    <p:sldLayoutId id="2147483957" r:id="rId10"/>
    <p:sldLayoutId id="2147483958" r:id="rId1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3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png"/><Relationship Id="rId7" Type="http://schemas.openxmlformats.org/officeDocument/2006/relationships/image" Target="../media/image209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hyperlink" Target="http://manyworldstheory.files.wordpress.com/2013/10/experimentalist.jpg" TargetMode="External"/><Relationship Id="rId13" Type="http://schemas.openxmlformats.org/officeDocument/2006/relationships/image" Target="../media/image216.jpeg"/><Relationship Id="rId18" Type="http://schemas.openxmlformats.org/officeDocument/2006/relationships/hyperlink" Target="http://manyworldstheory.files.wordpress.com/2013/10/politician.jpg" TargetMode="External"/><Relationship Id="rId3" Type="http://schemas.openxmlformats.org/officeDocument/2006/relationships/image" Target="../media/image211.jpeg"/><Relationship Id="rId7" Type="http://schemas.openxmlformats.org/officeDocument/2006/relationships/image" Target="../media/image213.jpeg"/><Relationship Id="rId12" Type="http://schemas.openxmlformats.org/officeDocument/2006/relationships/hyperlink" Target="http://manyworldstheory.files.wordpress.com/2013/10/guest.jpg" TargetMode="External"/><Relationship Id="rId17" Type="http://schemas.openxmlformats.org/officeDocument/2006/relationships/image" Target="../media/image218.jpeg"/><Relationship Id="rId2" Type="http://schemas.openxmlformats.org/officeDocument/2006/relationships/hyperlink" Target="http://manyworldstheory.files.wordpress.com/2013/10/typical.jpg" TargetMode="External"/><Relationship Id="rId16" Type="http://schemas.openxmlformats.org/officeDocument/2006/relationships/hyperlink" Target="http://manyworldstheory.files.wordpress.com/2013/10/poetry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anyworldstheory.files.wordpress.com/2013/10/theorist.jpg" TargetMode="External"/><Relationship Id="rId11" Type="http://schemas.openxmlformats.org/officeDocument/2006/relationships/image" Target="../media/image215.jpeg"/><Relationship Id="rId5" Type="http://schemas.openxmlformats.org/officeDocument/2006/relationships/image" Target="../media/image212.jpeg"/><Relationship Id="rId15" Type="http://schemas.openxmlformats.org/officeDocument/2006/relationships/image" Target="../media/image217.jpeg"/><Relationship Id="rId10" Type="http://schemas.openxmlformats.org/officeDocument/2006/relationships/hyperlink" Target="http://manyworldstheory.files.wordpress.com/2013/10/undergrad.jpg" TargetMode="External"/><Relationship Id="rId19" Type="http://schemas.openxmlformats.org/officeDocument/2006/relationships/image" Target="../media/image219.jpeg"/><Relationship Id="rId4" Type="http://schemas.openxmlformats.org/officeDocument/2006/relationships/hyperlink" Target="http://manyworldstheory.files.wordpress.com/2013/10/ideal.jpg" TargetMode="External"/><Relationship Id="rId9" Type="http://schemas.openxmlformats.org/officeDocument/2006/relationships/image" Target="../media/image214.jpeg"/><Relationship Id="rId14" Type="http://schemas.openxmlformats.org/officeDocument/2006/relationships/hyperlink" Target="http://manyworldstheory.files.wordpress.com/2013/10/nobel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903288" y="1311275"/>
            <a:ext cx="7772400" cy="2765797"/>
          </a:xfrm>
        </p:spPr>
        <p:txBody>
          <a:bodyPr/>
          <a:lstStyle/>
          <a:p>
            <a:pPr eaLnBrk="1" hangingPunct="1"/>
            <a:r>
              <a:rPr lang="en-GB" altLang="en-US" sz="4800" b="1" dirty="0" smtClean="0">
                <a:solidFill>
                  <a:srgbClr val="00B0F0"/>
                </a:solidFill>
              </a:rPr>
              <a:t>The 20</a:t>
            </a:r>
            <a:r>
              <a:rPr lang="en-GB" altLang="en-US" sz="4800" b="1" baseline="30000" dirty="0" smtClean="0">
                <a:solidFill>
                  <a:srgbClr val="00B0F0"/>
                </a:solidFill>
              </a:rPr>
              <a:t>th</a:t>
            </a:r>
            <a:r>
              <a:rPr lang="en-GB" altLang="en-US" sz="4800" b="1" dirty="0" smtClean="0">
                <a:solidFill>
                  <a:srgbClr val="00B0F0"/>
                </a:solidFill>
              </a:rPr>
              <a:t> CHEP Conference</a:t>
            </a:r>
            <a:br>
              <a:rPr lang="en-GB" altLang="en-US" sz="4800" b="1" dirty="0" smtClean="0">
                <a:solidFill>
                  <a:srgbClr val="00B0F0"/>
                </a:solidFill>
              </a:rPr>
            </a:br>
            <a:r>
              <a:rPr lang="en-GB" altLang="en-US" sz="4800" dirty="0" smtClean="0">
                <a:solidFill>
                  <a:srgbClr val="00B0F0"/>
                </a:solidFill>
              </a:rPr>
              <a:t>Amsterdam 2013</a:t>
            </a:r>
            <a:br>
              <a:rPr lang="en-GB" altLang="en-US" sz="4800" dirty="0" smtClean="0">
                <a:solidFill>
                  <a:srgbClr val="00B0F0"/>
                </a:solidFill>
              </a:rPr>
            </a:br>
            <a:r>
              <a:rPr lang="en-GB" altLang="en-US" sz="4800" i="1" dirty="0" smtClean="0">
                <a:solidFill>
                  <a:srgbClr val="00B0F0"/>
                </a:solidFill>
              </a:rPr>
              <a:t>Amsterdam 1985</a:t>
            </a:r>
          </a:p>
        </p:txBody>
      </p:sp>
      <p:pic>
        <p:nvPicPr>
          <p:cNvPr id="7171" name="Picture 2" descr="H:\Home\davidg\Template\Logos\NIKHEF-invert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419100"/>
            <a:ext cx="1655762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433388" y="549275"/>
            <a:ext cx="3168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organized by </a:t>
            </a:r>
            <a:endParaRPr lang="en-GB" altLang="en-US"/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2593975" y="549275"/>
            <a:ext cx="6048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in collaboration with partners</a:t>
            </a:r>
            <a:endParaRPr lang="en-GB" altLang="en-US"/>
          </a:p>
        </p:txBody>
      </p:sp>
      <p:pic>
        <p:nvPicPr>
          <p:cNvPr id="7174" name="Picture 3" descr="H:\Home\davidg\Projects-misc\CHEP2013\CHEP1985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63988"/>
            <a:ext cx="3133725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8053958" cy="622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6525344"/>
            <a:ext cx="7045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#466: Jim </a:t>
            </a:r>
            <a:r>
              <a:rPr lang="en-GB" sz="1200" dirty="0" err="1" smtClean="0">
                <a:solidFill>
                  <a:srgbClr val="00B0F0"/>
                </a:solidFill>
              </a:rPr>
              <a:t>Kowalkowski</a:t>
            </a:r>
            <a:r>
              <a:rPr lang="en-GB" sz="1200" dirty="0" smtClean="0">
                <a:solidFill>
                  <a:srgbClr val="00B0F0"/>
                </a:solidFill>
              </a:rPr>
              <a:t> et al.</a:t>
            </a:r>
            <a:r>
              <a:rPr lang="en-US" sz="1200" dirty="0" smtClean="0">
                <a:solidFill>
                  <a:srgbClr val="00B0F0"/>
                </a:solidFill>
              </a:rPr>
              <a:t> </a:t>
            </a:r>
            <a:r>
              <a:rPr lang="en-US" sz="1200" i="1" dirty="0" smtClean="0">
                <a:solidFill>
                  <a:srgbClr val="00B0F0"/>
                </a:solidFill>
              </a:rPr>
              <a:t>The </a:t>
            </a:r>
            <a:r>
              <a:rPr lang="en-US" sz="1200" i="1" dirty="0" err="1" smtClean="0">
                <a:solidFill>
                  <a:srgbClr val="00B0F0"/>
                </a:solidFill>
              </a:rPr>
              <a:t>artdaq</a:t>
            </a:r>
            <a:r>
              <a:rPr lang="en-US" sz="1200" i="1" dirty="0" smtClean="0">
                <a:solidFill>
                  <a:srgbClr val="00B0F0"/>
                </a:solidFill>
              </a:rPr>
              <a:t> Data Acquisition Software Toolkit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228109" y="2529771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Re-use of commodity networking and hardware</a:t>
            </a:r>
          </a:p>
          <a:p>
            <a:r>
              <a:rPr lang="en-GB" dirty="0" err="1" smtClean="0">
                <a:solidFill>
                  <a:srgbClr val="00B0F0"/>
                </a:solidFill>
              </a:rPr>
              <a:t>Infiniband</a:t>
            </a:r>
            <a:r>
              <a:rPr lang="en-GB" dirty="0" smtClean="0">
                <a:solidFill>
                  <a:srgbClr val="00B0F0"/>
                </a:solidFill>
              </a:rPr>
              <a:t> (40Gbps) and Ethernet (now: 10Gbps)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6515471"/>
            <a:ext cx="798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Jim </a:t>
            </a:r>
            <a:r>
              <a:rPr lang="en-GB" sz="1400" dirty="0" err="1" smtClean="0">
                <a:solidFill>
                  <a:srgbClr val="00B0F0"/>
                </a:solidFill>
              </a:rPr>
              <a:t>Kowalkowski</a:t>
            </a:r>
            <a:r>
              <a:rPr lang="en-GB" sz="1400" dirty="0" smtClean="0">
                <a:solidFill>
                  <a:srgbClr val="00B0F0"/>
                </a:solidFill>
              </a:rPr>
              <a:t> – </a:t>
            </a:r>
            <a:r>
              <a:rPr lang="en-GB" sz="1400" i="1" dirty="0" smtClean="0">
                <a:solidFill>
                  <a:srgbClr val="00B0F0"/>
                </a:solidFill>
              </a:rPr>
              <a:t>Data Processing in the wake of massive multicore and GPU</a:t>
            </a:r>
            <a:r>
              <a:rPr lang="en-GB" sz="1400" dirty="0" smtClean="0">
                <a:solidFill>
                  <a:srgbClr val="00B0F0"/>
                </a:solidFill>
              </a:rPr>
              <a:t> – Tuesday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60647"/>
            <a:ext cx="7382470" cy="450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619" y="3684155"/>
            <a:ext cx="5682332" cy="284618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14955"/>
            <a:ext cx="1866900" cy="12096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6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257175"/>
            <a:ext cx="899795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37455" y="6548939"/>
            <a:ext cx="3468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Solveig</a:t>
            </a:r>
            <a:r>
              <a:rPr lang="en-GB" sz="1400" dirty="0" smtClean="0">
                <a:solidFill>
                  <a:srgbClr val="00B0F0"/>
                </a:solidFill>
              </a:rPr>
              <a:t> </a:t>
            </a:r>
            <a:r>
              <a:rPr lang="en-GB" sz="1400" dirty="0" err="1" smtClean="0">
                <a:solidFill>
                  <a:srgbClr val="00B0F0"/>
                </a:solidFill>
              </a:rPr>
              <a:t>Albrand</a:t>
            </a:r>
            <a:r>
              <a:rPr lang="en-GB" sz="1400" dirty="0" smtClean="0">
                <a:solidFill>
                  <a:srgbClr val="00B0F0"/>
                </a:solidFill>
              </a:rPr>
              <a:t>, </a:t>
            </a:r>
            <a:r>
              <a:rPr lang="en-GB" sz="1400" i="1" dirty="0" smtClean="0">
                <a:solidFill>
                  <a:srgbClr val="00B0F0"/>
                </a:solidFill>
              </a:rPr>
              <a:t>Summary talk for track 5</a:t>
            </a:r>
            <a:endParaRPr lang="en-US" sz="1400" i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9632" y="404664"/>
            <a:ext cx="720080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8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53975"/>
            <a:ext cx="9010650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37455" y="6548939"/>
            <a:ext cx="3468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Solveig</a:t>
            </a:r>
            <a:r>
              <a:rPr lang="en-GB" sz="1400" dirty="0" smtClean="0">
                <a:solidFill>
                  <a:srgbClr val="00B0F0"/>
                </a:solidFill>
              </a:rPr>
              <a:t> </a:t>
            </a:r>
            <a:r>
              <a:rPr lang="en-GB" sz="1400" dirty="0" err="1" smtClean="0">
                <a:solidFill>
                  <a:srgbClr val="00B0F0"/>
                </a:solidFill>
              </a:rPr>
              <a:t>Albrand</a:t>
            </a:r>
            <a:r>
              <a:rPr lang="en-GB" sz="1400" dirty="0" smtClean="0">
                <a:solidFill>
                  <a:srgbClr val="00B0F0"/>
                </a:solidFill>
              </a:rPr>
              <a:t>, </a:t>
            </a:r>
            <a:r>
              <a:rPr lang="en-GB" sz="1400" i="1" dirty="0" smtClean="0">
                <a:solidFill>
                  <a:srgbClr val="00B0F0"/>
                </a:solidFill>
              </a:rPr>
              <a:t>Summary talk for track 5</a:t>
            </a:r>
            <a:endParaRPr lang="en-US" sz="14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Vectorization</a:t>
            </a:r>
            <a:r>
              <a:rPr lang="en-GB" dirty="0" smtClean="0"/>
              <a:t> – making your code fast today and tomorrow</a:t>
            </a:r>
            <a:endParaRPr lang="en-US" dirty="0"/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0107"/>
            <a:ext cx="7163519" cy="478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20888"/>
            <a:ext cx="5639815" cy="188437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0800"/>
            <a:ext cx="89789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4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81685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3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66675"/>
            <a:ext cx="90043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869160"/>
            <a:ext cx="3672408" cy="1477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‘if results are very sensitive to double precision (and surely if you see the difference between AMD and Intel CPUs!), you likely need to revise your implementation!’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Adding </a:t>
            </a:r>
            <a:r>
              <a:rPr lang="en-GB" dirty="0" err="1" smtClean="0"/>
              <a:t>vectorization</a:t>
            </a:r>
            <a:r>
              <a:rPr lang="en-GB" dirty="0" smtClean="0"/>
              <a:t> to your code</a:t>
            </a:r>
            <a:endParaRPr lang="en-US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6" y="1124744"/>
            <a:ext cx="81724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56" y="779406"/>
            <a:ext cx="8388350" cy="564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56" y="779406"/>
            <a:ext cx="8445946" cy="566964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the past - ignored for a long time</a:t>
            </a:r>
            <a:endParaRPr lang="en-US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50372"/>
            <a:ext cx="6948686" cy="460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4386" y="6407750"/>
            <a:ext cx="842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Sverre</a:t>
            </a:r>
            <a:r>
              <a:rPr lang="en-GB" sz="1400" dirty="0" smtClean="0">
                <a:solidFill>
                  <a:srgbClr val="00B0F0"/>
                </a:solidFill>
              </a:rPr>
              <a:t> </a:t>
            </a:r>
            <a:r>
              <a:rPr lang="en-GB" sz="1400" dirty="0" err="1" smtClean="0">
                <a:solidFill>
                  <a:srgbClr val="00B0F0"/>
                </a:solidFill>
              </a:rPr>
              <a:t>Jarp</a:t>
            </a:r>
            <a:r>
              <a:rPr lang="en-GB" sz="1400" dirty="0" smtClean="0">
                <a:solidFill>
                  <a:srgbClr val="00B0F0"/>
                </a:solidFill>
              </a:rPr>
              <a:t>, </a:t>
            </a:r>
            <a:r>
              <a:rPr lang="en-US" sz="1400" i="1" dirty="0" smtClean="0">
                <a:solidFill>
                  <a:srgbClr val="00B0F0"/>
                </a:solidFill>
              </a:rPr>
              <a:t>How good is the match between LHC software and current/future processors? </a:t>
            </a:r>
            <a:r>
              <a:rPr lang="en-US" sz="1400" dirty="0" smtClean="0">
                <a:solidFill>
                  <a:srgbClr val="00B0F0"/>
                </a:solidFill>
              </a:rPr>
              <a:t>, </a:t>
            </a:r>
            <a:r>
              <a:rPr lang="en-US" sz="1400" b="1" dirty="0" smtClean="0">
                <a:solidFill>
                  <a:srgbClr val="00B0F0"/>
                </a:solidFill>
              </a:rPr>
              <a:t>CHEP2007</a:t>
            </a:r>
            <a:r>
              <a:rPr lang="en-US" sz="1400" dirty="0" smtClean="0">
                <a:solidFill>
                  <a:srgbClr val="00B0F0"/>
                </a:solidFill>
              </a:rPr>
              <a:t/>
            </a:r>
            <a:br>
              <a:rPr lang="en-US" sz="1400" dirty="0" smtClean="0">
                <a:solidFill>
                  <a:srgbClr val="00B0F0"/>
                </a:solidFill>
              </a:rPr>
            </a:br>
            <a:r>
              <a:rPr lang="en-US" sz="1400" dirty="0" smtClean="0">
                <a:solidFill>
                  <a:srgbClr val="00B0F0"/>
                </a:solidFill>
              </a:rPr>
              <a:t>https://indico.cern.ch/event/3580/contribution/490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052736"/>
            <a:ext cx="8545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B0F0"/>
                </a:solidFill>
              </a:rPr>
              <a:t>Writing of </a:t>
            </a:r>
            <a:r>
              <a:rPr lang="en-GB" i="1" dirty="0" err="1" smtClean="0">
                <a:solidFill>
                  <a:srgbClr val="00B0F0"/>
                </a:solidFill>
              </a:rPr>
              <a:t>pipelineable</a:t>
            </a:r>
            <a:r>
              <a:rPr lang="en-GB" i="1" dirty="0" smtClean="0">
                <a:solidFill>
                  <a:srgbClr val="00B0F0"/>
                </a:solidFill>
              </a:rPr>
              <a:t> and </a:t>
            </a:r>
            <a:r>
              <a:rPr lang="en-GB" i="1" dirty="0" err="1" smtClean="0">
                <a:solidFill>
                  <a:srgbClr val="00B0F0"/>
                </a:solidFill>
              </a:rPr>
              <a:t>vectorisable</a:t>
            </a:r>
            <a:r>
              <a:rPr lang="en-GB" i="1" dirty="0" smtClean="0">
                <a:solidFill>
                  <a:srgbClr val="00B0F0"/>
                </a:solidFill>
              </a:rPr>
              <a:t> code used to be part of a </a:t>
            </a:r>
            <a:br>
              <a:rPr lang="en-GB" i="1" dirty="0" smtClean="0">
                <a:solidFill>
                  <a:srgbClr val="00B0F0"/>
                </a:solidFill>
              </a:rPr>
            </a:br>
            <a:r>
              <a:rPr lang="en-GB" i="1" dirty="0" smtClean="0">
                <a:solidFill>
                  <a:srgbClr val="00B0F0"/>
                </a:solidFill>
              </a:rPr>
              <a:t>standard physics bachelor curriculum! But it dropped out and efficiency suffered …</a:t>
            </a:r>
            <a:endParaRPr lang="en-US" i="1" dirty="0">
              <a:solidFill>
                <a:srgbClr val="00B0F0"/>
              </a:solidFill>
            </a:endParaRP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6623050" cy="41148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01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waste your CPU? We did it!</a:t>
            </a:r>
            <a:endParaRPr lang="en-US" dirty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348880"/>
            <a:ext cx="85471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484784"/>
            <a:ext cx="7332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 smtClean="0">
                <a:solidFill>
                  <a:srgbClr val="00B0F0"/>
                </a:solidFill>
              </a:rPr>
              <a:t>Unpredictable conditional jumps inside tight loops are Evil™</a:t>
            </a:r>
          </a:p>
          <a:p>
            <a:pPr marL="342900" indent="-342900">
              <a:buAutoNum type="arabicPeriod"/>
            </a:pPr>
            <a:r>
              <a:rPr lang="en-GB" sz="2000" dirty="0" smtClean="0">
                <a:solidFill>
                  <a:srgbClr val="00B0F0"/>
                </a:solidFill>
              </a:rPr>
              <a:t>Memory layout:</a:t>
            </a:r>
            <a:endParaRPr lang="en-US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5267786" y="1990468"/>
            <a:ext cx="0" cy="41028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 of host network cards</a:t>
            </a:r>
            <a:endParaRPr lang="en-US" dirty="0"/>
          </a:p>
        </p:txBody>
      </p:sp>
      <p:graphicFrame>
        <p:nvGraphicFramePr>
          <p:cNvPr id="4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04484993"/>
              </p:ext>
            </p:extLst>
          </p:nvPr>
        </p:nvGraphicFramePr>
        <p:xfrm>
          <a:off x="395536" y="1771309"/>
          <a:ext cx="8382000" cy="4730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rot="16200000" flipH="1">
            <a:off x="2408748" y="2719657"/>
            <a:ext cx="1458381" cy="1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6200000" flipH="1">
            <a:off x="3216922" y="3437701"/>
            <a:ext cx="1657296" cy="1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0" idx="2"/>
          </p:cNvCxnSpPr>
          <p:nvPr/>
        </p:nvCxnSpPr>
        <p:spPr>
          <a:xfrm rot="5400000">
            <a:off x="7340774" y="1564672"/>
            <a:ext cx="593780" cy="70911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4850450" y="2298966"/>
            <a:ext cx="618584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3137940" y="4085861"/>
            <a:ext cx="1105133" cy="82114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83106" y="1092236"/>
            <a:ext cx="1418230" cy="530103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 smtClean="0">
                <a:latin typeface="+mn-lt"/>
              </a:rPr>
              <a:t>PCIe Gen4</a:t>
            </a:r>
          </a:p>
          <a:p>
            <a:r>
              <a:rPr lang="en-US" dirty="0" smtClean="0">
                <a:latin typeface="+mn-lt"/>
              </a:rPr>
              <a:t>expected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7937" y="1771309"/>
            <a:ext cx="1816853" cy="84785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r>
              <a:rPr lang="en-US" dirty="0" smtClean="0">
                <a:latin typeface="+mn-lt"/>
              </a:rPr>
              <a:t>Chelsio T5 (40 GbE</a:t>
            </a:r>
          </a:p>
          <a:p>
            <a:r>
              <a:rPr lang="en-US" dirty="0" smtClean="0">
                <a:latin typeface="+mn-lt"/>
              </a:rPr>
              <a:t>and Intel 40 GbE</a:t>
            </a:r>
          </a:p>
          <a:p>
            <a:r>
              <a:rPr lang="en-US" dirty="0" smtClean="0">
                <a:latin typeface="+mn-lt"/>
              </a:rPr>
              <a:t>expected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3066" y="4754600"/>
            <a:ext cx="2049440" cy="777922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n-US" dirty="0" smtClean="0">
                <a:latin typeface="+mn-lt"/>
              </a:rPr>
              <a:t>Mellanox FDR</a:t>
            </a:r>
          </a:p>
          <a:p>
            <a:r>
              <a:rPr lang="en-US" dirty="0" smtClean="0">
                <a:latin typeface="+mn-lt"/>
              </a:rPr>
              <a:t>Mellanox 40 GbE NIC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8826" y="1357288"/>
            <a:ext cx="1418230" cy="516303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 smtClean="0">
                <a:latin typeface="+mn-lt"/>
              </a:rPr>
              <a:t>PCIe Gen3</a:t>
            </a:r>
          </a:p>
          <a:p>
            <a:r>
              <a:rPr lang="en-US" dirty="0" smtClean="0">
                <a:latin typeface="+mn-lt"/>
              </a:rPr>
              <a:t>available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2714" y="1268654"/>
            <a:ext cx="1418230" cy="735460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 smtClean="0">
                <a:latin typeface="+mn-lt"/>
              </a:rPr>
              <a:t>EDR (100 </a:t>
            </a:r>
            <a:r>
              <a:rPr lang="en-US" dirty="0" err="1" smtClean="0">
                <a:latin typeface="+mn-lt"/>
              </a:rPr>
              <a:t>Gb</a:t>
            </a:r>
            <a:r>
              <a:rPr lang="en-US" dirty="0" smtClean="0">
                <a:latin typeface="+mn-lt"/>
              </a:rPr>
              <a:t>/s) HCA</a:t>
            </a:r>
          </a:p>
          <a:p>
            <a:r>
              <a:rPr lang="en-US" dirty="0" smtClean="0">
                <a:latin typeface="+mn-lt"/>
              </a:rPr>
              <a:t>expected</a:t>
            </a:r>
            <a:endParaRPr lang="en-US" dirty="0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3138737" y="4417957"/>
            <a:ext cx="1104335" cy="48904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34336" y="1371088"/>
            <a:ext cx="1418230" cy="516303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 smtClean="0">
                <a:latin typeface="+mn-lt"/>
              </a:rPr>
              <a:t>100 GbE NIC</a:t>
            </a:r>
          </a:p>
          <a:p>
            <a:r>
              <a:rPr lang="en-US" dirty="0" smtClean="0">
                <a:latin typeface="+mn-lt"/>
              </a:rPr>
              <a:t>expected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6433848" y="2210074"/>
            <a:ext cx="972911" cy="32754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63688" y="6381328"/>
            <a:ext cx="704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Graphic by Niko Neufeld (CERN) at Joint DAQ@LHC workshop, March 2013,</a:t>
            </a:r>
            <a:br>
              <a:rPr lang="en-GB" sz="1200" dirty="0" smtClean="0">
                <a:solidFill>
                  <a:srgbClr val="00B0F0"/>
                </a:solidFill>
              </a:rPr>
            </a:br>
            <a:r>
              <a:rPr lang="en-GB" sz="1200" dirty="0" smtClean="0">
                <a:solidFill>
                  <a:srgbClr val="00B0F0"/>
                </a:solidFill>
              </a:rPr>
              <a:t>https://indico.cern.ch/event/217480/session/1/contribution/40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73050"/>
            <a:ext cx="870585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3442" y="3059668"/>
            <a:ext cx="610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Using ‘new’ to instantiate each XYZ causes this mess!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3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Quite a long way away …</a:t>
            </a:r>
            <a:endParaRPr lang="en-US" altLang="en-US" smtClean="0"/>
          </a:p>
        </p:txBody>
      </p:sp>
      <p:pic>
        <p:nvPicPr>
          <p:cNvPr id="16387" name="Picture 2" descr="http://www.purpleflytrading.co.za/images/Servers/210-27054%20-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606550"/>
            <a:ext cx="4383088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372225" y="2349500"/>
            <a:ext cx="0" cy="2333625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6530975" y="3187700"/>
            <a:ext cx="17859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rgbClr val="C00000"/>
                </a:solidFill>
                <a:latin typeface="Arial" charset="0"/>
              </a:rPr>
              <a:t>22 cm</a:t>
            </a:r>
            <a:endParaRPr lang="en-US" altLang="en-US" sz="4400" b="1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25425"/>
            <a:ext cx="854075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364502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Slightly better …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2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77800"/>
            <a:ext cx="851535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24901" y="364502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Good!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2736"/>
            <a:ext cx="3124290" cy="433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371600"/>
            <a:ext cx="8324850" cy="41148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2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675"/>
            <a:ext cx="89916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21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26" y="60325"/>
            <a:ext cx="5541148" cy="41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1" y="2390556"/>
            <a:ext cx="5760640" cy="433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501" y="386380"/>
            <a:ext cx="3049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C++11 compilers </a:t>
            </a:r>
            <a:r>
              <a:rPr lang="en-GB" b="1" i="1" dirty="0" smtClean="0">
                <a:solidFill>
                  <a:srgbClr val="00B0F0"/>
                </a:solidFill>
              </a:rPr>
              <a:t>can</a:t>
            </a:r>
            <a:r>
              <a:rPr lang="en-GB" dirty="0" smtClean="0">
                <a:solidFill>
                  <a:srgbClr val="00B0F0"/>
                </a:solidFill>
              </a:rPr>
              <a:t> generate good code (given the right constructions)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… just like what you would have done anyway (don’t you?)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6411" y="4437112"/>
            <a:ext cx="3247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But: compilers </a:t>
            </a:r>
            <a:r>
              <a:rPr lang="en-GB" b="1" i="1" dirty="0" smtClean="0">
                <a:solidFill>
                  <a:srgbClr val="00B0F0"/>
                </a:solidFill>
              </a:rPr>
              <a:t>cannot</a:t>
            </a:r>
            <a:r>
              <a:rPr lang="en-GB" i="1" dirty="0" smtClean="0">
                <a:solidFill>
                  <a:srgbClr val="00B0F0"/>
                </a:solidFill>
              </a:rPr>
              <a:t> </a:t>
            </a:r>
            <a:r>
              <a:rPr lang="en-GB" dirty="0" smtClean="0">
                <a:solidFill>
                  <a:srgbClr val="00B0F0"/>
                </a:solidFill>
              </a:rPr>
              <a:t>fix inefficient memory layout!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So no arithmetic on vectors of objects please, but on objects with vectors in them!</a:t>
            </a:r>
          </a:p>
          <a:p>
            <a:endParaRPr lang="en-GB" dirty="0">
              <a:solidFill>
                <a:srgbClr val="00B0F0"/>
              </a:solidFill>
            </a:endParaRPr>
          </a:p>
          <a:p>
            <a:r>
              <a:rPr lang="en-GB" dirty="0" smtClean="0">
                <a:solidFill>
                  <a:srgbClr val="00B0F0"/>
                </a:solidFill>
              </a:rPr>
              <a:t>And </a:t>
            </a:r>
            <a:r>
              <a:rPr lang="en-GB" dirty="0" err="1" smtClean="0">
                <a:solidFill>
                  <a:srgbClr val="00B0F0"/>
                </a:solidFill>
              </a:rPr>
              <a:t>dont</a:t>
            </a:r>
            <a:r>
              <a:rPr lang="en-GB" dirty="0" smtClean="0">
                <a:solidFill>
                  <a:srgbClr val="00B0F0"/>
                </a:solidFill>
              </a:rPr>
              <a:t> ‘new’ stuff inside a loop … heap scatter is Bad™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C++11++ – a feature-filled road ahead</a:t>
            </a:r>
            <a:endParaRPr lang="en-US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59"/>
            <a:ext cx="4896544" cy="346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1268760"/>
            <a:ext cx="4067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Lessons from C++11</a:t>
            </a:r>
          </a:p>
          <a:p>
            <a:r>
              <a:rPr lang="en-US" sz="1600" dirty="0">
                <a:solidFill>
                  <a:srgbClr val="00B0F0"/>
                </a:solidFill>
              </a:rPr>
              <a:t>• don’t funnel everything into </a:t>
            </a:r>
            <a:r>
              <a:rPr lang="en-US" sz="1600" dirty="0" smtClean="0">
                <a:solidFill>
                  <a:srgbClr val="00B0F0"/>
                </a:solidFill>
              </a:rPr>
              <a:t>next </a:t>
            </a:r>
            <a:r>
              <a:rPr lang="en-US" sz="1600" dirty="0">
                <a:solidFill>
                  <a:srgbClr val="00B0F0"/>
                </a:solidFill>
              </a:rPr>
              <a:t>standard</a:t>
            </a:r>
          </a:p>
          <a:p>
            <a:r>
              <a:rPr lang="en-US" sz="1600" dirty="0">
                <a:solidFill>
                  <a:srgbClr val="00B0F0"/>
                </a:solidFill>
              </a:rPr>
              <a:t>• be careful about intrusive changes</a:t>
            </a:r>
          </a:p>
          <a:p>
            <a:r>
              <a:rPr lang="en-US" sz="1600" dirty="0">
                <a:solidFill>
                  <a:srgbClr val="00B0F0"/>
                </a:solidFill>
              </a:rPr>
              <a:t>• </a:t>
            </a:r>
            <a:r>
              <a:rPr lang="en-US" sz="1600" dirty="0" smtClean="0">
                <a:solidFill>
                  <a:srgbClr val="00B0F0"/>
                </a:solidFill>
              </a:rPr>
              <a:t>Faster, smaller </a:t>
            </a:r>
            <a:r>
              <a:rPr lang="en-US" sz="1600" dirty="0">
                <a:solidFill>
                  <a:srgbClr val="00B0F0"/>
                </a:solidFill>
              </a:rPr>
              <a:t>updates planned: </a:t>
            </a:r>
            <a:r>
              <a:rPr lang="en-US" sz="1600" dirty="0" smtClean="0">
                <a:solidFill>
                  <a:srgbClr val="00B0F0"/>
                </a:solidFill>
              </a:rPr>
              <a:t>’14</a:t>
            </a:r>
            <a:r>
              <a:rPr lang="en-US" sz="1600" dirty="0">
                <a:solidFill>
                  <a:srgbClr val="00B0F0"/>
                </a:solidFill>
              </a:rPr>
              <a:t>, </a:t>
            </a:r>
            <a:r>
              <a:rPr lang="en-US" sz="1600" dirty="0" smtClean="0">
                <a:solidFill>
                  <a:srgbClr val="00B0F0"/>
                </a:solidFill>
              </a:rPr>
              <a:t>’17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565784"/>
            <a:ext cx="5721721" cy="398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4797152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00B0F0"/>
                </a:solidFill>
              </a:rPr>
              <a:t>‘In </a:t>
            </a:r>
            <a:r>
              <a:rPr lang="en-US" sz="1600" i="1" dirty="0">
                <a:solidFill>
                  <a:srgbClr val="00B0F0"/>
                </a:solidFill>
              </a:rPr>
              <a:t>principle semi-democratic: all countries have one vote. But technical</a:t>
            </a:r>
          </a:p>
          <a:p>
            <a:r>
              <a:rPr lang="en-US" sz="1600" i="1" dirty="0">
                <a:solidFill>
                  <a:srgbClr val="00B0F0"/>
                </a:solidFill>
              </a:rPr>
              <a:t>discussions + “straw polls” involve </a:t>
            </a:r>
            <a:r>
              <a:rPr lang="en-US" sz="1600" i="1" dirty="0" smtClean="0">
                <a:solidFill>
                  <a:srgbClr val="00B0F0"/>
                </a:solidFill>
              </a:rPr>
              <a:t>everyone’</a:t>
            </a:r>
            <a:endParaRPr lang="en-US" sz="1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Garbage collection in C++11</a:t>
            </a:r>
            <a:br>
              <a:rPr lang="en-GB" dirty="0" smtClean="0"/>
            </a:br>
            <a:r>
              <a:rPr lang="en-GB" sz="2800" i="1" dirty="0" smtClean="0"/>
              <a:t>in case you cant’ remember where you left your data …</a:t>
            </a:r>
            <a:endParaRPr lang="en-US" dirty="0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91019"/>
            <a:ext cx="71691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1565"/>
            <a:ext cx="7372350" cy="370205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77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Performance and </a:t>
            </a:r>
            <a:r>
              <a:rPr lang="en-GB" dirty="0" err="1" smtClean="0"/>
              <a:t>optimizable</a:t>
            </a:r>
            <a:r>
              <a:rPr lang="en-GB" dirty="0" smtClean="0"/>
              <a:t> code</a:t>
            </a:r>
            <a:endParaRPr lang="en-US" dirty="0"/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87449"/>
            <a:ext cx="7228036" cy="38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6" y="4221088"/>
            <a:ext cx="868045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44522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Simplified code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476672"/>
            <a:ext cx="88106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" y="1484784"/>
            <a:ext cx="8810625" cy="364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8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Commodity components everywhere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Emergence of ‘low-cost’ 32 </a:t>
            </a:r>
            <a:r>
              <a:rPr lang="en-GB" b="1" dirty="0" err="1" smtClean="0"/>
              <a:t>T</a:t>
            </a:r>
            <a:r>
              <a:rPr lang="en-GB" dirty="0" err="1" smtClean="0"/>
              <a:t>bps</a:t>
            </a:r>
            <a:r>
              <a:rPr lang="en-GB" dirty="0"/>
              <a:t> </a:t>
            </a:r>
            <a:r>
              <a:rPr lang="en-GB" dirty="0" smtClean="0"/>
              <a:t>DAQ</a:t>
            </a:r>
          </a:p>
          <a:p>
            <a:pPr lvl="1"/>
            <a:r>
              <a:rPr lang="en-GB" dirty="0" err="1" smtClean="0"/>
              <a:t>Infiniband</a:t>
            </a:r>
            <a:r>
              <a:rPr lang="en-GB" dirty="0" smtClean="0"/>
              <a:t> (40, 100Gbps) and Ethernet</a:t>
            </a:r>
          </a:p>
          <a:p>
            <a:pPr lvl="1"/>
            <a:r>
              <a:rPr lang="en-GB" dirty="0" smtClean="0"/>
              <a:t>FPGA receiver cards in standard server PCs</a:t>
            </a:r>
          </a:p>
          <a:p>
            <a:pPr lvl="1"/>
            <a:r>
              <a:rPr lang="en-GB" dirty="0" err="1" smtClean="0"/>
              <a:t>PCIe</a:t>
            </a:r>
            <a:r>
              <a:rPr lang="en-GB" dirty="0" smtClean="0"/>
              <a:t> Gen3 fast (and simple!) enough for that</a:t>
            </a:r>
          </a:p>
          <a:p>
            <a:r>
              <a:rPr lang="en-GB" dirty="0" smtClean="0"/>
              <a:t>Utilize </a:t>
            </a:r>
            <a:r>
              <a:rPr lang="en-GB" dirty="0" smtClean="0"/>
              <a:t>the </a:t>
            </a:r>
            <a:r>
              <a:rPr lang="en-GB" dirty="0" smtClean="0"/>
              <a:t>(expensive) network </a:t>
            </a:r>
            <a:r>
              <a:rPr lang="en-GB" dirty="0" smtClean="0"/>
              <a:t>full-duplex &amp; leverage available CPUs in read-out systems also for building &amp; filtering</a:t>
            </a:r>
            <a:endParaRPr lang="en-GB" dirty="0"/>
          </a:p>
          <a:p>
            <a:r>
              <a:rPr lang="en-GB" dirty="0" smtClean="0"/>
              <a:t>Network speeds ~ 100Gbps in 2016?</a:t>
            </a:r>
            <a:br>
              <a:rPr lang="en-GB" dirty="0" smtClean="0"/>
            </a:br>
            <a:r>
              <a:rPr lang="en-GB" dirty="0" smtClean="0"/>
              <a:t>Needed since in 2018+ both Alice &amp; </a:t>
            </a:r>
            <a:r>
              <a:rPr lang="en-GB" dirty="0" err="1" smtClean="0"/>
              <a:t>LHCb</a:t>
            </a:r>
            <a:r>
              <a:rPr lang="en-GB" dirty="0" smtClean="0"/>
              <a:t> want to go </a:t>
            </a:r>
            <a:r>
              <a:rPr lang="en-GB" dirty="0" err="1" smtClean="0"/>
              <a:t>triggerless</a:t>
            </a:r>
            <a:r>
              <a:rPr lang="en-GB" dirty="0" smtClean="0"/>
              <a:t>!</a:t>
            </a:r>
          </a:p>
          <a:p>
            <a:endParaRPr lang="en-GB" dirty="0" smtClean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6288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Example: </a:t>
            </a:r>
            <a:r>
              <a:rPr lang="en-GB" b="1" dirty="0" err="1" smtClean="0">
                <a:solidFill>
                  <a:srgbClr val="00B0F0"/>
                </a:solidFill>
              </a:rPr>
              <a:t>LHCb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47164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Example: Alice, </a:t>
            </a:r>
            <a:r>
              <a:rPr lang="en-GB" b="1" dirty="0" err="1" smtClean="0">
                <a:solidFill>
                  <a:srgbClr val="00B0F0"/>
                </a:solidFill>
              </a:rPr>
              <a:t>LHCb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1668442" cy="97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1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30644" y="1412776"/>
            <a:ext cx="1005852" cy="2317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and Bad</a:t>
            </a:r>
            <a:endParaRPr lang="en-US" dirty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5"/>
            <a:ext cx="8212708" cy="23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93373" y="170080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The good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3373" y="306896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The BAD!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5007" y="3811812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B0F0"/>
                </a:solidFill>
              </a:rPr>
              <a:t>Good and bad are my own </a:t>
            </a:r>
            <a:r>
              <a:rPr lang="en-GB" i="1" dirty="0" err="1" smtClean="0">
                <a:solidFill>
                  <a:srgbClr val="00B0F0"/>
                </a:solidFill>
              </a:rPr>
              <a:t>qualifitions</a:t>
            </a:r>
            <a:r>
              <a:rPr lang="en-GB" i="1" dirty="0" smtClean="0">
                <a:solidFill>
                  <a:srgbClr val="00B0F0"/>
                </a:solidFill>
              </a:rPr>
              <a:t> (DG)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4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do you find </a:t>
            </a:r>
            <a:r>
              <a:rPr lang="en-GB" i="1" dirty="0" smtClean="0"/>
              <a:t>good</a:t>
            </a:r>
            <a:r>
              <a:rPr lang="en-GB" dirty="0" smtClean="0"/>
              <a:t> examples?</a:t>
            </a:r>
            <a:endParaRPr lang="en-US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689100"/>
            <a:ext cx="838835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307" y="6519446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Axel </a:t>
            </a:r>
            <a:r>
              <a:rPr lang="en-GB" sz="1600" dirty="0" err="1" smtClean="0">
                <a:solidFill>
                  <a:srgbClr val="00B0F0"/>
                </a:solidFill>
              </a:rPr>
              <a:t>Naumann</a:t>
            </a:r>
            <a:r>
              <a:rPr lang="en-GB" sz="1600" dirty="0" smtClean="0">
                <a:solidFill>
                  <a:srgbClr val="00B0F0"/>
                </a:solidFill>
              </a:rPr>
              <a:t>: </a:t>
            </a:r>
            <a:r>
              <a:rPr lang="en-GB" sz="1600" i="1" dirty="0" smtClean="0">
                <a:solidFill>
                  <a:srgbClr val="00B0F0"/>
                </a:solidFill>
              </a:rPr>
              <a:t>C++ Evolves! </a:t>
            </a:r>
            <a:r>
              <a:rPr lang="en-GB" sz="1600" dirty="0" smtClean="0">
                <a:solidFill>
                  <a:srgbClr val="00B0F0"/>
                </a:solidFill>
              </a:rPr>
              <a:t>– Monday plenary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5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Now that we have </a:t>
            </a:r>
            <a:br>
              <a:rPr lang="en-GB" dirty="0" smtClean="0"/>
            </a:br>
            <a:r>
              <a:rPr lang="en-GB" dirty="0" smtClean="0"/>
              <a:t>the tools and languages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63688" y="1412776"/>
            <a:ext cx="6707088" cy="4525963"/>
          </a:xfrm>
        </p:spPr>
        <p:txBody>
          <a:bodyPr/>
          <a:lstStyle/>
          <a:p>
            <a:r>
              <a:rPr lang="en-GB" dirty="0" smtClean="0"/>
              <a:t>How can we use this in frameworks?</a:t>
            </a:r>
            <a:endParaRPr lang="en-US" dirty="0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2027188"/>
            <a:ext cx="7171779" cy="48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7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CPU information changes rapidly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 smtClean="0"/>
              <a:t>Haswell</a:t>
            </a:r>
            <a:r>
              <a:rPr lang="en-GB" sz="2400" dirty="0" smtClean="0"/>
              <a:t> servers (E5v3) readily available</a:t>
            </a:r>
          </a:p>
          <a:p>
            <a:r>
              <a:rPr lang="en-GB" sz="2400" dirty="0" smtClean="0"/>
              <a:t>Good projections exist for </a:t>
            </a:r>
            <a:r>
              <a:rPr lang="en-GB" sz="2400" dirty="0" err="1" smtClean="0"/>
              <a:t>Broadwell</a:t>
            </a:r>
            <a:r>
              <a:rPr lang="en-GB" sz="2400" dirty="0" smtClean="0"/>
              <a:t> (‘small’ step) and </a:t>
            </a:r>
            <a:r>
              <a:rPr lang="en-GB" sz="2400" dirty="0" err="1" smtClean="0"/>
              <a:t>Skylake</a:t>
            </a:r>
            <a:r>
              <a:rPr lang="en-GB" sz="2400" dirty="0" smtClean="0"/>
              <a:t> (new </a:t>
            </a:r>
            <a:r>
              <a:rPr lang="en-GB" sz="2400" dirty="0" err="1" smtClean="0"/>
              <a:t>microarch</a:t>
            </a:r>
            <a:r>
              <a:rPr lang="en-GB" sz="2400" dirty="0" smtClean="0"/>
              <a:t>.)</a:t>
            </a:r>
            <a:br>
              <a:rPr lang="en-GB" sz="2400" dirty="0" smtClean="0"/>
            </a:br>
            <a:r>
              <a:rPr lang="en-GB" sz="2400" dirty="0" smtClean="0"/>
              <a:t>which are newer than CHEP2013 data</a:t>
            </a:r>
          </a:p>
          <a:p>
            <a:endParaRPr lang="en-GB" dirty="0"/>
          </a:p>
          <a:p>
            <a:r>
              <a:rPr lang="en-GB" dirty="0" smtClean="0"/>
              <a:t>Common mantra: </a:t>
            </a:r>
            <a:r>
              <a:rPr lang="en-GB" b="1" dirty="0" smtClean="0"/>
              <a:t>you </a:t>
            </a:r>
            <a:r>
              <a:rPr lang="en-GB" b="1" dirty="0" smtClean="0"/>
              <a:t>need concurrency </a:t>
            </a:r>
            <a:r>
              <a:rPr lang="en-GB" dirty="0" smtClean="0"/>
              <a:t>(thread or data) to profit!</a:t>
            </a:r>
          </a:p>
          <a:p>
            <a:pPr lvl="1"/>
            <a:r>
              <a:rPr lang="en-GB" b="1" dirty="0" smtClean="0">
                <a:solidFill>
                  <a:srgbClr val="00B0F0"/>
                </a:solidFill>
              </a:rPr>
              <a:t>Be friendly for SIMD </a:t>
            </a:r>
            <a:r>
              <a:rPr lang="en-GB" dirty="0" err="1" smtClean="0">
                <a:solidFill>
                  <a:srgbClr val="00B0F0"/>
                </a:solidFill>
              </a:rPr>
              <a:t>vectorization</a:t>
            </a:r>
            <a:endParaRPr lang="en-GB" dirty="0" smtClean="0">
              <a:solidFill>
                <a:srgbClr val="00B0F0"/>
              </a:solidFill>
            </a:endParaRPr>
          </a:p>
          <a:p>
            <a:pPr lvl="1"/>
            <a:r>
              <a:rPr lang="en-GB" dirty="0" smtClean="0">
                <a:solidFill>
                  <a:srgbClr val="00B0F0"/>
                </a:solidFill>
              </a:rPr>
              <a:t>Expect </a:t>
            </a:r>
            <a:r>
              <a:rPr lang="en-GB" i="1" dirty="0" smtClean="0">
                <a:solidFill>
                  <a:srgbClr val="00B0F0"/>
                </a:solidFill>
              </a:rPr>
              <a:t>much</a:t>
            </a:r>
            <a:r>
              <a:rPr lang="en-GB" dirty="0" smtClean="0">
                <a:solidFill>
                  <a:srgbClr val="00B0F0"/>
                </a:solidFill>
              </a:rPr>
              <a:t> more cores, some of which may be ‘lighter’ than others (2016+)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CPU architectures: exploit SIMD!</a:t>
            </a:r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48665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6550223"/>
            <a:ext cx="8562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#397 </a:t>
            </a:r>
            <a:r>
              <a:rPr lang="en-GB" sz="1200" dirty="0" err="1" smtClean="0">
                <a:solidFill>
                  <a:srgbClr val="00B0F0"/>
                </a:solidFill>
              </a:rPr>
              <a:t>Pawel</a:t>
            </a:r>
            <a:r>
              <a:rPr lang="en-GB" sz="1200" dirty="0" smtClean="0">
                <a:solidFill>
                  <a:srgbClr val="00B0F0"/>
                </a:solidFill>
              </a:rPr>
              <a:t> SZOSTEK, </a:t>
            </a:r>
            <a:r>
              <a:rPr lang="en-GB" sz="1200" dirty="0" err="1" smtClean="0">
                <a:solidFill>
                  <a:srgbClr val="00B0F0"/>
                </a:solidFill>
              </a:rPr>
              <a:t>Sverre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Jarp</a:t>
            </a:r>
            <a:r>
              <a:rPr lang="en-GB" sz="1200" dirty="0" smtClean="0">
                <a:solidFill>
                  <a:srgbClr val="00B0F0"/>
                </a:solidFill>
              </a:rPr>
              <a:t>:</a:t>
            </a:r>
            <a:r>
              <a:rPr lang="en-US" sz="1200" i="1" dirty="0" smtClean="0">
                <a:solidFill>
                  <a:srgbClr val="00B0F0"/>
                </a:solidFill>
              </a:rPr>
              <a:t>Beyond core count: a look at new mainstream computing platforms for HEP workloads </a:t>
            </a:r>
            <a:endParaRPr lang="en-US" sz="12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5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41300"/>
            <a:ext cx="89408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6515471"/>
            <a:ext cx="798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Jim </a:t>
            </a:r>
            <a:r>
              <a:rPr lang="en-GB" sz="1400" dirty="0" err="1" smtClean="0">
                <a:solidFill>
                  <a:srgbClr val="00B0F0"/>
                </a:solidFill>
              </a:rPr>
              <a:t>Kowalkowski</a:t>
            </a:r>
            <a:r>
              <a:rPr lang="en-GB" sz="1400" dirty="0" smtClean="0">
                <a:solidFill>
                  <a:srgbClr val="00B0F0"/>
                </a:solidFill>
              </a:rPr>
              <a:t> – </a:t>
            </a:r>
            <a:r>
              <a:rPr lang="en-GB" sz="1400" i="1" dirty="0" smtClean="0">
                <a:solidFill>
                  <a:srgbClr val="00B0F0"/>
                </a:solidFill>
              </a:rPr>
              <a:t>Data Processing in the wake of massive multicore and GPU</a:t>
            </a:r>
            <a:r>
              <a:rPr lang="en-GB" sz="1400" dirty="0" smtClean="0">
                <a:solidFill>
                  <a:srgbClr val="00B0F0"/>
                </a:solidFill>
              </a:rPr>
              <a:t> – Tuesday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66700"/>
            <a:ext cx="89598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1412776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B0F0"/>
                </a:solidFill>
              </a:rPr>
              <a:t>Not too far away ;-)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6515471"/>
            <a:ext cx="798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Jim </a:t>
            </a:r>
            <a:r>
              <a:rPr lang="en-GB" sz="1400" dirty="0" err="1" smtClean="0">
                <a:solidFill>
                  <a:srgbClr val="00B0F0"/>
                </a:solidFill>
              </a:rPr>
              <a:t>Kowalkowski</a:t>
            </a:r>
            <a:r>
              <a:rPr lang="en-GB" sz="1400" dirty="0" smtClean="0">
                <a:solidFill>
                  <a:srgbClr val="00B0F0"/>
                </a:solidFill>
              </a:rPr>
              <a:t> – </a:t>
            </a:r>
            <a:r>
              <a:rPr lang="en-GB" sz="1400" i="1" dirty="0" smtClean="0">
                <a:solidFill>
                  <a:srgbClr val="00B0F0"/>
                </a:solidFill>
              </a:rPr>
              <a:t>Data Processing in the wake of massive multicore and GPU</a:t>
            </a:r>
            <a:r>
              <a:rPr lang="en-GB" sz="1400" dirty="0" smtClean="0">
                <a:solidFill>
                  <a:srgbClr val="00B0F0"/>
                </a:solidFill>
              </a:rPr>
              <a:t> – Tuesday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8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if you can really do it anew?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4525963"/>
          </a:xfrm>
        </p:spPr>
        <p:txBody>
          <a:bodyPr/>
          <a:lstStyle/>
          <a:p>
            <a:r>
              <a:rPr lang="en-GB" dirty="0" smtClean="0"/>
              <a:t>Pick existing components</a:t>
            </a:r>
          </a:p>
          <a:p>
            <a:pPr lvl="1"/>
            <a:r>
              <a:rPr lang="en-GB" dirty="0" smtClean="0"/>
              <a:t>Borrow </a:t>
            </a:r>
            <a:r>
              <a:rPr lang="en-GB" i="1" dirty="0" smtClean="0"/>
              <a:t>a lot</a:t>
            </a:r>
            <a:r>
              <a:rPr lang="en-GB" dirty="0" smtClean="0"/>
              <a:t> from non-physics </a:t>
            </a:r>
            <a:r>
              <a:rPr lang="en-GB" dirty="0" err="1" smtClean="0"/>
              <a:t>concurreny</a:t>
            </a:r>
            <a:r>
              <a:rPr lang="en-GB" dirty="0" smtClean="0"/>
              <a:t> frameworks</a:t>
            </a:r>
          </a:p>
          <a:p>
            <a:pPr lvl="1"/>
            <a:r>
              <a:rPr lang="en-GB" dirty="0" smtClean="0"/>
              <a:t>Messaging (</a:t>
            </a:r>
            <a:r>
              <a:rPr lang="en-GB" dirty="0" err="1" smtClean="0"/>
              <a:t>RabbitMQ</a:t>
            </a:r>
            <a:r>
              <a:rPr lang="en-GB" dirty="0" smtClean="0"/>
              <a:t>, </a:t>
            </a:r>
            <a:r>
              <a:rPr lang="en-GB" dirty="0" err="1" smtClean="0"/>
              <a:t>ZeroMQ</a:t>
            </a:r>
            <a:r>
              <a:rPr lang="en-GB" dirty="0" smtClean="0"/>
              <a:t>, </a:t>
            </a:r>
            <a:r>
              <a:rPr lang="en-GB" dirty="0" err="1" smtClean="0"/>
              <a:t>ActiveMQ</a:t>
            </a:r>
            <a:r>
              <a:rPr lang="en-GB" dirty="0" smtClean="0"/>
              <a:t>) from the OSS world</a:t>
            </a:r>
          </a:p>
          <a:p>
            <a:pPr lvl="1"/>
            <a:r>
              <a:rPr lang="en-GB" dirty="0" smtClean="0"/>
              <a:t>Root </a:t>
            </a:r>
            <a:r>
              <a:rPr lang="en-GB" dirty="0" err="1" smtClean="0"/>
              <a:t>rulez</a:t>
            </a:r>
            <a:r>
              <a:rPr lang="en-GB" dirty="0" smtClean="0"/>
              <a:t>!</a:t>
            </a:r>
          </a:p>
          <a:p>
            <a:endParaRPr lang="en-GB" dirty="0" smtClean="0"/>
          </a:p>
          <a:p>
            <a:r>
              <a:rPr lang="en-GB" dirty="0" smtClean="0"/>
              <a:t>On-line (DAQ, filtering) </a:t>
            </a:r>
            <a:br>
              <a:rPr lang="en-GB" dirty="0" smtClean="0"/>
            </a:br>
            <a:r>
              <a:rPr lang="en-GB" dirty="0" smtClean="0"/>
              <a:t>and offline development </a:t>
            </a:r>
            <a:br>
              <a:rPr lang="en-GB" dirty="0" smtClean="0"/>
            </a:br>
            <a:r>
              <a:rPr lang="en-GB" dirty="0" smtClean="0"/>
              <a:t>the same: continuous </a:t>
            </a:r>
            <a:br>
              <a:rPr lang="en-GB" dirty="0" smtClean="0"/>
            </a:br>
            <a:r>
              <a:rPr lang="en-GB" dirty="0" smtClean="0"/>
              <a:t>sampling of data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33056"/>
            <a:ext cx="4659238" cy="218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6435885"/>
            <a:ext cx="6523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Stefano </a:t>
            </a:r>
            <a:r>
              <a:rPr lang="en-GB" sz="1600" dirty="0" err="1" smtClean="0">
                <a:solidFill>
                  <a:srgbClr val="00B0F0"/>
                </a:solidFill>
              </a:rPr>
              <a:t>Spataro</a:t>
            </a:r>
            <a:r>
              <a:rPr lang="en-GB" sz="1600" dirty="0" smtClean="0">
                <a:solidFill>
                  <a:srgbClr val="00B0F0"/>
                </a:solidFill>
              </a:rPr>
              <a:t> </a:t>
            </a:r>
            <a:r>
              <a:rPr lang="en-GB" sz="1600" i="1" dirty="0" smtClean="0">
                <a:solidFill>
                  <a:srgbClr val="00B0F0"/>
                </a:solidFill>
              </a:rPr>
              <a:t>Computing for future experiments – Tuesday Plenary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1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9472"/>
            <a:ext cx="77343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6435885"/>
            <a:ext cx="6523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Stefano </a:t>
            </a:r>
            <a:r>
              <a:rPr lang="en-GB" sz="1600" dirty="0" err="1" smtClean="0">
                <a:solidFill>
                  <a:srgbClr val="00B0F0"/>
                </a:solidFill>
              </a:rPr>
              <a:t>Spataro</a:t>
            </a:r>
            <a:r>
              <a:rPr lang="en-GB" sz="1600" dirty="0" smtClean="0">
                <a:solidFill>
                  <a:srgbClr val="00B0F0"/>
                </a:solidFill>
              </a:rPr>
              <a:t> </a:t>
            </a:r>
            <a:r>
              <a:rPr lang="en-GB" sz="1600" i="1" dirty="0" smtClean="0">
                <a:solidFill>
                  <a:srgbClr val="00B0F0"/>
                </a:solidFill>
              </a:rPr>
              <a:t>Computing for future experiments – Tuesday Plenary</a:t>
            </a:r>
            <a:endParaRPr lang="en-US" sz="1600" dirty="0">
              <a:solidFill>
                <a:srgbClr val="00B0F0"/>
              </a:solidFill>
            </a:endParaRP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644" y="2242217"/>
            <a:ext cx="5657825" cy="259840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5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77343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6435885"/>
            <a:ext cx="6523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Stefano </a:t>
            </a:r>
            <a:r>
              <a:rPr lang="en-GB" sz="1600" dirty="0" err="1" smtClean="0">
                <a:solidFill>
                  <a:srgbClr val="00B0F0"/>
                </a:solidFill>
              </a:rPr>
              <a:t>Spataro</a:t>
            </a:r>
            <a:r>
              <a:rPr lang="en-GB" sz="1600" dirty="0" smtClean="0">
                <a:solidFill>
                  <a:srgbClr val="00B0F0"/>
                </a:solidFill>
              </a:rPr>
              <a:t> </a:t>
            </a:r>
            <a:r>
              <a:rPr lang="en-GB" sz="1600" i="1" dirty="0" smtClean="0">
                <a:solidFill>
                  <a:srgbClr val="00B0F0"/>
                </a:solidFill>
              </a:rPr>
              <a:t>Computing for future experiments – Tuesday Plenary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9" y="2708920"/>
            <a:ext cx="1379445" cy="80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688" y="6525344"/>
            <a:ext cx="7045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#54: G. Liu, N. Neufeld </a:t>
            </a:r>
            <a:r>
              <a:rPr lang="en-US" sz="1200" i="1" dirty="0" smtClean="0">
                <a:solidFill>
                  <a:srgbClr val="00B0F0"/>
                </a:solidFill>
              </a:rPr>
              <a:t>DAQ Architecture for the </a:t>
            </a:r>
            <a:r>
              <a:rPr lang="en-US" sz="1200" i="1" dirty="0" err="1" smtClean="0">
                <a:solidFill>
                  <a:srgbClr val="00B0F0"/>
                </a:solidFill>
              </a:rPr>
              <a:t>LHCb</a:t>
            </a:r>
            <a:r>
              <a:rPr lang="en-US" sz="1200" i="1" dirty="0" smtClean="0">
                <a:solidFill>
                  <a:srgbClr val="00B0F0"/>
                </a:solidFill>
              </a:rPr>
              <a:t> Upgrade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9" y="188640"/>
            <a:ext cx="4073450" cy="2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87415"/>
            <a:ext cx="6564986" cy="38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9" y="3573017"/>
            <a:ext cx="1379445" cy="139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013176"/>
            <a:ext cx="1835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 smtClean="0"/>
              <a:t>‘AMC40’ is a read-out board</a:t>
            </a:r>
            <a:br>
              <a:rPr lang="en-GB" sz="1600" i="1" dirty="0" smtClean="0"/>
            </a:br>
            <a:r>
              <a:rPr lang="en-GB" sz="1600" i="1" dirty="0" smtClean="0"/>
              <a:t>with </a:t>
            </a:r>
            <a:r>
              <a:rPr lang="en-GB" sz="1600" i="1" dirty="0" err="1" smtClean="0"/>
              <a:t>PCIe</a:t>
            </a:r>
            <a:r>
              <a:rPr lang="en-GB" sz="1600" i="1" dirty="0" smtClean="0"/>
              <a:t> Gen3 </a:t>
            </a:r>
            <a:r>
              <a:rPr lang="en-GB" sz="1600" i="1" dirty="0" err="1" smtClean="0"/>
              <a:t>i</a:t>
            </a:r>
            <a:r>
              <a:rPr lang="en-GB" sz="1600" i="1" dirty="0" smtClean="0"/>
              <a:t>/f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240568" y="196794"/>
            <a:ext cx="4762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Trigger-less DAQ in 2018+ for </a:t>
            </a:r>
            <a:r>
              <a:rPr lang="en-GB" dirty="0" err="1" smtClean="0"/>
              <a:t>LHCb</a:t>
            </a:r>
            <a:r>
              <a:rPr lang="en-GB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 smtClean="0"/>
              <a:t>Σ</a:t>
            </a:r>
            <a:r>
              <a:rPr lang="en-US" dirty="0"/>
              <a:t>d</a:t>
            </a:r>
            <a:r>
              <a:rPr lang="en-US" dirty="0" smtClean="0"/>
              <a:t>ata rate to the farm is ~</a:t>
            </a:r>
            <a:r>
              <a:rPr lang="en-US" b="1" dirty="0" smtClean="0">
                <a:solidFill>
                  <a:srgbClr val="00B0F0"/>
                </a:solidFill>
              </a:rPr>
              <a:t>38.4 Tb/s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Simple solutions become very expensive!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11546" y="1508591"/>
            <a:ext cx="4568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Dual-NIC (IB+10GbE) multi-purpose nodes</a:t>
            </a:r>
          </a:p>
          <a:p>
            <a:r>
              <a:rPr lang="en-GB" dirty="0" smtClean="0"/>
              <a:t>Redistribute data full-duplex across </a:t>
            </a:r>
            <a:br>
              <a:rPr lang="en-GB" dirty="0" smtClean="0"/>
            </a:br>
            <a:r>
              <a:rPr lang="en-GB" dirty="0" smtClean="0"/>
              <a:t>expensive DAQ Core Network</a:t>
            </a:r>
          </a:p>
          <a:p>
            <a:r>
              <a:rPr lang="en-GB" dirty="0" smtClean="0"/>
              <a:t>Cheap </a:t>
            </a:r>
            <a:r>
              <a:rPr lang="en-GB" dirty="0" err="1" smtClean="0"/>
              <a:t>ToR</a:t>
            </a:r>
            <a:r>
              <a:rPr lang="en-GB" dirty="0" smtClean="0"/>
              <a:t> switches to 2</a:t>
            </a:r>
            <a:r>
              <a:rPr lang="en-GB" baseline="30000" dirty="0" smtClean="0"/>
              <a:t>nd</a:t>
            </a:r>
            <a:r>
              <a:rPr lang="en-GB" dirty="0" smtClean="0"/>
              <a:t> level 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5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447675"/>
            <a:ext cx="85217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6515471"/>
            <a:ext cx="798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Jim </a:t>
            </a:r>
            <a:r>
              <a:rPr lang="en-GB" sz="1400" dirty="0" err="1" smtClean="0">
                <a:solidFill>
                  <a:srgbClr val="00B0F0"/>
                </a:solidFill>
              </a:rPr>
              <a:t>Kowalkowski</a:t>
            </a:r>
            <a:r>
              <a:rPr lang="en-GB" sz="1400" dirty="0" smtClean="0">
                <a:solidFill>
                  <a:srgbClr val="00B0F0"/>
                </a:solidFill>
              </a:rPr>
              <a:t> – </a:t>
            </a:r>
            <a:r>
              <a:rPr lang="en-GB" sz="1400" i="1" dirty="0" smtClean="0">
                <a:solidFill>
                  <a:srgbClr val="00B0F0"/>
                </a:solidFill>
              </a:rPr>
              <a:t>Data Processing in the wake of massive multicore and GPU</a:t>
            </a:r>
            <a:r>
              <a:rPr lang="en-GB" sz="1400" dirty="0" smtClean="0">
                <a:solidFill>
                  <a:srgbClr val="00B0F0"/>
                </a:solidFill>
              </a:rPr>
              <a:t> – Tuesday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5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01650"/>
            <a:ext cx="818515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6515471"/>
            <a:ext cx="798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Jim </a:t>
            </a:r>
            <a:r>
              <a:rPr lang="en-GB" sz="1400" dirty="0" err="1" smtClean="0">
                <a:solidFill>
                  <a:srgbClr val="00B0F0"/>
                </a:solidFill>
              </a:rPr>
              <a:t>Kowalkowski</a:t>
            </a:r>
            <a:r>
              <a:rPr lang="en-GB" sz="1400" dirty="0" smtClean="0">
                <a:solidFill>
                  <a:srgbClr val="00B0F0"/>
                </a:solidFill>
              </a:rPr>
              <a:t> – </a:t>
            </a:r>
            <a:r>
              <a:rPr lang="en-GB" sz="1400" i="1" dirty="0" smtClean="0">
                <a:solidFill>
                  <a:srgbClr val="00B0F0"/>
                </a:solidFill>
              </a:rPr>
              <a:t>Data Processing in the wake of massive multicore and GPU</a:t>
            </a:r>
            <a:r>
              <a:rPr lang="en-GB" sz="1400" dirty="0" smtClean="0">
                <a:solidFill>
                  <a:srgbClr val="00B0F0"/>
                </a:solidFill>
              </a:rPr>
              <a:t> – Tuesday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664" y="2276872"/>
            <a:ext cx="4464496" cy="36004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5532222"/>
            <a:ext cx="7344816" cy="5760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6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Software engineering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134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6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Treat your code as a scientific product!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15616" y="6608385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#242 Mario </a:t>
            </a:r>
            <a:r>
              <a:rPr lang="en-GB" sz="1200" dirty="0" err="1" smtClean="0">
                <a:solidFill>
                  <a:srgbClr val="00B0F0"/>
                </a:solidFill>
              </a:rPr>
              <a:t>Lassnig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US" sz="1200" i="1" dirty="0" smtClean="0">
                <a:solidFill>
                  <a:srgbClr val="00B0F0"/>
                </a:solidFill>
              </a:rPr>
              <a:t>The ATLAS Data Management Software Engineering Process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6327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95736" y="5517232"/>
            <a:ext cx="4824536" cy="34851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7" idx="2"/>
            <a:endCxn id="9" idx="0"/>
          </p:cNvCxnSpPr>
          <p:nvPr/>
        </p:nvCxnSpPr>
        <p:spPr>
          <a:xfrm flipH="1">
            <a:off x="4608004" y="4227056"/>
            <a:ext cx="1152128" cy="1290176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067944" y="3878537"/>
            <a:ext cx="3384376" cy="34851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23528" y="2780928"/>
            <a:ext cx="8820472" cy="2091216"/>
            <a:chOff x="323528" y="2780928"/>
            <a:chExt cx="8820472" cy="2091216"/>
          </a:xfrm>
        </p:grpSpPr>
        <p:grpSp>
          <p:nvGrpSpPr>
            <p:cNvPr id="8" name="Group 7"/>
            <p:cNvGrpSpPr/>
            <p:nvPr/>
          </p:nvGrpSpPr>
          <p:grpSpPr>
            <a:xfrm>
              <a:off x="323528" y="2780928"/>
              <a:ext cx="8820472" cy="2091216"/>
              <a:chOff x="323528" y="2780928"/>
              <a:chExt cx="8820472" cy="209121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23528" y="2780928"/>
                <a:ext cx="8820472" cy="209121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259632" y="4520153"/>
                <a:ext cx="7693918" cy="276999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 dirty="0" smtClean="0">
                    <a:solidFill>
                      <a:srgbClr val="00B0F0"/>
                    </a:solidFill>
                  </a:rPr>
                  <a:t>#493 Robert Lupton (Princeton, LSST):Writing Stellar Software – Monday Plenary</a:t>
                </a:r>
                <a:endParaRPr lang="en-US" sz="1200" b="1" i="1" dirty="0" smtClean="0">
                  <a:solidFill>
                    <a:srgbClr val="00B0F0"/>
                  </a:solidFill>
                </a:endParaRPr>
              </a:p>
            </p:txBody>
          </p:sp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2852936"/>
                <a:ext cx="8646740" cy="1334373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395536" y="4129537"/>
              <a:ext cx="821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B0F0"/>
                  </a:solidFill>
                </a:rPr>
                <a:t>FYI: The ‘curiously </a:t>
              </a:r>
              <a:r>
                <a:rPr lang="en-US" sz="1200" i="1" dirty="0">
                  <a:solidFill>
                    <a:srgbClr val="00B0F0"/>
                  </a:solidFill>
                </a:rPr>
                <a:t>recurring template </a:t>
              </a:r>
              <a:r>
                <a:rPr lang="en-US" sz="1200" i="1" dirty="0" smtClean="0">
                  <a:solidFill>
                    <a:srgbClr val="00B0F0"/>
                  </a:solidFill>
                </a:rPr>
                <a:t>pattern’ </a:t>
              </a:r>
              <a:r>
                <a:rPr lang="en-US" sz="1200" i="1" dirty="0">
                  <a:solidFill>
                    <a:srgbClr val="00B0F0"/>
                  </a:solidFill>
                </a:rPr>
                <a:t>(CRTP) is a C++ idiom in which a class X derives from </a:t>
              </a:r>
              <a:r>
                <a:rPr lang="en-US" sz="1200" i="1" dirty="0" smtClean="0">
                  <a:solidFill>
                    <a:srgbClr val="00B0F0"/>
                  </a:solidFill>
                </a:rPr>
                <a:t>a class template </a:t>
              </a:r>
              <a:br>
                <a:rPr lang="en-US" sz="1200" i="1" dirty="0" smtClean="0">
                  <a:solidFill>
                    <a:srgbClr val="00B0F0"/>
                  </a:solidFill>
                </a:rPr>
              </a:br>
              <a:r>
                <a:rPr lang="en-US" sz="1200" i="1" dirty="0" smtClean="0">
                  <a:solidFill>
                    <a:srgbClr val="00B0F0"/>
                  </a:solidFill>
                </a:rPr>
                <a:t>instantiation </a:t>
              </a:r>
              <a:r>
                <a:rPr lang="en-US" sz="1200" i="1" dirty="0">
                  <a:solidFill>
                    <a:srgbClr val="00B0F0"/>
                  </a:solidFill>
                </a:rPr>
                <a:t>using X itself as template argument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087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Key Lessons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6608385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solidFill>
                  <a:srgbClr val="00B0F0"/>
                </a:solidFill>
              </a:rPr>
              <a:t>#493 Robert Lupton (Princeton, LSST):Writing Stellar Software – Monday Plenary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8646740" cy="133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388424" cy="98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59059"/>
            <a:ext cx="7267922" cy="263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22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Documentation?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No</a:t>
            </a:r>
            <a:r>
              <a:rPr lang="en-GB" dirty="0" smtClean="0"/>
              <a:t> documentation talks this CHEP!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6608385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solidFill>
                  <a:srgbClr val="00B0F0"/>
                </a:solidFill>
              </a:rPr>
              <a:t>#493 Robert Lupton (Princeton, LSST):Writing Stellar Software – Monday Plenary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95525"/>
            <a:ext cx="62103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2" y="4797152"/>
            <a:ext cx="8261300" cy="155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31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Data Preservation</a:t>
            </a:r>
            <a:br>
              <a:rPr lang="en-GB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Where will your data be 30 years from now?</a:t>
            </a:r>
            <a:endParaRPr lang="en-US" i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122" name="Picture 2" descr="http://www.funke.no/ITkonsulent.lnk/main02achievements/cdc/paper_t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619000"/>
            <a:ext cx="4464496" cy="336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8" y="1052736"/>
            <a:ext cx="8255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7704" y="6422418"/>
            <a:ext cx="6900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Pirjo-Leena</a:t>
            </a:r>
            <a:r>
              <a:rPr lang="en-GB" sz="1400" dirty="0" smtClean="0">
                <a:solidFill>
                  <a:srgbClr val="00B0F0"/>
                </a:solidFill>
              </a:rPr>
              <a:t> F</a:t>
            </a:r>
            <a:r>
              <a:rPr lang="en-US" sz="1400" dirty="0" err="1" smtClean="0">
                <a:solidFill>
                  <a:srgbClr val="00B0F0"/>
                </a:solidFill>
              </a:rPr>
              <a:t>orsström</a:t>
            </a:r>
            <a:r>
              <a:rPr lang="en-US" sz="1400" dirty="0" smtClean="0">
                <a:solidFill>
                  <a:srgbClr val="00B0F0"/>
                </a:solidFill>
              </a:rPr>
              <a:t> – </a:t>
            </a:r>
            <a:r>
              <a:rPr lang="en-US" sz="1400" i="1" dirty="0" smtClean="0">
                <a:solidFill>
                  <a:srgbClr val="00B0F0"/>
                </a:solidFill>
              </a:rPr>
              <a:t>Data Archiving and Data Stewardship </a:t>
            </a:r>
            <a:r>
              <a:rPr lang="en-US" sz="1400" dirty="0" smtClean="0">
                <a:solidFill>
                  <a:srgbClr val="00B0F0"/>
                </a:solidFill>
              </a:rPr>
              <a:t>– Wednesday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519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6422418"/>
            <a:ext cx="6900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Pirjo-Leena</a:t>
            </a:r>
            <a:r>
              <a:rPr lang="en-GB" sz="1400" dirty="0" smtClean="0">
                <a:solidFill>
                  <a:srgbClr val="00B0F0"/>
                </a:solidFill>
              </a:rPr>
              <a:t> F</a:t>
            </a:r>
            <a:r>
              <a:rPr lang="en-US" sz="1400" dirty="0" err="1" smtClean="0">
                <a:solidFill>
                  <a:srgbClr val="00B0F0"/>
                </a:solidFill>
              </a:rPr>
              <a:t>orsström</a:t>
            </a:r>
            <a:r>
              <a:rPr lang="en-US" sz="1400" dirty="0" smtClean="0">
                <a:solidFill>
                  <a:srgbClr val="00B0F0"/>
                </a:solidFill>
              </a:rPr>
              <a:t> – </a:t>
            </a:r>
            <a:r>
              <a:rPr lang="en-US" sz="1400" i="1" dirty="0" smtClean="0">
                <a:solidFill>
                  <a:srgbClr val="00B0F0"/>
                </a:solidFill>
              </a:rPr>
              <a:t>Data Archiving and Data Stewardship </a:t>
            </a:r>
            <a:r>
              <a:rPr lang="en-US" sz="1400" dirty="0" smtClean="0">
                <a:solidFill>
                  <a:srgbClr val="00B0F0"/>
                </a:solidFill>
              </a:rPr>
              <a:t>– Wednesday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2" y="509330"/>
            <a:ext cx="8100764" cy="561023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0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49225"/>
            <a:ext cx="8807450" cy="655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584" y="4077072"/>
            <a:ext cx="3600400" cy="72008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7704" y="6453336"/>
            <a:ext cx="6900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Pirjo-Leena</a:t>
            </a:r>
            <a:r>
              <a:rPr lang="en-GB" sz="1400" dirty="0" smtClean="0">
                <a:solidFill>
                  <a:srgbClr val="00B0F0"/>
                </a:solidFill>
              </a:rPr>
              <a:t> F</a:t>
            </a:r>
            <a:r>
              <a:rPr lang="en-US" sz="1400" dirty="0" err="1" smtClean="0">
                <a:solidFill>
                  <a:srgbClr val="00B0F0"/>
                </a:solidFill>
              </a:rPr>
              <a:t>orsström</a:t>
            </a:r>
            <a:r>
              <a:rPr lang="en-US" sz="1400" dirty="0" smtClean="0">
                <a:solidFill>
                  <a:srgbClr val="00B0F0"/>
                </a:solidFill>
              </a:rPr>
              <a:t> – </a:t>
            </a:r>
            <a:r>
              <a:rPr lang="en-US" sz="1400" i="1" dirty="0" smtClean="0">
                <a:solidFill>
                  <a:srgbClr val="00B0F0"/>
                </a:solidFill>
              </a:rPr>
              <a:t>Data Archiving and Data Stewardship </a:t>
            </a:r>
            <a:r>
              <a:rPr lang="en-US" sz="1400" dirty="0" smtClean="0">
                <a:solidFill>
                  <a:srgbClr val="00B0F0"/>
                </a:solidFill>
              </a:rPr>
              <a:t>– Wednesday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0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Commodetisation</a:t>
            </a:r>
            <a:r>
              <a:rPr lang="en-GB" dirty="0" smtClean="0"/>
              <a:t> of FPGAs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6615180" cy="492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#87: Petr </a:t>
            </a:r>
            <a:r>
              <a:rPr lang="en-GB" sz="1200" dirty="0" err="1" smtClean="0">
                <a:solidFill>
                  <a:srgbClr val="00B0F0"/>
                </a:solidFill>
              </a:rPr>
              <a:t>Zejdl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US" sz="1200" dirty="0" smtClean="0">
                <a:solidFill>
                  <a:srgbClr val="00B0F0"/>
                </a:solidFill>
              </a:rPr>
              <a:t>10Gbps </a:t>
            </a:r>
            <a:r>
              <a:rPr lang="en-US" sz="1200" i="1" dirty="0" smtClean="0">
                <a:solidFill>
                  <a:srgbClr val="00B0F0"/>
                </a:solidFill>
              </a:rPr>
              <a:t>TCP/IP streams from the FPGA for High Energy Physics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5722"/>
            <a:ext cx="8002043" cy="635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5528" y="6550223"/>
            <a:ext cx="6900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Pirjo-Leena</a:t>
            </a:r>
            <a:r>
              <a:rPr lang="en-GB" sz="1400" dirty="0" smtClean="0">
                <a:solidFill>
                  <a:srgbClr val="00B0F0"/>
                </a:solidFill>
              </a:rPr>
              <a:t> F</a:t>
            </a:r>
            <a:r>
              <a:rPr lang="en-US" sz="1400" dirty="0" err="1" smtClean="0">
                <a:solidFill>
                  <a:srgbClr val="00B0F0"/>
                </a:solidFill>
              </a:rPr>
              <a:t>orsström</a:t>
            </a:r>
            <a:r>
              <a:rPr lang="en-US" sz="1400" dirty="0" smtClean="0">
                <a:solidFill>
                  <a:srgbClr val="00B0F0"/>
                </a:solidFill>
              </a:rPr>
              <a:t> – </a:t>
            </a:r>
            <a:r>
              <a:rPr lang="en-US" sz="1400" i="1" dirty="0" smtClean="0">
                <a:solidFill>
                  <a:srgbClr val="00B0F0"/>
                </a:solidFill>
              </a:rPr>
              <a:t>Data Archiving and Data Stewardship </a:t>
            </a:r>
            <a:r>
              <a:rPr lang="en-US" sz="1400" dirty="0" smtClean="0">
                <a:solidFill>
                  <a:srgbClr val="00B0F0"/>
                </a:solidFill>
              </a:rPr>
              <a:t>– Wednesday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DPHEP</a:t>
            </a:r>
            <a:endParaRPr lang="en-US" dirty="0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7194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1379" y="6447858"/>
            <a:ext cx="4536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#323 Jamie </a:t>
            </a:r>
            <a:r>
              <a:rPr lang="en-GB" sz="1200" dirty="0" err="1" smtClean="0">
                <a:solidFill>
                  <a:srgbClr val="00B0F0"/>
                </a:solidFill>
              </a:rPr>
              <a:t>Shiers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US" sz="1200" i="1" dirty="0" smtClean="0">
                <a:solidFill>
                  <a:srgbClr val="00B0F0"/>
                </a:solidFill>
              </a:rPr>
              <a:t>DPHEP: From Study Group to Collaboration</a:t>
            </a:r>
            <a:endParaRPr lang="en-US" sz="12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9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DHPHEP</a:t>
            </a:r>
            <a:endParaRPr lang="en-US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6327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6597352"/>
            <a:ext cx="4536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#323 Jamie </a:t>
            </a:r>
            <a:r>
              <a:rPr lang="en-GB" sz="1200" dirty="0" err="1" smtClean="0">
                <a:solidFill>
                  <a:srgbClr val="00B0F0"/>
                </a:solidFill>
              </a:rPr>
              <a:t>Shiers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US" sz="1200" i="1" dirty="0" smtClean="0">
                <a:solidFill>
                  <a:srgbClr val="00B0F0"/>
                </a:solidFill>
              </a:rPr>
              <a:t>DPHEP: From Study Group to Collaboration</a:t>
            </a:r>
            <a:endParaRPr lang="en-US" sz="12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0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DPHEP time line</a:t>
            </a:r>
            <a:endParaRPr lang="en-US" dirty="0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607300" cy="510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5736" y="6282779"/>
            <a:ext cx="5711820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00B0F0"/>
                </a:solidFill>
              </a:rPr>
              <a:t>So we continue to loose data till ≥ 2018?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1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 what about </a:t>
            </a:r>
            <a:r>
              <a:rPr lang="en-GB" i="1" dirty="0" smtClean="0"/>
              <a:t>your </a:t>
            </a:r>
            <a:r>
              <a:rPr lang="en-GB" dirty="0" smtClean="0"/>
              <a:t>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1600200"/>
            <a:ext cx="7164288" cy="4525963"/>
          </a:xfrm>
        </p:spPr>
        <p:txBody>
          <a:bodyPr/>
          <a:lstStyle/>
          <a:p>
            <a:r>
              <a:rPr lang="en-GB" dirty="0" smtClean="0">
                <a:solidFill>
                  <a:srgbClr val="00B0F0"/>
                </a:solidFill>
              </a:rPr>
              <a:t>Keeping the bits is ‘easy’</a:t>
            </a:r>
          </a:p>
          <a:p>
            <a:pPr lvl="1"/>
            <a:r>
              <a:rPr lang="en-GB" dirty="0" smtClean="0"/>
              <a:t>But deciding </a:t>
            </a:r>
            <a:r>
              <a:rPr lang="en-GB" i="1" dirty="0" smtClean="0"/>
              <a:t>which</a:t>
            </a:r>
            <a:r>
              <a:rPr lang="en-GB" dirty="0" smtClean="0"/>
              <a:t> bits to keep is something </a:t>
            </a:r>
            <a:r>
              <a:rPr lang="en-GB" i="1" dirty="0" smtClean="0"/>
              <a:t>you</a:t>
            </a:r>
            <a:r>
              <a:rPr lang="en-GB" dirty="0" smtClean="0"/>
              <a:t> should do, since only managed bits will stay!</a:t>
            </a:r>
          </a:p>
          <a:p>
            <a:pPr lvl="1"/>
            <a:r>
              <a:rPr lang="en-GB" dirty="0" smtClean="0"/>
              <a:t>I still have 50+ </a:t>
            </a:r>
            <a:r>
              <a:rPr lang="en-GB" dirty="0"/>
              <a:t>E</a:t>
            </a:r>
            <a:r>
              <a:rPr lang="en-GB" dirty="0" smtClean="0"/>
              <a:t>xabyte 8mm tapes (and a tape drive on my shelf!), but realistically will never read them back …</a:t>
            </a:r>
            <a:r>
              <a:rPr lang="en-US" dirty="0" smtClean="0"/>
              <a:t> but the physics </a:t>
            </a:r>
            <a:r>
              <a:rPr lang="en-US" dirty="0" err="1" smtClean="0"/>
              <a:t>ntuples</a:t>
            </a:r>
            <a:r>
              <a:rPr lang="en-US" dirty="0" smtClean="0"/>
              <a:t> and </a:t>
            </a:r>
            <a:r>
              <a:rPr lang="en-US" dirty="0" smtClean="0"/>
              <a:t>PAW </a:t>
            </a:r>
            <a:r>
              <a:rPr lang="en-US" dirty="0" smtClean="0"/>
              <a:t>macro are on </a:t>
            </a:r>
            <a:r>
              <a:rPr lang="en-US" dirty="0" smtClean="0"/>
              <a:t>disk … although </a:t>
            </a:r>
            <a:r>
              <a:rPr lang="en-US" dirty="0" smtClean="0"/>
              <a:t>my logbook is not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But what about </a:t>
            </a:r>
          </a:p>
          <a:p>
            <a:pPr lvl="1"/>
            <a:r>
              <a:rPr lang="en-GB" dirty="0" smtClean="0"/>
              <a:t>Meta-data: what do the bits mean</a:t>
            </a:r>
          </a:p>
          <a:p>
            <a:pPr lvl="1"/>
            <a:r>
              <a:rPr lang="en-GB" dirty="0" smtClean="0"/>
              <a:t>Processes: how convert bits to physics</a:t>
            </a:r>
          </a:p>
          <a:p>
            <a:pPr marL="457200" lvl="1" indent="0">
              <a:buNone/>
            </a:pPr>
            <a:r>
              <a:rPr lang="en-GB" dirty="0" smtClean="0"/>
              <a:t>… when you are long since gone?</a:t>
            </a:r>
          </a:p>
          <a:p>
            <a:r>
              <a:rPr lang="en-GB" b="1" dirty="0" smtClean="0">
                <a:solidFill>
                  <a:srgbClr val="00B0F0"/>
                </a:solidFill>
              </a:rPr>
              <a:t>Do others understand your logbook??</a:t>
            </a:r>
          </a:p>
        </p:txBody>
      </p:sp>
    </p:spTree>
    <p:extLst>
      <p:ext uri="{BB962C8B-B14F-4D97-AF65-F5344CB8AC3E}">
        <p14:creationId xmlns:p14="http://schemas.microsoft.com/office/powerpoint/2010/main" val="40817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Some final words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7946"/>
            <a:ext cx="2808312" cy="393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A Committed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3" y="1600200"/>
            <a:ext cx="6707187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dirty="0" smtClean="0"/>
              <a:t>1985 participants in 2013</a:t>
            </a:r>
          </a:p>
          <a:p>
            <a:pPr marL="0" indent="0">
              <a:buFont typeface="Arial" charset="0"/>
              <a:buNone/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Richard Mount</a:t>
            </a:r>
          </a:p>
          <a:p>
            <a:pPr>
              <a:defRPr/>
            </a:pPr>
            <a:r>
              <a:rPr lang="en-GB" dirty="0" smtClean="0"/>
              <a:t>Harvey Newman</a:t>
            </a:r>
          </a:p>
          <a:p>
            <a:pPr>
              <a:defRPr/>
            </a:pPr>
            <a:r>
              <a:rPr lang="en-GB" dirty="0" err="1" smtClean="0"/>
              <a:t>Fons</a:t>
            </a:r>
            <a:r>
              <a:rPr lang="en-GB" dirty="0" smtClean="0"/>
              <a:t> </a:t>
            </a:r>
            <a:r>
              <a:rPr lang="en-GB" dirty="0" err="1" smtClean="0"/>
              <a:t>Rademakers</a:t>
            </a:r>
            <a:endParaRPr lang="en-GB" dirty="0" smtClean="0"/>
          </a:p>
          <a:p>
            <a:pPr marL="0" indent="0">
              <a:buFont typeface="Arial" charset="0"/>
              <a:buNone/>
              <a:defRPr/>
            </a:pP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0" indent="0">
              <a:buFont typeface="Arial" charset="0"/>
              <a:buNone/>
              <a:defRPr/>
            </a:pPr>
            <a:endParaRPr lang="en-GB" dirty="0"/>
          </a:p>
          <a:p>
            <a:pPr marL="0" indent="0">
              <a:buFont typeface="Arial" charset="0"/>
              <a:buNone/>
              <a:defRPr/>
            </a:pPr>
            <a:r>
              <a:rPr lang="en-GB" sz="3600" b="1" dirty="0" smtClean="0">
                <a:solidFill>
                  <a:srgbClr val="00B0F0"/>
                </a:solidFill>
              </a:rPr>
              <a:t>http://www.chep2013.org/1985</a:t>
            </a:r>
            <a:endParaRPr lang="en-GB" sz="3600" b="1" dirty="0">
              <a:solidFill>
                <a:srgbClr val="00B0F0"/>
              </a:solidFill>
            </a:endParaRPr>
          </a:p>
        </p:txBody>
      </p:sp>
      <p:sp>
        <p:nvSpPr>
          <p:cNvPr id="21508" name="AutoShape 6" descr="imap://davidg@imap.nikhef.nl:993/fetch%3EUID%3E/2013-10%3E665?part=1.2&amp;type=image/jpeg&amp;filename=20131004_1156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charset="0"/>
            </a:endParaRPr>
          </a:p>
        </p:txBody>
      </p: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278063"/>
            <a:ext cx="2246313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Thanks!</a:t>
            </a:r>
            <a:endParaRPr lang="en-US" altLang="en-US" smtClean="0"/>
          </a:p>
        </p:txBody>
      </p:sp>
      <p:sp>
        <p:nvSpPr>
          <p:cNvPr id="20483" name="Content Placeholder 4"/>
          <p:cNvSpPr>
            <a:spLocks noGrp="1"/>
          </p:cNvSpPr>
          <p:nvPr>
            <p:ph idx="1"/>
          </p:nvPr>
        </p:nvSpPr>
        <p:spPr>
          <a:xfrm>
            <a:off x="1979613" y="1600200"/>
            <a:ext cx="7164387" cy="4525963"/>
          </a:xfrm>
        </p:spPr>
        <p:txBody>
          <a:bodyPr/>
          <a:lstStyle/>
          <a:p>
            <a:r>
              <a:rPr lang="en-GB" altLang="en-US" dirty="0" smtClean="0"/>
              <a:t>To all track conveners for their summaries</a:t>
            </a:r>
            <a:br>
              <a:rPr lang="en-GB" altLang="en-US" dirty="0" smtClean="0"/>
            </a:br>
            <a:r>
              <a:rPr lang="en-US" altLang="en-US" sz="2000" dirty="0" smtClean="0">
                <a:solidFill>
                  <a:srgbClr val="00B0F0"/>
                </a:solidFill>
              </a:rPr>
              <a:t>Niko Neufeld</a:t>
            </a:r>
            <a:r>
              <a:rPr lang="en-US" altLang="en-US" sz="2000" dirty="0" smtClean="0"/>
              <a:t>, </a:t>
            </a:r>
            <a:r>
              <a:rPr lang="en-US" altLang="en-US" sz="2000" dirty="0" err="1" smtClean="0"/>
              <a:t>Tassos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Belias</a:t>
            </a:r>
            <a:r>
              <a:rPr lang="en-US" altLang="en-US" sz="2000" dirty="0" smtClean="0"/>
              <a:t>, Andrew Norman, Vivian O'Dell, </a:t>
            </a:r>
            <a:br>
              <a:rPr lang="en-US" altLang="en-US" sz="2000" dirty="0" smtClean="0"/>
            </a:br>
            <a:r>
              <a:rPr lang="en-US" altLang="en-US" sz="2000" dirty="0" smtClean="0"/>
              <a:t>Rolf </a:t>
            </a:r>
            <a:r>
              <a:rPr lang="en-US" altLang="en-US" sz="2000" dirty="0" err="1" smtClean="0"/>
              <a:t>Seuster</a:t>
            </a:r>
            <a:r>
              <a:rPr lang="en-US" altLang="en-US" sz="2000" dirty="0" smtClean="0"/>
              <a:t>, </a:t>
            </a:r>
            <a:r>
              <a:rPr lang="en-US" altLang="en-US" sz="2000" dirty="0" smtClean="0">
                <a:solidFill>
                  <a:srgbClr val="00B0F0"/>
                </a:solidFill>
              </a:rPr>
              <a:t>Florian </a:t>
            </a:r>
            <a:r>
              <a:rPr lang="en-US" altLang="en-US" sz="2000" dirty="0" err="1" smtClean="0">
                <a:solidFill>
                  <a:srgbClr val="00B0F0"/>
                </a:solidFill>
              </a:rPr>
              <a:t>Uhlig</a:t>
            </a:r>
            <a:r>
              <a:rPr lang="en-US" altLang="en-US" sz="2000" dirty="0" smtClean="0"/>
              <a:t>, Lorenzo Moneta, Pete Elmer, </a:t>
            </a:r>
            <a:br>
              <a:rPr lang="en-US" altLang="en-US" sz="2000" dirty="0" smtClean="0"/>
            </a:br>
            <a:r>
              <a:rPr lang="en-US" altLang="en-US" sz="2000" dirty="0" err="1" smtClean="0">
                <a:solidFill>
                  <a:srgbClr val="00B0F0"/>
                </a:solidFill>
              </a:rPr>
              <a:t>Nurcan</a:t>
            </a:r>
            <a:r>
              <a:rPr lang="en-US" altLang="en-US" sz="2000" dirty="0" smtClean="0">
                <a:solidFill>
                  <a:srgbClr val="00B0F0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B0F0"/>
                </a:solidFill>
              </a:rPr>
              <a:t>Ozturk</a:t>
            </a:r>
            <a:r>
              <a:rPr lang="en-US" altLang="en-US" sz="2000" dirty="0" smtClean="0"/>
              <a:t>, </a:t>
            </a:r>
            <a:r>
              <a:rPr lang="en-US" altLang="en-US" sz="2000" dirty="0" smtClean="0">
                <a:solidFill>
                  <a:srgbClr val="00B0F0"/>
                </a:solidFill>
              </a:rPr>
              <a:t>Stefan </a:t>
            </a:r>
            <a:r>
              <a:rPr lang="en-US" altLang="en-US" sz="2000" dirty="0" err="1" smtClean="0">
                <a:solidFill>
                  <a:srgbClr val="00B0F0"/>
                </a:solidFill>
              </a:rPr>
              <a:t>Roiser</a:t>
            </a:r>
            <a:r>
              <a:rPr lang="en-US" altLang="en-US" sz="2000" dirty="0" smtClean="0"/>
              <a:t>, Robert Illingworth, </a:t>
            </a:r>
            <a:br>
              <a:rPr lang="en-US" altLang="en-US" sz="2000" dirty="0" smtClean="0"/>
            </a:br>
            <a:r>
              <a:rPr lang="en-US" altLang="en-US" sz="2000" dirty="0" err="1" smtClean="0"/>
              <a:t>Davide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Salomoni</a:t>
            </a:r>
            <a:r>
              <a:rPr lang="en-US" altLang="en-US" sz="2000" dirty="0" smtClean="0"/>
              <a:t>, Jeff </a:t>
            </a:r>
            <a:r>
              <a:rPr lang="en-US" altLang="en-US" sz="2000" dirty="0" err="1" smtClean="0"/>
              <a:t>Templon</a:t>
            </a:r>
            <a:r>
              <a:rPr lang="en-US" altLang="en-US" sz="2000" dirty="0" smtClean="0"/>
              <a:t>, David Lange, </a:t>
            </a:r>
            <a:r>
              <a:rPr lang="en-US" altLang="en-US" sz="2000" dirty="0" smtClean="0">
                <a:solidFill>
                  <a:srgbClr val="00B0F0"/>
                </a:solidFill>
              </a:rPr>
              <a:t>Wahid </a:t>
            </a:r>
            <a:r>
              <a:rPr lang="en-US" altLang="en-US" sz="2000" dirty="0" err="1" smtClean="0">
                <a:solidFill>
                  <a:srgbClr val="00B0F0"/>
                </a:solidFill>
              </a:rPr>
              <a:t>Bhimji</a:t>
            </a:r>
            <a:r>
              <a:rPr lang="en-US" altLang="en-US" sz="2000" dirty="0" smtClean="0"/>
              <a:t>, </a:t>
            </a:r>
            <a:br>
              <a:rPr lang="en-US" altLang="en-US" sz="2000" dirty="0" smtClean="0"/>
            </a:br>
            <a:r>
              <a:rPr lang="en-US" altLang="en-US" sz="2000" dirty="0" smtClean="0"/>
              <a:t>Dario </a:t>
            </a:r>
            <a:r>
              <a:rPr lang="en-US" altLang="en-US" sz="2000" dirty="0" err="1" smtClean="0"/>
              <a:t>Barberis</a:t>
            </a:r>
            <a:r>
              <a:rPr lang="en-US" altLang="en-US" sz="2000" dirty="0" smtClean="0"/>
              <a:t>, Patrick </a:t>
            </a:r>
            <a:r>
              <a:rPr lang="en-US" altLang="en-US" sz="2000" dirty="0" err="1" smtClean="0"/>
              <a:t>Fuhrmann</a:t>
            </a:r>
            <a:r>
              <a:rPr lang="en-US" altLang="en-US" sz="2000" dirty="0" smtClean="0"/>
              <a:t>, Igor </a:t>
            </a:r>
            <a:r>
              <a:rPr lang="en-US" altLang="en-US" sz="2000" dirty="0" err="1" smtClean="0"/>
              <a:t>Mandrichenko</a:t>
            </a:r>
            <a:r>
              <a:rPr lang="en-US" altLang="en-US" sz="2000" dirty="0" smtClean="0"/>
              <a:t>, </a:t>
            </a:r>
            <a:br>
              <a:rPr lang="en-US" altLang="en-US" sz="2000" dirty="0" smtClean="0"/>
            </a:br>
            <a:r>
              <a:rPr lang="en-US" altLang="en-US" sz="2000" dirty="0" smtClean="0"/>
              <a:t>Mark van de Sanden, </a:t>
            </a:r>
            <a:r>
              <a:rPr lang="en-US" altLang="en-US" sz="2000" dirty="0" err="1" smtClean="0">
                <a:solidFill>
                  <a:srgbClr val="00B0F0"/>
                </a:solidFill>
              </a:rPr>
              <a:t>Solveig</a:t>
            </a:r>
            <a:r>
              <a:rPr lang="en-US" altLang="en-US" sz="2000" dirty="0" smtClean="0">
                <a:solidFill>
                  <a:srgbClr val="00B0F0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B0F0"/>
                </a:solidFill>
              </a:rPr>
              <a:t>Albrand</a:t>
            </a:r>
            <a:r>
              <a:rPr lang="en-US" altLang="en-US" sz="2000" dirty="0" smtClean="0"/>
              <a:t>, Francesco </a:t>
            </a:r>
            <a:r>
              <a:rPr lang="en-US" altLang="en-US" sz="2000" dirty="0" err="1" smtClean="0"/>
              <a:t>Giacomini</a:t>
            </a:r>
            <a:r>
              <a:rPr lang="en-US" altLang="en-US" sz="2000" dirty="0" smtClean="0"/>
              <a:t>, </a:t>
            </a:r>
            <a:br>
              <a:rPr lang="en-US" altLang="en-US" sz="2000" dirty="0" smtClean="0"/>
            </a:br>
            <a:r>
              <a:rPr lang="en-US" altLang="en-US" sz="2000" dirty="0" smtClean="0"/>
              <a:t>Liz Sexton, </a:t>
            </a:r>
            <a:r>
              <a:rPr lang="en-US" altLang="en-US" sz="2000" dirty="0" err="1" smtClean="0"/>
              <a:t>Benedikt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Hegner</a:t>
            </a:r>
            <a:r>
              <a:rPr lang="en-US" altLang="en-US" sz="2000" dirty="0" smtClean="0"/>
              <a:t>, Simon Patton, Jim </a:t>
            </a:r>
            <a:r>
              <a:rPr lang="en-US" altLang="en-US" sz="2000" dirty="0" err="1" smtClean="0"/>
              <a:t>Kowalkowski</a:t>
            </a:r>
            <a:r>
              <a:rPr lang="en-US" altLang="en-US" sz="2000" dirty="0" smtClean="0"/>
              <a:t>, Maria </a:t>
            </a:r>
            <a:r>
              <a:rPr lang="en-US" altLang="en-US" sz="2000" dirty="0" err="1" smtClean="0"/>
              <a:t>Girone</a:t>
            </a:r>
            <a:r>
              <a:rPr lang="en-US" altLang="en-US" sz="2000" dirty="0" smtClean="0"/>
              <a:t>, Ian Collier, Burt </a:t>
            </a:r>
            <a:r>
              <a:rPr lang="en-US" altLang="en-US" sz="2000" dirty="0" err="1" smtClean="0"/>
              <a:t>Holzman</a:t>
            </a:r>
            <a:r>
              <a:rPr lang="en-US" altLang="en-US" sz="2000" dirty="0" smtClean="0"/>
              <a:t>, Brian </a:t>
            </a:r>
            <a:r>
              <a:rPr lang="en-US" altLang="en-US" sz="2000" dirty="0" err="1" smtClean="0"/>
              <a:t>Bockelman</a:t>
            </a:r>
            <a:r>
              <a:rPr lang="en-US" altLang="en-US" sz="2000" dirty="0" smtClean="0"/>
              <a:t>, Alessandro de Salvo, </a:t>
            </a:r>
            <a:r>
              <a:rPr lang="en-US" altLang="en-US" sz="2000" dirty="0" smtClean="0">
                <a:solidFill>
                  <a:srgbClr val="00B0F0"/>
                </a:solidFill>
              </a:rPr>
              <a:t>Helge </a:t>
            </a:r>
            <a:r>
              <a:rPr lang="en-US" altLang="en-US" sz="2000" dirty="0" err="1" smtClean="0">
                <a:solidFill>
                  <a:srgbClr val="00B0F0"/>
                </a:solidFill>
              </a:rPr>
              <a:t>Meinhard</a:t>
            </a:r>
            <a:r>
              <a:rPr lang="en-US" altLang="en-US" sz="2000" dirty="0" smtClean="0"/>
              <a:t>, Ray </a:t>
            </a:r>
            <a:r>
              <a:rPr lang="en-US" altLang="en-US" sz="2000" dirty="0" err="1" smtClean="0"/>
              <a:t>Pasetes</a:t>
            </a:r>
            <a:r>
              <a:rPr lang="en-US" altLang="en-US" sz="2000" dirty="0" smtClean="0"/>
              <a:t>, </a:t>
            </a:r>
            <a:br>
              <a:rPr lang="en-US" altLang="en-US" sz="2000" dirty="0" smtClean="0"/>
            </a:br>
            <a:r>
              <a:rPr lang="en-US" altLang="en-US" sz="2000" dirty="0" smtClean="0"/>
              <a:t>Steven Goldfarb</a:t>
            </a:r>
            <a:endParaRPr lang="en-US" altLang="en-US" dirty="0" smtClean="0"/>
          </a:p>
          <a:p>
            <a:r>
              <a:rPr lang="en-GB" altLang="en-US" dirty="0" smtClean="0"/>
              <a:t>The plenary speakers</a:t>
            </a:r>
          </a:p>
          <a:p>
            <a:r>
              <a:rPr lang="en-GB" altLang="en-US" dirty="0" smtClean="0"/>
              <a:t>And all participants for the talks and posters!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00B0F0"/>
                </a:solidFill>
              </a:rPr>
              <a:t>http://chep2013.org/indico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B0F0"/>
                </a:solidFill>
              </a:rPr>
              <a:t>http://chep2013.org/boa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olidFill>
                  <a:srgbClr val="00B0F0"/>
                </a:solidFill>
              </a:rPr>
              <a:t>http://chep2013.org/contrib/</a:t>
            </a:r>
            <a:r>
              <a:rPr lang="en-GB" dirty="0" smtClean="0">
                <a:solidFill>
                  <a:srgbClr val="C00000"/>
                </a:solidFill>
              </a:rPr>
              <a:t>&lt;</a:t>
            </a:r>
            <a:r>
              <a:rPr lang="en-GB" i="1" dirty="0" smtClean="0">
                <a:solidFill>
                  <a:srgbClr val="C00000"/>
                </a:solidFill>
              </a:rPr>
              <a:t>n</a:t>
            </a:r>
            <a:r>
              <a:rPr lang="en-GB" dirty="0" smtClean="0">
                <a:solidFill>
                  <a:srgbClr val="C00000"/>
                </a:solidFill>
              </a:rPr>
              <a:t>&gt;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Soon: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B0F0"/>
                </a:solidFill>
              </a:rPr>
              <a:t>http://chep2013.org/journal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Home\davidg\Projects-misc\CHEP2013\amsterdam-slanted-areal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463"/>
            <a:ext cx="6853238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t="28738" r="2953" b="17636"/>
          <a:stretch>
            <a:fillRect/>
          </a:stretch>
        </p:blipFill>
        <p:spPr bwMode="auto">
          <a:xfrm>
            <a:off x="2286000" y="3501009"/>
            <a:ext cx="685800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6" t="23174" r="32759" b="42146"/>
          <a:stretch>
            <a:fillRect/>
          </a:stretch>
        </p:blipFill>
        <p:spPr bwMode="auto">
          <a:xfrm>
            <a:off x="2286000" y="3513765"/>
            <a:ext cx="2357438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107950" y="260350"/>
            <a:ext cx="2030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1"/>
              <a:t>Amsterdam 1985</a:t>
            </a:r>
          </a:p>
        </p:txBody>
      </p:sp>
      <p:pic>
        <p:nvPicPr>
          <p:cNvPr id="18438" name="Picture 3" descr="H:\Home\davidg\Projects-misc\CHEP2013\CHEP1985-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765175"/>
            <a:ext cx="16478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107950" y="2349500"/>
            <a:ext cx="2030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B0F0"/>
                </a:solidFill>
              </a:rPr>
              <a:t>Amsterdam 2013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-36513" y="4437063"/>
            <a:ext cx="2322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altLang="en-US" sz="2400" b="1">
                <a:solidFill>
                  <a:srgbClr val="00B0F0"/>
                </a:solidFill>
              </a:rPr>
              <a:t>Okinawa 2015!</a:t>
            </a:r>
          </a:p>
        </p:txBody>
      </p:sp>
      <p:pic>
        <p:nvPicPr>
          <p:cNvPr id="18441" name="Picture 4" descr="C:\Users\Hiroshi Sakamoto\Documents\Computing\Conferences\CHEP2015\講堂マップ\講堂外観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257800"/>
            <a:ext cx="2030413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1" descr="De klokkentoren aan het Beurspl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81325"/>
            <a:ext cx="203041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643438" y="280988"/>
            <a:ext cx="4392612" cy="2571750"/>
          </a:xfrm>
          <a:solidFill>
            <a:schemeClr val="bg1">
              <a:lumMod val="85000"/>
              <a:lumOff val="15000"/>
            </a:schemeClr>
          </a:solidFill>
        </p:spPr>
        <p:txBody>
          <a:bodyPr/>
          <a:lstStyle/>
          <a:p>
            <a:pPr marL="0" indent="0">
              <a:buNone/>
              <a:defRPr/>
            </a:pPr>
            <a:r>
              <a:rPr lang="en-GB" sz="4400" dirty="0" smtClean="0"/>
              <a:t>CHEP2015</a:t>
            </a:r>
          </a:p>
          <a:p>
            <a:pPr marL="0" indent="0">
              <a:buNone/>
              <a:defRPr/>
            </a:pPr>
            <a:r>
              <a:rPr lang="en-GB" sz="4400" b="1" dirty="0" smtClean="0">
                <a:solidFill>
                  <a:srgbClr val="00B0F0"/>
                </a:solidFill>
              </a:rPr>
              <a:t>April 13 – 17 2015</a:t>
            </a:r>
          </a:p>
          <a:p>
            <a:pPr marL="0" indent="0">
              <a:buNone/>
              <a:defRPr/>
            </a:pPr>
            <a:r>
              <a:rPr lang="en-GB" sz="3200" dirty="0" err="1" smtClean="0"/>
              <a:t>UTokyo</a:t>
            </a:r>
            <a:r>
              <a:rPr lang="en-GB" sz="3200" dirty="0" smtClean="0"/>
              <a:t> and KEK, with</a:t>
            </a:r>
            <a:br>
              <a:rPr lang="en-GB" sz="3200" dirty="0" smtClean="0"/>
            </a:br>
            <a:r>
              <a:rPr lang="en-GB" sz="3200" dirty="0" smtClean="0"/>
              <a:t>RIKEN, OIST, and </a:t>
            </a:r>
            <a:r>
              <a:rPr lang="en-GB" sz="3200" dirty="0" err="1" smtClean="0"/>
              <a:t>UOsaka</a:t>
            </a:r>
            <a:endParaRPr lang="en-GB" sz="3200" b="1" dirty="0" smtClean="0">
              <a:solidFill>
                <a:srgbClr val="00B0F0"/>
              </a:solidFill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787" y="3501010"/>
            <a:ext cx="3272451" cy="139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9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the introduction of GPGPUs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#48: Roberto </a:t>
            </a:r>
            <a:r>
              <a:rPr lang="en-GB" sz="1200" dirty="0" err="1" smtClean="0">
                <a:solidFill>
                  <a:srgbClr val="00B0F0"/>
                </a:solidFill>
              </a:rPr>
              <a:t>Ammendola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US" sz="1200" i="1" dirty="0" smtClean="0">
                <a:solidFill>
                  <a:srgbClr val="00B0F0"/>
                </a:solidFill>
              </a:rPr>
              <a:t>GPU for Real Time processing in HEP trigger systems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47932"/>
            <a:ext cx="5203409" cy="54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484784"/>
            <a:ext cx="263411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00B0F0"/>
                </a:solidFill>
              </a:rPr>
              <a:t>NaNet</a:t>
            </a:r>
            <a:endParaRPr lang="en-GB" b="1" dirty="0" smtClean="0">
              <a:solidFill>
                <a:srgbClr val="00B0F0"/>
              </a:solidFill>
            </a:endParaRPr>
          </a:p>
          <a:p>
            <a:endParaRPr lang="en-GB" dirty="0" smtClean="0">
              <a:solidFill>
                <a:srgbClr val="00B0F0"/>
              </a:solidFill>
            </a:endParaRPr>
          </a:p>
          <a:p>
            <a:r>
              <a:rPr lang="en-GB" dirty="0" smtClean="0">
                <a:solidFill>
                  <a:srgbClr val="00B0F0"/>
                </a:solidFill>
              </a:rPr>
              <a:t>FPGA working together 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with (</a:t>
            </a:r>
            <a:r>
              <a:rPr lang="en-GB" dirty="0" err="1" smtClean="0">
                <a:solidFill>
                  <a:srgbClr val="00B0F0"/>
                </a:solidFill>
              </a:rPr>
              <a:t>Nvidia</a:t>
            </a:r>
            <a:r>
              <a:rPr lang="en-GB" dirty="0" smtClean="0">
                <a:solidFill>
                  <a:srgbClr val="00B0F0"/>
                </a:solidFill>
              </a:rPr>
              <a:t>) GPU 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in real-time over 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PCI2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smtClean="0">
                <a:solidFill>
                  <a:srgbClr val="00B0F0"/>
                </a:solidFill>
              </a:rPr>
              <a:t>Gen2 x8 bus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/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field-tested in NA62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for real-time trigger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427984" y="1484784"/>
            <a:ext cx="2304256" cy="43204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504" y="5914973"/>
            <a:ext cx="23998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See also #297 </a:t>
            </a:r>
            <a:r>
              <a:rPr lang="en-US" sz="1400" dirty="0" smtClean="0">
                <a:solidFill>
                  <a:srgbClr val="00B0F0"/>
                </a:solidFill>
              </a:rPr>
              <a:t>H. Valerie </a:t>
            </a:r>
          </a:p>
          <a:p>
            <a:r>
              <a:rPr lang="en-US" sz="1200" i="1" dirty="0" smtClean="0">
                <a:solidFill>
                  <a:srgbClr val="00B0F0"/>
                </a:solidFill>
              </a:rPr>
              <a:t>GPU </a:t>
            </a:r>
            <a:r>
              <a:rPr lang="en-US" sz="1200" i="1" dirty="0">
                <a:solidFill>
                  <a:srgbClr val="00B0F0"/>
                </a:solidFill>
              </a:rPr>
              <a:t>Enhancement of the </a:t>
            </a:r>
            <a:r>
              <a:rPr lang="en-US" sz="1200" i="1" dirty="0" smtClean="0">
                <a:solidFill>
                  <a:srgbClr val="00B0F0"/>
                </a:solidFill>
              </a:rPr>
              <a:t/>
            </a:r>
            <a:br>
              <a:rPr lang="en-US" sz="1200" i="1" dirty="0" smtClean="0">
                <a:solidFill>
                  <a:srgbClr val="00B0F0"/>
                </a:solidFill>
              </a:rPr>
            </a:br>
            <a:r>
              <a:rPr lang="en-US" sz="1200" i="1" dirty="0" smtClean="0">
                <a:solidFill>
                  <a:srgbClr val="00B0F0"/>
                </a:solidFill>
              </a:rPr>
              <a:t>High </a:t>
            </a:r>
            <a:r>
              <a:rPr lang="en-US" sz="1200" i="1" dirty="0">
                <a:solidFill>
                  <a:srgbClr val="00B0F0"/>
                </a:solidFill>
              </a:rPr>
              <a:t>Level Trigger to extend the </a:t>
            </a:r>
            <a:r>
              <a:rPr lang="en-US" sz="1200" i="1" dirty="0" smtClean="0">
                <a:solidFill>
                  <a:srgbClr val="00B0F0"/>
                </a:solidFill>
              </a:rPr>
              <a:t/>
            </a:r>
            <a:br>
              <a:rPr lang="en-US" sz="1200" i="1" dirty="0" smtClean="0">
                <a:solidFill>
                  <a:srgbClr val="00B0F0"/>
                </a:solidFill>
              </a:rPr>
            </a:br>
            <a:r>
              <a:rPr lang="en-US" sz="1200" i="1" dirty="0" smtClean="0">
                <a:solidFill>
                  <a:srgbClr val="00B0F0"/>
                </a:solidFill>
              </a:rPr>
              <a:t>Physics </a:t>
            </a:r>
            <a:r>
              <a:rPr lang="en-US" sz="1200" i="1" dirty="0">
                <a:solidFill>
                  <a:srgbClr val="00B0F0"/>
                </a:solidFill>
              </a:rPr>
              <a:t>Reach at the </a:t>
            </a:r>
            <a:r>
              <a:rPr lang="en-US" sz="1200" i="1" dirty="0" smtClean="0">
                <a:solidFill>
                  <a:srgbClr val="00B0F0"/>
                </a:solidFill>
              </a:rPr>
              <a:t>LHC</a:t>
            </a:r>
            <a:endParaRPr lang="en-US" sz="1200" i="1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845" y="4149080"/>
            <a:ext cx="3437731" cy="226774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2583845" y="2492896"/>
            <a:ext cx="5516547" cy="165618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21576" y="2492896"/>
            <a:ext cx="2078816" cy="165618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9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5900"/>
            <a:ext cx="9144000" cy="63817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Typical">
            <a:hlinkClick r:id="rId2"/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179388" y="21590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deal">
            <a:hlinkClick r:id="rId4"/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3132138" y="26035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heorist">
            <a:hlinkClick r:id="rId6"/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6227763" y="26035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Experimentalist">
            <a:hlinkClick r:id="rId8"/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250825" y="2349500"/>
            <a:ext cx="28813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Undergrad">
            <a:hlinkClick r:id="rId10"/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3132138" y="23495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Guest">
            <a:hlinkClick r:id="rId12"/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6227763" y="23495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Nobel">
            <a:hlinkClick r:id="rId14"/>
          </p:cNvPr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250825" y="4437063"/>
            <a:ext cx="28813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Poetry">
            <a:hlinkClick r:id="rId16"/>
          </p:cNvPr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3203575" y="443706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Politician">
            <a:hlinkClick r:id="rId18"/>
          </p:cNvPr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6227763" y="4437063"/>
            <a:ext cx="28813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50825" y="638132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altLang="en-US" sz="1400" dirty="0">
                <a:solidFill>
                  <a:srgbClr val="00B0F0"/>
                </a:solidFill>
              </a:rPr>
              <a:t>http://manyworldstheory.com/2013/10/03/the-9-kinds-of-physics-seminar</a:t>
            </a:r>
            <a:r>
              <a:rPr lang="it-IT" altLang="en-US" sz="1400" dirty="0" smtClean="0">
                <a:solidFill>
                  <a:srgbClr val="00B0F0"/>
                </a:solidFill>
              </a:rPr>
              <a:t>/</a:t>
            </a:r>
          </a:p>
          <a:p>
            <a:pPr eaLnBrk="1" hangingPunct="1"/>
            <a:r>
              <a:rPr lang="it-IT" altLang="en-US" sz="1400" dirty="0" smtClean="0">
                <a:solidFill>
                  <a:srgbClr val="00B0F0"/>
                </a:solidFill>
              </a:rPr>
              <a:t>From the plenaray talk of Stefano Spataro on </a:t>
            </a:r>
            <a:r>
              <a:rPr lang="it-IT" altLang="en-US" sz="1400" i="1" dirty="0" smtClean="0">
                <a:solidFill>
                  <a:srgbClr val="00B0F0"/>
                </a:solidFill>
              </a:rPr>
              <a:t>Computing for future experiments</a:t>
            </a:r>
            <a:endParaRPr lang="it-IT" altLang="en-US" sz="14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On-line moving off-line - </a:t>
            </a:r>
            <a:r>
              <a:rPr lang="en-GB" dirty="0"/>
              <a:t>o</a:t>
            </a:r>
            <a:r>
              <a:rPr lang="en-GB" dirty="0" smtClean="0"/>
              <a:t>r vice-versa?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98776"/>
            <a:ext cx="7153313" cy="53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549550" y="2997824"/>
            <a:ext cx="41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Alice in 2018? A single framework 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for DAQ, HLT and Off-line processing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#389: Pierre </a:t>
            </a:r>
            <a:r>
              <a:rPr lang="en-GB" sz="1200" dirty="0" err="1" smtClean="0">
                <a:solidFill>
                  <a:srgbClr val="00B0F0"/>
                </a:solidFill>
              </a:rPr>
              <a:t>Vande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Vrye</a:t>
            </a:r>
            <a:r>
              <a:rPr lang="en-GB" sz="1200" dirty="0">
                <a:solidFill>
                  <a:srgbClr val="00B0F0"/>
                </a:solidFill>
              </a:rPr>
              <a:t> </a:t>
            </a:r>
            <a:r>
              <a:rPr lang="en-GB" sz="1200" i="1" dirty="0" smtClean="0">
                <a:solidFill>
                  <a:srgbClr val="00B0F0"/>
                </a:solidFill>
              </a:rPr>
              <a:t>O2 a novel combined online and offline computing system for ALICE after 2018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5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6" y="282575"/>
            <a:ext cx="8135773" cy="609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#389: Pierre </a:t>
            </a:r>
            <a:r>
              <a:rPr lang="en-GB" sz="1200" dirty="0" err="1" smtClean="0">
                <a:solidFill>
                  <a:srgbClr val="00B0F0"/>
                </a:solidFill>
              </a:rPr>
              <a:t>Vande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Vrye</a:t>
            </a:r>
            <a:r>
              <a:rPr lang="en-GB" sz="1200" dirty="0">
                <a:solidFill>
                  <a:srgbClr val="00B0F0"/>
                </a:solidFill>
              </a:rPr>
              <a:t> </a:t>
            </a:r>
            <a:r>
              <a:rPr lang="en-GB" sz="1200" i="1" dirty="0" smtClean="0">
                <a:solidFill>
                  <a:srgbClr val="00B0F0"/>
                </a:solidFill>
              </a:rPr>
              <a:t>O2 a novel combined online and offline computing system for ALICE after 2018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667"/>
            <a:ext cx="8724429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8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52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91220" y="2708920"/>
            <a:ext cx="4248472" cy="5760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Things have changed since 1985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3" y="1600200"/>
            <a:ext cx="6840537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dirty="0">
                <a:solidFill>
                  <a:srgbClr val="00B0F0"/>
                </a:solidFill>
              </a:rPr>
              <a:t>… </a:t>
            </a:r>
            <a:r>
              <a:rPr lang="en-GB" dirty="0" smtClean="0">
                <a:solidFill>
                  <a:srgbClr val="00B0F0"/>
                </a:solidFill>
              </a:rPr>
              <a:t>have completely gone away </a:t>
            </a:r>
            <a:r>
              <a:rPr lang="en-GB" dirty="0">
                <a:solidFill>
                  <a:srgbClr val="00B0F0"/>
                </a:solidFill>
              </a:rPr>
              <a:t>…</a:t>
            </a:r>
          </a:p>
          <a:p>
            <a:pPr lvl="1">
              <a:defRPr/>
            </a:pPr>
            <a:r>
              <a:rPr lang="en-US" dirty="0" smtClean="0"/>
              <a:t>“Portability Aspects of MODULA-2”</a:t>
            </a:r>
          </a:p>
          <a:p>
            <a:pPr lvl="1">
              <a:defRPr/>
            </a:pPr>
            <a:r>
              <a:rPr lang="en-US" dirty="0" smtClean="0"/>
              <a:t>“Using the 3081/E as a VAX Emulator”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“A LAN with Real-Time Facilities </a:t>
            </a:r>
            <a:br>
              <a:rPr lang="en-US" dirty="0" smtClean="0"/>
            </a:br>
            <a:r>
              <a:rPr lang="en-US" i="1" dirty="0" smtClean="0"/>
              <a:t>based on OSI Standards</a:t>
            </a:r>
            <a:r>
              <a:rPr lang="en-US" dirty="0" smtClean="0"/>
              <a:t>”</a:t>
            </a:r>
          </a:p>
          <a:p>
            <a:pPr marL="0" indent="0">
              <a:buFont typeface="Arial" charset="0"/>
              <a:buNone/>
              <a:defRPr/>
            </a:pPr>
            <a:r>
              <a:rPr lang="en-GB" dirty="0" smtClean="0">
                <a:solidFill>
                  <a:srgbClr val="00B0F0"/>
                </a:solidFill>
              </a:rPr>
              <a:t>… or have just changed a lot …</a:t>
            </a:r>
          </a:p>
          <a:p>
            <a:pPr lvl="1">
              <a:defRPr/>
            </a:pPr>
            <a:r>
              <a:rPr lang="en-US" dirty="0" smtClean="0"/>
              <a:t>“Satellite Communication”</a:t>
            </a:r>
          </a:p>
          <a:p>
            <a:pPr lvl="1">
              <a:defRPr/>
            </a:pPr>
            <a:r>
              <a:rPr lang="en-US" dirty="0" smtClean="0"/>
              <a:t>“LAN with an Experiment Command Interpreter and 2.5 </a:t>
            </a:r>
            <a:r>
              <a:rPr lang="en-US" dirty="0" err="1" smtClean="0"/>
              <a:t>MBaud</a:t>
            </a:r>
            <a:r>
              <a:rPr lang="en-US" dirty="0" smtClean="0"/>
              <a:t> Interfaces”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GB" dirty="0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5508625" y="6308725"/>
            <a:ext cx="348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GB" altLang="en-US" sz="1800" b="1">
                <a:solidFill>
                  <a:srgbClr val="00B0F0"/>
                </a:solidFill>
                <a:latin typeface="Arial" charset="0"/>
              </a:rPr>
              <a:t>http://www.chep2013.org/1985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 &amp; Event processing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 err="1" smtClean="0">
                <a:solidFill>
                  <a:schemeClr val="tx1">
                    <a:lumMod val="50000"/>
                  </a:schemeClr>
                </a:solidFill>
              </a:rPr>
              <a:t>Geant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 4+</a:t>
            </a:r>
          </a:p>
          <a:p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Concurrent event processing</a:t>
            </a:r>
          </a:p>
          <a:p>
            <a:r>
              <a:rPr lang="en-GB" i="1" strike="sngStrike" dirty="0" smtClean="0">
                <a:solidFill>
                  <a:schemeClr val="tx1">
                    <a:lumMod val="50000"/>
                  </a:schemeClr>
                </a:solidFill>
              </a:rPr>
              <a:t>Russian Roulette, MC and pre-mixing of min-bias hits</a:t>
            </a:r>
            <a:endParaRPr lang="en-US" i="1" strike="sngStrik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92" y="404664"/>
            <a:ext cx="440410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Word Cloud from Rolf </a:t>
            </a:r>
            <a:r>
              <a:rPr lang="en-GB" sz="1200" dirty="0" err="1" smtClean="0">
                <a:solidFill>
                  <a:srgbClr val="00B0F0"/>
                </a:solidFill>
              </a:rPr>
              <a:t>Seuster</a:t>
            </a:r>
            <a:r>
              <a:rPr lang="en-GB" sz="1200" dirty="0" smtClean="0">
                <a:solidFill>
                  <a:srgbClr val="00B0F0"/>
                </a:solidFill>
              </a:rPr>
              <a:t>, Florian </a:t>
            </a:r>
            <a:r>
              <a:rPr lang="en-GB" sz="1200" dirty="0" err="1" smtClean="0">
                <a:solidFill>
                  <a:srgbClr val="00B0F0"/>
                </a:solidFill>
              </a:rPr>
              <a:t>Uhlig</a:t>
            </a:r>
            <a:r>
              <a:rPr lang="en-GB" sz="1200" dirty="0" smtClean="0">
                <a:solidFill>
                  <a:srgbClr val="00B0F0"/>
                </a:solidFill>
              </a:rPr>
              <a:t>, Lorenzo Moneta, Pete Elmer: </a:t>
            </a:r>
            <a:r>
              <a:rPr lang="en-GB" sz="1200" i="1" dirty="0" smtClean="0">
                <a:solidFill>
                  <a:srgbClr val="00B0F0"/>
                </a:solidFill>
              </a:rPr>
              <a:t>Track 2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4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Geant4 10+ exploiting multi-threading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42" y="1268760"/>
            <a:ext cx="6863854" cy="51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#177 Gabriele Cosmo: </a:t>
            </a:r>
            <a:r>
              <a:rPr lang="en-US" sz="1200" i="1" dirty="0" smtClean="0">
                <a:solidFill>
                  <a:srgbClr val="00B0F0"/>
                </a:solidFill>
              </a:rPr>
              <a:t>Geant4 - Towards major release 10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Geant4 10+ exploiting multi-threading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#177 Gabriele Cosmo: </a:t>
            </a:r>
            <a:r>
              <a:rPr lang="en-US" sz="1200" i="1" dirty="0" smtClean="0">
                <a:solidFill>
                  <a:srgbClr val="00B0F0"/>
                </a:solidFill>
              </a:rPr>
              <a:t>Geant4 - Towards major release 10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855" y="1340768"/>
            <a:ext cx="6665679" cy="499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6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Spending time parallelizing pays off!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#177 Gabriele Cosmo: </a:t>
            </a:r>
            <a:r>
              <a:rPr lang="en-US" sz="1200" i="1" dirty="0" smtClean="0">
                <a:solidFill>
                  <a:srgbClr val="00B0F0"/>
                </a:solidFill>
              </a:rPr>
              <a:t>Geant4 - Towards major release 10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056" y="1218390"/>
            <a:ext cx="6819478" cy="510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80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Event processing concurrency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2012 prediction: declare complete success</a:t>
            </a:r>
          </a:p>
          <a:p>
            <a:pPr marL="0" indent="0">
              <a:buNone/>
            </a:pPr>
            <a:r>
              <a:rPr lang="en-GB" dirty="0" smtClean="0"/>
              <a:t>2013 reality: many different approaches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CMS: multiple events in parallel</a:t>
            </a:r>
          </a:p>
          <a:p>
            <a:r>
              <a:rPr lang="en-GB" dirty="0" smtClean="0"/>
              <a:t>Gaudi: multiple algorithms in parallel</a:t>
            </a:r>
          </a:p>
          <a:p>
            <a:r>
              <a:rPr lang="en-GB" dirty="0" err="1" smtClean="0"/>
              <a:t>FairRoot</a:t>
            </a:r>
            <a:r>
              <a:rPr lang="en-GB" dirty="0" smtClean="0"/>
              <a:t>: multi-process </a:t>
            </a:r>
            <a:r>
              <a:rPr lang="en-GB" dirty="0"/>
              <a:t>with </a:t>
            </a:r>
            <a:r>
              <a:rPr lang="en-GB" dirty="0" smtClean="0"/>
              <a:t>IPC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using Intel Threaded Building Blocks (TBB)</a:t>
            </a:r>
            <a:r>
              <a:rPr lang="en-GB" dirty="0"/>
              <a:t> </a:t>
            </a:r>
            <a:r>
              <a:rPr lang="en-GB" dirty="0" smtClean="0"/>
              <a:t>&amp;c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3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617"/>
            <a:ext cx="72263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40" y="2490527"/>
            <a:ext cx="5565998" cy="403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#158 Liz Sexton-Kennedy:</a:t>
            </a:r>
            <a:r>
              <a:rPr lang="en-US" sz="1200" i="1" dirty="0" smtClean="0">
                <a:solidFill>
                  <a:srgbClr val="00B0F0"/>
                </a:solidFill>
              </a:rPr>
              <a:t>Stitched Together: Transitioning CMS to a Hierarchical Threaded Framework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Gaudi: added task-level concurrency 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70993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#203 </a:t>
            </a:r>
            <a:r>
              <a:rPr lang="en-GB" sz="1200" dirty="0" err="1" smtClean="0">
                <a:solidFill>
                  <a:srgbClr val="00B0F0"/>
                </a:solidFill>
              </a:rPr>
              <a:t>Benedikt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Hegner</a:t>
            </a:r>
            <a:r>
              <a:rPr lang="en-GB" sz="1200" dirty="0" smtClean="0">
                <a:solidFill>
                  <a:srgbClr val="00B0F0"/>
                </a:solidFill>
              </a:rPr>
              <a:t>:</a:t>
            </a:r>
            <a:r>
              <a:rPr lang="en-US" sz="1200" i="1" dirty="0" smtClean="0">
                <a:solidFill>
                  <a:srgbClr val="00B0F0"/>
                </a:solidFill>
              </a:rPr>
              <a:t>Introducing Concurrency in the Gaudi Data Processing Framework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44121"/>
            <a:ext cx="5980956" cy="13464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03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76454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#203 </a:t>
            </a:r>
            <a:r>
              <a:rPr lang="en-GB" sz="1200" dirty="0" err="1" smtClean="0">
                <a:solidFill>
                  <a:srgbClr val="00B0F0"/>
                </a:solidFill>
              </a:rPr>
              <a:t>Benedikt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Hegner</a:t>
            </a:r>
            <a:r>
              <a:rPr lang="en-GB" sz="1200" dirty="0" smtClean="0">
                <a:solidFill>
                  <a:srgbClr val="00B0F0"/>
                </a:solidFill>
              </a:rPr>
              <a:t>:</a:t>
            </a:r>
            <a:r>
              <a:rPr lang="en-US" sz="1200" i="1" dirty="0" smtClean="0">
                <a:solidFill>
                  <a:srgbClr val="00B0F0"/>
                </a:solidFill>
              </a:rPr>
              <a:t>Introducing Concurrency in the Gaudi Data Processing Framework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 a multi-process approach with IPC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#408 Mohammed Al-</a:t>
            </a:r>
            <a:r>
              <a:rPr lang="en-GB" sz="1200" dirty="0" err="1" smtClean="0">
                <a:solidFill>
                  <a:srgbClr val="00B0F0"/>
                </a:solidFill>
              </a:rPr>
              <a:t>Turany</a:t>
            </a:r>
            <a:r>
              <a:rPr lang="en-US" sz="1200" i="1" dirty="0" smtClean="0">
                <a:solidFill>
                  <a:srgbClr val="00B0F0"/>
                </a:solidFill>
              </a:rPr>
              <a:t> Extending the </a:t>
            </a:r>
            <a:r>
              <a:rPr lang="en-US" sz="1200" i="1" dirty="0" err="1" smtClean="0">
                <a:solidFill>
                  <a:srgbClr val="00B0F0"/>
                </a:solidFill>
              </a:rPr>
              <a:t>FairRoot</a:t>
            </a:r>
            <a:r>
              <a:rPr lang="en-US" sz="1200" i="1" dirty="0" smtClean="0">
                <a:solidFill>
                  <a:srgbClr val="00B0F0"/>
                </a:solidFill>
              </a:rPr>
              <a:t> framework to allow […] free streaming data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" y="2611780"/>
            <a:ext cx="5231656" cy="39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171" y="1196752"/>
            <a:ext cx="6316768" cy="476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3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 pile-up disaster</a:t>
            </a:r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16101"/>
            <a:ext cx="6405463" cy="479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#161 Mike </a:t>
            </a:r>
            <a:r>
              <a:rPr lang="en-GB" sz="1200" dirty="0" err="1" smtClean="0">
                <a:solidFill>
                  <a:srgbClr val="00B0F0"/>
                </a:solidFill>
              </a:rPr>
              <a:t>Hildreth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US" sz="1200" i="1" dirty="0" smtClean="0">
                <a:solidFill>
                  <a:srgbClr val="00B0F0"/>
                </a:solidFill>
              </a:rPr>
              <a:t>Strategies for Modeling Extreme Luminosities in the CMS Simulation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10" y="181185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Premixing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0" y="2204864"/>
            <a:ext cx="2759844" cy="11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5" y="3973850"/>
            <a:ext cx="3091311" cy="123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4545" y="350100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Russian Roulette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… but not all that much!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979613" y="1600200"/>
            <a:ext cx="6707187" cy="4525963"/>
          </a:xfrm>
        </p:spPr>
        <p:txBody>
          <a:bodyPr/>
          <a:lstStyle/>
          <a:p>
            <a:r>
              <a:rPr lang="en-GB" altLang="en-US" smtClean="0">
                <a:solidFill>
                  <a:srgbClr val="00B0F0"/>
                </a:solidFill>
              </a:rPr>
              <a:t>Multi-processor, multi-core &amp; ‘GPU’</a:t>
            </a:r>
          </a:p>
          <a:p>
            <a:pPr lvl="1"/>
            <a:r>
              <a:rPr lang="en-US" altLang="en-US" smtClean="0"/>
              <a:t>“Loosely and Tightly Coupled Parallel Processors for High Energy Physics”</a:t>
            </a:r>
          </a:p>
          <a:p>
            <a:pPr lvl="1"/>
            <a:r>
              <a:rPr lang="en-US" altLang="en-US" smtClean="0"/>
              <a:t>“Parallelism in Scientific Engineering Computation”</a:t>
            </a:r>
          </a:p>
          <a:p>
            <a:pPr lvl="1"/>
            <a:r>
              <a:rPr lang="en-GB" altLang="en-US" smtClean="0"/>
              <a:t>“</a:t>
            </a:r>
            <a:r>
              <a:rPr lang="en-US" altLang="en-US" smtClean="0"/>
              <a:t>Use of SIMD—SPMD Machines </a:t>
            </a:r>
            <a:br>
              <a:rPr lang="en-US" altLang="en-US" smtClean="0"/>
            </a:br>
            <a:r>
              <a:rPr lang="en-US" altLang="en-US" smtClean="0"/>
              <a:t>for Simulation in Particle Physics</a:t>
            </a:r>
            <a:r>
              <a:rPr lang="en-GB" altLang="en-US" smtClean="0"/>
              <a:t>”</a:t>
            </a:r>
            <a:endParaRPr lang="en-US" altLang="en-US" smtClean="0"/>
          </a:p>
          <a:p>
            <a:pPr lvl="1"/>
            <a:r>
              <a:rPr lang="en-US" altLang="en-US" i="1" smtClean="0"/>
              <a:t>Panel discussion</a:t>
            </a:r>
            <a:r>
              <a:rPr lang="en-US" altLang="en-US" smtClean="0"/>
              <a:t>: </a:t>
            </a:r>
            <a:br>
              <a:rPr lang="en-US" altLang="en-US" smtClean="0"/>
            </a:br>
            <a:r>
              <a:rPr lang="en-US" altLang="en-US" smtClean="0"/>
              <a:t>“Vector and Parallel Processing in HEP”</a:t>
            </a:r>
          </a:p>
          <a:p>
            <a:pPr lvl="1"/>
            <a:endParaRPr lang="en-US" altLang="en-US" smtClean="0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5508625" y="6308725"/>
            <a:ext cx="348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GB" altLang="en-US" sz="1800" b="1">
                <a:solidFill>
                  <a:srgbClr val="00B0F0"/>
                </a:solidFill>
                <a:latin typeface="Arial" charset="0"/>
              </a:rPr>
              <a:t>http://www.chep2013.org/1985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Atlas: MC mode selection per region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07" y="1268760"/>
            <a:ext cx="734095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#291 Chiara </a:t>
            </a:r>
            <a:r>
              <a:rPr lang="en-GB" sz="1200" dirty="0" err="1" smtClean="0">
                <a:solidFill>
                  <a:srgbClr val="00B0F0"/>
                </a:solidFill>
              </a:rPr>
              <a:t>Debenedetti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GB" sz="1200" i="1" dirty="0" smtClean="0">
                <a:solidFill>
                  <a:srgbClr val="00B0F0"/>
                </a:solidFill>
              </a:rPr>
              <a:t>Fast Atlas MC Production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3" y="332656"/>
            <a:ext cx="827774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Rolf </a:t>
            </a:r>
            <a:r>
              <a:rPr lang="en-GB" sz="1200" dirty="0" err="1" smtClean="0">
                <a:solidFill>
                  <a:srgbClr val="00B0F0"/>
                </a:solidFill>
              </a:rPr>
              <a:t>Seuster</a:t>
            </a:r>
            <a:r>
              <a:rPr lang="en-GB" sz="1200" dirty="0" smtClean="0">
                <a:solidFill>
                  <a:srgbClr val="00B0F0"/>
                </a:solidFill>
              </a:rPr>
              <a:t>, Florian </a:t>
            </a:r>
            <a:r>
              <a:rPr lang="en-GB" sz="1200" dirty="0" err="1" smtClean="0">
                <a:solidFill>
                  <a:srgbClr val="00B0F0"/>
                </a:solidFill>
              </a:rPr>
              <a:t>Uhlig</a:t>
            </a:r>
            <a:r>
              <a:rPr lang="en-GB" sz="1200" dirty="0" smtClean="0">
                <a:solidFill>
                  <a:srgbClr val="00B0F0"/>
                </a:solidFill>
              </a:rPr>
              <a:t>, Lorenzo Moneta, Pete Elmer: </a:t>
            </a:r>
            <a:r>
              <a:rPr lang="en-GB" sz="1200" i="1" dirty="0" smtClean="0">
                <a:solidFill>
                  <a:srgbClr val="00B0F0"/>
                </a:solidFill>
              </a:rPr>
              <a:t>Track 2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625" y="5949280"/>
            <a:ext cx="811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B0F0"/>
                </a:solidFill>
              </a:rPr>
              <a:t>For dealing with MC pile up and ‘pre-mixing’ of </a:t>
            </a:r>
            <a:r>
              <a:rPr lang="en-GB" i="1" dirty="0" err="1" smtClean="0">
                <a:solidFill>
                  <a:srgbClr val="00B0F0"/>
                </a:solidFill>
              </a:rPr>
              <a:t>minbias</a:t>
            </a:r>
            <a:r>
              <a:rPr lang="en-GB" i="1" dirty="0" smtClean="0">
                <a:solidFill>
                  <a:srgbClr val="00B0F0"/>
                </a:solidFill>
              </a:rPr>
              <a:t> MC, see hidden slides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 and MC outside HENP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#166 Adele </a:t>
            </a:r>
            <a:r>
              <a:rPr lang="en-GB" sz="1200" dirty="0" err="1" smtClean="0">
                <a:solidFill>
                  <a:srgbClr val="00B0F0"/>
                </a:solidFill>
              </a:rPr>
              <a:t>Rimoldi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US" sz="1200" i="1" dirty="0" smtClean="0">
                <a:solidFill>
                  <a:srgbClr val="00B0F0"/>
                </a:solidFill>
              </a:rPr>
              <a:t>Geant4 studies of the CNAO facility system for hadron therapy treatment …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84" y="1521544"/>
            <a:ext cx="664845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20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Distributed Processing </a:t>
            </a:r>
            <a:br>
              <a:rPr lang="en-GB" dirty="0" smtClean="0"/>
            </a:br>
            <a:r>
              <a:rPr lang="en-GB" dirty="0" smtClean="0"/>
              <a:t>and Data Handling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Infrastructure, sites, and virtualisation</a:t>
            </a:r>
          </a:p>
          <a:p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Experiment data models, data handling, and computing 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models</a:t>
            </a:r>
          </a:p>
          <a:p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Data driven analysis</a:t>
            </a:r>
            <a:endParaRPr lang="en-US" i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404664"/>
            <a:ext cx="415937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44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Emergence of opportunistic computing</a:t>
            </a:r>
            <a:endParaRPr lang="en-US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24834"/>
            <a:ext cx="4607223" cy="341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5210904" cy="381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7139" y="4987059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Number of abstract with </a:t>
            </a:r>
            <a:br>
              <a:rPr lang="en-GB" b="1" dirty="0" smtClean="0">
                <a:solidFill>
                  <a:srgbClr val="00B0F0"/>
                </a:solidFill>
              </a:rPr>
            </a:br>
            <a:r>
              <a:rPr lang="en-GB" b="1" dirty="0" smtClean="0">
                <a:solidFill>
                  <a:srgbClr val="00B0F0"/>
                </a:solidFill>
              </a:rPr>
              <a:t>given keyword vs. time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Stefan </a:t>
            </a:r>
            <a:r>
              <a:rPr lang="en-GB" sz="1200" dirty="0" err="1" smtClean="0">
                <a:solidFill>
                  <a:srgbClr val="00B0F0"/>
                </a:solidFill>
              </a:rPr>
              <a:t>Roiser</a:t>
            </a:r>
            <a:r>
              <a:rPr lang="en-GB" sz="1200" dirty="0" smtClean="0">
                <a:solidFill>
                  <a:srgbClr val="00B0F0"/>
                </a:solidFill>
              </a:rPr>
              <a:t>, </a:t>
            </a:r>
            <a:r>
              <a:rPr lang="en-GB" sz="1200" dirty="0" err="1" smtClean="0">
                <a:solidFill>
                  <a:srgbClr val="00B0F0"/>
                </a:solidFill>
              </a:rPr>
              <a:t>Davide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Salomoni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GB" sz="1200" i="1" dirty="0" smtClean="0">
                <a:solidFill>
                  <a:srgbClr val="00B0F0"/>
                </a:solidFill>
              </a:rPr>
              <a:t>Track 3A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7347" y="1389220"/>
            <a:ext cx="36867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Steady rise of </a:t>
            </a:r>
            <a:r>
              <a:rPr lang="en-GB" sz="2000" dirty="0" smtClean="0">
                <a:solidFill>
                  <a:srgbClr val="00B0F0"/>
                </a:solidFill>
              </a:rPr>
              <a:t>virtualisation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rgbClr val="00B0F0"/>
                </a:solidFill>
              </a:rPr>
              <a:t>IaaS</a:t>
            </a:r>
            <a:r>
              <a:rPr lang="en-GB" sz="2000" dirty="0" smtClean="0">
                <a:solidFill>
                  <a:srgbClr val="00B0F0"/>
                </a:solidFill>
              </a:rPr>
              <a:t> resources used </a:t>
            </a:r>
            <a:r>
              <a:rPr lang="en-GB" sz="2000" dirty="0">
                <a:solidFill>
                  <a:srgbClr val="00B0F0"/>
                </a:solidFill>
              </a:rPr>
              <a:t>via </a:t>
            </a:r>
            <a:r>
              <a:rPr lang="en-GB" sz="2000" dirty="0" smtClean="0">
                <a:solidFill>
                  <a:srgbClr val="00B0F0"/>
                </a:solidFill>
              </a:rPr>
              <a:t/>
            </a:r>
            <a:br>
              <a:rPr lang="en-GB" sz="2000" dirty="0" smtClean="0">
                <a:solidFill>
                  <a:srgbClr val="00B0F0"/>
                </a:solidFill>
              </a:rPr>
            </a:br>
            <a:r>
              <a:rPr lang="en-GB" sz="2000" dirty="0" smtClean="0">
                <a:solidFill>
                  <a:srgbClr val="00B0F0"/>
                </a:solidFill>
              </a:rPr>
              <a:t>same </a:t>
            </a:r>
            <a:r>
              <a:rPr lang="en-GB" sz="2000" dirty="0">
                <a:solidFill>
                  <a:srgbClr val="00B0F0"/>
                </a:solidFill>
              </a:rPr>
              <a:t>overlay mechanisms </a:t>
            </a:r>
            <a:r>
              <a:rPr lang="en-GB" sz="2000" dirty="0" smtClean="0">
                <a:solidFill>
                  <a:srgbClr val="00B0F0"/>
                </a:solidFill>
              </a:rPr>
              <a:t/>
            </a:r>
            <a:br>
              <a:rPr lang="en-GB" sz="2000" dirty="0" smtClean="0">
                <a:solidFill>
                  <a:srgbClr val="00B0F0"/>
                </a:solidFill>
              </a:rPr>
            </a:br>
            <a:r>
              <a:rPr lang="en-GB" sz="2000" dirty="0" smtClean="0">
                <a:solidFill>
                  <a:srgbClr val="00B0F0"/>
                </a:solidFill>
              </a:rPr>
              <a:t>used </a:t>
            </a:r>
            <a:r>
              <a:rPr lang="en-GB" sz="2000" dirty="0">
                <a:solidFill>
                  <a:srgbClr val="00B0F0"/>
                </a:solidFill>
              </a:rPr>
              <a:t>in </a:t>
            </a:r>
            <a:r>
              <a:rPr lang="en-GB" sz="2000" dirty="0" smtClean="0">
                <a:solidFill>
                  <a:srgbClr val="00B0F0"/>
                </a:solidFill>
              </a:rPr>
              <a:t>grids</a:t>
            </a:r>
            <a:endParaRPr lang="en-GB" sz="20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1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‘chaotic’ data organisation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Left-over CPU resources used from HPC centres, desktop grids, HLT farms, …</a:t>
            </a:r>
          </a:p>
          <a:p>
            <a:r>
              <a:rPr lang="en-GB" dirty="0" smtClean="0"/>
              <a:t>Data pre-placement is gone</a:t>
            </a:r>
          </a:p>
          <a:p>
            <a:pPr lvl="1"/>
            <a:r>
              <a:rPr lang="en-GB" dirty="0" smtClean="0"/>
              <a:t>At least for the ‘small’ data sets of today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70237"/>
            <a:ext cx="4119555" cy="308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64141"/>
            <a:ext cx="4133726" cy="30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Stefan </a:t>
            </a:r>
            <a:r>
              <a:rPr lang="en-GB" sz="1200" dirty="0" err="1" smtClean="0">
                <a:solidFill>
                  <a:srgbClr val="00B0F0"/>
                </a:solidFill>
              </a:rPr>
              <a:t>Roiser</a:t>
            </a:r>
            <a:r>
              <a:rPr lang="en-GB" sz="1200" dirty="0" smtClean="0">
                <a:solidFill>
                  <a:srgbClr val="00B0F0"/>
                </a:solidFill>
              </a:rPr>
              <a:t>, </a:t>
            </a:r>
            <a:r>
              <a:rPr lang="en-GB" sz="1200" dirty="0" err="1" smtClean="0">
                <a:solidFill>
                  <a:srgbClr val="00B0F0"/>
                </a:solidFill>
              </a:rPr>
              <a:t>Davide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Salomoni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GB" sz="1200" i="1" dirty="0" smtClean="0">
                <a:solidFill>
                  <a:srgbClr val="00B0F0"/>
                </a:solidFill>
              </a:rPr>
              <a:t>Track 3A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9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Virtualisation and VMs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Steady rise of (now-mature) virtualisation</a:t>
            </a:r>
          </a:p>
          <a:p>
            <a:r>
              <a:rPr lang="en-GB" dirty="0" smtClean="0"/>
              <a:t>‘cloud’ is a hype word for almost anything </a:t>
            </a:r>
          </a:p>
          <a:p>
            <a:endParaRPr lang="en-GB" dirty="0" smtClean="0"/>
          </a:p>
          <a:p>
            <a:r>
              <a:rPr lang="en-GB" dirty="0" err="1" smtClean="0"/>
              <a:t>IaaS</a:t>
            </a:r>
            <a:r>
              <a:rPr lang="en-GB" dirty="0" smtClean="0"/>
              <a:t> resources effectively used via the same overlay mechanisms used in grids</a:t>
            </a:r>
            <a:r>
              <a:rPr lang="en-GB" dirty="0"/>
              <a:t/>
            </a:r>
            <a:br>
              <a:rPr lang="en-GB" dirty="0"/>
            </a:br>
            <a:r>
              <a:rPr lang="en-GB" sz="2400" i="1" dirty="0" smtClean="0"/>
              <a:t>‘opportunistic use’ again …</a:t>
            </a:r>
            <a:endParaRPr lang="en-GB" i="1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180793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60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24" y="188639"/>
            <a:ext cx="7332628" cy="540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6309320"/>
            <a:ext cx="3168352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Stefan </a:t>
            </a:r>
            <a:r>
              <a:rPr lang="en-GB" sz="1200" dirty="0" err="1" smtClean="0">
                <a:solidFill>
                  <a:srgbClr val="00B0F0"/>
                </a:solidFill>
              </a:rPr>
              <a:t>Roiser</a:t>
            </a:r>
            <a:r>
              <a:rPr lang="en-GB" sz="1200" dirty="0" smtClean="0">
                <a:solidFill>
                  <a:srgbClr val="00B0F0"/>
                </a:solidFill>
              </a:rPr>
              <a:t>, </a:t>
            </a:r>
            <a:r>
              <a:rPr lang="en-GB" sz="1200" dirty="0" err="1" smtClean="0">
                <a:solidFill>
                  <a:srgbClr val="00B0F0"/>
                </a:solidFill>
              </a:rPr>
              <a:t>Davide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Salomoni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br>
              <a:rPr lang="en-GB" sz="1200" dirty="0" smtClean="0">
                <a:solidFill>
                  <a:srgbClr val="00B0F0"/>
                </a:solidFill>
              </a:rPr>
            </a:br>
            <a:r>
              <a:rPr lang="en-GB" sz="1200" i="1" dirty="0" smtClean="0">
                <a:solidFill>
                  <a:srgbClr val="00B0F0"/>
                </a:solidFill>
              </a:rPr>
              <a:t>Track 3A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800" y="2420887"/>
            <a:ext cx="6255568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Extensive use of </a:t>
            </a:r>
            <a:r>
              <a:rPr lang="en-GB" sz="2400" b="1" dirty="0" err="1">
                <a:solidFill>
                  <a:srgbClr val="00B0F0"/>
                </a:solidFill>
              </a:rPr>
              <a:t>HTCondor</a:t>
            </a:r>
            <a:r>
              <a:rPr lang="en-GB" sz="2400" b="1" dirty="0">
                <a:solidFill>
                  <a:srgbClr val="00B0F0"/>
                </a:solidFill>
              </a:rPr>
              <a:t> and ‘</a:t>
            </a:r>
            <a:r>
              <a:rPr lang="en-GB" sz="2400" b="1" dirty="0" err="1" smtClean="0">
                <a:solidFill>
                  <a:srgbClr val="00B0F0"/>
                </a:solidFill>
              </a:rPr>
              <a:t>elastiq</a:t>
            </a:r>
            <a:r>
              <a:rPr lang="en-GB" sz="2400" b="1" dirty="0" smtClean="0">
                <a:solidFill>
                  <a:srgbClr val="00B0F0"/>
                </a:solidFill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B0F0"/>
                </a:solidFill>
              </a:rPr>
              <a:t>Works </a:t>
            </a:r>
            <a:r>
              <a:rPr lang="en-GB" sz="2400" dirty="0">
                <a:solidFill>
                  <a:srgbClr val="00B0F0"/>
                </a:solidFill>
              </a:rPr>
              <a:t>great on exclusive clusters, and </a:t>
            </a:r>
            <a:endParaRPr lang="en-GB" sz="2400" dirty="0" smtClean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B0F0"/>
                </a:solidFill>
              </a:rPr>
              <a:t>on </a:t>
            </a:r>
            <a:r>
              <a:rPr lang="en-GB" sz="2400" dirty="0">
                <a:solidFill>
                  <a:srgbClr val="00B0F0"/>
                </a:solidFill>
              </a:rPr>
              <a:t>clusters that have ‘average’ occupancy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72" y="3744656"/>
            <a:ext cx="4252528" cy="311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38207" y="5661248"/>
            <a:ext cx="4716016" cy="9233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CVMFS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F0"/>
                </a:solidFill>
              </a:rPr>
              <a:t>originally </a:t>
            </a:r>
            <a:r>
              <a:rPr lang="en-GB" dirty="0">
                <a:solidFill>
                  <a:srgbClr val="00B0F0"/>
                </a:solidFill>
              </a:rPr>
              <a:t>intended for VM </a:t>
            </a:r>
            <a:r>
              <a:rPr lang="en-GB" dirty="0" smtClean="0">
                <a:solidFill>
                  <a:srgbClr val="00B0F0"/>
                </a:solidFill>
              </a:rPr>
              <a:t>deployments…</a:t>
            </a: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solidFill>
                  <a:srgbClr val="00B0F0"/>
                </a:solidFill>
              </a:rPr>
              <a:t>uCernVM</a:t>
            </a:r>
            <a:r>
              <a:rPr lang="en-GB" dirty="0" smtClean="0">
                <a:solidFill>
                  <a:srgbClr val="00B0F0"/>
                </a:solidFill>
              </a:rPr>
              <a:t> gets also OS from CVMFS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0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958"/>
            <a:ext cx="9144000" cy="67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6309320"/>
            <a:ext cx="3168352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Stefan </a:t>
            </a:r>
            <a:r>
              <a:rPr lang="en-GB" sz="1200" dirty="0" err="1" smtClean="0">
                <a:solidFill>
                  <a:srgbClr val="00B0F0"/>
                </a:solidFill>
              </a:rPr>
              <a:t>Roiser</a:t>
            </a:r>
            <a:r>
              <a:rPr lang="en-GB" sz="1200" dirty="0" smtClean="0">
                <a:solidFill>
                  <a:srgbClr val="00B0F0"/>
                </a:solidFill>
              </a:rPr>
              <a:t>, </a:t>
            </a:r>
            <a:r>
              <a:rPr lang="en-GB" sz="1200" dirty="0" err="1" smtClean="0">
                <a:solidFill>
                  <a:srgbClr val="00B0F0"/>
                </a:solidFill>
              </a:rPr>
              <a:t>Davide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Salomoni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br>
              <a:rPr lang="en-GB" sz="1200" dirty="0" smtClean="0">
                <a:solidFill>
                  <a:srgbClr val="00B0F0"/>
                </a:solidFill>
              </a:rPr>
            </a:br>
            <a:r>
              <a:rPr lang="en-GB" sz="1200" i="1" dirty="0" smtClean="0">
                <a:solidFill>
                  <a:srgbClr val="00B0F0"/>
                </a:solidFill>
              </a:rPr>
              <a:t>Track 3A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5976" y="260648"/>
            <a:ext cx="4716016" cy="9233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CVMFS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F0"/>
                </a:solidFill>
              </a:rPr>
              <a:t>originally </a:t>
            </a:r>
            <a:r>
              <a:rPr lang="en-GB" dirty="0">
                <a:solidFill>
                  <a:srgbClr val="00B0F0"/>
                </a:solidFill>
              </a:rPr>
              <a:t>intended for VM </a:t>
            </a:r>
            <a:r>
              <a:rPr lang="en-GB" dirty="0" smtClean="0">
                <a:solidFill>
                  <a:srgbClr val="00B0F0"/>
                </a:solidFill>
              </a:rPr>
              <a:t>deployments…</a:t>
            </a: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>
                <a:solidFill>
                  <a:srgbClr val="00B0F0"/>
                </a:solidFill>
              </a:rPr>
              <a:t>uCernVM</a:t>
            </a:r>
            <a:r>
              <a:rPr lang="en-GB" dirty="0" smtClean="0">
                <a:solidFill>
                  <a:srgbClr val="00B0F0"/>
                </a:solidFill>
              </a:rPr>
              <a:t> gets also OS from CVMFS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5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Adapting Experiment Frameworks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1600200"/>
            <a:ext cx="7164288" cy="4525963"/>
          </a:xfrm>
        </p:spPr>
        <p:txBody>
          <a:bodyPr/>
          <a:lstStyle/>
          <a:p>
            <a:r>
              <a:rPr lang="en-GB" dirty="0" smtClean="0"/>
              <a:t>DIRAC emerges as multi-user framework</a:t>
            </a:r>
          </a:p>
          <a:p>
            <a:pPr lvl="1"/>
            <a:r>
              <a:rPr lang="en-GB" dirty="0" smtClean="0"/>
              <a:t>CLIC/ILC, </a:t>
            </a:r>
            <a:r>
              <a:rPr lang="en-GB" dirty="0" err="1" smtClean="0"/>
              <a:t>BelleII</a:t>
            </a:r>
            <a:r>
              <a:rPr lang="en-GB" dirty="0" smtClean="0"/>
              <a:t>, BESIII, …</a:t>
            </a:r>
          </a:p>
          <a:p>
            <a:pPr lvl="1"/>
            <a:r>
              <a:rPr lang="en-GB" dirty="0" smtClean="0"/>
              <a:t>Actively integrate non-HEP use cases</a:t>
            </a:r>
          </a:p>
          <a:p>
            <a:r>
              <a:rPr lang="en-GB" dirty="0" smtClean="0"/>
              <a:t>Atlas &amp; CMS compute</a:t>
            </a:r>
          </a:p>
          <a:p>
            <a:pPr lvl="1"/>
            <a:r>
              <a:rPr lang="en-GB" dirty="0" smtClean="0"/>
              <a:t>Workload management stays separate</a:t>
            </a:r>
          </a:p>
          <a:p>
            <a:pPr lvl="1"/>
            <a:r>
              <a:rPr lang="en-GB" dirty="0" smtClean="0"/>
              <a:t>But job management maybe merged in </a:t>
            </a:r>
            <a:r>
              <a:rPr lang="en-GB" dirty="0" err="1" smtClean="0"/>
              <a:t>PanDA</a:t>
            </a:r>
            <a:endParaRPr lang="en-GB" dirty="0" smtClean="0"/>
          </a:p>
          <a:p>
            <a:pPr lvl="1"/>
            <a:r>
              <a:rPr lang="en-GB" dirty="0" smtClean="0"/>
              <a:t>data model: file-level granularity (Atlas </a:t>
            </a:r>
            <a:r>
              <a:rPr lang="en-GB" dirty="0" err="1" smtClean="0"/>
              <a:t>Ruccio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Leverage new services like FTS2 and GFAL2</a:t>
            </a:r>
            <a:endParaRPr lang="en-US" dirty="0" smtClean="0"/>
          </a:p>
          <a:p>
            <a:r>
              <a:rPr lang="en-GB" dirty="0" smtClean="0"/>
              <a:t>But: outside the ‘LHC bubble’ </a:t>
            </a:r>
            <a:br>
              <a:rPr lang="en-GB" dirty="0" smtClean="0"/>
            </a:br>
            <a:r>
              <a:rPr lang="en-GB" dirty="0" err="1" smtClean="0"/>
              <a:t>iRODS</a:t>
            </a:r>
            <a:r>
              <a:rPr lang="en-GB" dirty="0" smtClean="0"/>
              <a:t> and databases are the popular choice</a:t>
            </a:r>
            <a:br>
              <a:rPr lang="en-GB" dirty="0" smtClean="0"/>
            </a:br>
            <a:r>
              <a:rPr lang="en-GB" dirty="0" smtClean="0"/>
              <a:t>and SAM still lives!</a:t>
            </a:r>
          </a:p>
        </p:txBody>
      </p:sp>
    </p:spTree>
    <p:extLst>
      <p:ext uri="{BB962C8B-B14F-4D97-AF65-F5344CB8AC3E}">
        <p14:creationId xmlns:p14="http://schemas.microsoft.com/office/powerpoint/2010/main" val="36826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1979613" y="1600200"/>
            <a:ext cx="7056437" cy="4525963"/>
          </a:xfrm>
        </p:spPr>
        <p:txBody>
          <a:bodyPr/>
          <a:lstStyle/>
          <a:p>
            <a:r>
              <a:rPr lang="en-GB" altLang="en-US" smtClean="0">
                <a:solidFill>
                  <a:srgbClr val="00B0F0"/>
                </a:solidFill>
              </a:rPr>
              <a:t>Large data volumes and transfers</a:t>
            </a:r>
          </a:p>
          <a:p>
            <a:pPr lvl="1"/>
            <a:r>
              <a:rPr lang="en-US" altLang="en-US" smtClean="0"/>
              <a:t>“Data Storage - Where Do We Store Terabytes Of Data?”</a:t>
            </a:r>
            <a:endParaRPr lang="en-GB" altLang="en-US" smtClean="0"/>
          </a:p>
          <a:p>
            <a:pPr lvl="1"/>
            <a:r>
              <a:rPr lang="en-GB" altLang="en-US" smtClean="0"/>
              <a:t>“</a:t>
            </a:r>
            <a:r>
              <a:rPr lang="en-US" altLang="en-US" smtClean="0"/>
              <a:t>GIFT: An HEP Project For File Transfer</a:t>
            </a:r>
            <a:r>
              <a:rPr lang="en-GB" altLang="en-US" smtClean="0"/>
              <a:t>”</a:t>
            </a:r>
          </a:p>
          <a:p>
            <a:endParaRPr lang="en-GB" altLang="en-US" smtClean="0"/>
          </a:p>
          <a:p>
            <a:r>
              <a:rPr lang="en-GB" altLang="en-US" smtClean="0">
                <a:solidFill>
                  <a:srgbClr val="00B0F0"/>
                </a:solidFill>
              </a:rPr>
              <a:t>Resource sharing</a:t>
            </a:r>
          </a:p>
          <a:p>
            <a:pPr lvl="1"/>
            <a:r>
              <a:rPr lang="en-GB" altLang="en-US" smtClean="0"/>
              <a:t>“</a:t>
            </a:r>
            <a:r>
              <a:rPr lang="en-US" altLang="en-US" smtClean="0"/>
              <a:t>“Y”: a Distributed Resource Sharing System in Nuclear Research Environment</a:t>
            </a:r>
            <a:r>
              <a:rPr lang="en-GB" altLang="en-US" smtClean="0"/>
              <a:t>”</a:t>
            </a:r>
            <a:endParaRPr lang="en-US" altLang="en-US" smtClean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508625" y="6308725"/>
            <a:ext cx="348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GB" altLang="en-US" sz="1800" b="1">
                <a:solidFill>
                  <a:srgbClr val="00B0F0"/>
                </a:solidFill>
                <a:latin typeface="Arial" charset="0"/>
              </a:rPr>
              <a:t>http://www.chep2013.org/1985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39"/>
            <a:ext cx="9001000" cy="664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405" y="5949280"/>
            <a:ext cx="3168352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 smtClean="0">
                <a:solidFill>
                  <a:srgbClr val="00B0F0"/>
                </a:solidFill>
              </a:rPr>
              <a:t>Nurcan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Ozturk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br>
              <a:rPr lang="en-GB" sz="1200" dirty="0" smtClean="0">
                <a:solidFill>
                  <a:srgbClr val="00B0F0"/>
                </a:solidFill>
              </a:rPr>
            </a:br>
            <a:r>
              <a:rPr lang="en-GB" sz="1200" i="1" dirty="0" smtClean="0">
                <a:solidFill>
                  <a:srgbClr val="00B0F0"/>
                </a:solidFill>
              </a:rPr>
              <a:t>Track 3B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4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84976" cy="650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4221088"/>
            <a:ext cx="1640193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</a:rPr>
              <a:t>10.5TByte</a:t>
            </a:r>
            <a:endParaRPr lang="en-US" sz="2400" b="1" dirty="0">
              <a:solidFill>
                <a:srgbClr val="00B0F0"/>
              </a:solidFill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 flipV="1">
            <a:off x="2827817" y="4365104"/>
            <a:ext cx="664063" cy="8681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80112" y="6197930"/>
            <a:ext cx="3168352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 smtClean="0">
                <a:solidFill>
                  <a:srgbClr val="00B0F0"/>
                </a:solidFill>
              </a:rPr>
              <a:t>Nurcan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Ozturk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br>
              <a:rPr lang="en-GB" sz="1200" dirty="0" smtClean="0">
                <a:solidFill>
                  <a:srgbClr val="00B0F0"/>
                </a:solidFill>
              </a:rPr>
            </a:br>
            <a:r>
              <a:rPr lang="en-GB" sz="1200" i="1" dirty="0" smtClean="0">
                <a:solidFill>
                  <a:srgbClr val="00B0F0"/>
                </a:solidFill>
              </a:rPr>
              <a:t>Track 3B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1520" y="5656892"/>
            <a:ext cx="3499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srgbClr val="00B0F0"/>
                </a:solidFill>
              </a:rPr>
              <a:t>iRODS</a:t>
            </a:r>
            <a:r>
              <a:rPr lang="en-GB" sz="1600" dirty="0" smtClean="0">
                <a:solidFill>
                  <a:srgbClr val="00B0F0"/>
                </a:solidFill>
              </a:rPr>
              <a:t> also typical general-purpose </a:t>
            </a:r>
            <a:br>
              <a:rPr lang="en-GB" sz="1600" dirty="0" smtClean="0">
                <a:solidFill>
                  <a:srgbClr val="00B0F0"/>
                </a:solidFill>
              </a:rPr>
            </a:br>
            <a:r>
              <a:rPr lang="en-GB" sz="1600" dirty="0" smtClean="0">
                <a:solidFill>
                  <a:srgbClr val="00B0F0"/>
                </a:solidFill>
              </a:rPr>
              <a:t>solution for groups in OSG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5151" y="833975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Also multi-</a:t>
            </a:r>
            <a:r>
              <a:rPr lang="en-GB" dirty="0" err="1" smtClean="0">
                <a:solidFill>
                  <a:srgbClr val="00B0F0"/>
                </a:solidFill>
              </a:rPr>
              <a:t>PByte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dirty="0" err="1" smtClean="0">
                <a:solidFill>
                  <a:srgbClr val="00B0F0"/>
                </a:solidFill>
              </a:rPr>
              <a:t>iRODS</a:t>
            </a:r>
            <a:r>
              <a:rPr lang="en-GB" dirty="0" smtClean="0">
                <a:solidFill>
                  <a:srgbClr val="00B0F0"/>
                </a:solidFill>
              </a:rPr>
              <a:t> systems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8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" y="282574"/>
            <a:ext cx="8703121" cy="646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6197930"/>
            <a:ext cx="3168352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 smtClean="0">
                <a:solidFill>
                  <a:srgbClr val="00B0F0"/>
                </a:solidFill>
              </a:rPr>
              <a:t>Nurcan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Ozturk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br>
              <a:rPr lang="en-GB" sz="1200" dirty="0" smtClean="0">
                <a:solidFill>
                  <a:srgbClr val="00B0F0"/>
                </a:solidFill>
              </a:rPr>
            </a:br>
            <a:r>
              <a:rPr lang="en-GB" sz="1200" i="1" dirty="0" smtClean="0">
                <a:solidFill>
                  <a:srgbClr val="00B0F0"/>
                </a:solidFill>
              </a:rPr>
              <a:t>Track 3B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8450"/>
            <a:ext cx="853440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6197930"/>
            <a:ext cx="3168352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 smtClean="0">
                <a:solidFill>
                  <a:srgbClr val="00B0F0"/>
                </a:solidFill>
              </a:rPr>
              <a:t>Nurcan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Ozturk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br>
              <a:rPr lang="en-GB" sz="1200" dirty="0" smtClean="0">
                <a:solidFill>
                  <a:srgbClr val="00B0F0"/>
                </a:solidFill>
              </a:rPr>
            </a:br>
            <a:r>
              <a:rPr lang="en-GB" sz="1200" i="1" dirty="0" smtClean="0">
                <a:solidFill>
                  <a:srgbClr val="00B0F0"/>
                </a:solidFill>
              </a:rPr>
              <a:t>Track 3B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1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" y="162367"/>
            <a:ext cx="9021514" cy="667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622" y="162367"/>
            <a:ext cx="1781074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 smtClean="0">
                <a:solidFill>
                  <a:srgbClr val="00B0F0"/>
                </a:solidFill>
              </a:rPr>
              <a:t>Nurcan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Ozturk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br>
              <a:rPr lang="en-GB" sz="1200" dirty="0" smtClean="0">
                <a:solidFill>
                  <a:srgbClr val="00B0F0"/>
                </a:solidFill>
              </a:rPr>
            </a:br>
            <a:r>
              <a:rPr lang="en-GB" sz="1200" i="1" dirty="0" smtClean="0">
                <a:solidFill>
                  <a:srgbClr val="00B0F0"/>
                </a:solidFill>
              </a:rPr>
              <a:t>Track 3B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5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‘ATLAS&amp;CMS’ data management evolution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242201" y="6243196"/>
            <a:ext cx="769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Basically ‘locate and get my file’ resolvers using HEP protocols like </a:t>
            </a:r>
            <a:r>
              <a:rPr lang="en-GB" dirty="0" err="1" smtClean="0">
                <a:solidFill>
                  <a:srgbClr val="00B0F0"/>
                </a:solidFill>
              </a:rPr>
              <a:t>xrootd</a:t>
            </a:r>
            <a:r>
              <a:rPr lang="en-GB" dirty="0" smtClean="0">
                <a:solidFill>
                  <a:srgbClr val="00B0F0"/>
                </a:solidFill>
              </a:rPr>
              <a:t/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and </a:t>
            </a:r>
            <a:r>
              <a:rPr lang="en-GB" dirty="0" err="1" smtClean="0">
                <a:solidFill>
                  <a:srgbClr val="00B0F0"/>
                </a:solidFill>
              </a:rPr>
              <a:t>linited</a:t>
            </a:r>
            <a:r>
              <a:rPr lang="en-GB" dirty="0" smtClean="0">
                <a:solidFill>
                  <a:srgbClr val="00B0F0"/>
                </a:solidFill>
              </a:rPr>
              <a:t> http use </a:t>
            </a:r>
            <a:r>
              <a:rPr lang="en-GB" i="1" dirty="0" smtClean="0">
                <a:solidFill>
                  <a:srgbClr val="00B0F0"/>
                </a:solidFill>
              </a:rPr>
              <a:t>(see the storage track for industry-standard solutions)</a:t>
            </a:r>
            <a:endParaRPr lang="en-US" i="1" dirty="0">
              <a:solidFill>
                <a:srgbClr val="00B0F0"/>
              </a:solidFill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6" y="1268760"/>
            <a:ext cx="716229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3996675"/>
            <a:ext cx="5342473" cy="224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13546" y="1242415"/>
            <a:ext cx="2056973" cy="3693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‘Data Federation’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6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outside the box …</a:t>
            </a:r>
            <a:endParaRPr lang="en-US" dirty="0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4221088"/>
            <a:ext cx="8507288" cy="19050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Long-latency (remote) file access </a:t>
            </a:r>
            <a:r>
              <a:rPr lang="en-GB" b="1" i="1" dirty="0" smtClean="0"/>
              <a:t>can</a:t>
            </a:r>
            <a:r>
              <a:rPr lang="en-GB" dirty="0" smtClean="0"/>
              <a:t> be efficient!</a:t>
            </a:r>
          </a:p>
          <a:p>
            <a:pPr lvl="1"/>
            <a:r>
              <a:rPr lang="en-GB" dirty="0" smtClean="0"/>
              <a:t>You need to tune </a:t>
            </a:r>
            <a:r>
              <a:rPr lang="en-GB" dirty="0" err="1" smtClean="0"/>
              <a:t>RootIO</a:t>
            </a:r>
            <a:r>
              <a:rPr lang="en-GB" dirty="0" smtClean="0"/>
              <a:t> to make it work well</a:t>
            </a:r>
          </a:p>
          <a:p>
            <a:pPr lvl="1"/>
            <a:r>
              <a:rPr lang="en-GB" dirty="0" smtClean="0"/>
              <a:t>Parallel transfers (multi-source) also helps</a:t>
            </a:r>
          </a:p>
          <a:p>
            <a:pPr lvl="1"/>
            <a:r>
              <a:rPr lang="en-GB" dirty="0" smtClean="0"/>
              <a:t>Read how to do it right in Brian’s talk!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7704" y="6319565"/>
            <a:ext cx="709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#160 Brian </a:t>
            </a:r>
            <a:r>
              <a:rPr lang="en-GB" b="1" dirty="0" err="1" smtClean="0">
                <a:solidFill>
                  <a:srgbClr val="00B0F0"/>
                </a:solidFill>
              </a:rPr>
              <a:t>Bockelman</a:t>
            </a:r>
            <a:r>
              <a:rPr lang="en-GB" b="1" dirty="0" smtClean="0">
                <a:solidFill>
                  <a:srgbClr val="00B0F0"/>
                </a:solidFill>
              </a:rPr>
              <a:t>: </a:t>
            </a:r>
            <a:r>
              <a:rPr lang="en-US" b="1" i="1" dirty="0" smtClean="0">
                <a:solidFill>
                  <a:srgbClr val="00B0F0"/>
                </a:solidFill>
              </a:rPr>
              <a:t>Optimizing High-Latency I/O in CMSSW</a:t>
            </a:r>
            <a:endParaRPr lang="en-US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access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1600200"/>
            <a:ext cx="7164288" cy="4525963"/>
          </a:xfrm>
        </p:spPr>
        <p:txBody>
          <a:bodyPr/>
          <a:lstStyle/>
          <a:p>
            <a:r>
              <a:rPr lang="en-GB" dirty="0" smtClean="0">
                <a:solidFill>
                  <a:srgbClr val="00B0F0"/>
                </a:solidFill>
              </a:rPr>
              <a:t>Map-reduce (‘</a:t>
            </a:r>
            <a:r>
              <a:rPr lang="en-GB" dirty="0" err="1" smtClean="0">
                <a:solidFill>
                  <a:srgbClr val="00B0F0"/>
                </a:solidFill>
              </a:rPr>
              <a:t>hadoop</a:t>
            </a:r>
            <a:r>
              <a:rPr lang="en-GB" dirty="0" smtClean="0">
                <a:solidFill>
                  <a:srgbClr val="00B0F0"/>
                </a:solidFill>
              </a:rPr>
              <a:t>’) distributed data</a:t>
            </a:r>
          </a:p>
          <a:p>
            <a:pPr lvl="1"/>
            <a:r>
              <a:rPr lang="en-GB" dirty="0" smtClean="0"/>
              <a:t>Brings compute jobs to </a:t>
            </a:r>
            <a:br>
              <a:rPr lang="en-GB" dirty="0" smtClean="0"/>
            </a:br>
            <a:r>
              <a:rPr lang="en-GB" dirty="0" err="1" smtClean="0"/>
              <a:t>prelocated</a:t>
            </a:r>
            <a:r>
              <a:rPr lang="en-GB" dirty="0" smtClean="0"/>
              <a:t> data on cluster</a:t>
            </a:r>
          </a:p>
          <a:p>
            <a:pPr lvl="1"/>
            <a:r>
              <a:rPr lang="en-GB" dirty="0" smtClean="0"/>
              <a:t>Distribute (multiple copies of) data across nodes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Merger of Hadoop (Java) and C++ code</a:t>
            </a:r>
          </a:p>
          <a:p>
            <a:pPr lvl="1"/>
            <a:r>
              <a:rPr lang="en-GB" dirty="0" smtClean="0"/>
              <a:t>Demonstrated for Root with </a:t>
            </a:r>
            <a:r>
              <a:rPr lang="en-GB" b="1" dirty="0" smtClean="0"/>
              <a:t>no changes to Root </a:t>
            </a:r>
            <a:r>
              <a:rPr lang="en-GB" dirty="0" smtClean="0"/>
              <a:t>(but many to </a:t>
            </a:r>
            <a:r>
              <a:rPr lang="en-GB" dirty="0"/>
              <a:t>H</a:t>
            </a:r>
            <a:r>
              <a:rPr lang="en-GB" dirty="0" smtClean="0"/>
              <a:t>adoop </a:t>
            </a:r>
            <a:r>
              <a:rPr lang="en-GB" dirty="0" smtClean="0"/>
              <a:t>…)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‘</a:t>
            </a:r>
            <a:r>
              <a:rPr lang="en-GB" dirty="0" err="1" smtClean="0">
                <a:solidFill>
                  <a:srgbClr val="00B0F0"/>
                </a:solidFill>
              </a:rPr>
              <a:t>NoSQL</a:t>
            </a:r>
            <a:r>
              <a:rPr lang="en-GB" dirty="0" smtClean="0">
                <a:solidFill>
                  <a:srgbClr val="00B0F0"/>
                </a:solidFill>
              </a:rPr>
              <a:t>’ databases</a:t>
            </a:r>
          </a:p>
          <a:p>
            <a:pPr lvl="1"/>
            <a:r>
              <a:rPr lang="en-GB" dirty="0" smtClean="0"/>
              <a:t>On the rise, but need to pick use carefully!</a:t>
            </a:r>
          </a:p>
          <a:p>
            <a:pPr lvl="1"/>
            <a:r>
              <a:rPr lang="en-GB" dirty="0" smtClean="0"/>
              <a:t>Useful in niches </a:t>
            </a:r>
            <a:r>
              <a:rPr lang="en-GB" dirty="0" smtClean="0"/>
              <a:t>(e.g. monitoring-data collections)</a:t>
            </a:r>
            <a:endParaRPr lang="en-GB" dirty="0" smtClean="0"/>
          </a:p>
          <a:p>
            <a:pPr lvl="1"/>
            <a:r>
              <a:rPr lang="en-GB" dirty="0" smtClean="0"/>
              <a:t>Not better ‘over-all’ than conventional DBMS…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1512168" cy="108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7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368"/>
            <a:ext cx="9144000" cy="665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6309320"/>
            <a:ext cx="3168352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Stefan </a:t>
            </a:r>
            <a:r>
              <a:rPr lang="en-GB" sz="1200" dirty="0" err="1" smtClean="0">
                <a:solidFill>
                  <a:srgbClr val="00B0F0"/>
                </a:solidFill>
              </a:rPr>
              <a:t>Roiser</a:t>
            </a:r>
            <a:r>
              <a:rPr lang="en-GB" sz="1200" dirty="0" smtClean="0">
                <a:solidFill>
                  <a:srgbClr val="00B0F0"/>
                </a:solidFill>
              </a:rPr>
              <a:t>, </a:t>
            </a:r>
            <a:r>
              <a:rPr lang="en-GB" sz="1200" dirty="0" err="1" smtClean="0">
                <a:solidFill>
                  <a:srgbClr val="00B0F0"/>
                </a:solidFill>
              </a:rPr>
              <a:t>Davide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Salomoni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br>
              <a:rPr lang="en-GB" sz="1200" dirty="0" smtClean="0">
                <a:solidFill>
                  <a:srgbClr val="00B0F0"/>
                </a:solidFill>
              </a:rPr>
            </a:br>
            <a:r>
              <a:rPr lang="en-GB" sz="1200" i="1" dirty="0" smtClean="0">
                <a:solidFill>
                  <a:srgbClr val="00B0F0"/>
                </a:solidFill>
              </a:rPr>
              <a:t>Track 3A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" y="620688"/>
            <a:ext cx="9091875" cy="586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28" y="260648"/>
            <a:ext cx="3619268" cy="120032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OG</a:t>
            </a:r>
            <a:r>
              <a:rPr lang="en-GB" dirty="0" smtClean="0">
                <a:solidFill>
                  <a:srgbClr val="00B0F0"/>
                </a:solidFill>
              </a:rPr>
              <a:t>: Oracle Grouping, 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b="1" dirty="0" smtClean="0">
                <a:solidFill>
                  <a:srgbClr val="00B0F0"/>
                </a:solidFill>
              </a:rPr>
              <a:t>ENG</a:t>
            </a:r>
            <a:r>
              <a:rPr lang="en-GB" dirty="0" smtClean="0">
                <a:solidFill>
                  <a:srgbClr val="00B0F0"/>
                </a:solidFill>
              </a:rPr>
              <a:t>: </a:t>
            </a:r>
            <a:r>
              <a:rPr lang="en-GB" dirty="0" err="1" smtClean="0">
                <a:solidFill>
                  <a:srgbClr val="00B0F0"/>
                </a:solidFill>
              </a:rPr>
              <a:t>ElasticSearch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dirty="0" err="1" smtClean="0">
                <a:solidFill>
                  <a:srgbClr val="00B0F0"/>
                </a:solidFill>
              </a:rPr>
              <a:t>NoGrouping</a:t>
            </a:r>
            <a:r>
              <a:rPr lang="en-GB" dirty="0" smtClean="0">
                <a:solidFill>
                  <a:srgbClr val="00B0F0"/>
                </a:solidFill>
              </a:rPr>
              <a:t>, 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b="1" dirty="0" smtClean="0">
                <a:solidFill>
                  <a:srgbClr val="00B0F0"/>
                </a:solidFill>
              </a:rPr>
              <a:t>EIG</a:t>
            </a:r>
            <a:r>
              <a:rPr lang="en-GB" dirty="0" smtClean="0">
                <a:solidFill>
                  <a:srgbClr val="00B0F0"/>
                </a:solidFill>
              </a:rPr>
              <a:t>: ~</a:t>
            </a:r>
            <a:r>
              <a:rPr lang="en-GB" dirty="0" err="1" smtClean="0">
                <a:solidFill>
                  <a:srgbClr val="00B0F0"/>
                </a:solidFill>
              </a:rPr>
              <a:t>IndexGrouping</a:t>
            </a:r>
            <a:r>
              <a:rPr lang="en-GB" dirty="0" smtClean="0">
                <a:solidFill>
                  <a:srgbClr val="00B0F0"/>
                </a:solidFill>
              </a:rPr>
              <a:t>; 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b="1" dirty="0" smtClean="0">
                <a:solidFill>
                  <a:srgbClr val="00B0F0"/>
                </a:solidFill>
              </a:rPr>
              <a:t>EQG</a:t>
            </a:r>
            <a:r>
              <a:rPr lang="en-GB" dirty="0" smtClean="0">
                <a:solidFill>
                  <a:srgbClr val="00B0F0"/>
                </a:solidFill>
              </a:rPr>
              <a:t>: ~</a:t>
            </a:r>
            <a:r>
              <a:rPr lang="en-GB" dirty="0" err="1" smtClean="0">
                <a:solidFill>
                  <a:srgbClr val="00B0F0"/>
                </a:solidFill>
              </a:rPr>
              <a:t>QueryGrouping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597352"/>
            <a:ext cx="7981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#106 E. </a:t>
            </a:r>
            <a:r>
              <a:rPr lang="en-GB" sz="1200" dirty="0" err="1" smtClean="0">
                <a:solidFill>
                  <a:srgbClr val="00B0F0"/>
                </a:solidFill>
              </a:rPr>
              <a:t>Karavakis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US" sz="1200" i="1" dirty="0" smtClean="0">
                <a:solidFill>
                  <a:srgbClr val="00B0F0"/>
                </a:solidFill>
              </a:rPr>
              <a:t>Processing of the WLCG monitoring data using </a:t>
            </a:r>
            <a:r>
              <a:rPr lang="en-US" sz="1200" i="1" dirty="0" err="1" smtClean="0">
                <a:solidFill>
                  <a:srgbClr val="00B0F0"/>
                </a:solidFill>
              </a:rPr>
              <a:t>NoSQL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4580" y="79628"/>
            <a:ext cx="1980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00B0F0"/>
                </a:solidFill>
              </a:rPr>
              <a:t>‘</a:t>
            </a:r>
            <a:r>
              <a:rPr lang="en-GB" sz="3600" b="1" dirty="0" err="1" smtClean="0">
                <a:solidFill>
                  <a:srgbClr val="00B0F0"/>
                </a:solidFill>
              </a:rPr>
              <a:t>NoSQL</a:t>
            </a:r>
            <a:r>
              <a:rPr lang="en-GB" sz="3600" b="1" dirty="0" smtClean="0">
                <a:solidFill>
                  <a:srgbClr val="00B0F0"/>
                </a:solidFill>
              </a:rPr>
              <a:t>’</a:t>
            </a: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A meta-summary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3" y="1600200"/>
            <a:ext cx="6707187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Data Acquisition, Trigger and Controls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Event Processing, </a:t>
            </a:r>
            <a:r>
              <a:rPr lang="en-US" strike="sngStrike" dirty="0" smtClean="0"/>
              <a:t>Simulation and Analysis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Distributed Processing and Data Handling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Data Stores and Storage Systems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Software Engineering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Facilities, Infrastructures, </a:t>
            </a:r>
            <a:r>
              <a:rPr lang="en-US" strike="sngStrike" dirty="0" smtClean="0"/>
              <a:t>Collaboration</a:t>
            </a:r>
          </a:p>
          <a:p>
            <a:pPr marL="514800" indent="-514800">
              <a:defRPr/>
            </a:pPr>
            <a:r>
              <a:rPr lang="en-US" dirty="0" smtClean="0"/>
              <a:t>Parallelism &amp; Multi-Core</a:t>
            </a:r>
          </a:p>
          <a:p>
            <a:pPr marL="514800" indent="-514800">
              <a:defRPr/>
            </a:pPr>
            <a:r>
              <a:rPr lang="en-GB" dirty="0" smtClean="0"/>
              <a:t>Data Preservation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51720" y="5765194"/>
            <a:ext cx="6787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B0F0"/>
                </a:solidFill>
              </a:rPr>
              <a:t>Thanks to all speakers – you’ll see mostly their slides</a:t>
            </a:r>
            <a:r>
              <a:rPr lang="en-GB" sz="2000" b="1" dirty="0" smtClean="0">
                <a:solidFill>
                  <a:srgbClr val="00B0F0"/>
                </a:solidFill>
              </a:rPr>
              <a:t>!</a:t>
            </a:r>
            <a:br>
              <a:rPr lang="en-GB" sz="2000" b="1" dirty="0" smtClean="0">
                <a:solidFill>
                  <a:srgbClr val="00B0F0"/>
                </a:solidFill>
              </a:rPr>
            </a:br>
            <a:r>
              <a:rPr lang="en-GB" i="1" dirty="0" smtClean="0">
                <a:solidFill>
                  <a:srgbClr val="00B0F0"/>
                </a:solidFill>
              </a:rPr>
              <a:t>with some blue-</a:t>
            </a:r>
            <a:r>
              <a:rPr lang="en-GB" i="1" dirty="0" err="1" smtClean="0">
                <a:solidFill>
                  <a:srgbClr val="00B0F0"/>
                </a:solidFill>
              </a:rPr>
              <a:t>ish</a:t>
            </a:r>
            <a:r>
              <a:rPr lang="en-GB" i="1" dirty="0" smtClean="0">
                <a:solidFill>
                  <a:srgbClr val="00B0F0"/>
                </a:solidFill>
              </a:rPr>
              <a:t> text which is typically mine …</a:t>
            </a:r>
            <a:endParaRPr lang="en-US" sz="20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away from Root</a:t>
            </a:r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8050"/>
            <a:ext cx="9144000" cy="239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6392974"/>
            <a:ext cx="3895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#225 Johannes </a:t>
            </a:r>
            <a:r>
              <a:rPr lang="en-GB" sz="1400" dirty="0" err="1" smtClean="0">
                <a:solidFill>
                  <a:srgbClr val="00B0F0"/>
                </a:solidFill>
              </a:rPr>
              <a:t>Ebke</a:t>
            </a:r>
            <a:r>
              <a:rPr lang="en-GB" sz="1400" dirty="0" smtClean="0">
                <a:solidFill>
                  <a:srgbClr val="00B0F0"/>
                </a:solidFill>
              </a:rPr>
              <a:t>: </a:t>
            </a:r>
            <a:r>
              <a:rPr lang="en-GB" sz="1400" i="1" dirty="0" smtClean="0">
                <a:solidFill>
                  <a:srgbClr val="00B0F0"/>
                </a:solidFill>
              </a:rPr>
              <a:t>The </a:t>
            </a:r>
            <a:r>
              <a:rPr lang="en-GB" sz="1400" i="1" dirty="0" err="1" smtClean="0">
                <a:solidFill>
                  <a:srgbClr val="00B0F0"/>
                </a:solidFill>
              </a:rPr>
              <a:t>Drillbit</a:t>
            </a:r>
            <a:r>
              <a:rPr lang="en-GB" sz="1400" i="1" dirty="0" smtClean="0">
                <a:solidFill>
                  <a:srgbClr val="00B0F0"/>
                </a:solidFill>
              </a:rPr>
              <a:t> column store</a:t>
            </a:r>
            <a:endParaRPr lang="en-US" sz="14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Computing model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F0"/>
                </a:solidFill>
              </a:rPr>
              <a:t>All LHC </a:t>
            </a:r>
            <a:r>
              <a:rPr lang="en-GB" dirty="0" err="1" smtClean="0">
                <a:solidFill>
                  <a:srgbClr val="00B0F0"/>
                </a:solidFill>
              </a:rPr>
              <a:t>expts</a:t>
            </a:r>
            <a:r>
              <a:rPr lang="en-GB" dirty="0" smtClean="0">
                <a:solidFill>
                  <a:srgbClr val="00B0F0"/>
                </a:solidFill>
              </a:rPr>
              <a:t> revised the computing model</a:t>
            </a:r>
          </a:p>
          <a:p>
            <a:pPr lvl="1"/>
            <a:r>
              <a:rPr lang="en-GB" dirty="0" smtClean="0"/>
              <a:t>Atlas mimicking the CMS analysis trains</a:t>
            </a:r>
          </a:p>
          <a:p>
            <a:pPr lvl="1"/>
            <a:r>
              <a:rPr lang="en-GB" dirty="0" smtClean="0"/>
              <a:t>CMS takes an ‘interesting’ approach to multicore – essentially building single-node-multi-core </a:t>
            </a:r>
            <a:r>
              <a:rPr lang="en-GB" dirty="0" err="1" smtClean="0"/>
              <a:t>miniclusters</a:t>
            </a:r>
            <a:r>
              <a:rPr lang="en-GB" dirty="0" smtClean="0"/>
              <a:t> </a:t>
            </a:r>
            <a:r>
              <a:rPr lang="en-GB" dirty="0" smtClean="0"/>
              <a:t>for their own</a:t>
            </a:r>
          </a:p>
          <a:p>
            <a:pPr lvl="1"/>
            <a:r>
              <a:rPr lang="en-GB" dirty="0" err="1" smtClean="0"/>
              <a:t>LHCb</a:t>
            </a:r>
            <a:r>
              <a:rPr lang="en-GB" dirty="0" smtClean="0"/>
              <a:t> to leverage new DIRAC features, and gets rid of first-pass </a:t>
            </a:r>
            <a:r>
              <a:rPr lang="en-GB" dirty="0" err="1" smtClean="0"/>
              <a:t>reco</a:t>
            </a:r>
            <a:r>
              <a:rPr lang="en-GB" dirty="0" smtClean="0"/>
              <a:t> in 2015!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More generic &amp; pre-existing tools used </a:t>
            </a:r>
          </a:p>
          <a:p>
            <a:pPr lvl="1"/>
            <a:r>
              <a:rPr lang="en-GB" dirty="0" smtClean="0"/>
              <a:t>Mainly by non-LHC experiments</a:t>
            </a:r>
            <a:endParaRPr lang="en-GB" b="1" dirty="0" smtClean="0"/>
          </a:p>
          <a:p>
            <a:endParaRPr lang="en-GB" dirty="0">
              <a:solidFill>
                <a:srgbClr val="00B0F0"/>
              </a:solidFill>
            </a:endParaRPr>
          </a:p>
          <a:p>
            <a:r>
              <a:rPr lang="en-GB" dirty="0" smtClean="0">
                <a:solidFill>
                  <a:srgbClr val="00B0F0"/>
                </a:solidFill>
              </a:rPr>
              <a:t>Beyond HEP: data-driven analysis for SKA+</a:t>
            </a:r>
          </a:p>
        </p:txBody>
      </p:sp>
    </p:spTree>
    <p:extLst>
      <p:ext uri="{BB962C8B-B14F-4D97-AF65-F5344CB8AC3E}">
        <p14:creationId xmlns:p14="http://schemas.microsoft.com/office/powerpoint/2010/main" val="40673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634"/>
            <a:ext cx="8964488" cy="672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6197930"/>
            <a:ext cx="3168352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 smtClean="0">
                <a:solidFill>
                  <a:srgbClr val="00B0F0"/>
                </a:solidFill>
              </a:rPr>
              <a:t>Nurcan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Ozturk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br>
              <a:rPr lang="en-GB" sz="1200" dirty="0" smtClean="0">
                <a:solidFill>
                  <a:srgbClr val="00B0F0"/>
                </a:solidFill>
              </a:rPr>
            </a:br>
            <a:r>
              <a:rPr lang="en-GB" sz="1200" i="1" dirty="0" smtClean="0">
                <a:solidFill>
                  <a:srgbClr val="00B0F0"/>
                </a:solidFill>
              </a:rPr>
              <a:t>Track 3B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9847"/>
            <a:ext cx="9068122" cy="670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6428762"/>
            <a:ext cx="3168352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 smtClean="0">
                <a:solidFill>
                  <a:srgbClr val="00B0F0"/>
                </a:solidFill>
              </a:rPr>
              <a:t>Nurcan</a:t>
            </a:r>
            <a:r>
              <a:rPr lang="en-GB" sz="1200" dirty="0" smtClean="0">
                <a:solidFill>
                  <a:srgbClr val="00B0F0"/>
                </a:solidFill>
              </a:rPr>
              <a:t> </a:t>
            </a:r>
            <a:r>
              <a:rPr lang="en-GB" sz="1200" dirty="0" err="1" smtClean="0">
                <a:solidFill>
                  <a:srgbClr val="00B0F0"/>
                </a:solidFill>
              </a:rPr>
              <a:t>Ozturk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br>
              <a:rPr lang="en-GB" sz="1200" dirty="0" smtClean="0">
                <a:solidFill>
                  <a:srgbClr val="00B0F0"/>
                </a:solidFill>
              </a:rPr>
            </a:br>
            <a:r>
              <a:rPr lang="en-GB" sz="1200" i="1" dirty="0" smtClean="0">
                <a:solidFill>
                  <a:srgbClr val="00B0F0"/>
                </a:solidFill>
              </a:rPr>
              <a:t>Track 3B summary talk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0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Outside HEP: fully data-driven analysis</a:t>
            </a:r>
            <a:endParaRPr lang="en-US" dirty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8368"/>
            <a:ext cx="8289999" cy="237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7069038" cy="40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988" y="6502567"/>
            <a:ext cx="85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Edwin </a:t>
            </a:r>
            <a:r>
              <a:rPr lang="en-GB" sz="1600" dirty="0" err="1" smtClean="0">
                <a:solidFill>
                  <a:srgbClr val="00B0F0"/>
                </a:solidFill>
              </a:rPr>
              <a:t>Valentijn</a:t>
            </a:r>
            <a:r>
              <a:rPr lang="en-GB" sz="1600" dirty="0" smtClean="0">
                <a:solidFill>
                  <a:srgbClr val="00B0F0"/>
                </a:solidFill>
              </a:rPr>
              <a:t> - </a:t>
            </a:r>
            <a:r>
              <a:rPr lang="en-US" sz="1600" i="1" dirty="0" smtClean="0">
                <a:solidFill>
                  <a:srgbClr val="00B0F0"/>
                </a:solidFill>
              </a:rPr>
              <a:t>Probing Big Data for Answers using Data about Data – </a:t>
            </a:r>
            <a:r>
              <a:rPr lang="en-US" sz="1600" dirty="0" smtClean="0">
                <a:solidFill>
                  <a:srgbClr val="00B0F0"/>
                </a:solidFill>
              </a:rPr>
              <a:t>Wednesday plenary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0167" y="2924944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Inherent data lineage and provenance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1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1822"/>
            <a:ext cx="8420553" cy="631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988" y="6502567"/>
            <a:ext cx="85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Edwin </a:t>
            </a:r>
            <a:r>
              <a:rPr lang="en-GB" sz="1600" dirty="0" err="1" smtClean="0">
                <a:solidFill>
                  <a:srgbClr val="00B0F0"/>
                </a:solidFill>
              </a:rPr>
              <a:t>Valentijn</a:t>
            </a:r>
            <a:r>
              <a:rPr lang="en-GB" sz="1600" dirty="0" smtClean="0">
                <a:solidFill>
                  <a:srgbClr val="00B0F0"/>
                </a:solidFill>
              </a:rPr>
              <a:t> - </a:t>
            </a:r>
            <a:r>
              <a:rPr lang="en-US" sz="1600" i="1" dirty="0" smtClean="0">
                <a:solidFill>
                  <a:srgbClr val="00B0F0"/>
                </a:solidFill>
              </a:rPr>
              <a:t>Probing Big Data for Answers using Data about Data – </a:t>
            </a:r>
            <a:r>
              <a:rPr lang="en-US" sz="1600" dirty="0" smtClean="0">
                <a:solidFill>
                  <a:srgbClr val="00B0F0"/>
                </a:solidFill>
              </a:rPr>
              <a:t>Wednesday plenary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43" y="188640"/>
            <a:ext cx="6239944" cy="467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988" y="6502567"/>
            <a:ext cx="85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Edwin </a:t>
            </a:r>
            <a:r>
              <a:rPr lang="en-GB" sz="1600" dirty="0" err="1" smtClean="0">
                <a:solidFill>
                  <a:srgbClr val="00B0F0"/>
                </a:solidFill>
              </a:rPr>
              <a:t>Valentijn</a:t>
            </a:r>
            <a:r>
              <a:rPr lang="en-GB" sz="1600" dirty="0" smtClean="0">
                <a:solidFill>
                  <a:srgbClr val="00B0F0"/>
                </a:solidFill>
              </a:rPr>
              <a:t> - </a:t>
            </a:r>
            <a:r>
              <a:rPr lang="en-US" sz="1600" i="1" dirty="0" smtClean="0">
                <a:solidFill>
                  <a:srgbClr val="00B0F0"/>
                </a:solidFill>
              </a:rPr>
              <a:t>Probing Big Data for Answers using Data about Data – </a:t>
            </a:r>
            <a:r>
              <a:rPr lang="en-US" sz="1600" dirty="0" smtClean="0">
                <a:solidFill>
                  <a:srgbClr val="00B0F0"/>
                </a:solidFill>
              </a:rPr>
              <a:t>Wednesday plenary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75869"/>
            <a:ext cx="2787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Data in optical astronomy</a:t>
            </a:r>
          </a:p>
          <a:p>
            <a:r>
              <a:rPr lang="en-GB" dirty="0" smtClean="0"/>
              <a:t>Few </a:t>
            </a:r>
            <a:r>
              <a:rPr lang="en-GB" dirty="0" err="1" smtClean="0"/>
              <a:t>Pbyte</a:t>
            </a:r>
            <a:r>
              <a:rPr lang="en-GB" dirty="0" smtClean="0"/>
              <a:t>/year</a:t>
            </a:r>
          </a:p>
          <a:p>
            <a:r>
              <a:rPr lang="en-GB" dirty="0" smtClean="0"/>
              <a:t>LOFAR: 5PByte/year</a:t>
            </a:r>
          </a:p>
          <a:p>
            <a:r>
              <a:rPr lang="en-GB" dirty="0" smtClean="0"/>
              <a:t>SKA: &gt;</a:t>
            </a:r>
            <a:r>
              <a:rPr lang="en-GB" dirty="0" err="1" smtClean="0"/>
              <a:t>EByte</a:t>
            </a:r>
            <a:r>
              <a:rPr lang="en-GB" dirty="0" smtClean="0"/>
              <a:t>/</a:t>
            </a:r>
            <a:r>
              <a:rPr lang="en-GB" dirty="0" err="1" smtClean="0"/>
              <a:t>yr</a:t>
            </a:r>
            <a:endParaRPr lang="en-US" dirty="0"/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1510"/>
            <a:ext cx="4873873" cy="311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92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0320"/>
            <a:ext cx="6036049" cy="468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988" y="6502567"/>
            <a:ext cx="85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Edwin </a:t>
            </a:r>
            <a:r>
              <a:rPr lang="en-GB" sz="1600" dirty="0" err="1" smtClean="0">
                <a:solidFill>
                  <a:srgbClr val="00B0F0"/>
                </a:solidFill>
              </a:rPr>
              <a:t>Valentijn</a:t>
            </a:r>
            <a:r>
              <a:rPr lang="en-GB" sz="1600" dirty="0" smtClean="0">
                <a:solidFill>
                  <a:srgbClr val="00B0F0"/>
                </a:solidFill>
              </a:rPr>
              <a:t> - </a:t>
            </a:r>
            <a:r>
              <a:rPr lang="en-US" sz="1600" i="1" dirty="0" smtClean="0">
                <a:solidFill>
                  <a:srgbClr val="00B0F0"/>
                </a:solidFill>
              </a:rPr>
              <a:t>Probing Big Data for Answers using Data about Data – </a:t>
            </a:r>
            <a:r>
              <a:rPr lang="en-US" sz="1600" dirty="0" smtClean="0">
                <a:solidFill>
                  <a:srgbClr val="00B0F0"/>
                </a:solidFill>
              </a:rPr>
              <a:t>Wednesday plenary</a:t>
            </a:r>
            <a:endParaRPr lang="en-US" sz="1600" dirty="0">
              <a:solidFill>
                <a:srgbClr val="00B0F0"/>
              </a:solidFill>
            </a:endParaRPr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68877"/>
            <a:ext cx="5675164" cy="363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30" y="260648"/>
            <a:ext cx="3330972" cy="247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l"/>
            <a:r>
              <a:rPr lang="en-GB" dirty="0" smtClean="0"/>
              <a:t>Applicable to many 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43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stores, data bases and </a:t>
            </a:r>
            <a:br>
              <a:rPr lang="en-GB" dirty="0" smtClean="0"/>
            </a:br>
            <a:r>
              <a:rPr lang="en-GB" dirty="0" smtClean="0"/>
              <a:t>storage systems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Storage large and small</a:t>
            </a:r>
          </a:p>
          <a:p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File systems forever</a:t>
            </a:r>
          </a:p>
          <a:p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The cheapest storage front-end</a:t>
            </a:r>
            <a:endParaRPr lang="en-US" i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050" name="Picture 2" descr="http://images.cdn.fotopedia.com/flickr-2152798588-h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316835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41339" y="6597352"/>
            <a:ext cx="49391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0070C0"/>
                </a:solidFill>
              </a:rPr>
              <a:t>Photo: Ian S http://www.flickr.com/photos/ian-s/2785762687</a:t>
            </a:r>
            <a:r>
              <a:rPr lang="en-GB" sz="1100" dirty="0" smtClean="0">
                <a:solidFill>
                  <a:srgbClr val="0070C0"/>
                </a:solidFill>
              </a:rPr>
              <a:t>/ CC-BY-NC-ND</a:t>
            </a:r>
            <a:endParaRPr lang="en-US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Storage evolution: 2 extremes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7359104" cy="520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Wahid </a:t>
            </a:r>
            <a:r>
              <a:rPr lang="en-GB" sz="1200" dirty="0" err="1" smtClean="0">
                <a:solidFill>
                  <a:srgbClr val="00B0F0"/>
                </a:solidFill>
              </a:rPr>
              <a:t>Bhimji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GB" sz="1200" i="1" dirty="0" smtClean="0">
                <a:solidFill>
                  <a:srgbClr val="00B0F0"/>
                </a:solidFill>
              </a:rPr>
              <a:t>Track 4 summary talk (and upstream contributors)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881357" y="2624259"/>
            <a:ext cx="5070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Local Note: </a:t>
            </a:r>
          </a:p>
          <a:p>
            <a:r>
              <a:rPr lang="en-GB" b="1" dirty="0" err="1" smtClean="0">
                <a:solidFill>
                  <a:srgbClr val="00B0F0"/>
                </a:solidFill>
              </a:rPr>
              <a:t>SURFsara</a:t>
            </a:r>
            <a:r>
              <a:rPr lang="en-GB" b="1" dirty="0" smtClean="0">
                <a:solidFill>
                  <a:srgbClr val="00B0F0"/>
                </a:solidFill>
              </a:rPr>
              <a:t> and </a:t>
            </a:r>
            <a:r>
              <a:rPr lang="en-GB" b="1" dirty="0" err="1" smtClean="0">
                <a:solidFill>
                  <a:srgbClr val="00B0F0"/>
                </a:solidFill>
              </a:rPr>
              <a:t>SURFnet</a:t>
            </a:r>
            <a:r>
              <a:rPr lang="en-GB" b="1" dirty="0" smtClean="0">
                <a:solidFill>
                  <a:srgbClr val="00B0F0"/>
                </a:solidFill>
              </a:rPr>
              <a:t> soon to </a:t>
            </a:r>
            <a:br>
              <a:rPr lang="en-GB" b="1" dirty="0" smtClean="0">
                <a:solidFill>
                  <a:srgbClr val="00B0F0"/>
                </a:solidFill>
              </a:rPr>
            </a:br>
            <a:r>
              <a:rPr lang="en-GB" b="1" dirty="0" smtClean="0">
                <a:solidFill>
                  <a:srgbClr val="00B0F0"/>
                </a:solidFill>
              </a:rPr>
              <a:t>announce </a:t>
            </a:r>
            <a:r>
              <a:rPr lang="en-GB" b="1" dirty="0" err="1" smtClean="0">
                <a:solidFill>
                  <a:srgbClr val="00B0F0"/>
                </a:solidFill>
              </a:rPr>
              <a:t>eduBox</a:t>
            </a:r>
            <a:r>
              <a:rPr lang="en-GB" b="1" dirty="0" smtClean="0">
                <a:solidFill>
                  <a:srgbClr val="00B0F0"/>
                </a:solidFill>
              </a:rPr>
              <a:t> here based on </a:t>
            </a:r>
            <a:r>
              <a:rPr lang="en-GB" b="1" dirty="0" err="1" smtClean="0">
                <a:solidFill>
                  <a:srgbClr val="00B0F0"/>
                </a:solidFill>
              </a:rPr>
              <a:t>ownCloud</a:t>
            </a:r>
            <a:r>
              <a:rPr lang="en-GB" b="1" dirty="0" smtClean="0">
                <a:solidFill>
                  <a:srgbClr val="00B0F0"/>
                </a:solidFill>
              </a:rPr>
              <a:t>!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56" y="4149080"/>
            <a:ext cx="2267744" cy="64633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00B0F0"/>
                </a:solidFill>
              </a:rPr>
              <a:t>CephFS</a:t>
            </a:r>
            <a:r>
              <a:rPr lang="en-GB" b="1" dirty="0" smtClean="0">
                <a:solidFill>
                  <a:srgbClr val="00B0F0"/>
                </a:solidFill>
              </a:rPr>
              <a:t> NOT ready </a:t>
            </a:r>
            <a:br>
              <a:rPr lang="en-GB" b="1" dirty="0" smtClean="0">
                <a:solidFill>
                  <a:srgbClr val="00B0F0"/>
                </a:solidFill>
              </a:rPr>
            </a:br>
            <a:r>
              <a:rPr lang="en-GB" b="1" dirty="0" smtClean="0">
                <a:solidFill>
                  <a:srgbClr val="00B0F0"/>
                </a:solidFill>
              </a:rPr>
              <a:t>for prime time yet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1844824"/>
            <a:ext cx="6843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#68 Dan van der </a:t>
            </a:r>
            <a:r>
              <a:rPr lang="en-GB" sz="1400" dirty="0" err="1" smtClean="0">
                <a:solidFill>
                  <a:srgbClr val="00B0F0"/>
                </a:solidFill>
              </a:rPr>
              <a:t>Ster</a:t>
            </a:r>
            <a:r>
              <a:rPr lang="en-GB" sz="1400" dirty="0" smtClean="0">
                <a:solidFill>
                  <a:srgbClr val="00B0F0"/>
                </a:solidFill>
              </a:rPr>
              <a:t>: </a:t>
            </a:r>
            <a:r>
              <a:rPr lang="en-US" sz="1400" i="1" dirty="0" smtClean="0">
                <a:solidFill>
                  <a:srgbClr val="00B0F0"/>
                </a:solidFill>
              </a:rPr>
              <a:t>Building an organic block storage service at CERN with </a:t>
            </a:r>
            <a:r>
              <a:rPr lang="en-US" sz="1400" i="1" dirty="0" err="1" smtClean="0">
                <a:solidFill>
                  <a:srgbClr val="00B0F0"/>
                </a:solidFill>
              </a:rPr>
              <a:t>Ceph</a:t>
            </a:r>
            <a:endParaRPr lang="en-US" sz="14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DAQ, Trigger and controls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196" name="Picture 4" descr="http://upload.wikimedia.org/wikipedia/commons/4/40/PCI-Express-Bus-1-l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508556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6548882"/>
            <a:ext cx="3664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70C0"/>
                </a:solidFill>
              </a:rPr>
              <a:t>Images from </a:t>
            </a:r>
            <a:r>
              <a:rPr lang="en-GB" sz="1200" dirty="0">
                <a:solidFill>
                  <a:srgbClr val="0070C0"/>
                </a:solidFill>
              </a:rPr>
              <a:t>W</a:t>
            </a:r>
            <a:r>
              <a:rPr lang="en-GB" sz="1200" dirty="0" smtClean="0">
                <a:solidFill>
                  <a:srgbClr val="0070C0"/>
                </a:solidFill>
              </a:rPr>
              <a:t>ikimedia commons</a:t>
            </a:r>
            <a:r>
              <a:rPr lang="en-GB" sz="1200" dirty="0">
                <a:solidFill>
                  <a:srgbClr val="0070C0"/>
                </a:solidFill>
              </a:rPr>
              <a:t>:</a:t>
            </a:r>
            <a:r>
              <a:rPr lang="en-GB" sz="1200" dirty="0" smtClean="0">
                <a:solidFill>
                  <a:srgbClr val="0070C0"/>
                </a:solidFill>
              </a:rPr>
              <a:t> Arnold Reinhold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" y="3933056"/>
            <a:ext cx="9085138" cy="261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File system woes</a:t>
            </a:r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4" y="1124744"/>
            <a:ext cx="9095556" cy="289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6525344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Wahid </a:t>
            </a:r>
            <a:r>
              <a:rPr lang="en-GB" sz="1200" dirty="0" err="1" smtClean="0">
                <a:solidFill>
                  <a:srgbClr val="00B0F0"/>
                </a:solidFill>
              </a:rPr>
              <a:t>Bhimji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GB" sz="1200" i="1" dirty="0" smtClean="0">
                <a:solidFill>
                  <a:srgbClr val="00B0F0"/>
                </a:solidFill>
              </a:rPr>
              <a:t>Track 4 summary talk (and upstream contributors)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625752" cy="357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Distributed file and object stores do work – and NFSv4.1 may help as FS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6608385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#376 Paul Millar: </a:t>
            </a:r>
            <a:r>
              <a:rPr lang="en-US" sz="1200" i="1" dirty="0" err="1" smtClean="0">
                <a:solidFill>
                  <a:srgbClr val="00B0F0"/>
                </a:solidFill>
              </a:rPr>
              <a:t>dCache</a:t>
            </a:r>
            <a:r>
              <a:rPr lang="en-US" sz="1200" i="1" dirty="0">
                <a:solidFill>
                  <a:srgbClr val="00B0F0"/>
                </a:solidFill>
              </a:rPr>
              <a:t>:</a:t>
            </a:r>
            <a:r>
              <a:rPr lang="en-US" sz="1200" i="1" dirty="0" smtClean="0">
                <a:solidFill>
                  <a:srgbClr val="00B0F0"/>
                </a:solidFill>
              </a:rPr>
              <a:t> Big Data storage for HEP communities and beyond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3737"/>
            <a:ext cx="6081661" cy="394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12776"/>
            <a:ext cx="2369006" cy="160268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1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Storing LHC data on EOS or CASTOR</a:t>
            </a: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4501"/>
            <a:ext cx="6167046" cy="448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608385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#83 Xavier </a:t>
            </a:r>
            <a:r>
              <a:rPr lang="en-GB" sz="1200" dirty="0" err="1" smtClean="0">
                <a:solidFill>
                  <a:srgbClr val="00B0F0"/>
                </a:solidFill>
              </a:rPr>
              <a:t>Espinal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GB" sz="1200" i="1" dirty="0" smtClean="0">
                <a:solidFill>
                  <a:srgbClr val="00B0F0"/>
                </a:solidFill>
              </a:rPr>
              <a:t>Disk storage at CERN: handling LHC data and beyond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239053"/>
            <a:ext cx="820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Tape is not dead: still fastest per-device throughput (240MB/s) and cheap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7" y="1556792"/>
            <a:ext cx="2592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 LHC Run2 several scenarios open: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DAQ to CASTOR, then copy to 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DAQ to both EOS and CASTOR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DAQ to EOS, use CASTOR as dark storage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51132"/>
            <a:ext cx="2293317" cy="183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0490" y="5652583"/>
            <a:ext cx="5075428" cy="58477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00B0F0"/>
                </a:solidFill>
              </a:rPr>
              <a:t>Note HEP-specific protocols continue concurrent with </a:t>
            </a:r>
            <a:br>
              <a:rPr lang="en-GB" sz="1600" i="1" dirty="0" smtClean="0">
                <a:solidFill>
                  <a:srgbClr val="00B0F0"/>
                </a:solidFill>
              </a:rPr>
            </a:br>
            <a:r>
              <a:rPr lang="en-GB" sz="1600" i="1" dirty="0" smtClean="0">
                <a:solidFill>
                  <a:srgbClr val="00B0F0"/>
                </a:solidFill>
              </a:rPr>
              <a:t>industry </a:t>
            </a:r>
            <a:r>
              <a:rPr lang="en-GB" sz="1600" i="1" dirty="0" err="1" smtClean="0">
                <a:solidFill>
                  <a:srgbClr val="00B0F0"/>
                </a:solidFill>
              </a:rPr>
              <a:t>standadization</a:t>
            </a:r>
            <a:r>
              <a:rPr lang="en-GB" sz="1600" i="1" dirty="0" smtClean="0">
                <a:solidFill>
                  <a:srgbClr val="00B0F0"/>
                </a:solidFill>
              </a:rPr>
              <a:t> and new products like </a:t>
            </a:r>
            <a:r>
              <a:rPr lang="en-GB" sz="1600" i="1" dirty="0" err="1" smtClean="0">
                <a:solidFill>
                  <a:srgbClr val="00B0F0"/>
                </a:solidFill>
              </a:rPr>
              <a:t>pNFS</a:t>
            </a:r>
            <a:endParaRPr lang="en-US" sz="1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Storage clouds – multiple back-ends</a:t>
            </a:r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7406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608385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#376 Paul Millar: </a:t>
            </a:r>
            <a:r>
              <a:rPr lang="en-US" sz="1200" i="1" dirty="0" err="1" smtClean="0">
                <a:solidFill>
                  <a:srgbClr val="00B0F0"/>
                </a:solidFill>
              </a:rPr>
              <a:t>dCache</a:t>
            </a:r>
            <a:r>
              <a:rPr lang="en-US" sz="1200" i="1" dirty="0">
                <a:solidFill>
                  <a:srgbClr val="00B0F0"/>
                </a:solidFill>
              </a:rPr>
              <a:t>:</a:t>
            </a:r>
            <a:r>
              <a:rPr lang="en-US" sz="1200" i="1" dirty="0" smtClean="0">
                <a:solidFill>
                  <a:srgbClr val="00B0F0"/>
                </a:solidFill>
              </a:rPr>
              <a:t> Big Data storage for HEP communities and beyond 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knows of SRM?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1600200"/>
            <a:ext cx="7164288" cy="4525963"/>
          </a:xfrm>
        </p:spPr>
        <p:txBody>
          <a:bodyPr/>
          <a:lstStyle/>
          <a:p>
            <a:r>
              <a:rPr lang="en-GB" dirty="0" smtClean="0"/>
              <a:t>Management of storage systems</a:t>
            </a:r>
          </a:p>
          <a:p>
            <a:pPr lvl="1"/>
            <a:r>
              <a:rPr lang="en-GB" dirty="0" smtClean="0"/>
              <a:t>Find out which protocols are supported</a:t>
            </a:r>
          </a:p>
          <a:p>
            <a:pPr lvl="1"/>
            <a:r>
              <a:rPr lang="en-GB" dirty="0" smtClean="0"/>
              <a:t>Quota and reservations</a:t>
            </a:r>
          </a:p>
          <a:p>
            <a:pPr lvl="1"/>
            <a:r>
              <a:rPr lang="en-GB" dirty="0" smtClean="0"/>
              <a:t>Third-party copies</a:t>
            </a:r>
          </a:p>
          <a:p>
            <a:endParaRPr lang="en-GB" dirty="0"/>
          </a:p>
          <a:p>
            <a:r>
              <a:rPr lang="en-GB" dirty="0" smtClean="0"/>
              <a:t>CDMI ‘cloud storage’ ISO standard support most of this</a:t>
            </a:r>
            <a:r>
              <a:rPr lang="en-US" dirty="0" smtClean="0"/>
              <a:t> – and we’ll see a migration to that one … at least via </a:t>
            </a:r>
            <a:r>
              <a:rPr lang="en-US" dirty="0" err="1" smtClean="0"/>
              <a:t>dCache</a:t>
            </a:r>
            <a:endParaRPr lang="en-US" dirty="0" smtClean="0"/>
          </a:p>
          <a:p>
            <a:pPr lvl="1"/>
            <a:r>
              <a:rPr lang="en-GB" dirty="0" smtClean="0"/>
              <a:t>Adds metadata management</a:t>
            </a:r>
          </a:p>
          <a:p>
            <a:pPr lvl="1"/>
            <a:r>
              <a:rPr lang="en-GB" dirty="0" smtClean="0"/>
              <a:t>Object-stores (no more meaningless filenames)</a:t>
            </a:r>
          </a:p>
          <a:p>
            <a:pPr lvl="1"/>
            <a:r>
              <a:rPr lang="en-GB" dirty="0" smtClean="0"/>
              <a:t>Notifications </a:t>
            </a:r>
          </a:p>
        </p:txBody>
      </p:sp>
    </p:spTree>
    <p:extLst>
      <p:ext uri="{BB962C8B-B14F-4D97-AF65-F5344CB8AC3E}">
        <p14:creationId xmlns:p14="http://schemas.microsoft.com/office/powerpoint/2010/main" val="58464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58" y="1484784"/>
            <a:ext cx="2750104" cy="209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Cheap meta-data management </a:t>
            </a:r>
            <a:br>
              <a:rPr lang="en-GB" dirty="0" smtClean="0"/>
            </a:br>
            <a:r>
              <a:rPr lang="en-GB" dirty="0" smtClean="0"/>
              <a:t>for DPM (and a scaling test …)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19872" y="6550223"/>
            <a:ext cx="566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#146 </a:t>
            </a:r>
            <a:r>
              <a:rPr lang="en-GB" sz="1400" dirty="0" err="1" smtClean="0">
                <a:solidFill>
                  <a:srgbClr val="00B0F0"/>
                </a:solidFill>
              </a:rPr>
              <a:t>Matin</a:t>
            </a:r>
            <a:r>
              <a:rPr lang="en-GB" sz="1400" dirty="0" smtClean="0">
                <a:solidFill>
                  <a:srgbClr val="00B0F0"/>
                </a:solidFill>
              </a:rPr>
              <a:t> </a:t>
            </a:r>
            <a:r>
              <a:rPr lang="en-GB" sz="1400" dirty="0" err="1" smtClean="0">
                <a:solidFill>
                  <a:srgbClr val="00B0F0"/>
                </a:solidFill>
              </a:rPr>
              <a:t>Hellmich</a:t>
            </a:r>
            <a:r>
              <a:rPr lang="en-GB" sz="1400" dirty="0" smtClean="0">
                <a:solidFill>
                  <a:srgbClr val="00B0F0"/>
                </a:solidFill>
              </a:rPr>
              <a:t>: </a:t>
            </a:r>
            <a:r>
              <a:rPr lang="fr-FR" sz="1400" i="1" dirty="0" smtClean="0">
                <a:solidFill>
                  <a:srgbClr val="00B0F0"/>
                </a:solidFill>
              </a:rPr>
              <a:t>DPM - efficient </a:t>
            </a:r>
            <a:r>
              <a:rPr lang="fr-FR" sz="1400" i="1" dirty="0" err="1" smtClean="0">
                <a:solidFill>
                  <a:srgbClr val="00B0F0"/>
                </a:solidFill>
              </a:rPr>
              <a:t>storage</a:t>
            </a:r>
            <a:r>
              <a:rPr lang="fr-FR" sz="1400" i="1" dirty="0" smtClean="0">
                <a:solidFill>
                  <a:srgbClr val="00B0F0"/>
                </a:solidFill>
              </a:rPr>
              <a:t> in diverse </a:t>
            </a:r>
            <a:r>
              <a:rPr lang="fr-FR" sz="1400" i="1" dirty="0" err="1" smtClean="0">
                <a:solidFill>
                  <a:srgbClr val="00B0F0"/>
                </a:solidFill>
              </a:rPr>
              <a:t>environments</a:t>
            </a:r>
            <a:endParaRPr lang="en-US" sz="1400" i="1" dirty="0">
              <a:solidFill>
                <a:srgbClr val="00B0F0"/>
              </a:solidFill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6" y="3895547"/>
            <a:ext cx="6341758" cy="263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5"/>
            <a:ext cx="6336704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6489030" y="2152782"/>
            <a:ext cx="1683369" cy="62814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73" y="3501008"/>
            <a:ext cx="248312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940277"/>
            <a:ext cx="3794728" cy="60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5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Disk and storage </a:t>
            </a:r>
            <a:r>
              <a:rPr lang="en-GB" i="1" dirty="0" smtClean="0"/>
              <a:t>will</a:t>
            </a:r>
            <a:r>
              <a:rPr lang="en-GB" dirty="0" smtClean="0"/>
              <a:t> fail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15616" y="6608385"/>
            <a:ext cx="7693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B0F0"/>
                </a:solidFill>
              </a:rPr>
              <a:t>#83 Xavier </a:t>
            </a:r>
            <a:r>
              <a:rPr lang="en-GB" sz="1200" dirty="0" err="1" smtClean="0">
                <a:solidFill>
                  <a:srgbClr val="00B0F0"/>
                </a:solidFill>
              </a:rPr>
              <a:t>Espinal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GB" sz="1200" i="1" dirty="0" smtClean="0">
                <a:solidFill>
                  <a:srgbClr val="00B0F0"/>
                </a:solidFill>
              </a:rPr>
              <a:t>Disk storage at CERN: handling LHC data and beyond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5776"/>
            <a:ext cx="8856290" cy="546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843808" y="2348880"/>
            <a:ext cx="79208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51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Infrastructure and networks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40968"/>
            <a:ext cx="7772400" cy="1265932"/>
          </a:xfrm>
        </p:spPr>
        <p:txBody>
          <a:bodyPr/>
          <a:lstStyle/>
          <a:p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Virtualization</a:t>
            </a:r>
          </a:p>
          <a:p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Software Defined Networking</a:t>
            </a:r>
          </a:p>
          <a:p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Integrating CPU, memory, and communications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4608512" cy="313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02384" y="6550223"/>
            <a:ext cx="5174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Seating at the Universidad </a:t>
            </a:r>
            <a:r>
              <a:rPr lang="en-GB" sz="1200" dirty="0" err="1" smtClean="0">
                <a:solidFill>
                  <a:srgbClr val="00B0F0"/>
                </a:solidFill>
              </a:rPr>
              <a:t>Nacional</a:t>
            </a:r>
            <a:r>
              <a:rPr lang="en-GB" sz="1200" dirty="0" smtClean="0">
                <a:solidFill>
                  <a:srgbClr val="00B0F0"/>
                </a:solidFill>
              </a:rPr>
              <a:t> de La Plata</a:t>
            </a:r>
            <a:r>
              <a:rPr lang="en-GB" sz="1200" dirty="0">
                <a:solidFill>
                  <a:srgbClr val="00B0F0"/>
                </a:solidFill>
              </a:rPr>
              <a:t>, </a:t>
            </a:r>
            <a:r>
              <a:rPr lang="en-GB" sz="1200" dirty="0" err="1">
                <a:solidFill>
                  <a:srgbClr val="00B0F0"/>
                </a:solidFill>
              </a:rPr>
              <a:t>Facultad</a:t>
            </a:r>
            <a:r>
              <a:rPr lang="en-GB" sz="1200" dirty="0">
                <a:solidFill>
                  <a:srgbClr val="00B0F0"/>
                </a:solidFill>
              </a:rPr>
              <a:t> de </a:t>
            </a:r>
            <a:r>
              <a:rPr lang="en-GB" sz="1200" dirty="0" err="1">
                <a:solidFill>
                  <a:srgbClr val="00B0F0"/>
                </a:solidFill>
              </a:rPr>
              <a:t>Informática</a:t>
            </a:r>
            <a:r>
              <a:rPr lang="en-GB" sz="1200" dirty="0">
                <a:solidFill>
                  <a:srgbClr val="00B0F0"/>
                </a:solidFill>
              </a:rPr>
              <a:t> </a:t>
            </a:r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6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Virtualization and ‘clouds’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On-demand deployment of resources using virtualisation clearly the way to go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Still </a:t>
            </a:r>
            <a:r>
              <a:rPr lang="en-GB" dirty="0" smtClean="0"/>
              <a:t>hear the ‘cloud’ buzz word, but what we see is ‘agile infrastructure’</a:t>
            </a:r>
          </a:p>
          <a:p>
            <a:pPr lvl="1"/>
            <a:r>
              <a:rPr lang="en-GB" dirty="0" smtClean="0"/>
              <a:t>CERN pushing </a:t>
            </a:r>
            <a:r>
              <a:rPr lang="en-GB" dirty="0" smtClean="0"/>
              <a:t>ahead </a:t>
            </a:r>
            <a:r>
              <a:rPr lang="en-GB" dirty="0" smtClean="0"/>
              <a:t>due to dual-site </a:t>
            </a:r>
            <a:r>
              <a:rPr lang="en-GB" dirty="0" smtClean="0"/>
              <a:t>setup</a:t>
            </a:r>
            <a:br>
              <a:rPr lang="en-GB" dirty="0" smtClean="0"/>
            </a:br>
            <a:r>
              <a:rPr lang="en-GB" i="1" dirty="0"/>
              <a:t>l</a:t>
            </a:r>
            <a:r>
              <a:rPr lang="en-GB" i="1" dirty="0" smtClean="0"/>
              <a:t>ots </a:t>
            </a:r>
            <a:r>
              <a:rPr lang="en-GB" i="1" dirty="0" smtClean="0"/>
              <a:t>of talks related to Wigner commissioning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069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Cloud production service Grizzly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6382866" cy="387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63688" y="6519900"/>
            <a:ext cx="7269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#217 </a:t>
            </a:r>
            <a:r>
              <a:rPr lang="en-GB" sz="1400" dirty="0" err="1" smtClean="0">
                <a:solidFill>
                  <a:srgbClr val="00B0F0"/>
                </a:solidFill>
              </a:rPr>
              <a:t>Belmiro</a:t>
            </a:r>
            <a:r>
              <a:rPr lang="en-GB" sz="1400" dirty="0" smtClean="0">
                <a:solidFill>
                  <a:srgbClr val="00B0F0"/>
                </a:solidFill>
              </a:rPr>
              <a:t> Moreira: </a:t>
            </a:r>
            <a:r>
              <a:rPr lang="fr-FR" sz="1400" i="1" dirty="0" smtClean="0">
                <a:solidFill>
                  <a:srgbClr val="00B0F0"/>
                </a:solidFill>
              </a:rPr>
              <a:t>Production Large </a:t>
            </a:r>
            <a:r>
              <a:rPr lang="fr-FR" sz="1400" i="1" dirty="0" err="1" smtClean="0">
                <a:solidFill>
                  <a:srgbClr val="00B0F0"/>
                </a:solidFill>
              </a:rPr>
              <a:t>Scale</a:t>
            </a:r>
            <a:r>
              <a:rPr lang="fr-FR" sz="1400" i="1" dirty="0" smtClean="0">
                <a:solidFill>
                  <a:srgbClr val="00B0F0"/>
                </a:solidFill>
              </a:rPr>
              <a:t> Cloud Infrastructure </a:t>
            </a:r>
            <a:r>
              <a:rPr lang="fr-FR" sz="1400" i="1" dirty="0" err="1" smtClean="0">
                <a:solidFill>
                  <a:srgbClr val="00B0F0"/>
                </a:solidFill>
              </a:rPr>
              <a:t>Experiences</a:t>
            </a:r>
            <a:r>
              <a:rPr lang="fr-FR" sz="1400" i="1" dirty="0" smtClean="0">
                <a:solidFill>
                  <a:srgbClr val="00B0F0"/>
                </a:solidFill>
              </a:rPr>
              <a:t> at CERN</a:t>
            </a:r>
            <a:endParaRPr lang="en-US" sz="1400" i="1" dirty="0">
              <a:solidFill>
                <a:srgbClr val="00B0F0"/>
              </a:solidFill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2946266"/>
            <a:ext cx="3255691" cy="154233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68018"/>
            <a:ext cx="4047778" cy="205188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1" y="2780928"/>
            <a:ext cx="8654231" cy="320683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3272" y="2204864"/>
            <a:ext cx="8857456" cy="2982819"/>
            <a:chOff x="143272" y="2204864"/>
            <a:chExt cx="8857456" cy="2982819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72" y="2204864"/>
              <a:ext cx="8857456" cy="298281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87624" y="2503929"/>
              <a:ext cx="4320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00B0F0"/>
                  </a:solidFill>
                </a:rPr>
                <a:t>#17 Ramon Llamas:</a:t>
              </a:r>
              <a:r>
                <a:rPr lang="en-US" sz="1200" i="1" dirty="0" smtClean="0">
                  <a:solidFill>
                    <a:srgbClr val="00B0F0"/>
                  </a:solidFill>
                </a:rPr>
                <a:t>Testing as a Service with </a:t>
              </a:r>
              <a:r>
                <a:rPr lang="en-US" sz="1200" i="1" dirty="0" err="1" smtClean="0">
                  <a:solidFill>
                    <a:srgbClr val="00B0F0"/>
                  </a:solidFill>
                </a:rPr>
                <a:t>HammerCloud</a:t>
              </a:r>
              <a:r>
                <a:rPr lang="en-US" sz="1200" i="1" dirty="0" smtClean="0">
                  <a:solidFill>
                    <a:srgbClr val="00B0F0"/>
                  </a:solidFill>
                </a:rPr>
                <a:t> </a:t>
              </a:r>
              <a:endParaRPr lang="en-US" sz="1200" i="1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2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4"/>
          <p:cNvSpPr>
            <a:spLocks noGrp="1"/>
          </p:cNvSpPr>
          <p:nvPr>
            <p:ph idx="1"/>
          </p:nvPr>
        </p:nvSpPr>
        <p:spPr>
          <a:xfrm>
            <a:off x="1979613" y="1600200"/>
            <a:ext cx="6707187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altLang="en-US" smtClean="0"/>
          </a:p>
          <a:p>
            <a:pPr marL="0" indent="0">
              <a:buFont typeface="Arial" charset="0"/>
              <a:buNone/>
            </a:pPr>
            <a:r>
              <a:rPr lang="en-US" altLang="en-US" smtClean="0"/>
              <a:t>“Trend to use more and more COTS equipment and all-software based solutions continues”</a:t>
            </a:r>
          </a:p>
          <a:p>
            <a:pPr marL="0" indent="0">
              <a:buFont typeface="Arial" charset="0"/>
              <a:buNone/>
            </a:pPr>
            <a:endParaRPr lang="en-US" altLang="en-US" smtClean="0"/>
          </a:p>
          <a:p>
            <a:pPr marL="0" indent="0">
              <a:buFont typeface="Arial" charset="0"/>
              <a:buNone/>
            </a:pPr>
            <a:r>
              <a:rPr lang="en-US" altLang="en-US" smtClean="0"/>
              <a:t>“DAQ systems outside HEP have been growing a lot: challenges comparable, </a:t>
            </a:r>
            <a:br>
              <a:rPr lang="en-US" altLang="en-US" smtClean="0"/>
            </a:br>
            <a:r>
              <a:rPr lang="en-US" altLang="en-US" smtClean="0"/>
              <a:t>similar ideas &amp; synergy coming on”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OpenStack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6379815" cy="391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1700808"/>
            <a:ext cx="6301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Rich community-contributed ecosystem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Many new components, most actively developed OSS stack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The only ‘cloudy’ thing in the architecture are the users </a:t>
            </a:r>
            <a:r>
              <a:rPr lang="en-GB" dirty="0" smtClean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90116" name="Picture 4" descr="http://www.openstack.org/assets/openstack-logo/openstack-cloud-software-vertical-lar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1703526" cy="127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8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Problems shift, but do not go away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Adding virtualisation gives you more potential failure points to monitor …</a:t>
            </a:r>
          </a:p>
          <a:p>
            <a:r>
              <a:rPr lang="en-GB" dirty="0" smtClean="0"/>
              <a:t>And new services even more 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6550223"/>
            <a:ext cx="3732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#206 Pedro Andrade: </a:t>
            </a:r>
            <a:r>
              <a:rPr lang="en-GB" sz="1200" i="1" dirty="0" smtClean="0">
                <a:solidFill>
                  <a:srgbClr val="00B0F0"/>
                </a:solidFill>
              </a:rPr>
              <a:t>Agile Infrastructure Monitoring </a:t>
            </a:r>
            <a:endParaRPr lang="en-US" sz="1200" i="1" dirty="0">
              <a:solidFill>
                <a:srgbClr val="00B0F0"/>
              </a:solidFill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6" y="3284984"/>
            <a:ext cx="5112792" cy="161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69" y="3140968"/>
            <a:ext cx="3612149" cy="279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6021288"/>
            <a:ext cx="80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So just use Hadoop and </a:t>
            </a:r>
            <a:r>
              <a:rPr lang="en-GB" b="1" dirty="0" err="1" smtClean="0"/>
              <a:t>ElasticSearch</a:t>
            </a:r>
            <a:r>
              <a:rPr lang="en-GB" b="1" dirty="0" smtClean="0"/>
              <a:t> just to mine the monitoring data!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38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monitoring to testing</a:t>
            </a:r>
            <a:br>
              <a:rPr lang="en-GB" dirty="0" smtClean="0"/>
            </a:br>
            <a:r>
              <a:rPr lang="en-GB" dirty="0" err="1" smtClean="0"/>
              <a:t>HammerCloud</a:t>
            </a:r>
            <a:r>
              <a:rPr lang="en-GB" dirty="0" smtClean="0"/>
              <a:t> as a multi-purpose tool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6541704"/>
            <a:ext cx="4320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#17 Ramon Llamas:</a:t>
            </a:r>
            <a:r>
              <a:rPr lang="en-US" sz="1200" i="1" dirty="0" smtClean="0">
                <a:solidFill>
                  <a:srgbClr val="00B0F0"/>
                </a:solidFill>
              </a:rPr>
              <a:t>Testing as a Service with </a:t>
            </a:r>
            <a:r>
              <a:rPr lang="en-US" sz="1200" i="1" dirty="0" err="1" smtClean="0">
                <a:solidFill>
                  <a:srgbClr val="00B0F0"/>
                </a:solidFill>
              </a:rPr>
              <a:t>HammerCloud</a:t>
            </a:r>
            <a:r>
              <a:rPr lang="en-US" sz="1200" i="1" dirty="0" smtClean="0">
                <a:solidFill>
                  <a:srgbClr val="00B0F0"/>
                </a:solidFill>
              </a:rPr>
              <a:t> </a:t>
            </a:r>
            <a:endParaRPr lang="en-US" sz="1200" i="1" dirty="0">
              <a:solidFill>
                <a:srgbClr val="00B0F0"/>
              </a:solidFill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3" y="3318522"/>
            <a:ext cx="4536504" cy="322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47" y="1556792"/>
            <a:ext cx="4890244" cy="306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633002" cy="41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3" y="1412776"/>
            <a:ext cx="3715306" cy="209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596" y="4822647"/>
            <a:ext cx="3796034" cy="11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49064" y="6021791"/>
            <a:ext cx="3332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Moved to Grizzly </a:t>
            </a:r>
            <a:r>
              <a:rPr lang="en-GB" sz="1600" dirty="0" err="1" smtClean="0">
                <a:solidFill>
                  <a:srgbClr val="00B0F0"/>
                </a:solidFill>
              </a:rPr>
              <a:t>OpenStack</a:t>
            </a:r>
            <a:r>
              <a:rPr lang="en-GB" sz="1600" dirty="0" smtClean="0">
                <a:solidFill>
                  <a:srgbClr val="00B0F0"/>
                </a:solidFill>
              </a:rPr>
              <a:t> cloud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GB" dirty="0" smtClean="0"/>
              <a:t>Commercial clouds: they </a:t>
            </a:r>
            <a:r>
              <a:rPr lang="en-GB" i="1" dirty="0" smtClean="0"/>
              <a:t>work </a:t>
            </a:r>
            <a:r>
              <a:rPr lang="en-GB" dirty="0" smtClean="0"/>
              <a:t>fine … </a:t>
            </a:r>
            <a:r>
              <a:rPr lang="en-GB" sz="2800" dirty="0" smtClean="0">
                <a:solidFill>
                  <a:srgbClr val="00B0F0"/>
                </a:solidFill>
              </a:rPr>
              <a:t>(but: </a:t>
            </a:r>
            <a:br>
              <a:rPr lang="en-GB" sz="2800" dirty="0" smtClean="0">
                <a:solidFill>
                  <a:srgbClr val="00B0F0"/>
                </a:solidFill>
              </a:rPr>
            </a:br>
            <a:r>
              <a:rPr lang="en-GB" sz="2800" dirty="0" smtClean="0">
                <a:solidFill>
                  <a:srgbClr val="00B0F0"/>
                </a:solidFill>
              </a:rPr>
              <a:t>at a cost)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2" r="94"/>
          <a:stretch/>
        </p:blipFill>
        <p:spPr bwMode="auto">
          <a:xfrm>
            <a:off x="4355976" y="3490931"/>
            <a:ext cx="4604887" cy="292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1524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97974" y="6541704"/>
            <a:ext cx="7029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#84 Ramon Llamas:</a:t>
            </a:r>
            <a:r>
              <a:rPr lang="en-US" sz="1200" i="1" dirty="0" smtClean="0">
                <a:solidFill>
                  <a:srgbClr val="00B0F0"/>
                </a:solidFill>
              </a:rPr>
              <a:t>Helix Nebula and CERN: A Symbiotic Approach to Exploiting Commercial Clouds</a:t>
            </a:r>
            <a:endParaRPr lang="en-US" sz="1200" i="1" dirty="0">
              <a:solidFill>
                <a:srgbClr val="00B0F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19" t="-2" r="40119" b="18"/>
          <a:stretch/>
        </p:blipFill>
        <p:spPr bwMode="auto">
          <a:xfrm>
            <a:off x="-4463384" y="956649"/>
            <a:ext cx="11373831" cy="285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1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Own data centre still very cost-effective – factor 3 compared to Amazon </a:t>
            </a:r>
            <a:endParaRPr lang="en-US" sz="3600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38" y="1464827"/>
            <a:ext cx="7007850" cy="491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884423" y="3124783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You pay for the Amazon profit 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and for the low occupancy (‘elasticity’)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35" y="6500810"/>
            <a:ext cx="5807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#14 Tony Wong: </a:t>
            </a:r>
            <a:r>
              <a:rPr lang="en-US" sz="1400" i="1" dirty="0" smtClean="0">
                <a:solidFill>
                  <a:srgbClr val="00B0F0"/>
                </a:solidFill>
              </a:rPr>
              <a:t>Operating dedicated data centers - Is it cost-effective?</a:t>
            </a:r>
            <a:endParaRPr lang="en-US" sz="14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network is not ‘just there’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multi-protocol world – at every level</a:t>
            </a:r>
          </a:p>
          <a:p>
            <a:r>
              <a:rPr lang="en-GB" dirty="0" smtClean="0"/>
              <a:t>Especially the core is a complex distributed multi-domain issue</a:t>
            </a:r>
          </a:p>
          <a:p>
            <a:endParaRPr lang="en-GB" dirty="0"/>
          </a:p>
          <a:p>
            <a:r>
              <a:rPr lang="en-GB" dirty="0" smtClean="0"/>
              <a:t>Did you know that ~20% of the total infrastructure cost is network-related?</a:t>
            </a:r>
          </a:p>
          <a:p>
            <a:r>
              <a:rPr lang="en-GB" dirty="0" smtClean="0"/>
              <a:t>Did you know that we (at Nikhef NDPF </a:t>
            </a:r>
            <a:r>
              <a:rPr lang="en-GB" dirty="0" smtClean="0"/>
              <a:t>alone) </a:t>
            </a:r>
            <a:r>
              <a:rPr lang="en-GB" dirty="0" smtClean="0"/>
              <a:t>have 240 </a:t>
            </a:r>
            <a:r>
              <a:rPr lang="en-GB" dirty="0" err="1" smtClean="0"/>
              <a:t>Gbps</a:t>
            </a:r>
            <a:r>
              <a:rPr lang="en-GB" dirty="0" smtClean="0"/>
              <a:t> between CPU and disk?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15616" y="1772816"/>
            <a:ext cx="7776864" cy="4587026"/>
            <a:chOff x="827584" y="2564903"/>
            <a:chExt cx="7776864" cy="4587026"/>
          </a:xfrm>
        </p:grpSpPr>
        <p:pic>
          <p:nvPicPr>
            <p:cNvPr id="1546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564903"/>
              <a:ext cx="7776864" cy="411623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548533" y="6813375"/>
              <a:ext cx="6030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solidFill>
                    <a:srgbClr val="00B0F0"/>
                  </a:solidFill>
                </a:rPr>
                <a:t>Inder</a:t>
              </a:r>
              <a:r>
                <a:rPr lang="en-GB" sz="1600" dirty="0" smtClean="0">
                  <a:solidFill>
                    <a:srgbClr val="00B0F0"/>
                  </a:solidFill>
                </a:rPr>
                <a:t> </a:t>
              </a:r>
              <a:r>
                <a:rPr lang="en-GB" sz="1600" dirty="0" err="1" smtClean="0">
                  <a:solidFill>
                    <a:srgbClr val="00B0F0"/>
                  </a:solidFill>
                </a:rPr>
                <a:t>Monga</a:t>
              </a:r>
              <a:r>
                <a:rPr lang="en-GB" sz="1600" dirty="0">
                  <a:solidFill>
                    <a:srgbClr val="00B0F0"/>
                  </a:solidFill>
                </a:rPr>
                <a:t> </a:t>
              </a:r>
              <a:r>
                <a:rPr lang="en-GB" sz="1600" dirty="0" smtClean="0">
                  <a:solidFill>
                    <a:srgbClr val="00B0F0"/>
                  </a:solidFill>
                </a:rPr>
                <a:t>– </a:t>
              </a:r>
              <a:r>
                <a:rPr lang="en-GB" sz="1600" i="1" dirty="0" smtClean="0">
                  <a:solidFill>
                    <a:srgbClr val="00B0F0"/>
                  </a:solidFill>
                </a:rPr>
                <a:t>Software Defined Networking </a:t>
              </a:r>
              <a:r>
                <a:rPr lang="en-GB" sz="1600" dirty="0" smtClean="0">
                  <a:solidFill>
                    <a:srgbClr val="00B0F0"/>
                  </a:solidFill>
                </a:rPr>
                <a:t>– Thursday plenary</a:t>
              </a:r>
              <a:endParaRPr lang="en-US" sz="1600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542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that network use exploded?</a:t>
            </a:r>
            <a:endParaRPr lang="en-US" dirty="0"/>
          </a:p>
        </p:txBody>
      </p:sp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1116013" y="1268413"/>
            <a:ext cx="7596187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205"/>
          <p:cNvGrpSpPr>
            <a:grpSpLocks/>
          </p:cNvGrpSpPr>
          <p:nvPr/>
        </p:nvGrpSpPr>
        <p:grpSpPr bwMode="auto">
          <a:xfrm>
            <a:off x="1116013" y="1263651"/>
            <a:ext cx="7602537" cy="5213349"/>
            <a:chOff x="703" y="796"/>
            <a:chExt cx="4789" cy="3284"/>
          </a:xfrm>
        </p:grpSpPr>
        <p:sp>
          <p:nvSpPr>
            <p:cNvPr id="288" name="Freeform 5"/>
            <p:cNvSpPr>
              <a:spLocks/>
            </p:cNvSpPr>
            <p:nvPr/>
          </p:nvSpPr>
          <p:spPr bwMode="auto">
            <a:xfrm>
              <a:off x="703" y="796"/>
              <a:ext cx="4789" cy="3284"/>
            </a:xfrm>
            <a:custGeom>
              <a:avLst/>
              <a:gdLst>
                <a:gd name="T0" fmla="*/ 0 w 16493"/>
                <a:gd name="T1" fmla="*/ 11306 h 11306"/>
                <a:gd name="T2" fmla="*/ 0 w 16493"/>
                <a:gd name="T3" fmla="*/ 11306 h 11306"/>
                <a:gd name="T4" fmla="*/ 16493 w 16493"/>
                <a:gd name="T5" fmla="*/ 11306 h 11306"/>
                <a:gd name="T6" fmla="*/ 16493 w 16493"/>
                <a:gd name="T7" fmla="*/ 0 h 11306"/>
                <a:gd name="T8" fmla="*/ 0 w 16493"/>
                <a:gd name="T9" fmla="*/ 0 h 11306"/>
                <a:gd name="T10" fmla="*/ 0 w 16493"/>
                <a:gd name="T11" fmla="*/ 11306 h 1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93" h="11306">
                  <a:moveTo>
                    <a:pt x="0" y="11306"/>
                  </a:moveTo>
                  <a:lnTo>
                    <a:pt x="0" y="11306"/>
                  </a:lnTo>
                  <a:lnTo>
                    <a:pt x="16493" y="11306"/>
                  </a:lnTo>
                  <a:lnTo>
                    <a:pt x="16493" y="0"/>
                  </a:lnTo>
                  <a:lnTo>
                    <a:pt x="0" y="0"/>
                  </a:lnTo>
                  <a:lnTo>
                    <a:pt x="0" y="1130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6"/>
            <p:cNvSpPr>
              <a:spLocks noEditPoints="1"/>
            </p:cNvSpPr>
            <p:nvPr/>
          </p:nvSpPr>
          <p:spPr bwMode="auto">
            <a:xfrm>
              <a:off x="1308" y="872"/>
              <a:ext cx="4160" cy="2900"/>
            </a:xfrm>
            <a:custGeom>
              <a:avLst/>
              <a:gdLst>
                <a:gd name="T0" fmla="*/ 14330 w 14330"/>
                <a:gd name="T1" fmla="*/ 8747 h 9987"/>
                <a:gd name="T2" fmla="*/ 14330 w 14330"/>
                <a:gd name="T3" fmla="*/ 8747 h 9987"/>
                <a:gd name="T4" fmla="*/ 0 w 14330"/>
                <a:gd name="T5" fmla="*/ 8747 h 9987"/>
                <a:gd name="T6" fmla="*/ 14330 w 14330"/>
                <a:gd name="T7" fmla="*/ 7493 h 9987"/>
                <a:gd name="T8" fmla="*/ 14330 w 14330"/>
                <a:gd name="T9" fmla="*/ 7493 h 9987"/>
                <a:gd name="T10" fmla="*/ 0 w 14330"/>
                <a:gd name="T11" fmla="*/ 7493 h 9987"/>
                <a:gd name="T12" fmla="*/ 14330 w 14330"/>
                <a:gd name="T13" fmla="*/ 6253 h 9987"/>
                <a:gd name="T14" fmla="*/ 14330 w 14330"/>
                <a:gd name="T15" fmla="*/ 6253 h 9987"/>
                <a:gd name="T16" fmla="*/ 0 w 14330"/>
                <a:gd name="T17" fmla="*/ 6253 h 9987"/>
                <a:gd name="T18" fmla="*/ 14330 w 14330"/>
                <a:gd name="T19" fmla="*/ 5000 h 9987"/>
                <a:gd name="T20" fmla="*/ 14330 w 14330"/>
                <a:gd name="T21" fmla="*/ 5000 h 9987"/>
                <a:gd name="T22" fmla="*/ 0 w 14330"/>
                <a:gd name="T23" fmla="*/ 5000 h 9987"/>
                <a:gd name="T24" fmla="*/ 14330 w 14330"/>
                <a:gd name="T25" fmla="*/ 3747 h 9987"/>
                <a:gd name="T26" fmla="*/ 14330 w 14330"/>
                <a:gd name="T27" fmla="*/ 3747 h 9987"/>
                <a:gd name="T28" fmla="*/ 0 w 14330"/>
                <a:gd name="T29" fmla="*/ 3747 h 9987"/>
                <a:gd name="T30" fmla="*/ 14330 w 14330"/>
                <a:gd name="T31" fmla="*/ 2507 h 9987"/>
                <a:gd name="T32" fmla="*/ 14330 w 14330"/>
                <a:gd name="T33" fmla="*/ 2507 h 9987"/>
                <a:gd name="T34" fmla="*/ 0 w 14330"/>
                <a:gd name="T35" fmla="*/ 2507 h 9987"/>
                <a:gd name="T36" fmla="*/ 14330 w 14330"/>
                <a:gd name="T37" fmla="*/ 1253 h 9987"/>
                <a:gd name="T38" fmla="*/ 14330 w 14330"/>
                <a:gd name="T39" fmla="*/ 1253 h 9987"/>
                <a:gd name="T40" fmla="*/ 0 w 14330"/>
                <a:gd name="T41" fmla="*/ 1253 h 9987"/>
                <a:gd name="T42" fmla="*/ 14330 w 14330"/>
                <a:gd name="T43" fmla="*/ 9987 h 9987"/>
                <a:gd name="T44" fmla="*/ 14330 w 14330"/>
                <a:gd name="T45" fmla="*/ 9987 h 9987"/>
                <a:gd name="T46" fmla="*/ 0 w 14330"/>
                <a:gd name="T47" fmla="*/ 9987 h 9987"/>
                <a:gd name="T48" fmla="*/ 14330 w 14330"/>
                <a:gd name="T49" fmla="*/ 0 h 9987"/>
                <a:gd name="T50" fmla="*/ 14330 w 14330"/>
                <a:gd name="T51" fmla="*/ 0 h 9987"/>
                <a:gd name="T52" fmla="*/ 0 w 14330"/>
                <a:gd name="T53" fmla="*/ 0 h 9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330" h="9987">
                  <a:moveTo>
                    <a:pt x="14330" y="8747"/>
                  </a:moveTo>
                  <a:lnTo>
                    <a:pt x="14330" y="8747"/>
                  </a:lnTo>
                  <a:lnTo>
                    <a:pt x="0" y="8747"/>
                  </a:lnTo>
                  <a:moveTo>
                    <a:pt x="14330" y="7493"/>
                  </a:moveTo>
                  <a:lnTo>
                    <a:pt x="14330" y="7493"/>
                  </a:lnTo>
                  <a:lnTo>
                    <a:pt x="0" y="7493"/>
                  </a:lnTo>
                  <a:moveTo>
                    <a:pt x="14330" y="6253"/>
                  </a:moveTo>
                  <a:lnTo>
                    <a:pt x="14330" y="6253"/>
                  </a:lnTo>
                  <a:lnTo>
                    <a:pt x="0" y="6253"/>
                  </a:lnTo>
                  <a:moveTo>
                    <a:pt x="14330" y="5000"/>
                  </a:moveTo>
                  <a:lnTo>
                    <a:pt x="14330" y="5000"/>
                  </a:lnTo>
                  <a:lnTo>
                    <a:pt x="0" y="5000"/>
                  </a:lnTo>
                  <a:moveTo>
                    <a:pt x="14330" y="3747"/>
                  </a:moveTo>
                  <a:lnTo>
                    <a:pt x="14330" y="3747"/>
                  </a:lnTo>
                  <a:lnTo>
                    <a:pt x="0" y="3747"/>
                  </a:lnTo>
                  <a:moveTo>
                    <a:pt x="14330" y="2507"/>
                  </a:moveTo>
                  <a:lnTo>
                    <a:pt x="14330" y="2507"/>
                  </a:lnTo>
                  <a:lnTo>
                    <a:pt x="0" y="2507"/>
                  </a:lnTo>
                  <a:moveTo>
                    <a:pt x="14330" y="1253"/>
                  </a:moveTo>
                  <a:lnTo>
                    <a:pt x="14330" y="1253"/>
                  </a:lnTo>
                  <a:lnTo>
                    <a:pt x="0" y="1253"/>
                  </a:lnTo>
                  <a:moveTo>
                    <a:pt x="14330" y="9987"/>
                  </a:moveTo>
                  <a:lnTo>
                    <a:pt x="14330" y="9987"/>
                  </a:lnTo>
                  <a:lnTo>
                    <a:pt x="0" y="9987"/>
                  </a:lnTo>
                  <a:moveTo>
                    <a:pt x="14330" y="0"/>
                  </a:moveTo>
                  <a:lnTo>
                    <a:pt x="14330" y="0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7"/>
            <p:cNvSpPr>
              <a:spLocks noEditPoints="1"/>
            </p:cNvSpPr>
            <p:nvPr/>
          </p:nvSpPr>
          <p:spPr bwMode="auto">
            <a:xfrm>
              <a:off x="1308" y="3756"/>
              <a:ext cx="4160" cy="24"/>
            </a:xfrm>
            <a:custGeom>
              <a:avLst/>
              <a:gdLst>
                <a:gd name="T0" fmla="*/ 0 w 14328"/>
                <a:gd name="T1" fmla="*/ 54 h 80"/>
                <a:gd name="T2" fmla="*/ 0 w 14328"/>
                <a:gd name="T3" fmla="*/ 54 h 80"/>
                <a:gd name="T4" fmla="*/ 14328 w 14328"/>
                <a:gd name="T5" fmla="*/ 54 h 80"/>
                <a:gd name="T6" fmla="*/ 2 w 14328"/>
                <a:gd name="T7" fmla="*/ 0 h 80"/>
                <a:gd name="T8" fmla="*/ 2 w 14328"/>
                <a:gd name="T9" fmla="*/ 0 h 80"/>
                <a:gd name="T10" fmla="*/ 2 w 14328"/>
                <a:gd name="T11" fmla="*/ 80 h 80"/>
                <a:gd name="T12" fmla="*/ 2389 w 14328"/>
                <a:gd name="T13" fmla="*/ 0 h 80"/>
                <a:gd name="T14" fmla="*/ 2389 w 14328"/>
                <a:gd name="T15" fmla="*/ 0 h 80"/>
                <a:gd name="T16" fmla="*/ 2389 w 14328"/>
                <a:gd name="T17" fmla="*/ 80 h 80"/>
                <a:gd name="T18" fmla="*/ 4775 w 14328"/>
                <a:gd name="T19" fmla="*/ 0 h 80"/>
                <a:gd name="T20" fmla="*/ 4775 w 14328"/>
                <a:gd name="T21" fmla="*/ 0 h 80"/>
                <a:gd name="T22" fmla="*/ 4775 w 14328"/>
                <a:gd name="T23" fmla="*/ 80 h 80"/>
                <a:gd name="T24" fmla="*/ 7162 w 14328"/>
                <a:gd name="T25" fmla="*/ 0 h 80"/>
                <a:gd name="T26" fmla="*/ 7162 w 14328"/>
                <a:gd name="T27" fmla="*/ 0 h 80"/>
                <a:gd name="T28" fmla="*/ 7162 w 14328"/>
                <a:gd name="T29" fmla="*/ 80 h 80"/>
                <a:gd name="T30" fmla="*/ 9549 w 14328"/>
                <a:gd name="T31" fmla="*/ 0 h 80"/>
                <a:gd name="T32" fmla="*/ 9549 w 14328"/>
                <a:gd name="T33" fmla="*/ 0 h 80"/>
                <a:gd name="T34" fmla="*/ 9549 w 14328"/>
                <a:gd name="T35" fmla="*/ 80 h 80"/>
                <a:gd name="T36" fmla="*/ 11935 w 14328"/>
                <a:gd name="T37" fmla="*/ 0 h 80"/>
                <a:gd name="T38" fmla="*/ 11935 w 14328"/>
                <a:gd name="T39" fmla="*/ 0 h 80"/>
                <a:gd name="T40" fmla="*/ 11935 w 14328"/>
                <a:gd name="T4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28" h="80">
                  <a:moveTo>
                    <a:pt x="0" y="54"/>
                  </a:moveTo>
                  <a:lnTo>
                    <a:pt x="0" y="54"/>
                  </a:lnTo>
                  <a:lnTo>
                    <a:pt x="14328" y="54"/>
                  </a:lnTo>
                  <a:moveTo>
                    <a:pt x="2" y="0"/>
                  </a:moveTo>
                  <a:lnTo>
                    <a:pt x="2" y="0"/>
                  </a:lnTo>
                  <a:lnTo>
                    <a:pt x="2" y="80"/>
                  </a:lnTo>
                  <a:moveTo>
                    <a:pt x="2389" y="0"/>
                  </a:moveTo>
                  <a:lnTo>
                    <a:pt x="2389" y="0"/>
                  </a:lnTo>
                  <a:lnTo>
                    <a:pt x="2389" y="80"/>
                  </a:lnTo>
                  <a:moveTo>
                    <a:pt x="4775" y="0"/>
                  </a:moveTo>
                  <a:lnTo>
                    <a:pt x="4775" y="0"/>
                  </a:lnTo>
                  <a:lnTo>
                    <a:pt x="4775" y="80"/>
                  </a:lnTo>
                  <a:moveTo>
                    <a:pt x="7162" y="0"/>
                  </a:moveTo>
                  <a:lnTo>
                    <a:pt x="7162" y="0"/>
                  </a:lnTo>
                  <a:lnTo>
                    <a:pt x="7162" y="80"/>
                  </a:lnTo>
                  <a:moveTo>
                    <a:pt x="9549" y="0"/>
                  </a:moveTo>
                  <a:lnTo>
                    <a:pt x="9549" y="0"/>
                  </a:lnTo>
                  <a:lnTo>
                    <a:pt x="9549" y="80"/>
                  </a:lnTo>
                  <a:moveTo>
                    <a:pt x="11935" y="0"/>
                  </a:moveTo>
                  <a:lnTo>
                    <a:pt x="11935" y="0"/>
                  </a:lnTo>
                  <a:lnTo>
                    <a:pt x="11935" y="8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8"/>
            <p:cNvSpPr>
              <a:spLocks noEditPoints="1"/>
            </p:cNvSpPr>
            <p:nvPr/>
          </p:nvSpPr>
          <p:spPr bwMode="auto">
            <a:xfrm>
              <a:off x="1301" y="872"/>
              <a:ext cx="23" cy="2904"/>
            </a:xfrm>
            <a:custGeom>
              <a:avLst/>
              <a:gdLst>
                <a:gd name="T0" fmla="*/ 27 w 80"/>
                <a:gd name="T1" fmla="*/ 9999 h 9999"/>
                <a:gd name="T2" fmla="*/ 27 w 80"/>
                <a:gd name="T3" fmla="*/ 9999 h 9999"/>
                <a:gd name="T4" fmla="*/ 27 w 80"/>
                <a:gd name="T5" fmla="*/ 1 h 9999"/>
                <a:gd name="T6" fmla="*/ 80 w 80"/>
                <a:gd name="T7" fmla="*/ 9987 h 9999"/>
                <a:gd name="T8" fmla="*/ 80 w 80"/>
                <a:gd name="T9" fmla="*/ 9987 h 9999"/>
                <a:gd name="T10" fmla="*/ 0 w 80"/>
                <a:gd name="T11" fmla="*/ 9987 h 9999"/>
                <a:gd name="T12" fmla="*/ 80 w 80"/>
                <a:gd name="T13" fmla="*/ 8747 h 9999"/>
                <a:gd name="T14" fmla="*/ 80 w 80"/>
                <a:gd name="T15" fmla="*/ 8747 h 9999"/>
                <a:gd name="T16" fmla="*/ 0 w 80"/>
                <a:gd name="T17" fmla="*/ 8747 h 9999"/>
                <a:gd name="T18" fmla="*/ 80 w 80"/>
                <a:gd name="T19" fmla="*/ 7493 h 9999"/>
                <a:gd name="T20" fmla="*/ 80 w 80"/>
                <a:gd name="T21" fmla="*/ 7493 h 9999"/>
                <a:gd name="T22" fmla="*/ 0 w 80"/>
                <a:gd name="T23" fmla="*/ 7493 h 9999"/>
                <a:gd name="T24" fmla="*/ 80 w 80"/>
                <a:gd name="T25" fmla="*/ 6253 h 9999"/>
                <a:gd name="T26" fmla="*/ 80 w 80"/>
                <a:gd name="T27" fmla="*/ 6253 h 9999"/>
                <a:gd name="T28" fmla="*/ 0 w 80"/>
                <a:gd name="T29" fmla="*/ 6253 h 9999"/>
                <a:gd name="T30" fmla="*/ 80 w 80"/>
                <a:gd name="T31" fmla="*/ 5000 h 9999"/>
                <a:gd name="T32" fmla="*/ 80 w 80"/>
                <a:gd name="T33" fmla="*/ 5000 h 9999"/>
                <a:gd name="T34" fmla="*/ 0 w 80"/>
                <a:gd name="T35" fmla="*/ 5000 h 9999"/>
                <a:gd name="T36" fmla="*/ 80 w 80"/>
                <a:gd name="T37" fmla="*/ 3747 h 9999"/>
                <a:gd name="T38" fmla="*/ 80 w 80"/>
                <a:gd name="T39" fmla="*/ 3747 h 9999"/>
                <a:gd name="T40" fmla="*/ 0 w 80"/>
                <a:gd name="T41" fmla="*/ 3747 h 9999"/>
                <a:gd name="T42" fmla="*/ 80 w 80"/>
                <a:gd name="T43" fmla="*/ 2507 h 9999"/>
                <a:gd name="T44" fmla="*/ 80 w 80"/>
                <a:gd name="T45" fmla="*/ 2507 h 9999"/>
                <a:gd name="T46" fmla="*/ 0 w 80"/>
                <a:gd name="T47" fmla="*/ 2507 h 9999"/>
                <a:gd name="T48" fmla="*/ 80 w 80"/>
                <a:gd name="T49" fmla="*/ 1253 h 9999"/>
                <a:gd name="T50" fmla="*/ 80 w 80"/>
                <a:gd name="T51" fmla="*/ 1253 h 9999"/>
                <a:gd name="T52" fmla="*/ 0 w 80"/>
                <a:gd name="T53" fmla="*/ 1253 h 9999"/>
                <a:gd name="T54" fmla="*/ 80 w 80"/>
                <a:gd name="T55" fmla="*/ 0 h 9999"/>
                <a:gd name="T56" fmla="*/ 80 w 80"/>
                <a:gd name="T57" fmla="*/ 0 h 9999"/>
                <a:gd name="T58" fmla="*/ 0 w 80"/>
                <a:gd name="T59" fmla="*/ 0 h 9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" h="9999">
                  <a:moveTo>
                    <a:pt x="27" y="9999"/>
                  </a:moveTo>
                  <a:lnTo>
                    <a:pt x="27" y="9999"/>
                  </a:lnTo>
                  <a:lnTo>
                    <a:pt x="27" y="1"/>
                  </a:lnTo>
                  <a:moveTo>
                    <a:pt x="80" y="9987"/>
                  </a:moveTo>
                  <a:lnTo>
                    <a:pt x="80" y="9987"/>
                  </a:lnTo>
                  <a:lnTo>
                    <a:pt x="0" y="9987"/>
                  </a:lnTo>
                  <a:moveTo>
                    <a:pt x="80" y="8747"/>
                  </a:moveTo>
                  <a:lnTo>
                    <a:pt x="80" y="8747"/>
                  </a:lnTo>
                  <a:lnTo>
                    <a:pt x="0" y="8747"/>
                  </a:lnTo>
                  <a:moveTo>
                    <a:pt x="80" y="7493"/>
                  </a:moveTo>
                  <a:lnTo>
                    <a:pt x="80" y="7493"/>
                  </a:lnTo>
                  <a:lnTo>
                    <a:pt x="0" y="7493"/>
                  </a:lnTo>
                  <a:moveTo>
                    <a:pt x="80" y="6253"/>
                  </a:moveTo>
                  <a:lnTo>
                    <a:pt x="80" y="6253"/>
                  </a:lnTo>
                  <a:lnTo>
                    <a:pt x="0" y="6253"/>
                  </a:lnTo>
                  <a:moveTo>
                    <a:pt x="80" y="5000"/>
                  </a:moveTo>
                  <a:lnTo>
                    <a:pt x="80" y="5000"/>
                  </a:lnTo>
                  <a:lnTo>
                    <a:pt x="0" y="5000"/>
                  </a:lnTo>
                  <a:moveTo>
                    <a:pt x="80" y="3747"/>
                  </a:moveTo>
                  <a:lnTo>
                    <a:pt x="80" y="3747"/>
                  </a:lnTo>
                  <a:lnTo>
                    <a:pt x="0" y="3747"/>
                  </a:lnTo>
                  <a:moveTo>
                    <a:pt x="80" y="2507"/>
                  </a:moveTo>
                  <a:lnTo>
                    <a:pt x="80" y="2507"/>
                  </a:lnTo>
                  <a:lnTo>
                    <a:pt x="0" y="2507"/>
                  </a:lnTo>
                  <a:moveTo>
                    <a:pt x="80" y="1253"/>
                  </a:moveTo>
                  <a:lnTo>
                    <a:pt x="80" y="1253"/>
                  </a:lnTo>
                  <a:lnTo>
                    <a:pt x="0" y="1253"/>
                  </a:lnTo>
                  <a:moveTo>
                    <a:pt x="80" y="0"/>
                  </a:move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9"/>
            <p:cNvSpPr>
              <a:spLocks/>
            </p:cNvSpPr>
            <p:nvPr/>
          </p:nvSpPr>
          <p:spPr bwMode="auto">
            <a:xfrm>
              <a:off x="1172" y="3807"/>
              <a:ext cx="24" cy="67"/>
            </a:xfrm>
            <a:custGeom>
              <a:avLst/>
              <a:gdLst>
                <a:gd name="T0" fmla="*/ 0 w 82"/>
                <a:gd name="T1" fmla="*/ 228 h 230"/>
                <a:gd name="T2" fmla="*/ 0 w 82"/>
                <a:gd name="T3" fmla="*/ 228 h 230"/>
                <a:gd name="T4" fmla="*/ 0 w 82"/>
                <a:gd name="T5" fmla="*/ 203 h 230"/>
                <a:gd name="T6" fmla="*/ 27 w 82"/>
                <a:gd name="T7" fmla="*/ 208 h 230"/>
                <a:gd name="T8" fmla="*/ 49 w 82"/>
                <a:gd name="T9" fmla="*/ 200 h 230"/>
                <a:gd name="T10" fmla="*/ 55 w 82"/>
                <a:gd name="T11" fmla="*/ 168 h 230"/>
                <a:gd name="T12" fmla="*/ 55 w 82"/>
                <a:gd name="T13" fmla="*/ 0 h 230"/>
                <a:gd name="T14" fmla="*/ 82 w 82"/>
                <a:gd name="T15" fmla="*/ 0 h 230"/>
                <a:gd name="T16" fmla="*/ 82 w 82"/>
                <a:gd name="T17" fmla="*/ 168 h 230"/>
                <a:gd name="T18" fmla="*/ 23 w 82"/>
                <a:gd name="T19" fmla="*/ 230 h 230"/>
                <a:gd name="T20" fmla="*/ 0 w 82"/>
                <a:gd name="T21" fmla="*/ 228 h 230"/>
                <a:gd name="T22" fmla="*/ 0 w 82"/>
                <a:gd name="T23" fmla="*/ 228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230">
                  <a:moveTo>
                    <a:pt x="0" y="228"/>
                  </a:moveTo>
                  <a:lnTo>
                    <a:pt x="0" y="228"/>
                  </a:lnTo>
                  <a:lnTo>
                    <a:pt x="0" y="203"/>
                  </a:lnTo>
                  <a:cubicBezTo>
                    <a:pt x="10" y="207"/>
                    <a:pt x="19" y="208"/>
                    <a:pt x="27" y="208"/>
                  </a:cubicBezTo>
                  <a:cubicBezTo>
                    <a:pt x="38" y="208"/>
                    <a:pt x="45" y="205"/>
                    <a:pt x="49" y="200"/>
                  </a:cubicBezTo>
                  <a:cubicBezTo>
                    <a:pt x="53" y="194"/>
                    <a:pt x="55" y="183"/>
                    <a:pt x="55" y="168"/>
                  </a:cubicBezTo>
                  <a:lnTo>
                    <a:pt x="55" y="0"/>
                  </a:lnTo>
                  <a:lnTo>
                    <a:pt x="82" y="0"/>
                  </a:lnTo>
                  <a:lnTo>
                    <a:pt x="82" y="168"/>
                  </a:lnTo>
                  <a:cubicBezTo>
                    <a:pt x="82" y="209"/>
                    <a:pt x="63" y="230"/>
                    <a:pt x="23" y="230"/>
                  </a:cubicBezTo>
                  <a:cubicBezTo>
                    <a:pt x="17" y="230"/>
                    <a:pt x="9" y="229"/>
                    <a:pt x="0" y="228"/>
                  </a:cubicBezTo>
                  <a:lnTo>
                    <a:pt x="0" y="2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0"/>
            <p:cNvSpPr>
              <a:spLocks noEditPoints="1"/>
            </p:cNvSpPr>
            <p:nvPr/>
          </p:nvSpPr>
          <p:spPr bwMode="auto">
            <a:xfrm>
              <a:off x="1207" y="3821"/>
              <a:ext cx="37" cy="43"/>
            </a:xfrm>
            <a:custGeom>
              <a:avLst/>
              <a:gdLst>
                <a:gd name="T0" fmla="*/ 85 w 127"/>
                <a:gd name="T1" fmla="*/ 126 h 147"/>
                <a:gd name="T2" fmla="*/ 85 w 127"/>
                <a:gd name="T3" fmla="*/ 126 h 147"/>
                <a:gd name="T4" fmla="*/ 40 w 127"/>
                <a:gd name="T5" fmla="*/ 147 h 147"/>
                <a:gd name="T6" fmla="*/ 11 w 127"/>
                <a:gd name="T7" fmla="*/ 136 h 147"/>
                <a:gd name="T8" fmla="*/ 0 w 127"/>
                <a:gd name="T9" fmla="*/ 108 h 147"/>
                <a:gd name="T10" fmla="*/ 19 w 127"/>
                <a:gd name="T11" fmla="*/ 73 h 147"/>
                <a:gd name="T12" fmla="*/ 75 w 127"/>
                <a:gd name="T13" fmla="*/ 60 h 147"/>
                <a:gd name="T14" fmla="*/ 81 w 127"/>
                <a:gd name="T15" fmla="*/ 60 h 147"/>
                <a:gd name="T16" fmla="*/ 81 w 127"/>
                <a:gd name="T17" fmla="*/ 43 h 147"/>
                <a:gd name="T18" fmla="*/ 56 w 127"/>
                <a:gd name="T19" fmla="*/ 19 h 147"/>
                <a:gd name="T20" fmla="*/ 12 w 127"/>
                <a:gd name="T21" fmla="*/ 31 h 147"/>
                <a:gd name="T22" fmla="*/ 12 w 127"/>
                <a:gd name="T23" fmla="*/ 10 h 147"/>
                <a:gd name="T24" fmla="*/ 60 w 127"/>
                <a:gd name="T25" fmla="*/ 0 h 147"/>
                <a:gd name="T26" fmla="*/ 95 w 127"/>
                <a:gd name="T27" fmla="*/ 10 h 147"/>
                <a:gd name="T28" fmla="*/ 107 w 127"/>
                <a:gd name="T29" fmla="*/ 43 h 147"/>
                <a:gd name="T30" fmla="*/ 107 w 127"/>
                <a:gd name="T31" fmla="*/ 107 h 147"/>
                <a:gd name="T32" fmla="*/ 120 w 127"/>
                <a:gd name="T33" fmla="*/ 129 h 147"/>
                <a:gd name="T34" fmla="*/ 125 w 127"/>
                <a:gd name="T35" fmla="*/ 129 h 147"/>
                <a:gd name="T36" fmla="*/ 127 w 127"/>
                <a:gd name="T37" fmla="*/ 143 h 147"/>
                <a:gd name="T38" fmla="*/ 108 w 127"/>
                <a:gd name="T39" fmla="*/ 147 h 147"/>
                <a:gd name="T40" fmla="*/ 85 w 127"/>
                <a:gd name="T41" fmla="*/ 126 h 147"/>
                <a:gd name="T42" fmla="*/ 85 w 127"/>
                <a:gd name="T43" fmla="*/ 126 h 147"/>
                <a:gd name="T44" fmla="*/ 81 w 127"/>
                <a:gd name="T45" fmla="*/ 112 h 147"/>
                <a:gd name="T46" fmla="*/ 81 w 127"/>
                <a:gd name="T47" fmla="*/ 112 h 147"/>
                <a:gd name="T48" fmla="*/ 81 w 127"/>
                <a:gd name="T49" fmla="*/ 76 h 147"/>
                <a:gd name="T50" fmla="*/ 72 w 127"/>
                <a:gd name="T51" fmla="*/ 75 h 147"/>
                <a:gd name="T52" fmla="*/ 38 w 127"/>
                <a:gd name="T53" fmla="*/ 83 h 147"/>
                <a:gd name="T54" fmla="*/ 25 w 127"/>
                <a:gd name="T55" fmla="*/ 104 h 147"/>
                <a:gd name="T56" fmla="*/ 32 w 127"/>
                <a:gd name="T57" fmla="*/ 120 h 147"/>
                <a:gd name="T58" fmla="*/ 48 w 127"/>
                <a:gd name="T59" fmla="*/ 126 h 147"/>
                <a:gd name="T60" fmla="*/ 81 w 127"/>
                <a:gd name="T61" fmla="*/ 112 h 147"/>
                <a:gd name="T62" fmla="*/ 81 w 127"/>
                <a:gd name="T63" fmla="*/ 11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7" h="147">
                  <a:moveTo>
                    <a:pt x="85" y="126"/>
                  </a:moveTo>
                  <a:lnTo>
                    <a:pt x="85" y="126"/>
                  </a:lnTo>
                  <a:cubicBezTo>
                    <a:pt x="69" y="140"/>
                    <a:pt x="55" y="147"/>
                    <a:pt x="40" y="147"/>
                  </a:cubicBezTo>
                  <a:cubicBezTo>
                    <a:pt x="29" y="147"/>
                    <a:pt x="19" y="143"/>
                    <a:pt x="11" y="136"/>
                  </a:cubicBezTo>
                  <a:cubicBezTo>
                    <a:pt x="4" y="129"/>
                    <a:pt x="0" y="120"/>
                    <a:pt x="0" y="108"/>
                  </a:cubicBezTo>
                  <a:cubicBezTo>
                    <a:pt x="0" y="93"/>
                    <a:pt x="6" y="81"/>
                    <a:pt x="19" y="73"/>
                  </a:cubicBezTo>
                  <a:cubicBezTo>
                    <a:pt x="32" y="65"/>
                    <a:pt x="51" y="60"/>
                    <a:pt x="75" y="60"/>
                  </a:cubicBezTo>
                  <a:lnTo>
                    <a:pt x="81" y="60"/>
                  </a:lnTo>
                  <a:lnTo>
                    <a:pt x="81" y="43"/>
                  </a:lnTo>
                  <a:cubicBezTo>
                    <a:pt x="81" y="27"/>
                    <a:pt x="73" y="19"/>
                    <a:pt x="56" y="19"/>
                  </a:cubicBezTo>
                  <a:cubicBezTo>
                    <a:pt x="42" y="19"/>
                    <a:pt x="28" y="23"/>
                    <a:pt x="12" y="31"/>
                  </a:cubicBezTo>
                  <a:lnTo>
                    <a:pt x="12" y="10"/>
                  </a:lnTo>
                  <a:cubicBezTo>
                    <a:pt x="29" y="3"/>
                    <a:pt x="45" y="0"/>
                    <a:pt x="60" y="0"/>
                  </a:cubicBezTo>
                  <a:cubicBezTo>
                    <a:pt x="76" y="0"/>
                    <a:pt x="88" y="3"/>
                    <a:pt x="95" y="10"/>
                  </a:cubicBezTo>
                  <a:cubicBezTo>
                    <a:pt x="103" y="17"/>
                    <a:pt x="107" y="28"/>
                    <a:pt x="107" y="43"/>
                  </a:cubicBezTo>
                  <a:lnTo>
                    <a:pt x="107" y="107"/>
                  </a:lnTo>
                  <a:cubicBezTo>
                    <a:pt x="107" y="122"/>
                    <a:pt x="111" y="129"/>
                    <a:pt x="120" y="129"/>
                  </a:cubicBezTo>
                  <a:cubicBezTo>
                    <a:pt x="121" y="129"/>
                    <a:pt x="123" y="129"/>
                    <a:pt x="125" y="129"/>
                  </a:cubicBezTo>
                  <a:lnTo>
                    <a:pt x="127" y="143"/>
                  </a:lnTo>
                  <a:cubicBezTo>
                    <a:pt x="121" y="146"/>
                    <a:pt x="115" y="147"/>
                    <a:pt x="108" y="147"/>
                  </a:cubicBezTo>
                  <a:cubicBezTo>
                    <a:pt x="96" y="147"/>
                    <a:pt x="88" y="140"/>
                    <a:pt x="85" y="126"/>
                  </a:cubicBezTo>
                  <a:lnTo>
                    <a:pt x="85" y="126"/>
                  </a:lnTo>
                  <a:close/>
                  <a:moveTo>
                    <a:pt x="81" y="112"/>
                  </a:moveTo>
                  <a:lnTo>
                    <a:pt x="81" y="112"/>
                  </a:lnTo>
                  <a:lnTo>
                    <a:pt x="81" y="76"/>
                  </a:lnTo>
                  <a:lnTo>
                    <a:pt x="72" y="75"/>
                  </a:lnTo>
                  <a:cubicBezTo>
                    <a:pt x="58" y="75"/>
                    <a:pt x="47" y="78"/>
                    <a:pt x="38" y="83"/>
                  </a:cubicBezTo>
                  <a:cubicBezTo>
                    <a:pt x="30" y="89"/>
                    <a:pt x="25" y="96"/>
                    <a:pt x="25" y="104"/>
                  </a:cubicBezTo>
                  <a:cubicBezTo>
                    <a:pt x="25" y="110"/>
                    <a:pt x="28" y="116"/>
                    <a:pt x="32" y="120"/>
                  </a:cubicBezTo>
                  <a:cubicBezTo>
                    <a:pt x="36" y="124"/>
                    <a:pt x="41" y="126"/>
                    <a:pt x="48" y="126"/>
                  </a:cubicBezTo>
                  <a:cubicBezTo>
                    <a:pt x="58" y="126"/>
                    <a:pt x="69" y="121"/>
                    <a:pt x="81" y="112"/>
                  </a:cubicBezTo>
                  <a:lnTo>
                    <a:pt x="81" y="1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1"/>
            <p:cNvSpPr>
              <a:spLocks/>
            </p:cNvSpPr>
            <p:nvPr/>
          </p:nvSpPr>
          <p:spPr bwMode="auto">
            <a:xfrm>
              <a:off x="1253" y="3821"/>
              <a:ext cx="34" cy="42"/>
            </a:xfrm>
            <a:custGeom>
              <a:avLst/>
              <a:gdLst>
                <a:gd name="T0" fmla="*/ 0 w 116"/>
                <a:gd name="T1" fmla="*/ 144 h 144"/>
                <a:gd name="T2" fmla="*/ 0 w 116"/>
                <a:gd name="T3" fmla="*/ 144 h 144"/>
                <a:gd name="T4" fmla="*/ 0 w 116"/>
                <a:gd name="T5" fmla="*/ 3 h 144"/>
                <a:gd name="T6" fmla="*/ 26 w 116"/>
                <a:gd name="T7" fmla="*/ 3 h 144"/>
                <a:gd name="T8" fmla="*/ 26 w 116"/>
                <a:gd name="T9" fmla="*/ 29 h 144"/>
                <a:gd name="T10" fmla="*/ 75 w 116"/>
                <a:gd name="T11" fmla="*/ 0 h 144"/>
                <a:gd name="T12" fmla="*/ 105 w 116"/>
                <a:gd name="T13" fmla="*/ 11 h 144"/>
                <a:gd name="T14" fmla="*/ 116 w 116"/>
                <a:gd name="T15" fmla="*/ 43 h 144"/>
                <a:gd name="T16" fmla="*/ 116 w 116"/>
                <a:gd name="T17" fmla="*/ 144 h 144"/>
                <a:gd name="T18" fmla="*/ 90 w 116"/>
                <a:gd name="T19" fmla="*/ 144 h 144"/>
                <a:gd name="T20" fmla="*/ 90 w 116"/>
                <a:gd name="T21" fmla="*/ 51 h 144"/>
                <a:gd name="T22" fmla="*/ 85 w 116"/>
                <a:gd name="T23" fmla="*/ 28 h 144"/>
                <a:gd name="T24" fmla="*/ 70 w 116"/>
                <a:gd name="T25" fmla="*/ 22 h 144"/>
                <a:gd name="T26" fmla="*/ 26 w 116"/>
                <a:gd name="T27" fmla="*/ 53 h 144"/>
                <a:gd name="T28" fmla="*/ 26 w 116"/>
                <a:gd name="T29" fmla="*/ 144 h 144"/>
                <a:gd name="T30" fmla="*/ 0 w 116"/>
                <a:gd name="T3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44">
                  <a:moveTo>
                    <a:pt x="0" y="144"/>
                  </a:moveTo>
                  <a:lnTo>
                    <a:pt x="0" y="144"/>
                  </a:lnTo>
                  <a:lnTo>
                    <a:pt x="0" y="3"/>
                  </a:lnTo>
                  <a:lnTo>
                    <a:pt x="26" y="3"/>
                  </a:lnTo>
                  <a:lnTo>
                    <a:pt x="26" y="29"/>
                  </a:lnTo>
                  <a:cubicBezTo>
                    <a:pt x="39" y="10"/>
                    <a:pt x="56" y="0"/>
                    <a:pt x="75" y="0"/>
                  </a:cubicBezTo>
                  <a:cubicBezTo>
                    <a:pt x="88" y="0"/>
                    <a:pt x="97" y="4"/>
                    <a:pt x="105" y="11"/>
                  </a:cubicBezTo>
                  <a:cubicBezTo>
                    <a:pt x="112" y="19"/>
                    <a:pt x="116" y="29"/>
                    <a:pt x="116" y="43"/>
                  </a:cubicBezTo>
                  <a:lnTo>
                    <a:pt x="116" y="144"/>
                  </a:lnTo>
                  <a:lnTo>
                    <a:pt x="90" y="144"/>
                  </a:lnTo>
                  <a:lnTo>
                    <a:pt x="90" y="51"/>
                  </a:lnTo>
                  <a:cubicBezTo>
                    <a:pt x="90" y="40"/>
                    <a:pt x="88" y="33"/>
                    <a:pt x="85" y="28"/>
                  </a:cubicBezTo>
                  <a:cubicBezTo>
                    <a:pt x="82" y="24"/>
                    <a:pt x="77" y="22"/>
                    <a:pt x="70" y="22"/>
                  </a:cubicBezTo>
                  <a:cubicBezTo>
                    <a:pt x="54" y="22"/>
                    <a:pt x="40" y="32"/>
                    <a:pt x="26" y="53"/>
                  </a:cubicBezTo>
                  <a:lnTo>
                    <a:pt x="26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2"/>
            <p:cNvSpPr>
              <a:spLocks/>
            </p:cNvSpPr>
            <p:nvPr/>
          </p:nvSpPr>
          <p:spPr bwMode="auto">
            <a:xfrm>
              <a:off x="1299" y="3838"/>
              <a:ext cx="34" cy="6"/>
            </a:xfrm>
            <a:custGeom>
              <a:avLst/>
              <a:gdLst>
                <a:gd name="T0" fmla="*/ 0 w 116"/>
                <a:gd name="T1" fmla="*/ 20 h 20"/>
                <a:gd name="T2" fmla="*/ 0 w 116"/>
                <a:gd name="T3" fmla="*/ 20 h 20"/>
                <a:gd name="T4" fmla="*/ 0 w 116"/>
                <a:gd name="T5" fmla="*/ 0 h 20"/>
                <a:gd name="T6" fmla="*/ 116 w 116"/>
                <a:gd name="T7" fmla="*/ 0 h 20"/>
                <a:gd name="T8" fmla="*/ 116 w 116"/>
                <a:gd name="T9" fmla="*/ 20 h 20"/>
                <a:gd name="T10" fmla="*/ 0 w 116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20">
                  <a:moveTo>
                    <a:pt x="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3"/>
            <p:cNvSpPr>
              <a:spLocks noEditPoints="1"/>
            </p:cNvSpPr>
            <p:nvPr/>
          </p:nvSpPr>
          <p:spPr bwMode="auto">
            <a:xfrm>
              <a:off x="1345" y="3806"/>
              <a:ext cx="37" cy="59"/>
            </a:xfrm>
            <a:custGeom>
              <a:avLst/>
              <a:gdLst>
                <a:gd name="T0" fmla="*/ 10 w 130"/>
                <a:gd name="T1" fmla="*/ 196 h 202"/>
                <a:gd name="T2" fmla="*/ 10 w 130"/>
                <a:gd name="T3" fmla="*/ 196 h 202"/>
                <a:gd name="T4" fmla="*/ 10 w 130"/>
                <a:gd name="T5" fmla="*/ 174 h 202"/>
                <a:gd name="T6" fmla="*/ 51 w 130"/>
                <a:gd name="T7" fmla="*/ 182 h 202"/>
                <a:gd name="T8" fmla="*/ 89 w 130"/>
                <a:gd name="T9" fmla="*/ 162 h 202"/>
                <a:gd name="T10" fmla="*/ 102 w 130"/>
                <a:gd name="T11" fmla="*/ 106 h 202"/>
                <a:gd name="T12" fmla="*/ 58 w 130"/>
                <a:gd name="T13" fmla="*/ 130 h 202"/>
                <a:gd name="T14" fmla="*/ 17 w 130"/>
                <a:gd name="T15" fmla="*/ 112 h 202"/>
                <a:gd name="T16" fmla="*/ 0 w 130"/>
                <a:gd name="T17" fmla="*/ 68 h 202"/>
                <a:gd name="T18" fmla="*/ 18 w 130"/>
                <a:gd name="T19" fmla="*/ 19 h 202"/>
                <a:gd name="T20" fmla="*/ 63 w 130"/>
                <a:gd name="T21" fmla="*/ 0 h 202"/>
                <a:gd name="T22" fmla="*/ 112 w 130"/>
                <a:gd name="T23" fmla="*/ 25 h 202"/>
                <a:gd name="T24" fmla="*/ 130 w 130"/>
                <a:gd name="T25" fmla="*/ 94 h 202"/>
                <a:gd name="T26" fmla="*/ 108 w 130"/>
                <a:gd name="T27" fmla="*/ 172 h 202"/>
                <a:gd name="T28" fmla="*/ 49 w 130"/>
                <a:gd name="T29" fmla="*/ 202 h 202"/>
                <a:gd name="T30" fmla="*/ 10 w 130"/>
                <a:gd name="T31" fmla="*/ 196 h 202"/>
                <a:gd name="T32" fmla="*/ 10 w 130"/>
                <a:gd name="T33" fmla="*/ 196 h 202"/>
                <a:gd name="T34" fmla="*/ 25 w 130"/>
                <a:gd name="T35" fmla="*/ 63 h 202"/>
                <a:gd name="T36" fmla="*/ 25 w 130"/>
                <a:gd name="T37" fmla="*/ 63 h 202"/>
                <a:gd name="T38" fmla="*/ 35 w 130"/>
                <a:gd name="T39" fmla="*/ 98 h 202"/>
                <a:gd name="T40" fmla="*/ 62 w 130"/>
                <a:gd name="T41" fmla="*/ 111 h 202"/>
                <a:gd name="T42" fmla="*/ 90 w 130"/>
                <a:gd name="T43" fmla="*/ 100 h 202"/>
                <a:gd name="T44" fmla="*/ 102 w 130"/>
                <a:gd name="T45" fmla="*/ 73 h 202"/>
                <a:gd name="T46" fmla="*/ 91 w 130"/>
                <a:gd name="T47" fmla="*/ 34 h 202"/>
                <a:gd name="T48" fmla="*/ 61 w 130"/>
                <a:gd name="T49" fmla="*/ 19 h 202"/>
                <a:gd name="T50" fmla="*/ 35 w 130"/>
                <a:gd name="T51" fmla="*/ 31 h 202"/>
                <a:gd name="T52" fmla="*/ 25 w 130"/>
                <a:gd name="T53" fmla="*/ 63 h 202"/>
                <a:gd name="T54" fmla="*/ 25 w 130"/>
                <a:gd name="T55" fmla="*/ 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202">
                  <a:moveTo>
                    <a:pt x="10" y="196"/>
                  </a:moveTo>
                  <a:lnTo>
                    <a:pt x="10" y="196"/>
                  </a:lnTo>
                  <a:lnTo>
                    <a:pt x="10" y="174"/>
                  </a:lnTo>
                  <a:cubicBezTo>
                    <a:pt x="26" y="180"/>
                    <a:pt x="40" y="182"/>
                    <a:pt x="51" y="182"/>
                  </a:cubicBezTo>
                  <a:cubicBezTo>
                    <a:pt x="67" y="182"/>
                    <a:pt x="80" y="176"/>
                    <a:pt x="89" y="162"/>
                  </a:cubicBezTo>
                  <a:cubicBezTo>
                    <a:pt x="98" y="149"/>
                    <a:pt x="102" y="130"/>
                    <a:pt x="102" y="106"/>
                  </a:cubicBezTo>
                  <a:cubicBezTo>
                    <a:pt x="89" y="122"/>
                    <a:pt x="74" y="130"/>
                    <a:pt x="58" y="130"/>
                  </a:cubicBezTo>
                  <a:cubicBezTo>
                    <a:pt x="42" y="130"/>
                    <a:pt x="28" y="124"/>
                    <a:pt x="17" y="112"/>
                  </a:cubicBezTo>
                  <a:cubicBezTo>
                    <a:pt x="5" y="100"/>
                    <a:pt x="0" y="85"/>
                    <a:pt x="0" y="68"/>
                  </a:cubicBezTo>
                  <a:cubicBezTo>
                    <a:pt x="0" y="48"/>
                    <a:pt x="6" y="32"/>
                    <a:pt x="18" y="19"/>
                  </a:cubicBezTo>
                  <a:cubicBezTo>
                    <a:pt x="30" y="6"/>
                    <a:pt x="45" y="0"/>
                    <a:pt x="63" y="0"/>
                  </a:cubicBezTo>
                  <a:cubicBezTo>
                    <a:pt x="84" y="0"/>
                    <a:pt x="100" y="8"/>
                    <a:pt x="112" y="25"/>
                  </a:cubicBezTo>
                  <a:cubicBezTo>
                    <a:pt x="124" y="42"/>
                    <a:pt x="130" y="65"/>
                    <a:pt x="130" y="94"/>
                  </a:cubicBezTo>
                  <a:cubicBezTo>
                    <a:pt x="130" y="127"/>
                    <a:pt x="123" y="153"/>
                    <a:pt x="108" y="172"/>
                  </a:cubicBezTo>
                  <a:cubicBezTo>
                    <a:pt x="94" y="192"/>
                    <a:pt x="74" y="202"/>
                    <a:pt x="49" y="202"/>
                  </a:cubicBezTo>
                  <a:cubicBezTo>
                    <a:pt x="39" y="202"/>
                    <a:pt x="26" y="200"/>
                    <a:pt x="10" y="196"/>
                  </a:cubicBezTo>
                  <a:lnTo>
                    <a:pt x="10" y="196"/>
                  </a:lnTo>
                  <a:close/>
                  <a:moveTo>
                    <a:pt x="25" y="63"/>
                  </a:moveTo>
                  <a:lnTo>
                    <a:pt x="25" y="63"/>
                  </a:lnTo>
                  <a:cubicBezTo>
                    <a:pt x="25" y="78"/>
                    <a:pt x="29" y="90"/>
                    <a:pt x="35" y="98"/>
                  </a:cubicBezTo>
                  <a:cubicBezTo>
                    <a:pt x="42" y="107"/>
                    <a:pt x="51" y="111"/>
                    <a:pt x="62" y="111"/>
                  </a:cubicBezTo>
                  <a:cubicBezTo>
                    <a:pt x="73" y="111"/>
                    <a:pt x="83" y="107"/>
                    <a:pt x="90" y="100"/>
                  </a:cubicBezTo>
                  <a:cubicBezTo>
                    <a:pt x="98" y="93"/>
                    <a:pt x="102" y="84"/>
                    <a:pt x="102" y="73"/>
                  </a:cubicBezTo>
                  <a:cubicBezTo>
                    <a:pt x="102" y="57"/>
                    <a:pt x="98" y="44"/>
                    <a:pt x="91" y="34"/>
                  </a:cubicBezTo>
                  <a:cubicBezTo>
                    <a:pt x="83" y="24"/>
                    <a:pt x="73" y="19"/>
                    <a:pt x="61" y="19"/>
                  </a:cubicBezTo>
                  <a:cubicBezTo>
                    <a:pt x="50" y="19"/>
                    <a:pt x="41" y="23"/>
                    <a:pt x="35" y="31"/>
                  </a:cubicBezTo>
                  <a:cubicBezTo>
                    <a:pt x="29" y="39"/>
                    <a:pt x="25" y="49"/>
                    <a:pt x="25" y="63"/>
                  </a:cubicBezTo>
                  <a:lnTo>
                    <a:pt x="25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4"/>
            <p:cNvSpPr>
              <a:spLocks noEditPoints="1"/>
            </p:cNvSpPr>
            <p:nvPr/>
          </p:nvSpPr>
          <p:spPr bwMode="auto">
            <a:xfrm>
              <a:off x="1393" y="3806"/>
              <a:ext cx="39" cy="59"/>
            </a:xfrm>
            <a:custGeom>
              <a:avLst/>
              <a:gdLst>
                <a:gd name="T0" fmla="*/ 66 w 135"/>
                <a:gd name="T1" fmla="*/ 202 h 202"/>
                <a:gd name="T2" fmla="*/ 66 w 135"/>
                <a:gd name="T3" fmla="*/ 202 h 202"/>
                <a:gd name="T4" fmla="*/ 18 w 135"/>
                <a:gd name="T5" fmla="*/ 174 h 202"/>
                <a:gd name="T6" fmla="*/ 0 w 135"/>
                <a:gd name="T7" fmla="*/ 101 h 202"/>
                <a:gd name="T8" fmla="*/ 18 w 135"/>
                <a:gd name="T9" fmla="*/ 27 h 202"/>
                <a:gd name="T10" fmla="*/ 67 w 135"/>
                <a:gd name="T11" fmla="*/ 0 h 202"/>
                <a:gd name="T12" fmla="*/ 116 w 135"/>
                <a:gd name="T13" fmla="*/ 27 h 202"/>
                <a:gd name="T14" fmla="*/ 135 w 135"/>
                <a:gd name="T15" fmla="*/ 100 h 202"/>
                <a:gd name="T16" fmla="*/ 116 w 135"/>
                <a:gd name="T17" fmla="*/ 174 h 202"/>
                <a:gd name="T18" fmla="*/ 66 w 135"/>
                <a:gd name="T19" fmla="*/ 202 h 202"/>
                <a:gd name="T20" fmla="*/ 66 w 135"/>
                <a:gd name="T21" fmla="*/ 202 h 202"/>
                <a:gd name="T22" fmla="*/ 67 w 135"/>
                <a:gd name="T23" fmla="*/ 182 h 202"/>
                <a:gd name="T24" fmla="*/ 67 w 135"/>
                <a:gd name="T25" fmla="*/ 182 h 202"/>
                <a:gd name="T26" fmla="*/ 107 w 135"/>
                <a:gd name="T27" fmla="*/ 100 h 202"/>
                <a:gd name="T28" fmla="*/ 67 w 135"/>
                <a:gd name="T29" fmla="*/ 19 h 202"/>
                <a:gd name="T30" fmla="*/ 27 w 135"/>
                <a:gd name="T31" fmla="*/ 101 h 202"/>
                <a:gd name="T32" fmla="*/ 67 w 135"/>
                <a:gd name="T33" fmla="*/ 182 h 202"/>
                <a:gd name="T34" fmla="*/ 67 w 135"/>
                <a:gd name="T35" fmla="*/ 18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202">
                  <a:moveTo>
                    <a:pt x="66" y="202"/>
                  </a:moveTo>
                  <a:lnTo>
                    <a:pt x="66" y="202"/>
                  </a:lnTo>
                  <a:cubicBezTo>
                    <a:pt x="47" y="202"/>
                    <a:pt x="31" y="192"/>
                    <a:pt x="18" y="174"/>
                  </a:cubicBezTo>
                  <a:cubicBezTo>
                    <a:pt x="6" y="155"/>
                    <a:pt x="0" y="131"/>
                    <a:pt x="0" y="101"/>
                  </a:cubicBezTo>
                  <a:cubicBezTo>
                    <a:pt x="0" y="70"/>
                    <a:pt x="6" y="46"/>
                    <a:pt x="18" y="27"/>
                  </a:cubicBezTo>
                  <a:cubicBezTo>
                    <a:pt x="31" y="9"/>
                    <a:pt x="47" y="0"/>
                    <a:pt x="67" y="0"/>
                  </a:cubicBezTo>
                  <a:cubicBezTo>
                    <a:pt x="87" y="0"/>
                    <a:pt x="104" y="9"/>
                    <a:pt x="116" y="27"/>
                  </a:cubicBezTo>
                  <a:cubicBezTo>
                    <a:pt x="128" y="46"/>
                    <a:pt x="135" y="70"/>
                    <a:pt x="135" y="100"/>
                  </a:cubicBezTo>
                  <a:cubicBezTo>
                    <a:pt x="135" y="131"/>
                    <a:pt x="128" y="156"/>
                    <a:pt x="116" y="174"/>
                  </a:cubicBezTo>
                  <a:cubicBezTo>
                    <a:pt x="104" y="192"/>
                    <a:pt x="87" y="202"/>
                    <a:pt x="66" y="202"/>
                  </a:cubicBezTo>
                  <a:lnTo>
                    <a:pt x="66" y="202"/>
                  </a:lnTo>
                  <a:close/>
                  <a:moveTo>
                    <a:pt x="67" y="182"/>
                  </a:moveTo>
                  <a:lnTo>
                    <a:pt x="67" y="182"/>
                  </a:lnTo>
                  <a:cubicBezTo>
                    <a:pt x="94" y="182"/>
                    <a:pt x="107" y="155"/>
                    <a:pt x="107" y="100"/>
                  </a:cubicBezTo>
                  <a:cubicBezTo>
                    <a:pt x="107" y="46"/>
                    <a:pt x="94" y="19"/>
                    <a:pt x="67" y="19"/>
                  </a:cubicBezTo>
                  <a:cubicBezTo>
                    <a:pt x="41" y="19"/>
                    <a:pt x="27" y="46"/>
                    <a:pt x="27" y="101"/>
                  </a:cubicBezTo>
                  <a:cubicBezTo>
                    <a:pt x="27" y="155"/>
                    <a:pt x="40" y="182"/>
                    <a:pt x="67" y="182"/>
                  </a:cubicBezTo>
                  <a:lnTo>
                    <a:pt x="67" y="1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5"/>
            <p:cNvSpPr>
              <a:spLocks/>
            </p:cNvSpPr>
            <p:nvPr/>
          </p:nvSpPr>
          <p:spPr bwMode="auto">
            <a:xfrm>
              <a:off x="1871" y="3807"/>
              <a:ext cx="32" cy="56"/>
            </a:xfrm>
            <a:custGeom>
              <a:avLst/>
              <a:gdLst>
                <a:gd name="T0" fmla="*/ 0 w 108"/>
                <a:gd name="T1" fmla="*/ 192 h 192"/>
                <a:gd name="T2" fmla="*/ 0 w 108"/>
                <a:gd name="T3" fmla="*/ 192 h 192"/>
                <a:gd name="T4" fmla="*/ 0 w 108"/>
                <a:gd name="T5" fmla="*/ 0 h 192"/>
                <a:gd name="T6" fmla="*/ 108 w 108"/>
                <a:gd name="T7" fmla="*/ 0 h 192"/>
                <a:gd name="T8" fmla="*/ 108 w 108"/>
                <a:gd name="T9" fmla="*/ 20 h 192"/>
                <a:gd name="T10" fmla="*/ 28 w 108"/>
                <a:gd name="T11" fmla="*/ 20 h 192"/>
                <a:gd name="T12" fmla="*/ 28 w 108"/>
                <a:gd name="T13" fmla="*/ 84 h 192"/>
                <a:gd name="T14" fmla="*/ 95 w 108"/>
                <a:gd name="T15" fmla="*/ 84 h 192"/>
                <a:gd name="T16" fmla="*/ 95 w 108"/>
                <a:gd name="T17" fmla="*/ 105 h 192"/>
                <a:gd name="T18" fmla="*/ 28 w 108"/>
                <a:gd name="T19" fmla="*/ 105 h 192"/>
                <a:gd name="T20" fmla="*/ 28 w 108"/>
                <a:gd name="T21" fmla="*/ 192 h 192"/>
                <a:gd name="T22" fmla="*/ 0 w 108"/>
                <a:gd name="T2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192">
                  <a:moveTo>
                    <a:pt x="0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20"/>
                  </a:lnTo>
                  <a:lnTo>
                    <a:pt x="28" y="20"/>
                  </a:lnTo>
                  <a:lnTo>
                    <a:pt x="28" y="84"/>
                  </a:lnTo>
                  <a:lnTo>
                    <a:pt x="95" y="84"/>
                  </a:lnTo>
                  <a:lnTo>
                    <a:pt x="95" y="105"/>
                  </a:lnTo>
                  <a:lnTo>
                    <a:pt x="28" y="105"/>
                  </a:lnTo>
                  <a:lnTo>
                    <a:pt x="28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6"/>
            <p:cNvSpPr>
              <a:spLocks noEditPoints="1"/>
            </p:cNvSpPr>
            <p:nvPr/>
          </p:nvSpPr>
          <p:spPr bwMode="auto">
            <a:xfrm>
              <a:off x="1910" y="3821"/>
              <a:ext cx="33" cy="43"/>
            </a:xfrm>
            <a:custGeom>
              <a:avLst/>
              <a:gdLst>
                <a:gd name="T0" fmla="*/ 114 w 115"/>
                <a:gd name="T1" fmla="*/ 139 h 147"/>
                <a:gd name="T2" fmla="*/ 114 w 115"/>
                <a:gd name="T3" fmla="*/ 139 h 147"/>
                <a:gd name="T4" fmla="*/ 70 w 115"/>
                <a:gd name="T5" fmla="*/ 147 h 147"/>
                <a:gd name="T6" fmla="*/ 20 w 115"/>
                <a:gd name="T7" fmla="*/ 126 h 147"/>
                <a:gd name="T8" fmla="*/ 0 w 115"/>
                <a:gd name="T9" fmla="*/ 73 h 147"/>
                <a:gd name="T10" fmla="*/ 17 w 115"/>
                <a:gd name="T11" fmla="*/ 20 h 147"/>
                <a:gd name="T12" fmla="*/ 62 w 115"/>
                <a:gd name="T13" fmla="*/ 0 h 147"/>
                <a:gd name="T14" fmla="*/ 101 w 115"/>
                <a:gd name="T15" fmla="*/ 18 h 147"/>
                <a:gd name="T16" fmla="*/ 115 w 115"/>
                <a:gd name="T17" fmla="*/ 69 h 147"/>
                <a:gd name="T18" fmla="*/ 115 w 115"/>
                <a:gd name="T19" fmla="*/ 77 h 147"/>
                <a:gd name="T20" fmla="*/ 26 w 115"/>
                <a:gd name="T21" fmla="*/ 77 h 147"/>
                <a:gd name="T22" fmla="*/ 75 w 115"/>
                <a:gd name="T23" fmla="*/ 128 h 147"/>
                <a:gd name="T24" fmla="*/ 114 w 115"/>
                <a:gd name="T25" fmla="*/ 119 h 147"/>
                <a:gd name="T26" fmla="*/ 114 w 115"/>
                <a:gd name="T27" fmla="*/ 139 h 147"/>
                <a:gd name="T28" fmla="*/ 27 w 115"/>
                <a:gd name="T29" fmla="*/ 58 h 147"/>
                <a:gd name="T30" fmla="*/ 27 w 115"/>
                <a:gd name="T31" fmla="*/ 58 h 147"/>
                <a:gd name="T32" fmla="*/ 89 w 115"/>
                <a:gd name="T33" fmla="*/ 58 h 147"/>
                <a:gd name="T34" fmla="*/ 60 w 115"/>
                <a:gd name="T35" fmla="*/ 19 h 147"/>
                <a:gd name="T36" fmla="*/ 27 w 115"/>
                <a:gd name="T37" fmla="*/ 58 h 147"/>
                <a:gd name="T38" fmla="*/ 27 w 115"/>
                <a:gd name="T39" fmla="*/ 5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5" h="147">
                  <a:moveTo>
                    <a:pt x="114" y="139"/>
                  </a:moveTo>
                  <a:lnTo>
                    <a:pt x="114" y="139"/>
                  </a:lnTo>
                  <a:cubicBezTo>
                    <a:pt x="97" y="144"/>
                    <a:pt x="83" y="147"/>
                    <a:pt x="70" y="147"/>
                  </a:cubicBezTo>
                  <a:cubicBezTo>
                    <a:pt x="50" y="147"/>
                    <a:pt x="33" y="140"/>
                    <a:pt x="20" y="126"/>
                  </a:cubicBezTo>
                  <a:cubicBezTo>
                    <a:pt x="6" y="113"/>
                    <a:pt x="0" y="95"/>
                    <a:pt x="0" y="73"/>
                  </a:cubicBezTo>
                  <a:cubicBezTo>
                    <a:pt x="0" y="51"/>
                    <a:pt x="6" y="34"/>
                    <a:pt x="17" y="20"/>
                  </a:cubicBezTo>
                  <a:cubicBezTo>
                    <a:pt x="29" y="6"/>
                    <a:pt x="44" y="0"/>
                    <a:pt x="62" y="0"/>
                  </a:cubicBezTo>
                  <a:cubicBezTo>
                    <a:pt x="79" y="0"/>
                    <a:pt x="92" y="6"/>
                    <a:pt x="101" y="18"/>
                  </a:cubicBezTo>
                  <a:cubicBezTo>
                    <a:pt x="110" y="30"/>
                    <a:pt x="115" y="47"/>
                    <a:pt x="115" y="69"/>
                  </a:cubicBezTo>
                  <a:lnTo>
                    <a:pt x="115" y="77"/>
                  </a:lnTo>
                  <a:lnTo>
                    <a:pt x="26" y="77"/>
                  </a:lnTo>
                  <a:cubicBezTo>
                    <a:pt x="30" y="111"/>
                    <a:pt x="46" y="128"/>
                    <a:pt x="75" y="128"/>
                  </a:cubicBezTo>
                  <a:cubicBezTo>
                    <a:pt x="86" y="128"/>
                    <a:pt x="99" y="125"/>
                    <a:pt x="114" y="119"/>
                  </a:cubicBezTo>
                  <a:lnTo>
                    <a:pt x="114" y="139"/>
                  </a:lnTo>
                  <a:close/>
                  <a:moveTo>
                    <a:pt x="27" y="58"/>
                  </a:moveTo>
                  <a:lnTo>
                    <a:pt x="27" y="58"/>
                  </a:lnTo>
                  <a:lnTo>
                    <a:pt x="89" y="58"/>
                  </a:lnTo>
                  <a:cubicBezTo>
                    <a:pt x="89" y="32"/>
                    <a:pt x="80" y="19"/>
                    <a:pt x="60" y="19"/>
                  </a:cubicBezTo>
                  <a:cubicBezTo>
                    <a:pt x="40" y="19"/>
                    <a:pt x="29" y="32"/>
                    <a:pt x="27" y="58"/>
                  </a:cubicBezTo>
                  <a:lnTo>
                    <a:pt x="27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7"/>
            <p:cNvSpPr>
              <a:spLocks noEditPoints="1"/>
            </p:cNvSpPr>
            <p:nvPr/>
          </p:nvSpPr>
          <p:spPr bwMode="auto">
            <a:xfrm>
              <a:off x="1956" y="3804"/>
              <a:ext cx="37" cy="60"/>
            </a:xfrm>
            <a:custGeom>
              <a:avLst/>
              <a:gdLst>
                <a:gd name="T0" fmla="*/ 0 w 127"/>
                <a:gd name="T1" fmla="*/ 206 h 208"/>
                <a:gd name="T2" fmla="*/ 0 w 127"/>
                <a:gd name="T3" fmla="*/ 206 h 208"/>
                <a:gd name="T4" fmla="*/ 0 w 127"/>
                <a:gd name="T5" fmla="*/ 0 h 208"/>
                <a:gd name="T6" fmla="*/ 25 w 127"/>
                <a:gd name="T7" fmla="*/ 0 h 208"/>
                <a:gd name="T8" fmla="*/ 25 w 127"/>
                <a:gd name="T9" fmla="*/ 90 h 208"/>
                <a:gd name="T10" fmla="*/ 72 w 127"/>
                <a:gd name="T11" fmla="*/ 61 h 208"/>
                <a:gd name="T12" fmla="*/ 112 w 127"/>
                <a:gd name="T13" fmla="*/ 79 h 208"/>
                <a:gd name="T14" fmla="*/ 127 w 127"/>
                <a:gd name="T15" fmla="*/ 130 h 208"/>
                <a:gd name="T16" fmla="*/ 110 w 127"/>
                <a:gd name="T17" fmla="*/ 187 h 208"/>
                <a:gd name="T18" fmla="*/ 67 w 127"/>
                <a:gd name="T19" fmla="*/ 208 h 208"/>
                <a:gd name="T20" fmla="*/ 25 w 127"/>
                <a:gd name="T21" fmla="*/ 189 h 208"/>
                <a:gd name="T22" fmla="*/ 22 w 127"/>
                <a:gd name="T23" fmla="*/ 206 h 208"/>
                <a:gd name="T24" fmla="*/ 0 w 127"/>
                <a:gd name="T25" fmla="*/ 206 h 208"/>
                <a:gd name="T26" fmla="*/ 25 w 127"/>
                <a:gd name="T27" fmla="*/ 171 h 208"/>
                <a:gd name="T28" fmla="*/ 25 w 127"/>
                <a:gd name="T29" fmla="*/ 171 h 208"/>
                <a:gd name="T30" fmla="*/ 63 w 127"/>
                <a:gd name="T31" fmla="*/ 189 h 208"/>
                <a:gd name="T32" fmla="*/ 100 w 127"/>
                <a:gd name="T33" fmla="*/ 133 h 208"/>
                <a:gd name="T34" fmla="*/ 67 w 127"/>
                <a:gd name="T35" fmla="*/ 83 h 208"/>
                <a:gd name="T36" fmla="*/ 25 w 127"/>
                <a:gd name="T37" fmla="*/ 106 h 208"/>
                <a:gd name="T38" fmla="*/ 25 w 127"/>
                <a:gd name="T39" fmla="*/ 17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7" h="208">
                  <a:moveTo>
                    <a:pt x="0" y="206"/>
                  </a:moveTo>
                  <a:lnTo>
                    <a:pt x="0" y="206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90"/>
                  </a:lnTo>
                  <a:cubicBezTo>
                    <a:pt x="36" y="71"/>
                    <a:pt x="51" y="61"/>
                    <a:pt x="72" y="61"/>
                  </a:cubicBezTo>
                  <a:cubicBezTo>
                    <a:pt x="89" y="61"/>
                    <a:pt x="103" y="67"/>
                    <a:pt x="112" y="79"/>
                  </a:cubicBezTo>
                  <a:cubicBezTo>
                    <a:pt x="122" y="92"/>
                    <a:pt x="127" y="109"/>
                    <a:pt x="127" y="130"/>
                  </a:cubicBezTo>
                  <a:cubicBezTo>
                    <a:pt x="127" y="153"/>
                    <a:pt x="121" y="172"/>
                    <a:pt x="110" y="187"/>
                  </a:cubicBezTo>
                  <a:cubicBezTo>
                    <a:pt x="99" y="201"/>
                    <a:pt x="85" y="208"/>
                    <a:pt x="67" y="208"/>
                  </a:cubicBezTo>
                  <a:cubicBezTo>
                    <a:pt x="50" y="208"/>
                    <a:pt x="36" y="202"/>
                    <a:pt x="25" y="189"/>
                  </a:cubicBezTo>
                  <a:lnTo>
                    <a:pt x="22" y="206"/>
                  </a:lnTo>
                  <a:lnTo>
                    <a:pt x="0" y="206"/>
                  </a:lnTo>
                  <a:close/>
                  <a:moveTo>
                    <a:pt x="25" y="171"/>
                  </a:moveTo>
                  <a:lnTo>
                    <a:pt x="25" y="171"/>
                  </a:lnTo>
                  <a:cubicBezTo>
                    <a:pt x="38" y="183"/>
                    <a:pt x="51" y="189"/>
                    <a:pt x="63" y="189"/>
                  </a:cubicBezTo>
                  <a:cubicBezTo>
                    <a:pt x="87" y="189"/>
                    <a:pt x="100" y="170"/>
                    <a:pt x="100" y="133"/>
                  </a:cubicBezTo>
                  <a:cubicBezTo>
                    <a:pt x="100" y="100"/>
                    <a:pt x="89" y="83"/>
                    <a:pt x="67" y="83"/>
                  </a:cubicBezTo>
                  <a:cubicBezTo>
                    <a:pt x="53" y="83"/>
                    <a:pt x="39" y="91"/>
                    <a:pt x="25" y="106"/>
                  </a:cubicBezTo>
                  <a:lnTo>
                    <a:pt x="25" y="17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8"/>
            <p:cNvSpPr>
              <a:spLocks/>
            </p:cNvSpPr>
            <p:nvPr/>
          </p:nvSpPr>
          <p:spPr bwMode="auto">
            <a:xfrm>
              <a:off x="2003" y="3838"/>
              <a:ext cx="34" cy="6"/>
            </a:xfrm>
            <a:custGeom>
              <a:avLst/>
              <a:gdLst>
                <a:gd name="T0" fmla="*/ 0 w 115"/>
                <a:gd name="T1" fmla="*/ 20 h 20"/>
                <a:gd name="T2" fmla="*/ 0 w 115"/>
                <a:gd name="T3" fmla="*/ 20 h 20"/>
                <a:gd name="T4" fmla="*/ 0 w 115"/>
                <a:gd name="T5" fmla="*/ 0 h 20"/>
                <a:gd name="T6" fmla="*/ 115 w 115"/>
                <a:gd name="T7" fmla="*/ 0 h 20"/>
                <a:gd name="T8" fmla="*/ 115 w 115"/>
                <a:gd name="T9" fmla="*/ 20 h 20"/>
                <a:gd name="T10" fmla="*/ 0 w 115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20">
                  <a:moveTo>
                    <a:pt x="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9"/>
            <p:cNvSpPr>
              <a:spLocks noEditPoints="1"/>
            </p:cNvSpPr>
            <p:nvPr/>
          </p:nvSpPr>
          <p:spPr bwMode="auto">
            <a:xfrm>
              <a:off x="2048" y="3806"/>
              <a:ext cx="38" cy="59"/>
            </a:xfrm>
            <a:custGeom>
              <a:avLst/>
              <a:gdLst>
                <a:gd name="T0" fmla="*/ 10 w 131"/>
                <a:gd name="T1" fmla="*/ 196 h 202"/>
                <a:gd name="T2" fmla="*/ 10 w 131"/>
                <a:gd name="T3" fmla="*/ 196 h 202"/>
                <a:gd name="T4" fmla="*/ 10 w 131"/>
                <a:gd name="T5" fmla="*/ 174 h 202"/>
                <a:gd name="T6" fmla="*/ 52 w 131"/>
                <a:gd name="T7" fmla="*/ 182 h 202"/>
                <a:gd name="T8" fmla="*/ 89 w 131"/>
                <a:gd name="T9" fmla="*/ 162 h 202"/>
                <a:gd name="T10" fmla="*/ 103 w 131"/>
                <a:gd name="T11" fmla="*/ 106 h 202"/>
                <a:gd name="T12" fmla="*/ 58 w 131"/>
                <a:gd name="T13" fmla="*/ 130 h 202"/>
                <a:gd name="T14" fmla="*/ 17 w 131"/>
                <a:gd name="T15" fmla="*/ 112 h 202"/>
                <a:gd name="T16" fmla="*/ 0 w 131"/>
                <a:gd name="T17" fmla="*/ 68 h 202"/>
                <a:gd name="T18" fmla="*/ 18 w 131"/>
                <a:gd name="T19" fmla="*/ 19 h 202"/>
                <a:gd name="T20" fmla="*/ 63 w 131"/>
                <a:gd name="T21" fmla="*/ 0 h 202"/>
                <a:gd name="T22" fmla="*/ 113 w 131"/>
                <a:gd name="T23" fmla="*/ 25 h 202"/>
                <a:gd name="T24" fmla="*/ 131 w 131"/>
                <a:gd name="T25" fmla="*/ 94 h 202"/>
                <a:gd name="T26" fmla="*/ 109 w 131"/>
                <a:gd name="T27" fmla="*/ 172 h 202"/>
                <a:gd name="T28" fmla="*/ 49 w 131"/>
                <a:gd name="T29" fmla="*/ 202 h 202"/>
                <a:gd name="T30" fmla="*/ 10 w 131"/>
                <a:gd name="T31" fmla="*/ 196 h 202"/>
                <a:gd name="T32" fmla="*/ 10 w 131"/>
                <a:gd name="T33" fmla="*/ 196 h 202"/>
                <a:gd name="T34" fmla="*/ 26 w 131"/>
                <a:gd name="T35" fmla="*/ 63 h 202"/>
                <a:gd name="T36" fmla="*/ 26 w 131"/>
                <a:gd name="T37" fmla="*/ 63 h 202"/>
                <a:gd name="T38" fmla="*/ 36 w 131"/>
                <a:gd name="T39" fmla="*/ 98 h 202"/>
                <a:gd name="T40" fmla="*/ 63 w 131"/>
                <a:gd name="T41" fmla="*/ 111 h 202"/>
                <a:gd name="T42" fmla="*/ 91 w 131"/>
                <a:gd name="T43" fmla="*/ 100 h 202"/>
                <a:gd name="T44" fmla="*/ 102 w 131"/>
                <a:gd name="T45" fmla="*/ 73 h 202"/>
                <a:gd name="T46" fmla="*/ 91 w 131"/>
                <a:gd name="T47" fmla="*/ 34 h 202"/>
                <a:gd name="T48" fmla="*/ 62 w 131"/>
                <a:gd name="T49" fmla="*/ 19 h 202"/>
                <a:gd name="T50" fmla="*/ 35 w 131"/>
                <a:gd name="T51" fmla="*/ 31 h 202"/>
                <a:gd name="T52" fmla="*/ 26 w 131"/>
                <a:gd name="T53" fmla="*/ 63 h 202"/>
                <a:gd name="T54" fmla="*/ 26 w 131"/>
                <a:gd name="T55" fmla="*/ 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1" h="202">
                  <a:moveTo>
                    <a:pt x="10" y="196"/>
                  </a:moveTo>
                  <a:lnTo>
                    <a:pt x="10" y="196"/>
                  </a:lnTo>
                  <a:lnTo>
                    <a:pt x="10" y="174"/>
                  </a:lnTo>
                  <a:cubicBezTo>
                    <a:pt x="26" y="180"/>
                    <a:pt x="40" y="182"/>
                    <a:pt x="52" y="182"/>
                  </a:cubicBezTo>
                  <a:cubicBezTo>
                    <a:pt x="68" y="182"/>
                    <a:pt x="80" y="176"/>
                    <a:pt x="89" y="162"/>
                  </a:cubicBezTo>
                  <a:cubicBezTo>
                    <a:pt x="98" y="149"/>
                    <a:pt x="103" y="130"/>
                    <a:pt x="103" y="106"/>
                  </a:cubicBezTo>
                  <a:cubicBezTo>
                    <a:pt x="90" y="122"/>
                    <a:pt x="75" y="130"/>
                    <a:pt x="58" y="130"/>
                  </a:cubicBezTo>
                  <a:cubicBezTo>
                    <a:pt x="42" y="130"/>
                    <a:pt x="28" y="124"/>
                    <a:pt x="17" y="112"/>
                  </a:cubicBezTo>
                  <a:cubicBezTo>
                    <a:pt x="6" y="100"/>
                    <a:pt x="0" y="85"/>
                    <a:pt x="0" y="68"/>
                  </a:cubicBezTo>
                  <a:cubicBezTo>
                    <a:pt x="0" y="48"/>
                    <a:pt x="6" y="32"/>
                    <a:pt x="18" y="19"/>
                  </a:cubicBezTo>
                  <a:cubicBezTo>
                    <a:pt x="30" y="6"/>
                    <a:pt x="45" y="0"/>
                    <a:pt x="63" y="0"/>
                  </a:cubicBezTo>
                  <a:cubicBezTo>
                    <a:pt x="84" y="0"/>
                    <a:pt x="101" y="8"/>
                    <a:pt x="113" y="25"/>
                  </a:cubicBezTo>
                  <a:cubicBezTo>
                    <a:pt x="125" y="42"/>
                    <a:pt x="131" y="65"/>
                    <a:pt x="131" y="94"/>
                  </a:cubicBezTo>
                  <a:cubicBezTo>
                    <a:pt x="131" y="127"/>
                    <a:pt x="124" y="153"/>
                    <a:pt x="109" y="172"/>
                  </a:cubicBezTo>
                  <a:cubicBezTo>
                    <a:pt x="94" y="192"/>
                    <a:pt x="74" y="202"/>
                    <a:pt x="49" y="202"/>
                  </a:cubicBezTo>
                  <a:cubicBezTo>
                    <a:pt x="39" y="202"/>
                    <a:pt x="26" y="200"/>
                    <a:pt x="10" y="196"/>
                  </a:cubicBezTo>
                  <a:lnTo>
                    <a:pt x="10" y="196"/>
                  </a:lnTo>
                  <a:close/>
                  <a:moveTo>
                    <a:pt x="26" y="63"/>
                  </a:moveTo>
                  <a:lnTo>
                    <a:pt x="26" y="63"/>
                  </a:lnTo>
                  <a:cubicBezTo>
                    <a:pt x="26" y="78"/>
                    <a:pt x="29" y="90"/>
                    <a:pt x="36" y="98"/>
                  </a:cubicBezTo>
                  <a:cubicBezTo>
                    <a:pt x="42" y="107"/>
                    <a:pt x="51" y="111"/>
                    <a:pt x="63" y="111"/>
                  </a:cubicBezTo>
                  <a:cubicBezTo>
                    <a:pt x="74" y="111"/>
                    <a:pt x="83" y="107"/>
                    <a:pt x="91" y="100"/>
                  </a:cubicBezTo>
                  <a:cubicBezTo>
                    <a:pt x="98" y="93"/>
                    <a:pt x="102" y="84"/>
                    <a:pt x="102" y="73"/>
                  </a:cubicBezTo>
                  <a:cubicBezTo>
                    <a:pt x="102" y="57"/>
                    <a:pt x="98" y="44"/>
                    <a:pt x="91" y="34"/>
                  </a:cubicBezTo>
                  <a:cubicBezTo>
                    <a:pt x="84" y="24"/>
                    <a:pt x="74" y="19"/>
                    <a:pt x="62" y="19"/>
                  </a:cubicBezTo>
                  <a:cubicBezTo>
                    <a:pt x="51" y="19"/>
                    <a:pt x="42" y="23"/>
                    <a:pt x="35" y="31"/>
                  </a:cubicBezTo>
                  <a:cubicBezTo>
                    <a:pt x="29" y="39"/>
                    <a:pt x="26" y="49"/>
                    <a:pt x="26" y="63"/>
                  </a:cubicBezTo>
                  <a:lnTo>
                    <a:pt x="26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20"/>
            <p:cNvSpPr>
              <a:spLocks noEditPoints="1"/>
            </p:cNvSpPr>
            <p:nvPr/>
          </p:nvSpPr>
          <p:spPr bwMode="auto">
            <a:xfrm>
              <a:off x="2095" y="3807"/>
              <a:ext cx="40" cy="56"/>
            </a:xfrm>
            <a:custGeom>
              <a:avLst/>
              <a:gdLst>
                <a:gd name="T0" fmla="*/ 87 w 136"/>
                <a:gd name="T1" fmla="*/ 192 h 192"/>
                <a:gd name="T2" fmla="*/ 87 w 136"/>
                <a:gd name="T3" fmla="*/ 192 h 192"/>
                <a:gd name="T4" fmla="*/ 87 w 136"/>
                <a:gd name="T5" fmla="*/ 137 h 192"/>
                <a:gd name="T6" fmla="*/ 0 w 136"/>
                <a:gd name="T7" fmla="*/ 137 h 192"/>
                <a:gd name="T8" fmla="*/ 0 w 136"/>
                <a:gd name="T9" fmla="*/ 118 h 192"/>
                <a:gd name="T10" fmla="*/ 87 w 136"/>
                <a:gd name="T11" fmla="*/ 0 h 192"/>
                <a:gd name="T12" fmla="*/ 111 w 136"/>
                <a:gd name="T13" fmla="*/ 0 h 192"/>
                <a:gd name="T14" fmla="*/ 111 w 136"/>
                <a:gd name="T15" fmla="*/ 117 h 192"/>
                <a:gd name="T16" fmla="*/ 136 w 136"/>
                <a:gd name="T17" fmla="*/ 117 h 192"/>
                <a:gd name="T18" fmla="*/ 136 w 136"/>
                <a:gd name="T19" fmla="*/ 137 h 192"/>
                <a:gd name="T20" fmla="*/ 111 w 136"/>
                <a:gd name="T21" fmla="*/ 137 h 192"/>
                <a:gd name="T22" fmla="*/ 111 w 136"/>
                <a:gd name="T23" fmla="*/ 192 h 192"/>
                <a:gd name="T24" fmla="*/ 87 w 136"/>
                <a:gd name="T25" fmla="*/ 192 h 192"/>
                <a:gd name="T26" fmla="*/ 25 w 136"/>
                <a:gd name="T27" fmla="*/ 117 h 192"/>
                <a:gd name="T28" fmla="*/ 25 w 136"/>
                <a:gd name="T29" fmla="*/ 117 h 192"/>
                <a:gd name="T30" fmla="*/ 88 w 136"/>
                <a:gd name="T31" fmla="*/ 117 h 192"/>
                <a:gd name="T32" fmla="*/ 88 w 136"/>
                <a:gd name="T33" fmla="*/ 31 h 192"/>
                <a:gd name="T34" fmla="*/ 25 w 136"/>
                <a:gd name="T35" fmla="*/ 11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6" h="192">
                  <a:moveTo>
                    <a:pt x="87" y="192"/>
                  </a:moveTo>
                  <a:lnTo>
                    <a:pt x="87" y="192"/>
                  </a:lnTo>
                  <a:lnTo>
                    <a:pt x="87" y="137"/>
                  </a:lnTo>
                  <a:lnTo>
                    <a:pt x="0" y="137"/>
                  </a:lnTo>
                  <a:lnTo>
                    <a:pt x="0" y="118"/>
                  </a:lnTo>
                  <a:lnTo>
                    <a:pt x="87" y="0"/>
                  </a:lnTo>
                  <a:lnTo>
                    <a:pt x="111" y="0"/>
                  </a:lnTo>
                  <a:lnTo>
                    <a:pt x="111" y="117"/>
                  </a:lnTo>
                  <a:lnTo>
                    <a:pt x="136" y="117"/>
                  </a:lnTo>
                  <a:lnTo>
                    <a:pt x="136" y="137"/>
                  </a:lnTo>
                  <a:lnTo>
                    <a:pt x="111" y="137"/>
                  </a:lnTo>
                  <a:lnTo>
                    <a:pt x="111" y="192"/>
                  </a:lnTo>
                  <a:lnTo>
                    <a:pt x="87" y="192"/>
                  </a:lnTo>
                  <a:close/>
                  <a:moveTo>
                    <a:pt x="25" y="117"/>
                  </a:moveTo>
                  <a:lnTo>
                    <a:pt x="25" y="117"/>
                  </a:lnTo>
                  <a:lnTo>
                    <a:pt x="88" y="117"/>
                  </a:lnTo>
                  <a:lnTo>
                    <a:pt x="88" y="31"/>
                  </a:lnTo>
                  <a:lnTo>
                    <a:pt x="25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21"/>
            <p:cNvSpPr>
              <a:spLocks noEditPoints="1"/>
            </p:cNvSpPr>
            <p:nvPr/>
          </p:nvSpPr>
          <p:spPr bwMode="auto">
            <a:xfrm>
              <a:off x="2554" y="3807"/>
              <a:ext cx="52" cy="56"/>
            </a:xfrm>
            <a:custGeom>
              <a:avLst/>
              <a:gdLst>
                <a:gd name="T0" fmla="*/ 120 w 178"/>
                <a:gd name="T1" fmla="*/ 118 h 192"/>
                <a:gd name="T2" fmla="*/ 120 w 178"/>
                <a:gd name="T3" fmla="*/ 118 h 192"/>
                <a:gd name="T4" fmla="*/ 87 w 178"/>
                <a:gd name="T5" fmla="*/ 35 h 192"/>
                <a:gd name="T6" fmla="*/ 54 w 178"/>
                <a:gd name="T7" fmla="*/ 118 h 192"/>
                <a:gd name="T8" fmla="*/ 120 w 178"/>
                <a:gd name="T9" fmla="*/ 118 h 192"/>
                <a:gd name="T10" fmla="*/ 149 w 178"/>
                <a:gd name="T11" fmla="*/ 192 h 192"/>
                <a:gd name="T12" fmla="*/ 149 w 178"/>
                <a:gd name="T13" fmla="*/ 192 h 192"/>
                <a:gd name="T14" fmla="*/ 128 w 178"/>
                <a:gd name="T15" fmla="*/ 139 h 192"/>
                <a:gd name="T16" fmla="*/ 47 w 178"/>
                <a:gd name="T17" fmla="*/ 139 h 192"/>
                <a:gd name="T18" fmla="*/ 25 w 178"/>
                <a:gd name="T19" fmla="*/ 192 h 192"/>
                <a:gd name="T20" fmla="*/ 0 w 178"/>
                <a:gd name="T21" fmla="*/ 192 h 192"/>
                <a:gd name="T22" fmla="*/ 76 w 178"/>
                <a:gd name="T23" fmla="*/ 0 h 192"/>
                <a:gd name="T24" fmla="*/ 103 w 178"/>
                <a:gd name="T25" fmla="*/ 0 h 192"/>
                <a:gd name="T26" fmla="*/ 178 w 178"/>
                <a:gd name="T27" fmla="*/ 192 h 192"/>
                <a:gd name="T28" fmla="*/ 149 w 178"/>
                <a:gd name="T2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8" h="192">
                  <a:moveTo>
                    <a:pt x="120" y="118"/>
                  </a:moveTo>
                  <a:lnTo>
                    <a:pt x="120" y="118"/>
                  </a:lnTo>
                  <a:lnTo>
                    <a:pt x="87" y="35"/>
                  </a:lnTo>
                  <a:lnTo>
                    <a:pt x="54" y="118"/>
                  </a:lnTo>
                  <a:lnTo>
                    <a:pt x="120" y="118"/>
                  </a:lnTo>
                  <a:close/>
                  <a:moveTo>
                    <a:pt x="149" y="192"/>
                  </a:moveTo>
                  <a:lnTo>
                    <a:pt x="149" y="192"/>
                  </a:lnTo>
                  <a:lnTo>
                    <a:pt x="128" y="139"/>
                  </a:lnTo>
                  <a:lnTo>
                    <a:pt x="47" y="139"/>
                  </a:lnTo>
                  <a:lnTo>
                    <a:pt x="25" y="192"/>
                  </a:lnTo>
                  <a:lnTo>
                    <a:pt x="0" y="192"/>
                  </a:lnTo>
                  <a:lnTo>
                    <a:pt x="76" y="0"/>
                  </a:lnTo>
                  <a:lnTo>
                    <a:pt x="103" y="0"/>
                  </a:lnTo>
                  <a:lnTo>
                    <a:pt x="178" y="192"/>
                  </a:lnTo>
                  <a:lnTo>
                    <a:pt x="149" y="19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22"/>
            <p:cNvSpPr>
              <a:spLocks noEditPoints="1"/>
            </p:cNvSpPr>
            <p:nvPr/>
          </p:nvSpPr>
          <p:spPr bwMode="auto">
            <a:xfrm>
              <a:off x="2614" y="3821"/>
              <a:ext cx="37" cy="57"/>
            </a:xfrm>
            <a:custGeom>
              <a:avLst/>
              <a:gdLst>
                <a:gd name="T0" fmla="*/ 0 w 128"/>
                <a:gd name="T1" fmla="*/ 195 h 195"/>
                <a:gd name="T2" fmla="*/ 0 w 128"/>
                <a:gd name="T3" fmla="*/ 195 h 195"/>
                <a:gd name="T4" fmla="*/ 0 w 128"/>
                <a:gd name="T5" fmla="*/ 3 h 195"/>
                <a:gd name="T6" fmla="*/ 26 w 128"/>
                <a:gd name="T7" fmla="*/ 3 h 195"/>
                <a:gd name="T8" fmla="*/ 26 w 128"/>
                <a:gd name="T9" fmla="*/ 29 h 195"/>
                <a:gd name="T10" fmla="*/ 73 w 128"/>
                <a:gd name="T11" fmla="*/ 0 h 195"/>
                <a:gd name="T12" fmla="*/ 113 w 128"/>
                <a:gd name="T13" fmla="*/ 18 h 195"/>
                <a:gd name="T14" fmla="*/ 128 w 128"/>
                <a:gd name="T15" fmla="*/ 69 h 195"/>
                <a:gd name="T16" fmla="*/ 111 w 128"/>
                <a:gd name="T17" fmla="*/ 126 h 195"/>
                <a:gd name="T18" fmla="*/ 68 w 128"/>
                <a:gd name="T19" fmla="*/ 147 h 195"/>
                <a:gd name="T20" fmla="*/ 26 w 128"/>
                <a:gd name="T21" fmla="*/ 128 h 195"/>
                <a:gd name="T22" fmla="*/ 26 w 128"/>
                <a:gd name="T23" fmla="*/ 195 h 195"/>
                <a:gd name="T24" fmla="*/ 0 w 128"/>
                <a:gd name="T25" fmla="*/ 195 h 195"/>
                <a:gd name="T26" fmla="*/ 26 w 128"/>
                <a:gd name="T27" fmla="*/ 110 h 195"/>
                <a:gd name="T28" fmla="*/ 26 w 128"/>
                <a:gd name="T29" fmla="*/ 110 h 195"/>
                <a:gd name="T30" fmla="*/ 64 w 128"/>
                <a:gd name="T31" fmla="*/ 128 h 195"/>
                <a:gd name="T32" fmla="*/ 101 w 128"/>
                <a:gd name="T33" fmla="*/ 72 h 195"/>
                <a:gd name="T34" fmla="*/ 68 w 128"/>
                <a:gd name="T35" fmla="*/ 22 h 195"/>
                <a:gd name="T36" fmla="*/ 26 w 128"/>
                <a:gd name="T37" fmla="*/ 45 h 195"/>
                <a:gd name="T38" fmla="*/ 26 w 128"/>
                <a:gd name="T39" fmla="*/ 11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195">
                  <a:moveTo>
                    <a:pt x="0" y="195"/>
                  </a:moveTo>
                  <a:lnTo>
                    <a:pt x="0" y="195"/>
                  </a:lnTo>
                  <a:lnTo>
                    <a:pt x="0" y="3"/>
                  </a:lnTo>
                  <a:lnTo>
                    <a:pt x="26" y="3"/>
                  </a:lnTo>
                  <a:lnTo>
                    <a:pt x="26" y="29"/>
                  </a:lnTo>
                  <a:cubicBezTo>
                    <a:pt x="36" y="10"/>
                    <a:pt x="52" y="0"/>
                    <a:pt x="73" y="0"/>
                  </a:cubicBezTo>
                  <a:cubicBezTo>
                    <a:pt x="90" y="0"/>
                    <a:pt x="103" y="6"/>
                    <a:pt x="113" y="18"/>
                  </a:cubicBezTo>
                  <a:cubicBezTo>
                    <a:pt x="123" y="31"/>
                    <a:pt x="128" y="48"/>
                    <a:pt x="128" y="69"/>
                  </a:cubicBezTo>
                  <a:cubicBezTo>
                    <a:pt x="128" y="92"/>
                    <a:pt x="122" y="111"/>
                    <a:pt x="111" y="126"/>
                  </a:cubicBezTo>
                  <a:cubicBezTo>
                    <a:pt x="100" y="140"/>
                    <a:pt x="86" y="147"/>
                    <a:pt x="68" y="147"/>
                  </a:cubicBezTo>
                  <a:cubicBezTo>
                    <a:pt x="51" y="147"/>
                    <a:pt x="37" y="141"/>
                    <a:pt x="26" y="128"/>
                  </a:cubicBezTo>
                  <a:lnTo>
                    <a:pt x="26" y="195"/>
                  </a:lnTo>
                  <a:lnTo>
                    <a:pt x="0" y="195"/>
                  </a:lnTo>
                  <a:close/>
                  <a:moveTo>
                    <a:pt x="26" y="110"/>
                  </a:moveTo>
                  <a:lnTo>
                    <a:pt x="26" y="110"/>
                  </a:lnTo>
                  <a:cubicBezTo>
                    <a:pt x="39" y="122"/>
                    <a:pt x="52" y="128"/>
                    <a:pt x="64" y="128"/>
                  </a:cubicBezTo>
                  <a:cubicBezTo>
                    <a:pt x="88" y="128"/>
                    <a:pt x="101" y="109"/>
                    <a:pt x="101" y="72"/>
                  </a:cubicBezTo>
                  <a:cubicBezTo>
                    <a:pt x="101" y="39"/>
                    <a:pt x="90" y="22"/>
                    <a:pt x="68" y="22"/>
                  </a:cubicBezTo>
                  <a:cubicBezTo>
                    <a:pt x="54" y="22"/>
                    <a:pt x="40" y="30"/>
                    <a:pt x="26" y="45"/>
                  </a:cubicBezTo>
                  <a:lnTo>
                    <a:pt x="26" y="1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23"/>
            <p:cNvSpPr>
              <a:spLocks/>
            </p:cNvSpPr>
            <p:nvPr/>
          </p:nvSpPr>
          <p:spPr bwMode="auto">
            <a:xfrm>
              <a:off x="2663" y="3821"/>
              <a:ext cx="23" cy="42"/>
            </a:xfrm>
            <a:custGeom>
              <a:avLst/>
              <a:gdLst>
                <a:gd name="T0" fmla="*/ 0 w 78"/>
                <a:gd name="T1" fmla="*/ 144 h 144"/>
                <a:gd name="T2" fmla="*/ 0 w 78"/>
                <a:gd name="T3" fmla="*/ 144 h 144"/>
                <a:gd name="T4" fmla="*/ 0 w 78"/>
                <a:gd name="T5" fmla="*/ 3 h 144"/>
                <a:gd name="T6" fmla="*/ 26 w 78"/>
                <a:gd name="T7" fmla="*/ 3 h 144"/>
                <a:gd name="T8" fmla="*/ 26 w 78"/>
                <a:gd name="T9" fmla="*/ 29 h 144"/>
                <a:gd name="T10" fmla="*/ 70 w 78"/>
                <a:gd name="T11" fmla="*/ 0 h 144"/>
                <a:gd name="T12" fmla="*/ 78 w 78"/>
                <a:gd name="T13" fmla="*/ 0 h 144"/>
                <a:gd name="T14" fmla="*/ 78 w 78"/>
                <a:gd name="T15" fmla="*/ 24 h 144"/>
                <a:gd name="T16" fmla="*/ 67 w 78"/>
                <a:gd name="T17" fmla="*/ 22 h 144"/>
                <a:gd name="T18" fmla="*/ 26 w 78"/>
                <a:gd name="T19" fmla="*/ 51 h 144"/>
                <a:gd name="T20" fmla="*/ 26 w 78"/>
                <a:gd name="T21" fmla="*/ 144 h 144"/>
                <a:gd name="T22" fmla="*/ 0 w 78"/>
                <a:gd name="T2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144">
                  <a:moveTo>
                    <a:pt x="0" y="144"/>
                  </a:moveTo>
                  <a:lnTo>
                    <a:pt x="0" y="144"/>
                  </a:lnTo>
                  <a:lnTo>
                    <a:pt x="0" y="3"/>
                  </a:lnTo>
                  <a:lnTo>
                    <a:pt x="26" y="3"/>
                  </a:lnTo>
                  <a:lnTo>
                    <a:pt x="26" y="29"/>
                  </a:lnTo>
                  <a:cubicBezTo>
                    <a:pt x="36" y="10"/>
                    <a:pt x="51" y="0"/>
                    <a:pt x="70" y="0"/>
                  </a:cubicBezTo>
                  <a:cubicBezTo>
                    <a:pt x="73" y="0"/>
                    <a:pt x="75" y="0"/>
                    <a:pt x="78" y="0"/>
                  </a:cubicBezTo>
                  <a:lnTo>
                    <a:pt x="78" y="24"/>
                  </a:lnTo>
                  <a:cubicBezTo>
                    <a:pt x="74" y="23"/>
                    <a:pt x="70" y="22"/>
                    <a:pt x="67" y="22"/>
                  </a:cubicBezTo>
                  <a:cubicBezTo>
                    <a:pt x="50" y="22"/>
                    <a:pt x="37" y="32"/>
                    <a:pt x="26" y="51"/>
                  </a:cubicBezTo>
                  <a:lnTo>
                    <a:pt x="26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24"/>
            <p:cNvSpPr>
              <a:spLocks/>
            </p:cNvSpPr>
            <p:nvPr/>
          </p:nvSpPr>
          <p:spPr bwMode="auto">
            <a:xfrm>
              <a:off x="2693" y="3838"/>
              <a:ext cx="33" cy="6"/>
            </a:xfrm>
            <a:custGeom>
              <a:avLst/>
              <a:gdLst>
                <a:gd name="T0" fmla="*/ 0 w 115"/>
                <a:gd name="T1" fmla="*/ 20 h 20"/>
                <a:gd name="T2" fmla="*/ 0 w 115"/>
                <a:gd name="T3" fmla="*/ 20 h 20"/>
                <a:gd name="T4" fmla="*/ 0 w 115"/>
                <a:gd name="T5" fmla="*/ 0 h 20"/>
                <a:gd name="T6" fmla="*/ 115 w 115"/>
                <a:gd name="T7" fmla="*/ 0 h 20"/>
                <a:gd name="T8" fmla="*/ 115 w 115"/>
                <a:gd name="T9" fmla="*/ 20 h 20"/>
                <a:gd name="T10" fmla="*/ 0 w 115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20">
                  <a:moveTo>
                    <a:pt x="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25"/>
            <p:cNvSpPr>
              <a:spLocks noEditPoints="1"/>
            </p:cNvSpPr>
            <p:nvPr/>
          </p:nvSpPr>
          <p:spPr bwMode="auto">
            <a:xfrm>
              <a:off x="2738" y="3806"/>
              <a:ext cx="38" cy="59"/>
            </a:xfrm>
            <a:custGeom>
              <a:avLst/>
              <a:gdLst>
                <a:gd name="T0" fmla="*/ 10 w 131"/>
                <a:gd name="T1" fmla="*/ 196 h 202"/>
                <a:gd name="T2" fmla="*/ 10 w 131"/>
                <a:gd name="T3" fmla="*/ 196 h 202"/>
                <a:gd name="T4" fmla="*/ 10 w 131"/>
                <a:gd name="T5" fmla="*/ 174 h 202"/>
                <a:gd name="T6" fmla="*/ 52 w 131"/>
                <a:gd name="T7" fmla="*/ 182 h 202"/>
                <a:gd name="T8" fmla="*/ 89 w 131"/>
                <a:gd name="T9" fmla="*/ 162 h 202"/>
                <a:gd name="T10" fmla="*/ 103 w 131"/>
                <a:gd name="T11" fmla="*/ 106 h 202"/>
                <a:gd name="T12" fmla="*/ 59 w 131"/>
                <a:gd name="T13" fmla="*/ 130 h 202"/>
                <a:gd name="T14" fmla="*/ 17 w 131"/>
                <a:gd name="T15" fmla="*/ 112 h 202"/>
                <a:gd name="T16" fmla="*/ 0 w 131"/>
                <a:gd name="T17" fmla="*/ 68 h 202"/>
                <a:gd name="T18" fmla="*/ 18 w 131"/>
                <a:gd name="T19" fmla="*/ 19 h 202"/>
                <a:gd name="T20" fmla="*/ 64 w 131"/>
                <a:gd name="T21" fmla="*/ 0 h 202"/>
                <a:gd name="T22" fmla="*/ 113 w 131"/>
                <a:gd name="T23" fmla="*/ 25 h 202"/>
                <a:gd name="T24" fmla="*/ 131 w 131"/>
                <a:gd name="T25" fmla="*/ 94 h 202"/>
                <a:gd name="T26" fmla="*/ 109 w 131"/>
                <a:gd name="T27" fmla="*/ 172 h 202"/>
                <a:gd name="T28" fmla="*/ 50 w 131"/>
                <a:gd name="T29" fmla="*/ 202 h 202"/>
                <a:gd name="T30" fmla="*/ 10 w 131"/>
                <a:gd name="T31" fmla="*/ 196 h 202"/>
                <a:gd name="T32" fmla="*/ 10 w 131"/>
                <a:gd name="T33" fmla="*/ 196 h 202"/>
                <a:gd name="T34" fmla="*/ 26 w 131"/>
                <a:gd name="T35" fmla="*/ 63 h 202"/>
                <a:gd name="T36" fmla="*/ 26 w 131"/>
                <a:gd name="T37" fmla="*/ 63 h 202"/>
                <a:gd name="T38" fmla="*/ 36 w 131"/>
                <a:gd name="T39" fmla="*/ 98 h 202"/>
                <a:gd name="T40" fmla="*/ 63 w 131"/>
                <a:gd name="T41" fmla="*/ 111 h 202"/>
                <a:gd name="T42" fmla="*/ 91 w 131"/>
                <a:gd name="T43" fmla="*/ 100 h 202"/>
                <a:gd name="T44" fmla="*/ 102 w 131"/>
                <a:gd name="T45" fmla="*/ 73 h 202"/>
                <a:gd name="T46" fmla="*/ 91 w 131"/>
                <a:gd name="T47" fmla="*/ 34 h 202"/>
                <a:gd name="T48" fmla="*/ 62 w 131"/>
                <a:gd name="T49" fmla="*/ 19 h 202"/>
                <a:gd name="T50" fmla="*/ 36 w 131"/>
                <a:gd name="T51" fmla="*/ 31 h 202"/>
                <a:gd name="T52" fmla="*/ 26 w 131"/>
                <a:gd name="T53" fmla="*/ 63 h 202"/>
                <a:gd name="T54" fmla="*/ 26 w 131"/>
                <a:gd name="T55" fmla="*/ 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1" h="202">
                  <a:moveTo>
                    <a:pt x="10" y="196"/>
                  </a:moveTo>
                  <a:lnTo>
                    <a:pt x="10" y="196"/>
                  </a:lnTo>
                  <a:lnTo>
                    <a:pt x="10" y="174"/>
                  </a:lnTo>
                  <a:cubicBezTo>
                    <a:pt x="27" y="180"/>
                    <a:pt x="41" y="182"/>
                    <a:pt x="52" y="182"/>
                  </a:cubicBezTo>
                  <a:cubicBezTo>
                    <a:pt x="68" y="182"/>
                    <a:pt x="80" y="176"/>
                    <a:pt x="89" y="162"/>
                  </a:cubicBezTo>
                  <a:cubicBezTo>
                    <a:pt x="98" y="149"/>
                    <a:pt x="103" y="130"/>
                    <a:pt x="103" y="106"/>
                  </a:cubicBezTo>
                  <a:cubicBezTo>
                    <a:pt x="90" y="122"/>
                    <a:pt x="75" y="130"/>
                    <a:pt x="59" y="130"/>
                  </a:cubicBezTo>
                  <a:cubicBezTo>
                    <a:pt x="42" y="130"/>
                    <a:pt x="29" y="124"/>
                    <a:pt x="17" y="112"/>
                  </a:cubicBezTo>
                  <a:cubicBezTo>
                    <a:pt x="6" y="100"/>
                    <a:pt x="0" y="85"/>
                    <a:pt x="0" y="68"/>
                  </a:cubicBezTo>
                  <a:cubicBezTo>
                    <a:pt x="0" y="48"/>
                    <a:pt x="6" y="32"/>
                    <a:pt x="18" y="19"/>
                  </a:cubicBezTo>
                  <a:cubicBezTo>
                    <a:pt x="30" y="6"/>
                    <a:pt x="46" y="0"/>
                    <a:pt x="64" y="0"/>
                  </a:cubicBezTo>
                  <a:cubicBezTo>
                    <a:pt x="85" y="0"/>
                    <a:pt x="101" y="8"/>
                    <a:pt x="113" y="25"/>
                  </a:cubicBezTo>
                  <a:cubicBezTo>
                    <a:pt x="125" y="42"/>
                    <a:pt x="131" y="65"/>
                    <a:pt x="131" y="94"/>
                  </a:cubicBezTo>
                  <a:cubicBezTo>
                    <a:pt x="131" y="127"/>
                    <a:pt x="124" y="153"/>
                    <a:pt x="109" y="172"/>
                  </a:cubicBezTo>
                  <a:cubicBezTo>
                    <a:pt x="94" y="192"/>
                    <a:pt x="75" y="202"/>
                    <a:pt x="50" y="202"/>
                  </a:cubicBezTo>
                  <a:cubicBezTo>
                    <a:pt x="40" y="202"/>
                    <a:pt x="26" y="200"/>
                    <a:pt x="10" y="196"/>
                  </a:cubicBezTo>
                  <a:lnTo>
                    <a:pt x="10" y="196"/>
                  </a:lnTo>
                  <a:close/>
                  <a:moveTo>
                    <a:pt x="26" y="63"/>
                  </a:moveTo>
                  <a:lnTo>
                    <a:pt x="26" y="63"/>
                  </a:lnTo>
                  <a:cubicBezTo>
                    <a:pt x="26" y="78"/>
                    <a:pt x="29" y="90"/>
                    <a:pt x="36" y="98"/>
                  </a:cubicBezTo>
                  <a:cubicBezTo>
                    <a:pt x="43" y="107"/>
                    <a:pt x="52" y="111"/>
                    <a:pt x="63" y="111"/>
                  </a:cubicBezTo>
                  <a:cubicBezTo>
                    <a:pt x="74" y="111"/>
                    <a:pt x="83" y="107"/>
                    <a:pt x="91" y="100"/>
                  </a:cubicBezTo>
                  <a:cubicBezTo>
                    <a:pt x="99" y="93"/>
                    <a:pt x="102" y="84"/>
                    <a:pt x="102" y="73"/>
                  </a:cubicBezTo>
                  <a:cubicBezTo>
                    <a:pt x="102" y="57"/>
                    <a:pt x="99" y="44"/>
                    <a:pt x="91" y="34"/>
                  </a:cubicBezTo>
                  <a:cubicBezTo>
                    <a:pt x="84" y="24"/>
                    <a:pt x="74" y="19"/>
                    <a:pt x="62" y="19"/>
                  </a:cubicBezTo>
                  <a:cubicBezTo>
                    <a:pt x="51" y="19"/>
                    <a:pt x="42" y="23"/>
                    <a:pt x="36" y="31"/>
                  </a:cubicBezTo>
                  <a:cubicBezTo>
                    <a:pt x="29" y="39"/>
                    <a:pt x="26" y="49"/>
                    <a:pt x="26" y="63"/>
                  </a:cubicBezTo>
                  <a:lnTo>
                    <a:pt x="26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26"/>
            <p:cNvSpPr>
              <a:spLocks noEditPoints="1"/>
            </p:cNvSpPr>
            <p:nvPr/>
          </p:nvSpPr>
          <p:spPr bwMode="auto">
            <a:xfrm>
              <a:off x="2788" y="3806"/>
              <a:ext cx="37" cy="59"/>
            </a:xfrm>
            <a:custGeom>
              <a:avLst/>
              <a:gdLst>
                <a:gd name="T0" fmla="*/ 38 w 128"/>
                <a:gd name="T1" fmla="*/ 92 h 202"/>
                <a:gd name="T2" fmla="*/ 38 w 128"/>
                <a:gd name="T3" fmla="*/ 92 h 202"/>
                <a:gd name="T4" fmla="*/ 10 w 128"/>
                <a:gd name="T5" fmla="*/ 49 h 202"/>
                <a:gd name="T6" fmla="*/ 26 w 128"/>
                <a:gd name="T7" fmla="*/ 13 h 202"/>
                <a:gd name="T8" fmla="*/ 67 w 128"/>
                <a:gd name="T9" fmla="*/ 0 h 202"/>
                <a:gd name="T10" fmla="*/ 106 w 128"/>
                <a:gd name="T11" fmla="*/ 11 h 202"/>
                <a:gd name="T12" fmla="*/ 121 w 128"/>
                <a:gd name="T13" fmla="*/ 41 h 202"/>
                <a:gd name="T14" fmla="*/ 85 w 128"/>
                <a:gd name="T15" fmla="*/ 92 h 202"/>
                <a:gd name="T16" fmla="*/ 128 w 128"/>
                <a:gd name="T17" fmla="*/ 147 h 202"/>
                <a:gd name="T18" fmla="*/ 110 w 128"/>
                <a:gd name="T19" fmla="*/ 186 h 202"/>
                <a:gd name="T20" fmla="*/ 63 w 128"/>
                <a:gd name="T21" fmla="*/ 202 h 202"/>
                <a:gd name="T22" fmla="*/ 17 w 128"/>
                <a:gd name="T23" fmla="*/ 187 h 202"/>
                <a:gd name="T24" fmla="*/ 0 w 128"/>
                <a:gd name="T25" fmla="*/ 150 h 202"/>
                <a:gd name="T26" fmla="*/ 38 w 128"/>
                <a:gd name="T27" fmla="*/ 92 h 202"/>
                <a:gd name="T28" fmla="*/ 38 w 128"/>
                <a:gd name="T29" fmla="*/ 92 h 202"/>
                <a:gd name="T30" fmla="*/ 70 w 128"/>
                <a:gd name="T31" fmla="*/ 84 h 202"/>
                <a:gd name="T32" fmla="*/ 70 w 128"/>
                <a:gd name="T33" fmla="*/ 84 h 202"/>
                <a:gd name="T34" fmla="*/ 97 w 128"/>
                <a:gd name="T35" fmla="*/ 45 h 202"/>
                <a:gd name="T36" fmla="*/ 88 w 128"/>
                <a:gd name="T37" fmla="*/ 26 h 202"/>
                <a:gd name="T38" fmla="*/ 65 w 128"/>
                <a:gd name="T39" fmla="*/ 19 h 202"/>
                <a:gd name="T40" fmla="*/ 42 w 128"/>
                <a:gd name="T41" fmla="*/ 26 h 202"/>
                <a:gd name="T42" fmla="*/ 33 w 128"/>
                <a:gd name="T43" fmla="*/ 44 h 202"/>
                <a:gd name="T44" fmla="*/ 41 w 128"/>
                <a:gd name="T45" fmla="*/ 63 h 202"/>
                <a:gd name="T46" fmla="*/ 70 w 128"/>
                <a:gd name="T47" fmla="*/ 84 h 202"/>
                <a:gd name="T48" fmla="*/ 70 w 128"/>
                <a:gd name="T49" fmla="*/ 84 h 202"/>
                <a:gd name="T50" fmla="*/ 52 w 128"/>
                <a:gd name="T51" fmla="*/ 103 h 202"/>
                <a:gd name="T52" fmla="*/ 52 w 128"/>
                <a:gd name="T53" fmla="*/ 103 h 202"/>
                <a:gd name="T54" fmla="*/ 31 w 128"/>
                <a:gd name="T55" fmla="*/ 123 h 202"/>
                <a:gd name="T56" fmla="*/ 25 w 128"/>
                <a:gd name="T57" fmla="*/ 146 h 202"/>
                <a:gd name="T58" fmla="*/ 36 w 128"/>
                <a:gd name="T59" fmla="*/ 172 h 202"/>
                <a:gd name="T60" fmla="*/ 64 w 128"/>
                <a:gd name="T61" fmla="*/ 182 h 202"/>
                <a:gd name="T62" fmla="*/ 91 w 128"/>
                <a:gd name="T63" fmla="*/ 174 h 202"/>
                <a:gd name="T64" fmla="*/ 102 w 128"/>
                <a:gd name="T65" fmla="*/ 151 h 202"/>
                <a:gd name="T66" fmla="*/ 95 w 128"/>
                <a:gd name="T67" fmla="*/ 132 h 202"/>
                <a:gd name="T68" fmla="*/ 70 w 128"/>
                <a:gd name="T69" fmla="*/ 113 h 202"/>
                <a:gd name="T70" fmla="*/ 52 w 128"/>
                <a:gd name="T71" fmla="*/ 10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202">
                  <a:moveTo>
                    <a:pt x="38" y="92"/>
                  </a:moveTo>
                  <a:lnTo>
                    <a:pt x="38" y="92"/>
                  </a:lnTo>
                  <a:cubicBezTo>
                    <a:pt x="19" y="79"/>
                    <a:pt x="10" y="65"/>
                    <a:pt x="10" y="49"/>
                  </a:cubicBezTo>
                  <a:cubicBezTo>
                    <a:pt x="10" y="34"/>
                    <a:pt x="15" y="22"/>
                    <a:pt x="26" y="13"/>
                  </a:cubicBezTo>
                  <a:cubicBezTo>
                    <a:pt x="36" y="4"/>
                    <a:pt x="50" y="0"/>
                    <a:pt x="67" y="0"/>
                  </a:cubicBezTo>
                  <a:cubicBezTo>
                    <a:pt x="83" y="0"/>
                    <a:pt x="96" y="4"/>
                    <a:pt x="106" y="11"/>
                  </a:cubicBezTo>
                  <a:cubicBezTo>
                    <a:pt x="116" y="19"/>
                    <a:pt x="121" y="29"/>
                    <a:pt x="121" y="41"/>
                  </a:cubicBezTo>
                  <a:cubicBezTo>
                    <a:pt x="121" y="60"/>
                    <a:pt x="109" y="77"/>
                    <a:pt x="85" y="92"/>
                  </a:cubicBezTo>
                  <a:cubicBezTo>
                    <a:pt x="114" y="106"/>
                    <a:pt x="128" y="125"/>
                    <a:pt x="128" y="147"/>
                  </a:cubicBezTo>
                  <a:cubicBezTo>
                    <a:pt x="128" y="163"/>
                    <a:pt x="122" y="176"/>
                    <a:pt x="110" y="186"/>
                  </a:cubicBezTo>
                  <a:cubicBezTo>
                    <a:pt x="98" y="197"/>
                    <a:pt x="82" y="202"/>
                    <a:pt x="63" y="202"/>
                  </a:cubicBezTo>
                  <a:cubicBezTo>
                    <a:pt x="44" y="202"/>
                    <a:pt x="29" y="197"/>
                    <a:pt x="17" y="187"/>
                  </a:cubicBezTo>
                  <a:cubicBezTo>
                    <a:pt x="5" y="178"/>
                    <a:pt x="0" y="165"/>
                    <a:pt x="0" y="150"/>
                  </a:cubicBezTo>
                  <a:cubicBezTo>
                    <a:pt x="0" y="127"/>
                    <a:pt x="12" y="107"/>
                    <a:pt x="38" y="92"/>
                  </a:cubicBezTo>
                  <a:lnTo>
                    <a:pt x="38" y="92"/>
                  </a:lnTo>
                  <a:close/>
                  <a:moveTo>
                    <a:pt x="70" y="84"/>
                  </a:moveTo>
                  <a:lnTo>
                    <a:pt x="70" y="84"/>
                  </a:lnTo>
                  <a:cubicBezTo>
                    <a:pt x="88" y="72"/>
                    <a:pt x="97" y="59"/>
                    <a:pt x="97" y="45"/>
                  </a:cubicBezTo>
                  <a:cubicBezTo>
                    <a:pt x="97" y="37"/>
                    <a:pt x="94" y="31"/>
                    <a:pt x="88" y="26"/>
                  </a:cubicBezTo>
                  <a:cubicBezTo>
                    <a:pt x="82" y="21"/>
                    <a:pt x="75" y="19"/>
                    <a:pt x="65" y="19"/>
                  </a:cubicBezTo>
                  <a:cubicBezTo>
                    <a:pt x="55" y="19"/>
                    <a:pt x="48" y="21"/>
                    <a:pt x="42" y="26"/>
                  </a:cubicBezTo>
                  <a:cubicBezTo>
                    <a:pt x="36" y="31"/>
                    <a:pt x="33" y="37"/>
                    <a:pt x="33" y="44"/>
                  </a:cubicBezTo>
                  <a:cubicBezTo>
                    <a:pt x="33" y="51"/>
                    <a:pt x="36" y="58"/>
                    <a:pt x="41" y="63"/>
                  </a:cubicBezTo>
                  <a:cubicBezTo>
                    <a:pt x="46" y="69"/>
                    <a:pt x="56" y="76"/>
                    <a:pt x="70" y="84"/>
                  </a:cubicBezTo>
                  <a:lnTo>
                    <a:pt x="70" y="84"/>
                  </a:lnTo>
                  <a:close/>
                  <a:moveTo>
                    <a:pt x="52" y="103"/>
                  </a:moveTo>
                  <a:lnTo>
                    <a:pt x="52" y="103"/>
                  </a:lnTo>
                  <a:cubicBezTo>
                    <a:pt x="41" y="111"/>
                    <a:pt x="34" y="117"/>
                    <a:pt x="31" y="123"/>
                  </a:cubicBezTo>
                  <a:cubicBezTo>
                    <a:pt x="27" y="129"/>
                    <a:pt x="25" y="137"/>
                    <a:pt x="25" y="146"/>
                  </a:cubicBezTo>
                  <a:cubicBezTo>
                    <a:pt x="25" y="157"/>
                    <a:pt x="29" y="165"/>
                    <a:pt x="36" y="172"/>
                  </a:cubicBezTo>
                  <a:cubicBezTo>
                    <a:pt x="43" y="179"/>
                    <a:pt x="52" y="182"/>
                    <a:pt x="64" y="182"/>
                  </a:cubicBezTo>
                  <a:cubicBezTo>
                    <a:pt x="75" y="182"/>
                    <a:pt x="84" y="180"/>
                    <a:pt x="91" y="174"/>
                  </a:cubicBezTo>
                  <a:cubicBezTo>
                    <a:pt x="98" y="168"/>
                    <a:pt x="102" y="160"/>
                    <a:pt x="102" y="151"/>
                  </a:cubicBezTo>
                  <a:cubicBezTo>
                    <a:pt x="102" y="144"/>
                    <a:pt x="100" y="137"/>
                    <a:pt x="95" y="132"/>
                  </a:cubicBezTo>
                  <a:cubicBezTo>
                    <a:pt x="91" y="127"/>
                    <a:pt x="83" y="121"/>
                    <a:pt x="70" y="113"/>
                  </a:cubicBezTo>
                  <a:lnTo>
                    <a:pt x="52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27"/>
            <p:cNvSpPr>
              <a:spLocks/>
            </p:cNvSpPr>
            <p:nvPr/>
          </p:nvSpPr>
          <p:spPr bwMode="auto">
            <a:xfrm>
              <a:off x="3247" y="3807"/>
              <a:ext cx="24" cy="67"/>
            </a:xfrm>
            <a:custGeom>
              <a:avLst/>
              <a:gdLst>
                <a:gd name="T0" fmla="*/ 0 w 83"/>
                <a:gd name="T1" fmla="*/ 228 h 230"/>
                <a:gd name="T2" fmla="*/ 0 w 83"/>
                <a:gd name="T3" fmla="*/ 228 h 230"/>
                <a:gd name="T4" fmla="*/ 0 w 83"/>
                <a:gd name="T5" fmla="*/ 203 h 230"/>
                <a:gd name="T6" fmla="*/ 28 w 83"/>
                <a:gd name="T7" fmla="*/ 208 h 230"/>
                <a:gd name="T8" fmla="*/ 50 w 83"/>
                <a:gd name="T9" fmla="*/ 200 h 230"/>
                <a:gd name="T10" fmla="*/ 56 w 83"/>
                <a:gd name="T11" fmla="*/ 168 h 230"/>
                <a:gd name="T12" fmla="*/ 56 w 83"/>
                <a:gd name="T13" fmla="*/ 0 h 230"/>
                <a:gd name="T14" fmla="*/ 83 w 83"/>
                <a:gd name="T15" fmla="*/ 0 h 230"/>
                <a:gd name="T16" fmla="*/ 83 w 83"/>
                <a:gd name="T17" fmla="*/ 168 h 230"/>
                <a:gd name="T18" fmla="*/ 24 w 83"/>
                <a:gd name="T19" fmla="*/ 230 h 230"/>
                <a:gd name="T20" fmla="*/ 0 w 83"/>
                <a:gd name="T21" fmla="*/ 228 h 230"/>
                <a:gd name="T22" fmla="*/ 0 w 83"/>
                <a:gd name="T23" fmla="*/ 228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230">
                  <a:moveTo>
                    <a:pt x="0" y="228"/>
                  </a:moveTo>
                  <a:lnTo>
                    <a:pt x="0" y="228"/>
                  </a:lnTo>
                  <a:lnTo>
                    <a:pt x="0" y="203"/>
                  </a:lnTo>
                  <a:cubicBezTo>
                    <a:pt x="11" y="207"/>
                    <a:pt x="20" y="208"/>
                    <a:pt x="28" y="208"/>
                  </a:cubicBezTo>
                  <a:cubicBezTo>
                    <a:pt x="38" y="208"/>
                    <a:pt x="45" y="205"/>
                    <a:pt x="50" y="200"/>
                  </a:cubicBezTo>
                  <a:cubicBezTo>
                    <a:pt x="54" y="194"/>
                    <a:pt x="56" y="183"/>
                    <a:pt x="56" y="168"/>
                  </a:cubicBezTo>
                  <a:lnTo>
                    <a:pt x="56" y="0"/>
                  </a:lnTo>
                  <a:lnTo>
                    <a:pt x="83" y="0"/>
                  </a:lnTo>
                  <a:lnTo>
                    <a:pt x="83" y="168"/>
                  </a:lnTo>
                  <a:cubicBezTo>
                    <a:pt x="83" y="209"/>
                    <a:pt x="63" y="230"/>
                    <a:pt x="24" y="230"/>
                  </a:cubicBezTo>
                  <a:cubicBezTo>
                    <a:pt x="18" y="230"/>
                    <a:pt x="10" y="229"/>
                    <a:pt x="0" y="228"/>
                  </a:cubicBezTo>
                  <a:lnTo>
                    <a:pt x="0" y="2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28"/>
            <p:cNvSpPr>
              <a:spLocks/>
            </p:cNvSpPr>
            <p:nvPr/>
          </p:nvSpPr>
          <p:spPr bwMode="auto">
            <a:xfrm>
              <a:off x="3285" y="3822"/>
              <a:ext cx="33" cy="42"/>
            </a:xfrm>
            <a:custGeom>
              <a:avLst/>
              <a:gdLst>
                <a:gd name="T0" fmla="*/ 90 w 115"/>
                <a:gd name="T1" fmla="*/ 141 h 144"/>
                <a:gd name="T2" fmla="*/ 90 w 115"/>
                <a:gd name="T3" fmla="*/ 141 h 144"/>
                <a:gd name="T4" fmla="*/ 90 w 115"/>
                <a:gd name="T5" fmla="*/ 114 h 144"/>
                <a:gd name="T6" fmla="*/ 40 w 115"/>
                <a:gd name="T7" fmla="*/ 144 h 144"/>
                <a:gd name="T8" fmla="*/ 11 w 115"/>
                <a:gd name="T9" fmla="*/ 132 h 144"/>
                <a:gd name="T10" fmla="*/ 0 w 115"/>
                <a:gd name="T11" fmla="*/ 101 h 144"/>
                <a:gd name="T12" fmla="*/ 0 w 115"/>
                <a:gd name="T13" fmla="*/ 0 h 144"/>
                <a:gd name="T14" fmla="*/ 26 w 115"/>
                <a:gd name="T15" fmla="*/ 0 h 144"/>
                <a:gd name="T16" fmla="*/ 26 w 115"/>
                <a:gd name="T17" fmla="*/ 93 h 144"/>
                <a:gd name="T18" fmla="*/ 30 w 115"/>
                <a:gd name="T19" fmla="*/ 115 h 144"/>
                <a:gd name="T20" fmla="*/ 46 w 115"/>
                <a:gd name="T21" fmla="*/ 122 h 144"/>
                <a:gd name="T22" fmla="*/ 90 w 115"/>
                <a:gd name="T23" fmla="*/ 91 h 144"/>
                <a:gd name="T24" fmla="*/ 90 w 115"/>
                <a:gd name="T25" fmla="*/ 0 h 144"/>
                <a:gd name="T26" fmla="*/ 115 w 115"/>
                <a:gd name="T27" fmla="*/ 0 h 144"/>
                <a:gd name="T28" fmla="*/ 115 w 115"/>
                <a:gd name="T29" fmla="*/ 141 h 144"/>
                <a:gd name="T30" fmla="*/ 90 w 115"/>
                <a:gd name="T31" fmla="*/ 14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144">
                  <a:moveTo>
                    <a:pt x="90" y="141"/>
                  </a:moveTo>
                  <a:lnTo>
                    <a:pt x="90" y="141"/>
                  </a:lnTo>
                  <a:lnTo>
                    <a:pt x="90" y="114"/>
                  </a:lnTo>
                  <a:cubicBezTo>
                    <a:pt x="76" y="134"/>
                    <a:pt x="60" y="144"/>
                    <a:pt x="40" y="144"/>
                  </a:cubicBezTo>
                  <a:cubicBezTo>
                    <a:pt x="28" y="144"/>
                    <a:pt x="18" y="140"/>
                    <a:pt x="11" y="132"/>
                  </a:cubicBezTo>
                  <a:cubicBezTo>
                    <a:pt x="4" y="125"/>
                    <a:pt x="0" y="114"/>
                    <a:pt x="0" y="101"/>
                  </a:cubicBezTo>
                  <a:lnTo>
                    <a:pt x="0" y="0"/>
                  </a:lnTo>
                  <a:lnTo>
                    <a:pt x="26" y="0"/>
                  </a:lnTo>
                  <a:lnTo>
                    <a:pt x="26" y="93"/>
                  </a:lnTo>
                  <a:cubicBezTo>
                    <a:pt x="26" y="103"/>
                    <a:pt x="27" y="111"/>
                    <a:pt x="30" y="115"/>
                  </a:cubicBezTo>
                  <a:cubicBezTo>
                    <a:pt x="33" y="120"/>
                    <a:pt x="39" y="122"/>
                    <a:pt x="46" y="122"/>
                  </a:cubicBezTo>
                  <a:cubicBezTo>
                    <a:pt x="61" y="122"/>
                    <a:pt x="76" y="112"/>
                    <a:pt x="90" y="91"/>
                  </a:cubicBezTo>
                  <a:lnTo>
                    <a:pt x="90" y="0"/>
                  </a:lnTo>
                  <a:lnTo>
                    <a:pt x="115" y="0"/>
                  </a:lnTo>
                  <a:lnTo>
                    <a:pt x="115" y="141"/>
                  </a:lnTo>
                  <a:lnTo>
                    <a:pt x="90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29"/>
            <p:cNvSpPr>
              <a:spLocks/>
            </p:cNvSpPr>
            <p:nvPr/>
          </p:nvSpPr>
          <p:spPr bwMode="auto">
            <a:xfrm>
              <a:off x="3334" y="3821"/>
              <a:ext cx="33" cy="42"/>
            </a:xfrm>
            <a:custGeom>
              <a:avLst/>
              <a:gdLst>
                <a:gd name="T0" fmla="*/ 0 w 116"/>
                <a:gd name="T1" fmla="*/ 144 h 144"/>
                <a:gd name="T2" fmla="*/ 0 w 116"/>
                <a:gd name="T3" fmla="*/ 144 h 144"/>
                <a:gd name="T4" fmla="*/ 0 w 116"/>
                <a:gd name="T5" fmla="*/ 3 h 144"/>
                <a:gd name="T6" fmla="*/ 26 w 116"/>
                <a:gd name="T7" fmla="*/ 3 h 144"/>
                <a:gd name="T8" fmla="*/ 26 w 116"/>
                <a:gd name="T9" fmla="*/ 29 h 144"/>
                <a:gd name="T10" fmla="*/ 75 w 116"/>
                <a:gd name="T11" fmla="*/ 0 h 144"/>
                <a:gd name="T12" fmla="*/ 105 w 116"/>
                <a:gd name="T13" fmla="*/ 11 h 144"/>
                <a:gd name="T14" fmla="*/ 116 w 116"/>
                <a:gd name="T15" fmla="*/ 43 h 144"/>
                <a:gd name="T16" fmla="*/ 116 w 116"/>
                <a:gd name="T17" fmla="*/ 144 h 144"/>
                <a:gd name="T18" fmla="*/ 90 w 116"/>
                <a:gd name="T19" fmla="*/ 144 h 144"/>
                <a:gd name="T20" fmla="*/ 90 w 116"/>
                <a:gd name="T21" fmla="*/ 51 h 144"/>
                <a:gd name="T22" fmla="*/ 85 w 116"/>
                <a:gd name="T23" fmla="*/ 28 h 144"/>
                <a:gd name="T24" fmla="*/ 70 w 116"/>
                <a:gd name="T25" fmla="*/ 22 h 144"/>
                <a:gd name="T26" fmla="*/ 26 w 116"/>
                <a:gd name="T27" fmla="*/ 53 h 144"/>
                <a:gd name="T28" fmla="*/ 26 w 116"/>
                <a:gd name="T29" fmla="*/ 144 h 144"/>
                <a:gd name="T30" fmla="*/ 0 w 116"/>
                <a:gd name="T3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44">
                  <a:moveTo>
                    <a:pt x="0" y="144"/>
                  </a:moveTo>
                  <a:lnTo>
                    <a:pt x="0" y="144"/>
                  </a:lnTo>
                  <a:lnTo>
                    <a:pt x="0" y="3"/>
                  </a:lnTo>
                  <a:lnTo>
                    <a:pt x="26" y="3"/>
                  </a:lnTo>
                  <a:lnTo>
                    <a:pt x="26" y="29"/>
                  </a:lnTo>
                  <a:cubicBezTo>
                    <a:pt x="39" y="10"/>
                    <a:pt x="56" y="0"/>
                    <a:pt x="75" y="0"/>
                  </a:cubicBezTo>
                  <a:cubicBezTo>
                    <a:pt x="88" y="0"/>
                    <a:pt x="97" y="4"/>
                    <a:pt x="105" y="11"/>
                  </a:cubicBezTo>
                  <a:cubicBezTo>
                    <a:pt x="112" y="19"/>
                    <a:pt x="116" y="29"/>
                    <a:pt x="116" y="43"/>
                  </a:cubicBezTo>
                  <a:lnTo>
                    <a:pt x="116" y="144"/>
                  </a:lnTo>
                  <a:lnTo>
                    <a:pt x="90" y="144"/>
                  </a:lnTo>
                  <a:lnTo>
                    <a:pt x="90" y="51"/>
                  </a:lnTo>
                  <a:cubicBezTo>
                    <a:pt x="90" y="40"/>
                    <a:pt x="88" y="33"/>
                    <a:pt x="85" y="28"/>
                  </a:cubicBezTo>
                  <a:cubicBezTo>
                    <a:pt x="82" y="24"/>
                    <a:pt x="77" y="22"/>
                    <a:pt x="70" y="22"/>
                  </a:cubicBezTo>
                  <a:cubicBezTo>
                    <a:pt x="54" y="22"/>
                    <a:pt x="40" y="32"/>
                    <a:pt x="26" y="53"/>
                  </a:cubicBezTo>
                  <a:lnTo>
                    <a:pt x="26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30"/>
            <p:cNvSpPr>
              <a:spLocks/>
            </p:cNvSpPr>
            <p:nvPr/>
          </p:nvSpPr>
          <p:spPr bwMode="auto">
            <a:xfrm>
              <a:off x="3380" y="3838"/>
              <a:ext cx="33" cy="6"/>
            </a:xfrm>
            <a:custGeom>
              <a:avLst/>
              <a:gdLst>
                <a:gd name="T0" fmla="*/ 0 w 116"/>
                <a:gd name="T1" fmla="*/ 20 h 20"/>
                <a:gd name="T2" fmla="*/ 0 w 116"/>
                <a:gd name="T3" fmla="*/ 20 h 20"/>
                <a:gd name="T4" fmla="*/ 0 w 116"/>
                <a:gd name="T5" fmla="*/ 0 h 20"/>
                <a:gd name="T6" fmla="*/ 116 w 116"/>
                <a:gd name="T7" fmla="*/ 0 h 20"/>
                <a:gd name="T8" fmla="*/ 116 w 116"/>
                <a:gd name="T9" fmla="*/ 20 h 20"/>
                <a:gd name="T10" fmla="*/ 0 w 116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20">
                  <a:moveTo>
                    <a:pt x="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31"/>
            <p:cNvSpPr>
              <a:spLocks noEditPoints="1"/>
            </p:cNvSpPr>
            <p:nvPr/>
          </p:nvSpPr>
          <p:spPr bwMode="auto">
            <a:xfrm>
              <a:off x="3424" y="3806"/>
              <a:ext cx="39" cy="59"/>
            </a:xfrm>
            <a:custGeom>
              <a:avLst/>
              <a:gdLst>
                <a:gd name="T0" fmla="*/ 67 w 135"/>
                <a:gd name="T1" fmla="*/ 202 h 202"/>
                <a:gd name="T2" fmla="*/ 67 w 135"/>
                <a:gd name="T3" fmla="*/ 202 h 202"/>
                <a:gd name="T4" fmla="*/ 19 w 135"/>
                <a:gd name="T5" fmla="*/ 174 h 202"/>
                <a:gd name="T6" fmla="*/ 0 w 135"/>
                <a:gd name="T7" fmla="*/ 101 h 202"/>
                <a:gd name="T8" fmla="*/ 19 w 135"/>
                <a:gd name="T9" fmla="*/ 27 h 202"/>
                <a:gd name="T10" fmla="*/ 68 w 135"/>
                <a:gd name="T11" fmla="*/ 0 h 202"/>
                <a:gd name="T12" fmla="*/ 116 w 135"/>
                <a:gd name="T13" fmla="*/ 27 h 202"/>
                <a:gd name="T14" fmla="*/ 135 w 135"/>
                <a:gd name="T15" fmla="*/ 100 h 202"/>
                <a:gd name="T16" fmla="*/ 116 w 135"/>
                <a:gd name="T17" fmla="*/ 174 h 202"/>
                <a:gd name="T18" fmla="*/ 67 w 135"/>
                <a:gd name="T19" fmla="*/ 202 h 202"/>
                <a:gd name="T20" fmla="*/ 67 w 135"/>
                <a:gd name="T21" fmla="*/ 202 h 202"/>
                <a:gd name="T22" fmla="*/ 67 w 135"/>
                <a:gd name="T23" fmla="*/ 182 h 202"/>
                <a:gd name="T24" fmla="*/ 67 w 135"/>
                <a:gd name="T25" fmla="*/ 182 h 202"/>
                <a:gd name="T26" fmla="*/ 108 w 135"/>
                <a:gd name="T27" fmla="*/ 100 h 202"/>
                <a:gd name="T28" fmla="*/ 68 w 135"/>
                <a:gd name="T29" fmla="*/ 19 h 202"/>
                <a:gd name="T30" fmla="*/ 28 w 135"/>
                <a:gd name="T31" fmla="*/ 101 h 202"/>
                <a:gd name="T32" fmla="*/ 67 w 135"/>
                <a:gd name="T33" fmla="*/ 182 h 202"/>
                <a:gd name="T34" fmla="*/ 67 w 135"/>
                <a:gd name="T35" fmla="*/ 18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202">
                  <a:moveTo>
                    <a:pt x="67" y="202"/>
                  </a:moveTo>
                  <a:lnTo>
                    <a:pt x="67" y="202"/>
                  </a:lnTo>
                  <a:cubicBezTo>
                    <a:pt x="47" y="202"/>
                    <a:pt x="31" y="192"/>
                    <a:pt x="19" y="174"/>
                  </a:cubicBezTo>
                  <a:cubicBezTo>
                    <a:pt x="6" y="155"/>
                    <a:pt x="0" y="131"/>
                    <a:pt x="0" y="101"/>
                  </a:cubicBezTo>
                  <a:cubicBezTo>
                    <a:pt x="0" y="70"/>
                    <a:pt x="6" y="46"/>
                    <a:pt x="19" y="27"/>
                  </a:cubicBezTo>
                  <a:cubicBezTo>
                    <a:pt x="31" y="9"/>
                    <a:pt x="47" y="0"/>
                    <a:pt x="68" y="0"/>
                  </a:cubicBezTo>
                  <a:cubicBezTo>
                    <a:pt x="88" y="0"/>
                    <a:pt x="104" y="9"/>
                    <a:pt x="116" y="27"/>
                  </a:cubicBezTo>
                  <a:cubicBezTo>
                    <a:pt x="129" y="46"/>
                    <a:pt x="135" y="70"/>
                    <a:pt x="135" y="100"/>
                  </a:cubicBezTo>
                  <a:cubicBezTo>
                    <a:pt x="135" y="131"/>
                    <a:pt x="129" y="156"/>
                    <a:pt x="116" y="174"/>
                  </a:cubicBezTo>
                  <a:cubicBezTo>
                    <a:pt x="104" y="192"/>
                    <a:pt x="87" y="202"/>
                    <a:pt x="67" y="202"/>
                  </a:cubicBezTo>
                  <a:lnTo>
                    <a:pt x="67" y="202"/>
                  </a:lnTo>
                  <a:close/>
                  <a:moveTo>
                    <a:pt x="67" y="182"/>
                  </a:moveTo>
                  <a:lnTo>
                    <a:pt x="67" y="182"/>
                  </a:lnTo>
                  <a:cubicBezTo>
                    <a:pt x="94" y="182"/>
                    <a:pt x="108" y="155"/>
                    <a:pt x="108" y="100"/>
                  </a:cubicBezTo>
                  <a:cubicBezTo>
                    <a:pt x="108" y="46"/>
                    <a:pt x="94" y="19"/>
                    <a:pt x="68" y="19"/>
                  </a:cubicBezTo>
                  <a:cubicBezTo>
                    <a:pt x="41" y="19"/>
                    <a:pt x="28" y="46"/>
                    <a:pt x="28" y="101"/>
                  </a:cubicBezTo>
                  <a:cubicBezTo>
                    <a:pt x="28" y="155"/>
                    <a:pt x="41" y="182"/>
                    <a:pt x="67" y="182"/>
                  </a:cubicBezTo>
                  <a:lnTo>
                    <a:pt x="67" y="1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32"/>
            <p:cNvSpPr>
              <a:spLocks/>
            </p:cNvSpPr>
            <p:nvPr/>
          </p:nvSpPr>
          <p:spPr bwMode="auto">
            <a:xfrm>
              <a:off x="3474" y="3806"/>
              <a:ext cx="34" cy="57"/>
            </a:xfrm>
            <a:custGeom>
              <a:avLst/>
              <a:gdLst>
                <a:gd name="T0" fmla="*/ 0 w 115"/>
                <a:gd name="T1" fmla="*/ 197 h 197"/>
                <a:gd name="T2" fmla="*/ 0 w 115"/>
                <a:gd name="T3" fmla="*/ 197 h 197"/>
                <a:gd name="T4" fmla="*/ 0 w 115"/>
                <a:gd name="T5" fmla="*/ 174 h 197"/>
                <a:gd name="T6" fmla="*/ 45 w 115"/>
                <a:gd name="T7" fmla="*/ 117 h 197"/>
                <a:gd name="T8" fmla="*/ 60 w 115"/>
                <a:gd name="T9" fmla="*/ 104 h 197"/>
                <a:gd name="T10" fmla="*/ 88 w 115"/>
                <a:gd name="T11" fmla="*/ 54 h 197"/>
                <a:gd name="T12" fmla="*/ 79 w 115"/>
                <a:gd name="T13" fmla="*/ 28 h 197"/>
                <a:gd name="T14" fmla="*/ 52 w 115"/>
                <a:gd name="T15" fmla="*/ 19 h 197"/>
                <a:gd name="T16" fmla="*/ 5 w 115"/>
                <a:gd name="T17" fmla="*/ 34 h 197"/>
                <a:gd name="T18" fmla="*/ 5 w 115"/>
                <a:gd name="T19" fmla="*/ 12 h 197"/>
                <a:gd name="T20" fmla="*/ 56 w 115"/>
                <a:gd name="T21" fmla="*/ 0 h 197"/>
                <a:gd name="T22" fmla="*/ 99 w 115"/>
                <a:gd name="T23" fmla="*/ 14 h 197"/>
                <a:gd name="T24" fmla="*/ 115 w 115"/>
                <a:gd name="T25" fmla="*/ 53 h 197"/>
                <a:gd name="T26" fmla="*/ 107 w 115"/>
                <a:gd name="T27" fmla="*/ 84 h 197"/>
                <a:gd name="T28" fmla="*/ 76 w 115"/>
                <a:gd name="T29" fmla="*/ 116 h 197"/>
                <a:gd name="T30" fmla="*/ 67 w 115"/>
                <a:gd name="T31" fmla="*/ 124 h 197"/>
                <a:gd name="T32" fmla="*/ 31 w 115"/>
                <a:gd name="T33" fmla="*/ 174 h 197"/>
                <a:gd name="T34" fmla="*/ 114 w 115"/>
                <a:gd name="T35" fmla="*/ 174 h 197"/>
                <a:gd name="T36" fmla="*/ 114 w 115"/>
                <a:gd name="T37" fmla="*/ 197 h 197"/>
                <a:gd name="T38" fmla="*/ 0 w 115"/>
                <a:gd name="T3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5" h="197">
                  <a:moveTo>
                    <a:pt x="0" y="197"/>
                  </a:moveTo>
                  <a:lnTo>
                    <a:pt x="0" y="197"/>
                  </a:lnTo>
                  <a:lnTo>
                    <a:pt x="0" y="174"/>
                  </a:lnTo>
                  <a:cubicBezTo>
                    <a:pt x="8" y="157"/>
                    <a:pt x="23" y="138"/>
                    <a:pt x="45" y="117"/>
                  </a:cubicBezTo>
                  <a:lnTo>
                    <a:pt x="60" y="104"/>
                  </a:lnTo>
                  <a:cubicBezTo>
                    <a:pt x="79" y="87"/>
                    <a:pt x="88" y="70"/>
                    <a:pt x="88" y="54"/>
                  </a:cubicBezTo>
                  <a:cubicBezTo>
                    <a:pt x="88" y="43"/>
                    <a:pt x="85" y="34"/>
                    <a:pt x="79" y="28"/>
                  </a:cubicBezTo>
                  <a:cubicBezTo>
                    <a:pt x="72" y="22"/>
                    <a:pt x="63" y="19"/>
                    <a:pt x="52" y="19"/>
                  </a:cubicBezTo>
                  <a:cubicBezTo>
                    <a:pt x="39" y="19"/>
                    <a:pt x="23" y="24"/>
                    <a:pt x="5" y="34"/>
                  </a:cubicBezTo>
                  <a:lnTo>
                    <a:pt x="5" y="12"/>
                  </a:lnTo>
                  <a:cubicBezTo>
                    <a:pt x="22" y="4"/>
                    <a:pt x="39" y="0"/>
                    <a:pt x="56" y="0"/>
                  </a:cubicBezTo>
                  <a:cubicBezTo>
                    <a:pt x="74" y="0"/>
                    <a:pt x="88" y="5"/>
                    <a:pt x="99" y="14"/>
                  </a:cubicBezTo>
                  <a:cubicBezTo>
                    <a:pt x="110" y="24"/>
                    <a:pt x="115" y="37"/>
                    <a:pt x="115" y="53"/>
                  </a:cubicBezTo>
                  <a:cubicBezTo>
                    <a:pt x="115" y="64"/>
                    <a:pt x="113" y="75"/>
                    <a:pt x="107" y="84"/>
                  </a:cubicBezTo>
                  <a:cubicBezTo>
                    <a:pt x="102" y="93"/>
                    <a:pt x="91" y="103"/>
                    <a:pt x="76" y="116"/>
                  </a:cubicBezTo>
                  <a:lnTo>
                    <a:pt x="67" y="124"/>
                  </a:lnTo>
                  <a:cubicBezTo>
                    <a:pt x="46" y="142"/>
                    <a:pt x="34" y="159"/>
                    <a:pt x="31" y="174"/>
                  </a:cubicBezTo>
                  <a:lnTo>
                    <a:pt x="114" y="174"/>
                  </a:lnTo>
                  <a:lnTo>
                    <a:pt x="114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33"/>
            <p:cNvSpPr>
              <a:spLocks noEditPoints="1"/>
            </p:cNvSpPr>
            <p:nvPr/>
          </p:nvSpPr>
          <p:spPr bwMode="auto">
            <a:xfrm>
              <a:off x="3932" y="3807"/>
              <a:ext cx="52" cy="56"/>
            </a:xfrm>
            <a:custGeom>
              <a:avLst/>
              <a:gdLst>
                <a:gd name="T0" fmla="*/ 120 w 178"/>
                <a:gd name="T1" fmla="*/ 118 h 192"/>
                <a:gd name="T2" fmla="*/ 120 w 178"/>
                <a:gd name="T3" fmla="*/ 118 h 192"/>
                <a:gd name="T4" fmla="*/ 87 w 178"/>
                <a:gd name="T5" fmla="*/ 35 h 192"/>
                <a:gd name="T6" fmla="*/ 54 w 178"/>
                <a:gd name="T7" fmla="*/ 118 h 192"/>
                <a:gd name="T8" fmla="*/ 120 w 178"/>
                <a:gd name="T9" fmla="*/ 118 h 192"/>
                <a:gd name="T10" fmla="*/ 149 w 178"/>
                <a:gd name="T11" fmla="*/ 192 h 192"/>
                <a:gd name="T12" fmla="*/ 149 w 178"/>
                <a:gd name="T13" fmla="*/ 192 h 192"/>
                <a:gd name="T14" fmla="*/ 128 w 178"/>
                <a:gd name="T15" fmla="*/ 139 h 192"/>
                <a:gd name="T16" fmla="*/ 46 w 178"/>
                <a:gd name="T17" fmla="*/ 139 h 192"/>
                <a:gd name="T18" fmla="*/ 25 w 178"/>
                <a:gd name="T19" fmla="*/ 192 h 192"/>
                <a:gd name="T20" fmla="*/ 0 w 178"/>
                <a:gd name="T21" fmla="*/ 192 h 192"/>
                <a:gd name="T22" fmla="*/ 76 w 178"/>
                <a:gd name="T23" fmla="*/ 0 h 192"/>
                <a:gd name="T24" fmla="*/ 103 w 178"/>
                <a:gd name="T25" fmla="*/ 0 h 192"/>
                <a:gd name="T26" fmla="*/ 178 w 178"/>
                <a:gd name="T27" fmla="*/ 192 h 192"/>
                <a:gd name="T28" fmla="*/ 149 w 178"/>
                <a:gd name="T2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8" h="192">
                  <a:moveTo>
                    <a:pt x="120" y="118"/>
                  </a:moveTo>
                  <a:lnTo>
                    <a:pt x="120" y="118"/>
                  </a:lnTo>
                  <a:lnTo>
                    <a:pt x="87" y="35"/>
                  </a:lnTo>
                  <a:lnTo>
                    <a:pt x="54" y="118"/>
                  </a:lnTo>
                  <a:lnTo>
                    <a:pt x="120" y="118"/>
                  </a:lnTo>
                  <a:close/>
                  <a:moveTo>
                    <a:pt x="149" y="192"/>
                  </a:moveTo>
                  <a:lnTo>
                    <a:pt x="149" y="192"/>
                  </a:lnTo>
                  <a:lnTo>
                    <a:pt x="128" y="139"/>
                  </a:lnTo>
                  <a:lnTo>
                    <a:pt x="46" y="139"/>
                  </a:lnTo>
                  <a:lnTo>
                    <a:pt x="25" y="192"/>
                  </a:lnTo>
                  <a:lnTo>
                    <a:pt x="0" y="192"/>
                  </a:lnTo>
                  <a:lnTo>
                    <a:pt x="76" y="0"/>
                  </a:lnTo>
                  <a:lnTo>
                    <a:pt x="103" y="0"/>
                  </a:lnTo>
                  <a:lnTo>
                    <a:pt x="178" y="192"/>
                  </a:lnTo>
                  <a:lnTo>
                    <a:pt x="149" y="19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34"/>
            <p:cNvSpPr>
              <a:spLocks/>
            </p:cNvSpPr>
            <p:nvPr/>
          </p:nvSpPr>
          <p:spPr bwMode="auto">
            <a:xfrm>
              <a:off x="3992" y="3822"/>
              <a:ext cx="33" cy="42"/>
            </a:xfrm>
            <a:custGeom>
              <a:avLst/>
              <a:gdLst>
                <a:gd name="T0" fmla="*/ 89 w 115"/>
                <a:gd name="T1" fmla="*/ 141 h 144"/>
                <a:gd name="T2" fmla="*/ 89 w 115"/>
                <a:gd name="T3" fmla="*/ 141 h 144"/>
                <a:gd name="T4" fmla="*/ 89 w 115"/>
                <a:gd name="T5" fmla="*/ 114 h 144"/>
                <a:gd name="T6" fmla="*/ 40 w 115"/>
                <a:gd name="T7" fmla="*/ 144 h 144"/>
                <a:gd name="T8" fmla="*/ 10 w 115"/>
                <a:gd name="T9" fmla="*/ 132 h 144"/>
                <a:gd name="T10" fmla="*/ 0 w 115"/>
                <a:gd name="T11" fmla="*/ 101 h 144"/>
                <a:gd name="T12" fmla="*/ 0 w 115"/>
                <a:gd name="T13" fmla="*/ 0 h 144"/>
                <a:gd name="T14" fmla="*/ 25 w 115"/>
                <a:gd name="T15" fmla="*/ 0 h 144"/>
                <a:gd name="T16" fmla="*/ 25 w 115"/>
                <a:gd name="T17" fmla="*/ 93 h 144"/>
                <a:gd name="T18" fmla="*/ 30 w 115"/>
                <a:gd name="T19" fmla="*/ 115 h 144"/>
                <a:gd name="T20" fmla="*/ 45 w 115"/>
                <a:gd name="T21" fmla="*/ 122 h 144"/>
                <a:gd name="T22" fmla="*/ 89 w 115"/>
                <a:gd name="T23" fmla="*/ 91 h 144"/>
                <a:gd name="T24" fmla="*/ 89 w 115"/>
                <a:gd name="T25" fmla="*/ 0 h 144"/>
                <a:gd name="T26" fmla="*/ 115 w 115"/>
                <a:gd name="T27" fmla="*/ 0 h 144"/>
                <a:gd name="T28" fmla="*/ 115 w 115"/>
                <a:gd name="T29" fmla="*/ 141 h 144"/>
                <a:gd name="T30" fmla="*/ 89 w 115"/>
                <a:gd name="T31" fmla="*/ 14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144">
                  <a:moveTo>
                    <a:pt x="89" y="141"/>
                  </a:moveTo>
                  <a:lnTo>
                    <a:pt x="89" y="141"/>
                  </a:lnTo>
                  <a:lnTo>
                    <a:pt x="89" y="114"/>
                  </a:lnTo>
                  <a:cubicBezTo>
                    <a:pt x="76" y="134"/>
                    <a:pt x="59" y="144"/>
                    <a:pt x="40" y="144"/>
                  </a:cubicBezTo>
                  <a:cubicBezTo>
                    <a:pt x="27" y="144"/>
                    <a:pt x="18" y="140"/>
                    <a:pt x="10" y="132"/>
                  </a:cubicBezTo>
                  <a:cubicBezTo>
                    <a:pt x="3" y="125"/>
                    <a:pt x="0" y="114"/>
                    <a:pt x="0" y="101"/>
                  </a:cubicBezTo>
                  <a:lnTo>
                    <a:pt x="0" y="0"/>
                  </a:lnTo>
                  <a:lnTo>
                    <a:pt x="25" y="0"/>
                  </a:lnTo>
                  <a:lnTo>
                    <a:pt x="25" y="93"/>
                  </a:lnTo>
                  <a:cubicBezTo>
                    <a:pt x="25" y="103"/>
                    <a:pt x="27" y="111"/>
                    <a:pt x="30" y="115"/>
                  </a:cubicBezTo>
                  <a:cubicBezTo>
                    <a:pt x="33" y="120"/>
                    <a:pt x="38" y="122"/>
                    <a:pt x="45" y="122"/>
                  </a:cubicBezTo>
                  <a:cubicBezTo>
                    <a:pt x="61" y="122"/>
                    <a:pt x="75" y="112"/>
                    <a:pt x="89" y="91"/>
                  </a:cubicBezTo>
                  <a:lnTo>
                    <a:pt x="89" y="0"/>
                  </a:lnTo>
                  <a:lnTo>
                    <a:pt x="115" y="0"/>
                  </a:lnTo>
                  <a:lnTo>
                    <a:pt x="115" y="141"/>
                  </a:lnTo>
                  <a:lnTo>
                    <a:pt x="89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35"/>
            <p:cNvSpPr>
              <a:spLocks noEditPoints="1"/>
            </p:cNvSpPr>
            <p:nvPr/>
          </p:nvSpPr>
          <p:spPr bwMode="auto">
            <a:xfrm>
              <a:off x="4037" y="3821"/>
              <a:ext cx="37" cy="58"/>
            </a:xfrm>
            <a:custGeom>
              <a:avLst/>
              <a:gdLst>
                <a:gd name="T0" fmla="*/ 12 w 128"/>
                <a:gd name="T1" fmla="*/ 191 h 198"/>
                <a:gd name="T2" fmla="*/ 12 w 128"/>
                <a:gd name="T3" fmla="*/ 191 h 198"/>
                <a:gd name="T4" fmla="*/ 15 w 128"/>
                <a:gd name="T5" fmla="*/ 169 h 198"/>
                <a:gd name="T6" fmla="*/ 59 w 128"/>
                <a:gd name="T7" fmla="*/ 179 h 198"/>
                <a:gd name="T8" fmla="*/ 102 w 128"/>
                <a:gd name="T9" fmla="*/ 133 h 198"/>
                <a:gd name="T10" fmla="*/ 102 w 128"/>
                <a:gd name="T11" fmla="*/ 111 h 198"/>
                <a:gd name="T12" fmla="*/ 56 w 128"/>
                <a:gd name="T13" fmla="*/ 141 h 198"/>
                <a:gd name="T14" fmla="*/ 15 w 128"/>
                <a:gd name="T15" fmla="*/ 122 h 198"/>
                <a:gd name="T16" fmla="*/ 0 w 128"/>
                <a:gd name="T17" fmla="*/ 72 h 198"/>
                <a:gd name="T18" fmla="*/ 17 w 128"/>
                <a:gd name="T19" fmla="*/ 20 h 198"/>
                <a:gd name="T20" fmla="*/ 62 w 128"/>
                <a:gd name="T21" fmla="*/ 0 h 198"/>
                <a:gd name="T22" fmla="*/ 102 w 128"/>
                <a:gd name="T23" fmla="*/ 19 h 198"/>
                <a:gd name="T24" fmla="*/ 102 w 128"/>
                <a:gd name="T25" fmla="*/ 3 h 198"/>
                <a:gd name="T26" fmla="*/ 128 w 128"/>
                <a:gd name="T27" fmla="*/ 3 h 198"/>
                <a:gd name="T28" fmla="*/ 128 w 128"/>
                <a:gd name="T29" fmla="*/ 105 h 198"/>
                <a:gd name="T30" fmla="*/ 124 w 128"/>
                <a:gd name="T31" fmla="*/ 154 h 198"/>
                <a:gd name="T32" fmla="*/ 112 w 128"/>
                <a:gd name="T33" fmla="*/ 180 h 198"/>
                <a:gd name="T34" fmla="*/ 59 w 128"/>
                <a:gd name="T35" fmla="*/ 198 h 198"/>
                <a:gd name="T36" fmla="*/ 12 w 128"/>
                <a:gd name="T37" fmla="*/ 191 h 198"/>
                <a:gd name="T38" fmla="*/ 12 w 128"/>
                <a:gd name="T39" fmla="*/ 191 h 198"/>
                <a:gd name="T40" fmla="*/ 102 w 128"/>
                <a:gd name="T41" fmla="*/ 95 h 198"/>
                <a:gd name="T42" fmla="*/ 102 w 128"/>
                <a:gd name="T43" fmla="*/ 95 h 198"/>
                <a:gd name="T44" fmla="*/ 102 w 128"/>
                <a:gd name="T45" fmla="*/ 36 h 198"/>
                <a:gd name="T46" fmla="*/ 65 w 128"/>
                <a:gd name="T47" fmla="*/ 19 h 198"/>
                <a:gd name="T48" fmla="*/ 38 w 128"/>
                <a:gd name="T49" fmla="*/ 33 h 198"/>
                <a:gd name="T50" fmla="*/ 28 w 128"/>
                <a:gd name="T51" fmla="*/ 72 h 198"/>
                <a:gd name="T52" fmla="*/ 60 w 128"/>
                <a:gd name="T53" fmla="*/ 118 h 198"/>
                <a:gd name="T54" fmla="*/ 102 w 128"/>
                <a:gd name="T55" fmla="*/ 95 h 198"/>
                <a:gd name="T56" fmla="*/ 102 w 128"/>
                <a:gd name="T57" fmla="*/ 9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98">
                  <a:moveTo>
                    <a:pt x="12" y="191"/>
                  </a:moveTo>
                  <a:lnTo>
                    <a:pt x="12" y="191"/>
                  </a:lnTo>
                  <a:lnTo>
                    <a:pt x="15" y="169"/>
                  </a:lnTo>
                  <a:cubicBezTo>
                    <a:pt x="30" y="176"/>
                    <a:pt x="45" y="179"/>
                    <a:pt x="59" y="179"/>
                  </a:cubicBezTo>
                  <a:cubicBezTo>
                    <a:pt x="88" y="179"/>
                    <a:pt x="102" y="164"/>
                    <a:pt x="102" y="133"/>
                  </a:cubicBezTo>
                  <a:lnTo>
                    <a:pt x="102" y="111"/>
                  </a:lnTo>
                  <a:cubicBezTo>
                    <a:pt x="93" y="131"/>
                    <a:pt x="77" y="141"/>
                    <a:pt x="56" y="141"/>
                  </a:cubicBezTo>
                  <a:cubicBezTo>
                    <a:pt x="39" y="141"/>
                    <a:pt x="25" y="134"/>
                    <a:pt x="15" y="122"/>
                  </a:cubicBezTo>
                  <a:cubicBezTo>
                    <a:pt x="5" y="110"/>
                    <a:pt x="0" y="93"/>
                    <a:pt x="0" y="72"/>
                  </a:cubicBezTo>
                  <a:cubicBezTo>
                    <a:pt x="0" y="51"/>
                    <a:pt x="6" y="33"/>
                    <a:pt x="17" y="20"/>
                  </a:cubicBezTo>
                  <a:cubicBezTo>
                    <a:pt x="29" y="6"/>
                    <a:pt x="43" y="0"/>
                    <a:pt x="62" y="0"/>
                  </a:cubicBezTo>
                  <a:cubicBezTo>
                    <a:pt x="77" y="0"/>
                    <a:pt x="91" y="6"/>
                    <a:pt x="102" y="19"/>
                  </a:cubicBezTo>
                  <a:lnTo>
                    <a:pt x="102" y="3"/>
                  </a:lnTo>
                  <a:lnTo>
                    <a:pt x="128" y="3"/>
                  </a:lnTo>
                  <a:lnTo>
                    <a:pt x="128" y="105"/>
                  </a:lnTo>
                  <a:cubicBezTo>
                    <a:pt x="128" y="127"/>
                    <a:pt x="127" y="144"/>
                    <a:pt x="124" y="154"/>
                  </a:cubicBezTo>
                  <a:cubicBezTo>
                    <a:pt x="122" y="165"/>
                    <a:pt x="118" y="174"/>
                    <a:pt x="112" y="180"/>
                  </a:cubicBezTo>
                  <a:cubicBezTo>
                    <a:pt x="100" y="192"/>
                    <a:pt x="83" y="198"/>
                    <a:pt x="59" y="198"/>
                  </a:cubicBezTo>
                  <a:cubicBezTo>
                    <a:pt x="43" y="198"/>
                    <a:pt x="27" y="196"/>
                    <a:pt x="12" y="191"/>
                  </a:cubicBezTo>
                  <a:lnTo>
                    <a:pt x="12" y="191"/>
                  </a:lnTo>
                  <a:close/>
                  <a:moveTo>
                    <a:pt x="102" y="95"/>
                  </a:moveTo>
                  <a:lnTo>
                    <a:pt x="102" y="95"/>
                  </a:lnTo>
                  <a:lnTo>
                    <a:pt x="102" y="36"/>
                  </a:lnTo>
                  <a:cubicBezTo>
                    <a:pt x="91" y="25"/>
                    <a:pt x="79" y="19"/>
                    <a:pt x="65" y="19"/>
                  </a:cubicBezTo>
                  <a:cubicBezTo>
                    <a:pt x="54" y="19"/>
                    <a:pt x="44" y="24"/>
                    <a:pt x="38" y="33"/>
                  </a:cubicBezTo>
                  <a:cubicBezTo>
                    <a:pt x="31" y="42"/>
                    <a:pt x="28" y="55"/>
                    <a:pt x="28" y="72"/>
                  </a:cubicBezTo>
                  <a:cubicBezTo>
                    <a:pt x="28" y="103"/>
                    <a:pt x="39" y="118"/>
                    <a:pt x="60" y="118"/>
                  </a:cubicBezTo>
                  <a:cubicBezTo>
                    <a:pt x="75" y="118"/>
                    <a:pt x="89" y="110"/>
                    <a:pt x="102" y="95"/>
                  </a:cubicBezTo>
                  <a:lnTo>
                    <a:pt x="102" y="9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36"/>
            <p:cNvSpPr>
              <a:spLocks/>
            </p:cNvSpPr>
            <p:nvPr/>
          </p:nvSpPr>
          <p:spPr bwMode="auto">
            <a:xfrm>
              <a:off x="4087" y="3838"/>
              <a:ext cx="33" cy="6"/>
            </a:xfrm>
            <a:custGeom>
              <a:avLst/>
              <a:gdLst>
                <a:gd name="T0" fmla="*/ 0 w 115"/>
                <a:gd name="T1" fmla="*/ 20 h 20"/>
                <a:gd name="T2" fmla="*/ 0 w 115"/>
                <a:gd name="T3" fmla="*/ 20 h 20"/>
                <a:gd name="T4" fmla="*/ 0 w 115"/>
                <a:gd name="T5" fmla="*/ 0 h 20"/>
                <a:gd name="T6" fmla="*/ 115 w 115"/>
                <a:gd name="T7" fmla="*/ 0 h 20"/>
                <a:gd name="T8" fmla="*/ 115 w 115"/>
                <a:gd name="T9" fmla="*/ 20 h 20"/>
                <a:gd name="T10" fmla="*/ 0 w 115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20">
                  <a:moveTo>
                    <a:pt x="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37"/>
            <p:cNvSpPr>
              <a:spLocks noEditPoints="1"/>
            </p:cNvSpPr>
            <p:nvPr/>
          </p:nvSpPr>
          <p:spPr bwMode="auto">
            <a:xfrm>
              <a:off x="4131" y="3806"/>
              <a:ext cx="39" cy="59"/>
            </a:xfrm>
            <a:custGeom>
              <a:avLst/>
              <a:gdLst>
                <a:gd name="T0" fmla="*/ 66 w 134"/>
                <a:gd name="T1" fmla="*/ 202 h 202"/>
                <a:gd name="T2" fmla="*/ 66 w 134"/>
                <a:gd name="T3" fmla="*/ 202 h 202"/>
                <a:gd name="T4" fmla="*/ 18 w 134"/>
                <a:gd name="T5" fmla="*/ 174 h 202"/>
                <a:gd name="T6" fmla="*/ 0 w 134"/>
                <a:gd name="T7" fmla="*/ 101 h 202"/>
                <a:gd name="T8" fmla="*/ 18 w 134"/>
                <a:gd name="T9" fmla="*/ 27 h 202"/>
                <a:gd name="T10" fmla="*/ 67 w 134"/>
                <a:gd name="T11" fmla="*/ 0 h 202"/>
                <a:gd name="T12" fmla="*/ 116 w 134"/>
                <a:gd name="T13" fmla="*/ 27 h 202"/>
                <a:gd name="T14" fmla="*/ 134 w 134"/>
                <a:gd name="T15" fmla="*/ 100 h 202"/>
                <a:gd name="T16" fmla="*/ 116 w 134"/>
                <a:gd name="T17" fmla="*/ 174 h 202"/>
                <a:gd name="T18" fmla="*/ 66 w 134"/>
                <a:gd name="T19" fmla="*/ 202 h 202"/>
                <a:gd name="T20" fmla="*/ 66 w 134"/>
                <a:gd name="T21" fmla="*/ 202 h 202"/>
                <a:gd name="T22" fmla="*/ 66 w 134"/>
                <a:gd name="T23" fmla="*/ 182 h 202"/>
                <a:gd name="T24" fmla="*/ 66 w 134"/>
                <a:gd name="T25" fmla="*/ 182 h 202"/>
                <a:gd name="T26" fmla="*/ 107 w 134"/>
                <a:gd name="T27" fmla="*/ 100 h 202"/>
                <a:gd name="T28" fmla="*/ 67 w 134"/>
                <a:gd name="T29" fmla="*/ 19 h 202"/>
                <a:gd name="T30" fmla="*/ 27 w 134"/>
                <a:gd name="T31" fmla="*/ 101 h 202"/>
                <a:gd name="T32" fmla="*/ 66 w 134"/>
                <a:gd name="T33" fmla="*/ 182 h 202"/>
                <a:gd name="T34" fmla="*/ 66 w 134"/>
                <a:gd name="T35" fmla="*/ 18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" h="202">
                  <a:moveTo>
                    <a:pt x="66" y="202"/>
                  </a:moveTo>
                  <a:lnTo>
                    <a:pt x="66" y="202"/>
                  </a:lnTo>
                  <a:cubicBezTo>
                    <a:pt x="46" y="202"/>
                    <a:pt x="30" y="192"/>
                    <a:pt x="18" y="174"/>
                  </a:cubicBezTo>
                  <a:cubicBezTo>
                    <a:pt x="6" y="155"/>
                    <a:pt x="0" y="131"/>
                    <a:pt x="0" y="101"/>
                  </a:cubicBezTo>
                  <a:cubicBezTo>
                    <a:pt x="0" y="70"/>
                    <a:pt x="6" y="46"/>
                    <a:pt x="18" y="27"/>
                  </a:cubicBezTo>
                  <a:cubicBezTo>
                    <a:pt x="31" y="9"/>
                    <a:pt x="47" y="0"/>
                    <a:pt x="67" y="0"/>
                  </a:cubicBezTo>
                  <a:cubicBezTo>
                    <a:pt x="87" y="0"/>
                    <a:pt x="103" y="9"/>
                    <a:pt x="116" y="27"/>
                  </a:cubicBezTo>
                  <a:cubicBezTo>
                    <a:pt x="128" y="46"/>
                    <a:pt x="134" y="70"/>
                    <a:pt x="134" y="100"/>
                  </a:cubicBezTo>
                  <a:cubicBezTo>
                    <a:pt x="134" y="131"/>
                    <a:pt x="128" y="156"/>
                    <a:pt x="116" y="174"/>
                  </a:cubicBezTo>
                  <a:cubicBezTo>
                    <a:pt x="103" y="192"/>
                    <a:pt x="87" y="202"/>
                    <a:pt x="66" y="202"/>
                  </a:cubicBezTo>
                  <a:lnTo>
                    <a:pt x="66" y="202"/>
                  </a:lnTo>
                  <a:close/>
                  <a:moveTo>
                    <a:pt x="66" y="182"/>
                  </a:moveTo>
                  <a:lnTo>
                    <a:pt x="66" y="182"/>
                  </a:lnTo>
                  <a:cubicBezTo>
                    <a:pt x="94" y="182"/>
                    <a:pt x="107" y="155"/>
                    <a:pt x="107" y="100"/>
                  </a:cubicBezTo>
                  <a:cubicBezTo>
                    <a:pt x="107" y="46"/>
                    <a:pt x="94" y="19"/>
                    <a:pt x="67" y="19"/>
                  </a:cubicBezTo>
                  <a:cubicBezTo>
                    <a:pt x="40" y="19"/>
                    <a:pt x="27" y="46"/>
                    <a:pt x="27" y="101"/>
                  </a:cubicBezTo>
                  <a:cubicBezTo>
                    <a:pt x="27" y="155"/>
                    <a:pt x="40" y="182"/>
                    <a:pt x="66" y="182"/>
                  </a:cubicBezTo>
                  <a:lnTo>
                    <a:pt x="66" y="1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38"/>
            <p:cNvSpPr>
              <a:spLocks noEditPoints="1"/>
            </p:cNvSpPr>
            <p:nvPr/>
          </p:nvSpPr>
          <p:spPr bwMode="auto">
            <a:xfrm>
              <a:off x="4180" y="3806"/>
              <a:ext cx="38" cy="59"/>
            </a:xfrm>
            <a:custGeom>
              <a:avLst/>
              <a:gdLst>
                <a:gd name="T0" fmla="*/ 28 w 131"/>
                <a:gd name="T1" fmla="*/ 97 h 202"/>
                <a:gd name="T2" fmla="*/ 28 w 131"/>
                <a:gd name="T3" fmla="*/ 97 h 202"/>
                <a:gd name="T4" fmla="*/ 74 w 131"/>
                <a:gd name="T5" fmla="*/ 73 h 202"/>
                <a:gd name="T6" fmla="*/ 115 w 131"/>
                <a:gd name="T7" fmla="*/ 90 h 202"/>
                <a:gd name="T8" fmla="*/ 131 w 131"/>
                <a:gd name="T9" fmla="*/ 133 h 202"/>
                <a:gd name="T10" fmla="*/ 113 w 131"/>
                <a:gd name="T11" fmla="*/ 182 h 202"/>
                <a:gd name="T12" fmla="*/ 68 w 131"/>
                <a:gd name="T13" fmla="*/ 202 h 202"/>
                <a:gd name="T14" fmla="*/ 18 w 131"/>
                <a:gd name="T15" fmla="*/ 176 h 202"/>
                <a:gd name="T16" fmla="*/ 0 w 131"/>
                <a:gd name="T17" fmla="*/ 105 h 202"/>
                <a:gd name="T18" fmla="*/ 21 w 131"/>
                <a:gd name="T19" fmla="*/ 27 h 202"/>
                <a:gd name="T20" fmla="*/ 79 w 131"/>
                <a:gd name="T21" fmla="*/ 0 h 202"/>
                <a:gd name="T22" fmla="*/ 122 w 131"/>
                <a:gd name="T23" fmla="*/ 7 h 202"/>
                <a:gd name="T24" fmla="*/ 122 w 131"/>
                <a:gd name="T25" fmla="*/ 29 h 202"/>
                <a:gd name="T26" fmla="*/ 77 w 131"/>
                <a:gd name="T27" fmla="*/ 19 h 202"/>
                <a:gd name="T28" fmla="*/ 28 w 131"/>
                <a:gd name="T29" fmla="*/ 97 h 202"/>
                <a:gd name="T30" fmla="*/ 28 w 131"/>
                <a:gd name="T31" fmla="*/ 97 h 202"/>
                <a:gd name="T32" fmla="*/ 106 w 131"/>
                <a:gd name="T33" fmla="*/ 139 h 202"/>
                <a:gd name="T34" fmla="*/ 106 w 131"/>
                <a:gd name="T35" fmla="*/ 139 h 202"/>
                <a:gd name="T36" fmla="*/ 96 w 131"/>
                <a:gd name="T37" fmla="*/ 104 h 202"/>
                <a:gd name="T38" fmla="*/ 69 w 131"/>
                <a:gd name="T39" fmla="*/ 92 h 202"/>
                <a:gd name="T40" fmla="*/ 41 w 131"/>
                <a:gd name="T41" fmla="*/ 103 h 202"/>
                <a:gd name="T42" fmla="*/ 29 w 131"/>
                <a:gd name="T43" fmla="*/ 129 h 202"/>
                <a:gd name="T44" fmla="*/ 40 w 131"/>
                <a:gd name="T45" fmla="*/ 168 h 202"/>
                <a:gd name="T46" fmla="*/ 70 w 131"/>
                <a:gd name="T47" fmla="*/ 182 h 202"/>
                <a:gd name="T48" fmla="*/ 96 w 131"/>
                <a:gd name="T49" fmla="*/ 171 h 202"/>
                <a:gd name="T50" fmla="*/ 106 w 131"/>
                <a:gd name="T51" fmla="*/ 139 h 202"/>
                <a:gd name="T52" fmla="*/ 106 w 131"/>
                <a:gd name="T53" fmla="*/ 13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1" h="202">
                  <a:moveTo>
                    <a:pt x="28" y="97"/>
                  </a:moveTo>
                  <a:lnTo>
                    <a:pt x="28" y="97"/>
                  </a:lnTo>
                  <a:cubicBezTo>
                    <a:pt x="40" y="81"/>
                    <a:pt x="56" y="73"/>
                    <a:pt x="74" y="73"/>
                  </a:cubicBezTo>
                  <a:cubicBezTo>
                    <a:pt x="91" y="73"/>
                    <a:pt x="105" y="79"/>
                    <a:pt x="115" y="90"/>
                  </a:cubicBezTo>
                  <a:cubicBezTo>
                    <a:pt x="126" y="101"/>
                    <a:pt x="131" y="116"/>
                    <a:pt x="131" y="133"/>
                  </a:cubicBezTo>
                  <a:cubicBezTo>
                    <a:pt x="131" y="153"/>
                    <a:pt x="125" y="169"/>
                    <a:pt x="113" y="182"/>
                  </a:cubicBezTo>
                  <a:cubicBezTo>
                    <a:pt x="101" y="195"/>
                    <a:pt x="86" y="202"/>
                    <a:pt x="68" y="202"/>
                  </a:cubicBezTo>
                  <a:cubicBezTo>
                    <a:pt x="47" y="202"/>
                    <a:pt x="30" y="193"/>
                    <a:pt x="18" y="176"/>
                  </a:cubicBezTo>
                  <a:cubicBezTo>
                    <a:pt x="6" y="159"/>
                    <a:pt x="0" y="135"/>
                    <a:pt x="0" y="105"/>
                  </a:cubicBezTo>
                  <a:cubicBezTo>
                    <a:pt x="0" y="72"/>
                    <a:pt x="7" y="46"/>
                    <a:pt x="21" y="27"/>
                  </a:cubicBezTo>
                  <a:cubicBezTo>
                    <a:pt x="34" y="9"/>
                    <a:pt x="54" y="0"/>
                    <a:pt x="79" y="0"/>
                  </a:cubicBezTo>
                  <a:cubicBezTo>
                    <a:pt x="90" y="0"/>
                    <a:pt x="104" y="2"/>
                    <a:pt x="122" y="7"/>
                  </a:cubicBezTo>
                  <a:lnTo>
                    <a:pt x="122" y="29"/>
                  </a:lnTo>
                  <a:cubicBezTo>
                    <a:pt x="103" y="22"/>
                    <a:pt x="89" y="19"/>
                    <a:pt x="77" y="19"/>
                  </a:cubicBezTo>
                  <a:cubicBezTo>
                    <a:pt x="44" y="19"/>
                    <a:pt x="28" y="45"/>
                    <a:pt x="28" y="97"/>
                  </a:cubicBezTo>
                  <a:lnTo>
                    <a:pt x="28" y="97"/>
                  </a:lnTo>
                  <a:close/>
                  <a:moveTo>
                    <a:pt x="106" y="139"/>
                  </a:moveTo>
                  <a:lnTo>
                    <a:pt x="106" y="139"/>
                  </a:lnTo>
                  <a:cubicBezTo>
                    <a:pt x="106" y="124"/>
                    <a:pt x="102" y="113"/>
                    <a:pt x="96" y="104"/>
                  </a:cubicBezTo>
                  <a:cubicBezTo>
                    <a:pt x="89" y="96"/>
                    <a:pt x="80" y="92"/>
                    <a:pt x="69" y="92"/>
                  </a:cubicBezTo>
                  <a:cubicBezTo>
                    <a:pt x="58" y="92"/>
                    <a:pt x="49" y="96"/>
                    <a:pt x="41" y="103"/>
                  </a:cubicBezTo>
                  <a:cubicBezTo>
                    <a:pt x="33" y="110"/>
                    <a:pt x="29" y="119"/>
                    <a:pt x="29" y="129"/>
                  </a:cubicBezTo>
                  <a:cubicBezTo>
                    <a:pt x="29" y="145"/>
                    <a:pt x="33" y="158"/>
                    <a:pt x="40" y="168"/>
                  </a:cubicBezTo>
                  <a:cubicBezTo>
                    <a:pt x="48" y="178"/>
                    <a:pt x="57" y="182"/>
                    <a:pt x="70" y="182"/>
                  </a:cubicBezTo>
                  <a:cubicBezTo>
                    <a:pt x="81" y="182"/>
                    <a:pt x="89" y="178"/>
                    <a:pt x="96" y="171"/>
                  </a:cubicBezTo>
                  <a:cubicBezTo>
                    <a:pt x="102" y="163"/>
                    <a:pt x="106" y="152"/>
                    <a:pt x="106" y="139"/>
                  </a:cubicBezTo>
                  <a:lnTo>
                    <a:pt x="106" y="1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39"/>
            <p:cNvSpPr>
              <a:spLocks noEditPoints="1"/>
            </p:cNvSpPr>
            <p:nvPr/>
          </p:nvSpPr>
          <p:spPr bwMode="auto">
            <a:xfrm>
              <a:off x="4640" y="3806"/>
              <a:ext cx="52" cy="59"/>
            </a:xfrm>
            <a:custGeom>
              <a:avLst/>
              <a:gdLst>
                <a:gd name="T0" fmla="*/ 88 w 179"/>
                <a:gd name="T1" fmla="*/ 202 h 202"/>
                <a:gd name="T2" fmla="*/ 88 w 179"/>
                <a:gd name="T3" fmla="*/ 202 h 202"/>
                <a:gd name="T4" fmla="*/ 24 w 179"/>
                <a:gd name="T5" fmla="*/ 174 h 202"/>
                <a:gd name="T6" fmla="*/ 0 w 179"/>
                <a:gd name="T7" fmla="*/ 101 h 202"/>
                <a:gd name="T8" fmla="*/ 24 w 179"/>
                <a:gd name="T9" fmla="*/ 27 h 202"/>
                <a:gd name="T10" fmla="*/ 90 w 179"/>
                <a:gd name="T11" fmla="*/ 0 h 202"/>
                <a:gd name="T12" fmla="*/ 155 w 179"/>
                <a:gd name="T13" fmla="*/ 27 h 202"/>
                <a:gd name="T14" fmla="*/ 179 w 179"/>
                <a:gd name="T15" fmla="*/ 100 h 202"/>
                <a:gd name="T16" fmla="*/ 155 w 179"/>
                <a:gd name="T17" fmla="*/ 174 h 202"/>
                <a:gd name="T18" fmla="*/ 88 w 179"/>
                <a:gd name="T19" fmla="*/ 202 h 202"/>
                <a:gd name="T20" fmla="*/ 88 w 179"/>
                <a:gd name="T21" fmla="*/ 202 h 202"/>
                <a:gd name="T22" fmla="*/ 89 w 179"/>
                <a:gd name="T23" fmla="*/ 181 h 202"/>
                <a:gd name="T24" fmla="*/ 89 w 179"/>
                <a:gd name="T25" fmla="*/ 181 h 202"/>
                <a:gd name="T26" fmla="*/ 134 w 179"/>
                <a:gd name="T27" fmla="*/ 160 h 202"/>
                <a:gd name="T28" fmla="*/ 150 w 179"/>
                <a:gd name="T29" fmla="*/ 100 h 202"/>
                <a:gd name="T30" fmla="*/ 134 w 179"/>
                <a:gd name="T31" fmla="*/ 41 h 202"/>
                <a:gd name="T32" fmla="*/ 90 w 179"/>
                <a:gd name="T33" fmla="*/ 20 h 202"/>
                <a:gd name="T34" fmla="*/ 45 w 179"/>
                <a:gd name="T35" fmla="*/ 41 h 202"/>
                <a:gd name="T36" fmla="*/ 29 w 179"/>
                <a:gd name="T37" fmla="*/ 100 h 202"/>
                <a:gd name="T38" fmla="*/ 45 w 179"/>
                <a:gd name="T39" fmla="*/ 160 h 202"/>
                <a:gd name="T40" fmla="*/ 89 w 179"/>
                <a:gd name="T41" fmla="*/ 181 h 202"/>
                <a:gd name="T42" fmla="*/ 89 w 179"/>
                <a:gd name="T43" fmla="*/ 18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9" h="202">
                  <a:moveTo>
                    <a:pt x="88" y="202"/>
                  </a:moveTo>
                  <a:lnTo>
                    <a:pt x="88" y="202"/>
                  </a:lnTo>
                  <a:cubicBezTo>
                    <a:pt x="62" y="202"/>
                    <a:pt x="40" y="192"/>
                    <a:pt x="24" y="174"/>
                  </a:cubicBezTo>
                  <a:cubicBezTo>
                    <a:pt x="8" y="155"/>
                    <a:pt x="0" y="131"/>
                    <a:pt x="0" y="101"/>
                  </a:cubicBezTo>
                  <a:cubicBezTo>
                    <a:pt x="0" y="70"/>
                    <a:pt x="8" y="46"/>
                    <a:pt x="24" y="27"/>
                  </a:cubicBezTo>
                  <a:cubicBezTo>
                    <a:pt x="40" y="9"/>
                    <a:pt x="62" y="0"/>
                    <a:pt x="90" y="0"/>
                  </a:cubicBezTo>
                  <a:cubicBezTo>
                    <a:pt x="117" y="0"/>
                    <a:pt x="139" y="9"/>
                    <a:pt x="155" y="27"/>
                  </a:cubicBezTo>
                  <a:cubicBezTo>
                    <a:pt x="171" y="45"/>
                    <a:pt x="179" y="70"/>
                    <a:pt x="179" y="100"/>
                  </a:cubicBezTo>
                  <a:cubicBezTo>
                    <a:pt x="179" y="131"/>
                    <a:pt x="171" y="156"/>
                    <a:pt x="155" y="174"/>
                  </a:cubicBezTo>
                  <a:cubicBezTo>
                    <a:pt x="139" y="193"/>
                    <a:pt x="116" y="202"/>
                    <a:pt x="88" y="202"/>
                  </a:cubicBezTo>
                  <a:lnTo>
                    <a:pt x="88" y="202"/>
                  </a:lnTo>
                  <a:close/>
                  <a:moveTo>
                    <a:pt x="89" y="181"/>
                  </a:moveTo>
                  <a:lnTo>
                    <a:pt x="89" y="181"/>
                  </a:lnTo>
                  <a:cubicBezTo>
                    <a:pt x="108" y="181"/>
                    <a:pt x="124" y="174"/>
                    <a:pt x="134" y="160"/>
                  </a:cubicBezTo>
                  <a:cubicBezTo>
                    <a:pt x="145" y="146"/>
                    <a:pt x="150" y="126"/>
                    <a:pt x="150" y="100"/>
                  </a:cubicBezTo>
                  <a:cubicBezTo>
                    <a:pt x="150" y="75"/>
                    <a:pt x="145" y="55"/>
                    <a:pt x="134" y="41"/>
                  </a:cubicBezTo>
                  <a:cubicBezTo>
                    <a:pt x="124" y="27"/>
                    <a:pt x="109" y="20"/>
                    <a:pt x="90" y="20"/>
                  </a:cubicBezTo>
                  <a:cubicBezTo>
                    <a:pt x="70" y="20"/>
                    <a:pt x="55" y="27"/>
                    <a:pt x="45" y="41"/>
                  </a:cubicBezTo>
                  <a:cubicBezTo>
                    <a:pt x="34" y="56"/>
                    <a:pt x="29" y="75"/>
                    <a:pt x="29" y="100"/>
                  </a:cubicBezTo>
                  <a:cubicBezTo>
                    <a:pt x="29" y="126"/>
                    <a:pt x="34" y="145"/>
                    <a:pt x="45" y="160"/>
                  </a:cubicBezTo>
                  <a:cubicBezTo>
                    <a:pt x="55" y="174"/>
                    <a:pt x="70" y="181"/>
                    <a:pt x="89" y="181"/>
                  </a:cubicBezTo>
                  <a:lnTo>
                    <a:pt x="89" y="18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40"/>
            <p:cNvSpPr>
              <a:spLocks/>
            </p:cNvSpPr>
            <p:nvPr/>
          </p:nvSpPr>
          <p:spPr bwMode="auto">
            <a:xfrm>
              <a:off x="4701" y="3821"/>
              <a:ext cx="31" cy="43"/>
            </a:xfrm>
            <a:custGeom>
              <a:avLst/>
              <a:gdLst>
                <a:gd name="T0" fmla="*/ 66 w 109"/>
                <a:gd name="T1" fmla="*/ 147 h 147"/>
                <a:gd name="T2" fmla="*/ 66 w 109"/>
                <a:gd name="T3" fmla="*/ 147 h 147"/>
                <a:gd name="T4" fmla="*/ 19 w 109"/>
                <a:gd name="T5" fmla="*/ 126 h 147"/>
                <a:gd name="T6" fmla="*/ 0 w 109"/>
                <a:gd name="T7" fmla="*/ 73 h 147"/>
                <a:gd name="T8" fmla="*/ 18 w 109"/>
                <a:gd name="T9" fmla="*/ 19 h 147"/>
                <a:gd name="T10" fmla="*/ 70 w 109"/>
                <a:gd name="T11" fmla="*/ 0 h 147"/>
                <a:gd name="T12" fmla="*/ 107 w 109"/>
                <a:gd name="T13" fmla="*/ 4 h 147"/>
                <a:gd name="T14" fmla="*/ 107 w 109"/>
                <a:gd name="T15" fmla="*/ 26 h 147"/>
                <a:gd name="T16" fmla="*/ 72 w 109"/>
                <a:gd name="T17" fmla="*/ 19 h 147"/>
                <a:gd name="T18" fmla="*/ 40 w 109"/>
                <a:gd name="T19" fmla="*/ 34 h 147"/>
                <a:gd name="T20" fmla="*/ 29 w 109"/>
                <a:gd name="T21" fmla="*/ 73 h 147"/>
                <a:gd name="T22" fmla="*/ 41 w 109"/>
                <a:gd name="T23" fmla="*/ 112 h 147"/>
                <a:gd name="T24" fmla="*/ 73 w 109"/>
                <a:gd name="T25" fmla="*/ 126 h 147"/>
                <a:gd name="T26" fmla="*/ 109 w 109"/>
                <a:gd name="T27" fmla="*/ 117 h 147"/>
                <a:gd name="T28" fmla="*/ 109 w 109"/>
                <a:gd name="T29" fmla="*/ 140 h 147"/>
                <a:gd name="T30" fmla="*/ 66 w 109"/>
                <a:gd name="T31" fmla="*/ 147 h 147"/>
                <a:gd name="T32" fmla="*/ 66 w 109"/>
                <a:gd name="T3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9" h="147">
                  <a:moveTo>
                    <a:pt x="66" y="147"/>
                  </a:moveTo>
                  <a:lnTo>
                    <a:pt x="66" y="147"/>
                  </a:lnTo>
                  <a:cubicBezTo>
                    <a:pt x="47" y="147"/>
                    <a:pt x="31" y="140"/>
                    <a:pt x="19" y="126"/>
                  </a:cubicBezTo>
                  <a:cubicBezTo>
                    <a:pt x="6" y="112"/>
                    <a:pt x="0" y="94"/>
                    <a:pt x="0" y="73"/>
                  </a:cubicBezTo>
                  <a:cubicBezTo>
                    <a:pt x="0" y="50"/>
                    <a:pt x="6" y="32"/>
                    <a:pt x="18" y="19"/>
                  </a:cubicBezTo>
                  <a:cubicBezTo>
                    <a:pt x="31" y="6"/>
                    <a:pt x="48" y="0"/>
                    <a:pt x="70" y="0"/>
                  </a:cubicBezTo>
                  <a:cubicBezTo>
                    <a:pt x="81" y="0"/>
                    <a:pt x="94" y="1"/>
                    <a:pt x="107" y="4"/>
                  </a:cubicBezTo>
                  <a:lnTo>
                    <a:pt x="107" y="26"/>
                  </a:lnTo>
                  <a:cubicBezTo>
                    <a:pt x="93" y="21"/>
                    <a:pt x="81" y="19"/>
                    <a:pt x="72" y="19"/>
                  </a:cubicBezTo>
                  <a:cubicBezTo>
                    <a:pt x="59" y="19"/>
                    <a:pt x="48" y="24"/>
                    <a:pt x="40" y="34"/>
                  </a:cubicBezTo>
                  <a:cubicBezTo>
                    <a:pt x="33" y="44"/>
                    <a:pt x="29" y="57"/>
                    <a:pt x="29" y="73"/>
                  </a:cubicBezTo>
                  <a:cubicBezTo>
                    <a:pt x="29" y="89"/>
                    <a:pt x="33" y="102"/>
                    <a:pt x="41" y="112"/>
                  </a:cubicBezTo>
                  <a:cubicBezTo>
                    <a:pt x="49" y="122"/>
                    <a:pt x="60" y="126"/>
                    <a:pt x="73" y="126"/>
                  </a:cubicBezTo>
                  <a:cubicBezTo>
                    <a:pt x="84" y="126"/>
                    <a:pt x="96" y="123"/>
                    <a:pt x="109" y="117"/>
                  </a:cubicBezTo>
                  <a:lnTo>
                    <a:pt x="109" y="140"/>
                  </a:lnTo>
                  <a:cubicBezTo>
                    <a:pt x="92" y="145"/>
                    <a:pt x="78" y="147"/>
                    <a:pt x="66" y="147"/>
                  </a:cubicBezTo>
                  <a:lnTo>
                    <a:pt x="66" y="1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41"/>
            <p:cNvSpPr>
              <a:spLocks/>
            </p:cNvSpPr>
            <p:nvPr/>
          </p:nvSpPr>
          <p:spPr bwMode="auto">
            <a:xfrm>
              <a:off x="4739" y="3814"/>
              <a:ext cx="23" cy="50"/>
            </a:xfrm>
            <a:custGeom>
              <a:avLst/>
              <a:gdLst>
                <a:gd name="T0" fmla="*/ 59 w 80"/>
                <a:gd name="T1" fmla="*/ 172 h 172"/>
                <a:gd name="T2" fmla="*/ 59 w 80"/>
                <a:gd name="T3" fmla="*/ 172 h 172"/>
                <a:gd name="T4" fmla="*/ 28 w 80"/>
                <a:gd name="T5" fmla="*/ 161 h 172"/>
                <a:gd name="T6" fmla="*/ 18 w 80"/>
                <a:gd name="T7" fmla="*/ 130 h 172"/>
                <a:gd name="T8" fmla="*/ 18 w 80"/>
                <a:gd name="T9" fmla="*/ 47 h 172"/>
                <a:gd name="T10" fmla="*/ 0 w 80"/>
                <a:gd name="T11" fmla="*/ 47 h 172"/>
                <a:gd name="T12" fmla="*/ 0 w 80"/>
                <a:gd name="T13" fmla="*/ 28 h 172"/>
                <a:gd name="T14" fmla="*/ 18 w 80"/>
                <a:gd name="T15" fmla="*/ 28 h 172"/>
                <a:gd name="T16" fmla="*/ 18 w 80"/>
                <a:gd name="T17" fmla="*/ 2 h 172"/>
                <a:gd name="T18" fmla="*/ 43 w 80"/>
                <a:gd name="T19" fmla="*/ 0 h 172"/>
                <a:gd name="T20" fmla="*/ 43 w 80"/>
                <a:gd name="T21" fmla="*/ 28 h 172"/>
                <a:gd name="T22" fmla="*/ 80 w 80"/>
                <a:gd name="T23" fmla="*/ 28 h 172"/>
                <a:gd name="T24" fmla="*/ 80 w 80"/>
                <a:gd name="T25" fmla="*/ 47 h 172"/>
                <a:gd name="T26" fmla="*/ 43 w 80"/>
                <a:gd name="T27" fmla="*/ 47 h 172"/>
                <a:gd name="T28" fmla="*/ 43 w 80"/>
                <a:gd name="T29" fmla="*/ 125 h 172"/>
                <a:gd name="T30" fmla="*/ 67 w 80"/>
                <a:gd name="T31" fmla="*/ 153 h 172"/>
                <a:gd name="T32" fmla="*/ 79 w 80"/>
                <a:gd name="T33" fmla="*/ 151 h 172"/>
                <a:gd name="T34" fmla="*/ 79 w 80"/>
                <a:gd name="T35" fmla="*/ 169 h 172"/>
                <a:gd name="T36" fmla="*/ 59 w 80"/>
                <a:gd name="T37" fmla="*/ 172 h 172"/>
                <a:gd name="T38" fmla="*/ 59 w 80"/>
                <a:gd name="T39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72">
                  <a:moveTo>
                    <a:pt x="59" y="172"/>
                  </a:moveTo>
                  <a:lnTo>
                    <a:pt x="59" y="172"/>
                  </a:lnTo>
                  <a:cubicBezTo>
                    <a:pt x="46" y="172"/>
                    <a:pt x="36" y="168"/>
                    <a:pt x="28" y="161"/>
                  </a:cubicBezTo>
                  <a:cubicBezTo>
                    <a:pt x="21" y="153"/>
                    <a:pt x="18" y="143"/>
                    <a:pt x="18" y="130"/>
                  </a:cubicBezTo>
                  <a:lnTo>
                    <a:pt x="18" y="47"/>
                  </a:lnTo>
                  <a:lnTo>
                    <a:pt x="0" y="47"/>
                  </a:lnTo>
                  <a:lnTo>
                    <a:pt x="0" y="28"/>
                  </a:lnTo>
                  <a:lnTo>
                    <a:pt x="18" y="28"/>
                  </a:lnTo>
                  <a:lnTo>
                    <a:pt x="18" y="2"/>
                  </a:lnTo>
                  <a:lnTo>
                    <a:pt x="43" y="0"/>
                  </a:lnTo>
                  <a:lnTo>
                    <a:pt x="43" y="28"/>
                  </a:lnTo>
                  <a:lnTo>
                    <a:pt x="80" y="28"/>
                  </a:lnTo>
                  <a:lnTo>
                    <a:pt x="80" y="47"/>
                  </a:lnTo>
                  <a:lnTo>
                    <a:pt x="43" y="47"/>
                  </a:lnTo>
                  <a:lnTo>
                    <a:pt x="43" y="125"/>
                  </a:lnTo>
                  <a:cubicBezTo>
                    <a:pt x="43" y="144"/>
                    <a:pt x="51" y="153"/>
                    <a:pt x="67" y="153"/>
                  </a:cubicBezTo>
                  <a:cubicBezTo>
                    <a:pt x="70" y="153"/>
                    <a:pt x="75" y="152"/>
                    <a:pt x="79" y="151"/>
                  </a:cubicBezTo>
                  <a:lnTo>
                    <a:pt x="79" y="169"/>
                  </a:lnTo>
                  <a:cubicBezTo>
                    <a:pt x="71" y="171"/>
                    <a:pt x="65" y="172"/>
                    <a:pt x="59" y="172"/>
                  </a:cubicBezTo>
                  <a:lnTo>
                    <a:pt x="59" y="1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42"/>
            <p:cNvSpPr>
              <a:spLocks/>
            </p:cNvSpPr>
            <p:nvPr/>
          </p:nvSpPr>
          <p:spPr bwMode="auto">
            <a:xfrm>
              <a:off x="4771" y="3838"/>
              <a:ext cx="33" cy="6"/>
            </a:xfrm>
            <a:custGeom>
              <a:avLst/>
              <a:gdLst>
                <a:gd name="T0" fmla="*/ 0 w 115"/>
                <a:gd name="T1" fmla="*/ 20 h 20"/>
                <a:gd name="T2" fmla="*/ 0 w 115"/>
                <a:gd name="T3" fmla="*/ 20 h 20"/>
                <a:gd name="T4" fmla="*/ 0 w 115"/>
                <a:gd name="T5" fmla="*/ 0 h 20"/>
                <a:gd name="T6" fmla="*/ 115 w 115"/>
                <a:gd name="T7" fmla="*/ 0 h 20"/>
                <a:gd name="T8" fmla="*/ 115 w 115"/>
                <a:gd name="T9" fmla="*/ 20 h 20"/>
                <a:gd name="T10" fmla="*/ 0 w 115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20">
                  <a:moveTo>
                    <a:pt x="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43"/>
            <p:cNvSpPr>
              <a:spLocks/>
            </p:cNvSpPr>
            <p:nvPr/>
          </p:nvSpPr>
          <p:spPr bwMode="auto">
            <a:xfrm>
              <a:off x="4821" y="3806"/>
              <a:ext cx="30" cy="57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8 w 103"/>
                <a:gd name="T7" fmla="*/ 178 h 197"/>
                <a:gd name="T8" fmla="*/ 38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4 w 103"/>
                <a:gd name="T15" fmla="*/ 0 h 197"/>
                <a:gd name="T16" fmla="*/ 64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8" y="178"/>
                  </a:lnTo>
                  <a:lnTo>
                    <a:pt x="38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4" y="0"/>
                  </a:lnTo>
                  <a:lnTo>
                    <a:pt x="64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44"/>
            <p:cNvSpPr>
              <a:spLocks noEditPoints="1"/>
            </p:cNvSpPr>
            <p:nvPr/>
          </p:nvSpPr>
          <p:spPr bwMode="auto">
            <a:xfrm>
              <a:off x="4863" y="3806"/>
              <a:ext cx="40" cy="59"/>
            </a:xfrm>
            <a:custGeom>
              <a:avLst/>
              <a:gdLst>
                <a:gd name="T0" fmla="*/ 67 w 135"/>
                <a:gd name="T1" fmla="*/ 202 h 202"/>
                <a:gd name="T2" fmla="*/ 67 w 135"/>
                <a:gd name="T3" fmla="*/ 202 h 202"/>
                <a:gd name="T4" fmla="*/ 19 w 135"/>
                <a:gd name="T5" fmla="*/ 174 h 202"/>
                <a:gd name="T6" fmla="*/ 0 w 135"/>
                <a:gd name="T7" fmla="*/ 101 h 202"/>
                <a:gd name="T8" fmla="*/ 19 w 135"/>
                <a:gd name="T9" fmla="*/ 27 h 202"/>
                <a:gd name="T10" fmla="*/ 68 w 135"/>
                <a:gd name="T11" fmla="*/ 0 h 202"/>
                <a:gd name="T12" fmla="*/ 116 w 135"/>
                <a:gd name="T13" fmla="*/ 27 h 202"/>
                <a:gd name="T14" fmla="*/ 135 w 135"/>
                <a:gd name="T15" fmla="*/ 100 h 202"/>
                <a:gd name="T16" fmla="*/ 116 w 135"/>
                <a:gd name="T17" fmla="*/ 174 h 202"/>
                <a:gd name="T18" fmla="*/ 67 w 135"/>
                <a:gd name="T19" fmla="*/ 202 h 202"/>
                <a:gd name="T20" fmla="*/ 67 w 135"/>
                <a:gd name="T21" fmla="*/ 202 h 202"/>
                <a:gd name="T22" fmla="*/ 67 w 135"/>
                <a:gd name="T23" fmla="*/ 182 h 202"/>
                <a:gd name="T24" fmla="*/ 67 w 135"/>
                <a:gd name="T25" fmla="*/ 182 h 202"/>
                <a:gd name="T26" fmla="*/ 108 w 135"/>
                <a:gd name="T27" fmla="*/ 100 h 202"/>
                <a:gd name="T28" fmla="*/ 68 w 135"/>
                <a:gd name="T29" fmla="*/ 19 h 202"/>
                <a:gd name="T30" fmla="*/ 28 w 135"/>
                <a:gd name="T31" fmla="*/ 101 h 202"/>
                <a:gd name="T32" fmla="*/ 67 w 135"/>
                <a:gd name="T33" fmla="*/ 182 h 202"/>
                <a:gd name="T34" fmla="*/ 67 w 135"/>
                <a:gd name="T35" fmla="*/ 18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202">
                  <a:moveTo>
                    <a:pt x="67" y="202"/>
                  </a:moveTo>
                  <a:lnTo>
                    <a:pt x="67" y="202"/>
                  </a:lnTo>
                  <a:cubicBezTo>
                    <a:pt x="47" y="202"/>
                    <a:pt x="31" y="192"/>
                    <a:pt x="19" y="174"/>
                  </a:cubicBezTo>
                  <a:cubicBezTo>
                    <a:pt x="7" y="155"/>
                    <a:pt x="0" y="131"/>
                    <a:pt x="0" y="101"/>
                  </a:cubicBezTo>
                  <a:cubicBezTo>
                    <a:pt x="0" y="70"/>
                    <a:pt x="7" y="46"/>
                    <a:pt x="19" y="27"/>
                  </a:cubicBezTo>
                  <a:cubicBezTo>
                    <a:pt x="31" y="9"/>
                    <a:pt x="48" y="0"/>
                    <a:pt x="68" y="0"/>
                  </a:cubicBezTo>
                  <a:cubicBezTo>
                    <a:pt x="88" y="0"/>
                    <a:pt x="104" y="9"/>
                    <a:pt x="116" y="27"/>
                  </a:cubicBezTo>
                  <a:cubicBezTo>
                    <a:pt x="129" y="46"/>
                    <a:pt x="135" y="70"/>
                    <a:pt x="135" y="100"/>
                  </a:cubicBezTo>
                  <a:cubicBezTo>
                    <a:pt x="135" y="131"/>
                    <a:pt x="129" y="156"/>
                    <a:pt x="116" y="174"/>
                  </a:cubicBezTo>
                  <a:cubicBezTo>
                    <a:pt x="104" y="192"/>
                    <a:pt x="88" y="202"/>
                    <a:pt x="67" y="202"/>
                  </a:cubicBezTo>
                  <a:lnTo>
                    <a:pt x="67" y="202"/>
                  </a:lnTo>
                  <a:close/>
                  <a:moveTo>
                    <a:pt x="67" y="182"/>
                  </a:moveTo>
                  <a:lnTo>
                    <a:pt x="67" y="182"/>
                  </a:lnTo>
                  <a:cubicBezTo>
                    <a:pt x="94" y="182"/>
                    <a:pt x="108" y="155"/>
                    <a:pt x="108" y="100"/>
                  </a:cubicBezTo>
                  <a:cubicBezTo>
                    <a:pt x="108" y="46"/>
                    <a:pt x="94" y="19"/>
                    <a:pt x="68" y="19"/>
                  </a:cubicBezTo>
                  <a:cubicBezTo>
                    <a:pt x="41" y="19"/>
                    <a:pt x="28" y="46"/>
                    <a:pt x="28" y="101"/>
                  </a:cubicBezTo>
                  <a:cubicBezTo>
                    <a:pt x="28" y="155"/>
                    <a:pt x="41" y="182"/>
                    <a:pt x="67" y="182"/>
                  </a:cubicBezTo>
                  <a:lnTo>
                    <a:pt x="67" y="1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45"/>
            <p:cNvSpPr>
              <a:spLocks/>
            </p:cNvSpPr>
            <p:nvPr/>
          </p:nvSpPr>
          <p:spPr bwMode="auto">
            <a:xfrm>
              <a:off x="912" y="843"/>
              <a:ext cx="30" cy="58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9 w 103"/>
                <a:gd name="T7" fmla="*/ 178 h 197"/>
                <a:gd name="T8" fmla="*/ 39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5 w 103"/>
                <a:gd name="T15" fmla="*/ 0 h 197"/>
                <a:gd name="T16" fmla="*/ 65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9" y="178"/>
                  </a:lnTo>
                  <a:lnTo>
                    <a:pt x="39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5" y="0"/>
                  </a:lnTo>
                  <a:lnTo>
                    <a:pt x="65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46"/>
            <p:cNvSpPr>
              <a:spLocks/>
            </p:cNvSpPr>
            <p:nvPr/>
          </p:nvSpPr>
          <p:spPr bwMode="auto">
            <a:xfrm>
              <a:off x="957" y="891"/>
              <a:ext cx="9" cy="10"/>
            </a:xfrm>
            <a:custGeom>
              <a:avLst/>
              <a:gdLst>
                <a:gd name="T0" fmla="*/ 0 w 32"/>
                <a:gd name="T1" fmla="*/ 32 h 32"/>
                <a:gd name="T2" fmla="*/ 0 w 32"/>
                <a:gd name="T3" fmla="*/ 32 h 32"/>
                <a:gd name="T4" fmla="*/ 0 w 32"/>
                <a:gd name="T5" fmla="*/ 0 h 32"/>
                <a:gd name="T6" fmla="*/ 32 w 32"/>
                <a:gd name="T7" fmla="*/ 0 h 32"/>
                <a:gd name="T8" fmla="*/ 32 w 32"/>
                <a:gd name="T9" fmla="*/ 32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47"/>
            <p:cNvSpPr>
              <a:spLocks noEditPoints="1"/>
            </p:cNvSpPr>
            <p:nvPr/>
          </p:nvSpPr>
          <p:spPr bwMode="auto">
            <a:xfrm>
              <a:off x="979" y="843"/>
              <a:ext cx="38" cy="59"/>
            </a:xfrm>
            <a:custGeom>
              <a:avLst/>
              <a:gdLst>
                <a:gd name="T0" fmla="*/ 28 w 132"/>
                <a:gd name="T1" fmla="*/ 97 h 202"/>
                <a:gd name="T2" fmla="*/ 28 w 132"/>
                <a:gd name="T3" fmla="*/ 97 h 202"/>
                <a:gd name="T4" fmla="*/ 74 w 132"/>
                <a:gd name="T5" fmla="*/ 73 h 202"/>
                <a:gd name="T6" fmla="*/ 116 w 132"/>
                <a:gd name="T7" fmla="*/ 90 h 202"/>
                <a:gd name="T8" fmla="*/ 132 w 132"/>
                <a:gd name="T9" fmla="*/ 133 h 202"/>
                <a:gd name="T10" fmla="*/ 114 w 132"/>
                <a:gd name="T11" fmla="*/ 182 h 202"/>
                <a:gd name="T12" fmla="*/ 68 w 132"/>
                <a:gd name="T13" fmla="*/ 202 h 202"/>
                <a:gd name="T14" fmla="*/ 18 w 132"/>
                <a:gd name="T15" fmla="*/ 176 h 202"/>
                <a:gd name="T16" fmla="*/ 0 w 132"/>
                <a:gd name="T17" fmla="*/ 105 h 202"/>
                <a:gd name="T18" fmla="*/ 21 w 132"/>
                <a:gd name="T19" fmla="*/ 27 h 202"/>
                <a:gd name="T20" fmla="*/ 79 w 132"/>
                <a:gd name="T21" fmla="*/ 0 h 202"/>
                <a:gd name="T22" fmla="*/ 122 w 132"/>
                <a:gd name="T23" fmla="*/ 7 h 202"/>
                <a:gd name="T24" fmla="*/ 122 w 132"/>
                <a:gd name="T25" fmla="*/ 29 h 202"/>
                <a:gd name="T26" fmla="*/ 77 w 132"/>
                <a:gd name="T27" fmla="*/ 19 h 202"/>
                <a:gd name="T28" fmla="*/ 28 w 132"/>
                <a:gd name="T29" fmla="*/ 97 h 202"/>
                <a:gd name="T30" fmla="*/ 28 w 132"/>
                <a:gd name="T31" fmla="*/ 97 h 202"/>
                <a:gd name="T32" fmla="*/ 106 w 132"/>
                <a:gd name="T33" fmla="*/ 139 h 202"/>
                <a:gd name="T34" fmla="*/ 106 w 132"/>
                <a:gd name="T35" fmla="*/ 139 h 202"/>
                <a:gd name="T36" fmla="*/ 96 w 132"/>
                <a:gd name="T37" fmla="*/ 104 h 202"/>
                <a:gd name="T38" fmla="*/ 69 w 132"/>
                <a:gd name="T39" fmla="*/ 92 h 202"/>
                <a:gd name="T40" fmla="*/ 41 w 132"/>
                <a:gd name="T41" fmla="*/ 103 h 202"/>
                <a:gd name="T42" fmla="*/ 29 w 132"/>
                <a:gd name="T43" fmla="*/ 129 h 202"/>
                <a:gd name="T44" fmla="*/ 40 w 132"/>
                <a:gd name="T45" fmla="*/ 168 h 202"/>
                <a:gd name="T46" fmla="*/ 70 w 132"/>
                <a:gd name="T47" fmla="*/ 182 h 202"/>
                <a:gd name="T48" fmla="*/ 96 w 132"/>
                <a:gd name="T49" fmla="*/ 171 h 202"/>
                <a:gd name="T50" fmla="*/ 106 w 132"/>
                <a:gd name="T51" fmla="*/ 139 h 202"/>
                <a:gd name="T52" fmla="*/ 106 w 132"/>
                <a:gd name="T53" fmla="*/ 13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2" h="202">
                  <a:moveTo>
                    <a:pt x="28" y="97"/>
                  </a:moveTo>
                  <a:lnTo>
                    <a:pt x="28" y="97"/>
                  </a:lnTo>
                  <a:cubicBezTo>
                    <a:pt x="40" y="81"/>
                    <a:pt x="56" y="73"/>
                    <a:pt x="74" y="73"/>
                  </a:cubicBezTo>
                  <a:cubicBezTo>
                    <a:pt x="91" y="73"/>
                    <a:pt x="105" y="79"/>
                    <a:pt x="116" y="90"/>
                  </a:cubicBezTo>
                  <a:cubicBezTo>
                    <a:pt x="126" y="101"/>
                    <a:pt x="132" y="116"/>
                    <a:pt x="132" y="133"/>
                  </a:cubicBezTo>
                  <a:cubicBezTo>
                    <a:pt x="132" y="153"/>
                    <a:pt x="126" y="169"/>
                    <a:pt x="114" y="182"/>
                  </a:cubicBezTo>
                  <a:cubicBezTo>
                    <a:pt x="102" y="195"/>
                    <a:pt x="86" y="202"/>
                    <a:pt x="68" y="202"/>
                  </a:cubicBezTo>
                  <a:cubicBezTo>
                    <a:pt x="47" y="202"/>
                    <a:pt x="30" y="193"/>
                    <a:pt x="18" y="176"/>
                  </a:cubicBezTo>
                  <a:cubicBezTo>
                    <a:pt x="6" y="159"/>
                    <a:pt x="0" y="135"/>
                    <a:pt x="0" y="105"/>
                  </a:cubicBezTo>
                  <a:cubicBezTo>
                    <a:pt x="0" y="72"/>
                    <a:pt x="7" y="46"/>
                    <a:pt x="21" y="27"/>
                  </a:cubicBezTo>
                  <a:cubicBezTo>
                    <a:pt x="35" y="9"/>
                    <a:pt x="54" y="0"/>
                    <a:pt x="79" y="0"/>
                  </a:cubicBezTo>
                  <a:cubicBezTo>
                    <a:pt x="90" y="0"/>
                    <a:pt x="105" y="2"/>
                    <a:pt x="122" y="7"/>
                  </a:cubicBezTo>
                  <a:lnTo>
                    <a:pt x="122" y="29"/>
                  </a:lnTo>
                  <a:cubicBezTo>
                    <a:pt x="104" y="22"/>
                    <a:pt x="89" y="19"/>
                    <a:pt x="77" y="19"/>
                  </a:cubicBezTo>
                  <a:cubicBezTo>
                    <a:pt x="45" y="19"/>
                    <a:pt x="28" y="45"/>
                    <a:pt x="28" y="97"/>
                  </a:cubicBezTo>
                  <a:lnTo>
                    <a:pt x="28" y="97"/>
                  </a:lnTo>
                  <a:close/>
                  <a:moveTo>
                    <a:pt x="106" y="139"/>
                  </a:moveTo>
                  <a:lnTo>
                    <a:pt x="106" y="139"/>
                  </a:lnTo>
                  <a:cubicBezTo>
                    <a:pt x="106" y="124"/>
                    <a:pt x="103" y="113"/>
                    <a:pt x="96" y="104"/>
                  </a:cubicBezTo>
                  <a:cubicBezTo>
                    <a:pt x="90" y="96"/>
                    <a:pt x="80" y="92"/>
                    <a:pt x="69" y="92"/>
                  </a:cubicBezTo>
                  <a:cubicBezTo>
                    <a:pt x="58" y="92"/>
                    <a:pt x="49" y="96"/>
                    <a:pt x="41" y="103"/>
                  </a:cubicBezTo>
                  <a:cubicBezTo>
                    <a:pt x="33" y="110"/>
                    <a:pt x="29" y="119"/>
                    <a:pt x="29" y="129"/>
                  </a:cubicBezTo>
                  <a:cubicBezTo>
                    <a:pt x="29" y="145"/>
                    <a:pt x="33" y="158"/>
                    <a:pt x="40" y="168"/>
                  </a:cubicBezTo>
                  <a:cubicBezTo>
                    <a:pt x="48" y="178"/>
                    <a:pt x="58" y="182"/>
                    <a:pt x="70" y="182"/>
                  </a:cubicBezTo>
                  <a:cubicBezTo>
                    <a:pt x="81" y="182"/>
                    <a:pt x="90" y="178"/>
                    <a:pt x="96" y="171"/>
                  </a:cubicBezTo>
                  <a:cubicBezTo>
                    <a:pt x="103" y="163"/>
                    <a:pt x="106" y="152"/>
                    <a:pt x="106" y="139"/>
                  </a:cubicBezTo>
                  <a:lnTo>
                    <a:pt x="106" y="1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48"/>
            <p:cNvSpPr>
              <a:spLocks/>
            </p:cNvSpPr>
            <p:nvPr/>
          </p:nvSpPr>
          <p:spPr bwMode="auto">
            <a:xfrm>
              <a:off x="1047" y="856"/>
              <a:ext cx="44" cy="45"/>
            </a:xfrm>
            <a:custGeom>
              <a:avLst/>
              <a:gdLst>
                <a:gd name="T0" fmla="*/ 0 w 154"/>
                <a:gd name="T1" fmla="*/ 140 h 154"/>
                <a:gd name="T2" fmla="*/ 0 w 154"/>
                <a:gd name="T3" fmla="*/ 140 h 154"/>
                <a:gd name="T4" fmla="*/ 64 w 154"/>
                <a:gd name="T5" fmla="*/ 77 h 154"/>
                <a:gd name="T6" fmla="*/ 0 w 154"/>
                <a:gd name="T7" fmla="*/ 14 h 154"/>
                <a:gd name="T8" fmla="*/ 14 w 154"/>
                <a:gd name="T9" fmla="*/ 0 h 154"/>
                <a:gd name="T10" fmla="*/ 77 w 154"/>
                <a:gd name="T11" fmla="*/ 63 h 154"/>
                <a:gd name="T12" fmla="*/ 141 w 154"/>
                <a:gd name="T13" fmla="*/ 0 h 154"/>
                <a:gd name="T14" fmla="*/ 154 w 154"/>
                <a:gd name="T15" fmla="*/ 14 h 154"/>
                <a:gd name="T16" fmla="*/ 91 w 154"/>
                <a:gd name="T17" fmla="*/ 77 h 154"/>
                <a:gd name="T18" fmla="*/ 154 w 154"/>
                <a:gd name="T19" fmla="*/ 140 h 154"/>
                <a:gd name="T20" fmla="*/ 141 w 154"/>
                <a:gd name="T21" fmla="*/ 154 h 154"/>
                <a:gd name="T22" fmla="*/ 77 w 154"/>
                <a:gd name="T23" fmla="*/ 91 h 154"/>
                <a:gd name="T24" fmla="*/ 14 w 154"/>
                <a:gd name="T25" fmla="*/ 154 h 154"/>
                <a:gd name="T26" fmla="*/ 0 w 154"/>
                <a:gd name="T27" fmla="*/ 14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154">
                  <a:moveTo>
                    <a:pt x="0" y="140"/>
                  </a:moveTo>
                  <a:lnTo>
                    <a:pt x="0" y="140"/>
                  </a:lnTo>
                  <a:lnTo>
                    <a:pt x="64" y="77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77" y="63"/>
                  </a:lnTo>
                  <a:lnTo>
                    <a:pt x="141" y="0"/>
                  </a:lnTo>
                  <a:lnTo>
                    <a:pt x="154" y="14"/>
                  </a:lnTo>
                  <a:lnTo>
                    <a:pt x="91" y="77"/>
                  </a:lnTo>
                  <a:lnTo>
                    <a:pt x="154" y="140"/>
                  </a:lnTo>
                  <a:lnTo>
                    <a:pt x="141" y="154"/>
                  </a:lnTo>
                  <a:lnTo>
                    <a:pt x="77" y="91"/>
                  </a:lnTo>
                  <a:lnTo>
                    <a:pt x="14" y="154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49"/>
            <p:cNvSpPr>
              <a:spLocks/>
            </p:cNvSpPr>
            <p:nvPr/>
          </p:nvSpPr>
          <p:spPr bwMode="auto">
            <a:xfrm>
              <a:off x="1127" y="843"/>
              <a:ext cx="30" cy="58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8 w 103"/>
                <a:gd name="T7" fmla="*/ 178 h 197"/>
                <a:gd name="T8" fmla="*/ 38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4 w 103"/>
                <a:gd name="T15" fmla="*/ 0 h 197"/>
                <a:gd name="T16" fmla="*/ 64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8" y="178"/>
                  </a:lnTo>
                  <a:lnTo>
                    <a:pt x="38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4" y="0"/>
                  </a:lnTo>
                  <a:lnTo>
                    <a:pt x="64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50"/>
            <p:cNvSpPr>
              <a:spLocks noEditPoints="1"/>
            </p:cNvSpPr>
            <p:nvPr/>
          </p:nvSpPr>
          <p:spPr bwMode="auto">
            <a:xfrm>
              <a:off x="1169" y="843"/>
              <a:ext cx="39" cy="59"/>
            </a:xfrm>
            <a:custGeom>
              <a:avLst/>
              <a:gdLst>
                <a:gd name="T0" fmla="*/ 67 w 135"/>
                <a:gd name="T1" fmla="*/ 202 h 202"/>
                <a:gd name="T2" fmla="*/ 67 w 135"/>
                <a:gd name="T3" fmla="*/ 202 h 202"/>
                <a:gd name="T4" fmla="*/ 19 w 135"/>
                <a:gd name="T5" fmla="*/ 174 h 202"/>
                <a:gd name="T6" fmla="*/ 0 w 135"/>
                <a:gd name="T7" fmla="*/ 101 h 202"/>
                <a:gd name="T8" fmla="*/ 19 w 135"/>
                <a:gd name="T9" fmla="*/ 27 h 202"/>
                <a:gd name="T10" fmla="*/ 68 w 135"/>
                <a:gd name="T11" fmla="*/ 0 h 202"/>
                <a:gd name="T12" fmla="*/ 117 w 135"/>
                <a:gd name="T13" fmla="*/ 27 h 202"/>
                <a:gd name="T14" fmla="*/ 135 w 135"/>
                <a:gd name="T15" fmla="*/ 100 h 202"/>
                <a:gd name="T16" fmla="*/ 117 w 135"/>
                <a:gd name="T17" fmla="*/ 174 h 202"/>
                <a:gd name="T18" fmla="*/ 67 w 135"/>
                <a:gd name="T19" fmla="*/ 202 h 202"/>
                <a:gd name="T20" fmla="*/ 67 w 135"/>
                <a:gd name="T21" fmla="*/ 202 h 202"/>
                <a:gd name="T22" fmla="*/ 67 w 135"/>
                <a:gd name="T23" fmla="*/ 182 h 202"/>
                <a:gd name="T24" fmla="*/ 67 w 135"/>
                <a:gd name="T25" fmla="*/ 182 h 202"/>
                <a:gd name="T26" fmla="*/ 108 w 135"/>
                <a:gd name="T27" fmla="*/ 100 h 202"/>
                <a:gd name="T28" fmla="*/ 68 w 135"/>
                <a:gd name="T29" fmla="*/ 19 h 202"/>
                <a:gd name="T30" fmla="*/ 28 w 135"/>
                <a:gd name="T31" fmla="*/ 101 h 202"/>
                <a:gd name="T32" fmla="*/ 67 w 135"/>
                <a:gd name="T33" fmla="*/ 182 h 202"/>
                <a:gd name="T34" fmla="*/ 67 w 135"/>
                <a:gd name="T35" fmla="*/ 18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202">
                  <a:moveTo>
                    <a:pt x="67" y="202"/>
                  </a:moveTo>
                  <a:lnTo>
                    <a:pt x="67" y="202"/>
                  </a:lnTo>
                  <a:cubicBezTo>
                    <a:pt x="47" y="202"/>
                    <a:pt x="31" y="192"/>
                    <a:pt x="19" y="174"/>
                  </a:cubicBezTo>
                  <a:cubicBezTo>
                    <a:pt x="7" y="155"/>
                    <a:pt x="0" y="131"/>
                    <a:pt x="0" y="101"/>
                  </a:cubicBezTo>
                  <a:cubicBezTo>
                    <a:pt x="0" y="70"/>
                    <a:pt x="7" y="46"/>
                    <a:pt x="19" y="27"/>
                  </a:cubicBezTo>
                  <a:cubicBezTo>
                    <a:pt x="31" y="9"/>
                    <a:pt x="48" y="0"/>
                    <a:pt x="68" y="0"/>
                  </a:cubicBezTo>
                  <a:cubicBezTo>
                    <a:pt x="88" y="0"/>
                    <a:pt x="104" y="9"/>
                    <a:pt x="117" y="27"/>
                  </a:cubicBezTo>
                  <a:cubicBezTo>
                    <a:pt x="129" y="46"/>
                    <a:pt x="135" y="70"/>
                    <a:pt x="135" y="100"/>
                  </a:cubicBezTo>
                  <a:cubicBezTo>
                    <a:pt x="135" y="131"/>
                    <a:pt x="129" y="156"/>
                    <a:pt x="117" y="174"/>
                  </a:cubicBezTo>
                  <a:cubicBezTo>
                    <a:pt x="104" y="192"/>
                    <a:pt x="88" y="202"/>
                    <a:pt x="67" y="202"/>
                  </a:cubicBezTo>
                  <a:lnTo>
                    <a:pt x="67" y="202"/>
                  </a:lnTo>
                  <a:close/>
                  <a:moveTo>
                    <a:pt x="67" y="182"/>
                  </a:moveTo>
                  <a:lnTo>
                    <a:pt x="67" y="182"/>
                  </a:lnTo>
                  <a:cubicBezTo>
                    <a:pt x="94" y="182"/>
                    <a:pt x="108" y="155"/>
                    <a:pt x="108" y="100"/>
                  </a:cubicBezTo>
                  <a:cubicBezTo>
                    <a:pt x="108" y="46"/>
                    <a:pt x="95" y="19"/>
                    <a:pt x="68" y="19"/>
                  </a:cubicBezTo>
                  <a:cubicBezTo>
                    <a:pt x="41" y="19"/>
                    <a:pt x="28" y="46"/>
                    <a:pt x="28" y="101"/>
                  </a:cubicBezTo>
                  <a:cubicBezTo>
                    <a:pt x="28" y="155"/>
                    <a:pt x="41" y="182"/>
                    <a:pt x="67" y="182"/>
                  </a:cubicBezTo>
                  <a:lnTo>
                    <a:pt x="67" y="1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51"/>
            <p:cNvSpPr>
              <a:spLocks/>
            </p:cNvSpPr>
            <p:nvPr/>
          </p:nvSpPr>
          <p:spPr bwMode="auto">
            <a:xfrm>
              <a:off x="1222" y="827"/>
              <a:ext cx="22" cy="43"/>
            </a:xfrm>
            <a:custGeom>
              <a:avLst/>
              <a:gdLst>
                <a:gd name="T0" fmla="*/ 0 w 77"/>
                <a:gd name="T1" fmla="*/ 147 h 147"/>
                <a:gd name="T2" fmla="*/ 0 w 77"/>
                <a:gd name="T3" fmla="*/ 147 h 147"/>
                <a:gd name="T4" fmla="*/ 0 w 77"/>
                <a:gd name="T5" fmla="*/ 133 h 147"/>
                <a:gd name="T6" fmla="*/ 29 w 77"/>
                <a:gd name="T7" fmla="*/ 133 h 147"/>
                <a:gd name="T8" fmla="*/ 29 w 77"/>
                <a:gd name="T9" fmla="*/ 19 h 147"/>
                <a:gd name="T10" fmla="*/ 0 w 77"/>
                <a:gd name="T11" fmla="*/ 26 h 147"/>
                <a:gd name="T12" fmla="*/ 0 w 77"/>
                <a:gd name="T13" fmla="*/ 12 h 147"/>
                <a:gd name="T14" fmla="*/ 48 w 77"/>
                <a:gd name="T15" fmla="*/ 0 h 147"/>
                <a:gd name="T16" fmla="*/ 48 w 77"/>
                <a:gd name="T17" fmla="*/ 133 h 147"/>
                <a:gd name="T18" fmla="*/ 77 w 77"/>
                <a:gd name="T19" fmla="*/ 133 h 147"/>
                <a:gd name="T20" fmla="*/ 77 w 77"/>
                <a:gd name="T21" fmla="*/ 147 h 147"/>
                <a:gd name="T22" fmla="*/ 0 w 77"/>
                <a:gd name="T2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147">
                  <a:moveTo>
                    <a:pt x="0" y="147"/>
                  </a:moveTo>
                  <a:lnTo>
                    <a:pt x="0" y="147"/>
                  </a:lnTo>
                  <a:lnTo>
                    <a:pt x="0" y="133"/>
                  </a:lnTo>
                  <a:lnTo>
                    <a:pt x="29" y="133"/>
                  </a:lnTo>
                  <a:lnTo>
                    <a:pt x="29" y="19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48" y="0"/>
                  </a:lnTo>
                  <a:lnTo>
                    <a:pt x="48" y="133"/>
                  </a:lnTo>
                  <a:lnTo>
                    <a:pt x="77" y="133"/>
                  </a:lnTo>
                  <a:lnTo>
                    <a:pt x="77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52"/>
            <p:cNvSpPr>
              <a:spLocks noEditPoints="1"/>
            </p:cNvSpPr>
            <p:nvPr/>
          </p:nvSpPr>
          <p:spPr bwMode="auto">
            <a:xfrm>
              <a:off x="1254" y="827"/>
              <a:ext cx="28" cy="44"/>
            </a:xfrm>
            <a:custGeom>
              <a:avLst/>
              <a:gdLst>
                <a:gd name="T0" fmla="*/ 21 w 98"/>
                <a:gd name="T1" fmla="*/ 73 h 151"/>
                <a:gd name="T2" fmla="*/ 21 w 98"/>
                <a:gd name="T3" fmla="*/ 73 h 151"/>
                <a:gd name="T4" fmla="*/ 55 w 98"/>
                <a:gd name="T5" fmla="*/ 55 h 151"/>
                <a:gd name="T6" fmla="*/ 86 w 98"/>
                <a:gd name="T7" fmla="*/ 67 h 151"/>
                <a:gd name="T8" fmla="*/ 98 w 98"/>
                <a:gd name="T9" fmla="*/ 99 h 151"/>
                <a:gd name="T10" fmla="*/ 85 w 98"/>
                <a:gd name="T11" fmla="*/ 136 h 151"/>
                <a:gd name="T12" fmla="*/ 51 w 98"/>
                <a:gd name="T13" fmla="*/ 151 h 151"/>
                <a:gd name="T14" fmla="*/ 13 w 98"/>
                <a:gd name="T15" fmla="*/ 132 h 151"/>
                <a:gd name="T16" fmla="*/ 0 w 98"/>
                <a:gd name="T17" fmla="*/ 78 h 151"/>
                <a:gd name="T18" fmla="*/ 15 w 98"/>
                <a:gd name="T19" fmla="*/ 20 h 151"/>
                <a:gd name="T20" fmla="*/ 59 w 98"/>
                <a:gd name="T21" fmla="*/ 0 h 151"/>
                <a:gd name="T22" fmla="*/ 91 w 98"/>
                <a:gd name="T23" fmla="*/ 5 h 151"/>
                <a:gd name="T24" fmla="*/ 91 w 98"/>
                <a:gd name="T25" fmla="*/ 22 h 151"/>
                <a:gd name="T26" fmla="*/ 58 w 98"/>
                <a:gd name="T27" fmla="*/ 14 h 151"/>
                <a:gd name="T28" fmla="*/ 21 w 98"/>
                <a:gd name="T29" fmla="*/ 73 h 151"/>
                <a:gd name="T30" fmla="*/ 21 w 98"/>
                <a:gd name="T31" fmla="*/ 73 h 151"/>
                <a:gd name="T32" fmla="*/ 79 w 98"/>
                <a:gd name="T33" fmla="*/ 104 h 151"/>
                <a:gd name="T34" fmla="*/ 79 w 98"/>
                <a:gd name="T35" fmla="*/ 104 h 151"/>
                <a:gd name="T36" fmla="*/ 72 w 98"/>
                <a:gd name="T37" fmla="*/ 78 h 151"/>
                <a:gd name="T38" fmla="*/ 51 w 98"/>
                <a:gd name="T39" fmla="*/ 69 h 151"/>
                <a:gd name="T40" fmla="*/ 30 w 98"/>
                <a:gd name="T41" fmla="*/ 77 h 151"/>
                <a:gd name="T42" fmla="*/ 22 w 98"/>
                <a:gd name="T43" fmla="*/ 96 h 151"/>
                <a:gd name="T44" fmla="*/ 30 w 98"/>
                <a:gd name="T45" fmla="*/ 125 h 151"/>
                <a:gd name="T46" fmla="*/ 52 w 98"/>
                <a:gd name="T47" fmla="*/ 136 h 151"/>
                <a:gd name="T48" fmla="*/ 72 w 98"/>
                <a:gd name="T49" fmla="*/ 127 h 151"/>
                <a:gd name="T50" fmla="*/ 79 w 98"/>
                <a:gd name="T51" fmla="*/ 104 h 151"/>
                <a:gd name="T52" fmla="*/ 79 w 98"/>
                <a:gd name="T53" fmla="*/ 10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8" h="151">
                  <a:moveTo>
                    <a:pt x="21" y="73"/>
                  </a:moveTo>
                  <a:lnTo>
                    <a:pt x="21" y="73"/>
                  </a:lnTo>
                  <a:cubicBezTo>
                    <a:pt x="30" y="61"/>
                    <a:pt x="41" y="55"/>
                    <a:pt x="55" y="55"/>
                  </a:cubicBezTo>
                  <a:cubicBezTo>
                    <a:pt x="68" y="55"/>
                    <a:pt x="78" y="59"/>
                    <a:pt x="86" y="67"/>
                  </a:cubicBezTo>
                  <a:cubicBezTo>
                    <a:pt x="94" y="76"/>
                    <a:pt x="98" y="86"/>
                    <a:pt x="98" y="99"/>
                  </a:cubicBezTo>
                  <a:cubicBezTo>
                    <a:pt x="98" y="114"/>
                    <a:pt x="94" y="127"/>
                    <a:pt x="85" y="136"/>
                  </a:cubicBezTo>
                  <a:cubicBezTo>
                    <a:pt x="76" y="146"/>
                    <a:pt x="64" y="151"/>
                    <a:pt x="51" y="151"/>
                  </a:cubicBezTo>
                  <a:cubicBezTo>
                    <a:pt x="35" y="151"/>
                    <a:pt x="22" y="144"/>
                    <a:pt x="13" y="132"/>
                  </a:cubicBezTo>
                  <a:cubicBezTo>
                    <a:pt x="4" y="119"/>
                    <a:pt x="0" y="101"/>
                    <a:pt x="0" y="78"/>
                  </a:cubicBezTo>
                  <a:cubicBezTo>
                    <a:pt x="0" y="54"/>
                    <a:pt x="5" y="34"/>
                    <a:pt x="15" y="20"/>
                  </a:cubicBezTo>
                  <a:cubicBezTo>
                    <a:pt x="26" y="7"/>
                    <a:pt x="40" y="0"/>
                    <a:pt x="59" y="0"/>
                  </a:cubicBezTo>
                  <a:cubicBezTo>
                    <a:pt x="67" y="0"/>
                    <a:pt x="78" y="1"/>
                    <a:pt x="91" y="5"/>
                  </a:cubicBezTo>
                  <a:lnTo>
                    <a:pt x="91" y="22"/>
                  </a:lnTo>
                  <a:cubicBezTo>
                    <a:pt x="77" y="17"/>
                    <a:pt x="66" y="14"/>
                    <a:pt x="58" y="14"/>
                  </a:cubicBezTo>
                  <a:cubicBezTo>
                    <a:pt x="33" y="14"/>
                    <a:pt x="21" y="34"/>
                    <a:pt x="21" y="73"/>
                  </a:cubicBezTo>
                  <a:lnTo>
                    <a:pt x="21" y="73"/>
                  </a:lnTo>
                  <a:close/>
                  <a:moveTo>
                    <a:pt x="79" y="104"/>
                  </a:moveTo>
                  <a:lnTo>
                    <a:pt x="79" y="104"/>
                  </a:lnTo>
                  <a:cubicBezTo>
                    <a:pt x="79" y="93"/>
                    <a:pt x="76" y="84"/>
                    <a:pt x="72" y="78"/>
                  </a:cubicBezTo>
                  <a:cubicBezTo>
                    <a:pt x="67" y="72"/>
                    <a:pt x="60" y="69"/>
                    <a:pt x="51" y="69"/>
                  </a:cubicBezTo>
                  <a:cubicBezTo>
                    <a:pt x="43" y="69"/>
                    <a:pt x="36" y="71"/>
                    <a:pt x="30" y="77"/>
                  </a:cubicBezTo>
                  <a:cubicBezTo>
                    <a:pt x="24" y="82"/>
                    <a:pt x="22" y="89"/>
                    <a:pt x="22" y="96"/>
                  </a:cubicBezTo>
                  <a:cubicBezTo>
                    <a:pt x="22" y="108"/>
                    <a:pt x="24" y="118"/>
                    <a:pt x="30" y="125"/>
                  </a:cubicBezTo>
                  <a:cubicBezTo>
                    <a:pt x="35" y="133"/>
                    <a:pt x="43" y="136"/>
                    <a:pt x="52" y="136"/>
                  </a:cubicBezTo>
                  <a:cubicBezTo>
                    <a:pt x="60" y="136"/>
                    <a:pt x="67" y="133"/>
                    <a:pt x="72" y="127"/>
                  </a:cubicBezTo>
                  <a:cubicBezTo>
                    <a:pt x="76" y="122"/>
                    <a:pt x="79" y="114"/>
                    <a:pt x="79" y="104"/>
                  </a:cubicBezTo>
                  <a:lnTo>
                    <a:pt x="79" y="10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53"/>
            <p:cNvSpPr>
              <a:spLocks noEditPoints="1"/>
            </p:cNvSpPr>
            <p:nvPr/>
          </p:nvSpPr>
          <p:spPr bwMode="auto">
            <a:xfrm>
              <a:off x="1242" y="3744"/>
              <a:ext cx="39" cy="58"/>
            </a:xfrm>
            <a:custGeom>
              <a:avLst/>
              <a:gdLst>
                <a:gd name="T0" fmla="*/ 67 w 135"/>
                <a:gd name="T1" fmla="*/ 202 h 202"/>
                <a:gd name="T2" fmla="*/ 67 w 135"/>
                <a:gd name="T3" fmla="*/ 202 h 202"/>
                <a:gd name="T4" fmla="*/ 19 w 135"/>
                <a:gd name="T5" fmla="*/ 174 h 202"/>
                <a:gd name="T6" fmla="*/ 0 w 135"/>
                <a:gd name="T7" fmla="*/ 101 h 202"/>
                <a:gd name="T8" fmla="*/ 19 w 135"/>
                <a:gd name="T9" fmla="*/ 28 h 202"/>
                <a:gd name="T10" fmla="*/ 68 w 135"/>
                <a:gd name="T11" fmla="*/ 0 h 202"/>
                <a:gd name="T12" fmla="*/ 116 w 135"/>
                <a:gd name="T13" fmla="*/ 28 h 202"/>
                <a:gd name="T14" fmla="*/ 135 w 135"/>
                <a:gd name="T15" fmla="*/ 101 h 202"/>
                <a:gd name="T16" fmla="*/ 116 w 135"/>
                <a:gd name="T17" fmla="*/ 175 h 202"/>
                <a:gd name="T18" fmla="*/ 67 w 135"/>
                <a:gd name="T19" fmla="*/ 202 h 202"/>
                <a:gd name="T20" fmla="*/ 67 w 135"/>
                <a:gd name="T21" fmla="*/ 202 h 202"/>
                <a:gd name="T22" fmla="*/ 67 w 135"/>
                <a:gd name="T23" fmla="*/ 183 h 202"/>
                <a:gd name="T24" fmla="*/ 67 w 135"/>
                <a:gd name="T25" fmla="*/ 183 h 202"/>
                <a:gd name="T26" fmla="*/ 108 w 135"/>
                <a:gd name="T27" fmla="*/ 100 h 202"/>
                <a:gd name="T28" fmla="*/ 68 w 135"/>
                <a:gd name="T29" fmla="*/ 20 h 202"/>
                <a:gd name="T30" fmla="*/ 28 w 135"/>
                <a:gd name="T31" fmla="*/ 101 h 202"/>
                <a:gd name="T32" fmla="*/ 67 w 135"/>
                <a:gd name="T33" fmla="*/ 183 h 202"/>
                <a:gd name="T34" fmla="*/ 67 w 135"/>
                <a:gd name="T35" fmla="*/ 18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202">
                  <a:moveTo>
                    <a:pt x="67" y="202"/>
                  </a:moveTo>
                  <a:lnTo>
                    <a:pt x="67" y="202"/>
                  </a:lnTo>
                  <a:cubicBezTo>
                    <a:pt x="47" y="202"/>
                    <a:pt x="31" y="193"/>
                    <a:pt x="19" y="174"/>
                  </a:cubicBezTo>
                  <a:cubicBezTo>
                    <a:pt x="7" y="156"/>
                    <a:pt x="0" y="131"/>
                    <a:pt x="0" y="101"/>
                  </a:cubicBezTo>
                  <a:cubicBezTo>
                    <a:pt x="0" y="71"/>
                    <a:pt x="7" y="47"/>
                    <a:pt x="19" y="28"/>
                  </a:cubicBezTo>
                  <a:cubicBezTo>
                    <a:pt x="31" y="10"/>
                    <a:pt x="47" y="0"/>
                    <a:pt x="68" y="0"/>
                  </a:cubicBezTo>
                  <a:cubicBezTo>
                    <a:pt x="88" y="0"/>
                    <a:pt x="104" y="10"/>
                    <a:pt x="116" y="28"/>
                  </a:cubicBezTo>
                  <a:cubicBezTo>
                    <a:pt x="129" y="47"/>
                    <a:pt x="135" y="71"/>
                    <a:pt x="135" y="101"/>
                  </a:cubicBezTo>
                  <a:cubicBezTo>
                    <a:pt x="135" y="132"/>
                    <a:pt x="129" y="156"/>
                    <a:pt x="116" y="175"/>
                  </a:cubicBezTo>
                  <a:cubicBezTo>
                    <a:pt x="104" y="193"/>
                    <a:pt x="88" y="202"/>
                    <a:pt x="67" y="202"/>
                  </a:cubicBezTo>
                  <a:lnTo>
                    <a:pt x="67" y="202"/>
                  </a:lnTo>
                  <a:close/>
                  <a:moveTo>
                    <a:pt x="67" y="183"/>
                  </a:moveTo>
                  <a:lnTo>
                    <a:pt x="67" y="183"/>
                  </a:lnTo>
                  <a:cubicBezTo>
                    <a:pt x="94" y="183"/>
                    <a:pt x="108" y="156"/>
                    <a:pt x="108" y="100"/>
                  </a:cubicBezTo>
                  <a:cubicBezTo>
                    <a:pt x="108" y="47"/>
                    <a:pt x="94" y="20"/>
                    <a:pt x="68" y="20"/>
                  </a:cubicBezTo>
                  <a:cubicBezTo>
                    <a:pt x="41" y="20"/>
                    <a:pt x="28" y="47"/>
                    <a:pt x="28" y="101"/>
                  </a:cubicBezTo>
                  <a:cubicBezTo>
                    <a:pt x="28" y="156"/>
                    <a:pt x="41" y="183"/>
                    <a:pt x="67" y="183"/>
                  </a:cubicBezTo>
                  <a:lnTo>
                    <a:pt x="67" y="18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54"/>
            <p:cNvSpPr>
              <a:spLocks/>
            </p:cNvSpPr>
            <p:nvPr/>
          </p:nvSpPr>
          <p:spPr bwMode="auto">
            <a:xfrm>
              <a:off x="977" y="3391"/>
              <a:ext cx="33" cy="58"/>
            </a:xfrm>
            <a:custGeom>
              <a:avLst/>
              <a:gdLst>
                <a:gd name="T0" fmla="*/ 0 w 115"/>
                <a:gd name="T1" fmla="*/ 197 h 197"/>
                <a:gd name="T2" fmla="*/ 0 w 115"/>
                <a:gd name="T3" fmla="*/ 197 h 197"/>
                <a:gd name="T4" fmla="*/ 0 w 115"/>
                <a:gd name="T5" fmla="*/ 175 h 197"/>
                <a:gd name="T6" fmla="*/ 45 w 115"/>
                <a:gd name="T7" fmla="*/ 118 h 197"/>
                <a:gd name="T8" fmla="*/ 59 w 115"/>
                <a:gd name="T9" fmla="*/ 105 h 197"/>
                <a:gd name="T10" fmla="*/ 88 w 115"/>
                <a:gd name="T11" fmla="*/ 54 h 197"/>
                <a:gd name="T12" fmla="*/ 78 w 115"/>
                <a:gd name="T13" fmla="*/ 29 h 197"/>
                <a:gd name="T14" fmla="*/ 52 w 115"/>
                <a:gd name="T15" fmla="*/ 19 h 197"/>
                <a:gd name="T16" fmla="*/ 4 w 115"/>
                <a:gd name="T17" fmla="*/ 35 h 197"/>
                <a:gd name="T18" fmla="*/ 4 w 115"/>
                <a:gd name="T19" fmla="*/ 12 h 197"/>
                <a:gd name="T20" fmla="*/ 55 w 115"/>
                <a:gd name="T21" fmla="*/ 0 h 197"/>
                <a:gd name="T22" fmla="*/ 99 w 115"/>
                <a:gd name="T23" fmla="*/ 15 h 197"/>
                <a:gd name="T24" fmla="*/ 115 w 115"/>
                <a:gd name="T25" fmla="*/ 53 h 197"/>
                <a:gd name="T26" fmla="*/ 107 w 115"/>
                <a:gd name="T27" fmla="*/ 84 h 197"/>
                <a:gd name="T28" fmla="*/ 76 w 115"/>
                <a:gd name="T29" fmla="*/ 116 h 197"/>
                <a:gd name="T30" fmla="*/ 66 w 115"/>
                <a:gd name="T31" fmla="*/ 125 h 197"/>
                <a:gd name="T32" fmla="*/ 30 w 115"/>
                <a:gd name="T33" fmla="*/ 175 h 197"/>
                <a:gd name="T34" fmla="*/ 114 w 115"/>
                <a:gd name="T35" fmla="*/ 175 h 197"/>
                <a:gd name="T36" fmla="*/ 114 w 115"/>
                <a:gd name="T37" fmla="*/ 197 h 197"/>
                <a:gd name="T38" fmla="*/ 0 w 115"/>
                <a:gd name="T3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5" h="197">
                  <a:moveTo>
                    <a:pt x="0" y="197"/>
                  </a:moveTo>
                  <a:lnTo>
                    <a:pt x="0" y="197"/>
                  </a:lnTo>
                  <a:lnTo>
                    <a:pt x="0" y="175"/>
                  </a:lnTo>
                  <a:cubicBezTo>
                    <a:pt x="7" y="157"/>
                    <a:pt x="22" y="138"/>
                    <a:pt x="45" y="118"/>
                  </a:cubicBezTo>
                  <a:lnTo>
                    <a:pt x="59" y="105"/>
                  </a:lnTo>
                  <a:cubicBezTo>
                    <a:pt x="78" y="88"/>
                    <a:pt x="88" y="71"/>
                    <a:pt x="88" y="54"/>
                  </a:cubicBezTo>
                  <a:cubicBezTo>
                    <a:pt x="88" y="43"/>
                    <a:pt x="85" y="35"/>
                    <a:pt x="78" y="29"/>
                  </a:cubicBezTo>
                  <a:cubicBezTo>
                    <a:pt x="72" y="22"/>
                    <a:pt x="63" y="19"/>
                    <a:pt x="52" y="19"/>
                  </a:cubicBezTo>
                  <a:cubicBezTo>
                    <a:pt x="38" y="19"/>
                    <a:pt x="22" y="25"/>
                    <a:pt x="4" y="35"/>
                  </a:cubicBezTo>
                  <a:lnTo>
                    <a:pt x="4" y="12"/>
                  </a:lnTo>
                  <a:cubicBezTo>
                    <a:pt x="21" y="4"/>
                    <a:pt x="38" y="0"/>
                    <a:pt x="55" y="0"/>
                  </a:cubicBezTo>
                  <a:cubicBezTo>
                    <a:pt x="73" y="0"/>
                    <a:pt x="88" y="5"/>
                    <a:pt x="99" y="15"/>
                  </a:cubicBezTo>
                  <a:cubicBezTo>
                    <a:pt x="109" y="24"/>
                    <a:pt x="115" y="37"/>
                    <a:pt x="115" y="53"/>
                  </a:cubicBezTo>
                  <a:cubicBezTo>
                    <a:pt x="115" y="65"/>
                    <a:pt x="112" y="75"/>
                    <a:pt x="107" y="84"/>
                  </a:cubicBezTo>
                  <a:cubicBezTo>
                    <a:pt x="101" y="93"/>
                    <a:pt x="91" y="104"/>
                    <a:pt x="76" y="116"/>
                  </a:cubicBezTo>
                  <a:lnTo>
                    <a:pt x="66" y="125"/>
                  </a:lnTo>
                  <a:cubicBezTo>
                    <a:pt x="46" y="142"/>
                    <a:pt x="34" y="159"/>
                    <a:pt x="30" y="175"/>
                  </a:cubicBezTo>
                  <a:lnTo>
                    <a:pt x="114" y="175"/>
                  </a:lnTo>
                  <a:lnTo>
                    <a:pt x="114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55"/>
            <p:cNvSpPr>
              <a:spLocks/>
            </p:cNvSpPr>
            <p:nvPr/>
          </p:nvSpPr>
          <p:spPr bwMode="auto">
            <a:xfrm>
              <a:off x="1043" y="3404"/>
              <a:ext cx="44" cy="45"/>
            </a:xfrm>
            <a:custGeom>
              <a:avLst/>
              <a:gdLst>
                <a:gd name="T0" fmla="*/ 0 w 154"/>
                <a:gd name="T1" fmla="*/ 141 h 154"/>
                <a:gd name="T2" fmla="*/ 0 w 154"/>
                <a:gd name="T3" fmla="*/ 141 h 154"/>
                <a:gd name="T4" fmla="*/ 64 w 154"/>
                <a:gd name="T5" fmla="*/ 77 h 154"/>
                <a:gd name="T6" fmla="*/ 0 w 154"/>
                <a:gd name="T7" fmla="*/ 14 h 154"/>
                <a:gd name="T8" fmla="*/ 14 w 154"/>
                <a:gd name="T9" fmla="*/ 0 h 154"/>
                <a:gd name="T10" fmla="*/ 77 w 154"/>
                <a:gd name="T11" fmla="*/ 64 h 154"/>
                <a:gd name="T12" fmla="*/ 141 w 154"/>
                <a:gd name="T13" fmla="*/ 0 h 154"/>
                <a:gd name="T14" fmla="*/ 154 w 154"/>
                <a:gd name="T15" fmla="*/ 14 h 154"/>
                <a:gd name="T16" fmla="*/ 91 w 154"/>
                <a:gd name="T17" fmla="*/ 77 h 154"/>
                <a:gd name="T18" fmla="*/ 154 w 154"/>
                <a:gd name="T19" fmla="*/ 141 h 154"/>
                <a:gd name="T20" fmla="*/ 141 w 154"/>
                <a:gd name="T21" fmla="*/ 154 h 154"/>
                <a:gd name="T22" fmla="*/ 77 w 154"/>
                <a:gd name="T23" fmla="*/ 91 h 154"/>
                <a:gd name="T24" fmla="*/ 14 w 154"/>
                <a:gd name="T25" fmla="*/ 154 h 154"/>
                <a:gd name="T26" fmla="*/ 0 w 154"/>
                <a:gd name="T27" fmla="*/ 14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154">
                  <a:moveTo>
                    <a:pt x="0" y="141"/>
                  </a:moveTo>
                  <a:lnTo>
                    <a:pt x="0" y="141"/>
                  </a:lnTo>
                  <a:lnTo>
                    <a:pt x="64" y="77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77" y="64"/>
                  </a:lnTo>
                  <a:lnTo>
                    <a:pt x="141" y="0"/>
                  </a:lnTo>
                  <a:lnTo>
                    <a:pt x="154" y="14"/>
                  </a:lnTo>
                  <a:lnTo>
                    <a:pt x="91" y="77"/>
                  </a:lnTo>
                  <a:lnTo>
                    <a:pt x="154" y="141"/>
                  </a:lnTo>
                  <a:lnTo>
                    <a:pt x="141" y="154"/>
                  </a:lnTo>
                  <a:lnTo>
                    <a:pt x="77" y="91"/>
                  </a:lnTo>
                  <a:lnTo>
                    <a:pt x="14" y="154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56"/>
            <p:cNvSpPr>
              <a:spLocks/>
            </p:cNvSpPr>
            <p:nvPr/>
          </p:nvSpPr>
          <p:spPr bwMode="auto">
            <a:xfrm>
              <a:off x="1123" y="3391"/>
              <a:ext cx="30" cy="58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8 w 103"/>
                <a:gd name="T7" fmla="*/ 178 h 197"/>
                <a:gd name="T8" fmla="*/ 38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4 w 103"/>
                <a:gd name="T15" fmla="*/ 0 h 197"/>
                <a:gd name="T16" fmla="*/ 64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8" y="178"/>
                  </a:lnTo>
                  <a:lnTo>
                    <a:pt x="38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4" y="0"/>
                  </a:lnTo>
                  <a:lnTo>
                    <a:pt x="64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57"/>
            <p:cNvSpPr>
              <a:spLocks noEditPoints="1"/>
            </p:cNvSpPr>
            <p:nvPr/>
          </p:nvSpPr>
          <p:spPr bwMode="auto">
            <a:xfrm>
              <a:off x="1166" y="3391"/>
              <a:ext cx="38" cy="59"/>
            </a:xfrm>
            <a:custGeom>
              <a:avLst/>
              <a:gdLst>
                <a:gd name="T0" fmla="*/ 66 w 134"/>
                <a:gd name="T1" fmla="*/ 202 h 202"/>
                <a:gd name="T2" fmla="*/ 66 w 134"/>
                <a:gd name="T3" fmla="*/ 202 h 202"/>
                <a:gd name="T4" fmla="*/ 18 w 134"/>
                <a:gd name="T5" fmla="*/ 174 h 202"/>
                <a:gd name="T6" fmla="*/ 0 w 134"/>
                <a:gd name="T7" fmla="*/ 101 h 202"/>
                <a:gd name="T8" fmla="*/ 18 w 134"/>
                <a:gd name="T9" fmla="*/ 28 h 202"/>
                <a:gd name="T10" fmla="*/ 67 w 134"/>
                <a:gd name="T11" fmla="*/ 0 h 202"/>
                <a:gd name="T12" fmla="*/ 116 w 134"/>
                <a:gd name="T13" fmla="*/ 28 h 202"/>
                <a:gd name="T14" fmla="*/ 134 w 134"/>
                <a:gd name="T15" fmla="*/ 101 h 202"/>
                <a:gd name="T16" fmla="*/ 116 w 134"/>
                <a:gd name="T17" fmla="*/ 174 h 202"/>
                <a:gd name="T18" fmla="*/ 66 w 134"/>
                <a:gd name="T19" fmla="*/ 202 h 202"/>
                <a:gd name="T20" fmla="*/ 66 w 134"/>
                <a:gd name="T21" fmla="*/ 202 h 202"/>
                <a:gd name="T22" fmla="*/ 66 w 134"/>
                <a:gd name="T23" fmla="*/ 183 h 202"/>
                <a:gd name="T24" fmla="*/ 66 w 134"/>
                <a:gd name="T25" fmla="*/ 183 h 202"/>
                <a:gd name="T26" fmla="*/ 107 w 134"/>
                <a:gd name="T27" fmla="*/ 100 h 202"/>
                <a:gd name="T28" fmla="*/ 67 w 134"/>
                <a:gd name="T29" fmla="*/ 19 h 202"/>
                <a:gd name="T30" fmla="*/ 27 w 134"/>
                <a:gd name="T31" fmla="*/ 101 h 202"/>
                <a:gd name="T32" fmla="*/ 66 w 134"/>
                <a:gd name="T33" fmla="*/ 183 h 202"/>
                <a:gd name="T34" fmla="*/ 66 w 134"/>
                <a:gd name="T35" fmla="*/ 18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" h="202">
                  <a:moveTo>
                    <a:pt x="66" y="202"/>
                  </a:moveTo>
                  <a:lnTo>
                    <a:pt x="66" y="202"/>
                  </a:lnTo>
                  <a:cubicBezTo>
                    <a:pt x="46" y="202"/>
                    <a:pt x="30" y="193"/>
                    <a:pt x="18" y="174"/>
                  </a:cubicBezTo>
                  <a:cubicBezTo>
                    <a:pt x="6" y="155"/>
                    <a:pt x="0" y="131"/>
                    <a:pt x="0" y="101"/>
                  </a:cubicBezTo>
                  <a:cubicBezTo>
                    <a:pt x="0" y="71"/>
                    <a:pt x="6" y="46"/>
                    <a:pt x="18" y="28"/>
                  </a:cubicBezTo>
                  <a:cubicBezTo>
                    <a:pt x="30" y="9"/>
                    <a:pt x="47" y="0"/>
                    <a:pt x="67" y="0"/>
                  </a:cubicBezTo>
                  <a:cubicBezTo>
                    <a:pt x="87" y="0"/>
                    <a:pt x="103" y="9"/>
                    <a:pt x="116" y="28"/>
                  </a:cubicBezTo>
                  <a:cubicBezTo>
                    <a:pt x="128" y="46"/>
                    <a:pt x="134" y="70"/>
                    <a:pt x="134" y="101"/>
                  </a:cubicBezTo>
                  <a:cubicBezTo>
                    <a:pt x="134" y="131"/>
                    <a:pt x="128" y="156"/>
                    <a:pt x="116" y="174"/>
                  </a:cubicBezTo>
                  <a:cubicBezTo>
                    <a:pt x="103" y="193"/>
                    <a:pt x="87" y="202"/>
                    <a:pt x="66" y="202"/>
                  </a:cubicBezTo>
                  <a:lnTo>
                    <a:pt x="66" y="202"/>
                  </a:lnTo>
                  <a:close/>
                  <a:moveTo>
                    <a:pt x="66" y="183"/>
                  </a:moveTo>
                  <a:lnTo>
                    <a:pt x="66" y="183"/>
                  </a:lnTo>
                  <a:cubicBezTo>
                    <a:pt x="93" y="183"/>
                    <a:pt x="107" y="155"/>
                    <a:pt x="107" y="100"/>
                  </a:cubicBezTo>
                  <a:cubicBezTo>
                    <a:pt x="107" y="46"/>
                    <a:pt x="94" y="19"/>
                    <a:pt x="67" y="19"/>
                  </a:cubicBezTo>
                  <a:cubicBezTo>
                    <a:pt x="40" y="19"/>
                    <a:pt x="27" y="47"/>
                    <a:pt x="27" y="101"/>
                  </a:cubicBezTo>
                  <a:cubicBezTo>
                    <a:pt x="27" y="155"/>
                    <a:pt x="40" y="183"/>
                    <a:pt x="66" y="183"/>
                  </a:cubicBezTo>
                  <a:lnTo>
                    <a:pt x="66" y="18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58"/>
            <p:cNvSpPr>
              <a:spLocks/>
            </p:cNvSpPr>
            <p:nvPr/>
          </p:nvSpPr>
          <p:spPr bwMode="auto">
            <a:xfrm>
              <a:off x="1218" y="3375"/>
              <a:ext cx="22" cy="43"/>
            </a:xfrm>
            <a:custGeom>
              <a:avLst/>
              <a:gdLst>
                <a:gd name="T0" fmla="*/ 0 w 77"/>
                <a:gd name="T1" fmla="*/ 148 h 148"/>
                <a:gd name="T2" fmla="*/ 0 w 77"/>
                <a:gd name="T3" fmla="*/ 148 h 148"/>
                <a:gd name="T4" fmla="*/ 0 w 77"/>
                <a:gd name="T5" fmla="*/ 133 h 148"/>
                <a:gd name="T6" fmla="*/ 29 w 77"/>
                <a:gd name="T7" fmla="*/ 133 h 148"/>
                <a:gd name="T8" fmla="*/ 29 w 77"/>
                <a:gd name="T9" fmla="*/ 20 h 148"/>
                <a:gd name="T10" fmla="*/ 0 w 77"/>
                <a:gd name="T11" fmla="*/ 27 h 148"/>
                <a:gd name="T12" fmla="*/ 0 w 77"/>
                <a:gd name="T13" fmla="*/ 12 h 148"/>
                <a:gd name="T14" fmla="*/ 48 w 77"/>
                <a:gd name="T15" fmla="*/ 0 h 148"/>
                <a:gd name="T16" fmla="*/ 48 w 77"/>
                <a:gd name="T17" fmla="*/ 133 h 148"/>
                <a:gd name="T18" fmla="*/ 77 w 77"/>
                <a:gd name="T19" fmla="*/ 133 h 148"/>
                <a:gd name="T20" fmla="*/ 77 w 77"/>
                <a:gd name="T21" fmla="*/ 148 h 148"/>
                <a:gd name="T22" fmla="*/ 0 w 77"/>
                <a:gd name="T23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148">
                  <a:moveTo>
                    <a:pt x="0" y="148"/>
                  </a:moveTo>
                  <a:lnTo>
                    <a:pt x="0" y="148"/>
                  </a:lnTo>
                  <a:lnTo>
                    <a:pt x="0" y="133"/>
                  </a:lnTo>
                  <a:lnTo>
                    <a:pt x="29" y="133"/>
                  </a:lnTo>
                  <a:lnTo>
                    <a:pt x="29" y="20"/>
                  </a:lnTo>
                  <a:lnTo>
                    <a:pt x="0" y="27"/>
                  </a:lnTo>
                  <a:lnTo>
                    <a:pt x="0" y="12"/>
                  </a:lnTo>
                  <a:lnTo>
                    <a:pt x="48" y="0"/>
                  </a:lnTo>
                  <a:lnTo>
                    <a:pt x="48" y="133"/>
                  </a:lnTo>
                  <a:lnTo>
                    <a:pt x="77" y="133"/>
                  </a:lnTo>
                  <a:lnTo>
                    <a:pt x="77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59"/>
            <p:cNvSpPr>
              <a:spLocks/>
            </p:cNvSpPr>
            <p:nvPr/>
          </p:nvSpPr>
          <p:spPr bwMode="auto">
            <a:xfrm>
              <a:off x="1253" y="3376"/>
              <a:ext cx="23" cy="43"/>
            </a:xfrm>
            <a:custGeom>
              <a:avLst/>
              <a:gdLst>
                <a:gd name="T0" fmla="*/ 0 w 78"/>
                <a:gd name="T1" fmla="*/ 144 h 147"/>
                <a:gd name="T2" fmla="*/ 0 w 78"/>
                <a:gd name="T3" fmla="*/ 144 h 147"/>
                <a:gd name="T4" fmla="*/ 0 w 78"/>
                <a:gd name="T5" fmla="*/ 127 h 147"/>
                <a:gd name="T6" fmla="*/ 27 w 78"/>
                <a:gd name="T7" fmla="*/ 133 h 147"/>
                <a:gd name="T8" fmla="*/ 49 w 78"/>
                <a:gd name="T9" fmla="*/ 124 h 147"/>
                <a:gd name="T10" fmla="*/ 57 w 78"/>
                <a:gd name="T11" fmla="*/ 101 h 147"/>
                <a:gd name="T12" fmla="*/ 13 w 78"/>
                <a:gd name="T13" fmla="*/ 69 h 147"/>
                <a:gd name="T14" fmla="*/ 2 w 78"/>
                <a:gd name="T15" fmla="*/ 70 h 147"/>
                <a:gd name="T16" fmla="*/ 2 w 78"/>
                <a:gd name="T17" fmla="*/ 0 h 147"/>
                <a:gd name="T18" fmla="*/ 75 w 78"/>
                <a:gd name="T19" fmla="*/ 0 h 147"/>
                <a:gd name="T20" fmla="*/ 75 w 78"/>
                <a:gd name="T21" fmla="*/ 16 h 147"/>
                <a:gd name="T22" fmla="*/ 19 w 78"/>
                <a:gd name="T23" fmla="*/ 16 h 147"/>
                <a:gd name="T24" fmla="*/ 19 w 78"/>
                <a:gd name="T25" fmla="*/ 54 h 147"/>
                <a:gd name="T26" fmla="*/ 62 w 78"/>
                <a:gd name="T27" fmla="*/ 67 h 147"/>
                <a:gd name="T28" fmla="*/ 78 w 78"/>
                <a:gd name="T29" fmla="*/ 102 h 147"/>
                <a:gd name="T30" fmla="*/ 64 w 78"/>
                <a:gd name="T31" fmla="*/ 135 h 147"/>
                <a:gd name="T32" fmla="*/ 24 w 78"/>
                <a:gd name="T33" fmla="*/ 147 h 147"/>
                <a:gd name="T34" fmla="*/ 0 w 78"/>
                <a:gd name="T35" fmla="*/ 144 h 147"/>
                <a:gd name="T36" fmla="*/ 0 w 78"/>
                <a:gd name="T37" fmla="*/ 14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47">
                  <a:moveTo>
                    <a:pt x="0" y="144"/>
                  </a:moveTo>
                  <a:lnTo>
                    <a:pt x="0" y="144"/>
                  </a:lnTo>
                  <a:lnTo>
                    <a:pt x="0" y="127"/>
                  </a:lnTo>
                  <a:cubicBezTo>
                    <a:pt x="9" y="131"/>
                    <a:pt x="18" y="133"/>
                    <a:pt x="27" y="133"/>
                  </a:cubicBezTo>
                  <a:cubicBezTo>
                    <a:pt x="36" y="133"/>
                    <a:pt x="44" y="130"/>
                    <a:pt x="49" y="124"/>
                  </a:cubicBezTo>
                  <a:cubicBezTo>
                    <a:pt x="55" y="119"/>
                    <a:pt x="57" y="111"/>
                    <a:pt x="57" y="101"/>
                  </a:cubicBezTo>
                  <a:cubicBezTo>
                    <a:pt x="57" y="80"/>
                    <a:pt x="43" y="69"/>
                    <a:pt x="13" y="69"/>
                  </a:cubicBezTo>
                  <a:cubicBezTo>
                    <a:pt x="9" y="69"/>
                    <a:pt x="6" y="69"/>
                    <a:pt x="2" y="70"/>
                  </a:cubicBezTo>
                  <a:lnTo>
                    <a:pt x="2" y="0"/>
                  </a:lnTo>
                  <a:lnTo>
                    <a:pt x="75" y="0"/>
                  </a:lnTo>
                  <a:lnTo>
                    <a:pt x="75" y="16"/>
                  </a:lnTo>
                  <a:lnTo>
                    <a:pt x="19" y="16"/>
                  </a:lnTo>
                  <a:lnTo>
                    <a:pt x="19" y="54"/>
                  </a:lnTo>
                  <a:cubicBezTo>
                    <a:pt x="37" y="54"/>
                    <a:pt x="52" y="59"/>
                    <a:pt x="62" y="67"/>
                  </a:cubicBezTo>
                  <a:cubicBezTo>
                    <a:pt x="73" y="76"/>
                    <a:pt x="78" y="87"/>
                    <a:pt x="78" y="102"/>
                  </a:cubicBezTo>
                  <a:cubicBezTo>
                    <a:pt x="78" y="116"/>
                    <a:pt x="73" y="127"/>
                    <a:pt x="64" y="135"/>
                  </a:cubicBezTo>
                  <a:cubicBezTo>
                    <a:pt x="54" y="143"/>
                    <a:pt x="41" y="147"/>
                    <a:pt x="24" y="147"/>
                  </a:cubicBezTo>
                  <a:cubicBezTo>
                    <a:pt x="17" y="147"/>
                    <a:pt x="9" y="146"/>
                    <a:pt x="0" y="144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60"/>
            <p:cNvSpPr>
              <a:spLocks noEditPoints="1"/>
            </p:cNvSpPr>
            <p:nvPr/>
          </p:nvSpPr>
          <p:spPr bwMode="auto">
            <a:xfrm>
              <a:off x="974" y="3029"/>
              <a:ext cx="39" cy="56"/>
            </a:xfrm>
            <a:custGeom>
              <a:avLst/>
              <a:gdLst>
                <a:gd name="T0" fmla="*/ 87 w 136"/>
                <a:gd name="T1" fmla="*/ 192 h 192"/>
                <a:gd name="T2" fmla="*/ 87 w 136"/>
                <a:gd name="T3" fmla="*/ 192 h 192"/>
                <a:gd name="T4" fmla="*/ 87 w 136"/>
                <a:gd name="T5" fmla="*/ 137 h 192"/>
                <a:gd name="T6" fmla="*/ 0 w 136"/>
                <a:gd name="T7" fmla="*/ 137 h 192"/>
                <a:gd name="T8" fmla="*/ 0 w 136"/>
                <a:gd name="T9" fmla="*/ 118 h 192"/>
                <a:gd name="T10" fmla="*/ 87 w 136"/>
                <a:gd name="T11" fmla="*/ 0 h 192"/>
                <a:gd name="T12" fmla="*/ 111 w 136"/>
                <a:gd name="T13" fmla="*/ 0 h 192"/>
                <a:gd name="T14" fmla="*/ 111 w 136"/>
                <a:gd name="T15" fmla="*/ 117 h 192"/>
                <a:gd name="T16" fmla="*/ 136 w 136"/>
                <a:gd name="T17" fmla="*/ 117 h 192"/>
                <a:gd name="T18" fmla="*/ 136 w 136"/>
                <a:gd name="T19" fmla="*/ 137 h 192"/>
                <a:gd name="T20" fmla="*/ 111 w 136"/>
                <a:gd name="T21" fmla="*/ 137 h 192"/>
                <a:gd name="T22" fmla="*/ 111 w 136"/>
                <a:gd name="T23" fmla="*/ 192 h 192"/>
                <a:gd name="T24" fmla="*/ 87 w 136"/>
                <a:gd name="T25" fmla="*/ 192 h 192"/>
                <a:gd name="T26" fmla="*/ 25 w 136"/>
                <a:gd name="T27" fmla="*/ 117 h 192"/>
                <a:gd name="T28" fmla="*/ 25 w 136"/>
                <a:gd name="T29" fmla="*/ 117 h 192"/>
                <a:gd name="T30" fmla="*/ 88 w 136"/>
                <a:gd name="T31" fmla="*/ 117 h 192"/>
                <a:gd name="T32" fmla="*/ 88 w 136"/>
                <a:gd name="T33" fmla="*/ 31 h 192"/>
                <a:gd name="T34" fmla="*/ 25 w 136"/>
                <a:gd name="T35" fmla="*/ 11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6" h="192">
                  <a:moveTo>
                    <a:pt x="87" y="192"/>
                  </a:moveTo>
                  <a:lnTo>
                    <a:pt x="87" y="192"/>
                  </a:lnTo>
                  <a:lnTo>
                    <a:pt x="87" y="137"/>
                  </a:lnTo>
                  <a:lnTo>
                    <a:pt x="0" y="137"/>
                  </a:lnTo>
                  <a:lnTo>
                    <a:pt x="0" y="118"/>
                  </a:lnTo>
                  <a:lnTo>
                    <a:pt x="87" y="0"/>
                  </a:lnTo>
                  <a:lnTo>
                    <a:pt x="111" y="0"/>
                  </a:lnTo>
                  <a:lnTo>
                    <a:pt x="111" y="117"/>
                  </a:lnTo>
                  <a:lnTo>
                    <a:pt x="136" y="117"/>
                  </a:lnTo>
                  <a:lnTo>
                    <a:pt x="136" y="137"/>
                  </a:lnTo>
                  <a:lnTo>
                    <a:pt x="111" y="137"/>
                  </a:lnTo>
                  <a:lnTo>
                    <a:pt x="111" y="192"/>
                  </a:lnTo>
                  <a:lnTo>
                    <a:pt x="87" y="192"/>
                  </a:lnTo>
                  <a:close/>
                  <a:moveTo>
                    <a:pt x="25" y="117"/>
                  </a:moveTo>
                  <a:lnTo>
                    <a:pt x="25" y="117"/>
                  </a:lnTo>
                  <a:lnTo>
                    <a:pt x="88" y="117"/>
                  </a:lnTo>
                  <a:lnTo>
                    <a:pt x="88" y="31"/>
                  </a:lnTo>
                  <a:lnTo>
                    <a:pt x="25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61"/>
            <p:cNvSpPr>
              <a:spLocks/>
            </p:cNvSpPr>
            <p:nvPr/>
          </p:nvSpPr>
          <p:spPr bwMode="auto">
            <a:xfrm>
              <a:off x="1043" y="3040"/>
              <a:ext cx="44" cy="45"/>
            </a:xfrm>
            <a:custGeom>
              <a:avLst/>
              <a:gdLst>
                <a:gd name="T0" fmla="*/ 0 w 154"/>
                <a:gd name="T1" fmla="*/ 140 h 154"/>
                <a:gd name="T2" fmla="*/ 0 w 154"/>
                <a:gd name="T3" fmla="*/ 140 h 154"/>
                <a:gd name="T4" fmla="*/ 64 w 154"/>
                <a:gd name="T5" fmla="*/ 77 h 154"/>
                <a:gd name="T6" fmla="*/ 0 w 154"/>
                <a:gd name="T7" fmla="*/ 14 h 154"/>
                <a:gd name="T8" fmla="*/ 14 w 154"/>
                <a:gd name="T9" fmla="*/ 0 h 154"/>
                <a:gd name="T10" fmla="*/ 77 w 154"/>
                <a:gd name="T11" fmla="*/ 63 h 154"/>
                <a:gd name="T12" fmla="*/ 141 w 154"/>
                <a:gd name="T13" fmla="*/ 0 h 154"/>
                <a:gd name="T14" fmla="*/ 154 w 154"/>
                <a:gd name="T15" fmla="*/ 14 h 154"/>
                <a:gd name="T16" fmla="*/ 91 w 154"/>
                <a:gd name="T17" fmla="*/ 77 h 154"/>
                <a:gd name="T18" fmla="*/ 154 w 154"/>
                <a:gd name="T19" fmla="*/ 140 h 154"/>
                <a:gd name="T20" fmla="*/ 141 w 154"/>
                <a:gd name="T21" fmla="*/ 154 h 154"/>
                <a:gd name="T22" fmla="*/ 77 w 154"/>
                <a:gd name="T23" fmla="*/ 91 h 154"/>
                <a:gd name="T24" fmla="*/ 14 w 154"/>
                <a:gd name="T25" fmla="*/ 154 h 154"/>
                <a:gd name="T26" fmla="*/ 0 w 154"/>
                <a:gd name="T27" fmla="*/ 14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154">
                  <a:moveTo>
                    <a:pt x="0" y="140"/>
                  </a:moveTo>
                  <a:lnTo>
                    <a:pt x="0" y="140"/>
                  </a:lnTo>
                  <a:lnTo>
                    <a:pt x="64" y="77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77" y="63"/>
                  </a:lnTo>
                  <a:lnTo>
                    <a:pt x="141" y="0"/>
                  </a:lnTo>
                  <a:lnTo>
                    <a:pt x="154" y="14"/>
                  </a:lnTo>
                  <a:lnTo>
                    <a:pt x="91" y="77"/>
                  </a:lnTo>
                  <a:lnTo>
                    <a:pt x="154" y="140"/>
                  </a:lnTo>
                  <a:lnTo>
                    <a:pt x="141" y="154"/>
                  </a:lnTo>
                  <a:lnTo>
                    <a:pt x="77" y="91"/>
                  </a:lnTo>
                  <a:lnTo>
                    <a:pt x="14" y="154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62"/>
            <p:cNvSpPr>
              <a:spLocks/>
            </p:cNvSpPr>
            <p:nvPr/>
          </p:nvSpPr>
          <p:spPr bwMode="auto">
            <a:xfrm>
              <a:off x="1123" y="3028"/>
              <a:ext cx="30" cy="57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8 w 103"/>
                <a:gd name="T7" fmla="*/ 178 h 197"/>
                <a:gd name="T8" fmla="*/ 38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4 w 103"/>
                <a:gd name="T15" fmla="*/ 0 h 197"/>
                <a:gd name="T16" fmla="*/ 64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8" y="178"/>
                  </a:lnTo>
                  <a:lnTo>
                    <a:pt x="38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4" y="0"/>
                  </a:lnTo>
                  <a:lnTo>
                    <a:pt x="64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63"/>
            <p:cNvSpPr>
              <a:spLocks noEditPoints="1"/>
            </p:cNvSpPr>
            <p:nvPr/>
          </p:nvSpPr>
          <p:spPr bwMode="auto">
            <a:xfrm>
              <a:off x="1166" y="3028"/>
              <a:ext cx="38" cy="58"/>
            </a:xfrm>
            <a:custGeom>
              <a:avLst/>
              <a:gdLst>
                <a:gd name="T0" fmla="*/ 66 w 134"/>
                <a:gd name="T1" fmla="*/ 202 h 202"/>
                <a:gd name="T2" fmla="*/ 66 w 134"/>
                <a:gd name="T3" fmla="*/ 202 h 202"/>
                <a:gd name="T4" fmla="*/ 18 w 134"/>
                <a:gd name="T5" fmla="*/ 174 h 202"/>
                <a:gd name="T6" fmla="*/ 0 w 134"/>
                <a:gd name="T7" fmla="*/ 101 h 202"/>
                <a:gd name="T8" fmla="*/ 18 w 134"/>
                <a:gd name="T9" fmla="*/ 27 h 202"/>
                <a:gd name="T10" fmla="*/ 67 w 134"/>
                <a:gd name="T11" fmla="*/ 0 h 202"/>
                <a:gd name="T12" fmla="*/ 116 w 134"/>
                <a:gd name="T13" fmla="*/ 27 h 202"/>
                <a:gd name="T14" fmla="*/ 134 w 134"/>
                <a:gd name="T15" fmla="*/ 100 h 202"/>
                <a:gd name="T16" fmla="*/ 116 w 134"/>
                <a:gd name="T17" fmla="*/ 174 h 202"/>
                <a:gd name="T18" fmla="*/ 66 w 134"/>
                <a:gd name="T19" fmla="*/ 202 h 202"/>
                <a:gd name="T20" fmla="*/ 66 w 134"/>
                <a:gd name="T21" fmla="*/ 202 h 202"/>
                <a:gd name="T22" fmla="*/ 66 w 134"/>
                <a:gd name="T23" fmla="*/ 182 h 202"/>
                <a:gd name="T24" fmla="*/ 66 w 134"/>
                <a:gd name="T25" fmla="*/ 182 h 202"/>
                <a:gd name="T26" fmla="*/ 107 w 134"/>
                <a:gd name="T27" fmla="*/ 100 h 202"/>
                <a:gd name="T28" fmla="*/ 67 w 134"/>
                <a:gd name="T29" fmla="*/ 19 h 202"/>
                <a:gd name="T30" fmla="*/ 27 w 134"/>
                <a:gd name="T31" fmla="*/ 101 h 202"/>
                <a:gd name="T32" fmla="*/ 66 w 134"/>
                <a:gd name="T33" fmla="*/ 182 h 202"/>
                <a:gd name="T34" fmla="*/ 66 w 134"/>
                <a:gd name="T35" fmla="*/ 18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" h="202">
                  <a:moveTo>
                    <a:pt x="66" y="202"/>
                  </a:moveTo>
                  <a:lnTo>
                    <a:pt x="66" y="202"/>
                  </a:lnTo>
                  <a:cubicBezTo>
                    <a:pt x="46" y="202"/>
                    <a:pt x="30" y="192"/>
                    <a:pt x="18" y="174"/>
                  </a:cubicBezTo>
                  <a:cubicBezTo>
                    <a:pt x="6" y="155"/>
                    <a:pt x="0" y="131"/>
                    <a:pt x="0" y="101"/>
                  </a:cubicBezTo>
                  <a:cubicBezTo>
                    <a:pt x="0" y="70"/>
                    <a:pt x="6" y="46"/>
                    <a:pt x="18" y="27"/>
                  </a:cubicBezTo>
                  <a:cubicBezTo>
                    <a:pt x="30" y="9"/>
                    <a:pt x="47" y="0"/>
                    <a:pt x="67" y="0"/>
                  </a:cubicBezTo>
                  <a:cubicBezTo>
                    <a:pt x="87" y="0"/>
                    <a:pt x="103" y="9"/>
                    <a:pt x="116" y="27"/>
                  </a:cubicBezTo>
                  <a:cubicBezTo>
                    <a:pt x="128" y="46"/>
                    <a:pt x="134" y="70"/>
                    <a:pt x="134" y="100"/>
                  </a:cubicBezTo>
                  <a:cubicBezTo>
                    <a:pt x="134" y="131"/>
                    <a:pt x="128" y="156"/>
                    <a:pt x="116" y="174"/>
                  </a:cubicBezTo>
                  <a:cubicBezTo>
                    <a:pt x="103" y="192"/>
                    <a:pt x="87" y="202"/>
                    <a:pt x="66" y="202"/>
                  </a:cubicBezTo>
                  <a:lnTo>
                    <a:pt x="66" y="202"/>
                  </a:lnTo>
                  <a:close/>
                  <a:moveTo>
                    <a:pt x="66" y="182"/>
                  </a:moveTo>
                  <a:lnTo>
                    <a:pt x="66" y="182"/>
                  </a:lnTo>
                  <a:cubicBezTo>
                    <a:pt x="93" y="182"/>
                    <a:pt x="107" y="155"/>
                    <a:pt x="107" y="100"/>
                  </a:cubicBezTo>
                  <a:cubicBezTo>
                    <a:pt x="107" y="46"/>
                    <a:pt x="94" y="19"/>
                    <a:pt x="67" y="19"/>
                  </a:cubicBezTo>
                  <a:cubicBezTo>
                    <a:pt x="40" y="19"/>
                    <a:pt x="27" y="46"/>
                    <a:pt x="27" y="101"/>
                  </a:cubicBezTo>
                  <a:cubicBezTo>
                    <a:pt x="27" y="155"/>
                    <a:pt x="40" y="182"/>
                    <a:pt x="66" y="182"/>
                  </a:cubicBezTo>
                  <a:lnTo>
                    <a:pt x="66" y="1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64"/>
            <p:cNvSpPr>
              <a:spLocks/>
            </p:cNvSpPr>
            <p:nvPr/>
          </p:nvSpPr>
          <p:spPr bwMode="auto">
            <a:xfrm>
              <a:off x="1218" y="3011"/>
              <a:ext cx="22" cy="43"/>
            </a:xfrm>
            <a:custGeom>
              <a:avLst/>
              <a:gdLst>
                <a:gd name="T0" fmla="*/ 0 w 77"/>
                <a:gd name="T1" fmla="*/ 147 h 147"/>
                <a:gd name="T2" fmla="*/ 0 w 77"/>
                <a:gd name="T3" fmla="*/ 147 h 147"/>
                <a:gd name="T4" fmla="*/ 0 w 77"/>
                <a:gd name="T5" fmla="*/ 133 h 147"/>
                <a:gd name="T6" fmla="*/ 29 w 77"/>
                <a:gd name="T7" fmla="*/ 133 h 147"/>
                <a:gd name="T8" fmla="*/ 29 w 77"/>
                <a:gd name="T9" fmla="*/ 19 h 147"/>
                <a:gd name="T10" fmla="*/ 0 w 77"/>
                <a:gd name="T11" fmla="*/ 26 h 147"/>
                <a:gd name="T12" fmla="*/ 0 w 77"/>
                <a:gd name="T13" fmla="*/ 12 h 147"/>
                <a:gd name="T14" fmla="*/ 48 w 77"/>
                <a:gd name="T15" fmla="*/ 0 h 147"/>
                <a:gd name="T16" fmla="*/ 48 w 77"/>
                <a:gd name="T17" fmla="*/ 133 h 147"/>
                <a:gd name="T18" fmla="*/ 77 w 77"/>
                <a:gd name="T19" fmla="*/ 133 h 147"/>
                <a:gd name="T20" fmla="*/ 77 w 77"/>
                <a:gd name="T21" fmla="*/ 147 h 147"/>
                <a:gd name="T22" fmla="*/ 0 w 77"/>
                <a:gd name="T2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147">
                  <a:moveTo>
                    <a:pt x="0" y="147"/>
                  </a:moveTo>
                  <a:lnTo>
                    <a:pt x="0" y="147"/>
                  </a:lnTo>
                  <a:lnTo>
                    <a:pt x="0" y="133"/>
                  </a:lnTo>
                  <a:lnTo>
                    <a:pt x="29" y="133"/>
                  </a:lnTo>
                  <a:lnTo>
                    <a:pt x="29" y="19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48" y="0"/>
                  </a:lnTo>
                  <a:lnTo>
                    <a:pt x="48" y="133"/>
                  </a:lnTo>
                  <a:lnTo>
                    <a:pt x="77" y="133"/>
                  </a:lnTo>
                  <a:lnTo>
                    <a:pt x="77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65"/>
            <p:cNvSpPr>
              <a:spLocks/>
            </p:cNvSpPr>
            <p:nvPr/>
          </p:nvSpPr>
          <p:spPr bwMode="auto">
            <a:xfrm>
              <a:off x="1253" y="3012"/>
              <a:ext cx="23" cy="43"/>
            </a:xfrm>
            <a:custGeom>
              <a:avLst/>
              <a:gdLst>
                <a:gd name="T0" fmla="*/ 0 w 78"/>
                <a:gd name="T1" fmla="*/ 145 h 148"/>
                <a:gd name="T2" fmla="*/ 0 w 78"/>
                <a:gd name="T3" fmla="*/ 145 h 148"/>
                <a:gd name="T4" fmla="*/ 0 w 78"/>
                <a:gd name="T5" fmla="*/ 128 h 148"/>
                <a:gd name="T6" fmla="*/ 27 w 78"/>
                <a:gd name="T7" fmla="*/ 133 h 148"/>
                <a:gd name="T8" fmla="*/ 49 w 78"/>
                <a:gd name="T9" fmla="*/ 125 h 148"/>
                <a:gd name="T10" fmla="*/ 57 w 78"/>
                <a:gd name="T11" fmla="*/ 102 h 148"/>
                <a:gd name="T12" fmla="*/ 13 w 78"/>
                <a:gd name="T13" fmla="*/ 70 h 148"/>
                <a:gd name="T14" fmla="*/ 2 w 78"/>
                <a:gd name="T15" fmla="*/ 70 h 148"/>
                <a:gd name="T16" fmla="*/ 2 w 78"/>
                <a:gd name="T17" fmla="*/ 0 h 148"/>
                <a:gd name="T18" fmla="*/ 75 w 78"/>
                <a:gd name="T19" fmla="*/ 0 h 148"/>
                <a:gd name="T20" fmla="*/ 75 w 78"/>
                <a:gd name="T21" fmla="*/ 17 h 148"/>
                <a:gd name="T22" fmla="*/ 19 w 78"/>
                <a:gd name="T23" fmla="*/ 17 h 148"/>
                <a:gd name="T24" fmla="*/ 19 w 78"/>
                <a:gd name="T25" fmla="*/ 55 h 148"/>
                <a:gd name="T26" fmla="*/ 62 w 78"/>
                <a:gd name="T27" fmla="*/ 68 h 148"/>
                <a:gd name="T28" fmla="*/ 78 w 78"/>
                <a:gd name="T29" fmla="*/ 103 h 148"/>
                <a:gd name="T30" fmla="*/ 64 w 78"/>
                <a:gd name="T31" fmla="*/ 136 h 148"/>
                <a:gd name="T32" fmla="*/ 24 w 78"/>
                <a:gd name="T33" fmla="*/ 148 h 148"/>
                <a:gd name="T34" fmla="*/ 0 w 78"/>
                <a:gd name="T35" fmla="*/ 145 h 148"/>
                <a:gd name="T36" fmla="*/ 0 w 78"/>
                <a:gd name="T37" fmla="*/ 14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48">
                  <a:moveTo>
                    <a:pt x="0" y="145"/>
                  </a:moveTo>
                  <a:lnTo>
                    <a:pt x="0" y="145"/>
                  </a:lnTo>
                  <a:lnTo>
                    <a:pt x="0" y="128"/>
                  </a:lnTo>
                  <a:cubicBezTo>
                    <a:pt x="9" y="131"/>
                    <a:pt x="18" y="133"/>
                    <a:pt x="27" y="133"/>
                  </a:cubicBezTo>
                  <a:cubicBezTo>
                    <a:pt x="36" y="133"/>
                    <a:pt x="44" y="131"/>
                    <a:pt x="49" y="125"/>
                  </a:cubicBezTo>
                  <a:cubicBezTo>
                    <a:pt x="55" y="119"/>
                    <a:pt x="57" y="112"/>
                    <a:pt x="57" y="102"/>
                  </a:cubicBezTo>
                  <a:cubicBezTo>
                    <a:pt x="57" y="80"/>
                    <a:pt x="43" y="70"/>
                    <a:pt x="13" y="70"/>
                  </a:cubicBezTo>
                  <a:cubicBezTo>
                    <a:pt x="9" y="70"/>
                    <a:pt x="6" y="70"/>
                    <a:pt x="2" y="70"/>
                  </a:cubicBezTo>
                  <a:lnTo>
                    <a:pt x="2" y="0"/>
                  </a:lnTo>
                  <a:lnTo>
                    <a:pt x="75" y="0"/>
                  </a:lnTo>
                  <a:lnTo>
                    <a:pt x="75" y="17"/>
                  </a:lnTo>
                  <a:lnTo>
                    <a:pt x="19" y="17"/>
                  </a:lnTo>
                  <a:lnTo>
                    <a:pt x="19" y="55"/>
                  </a:lnTo>
                  <a:cubicBezTo>
                    <a:pt x="37" y="55"/>
                    <a:pt x="52" y="59"/>
                    <a:pt x="62" y="68"/>
                  </a:cubicBezTo>
                  <a:cubicBezTo>
                    <a:pt x="73" y="76"/>
                    <a:pt x="78" y="88"/>
                    <a:pt x="78" y="103"/>
                  </a:cubicBezTo>
                  <a:cubicBezTo>
                    <a:pt x="78" y="117"/>
                    <a:pt x="73" y="128"/>
                    <a:pt x="64" y="136"/>
                  </a:cubicBezTo>
                  <a:cubicBezTo>
                    <a:pt x="54" y="144"/>
                    <a:pt x="41" y="148"/>
                    <a:pt x="24" y="148"/>
                  </a:cubicBezTo>
                  <a:cubicBezTo>
                    <a:pt x="17" y="148"/>
                    <a:pt x="9" y="147"/>
                    <a:pt x="0" y="145"/>
                  </a:cubicBezTo>
                  <a:lnTo>
                    <a:pt x="0" y="1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66"/>
            <p:cNvSpPr>
              <a:spLocks noEditPoints="1"/>
            </p:cNvSpPr>
            <p:nvPr/>
          </p:nvSpPr>
          <p:spPr bwMode="auto">
            <a:xfrm>
              <a:off x="975" y="2667"/>
              <a:ext cx="38" cy="59"/>
            </a:xfrm>
            <a:custGeom>
              <a:avLst/>
              <a:gdLst>
                <a:gd name="T0" fmla="*/ 28 w 132"/>
                <a:gd name="T1" fmla="*/ 97 h 202"/>
                <a:gd name="T2" fmla="*/ 28 w 132"/>
                <a:gd name="T3" fmla="*/ 97 h 202"/>
                <a:gd name="T4" fmla="*/ 74 w 132"/>
                <a:gd name="T5" fmla="*/ 73 h 202"/>
                <a:gd name="T6" fmla="*/ 116 w 132"/>
                <a:gd name="T7" fmla="*/ 90 h 202"/>
                <a:gd name="T8" fmla="*/ 132 w 132"/>
                <a:gd name="T9" fmla="*/ 133 h 202"/>
                <a:gd name="T10" fmla="*/ 114 w 132"/>
                <a:gd name="T11" fmla="*/ 182 h 202"/>
                <a:gd name="T12" fmla="*/ 68 w 132"/>
                <a:gd name="T13" fmla="*/ 202 h 202"/>
                <a:gd name="T14" fmla="*/ 18 w 132"/>
                <a:gd name="T15" fmla="*/ 176 h 202"/>
                <a:gd name="T16" fmla="*/ 0 w 132"/>
                <a:gd name="T17" fmla="*/ 105 h 202"/>
                <a:gd name="T18" fmla="*/ 21 w 132"/>
                <a:gd name="T19" fmla="*/ 27 h 202"/>
                <a:gd name="T20" fmla="*/ 79 w 132"/>
                <a:gd name="T21" fmla="*/ 0 h 202"/>
                <a:gd name="T22" fmla="*/ 122 w 132"/>
                <a:gd name="T23" fmla="*/ 7 h 202"/>
                <a:gd name="T24" fmla="*/ 122 w 132"/>
                <a:gd name="T25" fmla="*/ 29 h 202"/>
                <a:gd name="T26" fmla="*/ 77 w 132"/>
                <a:gd name="T27" fmla="*/ 19 h 202"/>
                <a:gd name="T28" fmla="*/ 28 w 132"/>
                <a:gd name="T29" fmla="*/ 97 h 202"/>
                <a:gd name="T30" fmla="*/ 28 w 132"/>
                <a:gd name="T31" fmla="*/ 97 h 202"/>
                <a:gd name="T32" fmla="*/ 106 w 132"/>
                <a:gd name="T33" fmla="*/ 139 h 202"/>
                <a:gd name="T34" fmla="*/ 106 w 132"/>
                <a:gd name="T35" fmla="*/ 139 h 202"/>
                <a:gd name="T36" fmla="*/ 96 w 132"/>
                <a:gd name="T37" fmla="*/ 104 h 202"/>
                <a:gd name="T38" fmla="*/ 69 w 132"/>
                <a:gd name="T39" fmla="*/ 92 h 202"/>
                <a:gd name="T40" fmla="*/ 41 w 132"/>
                <a:gd name="T41" fmla="*/ 103 h 202"/>
                <a:gd name="T42" fmla="*/ 29 w 132"/>
                <a:gd name="T43" fmla="*/ 129 h 202"/>
                <a:gd name="T44" fmla="*/ 40 w 132"/>
                <a:gd name="T45" fmla="*/ 168 h 202"/>
                <a:gd name="T46" fmla="*/ 70 w 132"/>
                <a:gd name="T47" fmla="*/ 182 h 202"/>
                <a:gd name="T48" fmla="*/ 96 w 132"/>
                <a:gd name="T49" fmla="*/ 171 h 202"/>
                <a:gd name="T50" fmla="*/ 106 w 132"/>
                <a:gd name="T51" fmla="*/ 139 h 202"/>
                <a:gd name="T52" fmla="*/ 106 w 132"/>
                <a:gd name="T53" fmla="*/ 13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2" h="202">
                  <a:moveTo>
                    <a:pt x="28" y="97"/>
                  </a:moveTo>
                  <a:lnTo>
                    <a:pt x="28" y="97"/>
                  </a:lnTo>
                  <a:cubicBezTo>
                    <a:pt x="40" y="81"/>
                    <a:pt x="56" y="73"/>
                    <a:pt x="74" y="73"/>
                  </a:cubicBezTo>
                  <a:cubicBezTo>
                    <a:pt x="91" y="73"/>
                    <a:pt x="105" y="79"/>
                    <a:pt x="116" y="90"/>
                  </a:cubicBezTo>
                  <a:cubicBezTo>
                    <a:pt x="126" y="101"/>
                    <a:pt x="132" y="116"/>
                    <a:pt x="132" y="133"/>
                  </a:cubicBezTo>
                  <a:cubicBezTo>
                    <a:pt x="132" y="153"/>
                    <a:pt x="126" y="169"/>
                    <a:pt x="114" y="182"/>
                  </a:cubicBezTo>
                  <a:cubicBezTo>
                    <a:pt x="102" y="195"/>
                    <a:pt x="86" y="202"/>
                    <a:pt x="68" y="202"/>
                  </a:cubicBezTo>
                  <a:cubicBezTo>
                    <a:pt x="47" y="202"/>
                    <a:pt x="30" y="193"/>
                    <a:pt x="18" y="176"/>
                  </a:cubicBezTo>
                  <a:cubicBezTo>
                    <a:pt x="6" y="159"/>
                    <a:pt x="0" y="135"/>
                    <a:pt x="0" y="105"/>
                  </a:cubicBezTo>
                  <a:cubicBezTo>
                    <a:pt x="0" y="72"/>
                    <a:pt x="7" y="46"/>
                    <a:pt x="21" y="27"/>
                  </a:cubicBezTo>
                  <a:cubicBezTo>
                    <a:pt x="35" y="9"/>
                    <a:pt x="54" y="0"/>
                    <a:pt x="79" y="0"/>
                  </a:cubicBezTo>
                  <a:cubicBezTo>
                    <a:pt x="90" y="0"/>
                    <a:pt x="105" y="2"/>
                    <a:pt x="122" y="7"/>
                  </a:cubicBezTo>
                  <a:lnTo>
                    <a:pt x="122" y="29"/>
                  </a:lnTo>
                  <a:cubicBezTo>
                    <a:pt x="104" y="22"/>
                    <a:pt x="89" y="19"/>
                    <a:pt x="77" y="19"/>
                  </a:cubicBezTo>
                  <a:cubicBezTo>
                    <a:pt x="45" y="19"/>
                    <a:pt x="28" y="45"/>
                    <a:pt x="28" y="97"/>
                  </a:cubicBezTo>
                  <a:lnTo>
                    <a:pt x="28" y="97"/>
                  </a:lnTo>
                  <a:close/>
                  <a:moveTo>
                    <a:pt x="106" y="139"/>
                  </a:moveTo>
                  <a:lnTo>
                    <a:pt x="106" y="139"/>
                  </a:lnTo>
                  <a:cubicBezTo>
                    <a:pt x="106" y="124"/>
                    <a:pt x="103" y="113"/>
                    <a:pt x="96" y="104"/>
                  </a:cubicBezTo>
                  <a:cubicBezTo>
                    <a:pt x="90" y="96"/>
                    <a:pt x="80" y="92"/>
                    <a:pt x="69" y="92"/>
                  </a:cubicBezTo>
                  <a:cubicBezTo>
                    <a:pt x="58" y="92"/>
                    <a:pt x="49" y="96"/>
                    <a:pt x="41" y="103"/>
                  </a:cubicBezTo>
                  <a:cubicBezTo>
                    <a:pt x="33" y="110"/>
                    <a:pt x="29" y="119"/>
                    <a:pt x="29" y="129"/>
                  </a:cubicBezTo>
                  <a:cubicBezTo>
                    <a:pt x="29" y="145"/>
                    <a:pt x="33" y="158"/>
                    <a:pt x="40" y="168"/>
                  </a:cubicBezTo>
                  <a:cubicBezTo>
                    <a:pt x="48" y="178"/>
                    <a:pt x="58" y="182"/>
                    <a:pt x="70" y="182"/>
                  </a:cubicBezTo>
                  <a:cubicBezTo>
                    <a:pt x="81" y="182"/>
                    <a:pt x="90" y="178"/>
                    <a:pt x="96" y="171"/>
                  </a:cubicBezTo>
                  <a:cubicBezTo>
                    <a:pt x="103" y="163"/>
                    <a:pt x="106" y="152"/>
                    <a:pt x="106" y="139"/>
                  </a:cubicBezTo>
                  <a:lnTo>
                    <a:pt x="106" y="1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67"/>
            <p:cNvSpPr>
              <a:spLocks/>
            </p:cNvSpPr>
            <p:nvPr/>
          </p:nvSpPr>
          <p:spPr bwMode="auto">
            <a:xfrm>
              <a:off x="1043" y="2680"/>
              <a:ext cx="44" cy="45"/>
            </a:xfrm>
            <a:custGeom>
              <a:avLst/>
              <a:gdLst>
                <a:gd name="T0" fmla="*/ 0 w 154"/>
                <a:gd name="T1" fmla="*/ 140 h 154"/>
                <a:gd name="T2" fmla="*/ 0 w 154"/>
                <a:gd name="T3" fmla="*/ 140 h 154"/>
                <a:gd name="T4" fmla="*/ 64 w 154"/>
                <a:gd name="T5" fmla="*/ 77 h 154"/>
                <a:gd name="T6" fmla="*/ 0 w 154"/>
                <a:gd name="T7" fmla="*/ 14 h 154"/>
                <a:gd name="T8" fmla="*/ 14 w 154"/>
                <a:gd name="T9" fmla="*/ 0 h 154"/>
                <a:gd name="T10" fmla="*/ 77 w 154"/>
                <a:gd name="T11" fmla="*/ 63 h 154"/>
                <a:gd name="T12" fmla="*/ 141 w 154"/>
                <a:gd name="T13" fmla="*/ 0 h 154"/>
                <a:gd name="T14" fmla="*/ 154 w 154"/>
                <a:gd name="T15" fmla="*/ 14 h 154"/>
                <a:gd name="T16" fmla="*/ 91 w 154"/>
                <a:gd name="T17" fmla="*/ 77 h 154"/>
                <a:gd name="T18" fmla="*/ 154 w 154"/>
                <a:gd name="T19" fmla="*/ 140 h 154"/>
                <a:gd name="T20" fmla="*/ 141 w 154"/>
                <a:gd name="T21" fmla="*/ 154 h 154"/>
                <a:gd name="T22" fmla="*/ 77 w 154"/>
                <a:gd name="T23" fmla="*/ 91 h 154"/>
                <a:gd name="T24" fmla="*/ 14 w 154"/>
                <a:gd name="T25" fmla="*/ 154 h 154"/>
                <a:gd name="T26" fmla="*/ 0 w 154"/>
                <a:gd name="T27" fmla="*/ 14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154">
                  <a:moveTo>
                    <a:pt x="0" y="140"/>
                  </a:moveTo>
                  <a:lnTo>
                    <a:pt x="0" y="140"/>
                  </a:lnTo>
                  <a:lnTo>
                    <a:pt x="64" y="77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77" y="63"/>
                  </a:lnTo>
                  <a:lnTo>
                    <a:pt x="141" y="0"/>
                  </a:lnTo>
                  <a:lnTo>
                    <a:pt x="154" y="14"/>
                  </a:lnTo>
                  <a:lnTo>
                    <a:pt x="91" y="77"/>
                  </a:lnTo>
                  <a:lnTo>
                    <a:pt x="154" y="140"/>
                  </a:lnTo>
                  <a:lnTo>
                    <a:pt x="141" y="154"/>
                  </a:lnTo>
                  <a:lnTo>
                    <a:pt x="77" y="91"/>
                  </a:lnTo>
                  <a:lnTo>
                    <a:pt x="14" y="154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68"/>
            <p:cNvSpPr>
              <a:spLocks/>
            </p:cNvSpPr>
            <p:nvPr/>
          </p:nvSpPr>
          <p:spPr bwMode="auto">
            <a:xfrm>
              <a:off x="1123" y="2667"/>
              <a:ext cx="30" cy="58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8 w 103"/>
                <a:gd name="T7" fmla="*/ 178 h 197"/>
                <a:gd name="T8" fmla="*/ 38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4 w 103"/>
                <a:gd name="T15" fmla="*/ 0 h 197"/>
                <a:gd name="T16" fmla="*/ 64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8" y="178"/>
                  </a:lnTo>
                  <a:lnTo>
                    <a:pt x="38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4" y="0"/>
                  </a:lnTo>
                  <a:lnTo>
                    <a:pt x="64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69"/>
            <p:cNvSpPr>
              <a:spLocks noEditPoints="1"/>
            </p:cNvSpPr>
            <p:nvPr/>
          </p:nvSpPr>
          <p:spPr bwMode="auto">
            <a:xfrm>
              <a:off x="1166" y="2667"/>
              <a:ext cx="38" cy="59"/>
            </a:xfrm>
            <a:custGeom>
              <a:avLst/>
              <a:gdLst>
                <a:gd name="T0" fmla="*/ 66 w 134"/>
                <a:gd name="T1" fmla="*/ 202 h 202"/>
                <a:gd name="T2" fmla="*/ 66 w 134"/>
                <a:gd name="T3" fmla="*/ 202 h 202"/>
                <a:gd name="T4" fmla="*/ 18 w 134"/>
                <a:gd name="T5" fmla="*/ 174 h 202"/>
                <a:gd name="T6" fmla="*/ 0 w 134"/>
                <a:gd name="T7" fmla="*/ 101 h 202"/>
                <a:gd name="T8" fmla="*/ 18 w 134"/>
                <a:gd name="T9" fmla="*/ 27 h 202"/>
                <a:gd name="T10" fmla="*/ 67 w 134"/>
                <a:gd name="T11" fmla="*/ 0 h 202"/>
                <a:gd name="T12" fmla="*/ 116 w 134"/>
                <a:gd name="T13" fmla="*/ 27 h 202"/>
                <a:gd name="T14" fmla="*/ 134 w 134"/>
                <a:gd name="T15" fmla="*/ 100 h 202"/>
                <a:gd name="T16" fmla="*/ 116 w 134"/>
                <a:gd name="T17" fmla="*/ 174 h 202"/>
                <a:gd name="T18" fmla="*/ 66 w 134"/>
                <a:gd name="T19" fmla="*/ 202 h 202"/>
                <a:gd name="T20" fmla="*/ 66 w 134"/>
                <a:gd name="T21" fmla="*/ 202 h 202"/>
                <a:gd name="T22" fmla="*/ 66 w 134"/>
                <a:gd name="T23" fmla="*/ 182 h 202"/>
                <a:gd name="T24" fmla="*/ 66 w 134"/>
                <a:gd name="T25" fmla="*/ 182 h 202"/>
                <a:gd name="T26" fmla="*/ 107 w 134"/>
                <a:gd name="T27" fmla="*/ 100 h 202"/>
                <a:gd name="T28" fmla="*/ 67 w 134"/>
                <a:gd name="T29" fmla="*/ 19 h 202"/>
                <a:gd name="T30" fmla="*/ 27 w 134"/>
                <a:gd name="T31" fmla="*/ 101 h 202"/>
                <a:gd name="T32" fmla="*/ 66 w 134"/>
                <a:gd name="T33" fmla="*/ 182 h 202"/>
                <a:gd name="T34" fmla="*/ 66 w 134"/>
                <a:gd name="T35" fmla="*/ 18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" h="202">
                  <a:moveTo>
                    <a:pt x="66" y="202"/>
                  </a:moveTo>
                  <a:lnTo>
                    <a:pt x="66" y="202"/>
                  </a:lnTo>
                  <a:cubicBezTo>
                    <a:pt x="46" y="202"/>
                    <a:pt x="30" y="192"/>
                    <a:pt x="18" y="174"/>
                  </a:cubicBezTo>
                  <a:cubicBezTo>
                    <a:pt x="6" y="155"/>
                    <a:pt x="0" y="131"/>
                    <a:pt x="0" y="101"/>
                  </a:cubicBezTo>
                  <a:cubicBezTo>
                    <a:pt x="0" y="70"/>
                    <a:pt x="6" y="46"/>
                    <a:pt x="18" y="27"/>
                  </a:cubicBezTo>
                  <a:cubicBezTo>
                    <a:pt x="30" y="9"/>
                    <a:pt x="47" y="0"/>
                    <a:pt x="67" y="0"/>
                  </a:cubicBezTo>
                  <a:cubicBezTo>
                    <a:pt x="87" y="0"/>
                    <a:pt x="103" y="9"/>
                    <a:pt x="116" y="27"/>
                  </a:cubicBezTo>
                  <a:cubicBezTo>
                    <a:pt x="128" y="46"/>
                    <a:pt x="134" y="70"/>
                    <a:pt x="134" y="100"/>
                  </a:cubicBezTo>
                  <a:cubicBezTo>
                    <a:pt x="134" y="131"/>
                    <a:pt x="128" y="156"/>
                    <a:pt x="116" y="174"/>
                  </a:cubicBezTo>
                  <a:cubicBezTo>
                    <a:pt x="103" y="192"/>
                    <a:pt x="87" y="202"/>
                    <a:pt x="66" y="202"/>
                  </a:cubicBezTo>
                  <a:lnTo>
                    <a:pt x="66" y="202"/>
                  </a:lnTo>
                  <a:close/>
                  <a:moveTo>
                    <a:pt x="66" y="182"/>
                  </a:moveTo>
                  <a:lnTo>
                    <a:pt x="66" y="182"/>
                  </a:lnTo>
                  <a:cubicBezTo>
                    <a:pt x="93" y="182"/>
                    <a:pt x="107" y="155"/>
                    <a:pt x="107" y="100"/>
                  </a:cubicBezTo>
                  <a:cubicBezTo>
                    <a:pt x="107" y="46"/>
                    <a:pt x="94" y="19"/>
                    <a:pt x="67" y="19"/>
                  </a:cubicBezTo>
                  <a:cubicBezTo>
                    <a:pt x="40" y="19"/>
                    <a:pt x="27" y="46"/>
                    <a:pt x="27" y="101"/>
                  </a:cubicBezTo>
                  <a:cubicBezTo>
                    <a:pt x="27" y="155"/>
                    <a:pt x="40" y="182"/>
                    <a:pt x="66" y="182"/>
                  </a:cubicBezTo>
                  <a:lnTo>
                    <a:pt x="66" y="1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70"/>
            <p:cNvSpPr>
              <a:spLocks/>
            </p:cNvSpPr>
            <p:nvPr/>
          </p:nvSpPr>
          <p:spPr bwMode="auto">
            <a:xfrm>
              <a:off x="1218" y="2651"/>
              <a:ext cx="22" cy="43"/>
            </a:xfrm>
            <a:custGeom>
              <a:avLst/>
              <a:gdLst>
                <a:gd name="T0" fmla="*/ 0 w 77"/>
                <a:gd name="T1" fmla="*/ 147 h 147"/>
                <a:gd name="T2" fmla="*/ 0 w 77"/>
                <a:gd name="T3" fmla="*/ 147 h 147"/>
                <a:gd name="T4" fmla="*/ 0 w 77"/>
                <a:gd name="T5" fmla="*/ 133 h 147"/>
                <a:gd name="T6" fmla="*/ 29 w 77"/>
                <a:gd name="T7" fmla="*/ 133 h 147"/>
                <a:gd name="T8" fmla="*/ 29 w 77"/>
                <a:gd name="T9" fmla="*/ 19 h 147"/>
                <a:gd name="T10" fmla="*/ 0 w 77"/>
                <a:gd name="T11" fmla="*/ 26 h 147"/>
                <a:gd name="T12" fmla="*/ 0 w 77"/>
                <a:gd name="T13" fmla="*/ 12 h 147"/>
                <a:gd name="T14" fmla="*/ 48 w 77"/>
                <a:gd name="T15" fmla="*/ 0 h 147"/>
                <a:gd name="T16" fmla="*/ 48 w 77"/>
                <a:gd name="T17" fmla="*/ 133 h 147"/>
                <a:gd name="T18" fmla="*/ 77 w 77"/>
                <a:gd name="T19" fmla="*/ 133 h 147"/>
                <a:gd name="T20" fmla="*/ 77 w 77"/>
                <a:gd name="T21" fmla="*/ 147 h 147"/>
                <a:gd name="T22" fmla="*/ 0 w 77"/>
                <a:gd name="T2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147">
                  <a:moveTo>
                    <a:pt x="0" y="147"/>
                  </a:moveTo>
                  <a:lnTo>
                    <a:pt x="0" y="147"/>
                  </a:lnTo>
                  <a:lnTo>
                    <a:pt x="0" y="133"/>
                  </a:lnTo>
                  <a:lnTo>
                    <a:pt x="29" y="133"/>
                  </a:lnTo>
                  <a:lnTo>
                    <a:pt x="29" y="19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48" y="0"/>
                  </a:lnTo>
                  <a:lnTo>
                    <a:pt x="48" y="133"/>
                  </a:lnTo>
                  <a:lnTo>
                    <a:pt x="77" y="133"/>
                  </a:lnTo>
                  <a:lnTo>
                    <a:pt x="77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71"/>
            <p:cNvSpPr>
              <a:spLocks/>
            </p:cNvSpPr>
            <p:nvPr/>
          </p:nvSpPr>
          <p:spPr bwMode="auto">
            <a:xfrm>
              <a:off x="1253" y="2652"/>
              <a:ext cx="23" cy="43"/>
            </a:xfrm>
            <a:custGeom>
              <a:avLst/>
              <a:gdLst>
                <a:gd name="T0" fmla="*/ 0 w 78"/>
                <a:gd name="T1" fmla="*/ 145 h 148"/>
                <a:gd name="T2" fmla="*/ 0 w 78"/>
                <a:gd name="T3" fmla="*/ 145 h 148"/>
                <a:gd name="T4" fmla="*/ 0 w 78"/>
                <a:gd name="T5" fmla="*/ 128 h 148"/>
                <a:gd name="T6" fmla="*/ 27 w 78"/>
                <a:gd name="T7" fmla="*/ 133 h 148"/>
                <a:gd name="T8" fmla="*/ 49 w 78"/>
                <a:gd name="T9" fmla="*/ 125 h 148"/>
                <a:gd name="T10" fmla="*/ 57 w 78"/>
                <a:gd name="T11" fmla="*/ 102 h 148"/>
                <a:gd name="T12" fmla="*/ 13 w 78"/>
                <a:gd name="T13" fmla="*/ 70 h 148"/>
                <a:gd name="T14" fmla="*/ 2 w 78"/>
                <a:gd name="T15" fmla="*/ 70 h 148"/>
                <a:gd name="T16" fmla="*/ 2 w 78"/>
                <a:gd name="T17" fmla="*/ 0 h 148"/>
                <a:gd name="T18" fmla="*/ 75 w 78"/>
                <a:gd name="T19" fmla="*/ 0 h 148"/>
                <a:gd name="T20" fmla="*/ 75 w 78"/>
                <a:gd name="T21" fmla="*/ 17 h 148"/>
                <a:gd name="T22" fmla="*/ 19 w 78"/>
                <a:gd name="T23" fmla="*/ 17 h 148"/>
                <a:gd name="T24" fmla="*/ 19 w 78"/>
                <a:gd name="T25" fmla="*/ 55 h 148"/>
                <a:gd name="T26" fmla="*/ 62 w 78"/>
                <a:gd name="T27" fmla="*/ 68 h 148"/>
                <a:gd name="T28" fmla="*/ 78 w 78"/>
                <a:gd name="T29" fmla="*/ 103 h 148"/>
                <a:gd name="T30" fmla="*/ 64 w 78"/>
                <a:gd name="T31" fmla="*/ 136 h 148"/>
                <a:gd name="T32" fmla="*/ 24 w 78"/>
                <a:gd name="T33" fmla="*/ 148 h 148"/>
                <a:gd name="T34" fmla="*/ 0 w 78"/>
                <a:gd name="T35" fmla="*/ 145 h 148"/>
                <a:gd name="T36" fmla="*/ 0 w 78"/>
                <a:gd name="T37" fmla="*/ 14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48">
                  <a:moveTo>
                    <a:pt x="0" y="145"/>
                  </a:moveTo>
                  <a:lnTo>
                    <a:pt x="0" y="145"/>
                  </a:lnTo>
                  <a:lnTo>
                    <a:pt x="0" y="128"/>
                  </a:lnTo>
                  <a:cubicBezTo>
                    <a:pt x="9" y="131"/>
                    <a:pt x="18" y="133"/>
                    <a:pt x="27" y="133"/>
                  </a:cubicBezTo>
                  <a:cubicBezTo>
                    <a:pt x="36" y="133"/>
                    <a:pt x="44" y="131"/>
                    <a:pt x="49" y="125"/>
                  </a:cubicBezTo>
                  <a:cubicBezTo>
                    <a:pt x="55" y="119"/>
                    <a:pt x="57" y="112"/>
                    <a:pt x="57" y="102"/>
                  </a:cubicBezTo>
                  <a:cubicBezTo>
                    <a:pt x="57" y="80"/>
                    <a:pt x="43" y="70"/>
                    <a:pt x="13" y="70"/>
                  </a:cubicBezTo>
                  <a:cubicBezTo>
                    <a:pt x="9" y="70"/>
                    <a:pt x="6" y="70"/>
                    <a:pt x="2" y="70"/>
                  </a:cubicBezTo>
                  <a:lnTo>
                    <a:pt x="2" y="0"/>
                  </a:lnTo>
                  <a:lnTo>
                    <a:pt x="75" y="0"/>
                  </a:lnTo>
                  <a:lnTo>
                    <a:pt x="75" y="17"/>
                  </a:lnTo>
                  <a:lnTo>
                    <a:pt x="19" y="17"/>
                  </a:lnTo>
                  <a:lnTo>
                    <a:pt x="19" y="55"/>
                  </a:lnTo>
                  <a:cubicBezTo>
                    <a:pt x="37" y="55"/>
                    <a:pt x="52" y="59"/>
                    <a:pt x="62" y="68"/>
                  </a:cubicBezTo>
                  <a:cubicBezTo>
                    <a:pt x="73" y="76"/>
                    <a:pt x="78" y="88"/>
                    <a:pt x="78" y="103"/>
                  </a:cubicBezTo>
                  <a:cubicBezTo>
                    <a:pt x="78" y="117"/>
                    <a:pt x="73" y="128"/>
                    <a:pt x="64" y="136"/>
                  </a:cubicBezTo>
                  <a:cubicBezTo>
                    <a:pt x="54" y="144"/>
                    <a:pt x="41" y="148"/>
                    <a:pt x="24" y="148"/>
                  </a:cubicBezTo>
                  <a:cubicBezTo>
                    <a:pt x="17" y="148"/>
                    <a:pt x="9" y="147"/>
                    <a:pt x="0" y="145"/>
                  </a:cubicBezTo>
                  <a:lnTo>
                    <a:pt x="0" y="1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72"/>
            <p:cNvSpPr>
              <a:spLocks noEditPoints="1"/>
            </p:cNvSpPr>
            <p:nvPr/>
          </p:nvSpPr>
          <p:spPr bwMode="auto">
            <a:xfrm>
              <a:off x="977" y="2303"/>
              <a:ext cx="37" cy="59"/>
            </a:xfrm>
            <a:custGeom>
              <a:avLst/>
              <a:gdLst>
                <a:gd name="T0" fmla="*/ 39 w 129"/>
                <a:gd name="T1" fmla="*/ 93 h 202"/>
                <a:gd name="T2" fmla="*/ 39 w 129"/>
                <a:gd name="T3" fmla="*/ 93 h 202"/>
                <a:gd name="T4" fmla="*/ 10 w 129"/>
                <a:gd name="T5" fmla="*/ 49 h 202"/>
                <a:gd name="T6" fmla="*/ 26 w 129"/>
                <a:gd name="T7" fmla="*/ 14 h 202"/>
                <a:gd name="T8" fmla="*/ 68 w 129"/>
                <a:gd name="T9" fmla="*/ 0 h 202"/>
                <a:gd name="T10" fmla="*/ 107 w 129"/>
                <a:gd name="T11" fmla="*/ 12 h 202"/>
                <a:gd name="T12" fmla="*/ 121 w 129"/>
                <a:gd name="T13" fmla="*/ 42 h 202"/>
                <a:gd name="T14" fmla="*/ 86 w 129"/>
                <a:gd name="T15" fmla="*/ 93 h 202"/>
                <a:gd name="T16" fmla="*/ 129 w 129"/>
                <a:gd name="T17" fmla="*/ 148 h 202"/>
                <a:gd name="T18" fmla="*/ 111 w 129"/>
                <a:gd name="T19" fmla="*/ 187 h 202"/>
                <a:gd name="T20" fmla="*/ 64 w 129"/>
                <a:gd name="T21" fmla="*/ 202 h 202"/>
                <a:gd name="T22" fmla="*/ 18 w 129"/>
                <a:gd name="T23" fmla="*/ 188 h 202"/>
                <a:gd name="T24" fmla="*/ 0 w 129"/>
                <a:gd name="T25" fmla="*/ 150 h 202"/>
                <a:gd name="T26" fmla="*/ 39 w 129"/>
                <a:gd name="T27" fmla="*/ 93 h 202"/>
                <a:gd name="T28" fmla="*/ 39 w 129"/>
                <a:gd name="T29" fmla="*/ 93 h 202"/>
                <a:gd name="T30" fmla="*/ 71 w 129"/>
                <a:gd name="T31" fmla="*/ 85 h 202"/>
                <a:gd name="T32" fmla="*/ 71 w 129"/>
                <a:gd name="T33" fmla="*/ 85 h 202"/>
                <a:gd name="T34" fmla="*/ 98 w 129"/>
                <a:gd name="T35" fmla="*/ 45 h 202"/>
                <a:gd name="T36" fmla="*/ 89 w 129"/>
                <a:gd name="T37" fmla="*/ 27 h 202"/>
                <a:gd name="T38" fmla="*/ 66 w 129"/>
                <a:gd name="T39" fmla="*/ 20 h 202"/>
                <a:gd name="T40" fmla="*/ 43 w 129"/>
                <a:gd name="T41" fmla="*/ 27 h 202"/>
                <a:gd name="T42" fmla="*/ 34 w 129"/>
                <a:gd name="T43" fmla="*/ 45 h 202"/>
                <a:gd name="T44" fmla="*/ 42 w 129"/>
                <a:gd name="T45" fmla="*/ 64 h 202"/>
                <a:gd name="T46" fmla="*/ 71 w 129"/>
                <a:gd name="T47" fmla="*/ 85 h 202"/>
                <a:gd name="T48" fmla="*/ 71 w 129"/>
                <a:gd name="T49" fmla="*/ 85 h 202"/>
                <a:gd name="T50" fmla="*/ 53 w 129"/>
                <a:gd name="T51" fmla="*/ 103 h 202"/>
                <a:gd name="T52" fmla="*/ 53 w 129"/>
                <a:gd name="T53" fmla="*/ 103 h 202"/>
                <a:gd name="T54" fmla="*/ 32 w 129"/>
                <a:gd name="T55" fmla="*/ 124 h 202"/>
                <a:gd name="T56" fmla="*/ 26 w 129"/>
                <a:gd name="T57" fmla="*/ 146 h 202"/>
                <a:gd name="T58" fmla="*/ 37 w 129"/>
                <a:gd name="T59" fmla="*/ 173 h 202"/>
                <a:gd name="T60" fmla="*/ 65 w 129"/>
                <a:gd name="T61" fmla="*/ 183 h 202"/>
                <a:gd name="T62" fmla="*/ 92 w 129"/>
                <a:gd name="T63" fmla="*/ 174 h 202"/>
                <a:gd name="T64" fmla="*/ 103 w 129"/>
                <a:gd name="T65" fmla="*/ 152 h 202"/>
                <a:gd name="T66" fmla="*/ 96 w 129"/>
                <a:gd name="T67" fmla="*/ 133 h 202"/>
                <a:gd name="T68" fmla="*/ 71 w 129"/>
                <a:gd name="T69" fmla="*/ 114 h 202"/>
                <a:gd name="T70" fmla="*/ 53 w 129"/>
                <a:gd name="T71" fmla="*/ 10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" h="202">
                  <a:moveTo>
                    <a:pt x="39" y="93"/>
                  </a:moveTo>
                  <a:lnTo>
                    <a:pt x="39" y="93"/>
                  </a:lnTo>
                  <a:cubicBezTo>
                    <a:pt x="20" y="80"/>
                    <a:pt x="10" y="65"/>
                    <a:pt x="10" y="49"/>
                  </a:cubicBezTo>
                  <a:cubicBezTo>
                    <a:pt x="10" y="35"/>
                    <a:pt x="16" y="23"/>
                    <a:pt x="26" y="14"/>
                  </a:cubicBezTo>
                  <a:cubicBezTo>
                    <a:pt x="37" y="5"/>
                    <a:pt x="51" y="0"/>
                    <a:pt x="68" y="0"/>
                  </a:cubicBezTo>
                  <a:cubicBezTo>
                    <a:pt x="84" y="0"/>
                    <a:pt x="97" y="4"/>
                    <a:pt x="107" y="12"/>
                  </a:cubicBezTo>
                  <a:cubicBezTo>
                    <a:pt x="116" y="20"/>
                    <a:pt x="121" y="30"/>
                    <a:pt x="121" y="42"/>
                  </a:cubicBezTo>
                  <a:cubicBezTo>
                    <a:pt x="121" y="61"/>
                    <a:pt x="109" y="78"/>
                    <a:pt x="86" y="93"/>
                  </a:cubicBezTo>
                  <a:cubicBezTo>
                    <a:pt x="115" y="107"/>
                    <a:pt x="129" y="125"/>
                    <a:pt x="129" y="148"/>
                  </a:cubicBezTo>
                  <a:cubicBezTo>
                    <a:pt x="129" y="164"/>
                    <a:pt x="123" y="177"/>
                    <a:pt x="111" y="187"/>
                  </a:cubicBezTo>
                  <a:cubicBezTo>
                    <a:pt x="99" y="197"/>
                    <a:pt x="83" y="202"/>
                    <a:pt x="64" y="202"/>
                  </a:cubicBezTo>
                  <a:cubicBezTo>
                    <a:pt x="45" y="202"/>
                    <a:pt x="30" y="198"/>
                    <a:pt x="18" y="188"/>
                  </a:cubicBezTo>
                  <a:cubicBezTo>
                    <a:pt x="6" y="178"/>
                    <a:pt x="0" y="166"/>
                    <a:pt x="0" y="150"/>
                  </a:cubicBezTo>
                  <a:cubicBezTo>
                    <a:pt x="0" y="127"/>
                    <a:pt x="13" y="108"/>
                    <a:pt x="39" y="93"/>
                  </a:cubicBezTo>
                  <a:lnTo>
                    <a:pt x="39" y="93"/>
                  </a:lnTo>
                  <a:close/>
                  <a:moveTo>
                    <a:pt x="71" y="85"/>
                  </a:moveTo>
                  <a:lnTo>
                    <a:pt x="71" y="85"/>
                  </a:lnTo>
                  <a:cubicBezTo>
                    <a:pt x="89" y="73"/>
                    <a:pt x="98" y="60"/>
                    <a:pt x="98" y="45"/>
                  </a:cubicBezTo>
                  <a:cubicBezTo>
                    <a:pt x="98" y="38"/>
                    <a:pt x="95" y="31"/>
                    <a:pt x="89" y="27"/>
                  </a:cubicBezTo>
                  <a:cubicBezTo>
                    <a:pt x="83" y="22"/>
                    <a:pt x="75" y="20"/>
                    <a:pt x="66" y="20"/>
                  </a:cubicBezTo>
                  <a:cubicBezTo>
                    <a:pt x="56" y="20"/>
                    <a:pt x="48" y="22"/>
                    <a:pt x="43" y="27"/>
                  </a:cubicBezTo>
                  <a:cubicBezTo>
                    <a:pt x="37" y="31"/>
                    <a:pt x="34" y="37"/>
                    <a:pt x="34" y="45"/>
                  </a:cubicBezTo>
                  <a:cubicBezTo>
                    <a:pt x="34" y="52"/>
                    <a:pt x="36" y="58"/>
                    <a:pt x="42" y="64"/>
                  </a:cubicBezTo>
                  <a:cubicBezTo>
                    <a:pt x="47" y="70"/>
                    <a:pt x="57" y="77"/>
                    <a:pt x="71" y="85"/>
                  </a:cubicBezTo>
                  <a:lnTo>
                    <a:pt x="71" y="85"/>
                  </a:lnTo>
                  <a:close/>
                  <a:moveTo>
                    <a:pt x="53" y="103"/>
                  </a:moveTo>
                  <a:lnTo>
                    <a:pt x="53" y="103"/>
                  </a:lnTo>
                  <a:cubicBezTo>
                    <a:pt x="42" y="111"/>
                    <a:pt x="35" y="118"/>
                    <a:pt x="32" y="124"/>
                  </a:cubicBezTo>
                  <a:cubicBezTo>
                    <a:pt x="28" y="130"/>
                    <a:pt x="26" y="137"/>
                    <a:pt x="26" y="146"/>
                  </a:cubicBezTo>
                  <a:cubicBezTo>
                    <a:pt x="26" y="157"/>
                    <a:pt x="30" y="166"/>
                    <a:pt x="37" y="173"/>
                  </a:cubicBezTo>
                  <a:cubicBezTo>
                    <a:pt x="44" y="180"/>
                    <a:pt x="53" y="183"/>
                    <a:pt x="65" y="183"/>
                  </a:cubicBezTo>
                  <a:cubicBezTo>
                    <a:pt x="76" y="183"/>
                    <a:pt x="85" y="180"/>
                    <a:pt x="92" y="174"/>
                  </a:cubicBezTo>
                  <a:cubicBezTo>
                    <a:pt x="99" y="169"/>
                    <a:pt x="103" y="161"/>
                    <a:pt x="103" y="152"/>
                  </a:cubicBezTo>
                  <a:cubicBezTo>
                    <a:pt x="103" y="144"/>
                    <a:pt x="101" y="138"/>
                    <a:pt x="96" y="133"/>
                  </a:cubicBezTo>
                  <a:cubicBezTo>
                    <a:pt x="92" y="128"/>
                    <a:pt x="83" y="121"/>
                    <a:pt x="71" y="114"/>
                  </a:cubicBezTo>
                  <a:lnTo>
                    <a:pt x="53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73"/>
            <p:cNvSpPr>
              <a:spLocks/>
            </p:cNvSpPr>
            <p:nvPr/>
          </p:nvSpPr>
          <p:spPr bwMode="auto">
            <a:xfrm>
              <a:off x="1043" y="2316"/>
              <a:ext cx="44" cy="45"/>
            </a:xfrm>
            <a:custGeom>
              <a:avLst/>
              <a:gdLst>
                <a:gd name="T0" fmla="*/ 0 w 154"/>
                <a:gd name="T1" fmla="*/ 140 h 154"/>
                <a:gd name="T2" fmla="*/ 0 w 154"/>
                <a:gd name="T3" fmla="*/ 140 h 154"/>
                <a:gd name="T4" fmla="*/ 64 w 154"/>
                <a:gd name="T5" fmla="*/ 77 h 154"/>
                <a:gd name="T6" fmla="*/ 0 w 154"/>
                <a:gd name="T7" fmla="*/ 13 h 154"/>
                <a:gd name="T8" fmla="*/ 14 w 154"/>
                <a:gd name="T9" fmla="*/ 0 h 154"/>
                <a:gd name="T10" fmla="*/ 77 w 154"/>
                <a:gd name="T11" fmla="*/ 63 h 154"/>
                <a:gd name="T12" fmla="*/ 141 w 154"/>
                <a:gd name="T13" fmla="*/ 0 h 154"/>
                <a:gd name="T14" fmla="*/ 154 w 154"/>
                <a:gd name="T15" fmla="*/ 13 h 154"/>
                <a:gd name="T16" fmla="*/ 91 w 154"/>
                <a:gd name="T17" fmla="*/ 77 h 154"/>
                <a:gd name="T18" fmla="*/ 154 w 154"/>
                <a:gd name="T19" fmla="*/ 140 h 154"/>
                <a:gd name="T20" fmla="*/ 141 w 154"/>
                <a:gd name="T21" fmla="*/ 154 h 154"/>
                <a:gd name="T22" fmla="*/ 77 w 154"/>
                <a:gd name="T23" fmla="*/ 90 h 154"/>
                <a:gd name="T24" fmla="*/ 14 w 154"/>
                <a:gd name="T25" fmla="*/ 154 h 154"/>
                <a:gd name="T26" fmla="*/ 0 w 154"/>
                <a:gd name="T27" fmla="*/ 14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154">
                  <a:moveTo>
                    <a:pt x="0" y="140"/>
                  </a:moveTo>
                  <a:lnTo>
                    <a:pt x="0" y="140"/>
                  </a:lnTo>
                  <a:lnTo>
                    <a:pt x="64" y="77"/>
                  </a:lnTo>
                  <a:lnTo>
                    <a:pt x="0" y="13"/>
                  </a:lnTo>
                  <a:lnTo>
                    <a:pt x="14" y="0"/>
                  </a:lnTo>
                  <a:lnTo>
                    <a:pt x="77" y="63"/>
                  </a:lnTo>
                  <a:lnTo>
                    <a:pt x="141" y="0"/>
                  </a:lnTo>
                  <a:lnTo>
                    <a:pt x="154" y="13"/>
                  </a:lnTo>
                  <a:lnTo>
                    <a:pt x="91" y="77"/>
                  </a:lnTo>
                  <a:lnTo>
                    <a:pt x="154" y="140"/>
                  </a:lnTo>
                  <a:lnTo>
                    <a:pt x="141" y="154"/>
                  </a:lnTo>
                  <a:lnTo>
                    <a:pt x="77" y="90"/>
                  </a:lnTo>
                  <a:lnTo>
                    <a:pt x="14" y="154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74"/>
            <p:cNvSpPr>
              <a:spLocks/>
            </p:cNvSpPr>
            <p:nvPr/>
          </p:nvSpPr>
          <p:spPr bwMode="auto">
            <a:xfrm>
              <a:off x="1123" y="2303"/>
              <a:ext cx="30" cy="58"/>
            </a:xfrm>
            <a:custGeom>
              <a:avLst/>
              <a:gdLst>
                <a:gd name="T0" fmla="*/ 0 w 103"/>
                <a:gd name="T1" fmla="*/ 198 h 198"/>
                <a:gd name="T2" fmla="*/ 0 w 103"/>
                <a:gd name="T3" fmla="*/ 198 h 198"/>
                <a:gd name="T4" fmla="*/ 0 w 103"/>
                <a:gd name="T5" fmla="*/ 178 h 198"/>
                <a:gd name="T6" fmla="*/ 38 w 103"/>
                <a:gd name="T7" fmla="*/ 178 h 198"/>
                <a:gd name="T8" fmla="*/ 38 w 103"/>
                <a:gd name="T9" fmla="*/ 27 h 198"/>
                <a:gd name="T10" fmla="*/ 0 w 103"/>
                <a:gd name="T11" fmla="*/ 36 h 198"/>
                <a:gd name="T12" fmla="*/ 0 w 103"/>
                <a:gd name="T13" fmla="*/ 16 h 198"/>
                <a:gd name="T14" fmla="*/ 64 w 103"/>
                <a:gd name="T15" fmla="*/ 0 h 198"/>
                <a:gd name="T16" fmla="*/ 64 w 103"/>
                <a:gd name="T17" fmla="*/ 178 h 198"/>
                <a:gd name="T18" fmla="*/ 103 w 103"/>
                <a:gd name="T19" fmla="*/ 178 h 198"/>
                <a:gd name="T20" fmla="*/ 103 w 103"/>
                <a:gd name="T21" fmla="*/ 198 h 198"/>
                <a:gd name="T22" fmla="*/ 0 w 103"/>
                <a:gd name="T23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8">
                  <a:moveTo>
                    <a:pt x="0" y="198"/>
                  </a:moveTo>
                  <a:lnTo>
                    <a:pt x="0" y="198"/>
                  </a:lnTo>
                  <a:lnTo>
                    <a:pt x="0" y="178"/>
                  </a:lnTo>
                  <a:lnTo>
                    <a:pt x="38" y="178"/>
                  </a:lnTo>
                  <a:lnTo>
                    <a:pt x="38" y="27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4" y="0"/>
                  </a:lnTo>
                  <a:lnTo>
                    <a:pt x="64" y="178"/>
                  </a:lnTo>
                  <a:lnTo>
                    <a:pt x="103" y="178"/>
                  </a:lnTo>
                  <a:lnTo>
                    <a:pt x="103" y="198"/>
                  </a:lnTo>
                  <a:lnTo>
                    <a:pt x="0" y="19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75"/>
            <p:cNvSpPr>
              <a:spLocks noEditPoints="1"/>
            </p:cNvSpPr>
            <p:nvPr/>
          </p:nvSpPr>
          <p:spPr bwMode="auto">
            <a:xfrm>
              <a:off x="1166" y="2303"/>
              <a:ext cx="38" cy="59"/>
            </a:xfrm>
            <a:custGeom>
              <a:avLst/>
              <a:gdLst>
                <a:gd name="T0" fmla="*/ 66 w 134"/>
                <a:gd name="T1" fmla="*/ 202 h 202"/>
                <a:gd name="T2" fmla="*/ 66 w 134"/>
                <a:gd name="T3" fmla="*/ 202 h 202"/>
                <a:gd name="T4" fmla="*/ 18 w 134"/>
                <a:gd name="T5" fmla="*/ 174 h 202"/>
                <a:gd name="T6" fmla="*/ 0 w 134"/>
                <a:gd name="T7" fmla="*/ 101 h 202"/>
                <a:gd name="T8" fmla="*/ 18 w 134"/>
                <a:gd name="T9" fmla="*/ 28 h 202"/>
                <a:gd name="T10" fmla="*/ 67 w 134"/>
                <a:gd name="T11" fmla="*/ 0 h 202"/>
                <a:gd name="T12" fmla="*/ 116 w 134"/>
                <a:gd name="T13" fmla="*/ 28 h 202"/>
                <a:gd name="T14" fmla="*/ 134 w 134"/>
                <a:gd name="T15" fmla="*/ 101 h 202"/>
                <a:gd name="T16" fmla="*/ 116 w 134"/>
                <a:gd name="T17" fmla="*/ 175 h 202"/>
                <a:gd name="T18" fmla="*/ 66 w 134"/>
                <a:gd name="T19" fmla="*/ 202 h 202"/>
                <a:gd name="T20" fmla="*/ 66 w 134"/>
                <a:gd name="T21" fmla="*/ 202 h 202"/>
                <a:gd name="T22" fmla="*/ 66 w 134"/>
                <a:gd name="T23" fmla="*/ 183 h 202"/>
                <a:gd name="T24" fmla="*/ 66 w 134"/>
                <a:gd name="T25" fmla="*/ 183 h 202"/>
                <a:gd name="T26" fmla="*/ 107 w 134"/>
                <a:gd name="T27" fmla="*/ 100 h 202"/>
                <a:gd name="T28" fmla="*/ 67 w 134"/>
                <a:gd name="T29" fmla="*/ 20 h 202"/>
                <a:gd name="T30" fmla="*/ 27 w 134"/>
                <a:gd name="T31" fmla="*/ 101 h 202"/>
                <a:gd name="T32" fmla="*/ 66 w 134"/>
                <a:gd name="T33" fmla="*/ 183 h 202"/>
                <a:gd name="T34" fmla="*/ 66 w 134"/>
                <a:gd name="T35" fmla="*/ 18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" h="202">
                  <a:moveTo>
                    <a:pt x="66" y="202"/>
                  </a:moveTo>
                  <a:lnTo>
                    <a:pt x="66" y="202"/>
                  </a:lnTo>
                  <a:cubicBezTo>
                    <a:pt x="46" y="202"/>
                    <a:pt x="30" y="193"/>
                    <a:pt x="18" y="174"/>
                  </a:cubicBezTo>
                  <a:cubicBezTo>
                    <a:pt x="6" y="156"/>
                    <a:pt x="0" y="131"/>
                    <a:pt x="0" y="101"/>
                  </a:cubicBezTo>
                  <a:cubicBezTo>
                    <a:pt x="0" y="71"/>
                    <a:pt x="6" y="47"/>
                    <a:pt x="18" y="28"/>
                  </a:cubicBezTo>
                  <a:cubicBezTo>
                    <a:pt x="30" y="10"/>
                    <a:pt x="47" y="0"/>
                    <a:pt x="67" y="0"/>
                  </a:cubicBezTo>
                  <a:cubicBezTo>
                    <a:pt x="87" y="0"/>
                    <a:pt x="103" y="10"/>
                    <a:pt x="116" y="28"/>
                  </a:cubicBezTo>
                  <a:cubicBezTo>
                    <a:pt x="128" y="47"/>
                    <a:pt x="134" y="71"/>
                    <a:pt x="134" y="101"/>
                  </a:cubicBezTo>
                  <a:cubicBezTo>
                    <a:pt x="134" y="132"/>
                    <a:pt x="128" y="156"/>
                    <a:pt x="116" y="175"/>
                  </a:cubicBezTo>
                  <a:cubicBezTo>
                    <a:pt x="103" y="193"/>
                    <a:pt x="87" y="202"/>
                    <a:pt x="66" y="202"/>
                  </a:cubicBezTo>
                  <a:lnTo>
                    <a:pt x="66" y="202"/>
                  </a:lnTo>
                  <a:close/>
                  <a:moveTo>
                    <a:pt x="66" y="183"/>
                  </a:moveTo>
                  <a:lnTo>
                    <a:pt x="66" y="183"/>
                  </a:lnTo>
                  <a:cubicBezTo>
                    <a:pt x="93" y="183"/>
                    <a:pt x="107" y="156"/>
                    <a:pt x="107" y="100"/>
                  </a:cubicBezTo>
                  <a:cubicBezTo>
                    <a:pt x="107" y="47"/>
                    <a:pt x="94" y="20"/>
                    <a:pt x="67" y="20"/>
                  </a:cubicBezTo>
                  <a:cubicBezTo>
                    <a:pt x="40" y="20"/>
                    <a:pt x="27" y="47"/>
                    <a:pt x="27" y="101"/>
                  </a:cubicBezTo>
                  <a:cubicBezTo>
                    <a:pt x="27" y="156"/>
                    <a:pt x="40" y="183"/>
                    <a:pt x="66" y="183"/>
                  </a:cubicBezTo>
                  <a:lnTo>
                    <a:pt x="66" y="18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76"/>
            <p:cNvSpPr>
              <a:spLocks/>
            </p:cNvSpPr>
            <p:nvPr/>
          </p:nvSpPr>
          <p:spPr bwMode="auto">
            <a:xfrm>
              <a:off x="1218" y="2287"/>
              <a:ext cx="22" cy="43"/>
            </a:xfrm>
            <a:custGeom>
              <a:avLst/>
              <a:gdLst>
                <a:gd name="T0" fmla="*/ 0 w 77"/>
                <a:gd name="T1" fmla="*/ 148 h 148"/>
                <a:gd name="T2" fmla="*/ 0 w 77"/>
                <a:gd name="T3" fmla="*/ 148 h 148"/>
                <a:gd name="T4" fmla="*/ 0 w 77"/>
                <a:gd name="T5" fmla="*/ 133 h 148"/>
                <a:gd name="T6" fmla="*/ 29 w 77"/>
                <a:gd name="T7" fmla="*/ 133 h 148"/>
                <a:gd name="T8" fmla="*/ 29 w 77"/>
                <a:gd name="T9" fmla="*/ 20 h 148"/>
                <a:gd name="T10" fmla="*/ 0 w 77"/>
                <a:gd name="T11" fmla="*/ 27 h 148"/>
                <a:gd name="T12" fmla="*/ 0 w 77"/>
                <a:gd name="T13" fmla="*/ 12 h 148"/>
                <a:gd name="T14" fmla="*/ 48 w 77"/>
                <a:gd name="T15" fmla="*/ 0 h 148"/>
                <a:gd name="T16" fmla="*/ 48 w 77"/>
                <a:gd name="T17" fmla="*/ 133 h 148"/>
                <a:gd name="T18" fmla="*/ 77 w 77"/>
                <a:gd name="T19" fmla="*/ 133 h 148"/>
                <a:gd name="T20" fmla="*/ 77 w 77"/>
                <a:gd name="T21" fmla="*/ 148 h 148"/>
                <a:gd name="T22" fmla="*/ 0 w 77"/>
                <a:gd name="T23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148">
                  <a:moveTo>
                    <a:pt x="0" y="148"/>
                  </a:moveTo>
                  <a:lnTo>
                    <a:pt x="0" y="148"/>
                  </a:lnTo>
                  <a:lnTo>
                    <a:pt x="0" y="133"/>
                  </a:lnTo>
                  <a:lnTo>
                    <a:pt x="29" y="133"/>
                  </a:lnTo>
                  <a:lnTo>
                    <a:pt x="29" y="20"/>
                  </a:lnTo>
                  <a:lnTo>
                    <a:pt x="0" y="27"/>
                  </a:lnTo>
                  <a:lnTo>
                    <a:pt x="0" y="12"/>
                  </a:lnTo>
                  <a:lnTo>
                    <a:pt x="48" y="0"/>
                  </a:lnTo>
                  <a:lnTo>
                    <a:pt x="48" y="133"/>
                  </a:lnTo>
                  <a:lnTo>
                    <a:pt x="77" y="133"/>
                  </a:lnTo>
                  <a:lnTo>
                    <a:pt x="77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77"/>
            <p:cNvSpPr>
              <a:spLocks/>
            </p:cNvSpPr>
            <p:nvPr/>
          </p:nvSpPr>
          <p:spPr bwMode="auto">
            <a:xfrm>
              <a:off x="1253" y="2288"/>
              <a:ext cx="23" cy="42"/>
            </a:xfrm>
            <a:custGeom>
              <a:avLst/>
              <a:gdLst>
                <a:gd name="T0" fmla="*/ 0 w 78"/>
                <a:gd name="T1" fmla="*/ 144 h 147"/>
                <a:gd name="T2" fmla="*/ 0 w 78"/>
                <a:gd name="T3" fmla="*/ 144 h 147"/>
                <a:gd name="T4" fmla="*/ 0 w 78"/>
                <a:gd name="T5" fmla="*/ 127 h 147"/>
                <a:gd name="T6" fmla="*/ 27 w 78"/>
                <a:gd name="T7" fmla="*/ 133 h 147"/>
                <a:gd name="T8" fmla="*/ 49 w 78"/>
                <a:gd name="T9" fmla="*/ 125 h 147"/>
                <a:gd name="T10" fmla="*/ 57 w 78"/>
                <a:gd name="T11" fmla="*/ 102 h 147"/>
                <a:gd name="T12" fmla="*/ 13 w 78"/>
                <a:gd name="T13" fmla="*/ 69 h 147"/>
                <a:gd name="T14" fmla="*/ 2 w 78"/>
                <a:gd name="T15" fmla="*/ 70 h 147"/>
                <a:gd name="T16" fmla="*/ 2 w 78"/>
                <a:gd name="T17" fmla="*/ 0 h 147"/>
                <a:gd name="T18" fmla="*/ 75 w 78"/>
                <a:gd name="T19" fmla="*/ 0 h 147"/>
                <a:gd name="T20" fmla="*/ 75 w 78"/>
                <a:gd name="T21" fmla="*/ 17 h 147"/>
                <a:gd name="T22" fmla="*/ 19 w 78"/>
                <a:gd name="T23" fmla="*/ 17 h 147"/>
                <a:gd name="T24" fmla="*/ 19 w 78"/>
                <a:gd name="T25" fmla="*/ 55 h 147"/>
                <a:gd name="T26" fmla="*/ 62 w 78"/>
                <a:gd name="T27" fmla="*/ 67 h 147"/>
                <a:gd name="T28" fmla="*/ 78 w 78"/>
                <a:gd name="T29" fmla="*/ 103 h 147"/>
                <a:gd name="T30" fmla="*/ 64 w 78"/>
                <a:gd name="T31" fmla="*/ 136 h 147"/>
                <a:gd name="T32" fmla="*/ 24 w 78"/>
                <a:gd name="T33" fmla="*/ 147 h 147"/>
                <a:gd name="T34" fmla="*/ 0 w 78"/>
                <a:gd name="T35" fmla="*/ 144 h 147"/>
                <a:gd name="T36" fmla="*/ 0 w 78"/>
                <a:gd name="T37" fmla="*/ 14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47">
                  <a:moveTo>
                    <a:pt x="0" y="144"/>
                  </a:moveTo>
                  <a:lnTo>
                    <a:pt x="0" y="144"/>
                  </a:lnTo>
                  <a:lnTo>
                    <a:pt x="0" y="127"/>
                  </a:lnTo>
                  <a:cubicBezTo>
                    <a:pt x="9" y="131"/>
                    <a:pt x="18" y="133"/>
                    <a:pt x="27" y="133"/>
                  </a:cubicBezTo>
                  <a:cubicBezTo>
                    <a:pt x="36" y="133"/>
                    <a:pt x="44" y="130"/>
                    <a:pt x="49" y="125"/>
                  </a:cubicBezTo>
                  <a:cubicBezTo>
                    <a:pt x="55" y="119"/>
                    <a:pt x="57" y="111"/>
                    <a:pt x="57" y="102"/>
                  </a:cubicBezTo>
                  <a:cubicBezTo>
                    <a:pt x="57" y="80"/>
                    <a:pt x="43" y="69"/>
                    <a:pt x="13" y="69"/>
                  </a:cubicBezTo>
                  <a:cubicBezTo>
                    <a:pt x="9" y="69"/>
                    <a:pt x="6" y="70"/>
                    <a:pt x="2" y="70"/>
                  </a:cubicBezTo>
                  <a:lnTo>
                    <a:pt x="2" y="0"/>
                  </a:lnTo>
                  <a:lnTo>
                    <a:pt x="75" y="0"/>
                  </a:lnTo>
                  <a:lnTo>
                    <a:pt x="75" y="17"/>
                  </a:lnTo>
                  <a:lnTo>
                    <a:pt x="19" y="17"/>
                  </a:lnTo>
                  <a:lnTo>
                    <a:pt x="19" y="55"/>
                  </a:lnTo>
                  <a:cubicBezTo>
                    <a:pt x="37" y="55"/>
                    <a:pt x="52" y="59"/>
                    <a:pt x="62" y="67"/>
                  </a:cubicBezTo>
                  <a:cubicBezTo>
                    <a:pt x="73" y="76"/>
                    <a:pt x="78" y="88"/>
                    <a:pt x="78" y="103"/>
                  </a:cubicBezTo>
                  <a:cubicBezTo>
                    <a:pt x="78" y="117"/>
                    <a:pt x="73" y="128"/>
                    <a:pt x="64" y="136"/>
                  </a:cubicBezTo>
                  <a:cubicBezTo>
                    <a:pt x="54" y="143"/>
                    <a:pt x="41" y="147"/>
                    <a:pt x="24" y="147"/>
                  </a:cubicBezTo>
                  <a:cubicBezTo>
                    <a:pt x="17" y="147"/>
                    <a:pt x="9" y="146"/>
                    <a:pt x="0" y="144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78"/>
            <p:cNvSpPr>
              <a:spLocks/>
            </p:cNvSpPr>
            <p:nvPr/>
          </p:nvSpPr>
          <p:spPr bwMode="auto">
            <a:xfrm>
              <a:off x="981" y="1939"/>
              <a:ext cx="30" cy="57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9 w 103"/>
                <a:gd name="T7" fmla="*/ 178 h 197"/>
                <a:gd name="T8" fmla="*/ 39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5 w 103"/>
                <a:gd name="T15" fmla="*/ 0 h 197"/>
                <a:gd name="T16" fmla="*/ 65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9" y="178"/>
                  </a:lnTo>
                  <a:lnTo>
                    <a:pt x="39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5" y="0"/>
                  </a:lnTo>
                  <a:lnTo>
                    <a:pt x="65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79"/>
            <p:cNvSpPr>
              <a:spLocks/>
            </p:cNvSpPr>
            <p:nvPr/>
          </p:nvSpPr>
          <p:spPr bwMode="auto">
            <a:xfrm>
              <a:off x="1043" y="1952"/>
              <a:ext cx="44" cy="44"/>
            </a:xfrm>
            <a:custGeom>
              <a:avLst/>
              <a:gdLst>
                <a:gd name="T0" fmla="*/ 0 w 154"/>
                <a:gd name="T1" fmla="*/ 141 h 154"/>
                <a:gd name="T2" fmla="*/ 0 w 154"/>
                <a:gd name="T3" fmla="*/ 141 h 154"/>
                <a:gd name="T4" fmla="*/ 64 w 154"/>
                <a:gd name="T5" fmla="*/ 77 h 154"/>
                <a:gd name="T6" fmla="*/ 0 w 154"/>
                <a:gd name="T7" fmla="*/ 14 h 154"/>
                <a:gd name="T8" fmla="*/ 14 w 154"/>
                <a:gd name="T9" fmla="*/ 0 h 154"/>
                <a:gd name="T10" fmla="*/ 77 w 154"/>
                <a:gd name="T11" fmla="*/ 64 h 154"/>
                <a:gd name="T12" fmla="*/ 141 w 154"/>
                <a:gd name="T13" fmla="*/ 0 h 154"/>
                <a:gd name="T14" fmla="*/ 154 w 154"/>
                <a:gd name="T15" fmla="*/ 14 h 154"/>
                <a:gd name="T16" fmla="*/ 91 w 154"/>
                <a:gd name="T17" fmla="*/ 77 h 154"/>
                <a:gd name="T18" fmla="*/ 154 w 154"/>
                <a:gd name="T19" fmla="*/ 141 h 154"/>
                <a:gd name="T20" fmla="*/ 141 w 154"/>
                <a:gd name="T21" fmla="*/ 154 h 154"/>
                <a:gd name="T22" fmla="*/ 77 w 154"/>
                <a:gd name="T23" fmla="*/ 91 h 154"/>
                <a:gd name="T24" fmla="*/ 14 w 154"/>
                <a:gd name="T25" fmla="*/ 154 h 154"/>
                <a:gd name="T26" fmla="*/ 0 w 154"/>
                <a:gd name="T27" fmla="*/ 14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154">
                  <a:moveTo>
                    <a:pt x="0" y="141"/>
                  </a:moveTo>
                  <a:lnTo>
                    <a:pt x="0" y="141"/>
                  </a:lnTo>
                  <a:lnTo>
                    <a:pt x="64" y="77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77" y="64"/>
                  </a:lnTo>
                  <a:lnTo>
                    <a:pt x="141" y="0"/>
                  </a:lnTo>
                  <a:lnTo>
                    <a:pt x="154" y="14"/>
                  </a:lnTo>
                  <a:lnTo>
                    <a:pt x="91" y="77"/>
                  </a:lnTo>
                  <a:lnTo>
                    <a:pt x="154" y="141"/>
                  </a:lnTo>
                  <a:lnTo>
                    <a:pt x="141" y="154"/>
                  </a:lnTo>
                  <a:lnTo>
                    <a:pt x="77" y="91"/>
                  </a:lnTo>
                  <a:lnTo>
                    <a:pt x="14" y="154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80"/>
            <p:cNvSpPr>
              <a:spLocks/>
            </p:cNvSpPr>
            <p:nvPr/>
          </p:nvSpPr>
          <p:spPr bwMode="auto">
            <a:xfrm>
              <a:off x="1123" y="1939"/>
              <a:ext cx="30" cy="57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8 w 103"/>
                <a:gd name="T7" fmla="*/ 178 h 197"/>
                <a:gd name="T8" fmla="*/ 38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4 w 103"/>
                <a:gd name="T15" fmla="*/ 0 h 197"/>
                <a:gd name="T16" fmla="*/ 64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8" y="178"/>
                  </a:lnTo>
                  <a:lnTo>
                    <a:pt x="38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4" y="0"/>
                  </a:lnTo>
                  <a:lnTo>
                    <a:pt x="64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81"/>
            <p:cNvSpPr>
              <a:spLocks noEditPoints="1"/>
            </p:cNvSpPr>
            <p:nvPr/>
          </p:nvSpPr>
          <p:spPr bwMode="auto">
            <a:xfrm>
              <a:off x="1166" y="1939"/>
              <a:ext cx="38" cy="59"/>
            </a:xfrm>
            <a:custGeom>
              <a:avLst/>
              <a:gdLst>
                <a:gd name="T0" fmla="*/ 66 w 134"/>
                <a:gd name="T1" fmla="*/ 202 h 202"/>
                <a:gd name="T2" fmla="*/ 66 w 134"/>
                <a:gd name="T3" fmla="*/ 202 h 202"/>
                <a:gd name="T4" fmla="*/ 18 w 134"/>
                <a:gd name="T5" fmla="*/ 174 h 202"/>
                <a:gd name="T6" fmla="*/ 0 w 134"/>
                <a:gd name="T7" fmla="*/ 101 h 202"/>
                <a:gd name="T8" fmla="*/ 18 w 134"/>
                <a:gd name="T9" fmla="*/ 28 h 202"/>
                <a:gd name="T10" fmla="*/ 67 w 134"/>
                <a:gd name="T11" fmla="*/ 0 h 202"/>
                <a:gd name="T12" fmla="*/ 116 w 134"/>
                <a:gd name="T13" fmla="*/ 28 h 202"/>
                <a:gd name="T14" fmla="*/ 134 w 134"/>
                <a:gd name="T15" fmla="*/ 101 h 202"/>
                <a:gd name="T16" fmla="*/ 116 w 134"/>
                <a:gd name="T17" fmla="*/ 174 h 202"/>
                <a:gd name="T18" fmla="*/ 66 w 134"/>
                <a:gd name="T19" fmla="*/ 202 h 202"/>
                <a:gd name="T20" fmla="*/ 66 w 134"/>
                <a:gd name="T21" fmla="*/ 202 h 202"/>
                <a:gd name="T22" fmla="*/ 66 w 134"/>
                <a:gd name="T23" fmla="*/ 183 h 202"/>
                <a:gd name="T24" fmla="*/ 66 w 134"/>
                <a:gd name="T25" fmla="*/ 183 h 202"/>
                <a:gd name="T26" fmla="*/ 107 w 134"/>
                <a:gd name="T27" fmla="*/ 100 h 202"/>
                <a:gd name="T28" fmla="*/ 67 w 134"/>
                <a:gd name="T29" fmla="*/ 19 h 202"/>
                <a:gd name="T30" fmla="*/ 27 w 134"/>
                <a:gd name="T31" fmla="*/ 101 h 202"/>
                <a:gd name="T32" fmla="*/ 66 w 134"/>
                <a:gd name="T33" fmla="*/ 183 h 202"/>
                <a:gd name="T34" fmla="*/ 66 w 134"/>
                <a:gd name="T35" fmla="*/ 18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" h="202">
                  <a:moveTo>
                    <a:pt x="66" y="202"/>
                  </a:moveTo>
                  <a:lnTo>
                    <a:pt x="66" y="202"/>
                  </a:lnTo>
                  <a:cubicBezTo>
                    <a:pt x="46" y="202"/>
                    <a:pt x="30" y="193"/>
                    <a:pt x="18" y="174"/>
                  </a:cubicBezTo>
                  <a:cubicBezTo>
                    <a:pt x="6" y="155"/>
                    <a:pt x="0" y="131"/>
                    <a:pt x="0" y="101"/>
                  </a:cubicBezTo>
                  <a:cubicBezTo>
                    <a:pt x="0" y="71"/>
                    <a:pt x="6" y="46"/>
                    <a:pt x="18" y="28"/>
                  </a:cubicBezTo>
                  <a:cubicBezTo>
                    <a:pt x="30" y="9"/>
                    <a:pt x="47" y="0"/>
                    <a:pt x="67" y="0"/>
                  </a:cubicBezTo>
                  <a:cubicBezTo>
                    <a:pt x="87" y="0"/>
                    <a:pt x="103" y="9"/>
                    <a:pt x="116" y="28"/>
                  </a:cubicBezTo>
                  <a:cubicBezTo>
                    <a:pt x="128" y="46"/>
                    <a:pt x="134" y="70"/>
                    <a:pt x="134" y="101"/>
                  </a:cubicBezTo>
                  <a:cubicBezTo>
                    <a:pt x="134" y="131"/>
                    <a:pt x="128" y="156"/>
                    <a:pt x="116" y="174"/>
                  </a:cubicBezTo>
                  <a:cubicBezTo>
                    <a:pt x="103" y="193"/>
                    <a:pt x="87" y="202"/>
                    <a:pt x="66" y="202"/>
                  </a:cubicBezTo>
                  <a:lnTo>
                    <a:pt x="66" y="202"/>
                  </a:lnTo>
                  <a:close/>
                  <a:moveTo>
                    <a:pt x="66" y="183"/>
                  </a:moveTo>
                  <a:lnTo>
                    <a:pt x="66" y="183"/>
                  </a:lnTo>
                  <a:cubicBezTo>
                    <a:pt x="93" y="183"/>
                    <a:pt x="107" y="155"/>
                    <a:pt x="107" y="100"/>
                  </a:cubicBezTo>
                  <a:cubicBezTo>
                    <a:pt x="107" y="46"/>
                    <a:pt x="94" y="19"/>
                    <a:pt x="67" y="19"/>
                  </a:cubicBezTo>
                  <a:cubicBezTo>
                    <a:pt x="40" y="19"/>
                    <a:pt x="27" y="47"/>
                    <a:pt x="27" y="101"/>
                  </a:cubicBezTo>
                  <a:cubicBezTo>
                    <a:pt x="27" y="155"/>
                    <a:pt x="40" y="183"/>
                    <a:pt x="66" y="183"/>
                  </a:cubicBezTo>
                  <a:lnTo>
                    <a:pt x="66" y="18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82"/>
            <p:cNvSpPr>
              <a:spLocks/>
            </p:cNvSpPr>
            <p:nvPr/>
          </p:nvSpPr>
          <p:spPr bwMode="auto">
            <a:xfrm>
              <a:off x="1218" y="1923"/>
              <a:ext cx="22" cy="43"/>
            </a:xfrm>
            <a:custGeom>
              <a:avLst/>
              <a:gdLst>
                <a:gd name="T0" fmla="*/ 0 w 77"/>
                <a:gd name="T1" fmla="*/ 148 h 148"/>
                <a:gd name="T2" fmla="*/ 0 w 77"/>
                <a:gd name="T3" fmla="*/ 148 h 148"/>
                <a:gd name="T4" fmla="*/ 0 w 77"/>
                <a:gd name="T5" fmla="*/ 133 h 148"/>
                <a:gd name="T6" fmla="*/ 29 w 77"/>
                <a:gd name="T7" fmla="*/ 133 h 148"/>
                <a:gd name="T8" fmla="*/ 29 w 77"/>
                <a:gd name="T9" fmla="*/ 20 h 148"/>
                <a:gd name="T10" fmla="*/ 0 w 77"/>
                <a:gd name="T11" fmla="*/ 27 h 148"/>
                <a:gd name="T12" fmla="*/ 0 w 77"/>
                <a:gd name="T13" fmla="*/ 12 h 148"/>
                <a:gd name="T14" fmla="*/ 48 w 77"/>
                <a:gd name="T15" fmla="*/ 0 h 148"/>
                <a:gd name="T16" fmla="*/ 48 w 77"/>
                <a:gd name="T17" fmla="*/ 133 h 148"/>
                <a:gd name="T18" fmla="*/ 77 w 77"/>
                <a:gd name="T19" fmla="*/ 133 h 148"/>
                <a:gd name="T20" fmla="*/ 77 w 77"/>
                <a:gd name="T21" fmla="*/ 148 h 148"/>
                <a:gd name="T22" fmla="*/ 0 w 77"/>
                <a:gd name="T23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148">
                  <a:moveTo>
                    <a:pt x="0" y="148"/>
                  </a:moveTo>
                  <a:lnTo>
                    <a:pt x="0" y="148"/>
                  </a:lnTo>
                  <a:lnTo>
                    <a:pt x="0" y="133"/>
                  </a:lnTo>
                  <a:lnTo>
                    <a:pt x="29" y="133"/>
                  </a:lnTo>
                  <a:lnTo>
                    <a:pt x="29" y="20"/>
                  </a:lnTo>
                  <a:lnTo>
                    <a:pt x="0" y="27"/>
                  </a:lnTo>
                  <a:lnTo>
                    <a:pt x="0" y="12"/>
                  </a:lnTo>
                  <a:lnTo>
                    <a:pt x="48" y="0"/>
                  </a:lnTo>
                  <a:lnTo>
                    <a:pt x="48" y="133"/>
                  </a:lnTo>
                  <a:lnTo>
                    <a:pt x="77" y="133"/>
                  </a:lnTo>
                  <a:lnTo>
                    <a:pt x="77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83"/>
            <p:cNvSpPr>
              <a:spLocks noEditPoints="1"/>
            </p:cNvSpPr>
            <p:nvPr/>
          </p:nvSpPr>
          <p:spPr bwMode="auto">
            <a:xfrm>
              <a:off x="1250" y="1923"/>
              <a:ext cx="28" cy="44"/>
            </a:xfrm>
            <a:custGeom>
              <a:avLst/>
              <a:gdLst>
                <a:gd name="T0" fmla="*/ 21 w 98"/>
                <a:gd name="T1" fmla="*/ 73 h 151"/>
                <a:gd name="T2" fmla="*/ 21 w 98"/>
                <a:gd name="T3" fmla="*/ 73 h 151"/>
                <a:gd name="T4" fmla="*/ 55 w 98"/>
                <a:gd name="T5" fmla="*/ 55 h 151"/>
                <a:gd name="T6" fmla="*/ 86 w 98"/>
                <a:gd name="T7" fmla="*/ 68 h 151"/>
                <a:gd name="T8" fmla="*/ 98 w 98"/>
                <a:gd name="T9" fmla="*/ 100 h 151"/>
                <a:gd name="T10" fmla="*/ 85 w 98"/>
                <a:gd name="T11" fmla="*/ 137 h 151"/>
                <a:gd name="T12" fmla="*/ 51 w 98"/>
                <a:gd name="T13" fmla="*/ 151 h 151"/>
                <a:gd name="T14" fmla="*/ 13 w 98"/>
                <a:gd name="T15" fmla="*/ 132 h 151"/>
                <a:gd name="T16" fmla="*/ 0 w 98"/>
                <a:gd name="T17" fmla="*/ 79 h 151"/>
                <a:gd name="T18" fmla="*/ 15 w 98"/>
                <a:gd name="T19" fmla="*/ 21 h 151"/>
                <a:gd name="T20" fmla="*/ 59 w 98"/>
                <a:gd name="T21" fmla="*/ 0 h 151"/>
                <a:gd name="T22" fmla="*/ 91 w 98"/>
                <a:gd name="T23" fmla="*/ 5 h 151"/>
                <a:gd name="T24" fmla="*/ 91 w 98"/>
                <a:gd name="T25" fmla="*/ 22 h 151"/>
                <a:gd name="T26" fmla="*/ 58 w 98"/>
                <a:gd name="T27" fmla="*/ 14 h 151"/>
                <a:gd name="T28" fmla="*/ 21 w 98"/>
                <a:gd name="T29" fmla="*/ 73 h 151"/>
                <a:gd name="T30" fmla="*/ 21 w 98"/>
                <a:gd name="T31" fmla="*/ 73 h 151"/>
                <a:gd name="T32" fmla="*/ 79 w 98"/>
                <a:gd name="T33" fmla="*/ 104 h 151"/>
                <a:gd name="T34" fmla="*/ 79 w 98"/>
                <a:gd name="T35" fmla="*/ 104 h 151"/>
                <a:gd name="T36" fmla="*/ 72 w 98"/>
                <a:gd name="T37" fmla="*/ 78 h 151"/>
                <a:gd name="T38" fmla="*/ 51 w 98"/>
                <a:gd name="T39" fmla="*/ 69 h 151"/>
                <a:gd name="T40" fmla="*/ 30 w 98"/>
                <a:gd name="T41" fmla="*/ 77 h 151"/>
                <a:gd name="T42" fmla="*/ 22 w 98"/>
                <a:gd name="T43" fmla="*/ 97 h 151"/>
                <a:gd name="T44" fmla="*/ 30 w 98"/>
                <a:gd name="T45" fmla="*/ 126 h 151"/>
                <a:gd name="T46" fmla="*/ 52 w 98"/>
                <a:gd name="T47" fmla="*/ 137 h 151"/>
                <a:gd name="T48" fmla="*/ 72 w 98"/>
                <a:gd name="T49" fmla="*/ 128 h 151"/>
                <a:gd name="T50" fmla="*/ 79 w 98"/>
                <a:gd name="T51" fmla="*/ 104 h 151"/>
                <a:gd name="T52" fmla="*/ 79 w 98"/>
                <a:gd name="T53" fmla="*/ 10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8" h="151">
                  <a:moveTo>
                    <a:pt x="21" y="73"/>
                  </a:moveTo>
                  <a:lnTo>
                    <a:pt x="21" y="73"/>
                  </a:lnTo>
                  <a:cubicBezTo>
                    <a:pt x="30" y="61"/>
                    <a:pt x="41" y="55"/>
                    <a:pt x="55" y="55"/>
                  </a:cubicBezTo>
                  <a:cubicBezTo>
                    <a:pt x="68" y="55"/>
                    <a:pt x="78" y="59"/>
                    <a:pt x="86" y="68"/>
                  </a:cubicBezTo>
                  <a:cubicBezTo>
                    <a:pt x="94" y="76"/>
                    <a:pt x="98" y="87"/>
                    <a:pt x="98" y="100"/>
                  </a:cubicBezTo>
                  <a:cubicBezTo>
                    <a:pt x="98" y="115"/>
                    <a:pt x="94" y="127"/>
                    <a:pt x="85" y="137"/>
                  </a:cubicBezTo>
                  <a:cubicBezTo>
                    <a:pt x="76" y="146"/>
                    <a:pt x="64" y="151"/>
                    <a:pt x="51" y="151"/>
                  </a:cubicBezTo>
                  <a:cubicBezTo>
                    <a:pt x="35" y="151"/>
                    <a:pt x="22" y="145"/>
                    <a:pt x="13" y="132"/>
                  </a:cubicBezTo>
                  <a:cubicBezTo>
                    <a:pt x="4" y="119"/>
                    <a:pt x="0" y="101"/>
                    <a:pt x="0" y="79"/>
                  </a:cubicBezTo>
                  <a:cubicBezTo>
                    <a:pt x="0" y="54"/>
                    <a:pt x="5" y="35"/>
                    <a:pt x="15" y="21"/>
                  </a:cubicBezTo>
                  <a:cubicBezTo>
                    <a:pt x="26" y="7"/>
                    <a:pt x="40" y="0"/>
                    <a:pt x="59" y="0"/>
                  </a:cubicBezTo>
                  <a:cubicBezTo>
                    <a:pt x="67" y="0"/>
                    <a:pt x="78" y="2"/>
                    <a:pt x="91" y="5"/>
                  </a:cubicBezTo>
                  <a:lnTo>
                    <a:pt x="91" y="22"/>
                  </a:lnTo>
                  <a:cubicBezTo>
                    <a:pt x="77" y="17"/>
                    <a:pt x="66" y="14"/>
                    <a:pt x="58" y="14"/>
                  </a:cubicBezTo>
                  <a:cubicBezTo>
                    <a:pt x="33" y="14"/>
                    <a:pt x="21" y="34"/>
                    <a:pt x="21" y="73"/>
                  </a:cubicBezTo>
                  <a:lnTo>
                    <a:pt x="21" y="73"/>
                  </a:lnTo>
                  <a:close/>
                  <a:moveTo>
                    <a:pt x="79" y="104"/>
                  </a:moveTo>
                  <a:lnTo>
                    <a:pt x="79" y="104"/>
                  </a:lnTo>
                  <a:cubicBezTo>
                    <a:pt x="79" y="93"/>
                    <a:pt x="76" y="85"/>
                    <a:pt x="72" y="78"/>
                  </a:cubicBezTo>
                  <a:cubicBezTo>
                    <a:pt x="67" y="72"/>
                    <a:pt x="60" y="69"/>
                    <a:pt x="51" y="69"/>
                  </a:cubicBezTo>
                  <a:cubicBezTo>
                    <a:pt x="43" y="69"/>
                    <a:pt x="36" y="72"/>
                    <a:pt x="30" y="77"/>
                  </a:cubicBezTo>
                  <a:cubicBezTo>
                    <a:pt x="24" y="83"/>
                    <a:pt x="22" y="89"/>
                    <a:pt x="22" y="97"/>
                  </a:cubicBezTo>
                  <a:cubicBezTo>
                    <a:pt x="22" y="109"/>
                    <a:pt x="24" y="119"/>
                    <a:pt x="30" y="126"/>
                  </a:cubicBezTo>
                  <a:cubicBezTo>
                    <a:pt x="35" y="133"/>
                    <a:pt x="43" y="137"/>
                    <a:pt x="52" y="137"/>
                  </a:cubicBezTo>
                  <a:cubicBezTo>
                    <a:pt x="60" y="137"/>
                    <a:pt x="67" y="134"/>
                    <a:pt x="72" y="128"/>
                  </a:cubicBezTo>
                  <a:cubicBezTo>
                    <a:pt x="76" y="122"/>
                    <a:pt x="79" y="114"/>
                    <a:pt x="79" y="104"/>
                  </a:cubicBezTo>
                  <a:lnTo>
                    <a:pt x="79" y="10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84"/>
            <p:cNvSpPr>
              <a:spLocks/>
            </p:cNvSpPr>
            <p:nvPr/>
          </p:nvSpPr>
          <p:spPr bwMode="auto">
            <a:xfrm>
              <a:off x="912" y="1579"/>
              <a:ext cx="30" cy="57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9 w 103"/>
                <a:gd name="T7" fmla="*/ 178 h 197"/>
                <a:gd name="T8" fmla="*/ 39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5 w 103"/>
                <a:gd name="T15" fmla="*/ 0 h 197"/>
                <a:gd name="T16" fmla="*/ 65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9" y="178"/>
                  </a:lnTo>
                  <a:lnTo>
                    <a:pt x="39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5" y="0"/>
                  </a:lnTo>
                  <a:lnTo>
                    <a:pt x="65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85"/>
            <p:cNvSpPr>
              <a:spLocks/>
            </p:cNvSpPr>
            <p:nvPr/>
          </p:nvSpPr>
          <p:spPr bwMode="auto">
            <a:xfrm>
              <a:off x="957" y="1627"/>
              <a:ext cx="9" cy="9"/>
            </a:xfrm>
            <a:custGeom>
              <a:avLst/>
              <a:gdLst>
                <a:gd name="T0" fmla="*/ 0 w 32"/>
                <a:gd name="T1" fmla="*/ 32 h 32"/>
                <a:gd name="T2" fmla="*/ 0 w 32"/>
                <a:gd name="T3" fmla="*/ 32 h 32"/>
                <a:gd name="T4" fmla="*/ 0 w 32"/>
                <a:gd name="T5" fmla="*/ 0 h 32"/>
                <a:gd name="T6" fmla="*/ 32 w 32"/>
                <a:gd name="T7" fmla="*/ 0 h 32"/>
                <a:gd name="T8" fmla="*/ 32 w 32"/>
                <a:gd name="T9" fmla="*/ 32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86"/>
            <p:cNvSpPr>
              <a:spLocks/>
            </p:cNvSpPr>
            <p:nvPr/>
          </p:nvSpPr>
          <p:spPr bwMode="auto">
            <a:xfrm>
              <a:off x="980" y="1579"/>
              <a:ext cx="34" cy="57"/>
            </a:xfrm>
            <a:custGeom>
              <a:avLst/>
              <a:gdLst>
                <a:gd name="T0" fmla="*/ 0 w 115"/>
                <a:gd name="T1" fmla="*/ 197 h 197"/>
                <a:gd name="T2" fmla="*/ 0 w 115"/>
                <a:gd name="T3" fmla="*/ 197 h 197"/>
                <a:gd name="T4" fmla="*/ 0 w 115"/>
                <a:gd name="T5" fmla="*/ 175 h 197"/>
                <a:gd name="T6" fmla="*/ 45 w 115"/>
                <a:gd name="T7" fmla="*/ 118 h 197"/>
                <a:gd name="T8" fmla="*/ 59 w 115"/>
                <a:gd name="T9" fmla="*/ 105 h 197"/>
                <a:gd name="T10" fmla="*/ 88 w 115"/>
                <a:gd name="T11" fmla="*/ 54 h 197"/>
                <a:gd name="T12" fmla="*/ 78 w 115"/>
                <a:gd name="T13" fmla="*/ 29 h 197"/>
                <a:gd name="T14" fmla="*/ 51 w 115"/>
                <a:gd name="T15" fmla="*/ 19 h 197"/>
                <a:gd name="T16" fmla="*/ 4 w 115"/>
                <a:gd name="T17" fmla="*/ 35 h 197"/>
                <a:gd name="T18" fmla="*/ 4 w 115"/>
                <a:gd name="T19" fmla="*/ 12 h 197"/>
                <a:gd name="T20" fmla="*/ 55 w 115"/>
                <a:gd name="T21" fmla="*/ 0 h 197"/>
                <a:gd name="T22" fmla="*/ 99 w 115"/>
                <a:gd name="T23" fmla="*/ 15 h 197"/>
                <a:gd name="T24" fmla="*/ 115 w 115"/>
                <a:gd name="T25" fmla="*/ 53 h 197"/>
                <a:gd name="T26" fmla="*/ 107 w 115"/>
                <a:gd name="T27" fmla="*/ 84 h 197"/>
                <a:gd name="T28" fmla="*/ 76 w 115"/>
                <a:gd name="T29" fmla="*/ 116 h 197"/>
                <a:gd name="T30" fmla="*/ 66 w 115"/>
                <a:gd name="T31" fmla="*/ 125 h 197"/>
                <a:gd name="T32" fmla="*/ 30 w 115"/>
                <a:gd name="T33" fmla="*/ 175 h 197"/>
                <a:gd name="T34" fmla="*/ 114 w 115"/>
                <a:gd name="T35" fmla="*/ 175 h 197"/>
                <a:gd name="T36" fmla="*/ 114 w 115"/>
                <a:gd name="T37" fmla="*/ 197 h 197"/>
                <a:gd name="T38" fmla="*/ 0 w 115"/>
                <a:gd name="T3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5" h="197">
                  <a:moveTo>
                    <a:pt x="0" y="197"/>
                  </a:moveTo>
                  <a:lnTo>
                    <a:pt x="0" y="197"/>
                  </a:lnTo>
                  <a:lnTo>
                    <a:pt x="0" y="175"/>
                  </a:lnTo>
                  <a:cubicBezTo>
                    <a:pt x="7" y="157"/>
                    <a:pt x="22" y="138"/>
                    <a:pt x="45" y="118"/>
                  </a:cubicBezTo>
                  <a:lnTo>
                    <a:pt x="59" y="105"/>
                  </a:lnTo>
                  <a:cubicBezTo>
                    <a:pt x="78" y="88"/>
                    <a:pt x="88" y="71"/>
                    <a:pt x="88" y="54"/>
                  </a:cubicBezTo>
                  <a:cubicBezTo>
                    <a:pt x="88" y="43"/>
                    <a:pt x="84" y="35"/>
                    <a:pt x="78" y="29"/>
                  </a:cubicBezTo>
                  <a:cubicBezTo>
                    <a:pt x="72" y="22"/>
                    <a:pt x="63" y="19"/>
                    <a:pt x="51" y="19"/>
                  </a:cubicBezTo>
                  <a:cubicBezTo>
                    <a:pt x="38" y="19"/>
                    <a:pt x="22" y="25"/>
                    <a:pt x="4" y="35"/>
                  </a:cubicBezTo>
                  <a:lnTo>
                    <a:pt x="4" y="12"/>
                  </a:lnTo>
                  <a:cubicBezTo>
                    <a:pt x="21" y="4"/>
                    <a:pt x="38" y="0"/>
                    <a:pt x="55" y="0"/>
                  </a:cubicBezTo>
                  <a:cubicBezTo>
                    <a:pt x="73" y="0"/>
                    <a:pt x="88" y="5"/>
                    <a:pt x="99" y="15"/>
                  </a:cubicBezTo>
                  <a:cubicBezTo>
                    <a:pt x="109" y="24"/>
                    <a:pt x="115" y="37"/>
                    <a:pt x="115" y="53"/>
                  </a:cubicBezTo>
                  <a:cubicBezTo>
                    <a:pt x="115" y="65"/>
                    <a:pt x="112" y="75"/>
                    <a:pt x="107" y="84"/>
                  </a:cubicBezTo>
                  <a:cubicBezTo>
                    <a:pt x="101" y="93"/>
                    <a:pt x="91" y="104"/>
                    <a:pt x="76" y="116"/>
                  </a:cubicBezTo>
                  <a:lnTo>
                    <a:pt x="66" y="125"/>
                  </a:lnTo>
                  <a:cubicBezTo>
                    <a:pt x="46" y="142"/>
                    <a:pt x="34" y="159"/>
                    <a:pt x="30" y="175"/>
                  </a:cubicBezTo>
                  <a:lnTo>
                    <a:pt x="114" y="175"/>
                  </a:lnTo>
                  <a:lnTo>
                    <a:pt x="114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87"/>
            <p:cNvSpPr>
              <a:spLocks/>
            </p:cNvSpPr>
            <p:nvPr/>
          </p:nvSpPr>
          <p:spPr bwMode="auto">
            <a:xfrm>
              <a:off x="1047" y="1592"/>
              <a:ext cx="44" cy="44"/>
            </a:xfrm>
            <a:custGeom>
              <a:avLst/>
              <a:gdLst>
                <a:gd name="T0" fmla="*/ 0 w 154"/>
                <a:gd name="T1" fmla="*/ 141 h 154"/>
                <a:gd name="T2" fmla="*/ 0 w 154"/>
                <a:gd name="T3" fmla="*/ 141 h 154"/>
                <a:gd name="T4" fmla="*/ 64 w 154"/>
                <a:gd name="T5" fmla="*/ 77 h 154"/>
                <a:gd name="T6" fmla="*/ 0 w 154"/>
                <a:gd name="T7" fmla="*/ 14 h 154"/>
                <a:gd name="T8" fmla="*/ 14 w 154"/>
                <a:gd name="T9" fmla="*/ 0 h 154"/>
                <a:gd name="T10" fmla="*/ 77 w 154"/>
                <a:gd name="T11" fmla="*/ 64 h 154"/>
                <a:gd name="T12" fmla="*/ 141 w 154"/>
                <a:gd name="T13" fmla="*/ 0 h 154"/>
                <a:gd name="T14" fmla="*/ 154 w 154"/>
                <a:gd name="T15" fmla="*/ 14 h 154"/>
                <a:gd name="T16" fmla="*/ 91 w 154"/>
                <a:gd name="T17" fmla="*/ 77 h 154"/>
                <a:gd name="T18" fmla="*/ 154 w 154"/>
                <a:gd name="T19" fmla="*/ 141 h 154"/>
                <a:gd name="T20" fmla="*/ 141 w 154"/>
                <a:gd name="T21" fmla="*/ 154 h 154"/>
                <a:gd name="T22" fmla="*/ 77 w 154"/>
                <a:gd name="T23" fmla="*/ 91 h 154"/>
                <a:gd name="T24" fmla="*/ 14 w 154"/>
                <a:gd name="T25" fmla="*/ 154 h 154"/>
                <a:gd name="T26" fmla="*/ 0 w 154"/>
                <a:gd name="T27" fmla="*/ 14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154">
                  <a:moveTo>
                    <a:pt x="0" y="141"/>
                  </a:moveTo>
                  <a:lnTo>
                    <a:pt x="0" y="141"/>
                  </a:lnTo>
                  <a:lnTo>
                    <a:pt x="64" y="77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77" y="64"/>
                  </a:lnTo>
                  <a:lnTo>
                    <a:pt x="141" y="0"/>
                  </a:lnTo>
                  <a:lnTo>
                    <a:pt x="154" y="14"/>
                  </a:lnTo>
                  <a:lnTo>
                    <a:pt x="91" y="77"/>
                  </a:lnTo>
                  <a:lnTo>
                    <a:pt x="154" y="141"/>
                  </a:lnTo>
                  <a:lnTo>
                    <a:pt x="141" y="154"/>
                  </a:lnTo>
                  <a:lnTo>
                    <a:pt x="77" y="91"/>
                  </a:lnTo>
                  <a:lnTo>
                    <a:pt x="14" y="154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88"/>
            <p:cNvSpPr>
              <a:spLocks/>
            </p:cNvSpPr>
            <p:nvPr/>
          </p:nvSpPr>
          <p:spPr bwMode="auto">
            <a:xfrm>
              <a:off x="1127" y="1579"/>
              <a:ext cx="30" cy="57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8 w 103"/>
                <a:gd name="T7" fmla="*/ 178 h 197"/>
                <a:gd name="T8" fmla="*/ 38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4 w 103"/>
                <a:gd name="T15" fmla="*/ 0 h 197"/>
                <a:gd name="T16" fmla="*/ 64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8" y="178"/>
                  </a:lnTo>
                  <a:lnTo>
                    <a:pt x="38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4" y="0"/>
                  </a:lnTo>
                  <a:lnTo>
                    <a:pt x="64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89"/>
            <p:cNvSpPr>
              <a:spLocks noEditPoints="1"/>
            </p:cNvSpPr>
            <p:nvPr/>
          </p:nvSpPr>
          <p:spPr bwMode="auto">
            <a:xfrm>
              <a:off x="1169" y="1579"/>
              <a:ext cx="39" cy="59"/>
            </a:xfrm>
            <a:custGeom>
              <a:avLst/>
              <a:gdLst>
                <a:gd name="T0" fmla="*/ 67 w 135"/>
                <a:gd name="T1" fmla="*/ 202 h 202"/>
                <a:gd name="T2" fmla="*/ 67 w 135"/>
                <a:gd name="T3" fmla="*/ 202 h 202"/>
                <a:gd name="T4" fmla="*/ 19 w 135"/>
                <a:gd name="T5" fmla="*/ 174 h 202"/>
                <a:gd name="T6" fmla="*/ 0 w 135"/>
                <a:gd name="T7" fmla="*/ 101 h 202"/>
                <a:gd name="T8" fmla="*/ 19 w 135"/>
                <a:gd name="T9" fmla="*/ 28 h 202"/>
                <a:gd name="T10" fmla="*/ 68 w 135"/>
                <a:gd name="T11" fmla="*/ 0 h 202"/>
                <a:gd name="T12" fmla="*/ 117 w 135"/>
                <a:gd name="T13" fmla="*/ 28 h 202"/>
                <a:gd name="T14" fmla="*/ 135 w 135"/>
                <a:gd name="T15" fmla="*/ 101 h 202"/>
                <a:gd name="T16" fmla="*/ 117 w 135"/>
                <a:gd name="T17" fmla="*/ 174 h 202"/>
                <a:gd name="T18" fmla="*/ 67 w 135"/>
                <a:gd name="T19" fmla="*/ 202 h 202"/>
                <a:gd name="T20" fmla="*/ 67 w 135"/>
                <a:gd name="T21" fmla="*/ 202 h 202"/>
                <a:gd name="T22" fmla="*/ 67 w 135"/>
                <a:gd name="T23" fmla="*/ 183 h 202"/>
                <a:gd name="T24" fmla="*/ 67 w 135"/>
                <a:gd name="T25" fmla="*/ 183 h 202"/>
                <a:gd name="T26" fmla="*/ 108 w 135"/>
                <a:gd name="T27" fmla="*/ 100 h 202"/>
                <a:gd name="T28" fmla="*/ 68 w 135"/>
                <a:gd name="T29" fmla="*/ 19 h 202"/>
                <a:gd name="T30" fmla="*/ 28 w 135"/>
                <a:gd name="T31" fmla="*/ 101 h 202"/>
                <a:gd name="T32" fmla="*/ 67 w 135"/>
                <a:gd name="T33" fmla="*/ 183 h 202"/>
                <a:gd name="T34" fmla="*/ 67 w 135"/>
                <a:gd name="T35" fmla="*/ 18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202">
                  <a:moveTo>
                    <a:pt x="67" y="202"/>
                  </a:moveTo>
                  <a:lnTo>
                    <a:pt x="67" y="202"/>
                  </a:lnTo>
                  <a:cubicBezTo>
                    <a:pt x="47" y="202"/>
                    <a:pt x="31" y="193"/>
                    <a:pt x="19" y="174"/>
                  </a:cubicBezTo>
                  <a:cubicBezTo>
                    <a:pt x="7" y="155"/>
                    <a:pt x="0" y="131"/>
                    <a:pt x="0" y="101"/>
                  </a:cubicBezTo>
                  <a:cubicBezTo>
                    <a:pt x="0" y="71"/>
                    <a:pt x="7" y="46"/>
                    <a:pt x="19" y="28"/>
                  </a:cubicBezTo>
                  <a:cubicBezTo>
                    <a:pt x="31" y="9"/>
                    <a:pt x="48" y="0"/>
                    <a:pt x="68" y="0"/>
                  </a:cubicBezTo>
                  <a:cubicBezTo>
                    <a:pt x="88" y="0"/>
                    <a:pt x="104" y="9"/>
                    <a:pt x="117" y="28"/>
                  </a:cubicBezTo>
                  <a:cubicBezTo>
                    <a:pt x="129" y="46"/>
                    <a:pt x="135" y="70"/>
                    <a:pt x="135" y="101"/>
                  </a:cubicBezTo>
                  <a:cubicBezTo>
                    <a:pt x="135" y="131"/>
                    <a:pt x="129" y="156"/>
                    <a:pt x="117" y="174"/>
                  </a:cubicBezTo>
                  <a:cubicBezTo>
                    <a:pt x="104" y="193"/>
                    <a:pt x="88" y="202"/>
                    <a:pt x="67" y="202"/>
                  </a:cubicBezTo>
                  <a:lnTo>
                    <a:pt x="67" y="202"/>
                  </a:lnTo>
                  <a:close/>
                  <a:moveTo>
                    <a:pt x="67" y="183"/>
                  </a:moveTo>
                  <a:lnTo>
                    <a:pt x="67" y="183"/>
                  </a:lnTo>
                  <a:cubicBezTo>
                    <a:pt x="94" y="183"/>
                    <a:pt x="108" y="155"/>
                    <a:pt x="108" y="100"/>
                  </a:cubicBezTo>
                  <a:cubicBezTo>
                    <a:pt x="108" y="46"/>
                    <a:pt x="95" y="19"/>
                    <a:pt x="68" y="19"/>
                  </a:cubicBezTo>
                  <a:cubicBezTo>
                    <a:pt x="41" y="19"/>
                    <a:pt x="28" y="47"/>
                    <a:pt x="28" y="101"/>
                  </a:cubicBezTo>
                  <a:cubicBezTo>
                    <a:pt x="28" y="155"/>
                    <a:pt x="41" y="183"/>
                    <a:pt x="67" y="183"/>
                  </a:cubicBezTo>
                  <a:lnTo>
                    <a:pt x="67" y="18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90"/>
            <p:cNvSpPr>
              <a:spLocks/>
            </p:cNvSpPr>
            <p:nvPr/>
          </p:nvSpPr>
          <p:spPr bwMode="auto">
            <a:xfrm>
              <a:off x="1222" y="1563"/>
              <a:ext cx="22" cy="43"/>
            </a:xfrm>
            <a:custGeom>
              <a:avLst/>
              <a:gdLst>
                <a:gd name="T0" fmla="*/ 0 w 77"/>
                <a:gd name="T1" fmla="*/ 148 h 148"/>
                <a:gd name="T2" fmla="*/ 0 w 77"/>
                <a:gd name="T3" fmla="*/ 148 h 148"/>
                <a:gd name="T4" fmla="*/ 0 w 77"/>
                <a:gd name="T5" fmla="*/ 133 h 148"/>
                <a:gd name="T6" fmla="*/ 29 w 77"/>
                <a:gd name="T7" fmla="*/ 133 h 148"/>
                <a:gd name="T8" fmla="*/ 29 w 77"/>
                <a:gd name="T9" fmla="*/ 20 h 148"/>
                <a:gd name="T10" fmla="*/ 0 w 77"/>
                <a:gd name="T11" fmla="*/ 27 h 148"/>
                <a:gd name="T12" fmla="*/ 0 w 77"/>
                <a:gd name="T13" fmla="*/ 12 h 148"/>
                <a:gd name="T14" fmla="*/ 48 w 77"/>
                <a:gd name="T15" fmla="*/ 0 h 148"/>
                <a:gd name="T16" fmla="*/ 48 w 77"/>
                <a:gd name="T17" fmla="*/ 133 h 148"/>
                <a:gd name="T18" fmla="*/ 77 w 77"/>
                <a:gd name="T19" fmla="*/ 133 h 148"/>
                <a:gd name="T20" fmla="*/ 77 w 77"/>
                <a:gd name="T21" fmla="*/ 148 h 148"/>
                <a:gd name="T22" fmla="*/ 0 w 77"/>
                <a:gd name="T23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148">
                  <a:moveTo>
                    <a:pt x="0" y="148"/>
                  </a:moveTo>
                  <a:lnTo>
                    <a:pt x="0" y="148"/>
                  </a:lnTo>
                  <a:lnTo>
                    <a:pt x="0" y="133"/>
                  </a:lnTo>
                  <a:lnTo>
                    <a:pt x="29" y="133"/>
                  </a:lnTo>
                  <a:lnTo>
                    <a:pt x="29" y="20"/>
                  </a:lnTo>
                  <a:lnTo>
                    <a:pt x="0" y="27"/>
                  </a:lnTo>
                  <a:lnTo>
                    <a:pt x="0" y="12"/>
                  </a:lnTo>
                  <a:lnTo>
                    <a:pt x="48" y="0"/>
                  </a:lnTo>
                  <a:lnTo>
                    <a:pt x="48" y="133"/>
                  </a:lnTo>
                  <a:lnTo>
                    <a:pt x="77" y="133"/>
                  </a:lnTo>
                  <a:lnTo>
                    <a:pt x="77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91"/>
            <p:cNvSpPr>
              <a:spLocks noEditPoints="1"/>
            </p:cNvSpPr>
            <p:nvPr/>
          </p:nvSpPr>
          <p:spPr bwMode="auto">
            <a:xfrm>
              <a:off x="1254" y="1563"/>
              <a:ext cx="28" cy="43"/>
            </a:xfrm>
            <a:custGeom>
              <a:avLst/>
              <a:gdLst>
                <a:gd name="T0" fmla="*/ 21 w 98"/>
                <a:gd name="T1" fmla="*/ 73 h 151"/>
                <a:gd name="T2" fmla="*/ 21 w 98"/>
                <a:gd name="T3" fmla="*/ 73 h 151"/>
                <a:gd name="T4" fmla="*/ 55 w 98"/>
                <a:gd name="T5" fmla="*/ 55 h 151"/>
                <a:gd name="T6" fmla="*/ 86 w 98"/>
                <a:gd name="T7" fmla="*/ 68 h 151"/>
                <a:gd name="T8" fmla="*/ 98 w 98"/>
                <a:gd name="T9" fmla="*/ 100 h 151"/>
                <a:gd name="T10" fmla="*/ 85 w 98"/>
                <a:gd name="T11" fmla="*/ 137 h 151"/>
                <a:gd name="T12" fmla="*/ 51 w 98"/>
                <a:gd name="T13" fmla="*/ 151 h 151"/>
                <a:gd name="T14" fmla="*/ 13 w 98"/>
                <a:gd name="T15" fmla="*/ 132 h 151"/>
                <a:gd name="T16" fmla="*/ 0 w 98"/>
                <a:gd name="T17" fmla="*/ 79 h 151"/>
                <a:gd name="T18" fmla="*/ 15 w 98"/>
                <a:gd name="T19" fmla="*/ 21 h 151"/>
                <a:gd name="T20" fmla="*/ 59 w 98"/>
                <a:gd name="T21" fmla="*/ 0 h 151"/>
                <a:gd name="T22" fmla="*/ 91 w 98"/>
                <a:gd name="T23" fmla="*/ 5 h 151"/>
                <a:gd name="T24" fmla="*/ 91 w 98"/>
                <a:gd name="T25" fmla="*/ 22 h 151"/>
                <a:gd name="T26" fmla="*/ 58 w 98"/>
                <a:gd name="T27" fmla="*/ 14 h 151"/>
                <a:gd name="T28" fmla="*/ 21 w 98"/>
                <a:gd name="T29" fmla="*/ 73 h 151"/>
                <a:gd name="T30" fmla="*/ 21 w 98"/>
                <a:gd name="T31" fmla="*/ 73 h 151"/>
                <a:gd name="T32" fmla="*/ 79 w 98"/>
                <a:gd name="T33" fmla="*/ 104 h 151"/>
                <a:gd name="T34" fmla="*/ 79 w 98"/>
                <a:gd name="T35" fmla="*/ 104 h 151"/>
                <a:gd name="T36" fmla="*/ 72 w 98"/>
                <a:gd name="T37" fmla="*/ 78 h 151"/>
                <a:gd name="T38" fmla="*/ 51 w 98"/>
                <a:gd name="T39" fmla="*/ 69 h 151"/>
                <a:gd name="T40" fmla="*/ 30 w 98"/>
                <a:gd name="T41" fmla="*/ 77 h 151"/>
                <a:gd name="T42" fmla="*/ 22 w 98"/>
                <a:gd name="T43" fmla="*/ 97 h 151"/>
                <a:gd name="T44" fmla="*/ 30 w 98"/>
                <a:gd name="T45" fmla="*/ 126 h 151"/>
                <a:gd name="T46" fmla="*/ 52 w 98"/>
                <a:gd name="T47" fmla="*/ 137 h 151"/>
                <a:gd name="T48" fmla="*/ 72 w 98"/>
                <a:gd name="T49" fmla="*/ 128 h 151"/>
                <a:gd name="T50" fmla="*/ 79 w 98"/>
                <a:gd name="T51" fmla="*/ 104 h 151"/>
                <a:gd name="T52" fmla="*/ 79 w 98"/>
                <a:gd name="T53" fmla="*/ 10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8" h="151">
                  <a:moveTo>
                    <a:pt x="21" y="73"/>
                  </a:moveTo>
                  <a:lnTo>
                    <a:pt x="21" y="73"/>
                  </a:lnTo>
                  <a:cubicBezTo>
                    <a:pt x="30" y="61"/>
                    <a:pt x="41" y="55"/>
                    <a:pt x="55" y="55"/>
                  </a:cubicBezTo>
                  <a:cubicBezTo>
                    <a:pt x="68" y="55"/>
                    <a:pt x="78" y="59"/>
                    <a:pt x="86" y="68"/>
                  </a:cubicBezTo>
                  <a:cubicBezTo>
                    <a:pt x="94" y="76"/>
                    <a:pt x="98" y="87"/>
                    <a:pt x="98" y="100"/>
                  </a:cubicBezTo>
                  <a:cubicBezTo>
                    <a:pt x="98" y="115"/>
                    <a:pt x="94" y="127"/>
                    <a:pt x="85" y="137"/>
                  </a:cubicBezTo>
                  <a:cubicBezTo>
                    <a:pt x="76" y="146"/>
                    <a:pt x="64" y="151"/>
                    <a:pt x="51" y="151"/>
                  </a:cubicBezTo>
                  <a:cubicBezTo>
                    <a:pt x="35" y="151"/>
                    <a:pt x="22" y="145"/>
                    <a:pt x="13" y="132"/>
                  </a:cubicBezTo>
                  <a:cubicBezTo>
                    <a:pt x="4" y="119"/>
                    <a:pt x="0" y="101"/>
                    <a:pt x="0" y="79"/>
                  </a:cubicBezTo>
                  <a:cubicBezTo>
                    <a:pt x="0" y="54"/>
                    <a:pt x="5" y="35"/>
                    <a:pt x="15" y="21"/>
                  </a:cubicBezTo>
                  <a:cubicBezTo>
                    <a:pt x="26" y="7"/>
                    <a:pt x="40" y="0"/>
                    <a:pt x="59" y="0"/>
                  </a:cubicBezTo>
                  <a:cubicBezTo>
                    <a:pt x="67" y="0"/>
                    <a:pt x="78" y="2"/>
                    <a:pt x="91" y="5"/>
                  </a:cubicBezTo>
                  <a:lnTo>
                    <a:pt x="91" y="22"/>
                  </a:lnTo>
                  <a:cubicBezTo>
                    <a:pt x="77" y="17"/>
                    <a:pt x="66" y="14"/>
                    <a:pt x="58" y="14"/>
                  </a:cubicBezTo>
                  <a:cubicBezTo>
                    <a:pt x="33" y="14"/>
                    <a:pt x="21" y="34"/>
                    <a:pt x="21" y="73"/>
                  </a:cubicBezTo>
                  <a:lnTo>
                    <a:pt x="21" y="73"/>
                  </a:lnTo>
                  <a:close/>
                  <a:moveTo>
                    <a:pt x="79" y="104"/>
                  </a:moveTo>
                  <a:lnTo>
                    <a:pt x="79" y="104"/>
                  </a:lnTo>
                  <a:cubicBezTo>
                    <a:pt x="79" y="93"/>
                    <a:pt x="76" y="85"/>
                    <a:pt x="72" y="78"/>
                  </a:cubicBezTo>
                  <a:cubicBezTo>
                    <a:pt x="67" y="72"/>
                    <a:pt x="60" y="69"/>
                    <a:pt x="51" y="69"/>
                  </a:cubicBezTo>
                  <a:cubicBezTo>
                    <a:pt x="43" y="69"/>
                    <a:pt x="36" y="72"/>
                    <a:pt x="30" y="77"/>
                  </a:cubicBezTo>
                  <a:cubicBezTo>
                    <a:pt x="24" y="83"/>
                    <a:pt x="22" y="89"/>
                    <a:pt x="22" y="97"/>
                  </a:cubicBezTo>
                  <a:cubicBezTo>
                    <a:pt x="22" y="109"/>
                    <a:pt x="24" y="119"/>
                    <a:pt x="30" y="126"/>
                  </a:cubicBezTo>
                  <a:cubicBezTo>
                    <a:pt x="35" y="133"/>
                    <a:pt x="43" y="137"/>
                    <a:pt x="52" y="137"/>
                  </a:cubicBezTo>
                  <a:cubicBezTo>
                    <a:pt x="60" y="137"/>
                    <a:pt x="67" y="134"/>
                    <a:pt x="72" y="128"/>
                  </a:cubicBezTo>
                  <a:cubicBezTo>
                    <a:pt x="76" y="122"/>
                    <a:pt x="79" y="114"/>
                    <a:pt x="79" y="104"/>
                  </a:cubicBezTo>
                  <a:lnTo>
                    <a:pt x="79" y="10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92"/>
            <p:cNvSpPr>
              <a:spLocks/>
            </p:cNvSpPr>
            <p:nvPr/>
          </p:nvSpPr>
          <p:spPr bwMode="auto">
            <a:xfrm>
              <a:off x="912" y="1215"/>
              <a:ext cx="30" cy="57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9 w 103"/>
                <a:gd name="T7" fmla="*/ 178 h 197"/>
                <a:gd name="T8" fmla="*/ 39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5 w 103"/>
                <a:gd name="T15" fmla="*/ 0 h 197"/>
                <a:gd name="T16" fmla="*/ 65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9" y="178"/>
                  </a:lnTo>
                  <a:lnTo>
                    <a:pt x="39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5" y="0"/>
                  </a:lnTo>
                  <a:lnTo>
                    <a:pt x="65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93"/>
            <p:cNvSpPr>
              <a:spLocks/>
            </p:cNvSpPr>
            <p:nvPr/>
          </p:nvSpPr>
          <p:spPr bwMode="auto">
            <a:xfrm>
              <a:off x="957" y="1263"/>
              <a:ext cx="9" cy="9"/>
            </a:xfrm>
            <a:custGeom>
              <a:avLst/>
              <a:gdLst>
                <a:gd name="T0" fmla="*/ 0 w 32"/>
                <a:gd name="T1" fmla="*/ 32 h 32"/>
                <a:gd name="T2" fmla="*/ 0 w 32"/>
                <a:gd name="T3" fmla="*/ 32 h 32"/>
                <a:gd name="T4" fmla="*/ 0 w 32"/>
                <a:gd name="T5" fmla="*/ 0 h 32"/>
                <a:gd name="T6" fmla="*/ 32 w 32"/>
                <a:gd name="T7" fmla="*/ 0 h 32"/>
                <a:gd name="T8" fmla="*/ 32 w 32"/>
                <a:gd name="T9" fmla="*/ 32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94"/>
            <p:cNvSpPr>
              <a:spLocks noEditPoints="1"/>
            </p:cNvSpPr>
            <p:nvPr/>
          </p:nvSpPr>
          <p:spPr bwMode="auto">
            <a:xfrm>
              <a:off x="978" y="1217"/>
              <a:ext cx="39" cy="55"/>
            </a:xfrm>
            <a:custGeom>
              <a:avLst/>
              <a:gdLst>
                <a:gd name="T0" fmla="*/ 87 w 136"/>
                <a:gd name="T1" fmla="*/ 192 h 192"/>
                <a:gd name="T2" fmla="*/ 87 w 136"/>
                <a:gd name="T3" fmla="*/ 192 h 192"/>
                <a:gd name="T4" fmla="*/ 87 w 136"/>
                <a:gd name="T5" fmla="*/ 137 h 192"/>
                <a:gd name="T6" fmla="*/ 0 w 136"/>
                <a:gd name="T7" fmla="*/ 137 h 192"/>
                <a:gd name="T8" fmla="*/ 0 w 136"/>
                <a:gd name="T9" fmla="*/ 118 h 192"/>
                <a:gd name="T10" fmla="*/ 87 w 136"/>
                <a:gd name="T11" fmla="*/ 0 h 192"/>
                <a:gd name="T12" fmla="*/ 111 w 136"/>
                <a:gd name="T13" fmla="*/ 0 h 192"/>
                <a:gd name="T14" fmla="*/ 111 w 136"/>
                <a:gd name="T15" fmla="*/ 117 h 192"/>
                <a:gd name="T16" fmla="*/ 136 w 136"/>
                <a:gd name="T17" fmla="*/ 117 h 192"/>
                <a:gd name="T18" fmla="*/ 136 w 136"/>
                <a:gd name="T19" fmla="*/ 137 h 192"/>
                <a:gd name="T20" fmla="*/ 111 w 136"/>
                <a:gd name="T21" fmla="*/ 137 h 192"/>
                <a:gd name="T22" fmla="*/ 111 w 136"/>
                <a:gd name="T23" fmla="*/ 192 h 192"/>
                <a:gd name="T24" fmla="*/ 87 w 136"/>
                <a:gd name="T25" fmla="*/ 192 h 192"/>
                <a:gd name="T26" fmla="*/ 25 w 136"/>
                <a:gd name="T27" fmla="*/ 117 h 192"/>
                <a:gd name="T28" fmla="*/ 25 w 136"/>
                <a:gd name="T29" fmla="*/ 117 h 192"/>
                <a:gd name="T30" fmla="*/ 88 w 136"/>
                <a:gd name="T31" fmla="*/ 117 h 192"/>
                <a:gd name="T32" fmla="*/ 88 w 136"/>
                <a:gd name="T33" fmla="*/ 31 h 192"/>
                <a:gd name="T34" fmla="*/ 25 w 136"/>
                <a:gd name="T35" fmla="*/ 11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6" h="192">
                  <a:moveTo>
                    <a:pt x="87" y="192"/>
                  </a:moveTo>
                  <a:lnTo>
                    <a:pt x="87" y="192"/>
                  </a:lnTo>
                  <a:lnTo>
                    <a:pt x="87" y="137"/>
                  </a:lnTo>
                  <a:lnTo>
                    <a:pt x="0" y="137"/>
                  </a:lnTo>
                  <a:lnTo>
                    <a:pt x="0" y="118"/>
                  </a:lnTo>
                  <a:lnTo>
                    <a:pt x="87" y="0"/>
                  </a:lnTo>
                  <a:lnTo>
                    <a:pt x="111" y="0"/>
                  </a:lnTo>
                  <a:lnTo>
                    <a:pt x="111" y="117"/>
                  </a:lnTo>
                  <a:lnTo>
                    <a:pt x="136" y="117"/>
                  </a:lnTo>
                  <a:lnTo>
                    <a:pt x="136" y="137"/>
                  </a:lnTo>
                  <a:lnTo>
                    <a:pt x="111" y="137"/>
                  </a:lnTo>
                  <a:lnTo>
                    <a:pt x="111" y="192"/>
                  </a:lnTo>
                  <a:lnTo>
                    <a:pt x="87" y="192"/>
                  </a:lnTo>
                  <a:close/>
                  <a:moveTo>
                    <a:pt x="25" y="117"/>
                  </a:moveTo>
                  <a:lnTo>
                    <a:pt x="25" y="117"/>
                  </a:lnTo>
                  <a:lnTo>
                    <a:pt x="88" y="117"/>
                  </a:lnTo>
                  <a:lnTo>
                    <a:pt x="88" y="31"/>
                  </a:lnTo>
                  <a:lnTo>
                    <a:pt x="25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95"/>
            <p:cNvSpPr>
              <a:spLocks/>
            </p:cNvSpPr>
            <p:nvPr/>
          </p:nvSpPr>
          <p:spPr bwMode="auto">
            <a:xfrm>
              <a:off x="1047" y="1228"/>
              <a:ext cx="44" cy="44"/>
            </a:xfrm>
            <a:custGeom>
              <a:avLst/>
              <a:gdLst>
                <a:gd name="T0" fmla="*/ 0 w 154"/>
                <a:gd name="T1" fmla="*/ 140 h 154"/>
                <a:gd name="T2" fmla="*/ 0 w 154"/>
                <a:gd name="T3" fmla="*/ 140 h 154"/>
                <a:gd name="T4" fmla="*/ 64 w 154"/>
                <a:gd name="T5" fmla="*/ 77 h 154"/>
                <a:gd name="T6" fmla="*/ 0 w 154"/>
                <a:gd name="T7" fmla="*/ 14 h 154"/>
                <a:gd name="T8" fmla="*/ 14 w 154"/>
                <a:gd name="T9" fmla="*/ 0 h 154"/>
                <a:gd name="T10" fmla="*/ 77 w 154"/>
                <a:gd name="T11" fmla="*/ 63 h 154"/>
                <a:gd name="T12" fmla="*/ 141 w 154"/>
                <a:gd name="T13" fmla="*/ 0 h 154"/>
                <a:gd name="T14" fmla="*/ 154 w 154"/>
                <a:gd name="T15" fmla="*/ 14 h 154"/>
                <a:gd name="T16" fmla="*/ 91 w 154"/>
                <a:gd name="T17" fmla="*/ 77 h 154"/>
                <a:gd name="T18" fmla="*/ 154 w 154"/>
                <a:gd name="T19" fmla="*/ 140 h 154"/>
                <a:gd name="T20" fmla="*/ 141 w 154"/>
                <a:gd name="T21" fmla="*/ 154 h 154"/>
                <a:gd name="T22" fmla="*/ 77 w 154"/>
                <a:gd name="T23" fmla="*/ 91 h 154"/>
                <a:gd name="T24" fmla="*/ 14 w 154"/>
                <a:gd name="T25" fmla="*/ 154 h 154"/>
                <a:gd name="T26" fmla="*/ 0 w 154"/>
                <a:gd name="T27" fmla="*/ 14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154">
                  <a:moveTo>
                    <a:pt x="0" y="140"/>
                  </a:moveTo>
                  <a:lnTo>
                    <a:pt x="0" y="140"/>
                  </a:lnTo>
                  <a:lnTo>
                    <a:pt x="64" y="77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77" y="63"/>
                  </a:lnTo>
                  <a:lnTo>
                    <a:pt x="141" y="0"/>
                  </a:lnTo>
                  <a:lnTo>
                    <a:pt x="154" y="14"/>
                  </a:lnTo>
                  <a:lnTo>
                    <a:pt x="91" y="77"/>
                  </a:lnTo>
                  <a:lnTo>
                    <a:pt x="154" y="140"/>
                  </a:lnTo>
                  <a:lnTo>
                    <a:pt x="141" y="154"/>
                  </a:lnTo>
                  <a:lnTo>
                    <a:pt x="77" y="91"/>
                  </a:lnTo>
                  <a:lnTo>
                    <a:pt x="14" y="154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96"/>
            <p:cNvSpPr>
              <a:spLocks/>
            </p:cNvSpPr>
            <p:nvPr/>
          </p:nvSpPr>
          <p:spPr bwMode="auto">
            <a:xfrm>
              <a:off x="1127" y="1215"/>
              <a:ext cx="30" cy="57"/>
            </a:xfrm>
            <a:custGeom>
              <a:avLst/>
              <a:gdLst>
                <a:gd name="T0" fmla="*/ 0 w 103"/>
                <a:gd name="T1" fmla="*/ 197 h 197"/>
                <a:gd name="T2" fmla="*/ 0 w 103"/>
                <a:gd name="T3" fmla="*/ 197 h 197"/>
                <a:gd name="T4" fmla="*/ 0 w 103"/>
                <a:gd name="T5" fmla="*/ 178 h 197"/>
                <a:gd name="T6" fmla="*/ 38 w 103"/>
                <a:gd name="T7" fmla="*/ 178 h 197"/>
                <a:gd name="T8" fmla="*/ 38 w 103"/>
                <a:gd name="T9" fmla="*/ 26 h 197"/>
                <a:gd name="T10" fmla="*/ 0 w 103"/>
                <a:gd name="T11" fmla="*/ 36 h 197"/>
                <a:gd name="T12" fmla="*/ 0 w 103"/>
                <a:gd name="T13" fmla="*/ 16 h 197"/>
                <a:gd name="T14" fmla="*/ 64 w 103"/>
                <a:gd name="T15" fmla="*/ 0 h 197"/>
                <a:gd name="T16" fmla="*/ 64 w 103"/>
                <a:gd name="T17" fmla="*/ 178 h 197"/>
                <a:gd name="T18" fmla="*/ 103 w 103"/>
                <a:gd name="T19" fmla="*/ 178 h 197"/>
                <a:gd name="T20" fmla="*/ 103 w 103"/>
                <a:gd name="T21" fmla="*/ 197 h 197"/>
                <a:gd name="T22" fmla="*/ 0 w 103"/>
                <a:gd name="T2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97">
                  <a:moveTo>
                    <a:pt x="0" y="197"/>
                  </a:moveTo>
                  <a:lnTo>
                    <a:pt x="0" y="197"/>
                  </a:lnTo>
                  <a:lnTo>
                    <a:pt x="0" y="178"/>
                  </a:lnTo>
                  <a:lnTo>
                    <a:pt x="38" y="178"/>
                  </a:lnTo>
                  <a:lnTo>
                    <a:pt x="38" y="26"/>
                  </a:lnTo>
                  <a:lnTo>
                    <a:pt x="0" y="36"/>
                  </a:lnTo>
                  <a:lnTo>
                    <a:pt x="0" y="16"/>
                  </a:lnTo>
                  <a:lnTo>
                    <a:pt x="64" y="0"/>
                  </a:lnTo>
                  <a:lnTo>
                    <a:pt x="64" y="178"/>
                  </a:lnTo>
                  <a:lnTo>
                    <a:pt x="103" y="178"/>
                  </a:lnTo>
                  <a:lnTo>
                    <a:pt x="103" y="197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97"/>
            <p:cNvSpPr>
              <a:spLocks noEditPoints="1"/>
            </p:cNvSpPr>
            <p:nvPr/>
          </p:nvSpPr>
          <p:spPr bwMode="auto">
            <a:xfrm>
              <a:off x="1169" y="1215"/>
              <a:ext cx="39" cy="59"/>
            </a:xfrm>
            <a:custGeom>
              <a:avLst/>
              <a:gdLst>
                <a:gd name="T0" fmla="*/ 67 w 135"/>
                <a:gd name="T1" fmla="*/ 202 h 202"/>
                <a:gd name="T2" fmla="*/ 67 w 135"/>
                <a:gd name="T3" fmla="*/ 202 h 202"/>
                <a:gd name="T4" fmla="*/ 19 w 135"/>
                <a:gd name="T5" fmla="*/ 174 h 202"/>
                <a:gd name="T6" fmla="*/ 0 w 135"/>
                <a:gd name="T7" fmla="*/ 101 h 202"/>
                <a:gd name="T8" fmla="*/ 19 w 135"/>
                <a:gd name="T9" fmla="*/ 27 h 202"/>
                <a:gd name="T10" fmla="*/ 68 w 135"/>
                <a:gd name="T11" fmla="*/ 0 h 202"/>
                <a:gd name="T12" fmla="*/ 117 w 135"/>
                <a:gd name="T13" fmla="*/ 27 h 202"/>
                <a:gd name="T14" fmla="*/ 135 w 135"/>
                <a:gd name="T15" fmla="*/ 100 h 202"/>
                <a:gd name="T16" fmla="*/ 117 w 135"/>
                <a:gd name="T17" fmla="*/ 174 h 202"/>
                <a:gd name="T18" fmla="*/ 67 w 135"/>
                <a:gd name="T19" fmla="*/ 202 h 202"/>
                <a:gd name="T20" fmla="*/ 67 w 135"/>
                <a:gd name="T21" fmla="*/ 202 h 202"/>
                <a:gd name="T22" fmla="*/ 67 w 135"/>
                <a:gd name="T23" fmla="*/ 182 h 202"/>
                <a:gd name="T24" fmla="*/ 67 w 135"/>
                <a:gd name="T25" fmla="*/ 182 h 202"/>
                <a:gd name="T26" fmla="*/ 108 w 135"/>
                <a:gd name="T27" fmla="*/ 100 h 202"/>
                <a:gd name="T28" fmla="*/ 68 w 135"/>
                <a:gd name="T29" fmla="*/ 19 h 202"/>
                <a:gd name="T30" fmla="*/ 28 w 135"/>
                <a:gd name="T31" fmla="*/ 101 h 202"/>
                <a:gd name="T32" fmla="*/ 67 w 135"/>
                <a:gd name="T33" fmla="*/ 182 h 202"/>
                <a:gd name="T34" fmla="*/ 67 w 135"/>
                <a:gd name="T35" fmla="*/ 18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202">
                  <a:moveTo>
                    <a:pt x="67" y="202"/>
                  </a:moveTo>
                  <a:lnTo>
                    <a:pt x="67" y="202"/>
                  </a:lnTo>
                  <a:cubicBezTo>
                    <a:pt x="47" y="202"/>
                    <a:pt x="31" y="192"/>
                    <a:pt x="19" y="174"/>
                  </a:cubicBezTo>
                  <a:cubicBezTo>
                    <a:pt x="7" y="155"/>
                    <a:pt x="0" y="131"/>
                    <a:pt x="0" y="101"/>
                  </a:cubicBezTo>
                  <a:cubicBezTo>
                    <a:pt x="0" y="70"/>
                    <a:pt x="7" y="46"/>
                    <a:pt x="19" y="27"/>
                  </a:cubicBezTo>
                  <a:cubicBezTo>
                    <a:pt x="31" y="9"/>
                    <a:pt x="48" y="0"/>
                    <a:pt x="68" y="0"/>
                  </a:cubicBezTo>
                  <a:cubicBezTo>
                    <a:pt x="88" y="0"/>
                    <a:pt x="104" y="9"/>
                    <a:pt x="117" y="27"/>
                  </a:cubicBezTo>
                  <a:cubicBezTo>
                    <a:pt x="129" y="46"/>
                    <a:pt x="135" y="70"/>
                    <a:pt x="135" y="100"/>
                  </a:cubicBezTo>
                  <a:cubicBezTo>
                    <a:pt x="135" y="131"/>
                    <a:pt x="129" y="156"/>
                    <a:pt x="117" y="174"/>
                  </a:cubicBezTo>
                  <a:cubicBezTo>
                    <a:pt x="104" y="192"/>
                    <a:pt x="88" y="202"/>
                    <a:pt x="67" y="202"/>
                  </a:cubicBezTo>
                  <a:lnTo>
                    <a:pt x="67" y="202"/>
                  </a:lnTo>
                  <a:close/>
                  <a:moveTo>
                    <a:pt x="67" y="182"/>
                  </a:moveTo>
                  <a:lnTo>
                    <a:pt x="67" y="182"/>
                  </a:lnTo>
                  <a:cubicBezTo>
                    <a:pt x="94" y="182"/>
                    <a:pt x="108" y="155"/>
                    <a:pt x="108" y="100"/>
                  </a:cubicBezTo>
                  <a:cubicBezTo>
                    <a:pt x="108" y="46"/>
                    <a:pt x="95" y="19"/>
                    <a:pt x="68" y="19"/>
                  </a:cubicBezTo>
                  <a:cubicBezTo>
                    <a:pt x="41" y="19"/>
                    <a:pt x="28" y="46"/>
                    <a:pt x="28" y="101"/>
                  </a:cubicBezTo>
                  <a:cubicBezTo>
                    <a:pt x="28" y="155"/>
                    <a:pt x="41" y="182"/>
                    <a:pt x="67" y="182"/>
                  </a:cubicBezTo>
                  <a:lnTo>
                    <a:pt x="67" y="1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98"/>
            <p:cNvSpPr>
              <a:spLocks/>
            </p:cNvSpPr>
            <p:nvPr/>
          </p:nvSpPr>
          <p:spPr bwMode="auto">
            <a:xfrm>
              <a:off x="1222" y="1199"/>
              <a:ext cx="22" cy="42"/>
            </a:xfrm>
            <a:custGeom>
              <a:avLst/>
              <a:gdLst>
                <a:gd name="T0" fmla="*/ 0 w 77"/>
                <a:gd name="T1" fmla="*/ 147 h 147"/>
                <a:gd name="T2" fmla="*/ 0 w 77"/>
                <a:gd name="T3" fmla="*/ 147 h 147"/>
                <a:gd name="T4" fmla="*/ 0 w 77"/>
                <a:gd name="T5" fmla="*/ 133 h 147"/>
                <a:gd name="T6" fmla="*/ 29 w 77"/>
                <a:gd name="T7" fmla="*/ 133 h 147"/>
                <a:gd name="T8" fmla="*/ 29 w 77"/>
                <a:gd name="T9" fmla="*/ 19 h 147"/>
                <a:gd name="T10" fmla="*/ 0 w 77"/>
                <a:gd name="T11" fmla="*/ 26 h 147"/>
                <a:gd name="T12" fmla="*/ 0 w 77"/>
                <a:gd name="T13" fmla="*/ 12 h 147"/>
                <a:gd name="T14" fmla="*/ 48 w 77"/>
                <a:gd name="T15" fmla="*/ 0 h 147"/>
                <a:gd name="T16" fmla="*/ 48 w 77"/>
                <a:gd name="T17" fmla="*/ 133 h 147"/>
                <a:gd name="T18" fmla="*/ 77 w 77"/>
                <a:gd name="T19" fmla="*/ 133 h 147"/>
                <a:gd name="T20" fmla="*/ 77 w 77"/>
                <a:gd name="T21" fmla="*/ 147 h 147"/>
                <a:gd name="T22" fmla="*/ 0 w 77"/>
                <a:gd name="T2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147">
                  <a:moveTo>
                    <a:pt x="0" y="147"/>
                  </a:moveTo>
                  <a:lnTo>
                    <a:pt x="0" y="147"/>
                  </a:lnTo>
                  <a:lnTo>
                    <a:pt x="0" y="133"/>
                  </a:lnTo>
                  <a:lnTo>
                    <a:pt x="29" y="133"/>
                  </a:lnTo>
                  <a:lnTo>
                    <a:pt x="29" y="19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48" y="0"/>
                  </a:lnTo>
                  <a:lnTo>
                    <a:pt x="48" y="133"/>
                  </a:lnTo>
                  <a:lnTo>
                    <a:pt x="77" y="133"/>
                  </a:lnTo>
                  <a:lnTo>
                    <a:pt x="77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99"/>
            <p:cNvSpPr>
              <a:spLocks noEditPoints="1"/>
            </p:cNvSpPr>
            <p:nvPr/>
          </p:nvSpPr>
          <p:spPr bwMode="auto">
            <a:xfrm>
              <a:off x="1254" y="1199"/>
              <a:ext cx="28" cy="44"/>
            </a:xfrm>
            <a:custGeom>
              <a:avLst/>
              <a:gdLst>
                <a:gd name="T0" fmla="*/ 21 w 98"/>
                <a:gd name="T1" fmla="*/ 73 h 151"/>
                <a:gd name="T2" fmla="*/ 21 w 98"/>
                <a:gd name="T3" fmla="*/ 73 h 151"/>
                <a:gd name="T4" fmla="*/ 55 w 98"/>
                <a:gd name="T5" fmla="*/ 55 h 151"/>
                <a:gd name="T6" fmla="*/ 86 w 98"/>
                <a:gd name="T7" fmla="*/ 67 h 151"/>
                <a:gd name="T8" fmla="*/ 98 w 98"/>
                <a:gd name="T9" fmla="*/ 99 h 151"/>
                <a:gd name="T10" fmla="*/ 85 w 98"/>
                <a:gd name="T11" fmla="*/ 136 h 151"/>
                <a:gd name="T12" fmla="*/ 51 w 98"/>
                <a:gd name="T13" fmla="*/ 151 h 151"/>
                <a:gd name="T14" fmla="*/ 13 w 98"/>
                <a:gd name="T15" fmla="*/ 132 h 151"/>
                <a:gd name="T16" fmla="*/ 0 w 98"/>
                <a:gd name="T17" fmla="*/ 78 h 151"/>
                <a:gd name="T18" fmla="*/ 15 w 98"/>
                <a:gd name="T19" fmla="*/ 20 h 151"/>
                <a:gd name="T20" fmla="*/ 59 w 98"/>
                <a:gd name="T21" fmla="*/ 0 h 151"/>
                <a:gd name="T22" fmla="*/ 91 w 98"/>
                <a:gd name="T23" fmla="*/ 5 h 151"/>
                <a:gd name="T24" fmla="*/ 91 w 98"/>
                <a:gd name="T25" fmla="*/ 22 h 151"/>
                <a:gd name="T26" fmla="*/ 58 w 98"/>
                <a:gd name="T27" fmla="*/ 14 h 151"/>
                <a:gd name="T28" fmla="*/ 21 w 98"/>
                <a:gd name="T29" fmla="*/ 73 h 151"/>
                <a:gd name="T30" fmla="*/ 21 w 98"/>
                <a:gd name="T31" fmla="*/ 73 h 151"/>
                <a:gd name="T32" fmla="*/ 79 w 98"/>
                <a:gd name="T33" fmla="*/ 104 h 151"/>
                <a:gd name="T34" fmla="*/ 79 w 98"/>
                <a:gd name="T35" fmla="*/ 104 h 151"/>
                <a:gd name="T36" fmla="*/ 72 w 98"/>
                <a:gd name="T37" fmla="*/ 78 h 151"/>
                <a:gd name="T38" fmla="*/ 51 w 98"/>
                <a:gd name="T39" fmla="*/ 69 h 151"/>
                <a:gd name="T40" fmla="*/ 30 w 98"/>
                <a:gd name="T41" fmla="*/ 77 h 151"/>
                <a:gd name="T42" fmla="*/ 22 w 98"/>
                <a:gd name="T43" fmla="*/ 96 h 151"/>
                <a:gd name="T44" fmla="*/ 30 w 98"/>
                <a:gd name="T45" fmla="*/ 125 h 151"/>
                <a:gd name="T46" fmla="*/ 52 w 98"/>
                <a:gd name="T47" fmla="*/ 136 h 151"/>
                <a:gd name="T48" fmla="*/ 72 w 98"/>
                <a:gd name="T49" fmla="*/ 127 h 151"/>
                <a:gd name="T50" fmla="*/ 79 w 98"/>
                <a:gd name="T51" fmla="*/ 104 h 151"/>
                <a:gd name="T52" fmla="*/ 79 w 98"/>
                <a:gd name="T53" fmla="*/ 10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8" h="151">
                  <a:moveTo>
                    <a:pt x="21" y="73"/>
                  </a:moveTo>
                  <a:lnTo>
                    <a:pt x="21" y="73"/>
                  </a:lnTo>
                  <a:cubicBezTo>
                    <a:pt x="30" y="61"/>
                    <a:pt x="41" y="55"/>
                    <a:pt x="55" y="55"/>
                  </a:cubicBezTo>
                  <a:cubicBezTo>
                    <a:pt x="68" y="55"/>
                    <a:pt x="78" y="59"/>
                    <a:pt x="86" y="67"/>
                  </a:cubicBezTo>
                  <a:cubicBezTo>
                    <a:pt x="94" y="76"/>
                    <a:pt x="98" y="86"/>
                    <a:pt x="98" y="99"/>
                  </a:cubicBezTo>
                  <a:cubicBezTo>
                    <a:pt x="98" y="114"/>
                    <a:pt x="94" y="127"/>
                    <a:pt x="85" y="136"/>
                  </a:cubicBezTo>
                  <a:cubicBezTo>
                    <a:pt x="76" y="146"/>
                    <a:pt x="64" y="151"/>
                    <a:pt x="51" y="151"/>
                  </a:cubicBezTo>
                  <a:cubicBezTo>
                    <a:pt x="35" y="151"/>
                    <a:pt x="22" y="144"/>
                    <a:pt x="13" y="132"/>
                  </a:cubicBezTo>
                  <a:cubicBezTo>
                    <a:pt x="4" y="119"/>
                    <a:pt x="0" y="101"/>
                    <a:pt x="0" y="78"/>
                  </a:cubicBezTo>
                  <a:cubicBezTo>
                    <a:pt x="0" y="54"/>
                    <a:pt x="5" y="34"/>
                    <a:pt x="15" y="20"/>
                  </a:cubicBezTo>
                  <a:cubicBezTo>
                    <a:pt x="26" y="7"/>
                    <a:pt x="40" y="0"/>
                    <a:pt x="59" y="0"/>
                  </a:cubicBezTo>
                  <a:cubicBezTo>
                    <a:pt x="67" y="0"/>
                    <a:pt x="78" y="1"/>
                    <a:pt x="91" y="5"/>
                  </a:cubicBezTo>
                  <a:lnTo>
                    <a:pt x="91" y="22"/>
                  </a:lnTo>
                  <a:cubicBezTo>
                    <a:pt x="77" y="17"/>
                    <a:pt x="66" y="14"/>
                    <a:pt x="58" y="14"/>
                  </a:cubicBezTo>
                  <a:cubicBezTo>
                    <a:pt x="33" y="14"/>
                    <a:pt x="21" y="34"/>
                    <a:pt x="21" y="73"/>
                  </a:cubicBezTo>
                  <a:lnTo>
                    <a:pt x="21" y="73"/>
                  </a:lnTo>
                  <a:close/>
                  <a:moveTo>
                    <a:pt x="79" y="104"/>
                  </a:moveTo>
                  <a:lnTo>
                    <a:pt x="79" y="104"/>
                  </a:lnTo>
                  <a:cubicBezTo>
                    <a:pt x="79" y="93"/>
                    <a:pt x="76" y="84"/>
                    <a:pt x="72" y="78"/>
                  </a:cubicBezTo>
                  <a:cubicBezTo>
                    <a:pt x="67" y="72"/>
                    <a:pt x="60" y="69"/>
                    <a:pt x="51" y="69"/>
                  </a:cubicBezTo>
                  <a:cubicBezTo>
                    <a:pt x="43" y="69"/>
                    <a:pt x="36" y="71"/>
                    <a:pt x="30" y="77"/>
                  </a:cubicBezTo>
                  <a:cubicBezTo>
                    <a:pt x="24" y="82"/>
                    <a:pt x="22" y="89"/>
                    <a:pt x="22" y="96"/>
                  </a:cubicBezTo>
                  <a:cubicBezTo>
                    <a:pt x="22" y="108"/>
                    <a:pt x="24" y="118"/>
                    <a:pt x="30" y="125"/>
                  </a:cubicBezTo>
                  <a:cubicBezTo>
                    <a:pt x="35" y="133"/>
                    <a:pt x="43" y="136"/>
                    <a:pt x="52" y="136"/>
                  </a:cubicBezTo>
                  <a:cubicBezTo>
                    <a:pt x="60" y="136"/>
                    <a:pt x="67" y="133"/>
                    <a:pt x="72" y="127"/>
                  </a:cubicBezTo>
                  <a:cubicBezTo>
                    <a:pt x="76" y="122"/>
                    <a:pt x="79" y="114"/>
                    <a:pt x="79" y="104"/>
                  </a:cubicBezTo>
                  <a:lnTo>
                    <a:pt x="79" y="10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100"/>
            <p:cNvSpPr>
              <a:spLocks/>
            </p:cNvSpPr>
            <p:nvPr/>
          </p:nvSpPr>
          <p:spPr bwMode="auto">
            <a:xfrm>
              <a:off x="4699" y="990"/>
              <a:ext cx="429" cy="431"/>
            </a:xfrm>
            <a:custGeom>
              <a:avLst/>
              <a:gdLst>
                <a:gd name="T0" fmla="*/ 0 w 1478"/>
                <a:gd name="T1" fmla="*/ 1484 h 1484"/>
                <a:gd name="T2" fmla="*/ 0 w 1478"/>
                <a:gd name="T3" fmla="*/ 1484 h 1484"/>
                <a:gd name="T4" fmla="*/ 1478 w 1478"/>
                <a:gd name="T5" fmla="*/ 0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78" h="1484">
                  <a:moveTo>
                    <a:pt x="0" y="1484"/>
                  </a:moveTo>
                  <a:lnTo>
                    <a:pt x="0" y="1484"/>
                  </a:lnTo>
                  <a:lnTo>
                    <a:pt x="1478" y="0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101"/>
            <p:cNvSpPr>
              <a:spLocks/>
            </p:cNvSpPr>
            <p:nvPr/>
          </p:nvSpPr>
          <p:spPr bwMode="auto">
            <a:xfrm>
              <a:off x="1312" y="3762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102"/>
            <p:cNvSpPr>
              <a:spLocks/>
            </p:cNvSpPr>
            <p:nvPr/>
          </p:nvSpPr>
          <p:spPr bwMode="auto">
            <a:xfrm>
              <a:off x="1326" y="3762"/>
              <a:ext cx="23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103"/>
            <p:cNvSpPr>
              <a:spLocks/>
            </p:cNvSpPr>
            <p:nvPr/>
          </p:nvSpPr>
          <p:spPr bwMode="auto">
            <a:xfrm>
              <a:off x="1339" y="3762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104"/>
            <p:cNvSpPr>
              <a:spLocks/>
            </p:cNvSpPr>
            <p:nvPr/>
          </p:nvSpPr>
          <p:spPr bwMode="auto">
            <a:xfrm>
              <a:off x="1353" y="3762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105"/>
            <p:cNvSpPr>
              <a:spLocks/>
            </p:cNvSpPr>
            <p:nvPr/>
          </p:nvSpPr>
          <p:spPr bwMode="auto">
            <a:xfrm>
              <a:off x="1367" y="3762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106"/>
            <p:cNvSpPr>
              <a:spLocks/>
            </p:cNvSpPr>
            <p:nvPr/>
          </p:nvSpPr>
          <p:spPr bwMode="auto">
            <a:xfrm>
              <a:off x="1381" y="3762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107"/>
            <p:cNvSpPr>
              <a:spLocks/>
            </p:cNvSpPr>
            <p:nvPr/>
          </p:nvSpPr>
          <p:spPr bwMode="auto">
            <a:xfrm>
              <a:off x="1395" y="3762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108"/>
            <p:cNvSpPr>
              <a:spLocks/>
            </p:cNvSpPr>
            <p:nvPr/>
          </p:nvSpPr>
          <p:spPr bwMode="auto">
            <a:xfrm>
              <a:off x="1409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109"/>
            <p:cNvSpPr>
              <a:spLocks/>
            </p:cNvSpPr>
            <p:nvPr/>
          </p:nvSpPr>
          <p:spPr bwMode="auto">
            <a:xfrm>
              <a:off x="1423" y="3762"/>
              <a:ext cx="23" cy="24"/>
            </a:xfrm>
            <a:custGeom>
              <a:avLst/>
              <a:gdLst>
                <a:gd name="T0" fmla="*/ 67 w 81"/>
                <a:gd name="T1" fmla="*/ 67 h 82"/>
                <a:gd name="T2" fmla="*/ 67 w 81"/>
                <a:gd name="T3" fmla="*/ 67 h 82"/>
                <a:gd name="T4" fmla="*/ 67 w 81"/>
                <a:gd name="T5" fmla="*/ 15 h 82"/>
                <a:gd name="T6" fmla="*/ 14 w 81"/>
                <a:gd name="T7" fmla="*/ 15 h 82"/>
                <a:gd name="T8" fmla="*/ 14 w 81"/>
                <a:gd name="T9" fmla="*/ 67 h 82"/>
                <a:gd name="T10" fmla="*/ 67 w 81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7"/>
                  </a:moveTo>
                  <a:lnTo>
                    <a:pt x="67" y="67"/>
                  </a:lnTo>
                  <a:cubicBezTo>
                    <a:pt x="81" y="53"/>
                    <a:pt x="81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110"/>
            <p:cNvSpPr>
              <a:spLocks/>
            </p:cNvSpPr>
            <p:nvPr/>
          </p:nvSpPr>
          <p:spPr bwMode="auto">
            <a:xfrm>
              <a:off x="1436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111"/>
            <p:cNvSpPr>
              <a:spLocks/>
            </p:cNvSpPr>
            <p:nvPr/>
          </p:nvSpPr>
          <p:spPr bwMode="auto">
            <a:xfrm>
              <a:off x="1450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112"/>
            <p:cNvSpPr>
              <a:spLocks/>
            </p:cNvSpPr>
            <p:nvPr/>
          </p:nvSpPr>
          <p:spPr bwMode="auto">
            <a:xfrm>
              <a:off x="1464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113"/>
            <p:cNvSpPr>
              <a:spLocks/>
            </p:cNvSpPr>
            <p:nvPr/>
          </p:nvSpPr>
          <p:spPr bwMode="auto">
            <a:xfrm>
              <a:off x="1478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114"/>
            <p:cNvSpPr>
              <a:spLocks/>
            </p:cNvSpPr>
            <p:nvPr/>
          </p:nvSpPr>
          <p:spPr bwMode="auto">
            <a:xfrm>
              <a:off x="1492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115"/>
            <p:cNvSpPr>
              <a:spLocks/>
            </p:cNvSpPr>
            <p:nvPr/>
          </p:nvSpPr>
          <p:spPr bwMode="auto">
            <a:xfrm>
              <a:off x="1506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116"/>
            <p:cNvSpPr>
              <a:spLocks/>
            </p:cNvSpPr>
            <p:nvPr/>
          </p:nvSpPr>
          <p:spPr bwMode="auto">
            <a:xfrm>
              <a:off x="1520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117"/>
            <p:cNvSpPr>
              <a:spLocks/>
            </p:cNvSpPr>
            <p:nvPr/>
          </p:nvSpPr>
          <p:spPr bwMode="auto">
            <a:xfrm>
              <a:off x="1533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118"/>
            <p:cNvSpPr>
              <a:spLocks/>
            </p:cNvSpPr>
            <p:nvPr/>
          </p:nvSpPr>
          <p:spPr bwMode="auto">
            <a:xfrm>
              <a:off x="1547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119"/>
            <p:cNvSpPr>
              <a:spLocks/>
            </p:cNvSpPr>
            <p:nvPr/>
          </p:nvSpPr>
          <p:spPr bwMode="auto">
            <a:xfrm>
              <a:off x="1561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120"/>
            <p:cNvSpPr>
              <a:spLocks/>
            </p:cNvSpPr>
            <p:nvPr/>
          </p:nvSpPr>
          <p:spPr bwMode="auto">
            <a:xfrm>
              <a:off x="1575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121"/>
            <p:cNvSpPr>
              <a:spLocks/>
            </p:cNvSpPr>
            <p:nvPr/>
          </p:nvSpPr>
          <p:spPr bwMode="auto">
            <a:xfrm>
              <a:off x="1589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122"/>
            <p:cNvSpPr>
              <a:spLocks/>
            </p:cNvSpPr>
            <p:nvPr/>
          </p:nvSpPr>
          <p:spPr bwMode="auto">
            <a:xfrm>
              <a:off x="1603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123"/>
            <p:cNvSpPr>
              <a:spLocks/>
            </p:cNvSpPr>
            <p:nvPr/>
          </p:nvSpPr>
          <p:spPr bwMode="auto">
            <a:xfrm>
              <a:off x="1617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124"/>
            <p:cNvSpPr>
              <a:spLocks/>
            </p:cNvSpPr>
            <p:nvPr/>
          </p:nvSpPr>
          <p:spPr bwMode="auto">
            <a:xfrm>
              <a:off x="1630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125"/>
            <p:cNvSpPr>
              <a:spLocks/>
            </p:cNvSpPr>
            <p:nvPr/>
          </p:nvSpPr>
          <p:spPr bwMode="auto">
            <a:xfrm>
              <a:off x="1644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126"/>
            <p:cNvSpPr>
              <a:spLocks/>
            </p:cNvSpPr>
            <p:nvPr/>
          </p:nvSpPr>
          <p:spPr bwMode="auto">
            <a:xfrm>
              <a:off x="1658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127"/>
            <p:cNvSpPr>
              <a:spLocks/>
            </p:cNvSpPr>
            <p:nvPr/>
          </p:nvSpPr>
          <p:spPr bwMode="auto">
            <a:xfrm>
              <a:off x="1672" y="3762"/>
              <a:ext cx="24" cy="24"/>
            </a:xfrm>
            <a:custGeom>
              <a:avLst/>
              <a:gdLst>
                <a:gd name="T0" fmla="*/ 67 w 81"/>
                <a:gd name="T1" fmla="*/ 67 h 82"/>
                <a:gd name="T2" fmla="*/ 67 w 81"/>
                <a:gd name="T3" fmla="*/ 67 h 82"/>
                <a:gd name="T4" fmla="*/ 67 w 81"/>
                <a:gd name="T5" fmla="*/ 15 h 82"/>
                <a:gd name="T6" fmla="*/ 14 w 81"/>
                <a:gd name="T7" fmla="*/ 15 h 82"/>
                <a:gd name="T8" fmla="*/ 14 w 81"/>
                <a:gd name="T9" fmla="*/ 67 h 82"/>
                <a:gd name="T10" fmla="*/ 67 w 81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7"/>
                  </a:moveTo>
                  <a:lnTo>
                    <a:pt x="67" y="67"/>
                  </a:lnTo>
                  <a:cubicBezTo>
                    <a:pt x="81" y="53"/>
                    <a:pt x="81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128"/>
            <p:cNvSpPr>
              <a:spLocks/>
            </p:cNvSpPr>
            <p:nvPr/>
          </p:nvSpPr>
          <p:spPr bwMode="auto">
            <a:xfrm>
              <a:off x="1686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129"/>
            <p:cNvSpPr>
              <a:spLocks/>
            </p:cNvSpPr>
            <p:nvPr/>
          </p:nvSpPr>
          <p:spPr bwMode="auto">
            <a:xfrm>
              <a:off x="1700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130"/>
            <p:cNvSpPr>
              <a:spLocks/>
            </p:cNvSpPr>
            <p:nvPr/>
          </p:nvSpPr>
          <p:spPr bwMode="auto">
            <a:xfrm>
              <a:off x="1714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131"/>
            <p:cNvSpPr>
              <a:spLocks/>
            </p:cNvSpPr>
            <p:nvPr/>
          </p:nvSpPr>
          <p:spPr bwMode="auto">
            <a:xfrm>
              <a:off x="1727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132"/>
            <p:cNvSpPr>
              <a:spLocks/>
            </p:cNvSpPr>
            <p:nvPr/>
          </p:nvSpPr>
          <p:spPr bwMode="auto">
            <a:xfrm>
              <a:off x="1741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133"/>
            <p:cNvSpPr>
              <a:spLocks/>
            </p:cNvSpPr>
            <p:nvPr/>
          </p:nvSpPr>
          <p:spPr bwMode="auto">
            <a:xfrm>
              <a:off x="1755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134"/>
            <p:cNvSpPr>
              <a:spLocks/>
            </p:cNvSpPr>
            <p:nvPr/>
          </p:nvSpPr>
          <p:spPr bwMode="auto">
            <a:xfrm>
              <a:off x="1769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135"/>
            <p:cNvSpPr>
              <a:spLocks/>
            </p:cNvSpPr>
            <p:nvPr/>
          </p:nvSpPr>
          <p:spPr bwMode="auto">
            <a:xfrm>
              <a:off x="1783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136"/>
            <p:cNvSpPr>
              <a:spLocks/>
            </p:cNvSpPr>
            <p:nvPr/>
          </p:nvSpPr>
          <p:spPr bwMode="auto">
            <a:xfrm>
              <a:off x="1797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137"/>
            <p:cNvSpPr>
              <a:spLocks/>
            </p:cNvSpPr>
            <p:nvPr/>
          </p:nvSpPr>
          <p:spPr bwMode="auto">
            <a:xfrm>
              <a:off x="1811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138"/>
            <p:cNvSpPr>
              <a:spLocks/>
            </p:cNvSpPr>
            <p:nvPr/>
          </p:nvSpPr>
          <p:spPr bwMode="auto">
            <a:xfrm>
              <a:off x="1824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139"/>
            <p:cNvSpPr>
              <a:spLocks/>
            </p:cNvSpPr>
            <p:nvPr/>
          </p:nvSpPr>
          <p:spPr bwMode="auto">
            <a:xfrm>
              <a:off x="1838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140"/>
            <p:cNvSpPr>
              <a:spLocks/>
            </p:cNvSpPr>
            <p:nvPr/>
          </p:nvSpPr>
          <p:spPr bwMode="auto">
            <a:xfrm>
              <a:off x="1852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141"/>
            <p:cNvSpPr>
              <a:spLocks/>
            </p:cNvSpPr>
            <p:nvPr/>
          </p:nvSpPr>
          <p:spPr bwMode="auto">
            <a:xfrm>
              <a:off x="1866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142"/>
            <p:cNvSpPr>
              <a:spLocks/>
            </p:cNvSpPr>
            <p:nvPr/>
          </p:nvSpPr>
          <p:spPr bwMode="auto">
            <a:xfrm>
              <a:off x="1880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143"/>
            <p:cNvSpPr>
              <a:spLocks/>
            </p:cNvSpPr>
            <p:nvPr/>
          </p:nvSpPr>
          <p:spPr bwMode="auto">
            <a:xfrm>
              <a:off x="1894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144"/>
            <p:cNvSpPr>
              <a:spLocks/>
            </p:cNvSpPr>
            <p:nvPr/>
          </p:nvSpPr>
          <p:spPr bwMode="auto">
            <a:xfrm>
              <a:off x="1908" y="3762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145"/>
            <p:cNvSpPr>
              <a:spLocks/>
            </p:cNvSpPr>
            <p:nvPr/>
          </p:nvSpPr>
          <p:spPr bwMode="auto">
            <a:xfrm>
              <a:off x="1921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146"/>
            <p:cNvSpPr>
              <a:spLocks/>
            </p:cNvSpPr>
            <p:nvPr/>
          </p:nvSpPr>
          <p:spPr bwMode="auto">
            <a:xfrm>
              <a:off x="1935" y="3762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147"/>
            <p:cNvSpPr>
              <a:spLocks/>
            </p:cNvSpPr>
            <p:nvPr/>
          </p:nvSpPr>
          <p:spPr bwMode="auto">
            <a:xfrm>
              <a:off x="1949" y="3762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148"/>
            <p:cNvSpPr>
              <a:spLocks/>
            </p:cNvSpPr>
            <p:nvPr/>
          </p:nvSpPr>
          <p:spPr bwMode="auto">
            <a:xfrm>
              <a:off x="1963" y="3762"/>
              <a:ext cx="24" cy="24"/>
            </a:xfrm>
            <a:custGeom>
              <a:avLst/>
              <a:gdLst>
                <a:gd name="T0" fmla="*/ 67 w 82"/>
                <a:gd name="T1" fmla="*/ 67 h 81"/>
                <a:gd name="T2" fmla="*/ 67 w 82"/>
                <a:gd name="T3" fmla="*/ 67 h 81"/>
                <a:gd name="T4" fmla="*/ 67 w 82"/>
                <a:gd name="T5" fmla="*/ 14 h 81"/>
                <a:gd name="T6" fmla="*/ 14 w 82"/>
                <a:gd name="T7" fmla="*/ 14 h 81"/>
                <a:gd name="T8" fmla="*/ 14 w 82"/>
                <a:gd name="T9" fmla="*/ 67 h 81"/>
                <a:gd name="T10" fmla="*/ 67 w 82"/>
                <a:gd name="T11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1"/>
                    <a:pt x="52" y="81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149"/>
            <p:cNvSpPr>
              <a:spLocks/>
            </p:cNvSpPr>
            <p:nvPr/>
          </p:nvSpPr>
          <p:spPr bwMode="auto">
            <a:xfrm>
              <a:off x="1977" y="3762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150"/>
            <p:cNvSpPr>
              <a:spLocks/>
            </p:cNvSpPr>
            <p:nvPr/>
          </p:nvSpPr>
          <p:spPr bwMode="auto">
            <a:xfrm>
              <a:off x="1991" y="3762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151"/>
            <p:cNvSpPr>
              <a:spLocks/>
            </p:cNvSpPr>
            <p:nvPr/>
          </p:nvSpPr>
          <p:spPr bwMode="auto">
            <a:xfrm>
              <a:off x="2005" y="3762"/>
              <a:ext cx="23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152"/>
            <p:cNvSpPr>
              <a:spLocks/>
            </p:cNvSpPr>
            <p:nvPr/>
          </p:nvSpPr>
          <p:spPr bwMode="auto">
            <a:xfrm>
              <a:off x="2019" y="3762"/>
              <a:ext cx="23" cy="24"/>
            </a:xfrm>
            <a:custGeom>
              <a:avLst/>
              <a:gdLst>
                <a:gd name="T0" fmla="*/ 67 w 81"/>
                <a:gd name="T1" fmla="*/ 68 h 82"/>
                <a:gd name="T2" fmla="*/ 67 w 81"/>
                <a:gd name="T3" fmla="*/ 68 h 82"/>
                <a:gd name="T4" fmla="*/ 67 w 81"/>
                <a:gd name="T5" fmla="*/ 15 h 82"/>
                <a:gd name="T6" fmla="*/ 14 w 81"/>
                <a:gd name="T7" fmla="*/ 15 h 82"/>
                <a:gd name="T8" fmla="*/ 14 w 81"/>
                <a:gd name="T9" fmla="*/ 68 h 82"/>
                <a:gd name="T10" fmla="*/ 67 w 81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8"/>
                  </a:moveTo>
                  <a:lnTo>
                    <a:pt x="67" y="68"/>
                  </a:lnTo>
                  <a:cubicBezTo>
                    <a:pt x="81" y="53"/>
                    <a:pt x="81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153"/>
            <p:cNvSpPr>
              <a:spLocks/>
            </p:cNvSpPr>
            <p:nvPr/>
          </p:nvSpPr>
          <p:spPr bwMode="auto">
            <a:xfrm>
              <a:off x="2032" y="3762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154"/>
            <p:cNvSpPr>
              <a:spLocks/>
            </p:cNvSpPr>
            <p:nvPr/>
          </p:nvSpPr>
          <p:spPr bwMode="auto">
            <a:xfrm>
              <a:off x="2046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155"/>
            <p:cNvSpPr>
              <a:spLocks/>
            </p:cNvSpPr>
            <p:nvPr/>
          </p:nvSpPr>
          <p:spPr bwMode="auto">
            <a:xfrm>
              <a:off x="2060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156"/>
            <p:cNvSpPr>
              <a:spLocks/>
            </p:cNvSpPr>
            <p:nvPr/>
          </p:nvSpPr>
          <p:spPr bwMode="auto">
            <a:xfrm>
              <a:off x="2074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157"/>
            <p:cNvSpPr>
              <a:spLocks/>
            </p:cNvSpPr>
            <p:nvPr/>
          </p:nvSpPr>
          <p:spPr bwMode="auto">
            <a:xfrm>
              <a:off x="2088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158"/>
            <p:cNvSpPr>
              <a:spLocks/>
            </p:cNvSpPr>
            <p:nvPr/>
          </p:nvSpPr>
          <p:spPr bwMode="auto">
            <a:xfrm>
              <a:off x="2102" y="3762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159"/>
            <p:cNvSpPr>
              <a:spLocks/>
            </p:cNvSpPr>
            <p:nvPr/>
          </p:nvSpPr>
          <p:spPr bwMode="auto">
            <a:xfrm>
              <a:off x="2116" y="3762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160"/>
            <p:cNvSpPr>
              <a:spLocks/>
            </p:cNvSpPr>
            <p:nvPr/>
          </p:nvSpPr>
          <p:spPr bwMode="auto">
            <a:xfrm>
              <a:off x="2129" y="376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Freeform 161"/>
            <p:cNvSpPr>
              <a:spLocks/>
            </p:cNvSpPr>
            <p:nvPr/>
          </p:nvSpPr>
          <p:spPr bwMode="auto">
            <a:xfrm>
              <a:off x="2143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Freeform 162"/>
            <p:cNvSpPr>
              <a:spLocks/>
            </p:cNvSpPr>
            <p:nvPr/>
          </p:nvSpPr>
          <p:spPr bwMode="auto">
            <a:xfrm>
              <a:off x="2157" y="376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163"/>
            <p:cNvSpPr>
              <a:spLocks/>
            </p:cNvSpPr>
            <p:nvPr/>
          </p:nvSpPr>
          <p:spPr bwMode="auto">
            <a:xfrm>
              <a:off x="2171" y="3761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164"/>
            <p:cNvSpPr>
              <a:spLocks/>
            </p:cNvSpPr>
            <p:nvPr/>
          </p:nvSpPr>
          <p:spPr bwMode="auto">
            <a:xfrm>
              <a:off x="2185" y="3762"/>
              <a:ext cx="23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165"/>
            <p:cNvSpPr>
              <a:spLocks/>
            </p:cNvSpPr>
            <p:nvPr/>
          </p:nvSpPr>
          <p:spPr bwMode="auto">
            <a:xfrm>
              <a:off x="2199" y="3761"/>
              <a:ext cx="23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166"/>
            <p:cNvSpPr>
              <a:spLocks/>
            </p:cNvSpPr>
            <p:nvPr/>
          </p:nvSpPr>
          <p:spPr bwMode="auto">
            <a:xfrm>
              <a:off x="2213" y="3761"/>
              <a:ext cx="23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167"/>
            <p:cNvSpPr>
              <a:spLocks/>
            </p:cNvSpPr>
            <p:nvPr/>
          </p:nvSpPr>
          <p:spPr bwMode="auto">
            <a:xfrm>
              <a:off x="2226" y="3761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168"/>
            <p:cNvSpPr>
              <a:spLocks/>
            </p:cNvSpPr>
            <p:nvPr/>
          </p:nvSpPr>
          <p:spPr bwMode="auto">
            <a:xfrm>
              <a:off x="2240" y="3761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169"/>
            <p:cNvSpPr>
              <a:spLocks/>
            </p:cNvSpPr>
            <p:nvPr/>
          </p:nvSpPr>
          <p:spPr bwMode="auto">
            <a:xfrm>
              <a:off x="2254" y="3761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170"/>
            <p:cNvSpPr>
              <a:spLocks/>
            </p:cNvSpPr>
            <p:nvPr/>
          </p:nvSpPr>
          <p:spPr bwMode="auto">
            <a:xfrm>
              <a:off x="2268" y="3761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171"/>
            <p:cNvSpPr>
              <a:spLocks/>
            </p:cNvSpPr>
            <p:nvPr/>
          </p:nvSpPr>
          <p:spPr bwMode="auto">
            <a:xfrm>
              <a:off x="2282" y="3761"/>
              <a:ext cx="23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172"/>
            <p:cNvSpPr>
              <a:spLocks/>
            </p:cNvSpPr>
            <p:nvPr/>
          </p:nvSpPr>
          <p:spPr bwMode="auto">
            <a:xfrm>
              <a:off x="2296" y="3761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173"/>
            <p:cNvSpPr>
              <a:spLocks/>
            </p:cNvSpPr>
            <p:nvPr/>
          </p:nvSpPr>
          <p:spPr bwMode="auto">
            <a:xfrm>
              <a:off x="2310" y="3761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174"/>
            <p:cNvSpPr>
              <a:spLocks/>
            </p:cNvSpPr>
            <p:nvPr/>
          </p:nvSpPr>
          <p:spPr bwMode="auto">
            <a:xfrm>
              <a:off x="2323" y="3761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175"/>
            <p:cNvSpPr>
              <a:spLocks/>
            </p:cNvSpPr>
            <p:nvPr/>
          </p:nvSpPr>
          <p:spPr bwMode="auto">
            <a:xfrm>
              <a:off x="2337" y="3761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176"/>
            <p:cNvSpPr>
              <a:spLocks/>
            </p:cNvSpPr>
            <p:nvPr/>
          </p:nvSpPr>
          <p:spPr bwMode="auto">
            <a:xfrm>
              <a:off x="2351" y="3761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177"/>
            <p:cNvSpPr>
              <a:spLocks/>
            </p:cNvSpPr>
            <p:nvPr/>
          </p:nvSpPr>
          <p:spPr bwMode="auto">
            <a:xfrm>
              <a:off x="2365" y="3761"/>
              <a:ext cx="23" cy="24"/>
            </a:xfrm>
            <a:custGeom>
              <a:avLst/>
              <a:gdLst>
                <a:gd name="T0" fmla="*/ 67 w 81"/>
                <a:gd name="T1" fmla="*/ 67 h 82"/>
                <a:gd name="T2" fmla="*/ 67 w 81"/>
                <a:gd name="T3" fmla="*/ 67 h 82"/>
                <a:gd name="T4" fmla="*/ 67 w 81"/>
                <a:gd name="T5" fmla="*/ 15 h 82"/>
                <a:gd name="T6" fmla="*/ 14 w 81"/>
                <a:gd name="T7" fmla="*/ 15 h 82"/>
                <a:gd name="T8" fmla="*/ 14 w 81"/>
                <a:gd name="T9" fmla="*/ 67 h 82"/>
                <a:gd name="T10" fmla="*/ 67 w 81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7"/>
                  </a:moveTo>
                  <a:lnTo>
                    <a:pt x="67" y="67"/>
                  </a:lnTo>
                  <a:cubicBezTo>
                    <a:pt x="81" y="53"/>
                    <a:pt x="81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178"/>
            <p:cNvSpPr>
              <a:spLocks/>
            </p:cNvSpPr>
            <p:nvPr/>
          </p:nvSpPr>
          <p:spPr bwMode="auto">
            <a:xfrm>
              <a:off x="2379" y="3761"/>
              <a:ext cx="23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Freeform 179"/>
            <p:cNvSpPr>
              <a:spLocks/>
            </p:cNvSpPr>
            <p:nvPr/>
          </p:nvSpPr>
          <p:spPr bwMode="auto">
            <a:xfrm>
              <a:off x="2393" y="3761"/>
              <a:ext cx="23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180"/>
            <p:cNvSpPr>
              <a:spLocks/>
            </p:cNvSpPr>
            <p:nvPr/>
          </p:nvSpPr>
          <p:spPr bwMode="auto">
            <a:xfrm>
              <a:off x="2406" y="3761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181"/>
            <p:cNvSpPr>
              <a:spLocks/>
            </p:cNvSpPr>
            <p:nvPr/>
          </p:nvSpPr>
          <p:spPr bwMode="auto">
            <a:xfrm>
              <a:off x="2420" y="3761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182"/>
            <p:cNvSpPr>
              <a:spLocks/>
            </p:cNvSpPr>
            <p:nvPr/>
          </p:nvSpPr>
          <p:spPr bwMode="auto">
            <a:xfrm>
              <a:off x="2434" y="3761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183"/>
            <p:cNvSpPr>
              <a:spLocks/>
            </p:cNvSpPr>
            <p:nvPr/>
          </p:nvSpPr>
          <p:spPr bwMode="auto">
            <a:xfrm>
              <a:off x="2448" y="3761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184"/>
            <p:cNvSpPr>
              <a:spLocks/>
            </p:cNvSpPr>
            <p:nvPr/>
          </p:nvSpPr>
          <p:spPr bwMode="auto">
            <a:xfrm>
              <a:off x="2462" y="3761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185"/>
            <p:cNvSpPr>
              <a:spLocks/>
            </p:cNvSpPr>
            <p:nvPr/>
          </p:nvSpPr>
          <p:spPr bwMode="auto">
            <a:xfrm>
              <a:off x="2476" y="3761"/>
              <a:ext cx="23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186"/>
            <p:cNvSpPr>
              <a:spLocks/>
            </p:cNvSpPr>
            <p:nvPr/>
          </p:nvSpPr>
          <p:spPr bwMode="auto">
            <a:xfrm>
              <a:off x="2490" y="3761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187"/>
            <p:cNvSpPr>
              <a:spLocks/>
            </p:cNvSpPr>
            <p:nvPr/>
          </p:nvSpPr>
          <p:spPr bwMode="auto">
            <a:xfrm>
              <a:off x="2503" y="3761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Freeform 188"/>
            <p:cNvSpPr>
              <a:spLocks/>
            </p:cNvSpPr>
            <p:nvPr/>
          </p:nvSpPr>
          <p:spPr bwMode="auto">
            <a:xfrm>
              <a:off x="2517" y="3761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Freeform 189"/>
            <p:cNvSpPr>
              <a:spLocks/>
            </p:cNvSpPr>
            <p:nvPr/>
          </p:nvSpPr>
          <p:spPr bwMode="auto">
            <a:xfrm>
              <a:off x="2531" y="3761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190"/>
            <p:cNvSpPr>
              <a:spLocks/>
            </p:cNvSpPr>
            <p:nvPr/>
          </p:nvSpPr>
          <p:spPr bwMode="auto">
            <a:xfrm>
              <a:off x="2545" y="3761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191"/>
            <p:cNvSpPr>
              <a:spLocks/>
            </p:cNvSpPr>
            <p:nvPr/>
          </p:nvSpPr>
          <p:spPr bwMode="auto">
            <a:xfrm>
              <a:off x="2559" y="3761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192"/>
            <p:cNvSpPr>
              <a:spLocks/>
            </p:cNvSpPr>
            <p:nvPr/>
          </p:nvSpPr>
          <p:spPr bwMode="auto">
            <a:xfrm>
              <a:off x="2573" y="3761"/>
              <a:ext cx="23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193"/>
            <p:cNvSpPr>
              <a:spLocks/>
            </p:cNvSpPr>
            <p:nvPr/>
          </p:nvSpPr>
          <p:spPr bwMode="auto">
            <a:xfrm>
              <a:off x="2587" y="3761"/>
              <a:ext cx="23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Freeform 194"/>
            <p:cNvSpPr>
              <a:spLocks/>
            </p:cNvSpPr>
            <p:nvPr/>
          </p:nvSpPr>
          <p:spPr bwMode="auto">
            <a:xfrm>
              <a:off x="2600" y="3761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Freeform 195"/>
            <p:cNvSpPr>
              <a:spLocks/>
            </p:cNvSpPr>
            <p:nvPr/>
          </p:nvSpPr>
          <p:spPr bwMode="auto">
            <a:xfrm>
              <a:off x="2614" y="3761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Freeform 196"/>
            <p:cNvSpPr>
              <a:spLocks/>
            </p:cNvSpPr>
            <p:nvPr/>
          </p:nvSpPr>
          <p:spPr bwMode="auto">
            <a:xfrm>
              <a:off x="2628" y="3761"/>
              <a:ext cx="24" cy="23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197"/>
            <p:cNvSpPr>
              <a:spLocks/>
            </p:cNvSpPr>
            <p:nvPr/>
          </p:nvSpPr>
          <p:spPr bwMode="auto">
            <a:xfrm>
              <a:off x="2642" y="3761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198"/>
            <p:cNvSpPr>
              <a:spLocks/>
            </p:cNvSpPr>
            <p:nvPr/>
          </p:nvSpPr>
          <p:spPr bwMode="auto">
            <a:xfrm>
              <a:off x="2656" y="3761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199"/>
            <p:cNvSpPr>
              <a:spLocks/>
            </p:cNvSpPr>
            <p:nvPr/>
          </p:nvSpPr>
          <p:spPr bwMode="auto">
            <a:xfrm>
              <a:off x="2670" y="3761"/>
              <a:ext cx="23" cy="23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200"/>
            <p:cNvSpPr>
              <a:spLocks/>
            </p:cNvSpPr>
            <p:nvPr/>
          </p:nvSpPr>
          <p:spPr bwMode="auto">
            <a:xfrm>
              <a:off x="2683" y="3760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201"/>
            <p:cNvSpPr>
              <a:spLocks/>
            </p:cNvSpPr>
            <p:nvPr/>
          </p:nvSpPr>
          <p:spPr bwMode="auto">
            <a:xfrm>
              <a:off x="2697" y="3761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202"/>
            <p:cNvSpPr>
              <a:spLocks/>
            </p:cNvSpPr>
            <p:nvPr/>
          </p:nvSpPr>
          <p:spPr bwMode="auto">
            <a:xfrm>
              <a:off x="2711" y="3761"/>
              <a:ext cx="24" cy="23"/>
            </a:xfrm>
            <a:custGeom>
              <a:avLst/>
              <a:gdLst>
                <a:gd name="T0" fmla="*/ 67 w 81"/>
                <a:gd name="T1" fmla="*/ 67 h 82"/>
                <a:gd name="T2" fmla="*/ 67 w 81"/>
                <a:gd name="T3" fmla="*/ 67 h 82"/>
                <a:gd name="T4" fmla="*/ 67 w 81"/>
                <a:gd name="T5" fmla="*/ 14 h 82"/>
                <a:gd name="T6" fmla="*/ 14 w 81"/>
                <a:gd name="T7" fmla="*/ 14 h 82"/>
                <a:gd name="T8" fmla="*/ 14 w 81"/>
                <a:gd name="T9" fmla="*/ 67 h 82"/>
                <a:gd name="T10" fmla="*/ 67 w 81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7"/>
                  </a:moveTo>
                  <a:lnTo>
                    <a:pt x="67" y="67"/>
                  </a:lnTo>
                  <a:cubicBezTo>
                    <a:pt x="81" y="52"/>
                    <a:pt x="81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203"/>
            <p:cNvSpPr>
              <a:spLocks/>
            </p:cNvSpPr>
            <p:nvPr/>
          </p:nvSpPr>
          <p:spPr bwMode="auto">
            <a:xfrm>
              <a:off x="2725" y="3760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Freeform 204"/>
            <p:cNvSpPr>
              <a:spLocks/>
            </p:cNvSpPr>
            <p:nvPr/>
          </p:nvSpPr>
          <p:spPr bwMode="auto">
            <a:xfrm>
              <a:off x="2739" y="3760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406"/>
          <p:cNvGrpSpPr>
            <a:grpSpLocks/>
          </p:cNvGrpSpPr>
          <p:nvPr/>
        </p:nvGrpSpPr>
        <p:grpSpPr bwMode="auto">
          <a:xfrm>
            <a:off x="1179513" y="1476375"/>
            <a:ext cx="7054850" cy="4929187"/>
            <a:chOff x="743" y="930"/>
            <a:chExt cx="4444" cy="3105"/>
          </a:xfrm>
        </p:grpSpPr>
        <p:sp>
          <p:nvSpPr>
            <p:cNvPr id="88" name="Freeform 206"/>
            <p:cNvSpPr>
              <a:spLocks/>
            </p:cNvSpPr>
            <p:nvPr/>
          </p:nvSpPr>
          <p:spPr bwMode="auto">
            <a:xfrm>
              <a:off x="2753" y="3760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7"/>
            <p:cNvSpPr>
              <a:spLocks/>
            </p:cNvSpPr>
            <p:nvPr/>
          </p:nvSpPr>
          <p:spPr bwMode="auto">
            <a:xfrm>
              <a:off x="2767" y="3760"/>
              <a:ext cx="23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08"/>
            <p:cNvSpPr>
              <a:spLocks/>
            </p:cNvSpPr>
            <p:nvPr/>
          </p:nvSpPr>
          <p:spPr bwMode="auto">
            <a:xfrm>
              <a:off x="2780" y="3760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09"/>
            <p:cNvSpPr>
              <a:spLocks/>
            </p:cNvSpPr>
            <p:nvPr/>
          </p:nvSpPr>
          <p:spPr bwMode="auto">
            <a:xfrm>
              <a:off x="2794" y="3759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10"/>
            <p:cNvSpPr>
              <a:spLocks/>
            </p:cNvSpPr>
            <p:nvPr/>
          </p:nvSpPr>
          <p:spPr bwMode="auto">
            <a:xfrm>
              <a:off x="2808" y="3759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11"/>
            <p:cNvSpPr>
              <a:spLocks/>
            </p:cNvSpPr>
            <p:nvPr/>
          </p:nvSpPr>
          <p:spPr bwMode="auto">
            <a:xfrm>
              <a:off x="2822" y="3759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12"/>
            <p:cNvSpPr>
              <a:spLocks/>
            </p:cNvSpPr>
            <p:nvPr/>
          </p:nvSpPr>
          <p:spPr bwMode="auto">
            <a:xfrm>
              <a:off x="2836" y="3759"/>
              <a:ext cx="24" cy="24"/>
            </a:xfrm>
            <a:custGeom>
              <a:avLst/>
              <a:gdLst>
                <a:gd name="T0" fmla="*/ 67 w 82"/>
                <a:gd name="T1" fmla="*/ 67 h 81"/>
                <a:gd name="T2" fmla="*/ 67 w 82"/>
                <a:gd name="T3" fmla="*/ 67 h 81"/>
                <a:gd name="T4" fmla="*/ 67 w 82"/>
                <a:gd name="T5" fmla="*/ 14 h 81"/>
                <a:gd name="T6" fmla="*/ 15 w 82"/>
                <a:gd name="T7" fmla="*/ 14 h 81"/>
                <a:gd name="T8" fmla="*/ 15 w 82"/>
                <a:gd name="T9" fmla="*/ 67 h 81"/>
                <a:gd name="T10" fmla="*/ 67 w 82"/>
                <a:gd name="T11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1"/>
                    <a:pt x="53" y="81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13"/>
            <p:cNvSpPr>
              <a:spLocks/>
            </p:cNvSpPr>
            <p:nvPr/>
          </p:nvSpPr>
          <p:spPr bwMode="auto">
            <a:xfrm>
              <a:off x="2850" y="3759"/>
              <a:ext cx="24" cy="24"/>
            </a:xfrm>
            <a:custGeom>
              <a:avLst/>
              <a:gdLst>
                <a:gd name="T0" fmla="*/ 67 w 82"/>
                <a:gd name="T1" fmla="*/ 67 h 81"/>
                <a:gd name="T2" fmla="*/ 67 w 82"/>
                <a:gd name="T3" fmla="*/ 67 h 81"/>
                <a:gd name="T4" fmla="*/ 67 w 82"/>
                <a:gd name="T5" fmla="*/ 14 h 81"/>
                <a:gd name="T6" fmla="*/ 14 w 82"/>
                <a:gd name="T7" fmla="*/ 14 h 81"/>
                <a:gd name="T8" fmla="*/ 14 w 82"/>
                <a:gd name="T9" fmla="*/ 67 h 81"/>
                <a:gd name="T10" fmla="*/ 67 w 82"/>
                <a:gd name="T11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1"/>
                    <a:pt x="53" y="81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14"/>
            <p:cNvSpPr>
              <a:spLocks/>
            </p:cNvSpPr>
            <p:nvPr/>
          </p:nvSpPr>
          <p:spPr bwMode="auto">
            <a:xfrm>
              <a:off x="2864" y="3759"/>
              <a:ext cx="23" cy="23"/>
            </a:xfrm>
            <a:custGeom>
              <a:avLst/>
              <a:gdLst>
                <a:gd name="T0" fmla="*/ 68 w 82"/>
                <a:gd name="T1" fmla="*/ 67 h 81"/>
                <a:gd name="T2" fmla="*/ 68 w 82"/>
                <a:gd name="T3" fmla="*/ 67 h 81"/>
                <a:gd name="T4" fmla="*/ 68 w 82"/>
                <a:gd name="T5" fmla="*/ 14 h 81"/>
                <a:gd name="T6" fmla="*/ 15 w 82"/>
                <a:gd name="T7" fmla="*/ 14 h 81"/>
                <a:gd name="T8" fmla="*/ 15 w 82"/>
                <a:gd name="T9" fmla="*/ 67 h 81"/>
                <a:gd name="T10" fmla="*/ 68 w 82"/>
                <a:gd name="T11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30" y="81"/>
                    <a:pt x="53" y="81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15"/>
            <p:cNvSpPr>
              <a:spLocks/>
            </p:cNvSpPr>
            <p:nvPr/>
          </p:nvSpPr>
          <p:spPr bwMode="auto">
            <a:xfrm>
              <a:off x="2877" y="3759"/>
              <a:ext cx="24" cy="23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16"/>
            <p:cNvSpPr>
              <a:spLocks/>
            </p:cNvSpPr>
            <p:nvPr/>
          </p:nvSpPr>
          <p:spPr bwMode="auto">
            <a:xfrm>
              <a:off x="2891" y="3759"/>
              <a:ext cx="24" cy="23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17"/>
            <p:cNvSpPr>
              <a:spLocks/>
            </p:cNvSpPr>
            <p:nvPr/>
          </p:nvSpPr>
          <p:spPr bwMode="auto">
            <a:xfrm>
              <a:off x="2905" y="3758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18"/>
            <p:cNvSpPr>
              <a:spLocks/>
            </p:cNvSpPr>
            <p:nvPr/>
          </p:nvSpPr>
          <p:spPr bwMode="auto">
            <a:xfrm>
              <a:off x="2919" y="3759"/>
              <a:ext cx="24" cy="23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19"/>
            <p:cNvSpPr>
              <a:spLocks/>
            </p:cNvSpPr>
            <p:nvPr/>
          </p:nvSpPr>
          <p:spPr bwMode="auto">
            <a:xfrm>
              <a:off x="2933" y="3757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220"/>
            <p:cNvSpPr>
              <a:spLocks/>
            </p:cNvSpPr>
            <p:nvPr/>
          </p:nvSpPr>
          <p:spPr bwMode="auto">
            <a:xfrm>
              <a:off x="2947" y="3757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221"/>
            <p:cNvSpPr>
              <a:spLocks/>
            </p:cNvSpPr>
            <p:nvPr/>
          </p:nvSpPr>
          <p:spPr bwMode="auto">
            <a:xfrm>
              <a:off x="2961" y="3758"/>
              <a:ext cx="23" cy="23"/>
            </a:xfrm>
            <a:custGeom>
              <a:avLst/>
              <a:gdLst>
                <a:gd name="T0" fmla="*/ 67 w 81"/>
                <a:gd name="T1" fmla="*/ 67 h 82"/>
                <a:gd name="T2" fmla="*/ 67 w 81"/>
                <a:gd name="T3" fmla="*/ 67 h 82"/>
                <a:gd name="T4" fmla="*/ 67 w 81"/>
                <a:gd name="T5" fmla="*/ 15 h 82"/>
                <a:gd name="T6" fmla="*/ 14 w 81"/>
                <a:gd name="T7" fmla="*/ 15 h 82"/>
                <a:gd name="T8" fmla="*/ 14 w 81"/>
                <a:gd name="T9" fmla="*/ 67 h 82"/>
                <a:gd name="T10" fmla="*/ 67 w 81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7"/>
                  </a:moveTo>
                  <a:lnTo>
                    <a:pt x="67" y="67"/>
                  </a:lnTo>
                  <a:cubicBezTo>
                    <a:pt x="81" y="53"/>
                    <a:pt x="81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222"/>
            <p:cNvSpPr>
              <a:spLocks/>
            </p:cNvSpPr>
            <p:nvPr/>
          </p:nvSpPr>
          <p:spPr bwMode="auto">
            <a:xfrm>
              <a:off x="2974" y="3757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223"/>
            <p:cNvSpPr>
              <a:spLocks/>
            </p:cNvSpPr>
            <p:nvPr/>
          </p:nvSpPr>
          <p:spPr bwMode="auto">
            <a:xfrm>
              <a:off x="2988" y="3757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224"/>
            <p:cNvSpPr>
              <a:spLocks/>
            </p:cNvSpPr>
            <p:nvPr/>
          </p:nvSpPr>
          <p:spPr bwMode="auto">
            <a:xfrm>
              <a:off x="3002" y="3757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225"/>
            <p:cNvSpPr>
              <a:spLocks/>
            </p:cNvSpPr>
            <p:nvPr/>
          </p:nvSpPr>
          <p:spPr bwMode="auto">
            <a:xfrm>
              <a:off x="3016" y="3757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26"/>
            <p:cNvSpPr>
              <a:spLocks/>
            </p:cNvSpPr>
            <p:nvPr/>
          </p:nvSpPr>
          <p:spPr bwMode="auto">
            <a:xfrm>
              <a:off x="3030" y="3756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227"/>
            <p:cNvSpPr>
              <a:spLocks/>
            </p:cNvSpPr>
            <p:nvPr/>
          </p:nvSpPr>
          <p:spPr bwMode="auto">
            <a:xfrm>
              <a:off x="3044" y="3756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28"/>
            <p:cNvSpPr>
              <a:spLocks/>
            </p:cNvSpPr>
            <p:nvPr/>
          </p:nvSpPr>
          <p:spPr bwMode="auto">
            <a:xfrm>
              <a:off x="3058" y="3755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29"/>
            <p:cNvSpPr>
              <a:spLocks/>
            </p:cNvSpPr>
            <p:nvPr/>
          </p:nvSpPr>
          <p:spPr bwMode="auto">
            <a:xfrm>
              <a:off x="3071" y="3755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30"/>
            <p:cNvSpPr>
              <a:spLocks/>
            </p:cNvSpPr>
            <p:nvPr/>
          </p:nvSpPr>
          <p:spPr bwMode="auto">
            <a:xfrm>
              <a:off x="3085" y="3756"/>
              <a:ext cx="24" cy="23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31"/>
            <p:cNvSpPr>
              <a:spLocks/>
            </p:cNvSpPr>
            <p:nvPr/>
          </p:nvSpPr>
          <p:spPr bwMode="auto">
            <a:xfrm>
              <a:off x="3099" y="3755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32"/>
            <p:cNvSpPr>
              <a:spLocks/>
            </p:cNvSpPr>
            <p:nvPr/>
          </p:nvSpPr>
          <p:spPr bwMode="auto">
            <a:xfrm>
              <a:off x="3113" y="3755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33"/>
            <p:cNvSpPr>
              <a:spLocks/>
            </p:cNvSpPr>
            <p:nvPr/>
          </p:nvSpPr>
          <p:spPr bwMode="auto">
            <a:xfrm>
              <a:off x="3127" y="3756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34"/>
            <p:cNvSpPr>
              <a:spLocks/>
            </p:cNvSpPr>
            <p:nvPr/>
          </p:nvSpPr>
          <p:spPr bwMode="auto">
            <a:xfrm>
              <a:off x="3141" y="3754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35"/>
            <p:cNvSpPr>
              <a:spLocks/>
            </p:cNvSpPr>
            <p:nvPr/>
          </p:nvSpPr>
          <p:spPr bwMode="auto">
            <a:xfrm>
              <a:off x="3155" y="3754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36"/>
            <p:cNvSpPr>
              <a:spLocks/>
            </p:cNvSpPr>
            <p:nvPr/>
          </p:nvSpPr>
          <p:spPr bwMode="auto">
            <a:xfrm>
              <a:off x="3168" y="375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37"/>
            <p:cNvSpPr>
              <a:spLocks/>
            </p:cNvSpPr>
            <p:nvPr/>
          </p:nvSpPr>
          <p:spPr bwMode="auto">
            <a:xfrm>
              <a:off x="3182" y="3753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38"/>
            <p:cNvSpPr>
              <a:spLocks/>
            </p:cNvSpPr>
            <p:nvPr/>
          </p:nvSpPr>
          <p:spPr bwMode="auto">
            <a:xfrm>
              <a:off x="3196" y="3753"/>
              <a:ext cx="24" cy="24"/>
            </a:xfrm>
            <a:custGeom>
              <a:avLst/>
              <a:gdLst>
                <a:gd name="T0" fmla="*/ 67 w 82"/>
                <a:gd name="T1" fmla="*/ 67 h 81"/>
                <a:gd name="T2" fmla="*/ 67 w 82"/>
                <a:gd name="T3" fmla="*/ 67 h 81"/>
                <a:gd name="T4" fmla="*/ 67 w 82"/>
                <a:gd name="T5" fmla="*/ 14 h 81"/>
                <a:gd name="T6" fmla="*/ 14 w 82"/>
                <a:gd name="T7" fmla="*/ 14 h 81"/>
                <a:gd name="T8" fmla="*/ 14 w 82"/>
                <a:gd name="T9" fmla="*/ 67 h 81"/>
                <a:gd name="T10" fmla="*/ 67 w 82"/>
                <a:gd name="T11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1"/>
                    <a:pt x="53" y="81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9"/>
            <p:cNvSpPr>
              <a:spLocks/>
            </p:cNvSpPr>
            <p:nvPr/>
          </p:nvSpPr>
          <p:spPr bwMode="auto">
            <a:xfrm>
              <a:off x="3210" y="3754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0"/>
            <p:cNvSpPr>
              <a:spLocks/>
            </p:cNvSpPr>
            <p:nvPr/>
          </p:nvSpPr>
          <p:spPr bwMode="auto">
            <a:xfrm>
              <a:off x="3224" y="3753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41"/>
            <p:cNvSpPr>
              <a:spLocks/>
            </p:cNvSpPr>
            <p:nvPr/>
          </p:nvSpPr>
          <p:spPr bwMode="auto">
            <a:xfrm>
              <a:off x="3238" y="3750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42"/>
            <p:cNvSpPr>
              <a:spLocks/>
            </p:cNvSpPr>
            <p:nvPr/>
          </p:nvSpPr>
          <p:spPr bwMode="auto">
            <a:xfrm>
              <a:off x="3252" y="3750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43"/>
            <p:cNvSpPr>
              <a:spLocks/>
            </p:cNvSpPr>
            <p:nvPr/>
          </p:nvSpPr>
          <p:spPr bwMode="auto">
            <a:xfrm>
              <a:off x="3265" y="3747"/>
              <a:ext cx="24" cy="23"/>
            </a:xfrm>
            <a:custGeom>
              <a:avLst/>
              <a:gdLst>
                <a:gd name="T0" fmla="*/ 68 w 82"/>
                <a:gd name="T1" fmla="*/ 67 h 81"/>
                <a:gd name="T2" fmla="*/ 68 w 82"/>
                <a:gd name="T3" fmla="*/ 67 h 81"/>
                <a:gd name="T4" fmla="*/ 68 w 82"/>
                <a:gd name="T5" fmla="*/ 14 h 81"/>
                <a:gd name="T6" fmla="*/ 15 w 82"/>
                <a:gd name="T7" fmla="*/ 14 h 81"/>
                <a:gd name="T8" fmla="*/ 15 w 82"/>
                <a:gd name="T9" fmla="*/ 67 h 81"/>
                <a:gd name="T10" fmla="*/ 68 w 82"/>
                <a:gd name="T11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30" y="81"/>
                    <a:pt x="53" y="81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44"/>
            <p:cNvSpPr>
              <a:spLocks/>
            </p:cNvSpPr>
            <p:nvPr/>
          </p:nvSpPr>
          <p:spPr bwMode="auto">
            <a:xfrm>
              <a:off x="3279" y="3744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5"/>
            <p:cNvSpPr>
              <a:spLocks/>
            </p:cNvSpPr>
            <p:nvPr/>
          </p:nvSpPr>
          <p:spPr bwMode="auto">
            <a:xfrm>
              <a:off x="3293" y="3744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46"/>
            <p:cNvSpPr>
              <a:spLocks/>
            </p:cNvSpPr>
            <p:nvPr/>
          </p:nvSpPr>
          <p:spPr bwMode="auto">
            <a:xfrm>
              <a:off x="3307" y="3741"/>
              <a:ext cx="24" cy="24"/>
            </a:xfrm>
            <a:custGeom>
              <a:avLst/>
              <a:gdLst>
                <a:gd name="T0" fmla="*/ 67 w 81"/>
                <a:gd name="T1" fmla="*/ 68 h 82"/>
                <a:gd name="T2" fmla="*/ 67 w 81"/>
                <a:gd name="T3" fmla="*/ 68 h 82"/>
                <a:gd name="T4" fmla="*/ 67 w 81"/>
                <a:gd name="T5" fmla="*/ 15 h 82"/>
                <a:gd name="T6" fmla="*/ 14 w 81"/>
                <a:gd name="T7" fmla="*/ 15 h 82"/>
                <a:gd name="T8" fmla="*/ 14 w 81"/>
                <a:gd name="T9" fmla="*/ 68 h 82"/>
                <a:gd name="T10" fmla="*/ 67 w 81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8"/>
                  </a:moveTo>
                  <a:lnTo>
                    <a:pt x="67" y="68"/>
                  </a:lnTo>
                  <a:cubicBezTo>
                    <a:pt x="81" y="53"/>
                    <a:pt x="81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47"/>
            <p:cNvSpPr>
              <a:spLocks/>
            </p:cNvSpPr>
            <p:nvPr/>
          </p:nvSpPr>
          <p:spPr bwMode="auto">
            <a:xfrm>
              <a:off x="3321" y="3746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48"/>
            <p:cNvSpPr>
              <a:spLocks/>
            </p:cNvSpPr>
            <p:nvPr/>
          </p:nvSpPr>
          <p:spPr bwMode="auto">
            <a:xfrm>
              <a:off x="3335" y="3741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49"/>
            <p:cNvSpPr>
              <a:spLocks/>
            </p:cNvSpPr>
            <p:nvPr/>
          </p:nvSpPr>
          <p:spPr bwMode="auto">
            <a:xfrm>
              <a:off x="3349" y="3744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50"/>
            <p:cNvSpPr>
              <a:spLocks/>
            </p:cNvSpPr>
            <p:nvPr/>
          </p:nvSpPr>
          <p:spPr bwMode="auto">
            <a:xfrm>
              <a:off x="3362" y="3743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51"/>
            <p:cNvSpPr>
              <a:spLocks/>
            </p:cNvSpPr>
            <p:nvPr/>
          </p:nvSpPr>
          <p:spPr bwMode="auto">
            <a:xfrm>
              <a:off x="3376" y="3743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252"/>
            <p:cNvSpPr>
              <a:spLocks/>
            </p:cNvSpPr>
            <p:nvPr/>
          </p:nvSpPr>
          <p:spPr bwMode="auto">
            <a:xfrm>
              <a:off x="3390" y="3740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253"/>
            <p:cNvSpPr>
              <a:spLocks/>
            </p:cNvSpPr>
            <p:nvPr/>
          </p:nvSpPr>
          <p:spPr bwMode="auto">
            <a:xfrm>
              <a:off x="3404" y="3738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254"/>
            <p:cNvSpPr>
              <a:spLocks/>
            </p:cNvSpPr>
            <p:nvPr/>
          </p:nvSpPr>
          <p:spPr bwMode="auto">
            <a:xfrm>
              <a:off x="3418" y="3737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255"/>
            <p:cNvSpPr>
              <a:spLocks/>
            </p:cNvSpPr>
            <p:nvPr/>
          </p:nvSpPr>
          <p:spPr bwMode="auto">
            <a:xfrm>
              <a:off x="3432" y="3734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256"/>
            <p:cNvSpPr>
              <a:spLocks/>
            </p:cNvSpPr>
            <p:nvPr/>
          </p:nvSpPr>
          <p:spPr bwMode="auto">
            <a:xfrm>
              <a:off x="3446" y="3724"/>
              <a:ext cx="23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257"/>
            <p:cNvSpPr>
              <a:spLocks/>
            </p:cNvSpPr>
            <p:nvPr/>
          </p:nvSpPr>
          <p:spPr bwMode="auto">
            <a:xfrm>
              <a:off x="3459" y="3741"/>
              <a:ext cx="24" cy="23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258"/>
            <p:cNvSpPr>
              <a:spLocks/>
            </p:cNvSpPr>
            <p:nvPr/>
          </p:nvSpPr>
          <p:spPr bwMode="auto">
            <a:xfrm>
              <a:off x="3473" y="3740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259"/>
            <p:cNvSpPr>
              <a:spLocks/>
            </p:cNvSpPr>
            <p:nvPr/>
          </p:nvSpPr>
          <p:spPr bwMode="auto">
            <a:xfrm>
              <a:off x="3487" y="3732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260"/>
            <p:cNvSpPr>
              <a:spLocks/>
            </p:cNvSpPr>
            <p:nvPr/>
          </p:nvSpPr>
          <p:spPr bwMode="auto">
            <a:xfrm>
              <a:off x="3501" y="3733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261"/>
            <p:cNvSpPr>
              <a:spLocks/>
            </p:cNvSpPr>
            <p:nvPr/>
          </p:nvSpPr>
          <p:spPr bwMode="auto">
            <a:xfrm>
              <a:off x="3515" y="3736"/>
              <a:ext cx="24" cy="23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262"/>
            <p:cNvSpPr>
              <a:spLocks/>
            </p:cNvSpPr>
            <p:nvPr/>
          </p:nvSpPr>
          <p:spPr bwMode="auto">
            <a:xfrm>
              <a:off x="3529" y="3728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263"/>
            <p:cNvSpPr>
              <a:spLocks/>
            </p:cNvSpPr>
            <p:nvPr/>
          </p:nvSpPr>
          <p:spPr bwMode="auto">
            <a:xfrm>
              <a:off x="3543" y="3732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264"/>
            <p:cNvSpPr>
              <a:spLocks/>
            </p:cNvSpPr>
            <p:nvPr/>
          </p:nvSpPr>
          <p:spPr bwMode="auto">
            <a:xfrm>
              <a:off x="3556" y="3729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65"/>
            <p:cNvSpPr>
              <a:spLocks/>
            </p:cNvSpPr>
            <p:nvPr/>
          </p:nvSpPr>
          <p:spPr bwMode="auto">
            <a:xfrm>
              <a:off x="3570" y="3728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66"/>
            <p:cNvSpPr>
              <a:spLocks/>
            </p:cNvSpPr>
            <p:nvPr/>
          </p:nvSpPr>
          <p:spPr bwMode="auto">
            <a:xfrm>
              <a:off x="3584" y="3725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67"/>
            <p:cNvSpPr>
              <a:spLocks/>
            </p:cNvSpPr>
            <p:nvPr/>
          </p:nvSpPr>
          <p:spPr bwMode="auto">
            <a:xfrm>
              <a:off x="3598" y="3716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68"/>
            <p:cNvSpPr>
              <a:spLocks/>
            </p:cNvSpPr>
            <p:nvPr/>
          </p:nvSpPr>
          <p:spPr bwMode="auto">
            <a:xfrm>
              <a:off x="3612" y="3715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69"/>
            <p:cNvSpPr>
              <a:spLocks/>
            </p:cNvSpPr>
            <p:nvPr/>
          </p:nvSpPr>
          <p:spPr bwMode="auto">
            <a:xfrm>
              <a:off x="3626" y="3717"/>
              <a:ext cx="23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70"/>
            <p:cNvSpPr>
              <a:spLocks/>
            </p:cNvSpPr>
            <p:nvPr/>
          </p:nvSpPr>
          <p:spPr bwMode="auto">
            <a:xfrm>
              <a:off x="3640" y="3721"/>
              <a:ext cx="23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71"/>
            <p:cNvSpPr>
              <a:spLocks/>
            </p:cNvSpPr>
            <p:nvPr/>
          </p:nvSpPr>
          <p:spPr bwMode="auto">
            <a:xfrm>
              <a:off x="3654" y="3717"/>
              <a:ext cx="23" cy="24"/>
            </a:xfrm>
            <a:custGeom>
              <a:avLst/>
              <a:gdLst>
                <a:gd name="T0" fmla="*/ 67 w 81"/>
                <a:gd name="T1" fmla="*/ 68 h 82"/>
                <a:gd name="T2" fmla="*/ 67 w 81"/>
                <a:gd name="T3" fmla="*/ 68 h 82"/>
                <a:gd name="T4" fmla="*/ 67 w 81"/>
                <a:gd name="T5" fmla="*/ 15 h 82"/>
                <a:gd name="T6" fmla="*/ 14 w 81"/>
                <a:gd name="T7" fmla="*/ 15 h 82"/>
                <a:gd name="T8" fmla="*/ 14 w 81"/>
                <a:gd name="T9" fmla="*/ 68 h 82"/>
                <a:gd name="T10" fmla="*/ 67 w 81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8"/>
                  </a:moveTo>
                  <a:lnTo>
                    <a:pt x="67" y="68"/>
                  </a:lnTo>
                  <a:cubicBezTo>
                    <a:pt x="81" y="53"/>
                    <a:pt x="81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72"/>
            <p:cNvSpPr>
              <a:spLocks/>
            </p:cNvSpPr>
            <p:nvPr/>
          </p:nvSpPr>
          <p:spPr bwMode="auto">
            <a:xfrm>
              <a:off x="3667" y="3714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73"/>
            <p:cNvSpPr>
              <a:spLocks/>
            </p:cNvSpPr>
            <p:nvPr/>
          </p:nvSpPr>
          <p:spPr bwMode="auto">
            <a:xfrm>
              <a:off x="3681" y="3718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74"/>
            <p:cNvSpPr>
              <a:spLocks/>
            </p:cNvSpPr>
            <p:nvPr/>
          </p:nvSpPr>
          <p:spPr bwMode="auto">
            <a:xfrm>
              <a:off x="3695" y="3714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75"/>
            <p:cNvSpPr>
              <a:spLocks/>
            </p:cNvSpPr>
            <p:nvPr/>
          </p:nvSpPr>
          <p:spPr bwMode="auto">
            <a:xfrm>
              <a:off x="3709" y="3711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76"/>
            <p:cNvSpPr>
              <a:spLocks/>
            </p:cNvSpPr>
            <p:nvPr/>
          </p:nvSpPr>
          <p:spPr bwMode="auto">
            <a:xfrm>
              <a:off x="3723" y="3711"/>
              <a:ext cx="23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77"/>
            <p:cNvSpPr>
              <a:spLocks/>
            </p:cNvSpPr>
            <p:nvPr/>
          </p:nvSpPr>
          <p:spPr bwMode="auto">
            <a:xfrm>
              <a:off x="3737" y="3715"/>
              <a:ext cx="23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78"/>
            <p:cNvSpPr>
              <a:spLocks/>
            </p:cNvSpPr>
            <p:nvPr/>
          </p:nvSpPr>
          <p:spPr bwMode="auto">
            <a:xfrm>
              <a:off x="3751" y="3707"/>
              <a:ext cx="23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79"/>
            <p:cNvSpPr>
              <a:spLocks/>
            </p:cNvSpPr>
            <p:nvPr/>
          </p:nvSpPr>
          <p:spPr bwMode="auto">
            <a:xfrm>
              <a:off x="3764" y="371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80"/>
            <p:cNvSpPr>
              <a:spLocks/>
            </p:cNvSpPr>
            <p:nvPr/>
          </p:nvSpPr>
          <p:spPr bwMode="auto">
            <a:xfrm>
              <a:off x="3778" y="3698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81"/>
            <p:cNvSpPr>
              <a:spLocks/>
            </p:cNvSpPr>
            <p:nvPr/>
          </p:nvSpPr>
          <p:spPr bwMode="auto">
            <a:xfrm>
              <a:off x="3792" y="3702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82"/>
            <p:cNvSpPr>
              <a:spLocks/>
            </p:cNvSpPr>
            <p:nvPr/>
          </p:nvSpPr>
          <p:spPr bwMode="auto">
            <a:xfrm>
              <a:off x="3806" y="3699"/>
              <a:ext cx="23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83"/>
            <p:cNvSpPr>
              <a:spLocks/>
            </p:cNvSpPr>
            <p:nvPr/>
          </p:nvSpPr>
          <p:spPr bwMode="auto">
            <a:xfrm>
              <a:off x="3820" y="3704"/>
              <a:ext cx="23" cy="23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84"/>
            <p:cNvSpPr>
              <a:spLocks/>
            </p:cNvSpPr>
            <p:nvPr/>
          </p:nvSpPr>
          <p:spPr bwMode="auto">
            <a:xfrm>
              <a:off x="3834" y="3684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85"/>
            <p:cNvSpPr>
              <a:spLocks/>
            </p:cNvSpPr>
            <p:nvPr/>
          </p:nvSpPr>
          <p:spPr bwMode="auto">
            <a:xfrm>
              <a:off x="3847" y="3675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86"/>
            <p:cNvSpPr>
              <a:spLocks/>
            </p:cNvSpPr>
            <p:nvPr/>
          </p:nvSpPr>
          <p:spPr bwMode="auto">
            <a:xfrm>
              <a:off x="3861" y="3666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87"/>
            <p:cNvSpPr>
              <a:spLocks/>
            </p:cNvSpPr>
            <p:nvPr/>
          </p:nvSpPr>
          <p:spPr bwMode="auto">
            <a:xfrm>
              <a:off x="3875" y="3677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88"/>
            <p:cNvSpPr>
              <a:spLocks/>
            </p:cNvSpPr>
            <p:nvPr/>
          </p:nvSpPr>
          <p:spPr bwMode="auto">
            <a:xfrm>
              <a:off x="3889" y="3668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89"/>
            <p:cNvSpPr>
              <a:spLocks/>
            </p:cNvSpPr>
            <p:nvPr/>
          </p:nvSpPr>
          <p:spPr bwMode="auto">
            <a:xfrm>
              <a:off x="3903" y="3686"/>
              <a:ext cx="23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90"/>
            <p:cNvSpPr>
              <a:spLocks/>
            </p:cNvSpPr>
            <p:nvPr/>
          </p:nvSpPr>
          <p:spPr bwMode="auto">
            <a:xfrm>
              <a:off x="3917" y="3679"/>
              <a:ext cx="23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91"/>
            <p:cNvSpPr>
              <a:spLocks/>
            </p:cNvSpPr>
            <p:nvPr/>
          </p:nvSpPr>
          <p:spPr bwMode="auto">
            <a:xfrm>
              <a:off x="3931" y="3687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92"/>
            <p:cNvSpPr>
              <a:spLocks/>
            </p:cNvSpPr>
            <p:nvPr/>
          </p:nvSpPr>
          <p:spPr bwMode="auto">
            <a:xfrm>
              <a:off x="3944" y="3624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293"/>
            <p:cNvSpPr>
              <a:spLocks/>
            </p:cNvSpPr>
            <p:nvPr/>
          </p:nvSpPr>
          <p:spPr bwMode="auto">
            <a:xfrm>
              <a:off x="3958" y="3646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294"/>
            <p:cNvSpPr>
              <a:spLocks/>
            </p:cNvSpPr>
            <p:nvPr/>
          </p:nvSpPr>
          <p:spPr bwMode="auto">
            <a:xfrm>
              <a:off x="3972" y="3634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295"/>
            <p:cNvSpPr>
              <a:spLocks/>
            </p:cNvSpPr>
            <p:nvPr/>
          </p:nvSpPr>
          <p:spPr bwMode="auto">
            <a:xfrm>
              <a:off x="3986" y="3665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296"/>
            <p:cNvSpPr>
              <a:spLocks/>
            </p:cNvSpPr>
            <p:nvPr/>
          </p:nvSpPr>
          <p:spPr bwMode="auto">
            <a:xfrm>
              <a:off x="4000" y="3648"/>
              <a:ext cx="23" cy="24"/>
            </a:xfrm>
            <a:custGeom>
              <a:avLst/>
              <a:gdLst>
                <a:gd name="T0" fmla="*/ 67 w 81"/>
                <a:gd name="T1" fmla="*/ 67 h 82"/>
                <a:gd name="T2" fmla="*/ 67 w 81"/>
                <a:gd name="T3" fmla="*/ 67 h 82"/>
                <a:gd name="T4" fmla="*/ 67 w 81"/>
                <a:gd name="T5" fmla="*/ 14 h 82"/>
                <a:gd name="T6" fmla="*/ 14 w 81"/>
                <a:gd name="T7" fmla="*/ 14 h 82"/>
                <a:gd name="T8" fmla="*/ 14 w 81"/>
                <a:gd name="T9" fmla="*/ 67 h 82"/>
                <a:gd name="T10" fmla="*/ 67 w 81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7"/>
                  </a:moveTo>
                  <a:lnTo>
                    <a:pt x="67" y="67"/>
                  </a:lnTo>
                  <a:cubicBezTo>
                    <a:pt x="81" y="53"/>
                    <a:pt x="81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297"/>
            <p:cNvSpPr>
              <a:spLocks/>
            </p:cNvSpPr>
            <p:nvPr/>
          </p:nvSpPr>
          <p:spPr bwMode="auto">
            <a:xfrm>
              <a:off x="4014" y="3574"/>
              <a:ext cx="23" cy="23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298"/>
            <p:cNvSpPr>
              <a:spLocks/>
            </p:cNvSpPr>
            <p:nvPr/>
          </p:nvSpPr>
          <p:spPr bwMode="auto">
            <a:xfrm>
              <a:off x="4028" y="3622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99"/>
            <p:cNvSpPr>
              <a:spLocks/>
            </p:cNvSpPr>
            <p:nvPr/>
          </p:nvSpPr>
          <p:spPr bwMode="auto">
            <a:xfrm>
              <a:off x="4041" y="3543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00"/>
            <p:cNvSpPr>
              <a:spLocks/>
            </p:cNvSpPr>
            <p:nvPr/>
          </p:nvSpPr>
          <p:spPr bwMode="auto">
            <a:xfrm>
              <a:off x="4055" y="3501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301"/>
            <p:cNvSpPr>
              <a:spLocks/>
            </p:cNvSpPr>
            <p:nvPr/>
          </p:nvSpPr>
          <p:spPr bwMode="auto">
            <a:xfrm>
              <a:off x="4069" y="3632"/>
              <a:ext cx="24" cy="23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302"/>
            <p:cNvSpPr>
              <a:spLocks/>
            </p:cNvSpPr>
            <p:nvPr/>
          </p:nvSpPr>
          <p:spPr bwMode="auto">
            <a:xfrm>
              <a:off x="4083" y="3625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303"/>
            <p:cNvSpPr>
              <a:spLocks/>
            </p:cNvSpPr>
            <p:nvPr/>
          </p:nvSpPr>
          <p:spPr bwMode="auto">
            <a:xfrm>
              <a:off x="4097" y="3566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304"/>
            <p:cNvSpPr>
              <a:spLocks/>
            </p:cNvSpPr>
            <p:nvPr/>
          </p:nvSpPr>
          <p:spPr bwMode="auto">
            <a:xfrm>
              <a:off x="4111" y="3635"/>
              <a:ext cx="23" cy="23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305"/>
            <p:cNvSpPr>
              <a:spLocks/>
            </p:cNvSpPr>
            <p:nvPr/>
          </p:nvSpPr>
          <p:spPr bwMode="auto">
            <a:xfrm>
              <a:off x="4124" y="3646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306"/>
            <p:cNvSpPr>
              <a:spLocks/>
            </p:cNvSpPr>
            <p:nvPr/>
          </p:nvSpPr>
          <p:spPr bwMode="auto">
            <a:xfrm>
              <a:off x="4138" y="3619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307"/>
            <p:cNvSpPr>
              <a:spLocks/>
            </p:cNvSpPr>
            <p:nvPr/>
          </p:nvSpPr>
          <p:spPr bwMode="auto">
            <a:xfrm>
              <a:off x="4152" y="3616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308"/>
            <p:cNvSpPr>
              <a:spLocks/>
            </p:cNvSpPr>
            <p:nvPr/>
          </p:nvSpPr>
          <p:spPr bwMode="auto">
            <a:xfrm>
              <a:off x="4166" y="3499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309"/>
            <p:cNvSpPr>
              <a:spLocks/>
            </p:cNvSpPr>
            <p:nvPr/>
          </p:nvSpPr>
          <p:spPr bwMode="auto">
            <a:xfrm>
              <a:off x="4180" y="3459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310"/>
            <p:cNvSpPr>
              <a:spLocks/>
            </p:cNvSpPr>
            <p:nvPr/>
          </p:nvSpPr>
          <p:spPr bwMode="auto">
            <a:xfrm>
              <a:off x="4194" y="3327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311"/>
            <p:cNvSpPr>
              <a:spLocks/>
            </p:cNvSpPr>
            <p:nvPr/>
          </p:nvSpPr>
          <p:spPr bwMode="auto">
            <a:xfrm>
              <a:off x="4208" y="3278"/>
              <a:ext cx="23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312"/>
            <p:cNvSpPr>
              <a:spLocks/>
            </p:cNvSpPr>
            <p:nvPr/>
          </p:nvSpPr>
          <p:spPr bwMode="auto">
            <a:xfrm>
              <a:off x="4221" y="3273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313"/>
            <p:cNvSpPr>
              <a:spLocks/>
            </p:cNvSpPr>
            <p:nvPr/>
          </p:nvSpPr>
          <p:spPr bwMode="auto">
            <a:xfrm>
              <a:off x="4235" y="3353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314"/>
            <p:cNvSpPr>
              <a:spLocks/>
            </p:cNvSpPr>
            <p:nvPr/>
          </p:nvSpPr>
          <p:spPr bwMode="auto">
            <a:xfrm>
              <a:off x="4249" y="3362"/>
              <a:ext cx="24" cy="23"/>
            </a:xfrm>
            <a:custGeom>
              <a:avLst/>
              <a:gdLst>
                <a:gd name="T0" fmla="*/ 67 w 81"/>
                <a:gd name="T1" fmla="*/ 67 h 82"/>
                <a:gd name="T2" fmla="*/ 67 w 81"/>
                <a:gd name="T3" fmla="*/ 67 h 82"/>
                <a:gd name="T4" fmla="*/ 67 w 81"/>
                <a:gd name="T5" fmla="*/ 14 h 82"/>
                <a:gd name="T6" fmla="*/ 14 w 81"/>
                <a:gd name="T7" fmla="*/ 14 h 82"/>
                <a:gd name="T8" fmla="*/ 14 w 81"/>
                <a:gd name="T9" fmla="*/ 67 h 82"/>
                <a:gd name="T10" fmla="*/ 67 w 81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7"/>
                  </a:moveTo>
                  <a:lnTo>
                    <a:pt x="67" y="67"/>
                  </a:lnTo>
                  <a:cubicBezTo>
                    <a:pt x="81" y="53"/>
                    <a:pt x="81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315"/>
            <p:cNvSpPr>
              <a:spLocks/>
            </p:cNvSpPr>
            <p:nvPr/>
          </p:nvSpPr>
          <p:spPr bwMode="auto">
            <a:xfrm>
              <a:off x="4263" y="3363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316"/>
            <p:cNvSpPr>
              <a:spLocks/>
            </p:cNvSpPr>
            <p:nvPr/>
          </p:nvSpPr>
          <p:spPr bwMode="auto">
            <a:xfrm>
              <a:off x="4277" y="3378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317"/>
            <p:cNvSpPr>
              <a:spLocks/>
            </p:cNvSpPr>
            <p:nvPr/>
          </p:nvSpPr>
          <p:spPr bwMode="auto">
            <a:xfrm>
              <a:off x="4291" y="3420"/>
              <a:ext cx="24" cy="23"/>
            </a:xfrm>
            <a:custGeom>
              <a:avLst/>
              <a:gdLst>
                <a:gd name="T0" fmla="*/ 67 w 82"/>
                <a:gd name="T1" fmla="*/ 67 h 81"/>
                <a:gd name="T2" fmla="*/ 67 w 82"/>
                <a:gd name="T3" fmla="*/ 67 h 81"/>
                <a:gd name="T4" fmla="*/ 67 w 82"/>
                <a:gd name="T5" fmla="*/ 14 h 81"/>
                <a:gd name="T6" fmla="*/ 14 w 82"/>
                <a:gd name="T7" fmla="*/ 14 h 81"/>
                <a:gd name="T8" fmla="*/ 14 w 82"/>
                <a:gd name="T9" fmla="*/ 67 h 81"/>
                <a:gd name="T10" fmla="*/ 67 w 82"/>
                <a:gd name="T11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1"/>
                    <a:pt x="52" y="81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318"/>
            <p:cNvSpPr>
              <a:spLocks/>
            </p:cNvSpPr>
            <p:nvPr/>
          </p:nvSpPr>
          <p:spPr bwMode="auto">
            <a:xfrm>
              <a:off x="4304" y="331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319"/>
            <p:cNvSpPr>
              <a:spLocks/>
            </p:cNvSpPr>
            <p:nvPr/>
          </p:nvSpPr>
          <p:spPr bwMode="auto">
            <a:xfrm>
              <a:off x="4318" y="3285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320"/>
            <p:cNvSpPr>
              <a:spLocks/>
            </p:cNvSpPr>
            <p:nvPr/>
          </p:nvSpPr>
          <p:spPr bwMode="auto">
            <a:xfrm>
              <a:off x="4332" y="3174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321"/>
            <p:cNvSpPr>
              <a:spLocks/>
            </p:cNvSpPr>
            <p:nvPr/>
          </p:nvSpPr>
          <p:spPr bwMode="auto">
            <a:xfrm>
              <a:off x="4346" y="3240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322"/>
            <p:cNvSpPr>
              <a:spLocks/>
            </p:cNvSpPr>
            <p:nvPr/>
          </p:nvSpPr>
          <p:spPr bwMode="auto">
            <a:xfrm>
              <a:off x="4360" y="3105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323"/>
            <p:cNvSpPr>
              <a:spLocks/>
            </p:cNvSpPr>
            <p:nvPr/>
          </p:nvSpPr>
          <p:spPr bwMode="auto">
            <a:xfrm>
              <a:off x="4374" y="3271"/>
              <a:ext cx="24" cy="23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324"/>
            <p:cNvSpPr>
              <a:spLocks/>
            </p:cNvSpPr>
            <p:nvPr/>
          </p:nvSpPr>
          <p:spPr bwMode="auto">
            <a:xfrm>
              <a:off x="4388" y="3228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325"/>
            <p:cNvSpPr>
              <a:spLocks/>
            </p:cNvSpPr>
            <p:nvPr/>
          </p:nvSpPr>
          <p:spPr bwMode="auto">
            <a:xfrm>
              <a:off x="4401" y="3210"/>
              <a:ext cx="24" cy="23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326"/>
            <p:cNvSpPr>
              <a:spLocks/>
            </p:cNvSpPr>
            <p:nvPr/>
          </p:nvSpPr>
          <p:spPr bwMode="auto">
            <a:xfrm>
              <a:off x="4415" y="3320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327"/>
            <p:cNvSpPr>
              <a:spLocks/>
            </p:cNvSpPr>
            <p:nvPr/>
          </p:nvSpPr>
          <p:spPr bwMode="auto">
            <a:xfrm>
              <a:off x="4429" y="3412"/>
              <a:ext cx="24" cy="24"/>
            </a:xfrm>
            <a:custGeom>
              <a:avLst/>
              <a:gdLst>
                <a:gd name="T0" fmla="*/ 67 w 82"/>
                <a:gd name="T1" fmla="*/ 67 h 81"/>
                <a:gd name="T2" fmla="*/ 67 w 82"/>
                <a:gd name="T3" fmla="*/ 67 h 81"/>
                <a:gd name="T4" fmla="*/ 67 w 82"/>
                <a:gd name="T5" fmla="*/ 14 h 81"/>
                <a:gd name="T6" fmla="*/ 14 w 82"/>
                <a:gd name="T7" fmla="*/ 14 h 81"/>
                <a:gd name="T8" fmla="*/ 14 w 82"/>
                <a:gd name="T9" fmla="*/ 67 h 81"/>
                <a:gd name="T10" fmla="*/ 67 w 82"/>
                <a:gd name="T11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1"/>
                    <a:pt x="53" y="81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328"/>
            <p:cNvSpPr>
              <a:spLocks/>
            </p:cNvSpPr>
            <p:nvPr/>
          </p:nvSpPr>
          <p:spPr bwMode="auto">
            <a:xfrm>
              <a:off x="4443" y="3442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329"/>
            <p:cNvSpPr>
              <a:spLocks/>
            </p:cNvSpPr>
            <p:nvPr/>
          </p:nvSpPr>
          <p:spPr bwMode="auto">
            <a:xfrm>
              <a:off x="4457" y="3404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330"/>
            <p:cNvSpPr>
              <a:spLocks/>
            </p:cNvSpPr>
            <p:nvPr/>
          </p:nvSpPr>
          <p:spPr bwMode="auto">
            <a:xfrm>
              <a:off x="4471" y="3330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331"/>
            <p:cNvSpPr>
              <a:spLocks/>
            </p:cNvSpPr>
            <p:nvPr/>
          </p:nvSpPr>
          <p:spPr bwMode="auto">
            <a:xfrm>
              <a:off x="4485" y="3296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332"/>
            <p:cNvSpPr>
              <a:spLocks/>
            </p:cNvSpPr>
            <p:nvPr/>
          </p:nvSpPr>
          <p:spPr bwMode="auto">
            <a:xfrm>
              <a:off x="4498" y="3219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333"/>
            <p:cNvSpPr>
              <a:spLocks/>
            </p:cNvSpPr>
            <p:nvPr/>
          </p:nvSpPr>
          <p:spPr bwMode="auto">
            <a:xfrm>
              <a:off x="4512" y="3048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334"/>
            <p:cNvSpPr>
              <a:spLocks/>
            </p:cNvSpPr>
            <p:nvPr/>
          </p:nvSpPr>
          <p:spPr bwMode="auto">
            <a:xfrm>
              <a:off x="4526" y="3002"/>
              <a:ext cx="24" cy="23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335"/>
            <p:cNvSpPr>
              <a:spLocks/>
            </p:cNvSpPr>
            <p:nvPr/>
          </p:nvSpPr>
          <p:spPr bwMode="auto">
            <a:xfrm>
              <a:off x="4540" y="2986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336"/>
            <p:cNvSpPr>
              <a:spLocks/>
            </p:cNvSpPr>
            <p:nvPr/>
          </p:nvSpPr>
          <p:spPr bwMode="auto">
            <a:xfrm>
              <a:off x="4554" y="3243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337"/>
            <p:cNvSpPr>
              <a:spLocks/>
            </p:cNvSpPr>
            <p:nvPr/>
          </p:nvSpPr>
          <p:spPr bwMode="auto">
            <a:xfrm>
              <a:off x="4568" y="3212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338"/>
            <p:cNvSpPr>
              <a:spLocks/>
            </p:cNvSpPr>
            <p:nvPr/>
          </p:nvSpPr>
          <p:spPr bwMode="auto">
            <a:xfrm>
              <a:off x="4582" y="3189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339"/>
            <p:cNvSpPr>
              <a:spLocks/>
            </p:cNvSpPr>
            <p:nvPr/>
          </p:nvSpPr>
          <p:spPr bwMode="auto">
            <a:xfrm>
              <a:off x="4596" y="2914"/>
              <a:ext cx="23" cy="23"/>
            </a:xfrm>
            <a:custGeom>
              <a:avLst/>
              <a:gdLst>
                <a:gd name="T0" fmla="*/ 67 w 81"/>
                <a:gd name="T1" fmla="*/ 68 h 82"/>
                <a:gd name="T2" fmla="*/ 67 w 81"/>
                <a:gd name="T3" fmla="*/ 68 h 82"/>
                <a:gd name="T4" fmla="*/ 67 w 81"/>
                <a:gd name="T5" fmla="*/ 15 h 82"/>
                <a:gd name="T6" fmla="*/ 14 w 81"/>
                <a:gd name="T7" fmla="*/ 15 h 82"/>
                <a:gd name="T8" fmla="*/ 14 w 81"/>
                <a:gd name="T9" fmla="*/ 68 h 82"/>
                <a:gd name="T10" fmla="*/ 67 w 81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8"/>
                  </a:moveTo>
                  <a:lnTo>
                    <a:pt x="67" y="68"/>
                  </a:lnTo>
                  <a:cubicBezTo>
                    <a:pt x="81" y="53"/>
                    <a:pt x="81" y="30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340"/>
            <p:cNvSpPr>
              <a:spLocks/>
            </p:cNvSpPr>
            <p:nvPr/>
          </p:nvSpPr>
          <p:spPr bwMode="auto">
            <a:xfrm>
              <a:off x="4609" y="2952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341"/>
            <p:cNvSpPr>
              <a:spLocks/>
            </p:cNvSpPr>
            <p:nvPr/>
          </p:nvSpPr>
          <p:spPr bwMode="auto">
            <a:xfrm>
              <a:off x="4623" y="3116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342"/>
            <p:cNvSpPr>
              <a:spLocks/>
            </p:cNvSpPr>
            <p:nvPr/>
          </p:nvSpPr>
          <p:spPr bwMode="auto">
            <a:xfrm>
              <a:off x="4637" y="3064"/>
              <a:ext cx="24" cy="23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343"/>
            <p:cNvSpPr>
              <a:spLocks/>
            </p:cNvSpPr>
            <p:nvPr/>
          </p:nvSpPr>
          <p:spPr bwMode="auto">
            <a:xfrm>
              <a:off x="4651" y="2898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344"/>
            <p:cNvSpPr>
              <a:spLocks/>
            </p:cNvSpPr>
            <p:nvPr/>
          </p:nvSpPr>
          <p:spPr bwMode="auto">
            <a:xfrm>
              <a:off x="4665" y="3050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345"/>
            <p:cNvSpPr>
              <a:spLocks/>
            </p:cNvSpPr>
            <p:nvPr/>
          </p:nvSpPr>
          <p:spPr bwMode="auto">
            <a:xfrm>
              <a:off x="4679" y="2730"/>
              <a:ext cx="24" cy="23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346"/>
            <p:cNvSpPr>
              <a:spLocks/>
            </p:cNvSpPr>
            <p:nvPr/>
          </p:nvSpPr>
          <p:spPr bwMode="auto">
            <a:xfrm>
              <a:off x="4693" y="2196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347"/>
            <p:cNvSpPr>
              <a:spLocks/>
            </p:cNvSpPr>
            <p:nvPr/>
          </p:nvSpPr>
          <p:spPr bwMode="auto">
            <a:xfrm>
              <a:off x="4706" y="2635"/>
              <a:ext cx="24" cy="24"/>
            </a:xfrm>
            <a:custGeom>
              <a:avLst/>
              <a:gdLst>
                <a:gd name="T0" fmla="*/ 68 w 82"/>
                <a:gd name="T1" fmla="*/ 67 h 81"/>
                <a:gd name="T2" fmla="*/ 68 w 82"/>
                <a:gd name="T3" fmla="*/ 67 h 81"/>
                <a:gd name="T4" fmla="*/ 68 w 82"/>
                <a:gd name="T5" fmla="*/ 14 h 81"/>
                <a:gd name="T6" fmla="*/ 15 w 82"/>
                <a:gd name="T7" fmla="*/ 14 h 81"/>
                <a:gd name="T8" fmla="*/ 15 w 82"/>
                <a:gd name="T9" fmla="*/ 67 h 81"/>
                <a:gd name="T10" fmla="*/ 68 w 82"/>
                <a:gd name="T11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1"/>
                    <a:pt x="53" y="81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348"/>
            <p:cNvSpPr>
              <a:spLocks/>
            </p:cNvSpPr>
            <p:nvPr/>
          </p:nvSpPr>
          <p:spPr bwMode="auto">
            <a:xfrm>
              <a:off x="4720" y="2686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349"/>
            <p:cNvSpPr>
              <a:spLocks/>
            </p:cNvSpPr>
            <p:nvPr/>
          </p:nvSpPr>
          <p:spPr bwMode="auto">
            <a:xfrm>
              <a:off x="4734" y="2506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350"/>
            <p:cNvSpPr>
              <a:spLocks/>
            </p:cNvSpPr>
            <p:nvPr/>
          </p:nvSpPr>
          <p:spPr bwMode="auto">
            <a:xfrm>
              <a:off x="4748" y="2700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351"/>
            <p:cNvSpPr>
              <a:spLocks/>
            </p:cNvSpPr>
            <p:nvPr/>
          </p:nvSpPr>
          <p:spPr bwMode="auto">
            <a:xfrm>
              <a:off x="4762" y="2387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352"/>
            <p:cNvSpPr>
              <a:spLocks/>
            </p:cNvSpPr>
            <p:nvPr/>
          </p:nvSpPr>
          <p:spPr bwMode="auto">
            <a:xfrm>
              <a:off x="4776" y="1832"/>
              <a:ext cx="24" cy="23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353"/>
            <p:cNvSpPr>
              <a:spLocks/>
            </p:cNvSpPr>
            <p:nvPr/>
          </p:nvSpPr>
          <p:spPr bwMode="auto">
            <a:xfrm>
              <a:off x="4790" y="2262"/>
              <a:ext cx="23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354"/>
            <p:cNvSpPr>
              <a:spLocks/>
            </p:cNvSpPr>
            <p:nvPr/>
          </p:nvSpPr>
          <p:spPr bwMode="auto">
            <a:xfrm>
              <a:off x="4803" y="2407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355"/>
            <p:cNvSpPr>
              <a:spLocks/>
            </p:cNvSpPr>
            <p:nvPr/>
          </p:nvSpPr>
          <p:spPr bwMode="auto">
            <a:xfrm>
              <a:off x="4817" y="2377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356"/>
            <p:cNvSpPr>
              <a:spLocks/>
            </p:cNvSpPr>
            <p:nvPr/>
          </p:nvSpPr>
          <p:spPr bwMode="auto">
            <a:xfrm>
              <a:off x="4831" y="2388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30"/>
                    <a:pt x="0" y="53"/>
                    <a:pt x="14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357"/>
            <p:cNvSpPr>
              <a:spLocks/>
            </p:cNvSpPr>
            <p:nvPr/>
          </p:nvSpPr>
          <p:spPr bwMode="auto">
            <a:xfrm>
              <a:off x="4845" y="2521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358"/>
            <p:cNvSpPr>
              <a:spLocks/>
            </p:cNvSpPr>
            <p:nvPr/>
          </p:nvSpPr>
          <p:spPr bwMode="auto">
            <a:xfrm>
              <a:off x="4859" y="2553"/>
              <a:ext cx="24" cy="23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359"/>
            <p:cNvSpPr>
              <a:spLocks/>
            </p:cNvSpPr>
            <p:nvPr/>
          </p:nvSpPr>
          <p:spPr bwMode="auto">
            <a:xfrm>
              <a:off x="4873" y="2743"/>
              <a:ext cx="24" cy="23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30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360"/>
            <p:cNvSpPr>
              <a:spLocks/>
            </p:cNvSpPr>
            <p:nvPr/>
          </p:nvSpPr>
          <p:spPr bwMode="auto">
            <a:xfrm>
              <a:off x="4887" y="2415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361"/>
            <p:cNvSpPr>
              <a:spLocks/>
            </p:cNvSpPr>
            <p:nvPr/>
          </p:nvSpPr>
          <p:spPr bwMode="auto">
            <a:xfrm>
              <a:off x="4900" y="2535"/>
              <a:ext cx="24" cy="23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362"/>
            <p:cNvSpPr>
              <a:spLocks/>
            </p:cNvSpPr>
            <p:nvPr/>
          </p:nvSpPr>
          <p:spPr bwMode="auto">
            <a:xfrm>
              <a:off x="4914" y="2427"/>
              <a:ext cx="24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8"/>
                  </a:cubicBezTo>
                  <a:cubicBezTo>
                    <a:pt x="29" y="82"/>
                    <a:pt x="53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363"/>
            <p:cNvSpPr>
              <a:spLocks/>
            </p:cNvSpPr>
            <p:nvPr/>
          </p:nvSpPr>
          <p:spPr bwMode="auto">
            <a:xfrm>
              <a:off x="4928" y="2137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4" y="15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364"/>
            <p:cNvSpPr>
              <a:spLocks/>
            </p:cNvSpPr>
            <p:nvPr/>
          </p:nvSpPr>
          <p:spPr bwMode="auto">
            <a:xfrm>
              <a:off x="4942" y="2286"/>
              <a:ext cx="24" cy="24"/>
            </a:xfrm>
            <a:custGeom>
              <a:avLst/>
              <a:gdLst>
                <a:gd name="T0" fmla="*/ 67 w 81"/>
                <a:gd name="T1" fmla="*/ 67 h 82"/>
                <a:gd name="T2" fmla="*/ 67 w 81"/>
                <a:gd name="T3" fmla="*/ 67 h 82"/>
                <a:gd name="T4" fmla="*/ 67 w 81"/>
                <a:gd name="T5" fmla="*/ 14 h 82"/>
                <a:gd name="T6" fmla="*/ 14 w 81"/>
                <a:gd name="T7" fmla="*/ 14 h 82"/>
                <a:gd name="T8" fmla="*/ 14 w 81"/>
                <a:gd name="T9" fmla="*/ 67 h 82"/>
                <a:gd name="T10" fmla="*/ 67 w 81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67" y="67"/>
                  </a:moveTo>
                  <a:lnTo>
                    <a:pt x="67" y="67"/>
                  </a:lnTo>
                  <a:cubicBezTo>
                    <a:pt x="81" y="52"/>
                    <a:pt x="81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365"/>
            <p:cNvSpPr>
              <a:spLocks/>
            </p:cNvSpPr>
            <p:nvPr/>
          </p:nvSpPr>
          <p:spPr bwMode="auto">
            <a:xfrm>
              <a:off x="4956" y="2149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29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366"/>
            <p:cNvSpPr>
              <a:spLocks/>
            </p:cNvSpPr>
            <p:nvPr/>
          </p:nvSpPr>
          <p:spPr bwMode="auto">
            <a:xfrm>
              <a:off x="4970" y="2329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367"/>
            <p:cNvSpPr>
              <a:spLocks/>
            </p:cNvSpPr>
            <p:nvPr/>
          </p:nvSpPr>
          <p:spPr bwMode="auto">
            <a:xfrm>
              <a:off x="4984" y="2367"/>
              <a:ext cx="23" cy="24"/>
            </a:xfrm>
            <a:custGeom>
              <a:avLst/>
              <a:gdLst>
                <a:gd name="T0" fmla="*/ 67 w 82"/>
                <a:gd name="T1" fmla="*/ 68 h 82"/>
                <a:gd name="T2" fmla="*/ 67 w 82"/>
                <a:gd name="T3" fmla="*/ 68 h 82"/>
                <a:gd name="T4" fmla="*/ 67 w 82"/>
                <a:gd name="T5" fmla="*/ 15 h 82"/>
                <a:gd name="T6" fmla="*/ 14 w 82"/>
                <a:gd name="T7" fmla="*/ 15 h 82"/>
                <a:gd name="T8" fmla="*/ 14 w 82"/>
                <a:gd name="T9" fmla="*/ 68 h 82"/>
                <a:gd name="T10" fmla="*/ 67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8"/>
                  </a:moveTo>
                  <a:lnTo>
                    <a:pt x="67" y="68"/>
                  </a:lnTo>
                  <a:cubicBezTo>
                    <a:pt x="82" y="53"/>
                    <a:pt x="82" y="29"/>
                    <a:pt x="67" y="15"/>
                  </a:cubicBezTo>
                  <a:cubicBezTo>
                    <a:pt x="52" y="0"/>
                    <a:pt x="29" y="0"/>
                    <a:pt x="14" y="15"/>
                  </a:cubicBezTo>
                  <a:cubicBezTo>
                    <a:pt x="0" y="29"/>
                    <a:pt x="0" y="53"/>
                    <a:pt x="14" y="68"/>
                  </a:cubicBezTo>
                  <a:cubicBezTo>
                    <a:pt x="29" y="82"/>
                    <a:pt x="52" y="82"/>
                    <a:pt x="67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368"/>
            <p:cNvSpPr>
              <a:spLocks/>
            </p:cNvSpPr>
            <p:nvPr/>
          </p:nvSpPr>
          <p:spPr bwMode="auto">
            <a:xfrm>
              <a:off x="4997" y="1872"/>
              <a:ext cx="24" cy="24"/>
            </a:xfrm>
            <a:custGeom>
              <a:avLst/>
              <a:gdLst>
                <a:gd name="T0" fmla="*/ 68 w 82"/>
                <a:gd name="T1" fmla="*/ 68 h 82"/>
                <a:gd name="T2" fmla="*/ 68 w 82"/>
                <a:gd name="T3" fmla="*/ 68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8 h 82"/>
                <a:gd name="T10" fmla="*/ 68 w 82"/>
                <a:gd name="T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8"/>
                  </a:moveTo>
                  <a:lnTo>
                    <a:pt x="68" y="68"/>
                  </a:lnTo>
                  <a:cubicBezTo>
                    <a:pt x="82" y="53"/>
                    <a:pt x="82" y="30"/>
                    <a:pt x="68" y="15"/>
                  </a:cubicBezTo>
                  <a:cubicBezTo>
                    <a:pt x="53" y="0"/>
                    <a:pt x="30" y="0"/>
                    <a:pt x="15" y="15"/>
                  </a:cubicBezTo>
                  <a:cubicBezTo>
                    <a:pt x="0" y="30"/>
                    <a:pt x="0" y="53"/>
                    <a:pt x="15" y="68"/>
                  </a:cubicBezTo>
                  <a:cubicBezTo>
                    <a:pt x="30" y="82"/>
                    <a:pt x="53" y="82"/>
                    <a:pt x="68" y="68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369"/>
            <p:cNvSpPr>
              <a:spLocks/>
            </p:cNvSpPr>
            <p:nvPr/>
          </p:nvSpPr>
          <p:spPr bwMode="auto">
            <a:xfrm>
              <a:off x="5011" y="1765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5 h 82"/>
                <a:gd name="T6" fmla="*/ 15 w 82"/>
                <a:gd name="T7" fmla="*/ 15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370"/>
            <p:cNvSpPr>
              <a:spLocks/>
            </p:cNvSpPr>
            <p:nvPr/>
          </p:nvSpPr>
          <p:spPr bwMode="auto">
            <a:xfrm>
              <a:off x="5025" y="1961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371"/>
            <p:cNvSpPr>
              <a:spLocks/>
            </p:cNvSpPr>
            <p:nvPr/>
          </p:nvSpPr>
          <p:spPr bwMode="auto">
            <a:xfrm>
              <a:off x="5039" y="1960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372"/>
            <p:cNvSpPr>
              <a:spLocks/>
            </p:cNvSpPr>
            <p:nvPr/>
          </p:nvSpPr>
          <p:spPr bwMode="auto">
            <a:xfrm>
              <a:off x="5053" y="1865"/>
              <a:ext cx="24" cy="24"/>
            </a:xfrm>
            <a:custGeom>
              <a:avLst/>
              <a:gdLst>
                <a:gd name="T0" fmla="*/ 68 w 82"/>
                <a:gd name="T1" fmla="*/ 67 h 81"/>
                <a:gd name="T2" fmla="*/ 68 w 82"/>
                <a:gd name="T3" fmla="*/ 67 h 81"/>
                <a:gd name="T4" fmla="*/ 68 w 82"/>
                <a:gd name="T5" fmla="*/ 14 h 81"/>
                <a:gd name="T6" fmla="*/ 15 w 82"/>
                <a:gd name="T7" fmla="*/ 14 h 81"/>
                <a:gd name="T8" fmla="*/ 15 w 82"/>
                <a:gd name="T9" fmla="*/ 67 h 81"/>
                <a:gd name="T10" fmla="*/ 68 w 82"/>
                <a:gd name="T11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1"/>
                    <a:pt x="53" y="81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373"/>
            <p:cNvSpPr>
              <a:spLocks/>
            </p:cNvSpPr>
            <p:nvPr/>
          </p:nvSpPr>
          <p:spPr bwMode="auto">
            <a:xfrm>
              <a:off x="5067" y="1649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374"/>
            <p:cNvSpPr>
              <a:spLocks/>
            </p:cNvSpPr>
            <p:nvPr/>
          </p:nvSpPr>
          <p:spPr bwMode="auto">
            <a:xfrm>
              <a:off x="5081" y="1617"/>
              <a:ext cx="23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375"/>
            <p:cNvSpPr>
              <a:spLocks/>
            </p:cNvSpPr>
            <p:nvPr/>
          </p:nvSpPr>
          <p:spPr bwMode="auto">
            <a:xfrm>
              <a:off x="5094" y="1584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2"/>
                    <a:pt x="82" y="29"/>
                    <a:pt x="68" y="14"/>
                  </a:cubicBezTo>
                  <a:cubicBezTo>
                    <a:pt x="53" y="0"/>
                    <a:pt x="30" y="0"/>
                    <a:pt x="15" y="14"/>
                  </a:cubicBezTo>
                  <a:cubicBezTo>
                    <a:pt x="0" y="29"/>
                    <a:pt x="0" y="52"/>
                    <a:pt x="15" y="67"/>
                  </a:cubicBezTo>
                  <a:cubicBezTo>
                    <a:pt x="30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376"/>
            <p:cNvSpPr>
              <a:spLocks/>
            </p:cNvSpPr>
            <p:nvPr/>
          </p:nvSpPr>
          <p:spPr bwMode="auto">
            <a:xfrm>
              <a:off x="5108" y="1551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377"/>
            <p:cNvSpPr>
              <a:spLocks/>
            </p:cNvSpPr>
            <p:nvPr/>
          </p:nvSpPr>
          <p:spPr bwMode="auto">
            <a:xfrm>
              <a:off x="5122" y="1580"/>
              <a:ext cx="24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4" y="14"/>
                  </a:cubicBezTo>
                  <a:cubicBezTo>
                    <a:pt x="0" y="29"/>
                    <a:pt x="0" y="53"/>
                    <a:pt x="14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378"/>
            <p:cNvSpPr>
              <a:spLocks/>
            </p:cNvSpPr>
            <p:nvPr/>
          </p:nvSpPr>
          <p:spPr bwMode="auto">
            <a:xfrm>
              <a:off x="5136" y="1233"/>
              <a:ext cx="24" cy="23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4 w 82"/>
                <a:gd name="T7" fmla="*/ 14 h 82"/>
                <a:gd name="T8" fmla="*/ 14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2"/>
                    <a:pt x="82" y="29"/>
                    <a:pt x="67" y="14"/>
                  </a:cubicBezTo>
                  <a:cubicBezTo>
                    <a:pt x="52" y="0"/>
                    <a:pt x="29" y="0"/>
                    <a:pt x="14" y="14"/>
                  </a:cubicBezTo>
                  <a:cubicBezTo>
                    <a:pt x="0" y="29"/>
                    <a:pt x="0" y="52"/>
                    <a:pt x="14" y="67"/>
                  </a:cubicBezTo>
                  <a:cubicBezTo>
                    <a:pt x="29" y="82"/>
                    <a:pt x="52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379"/>
            <p:cNvSpPr>
              <a:spLocks/>
            </p:cNvSpPr>
            <p:nvPr/>
          </p:nvSpPr>
          <p:spPr bwMode="auto">
            <a:xfrm>
              <a:off x="5150" y="1350"/>
              <a:ext cx="24" cy="24"/>
            </a:xfrm>
            <a:custGeom>
              <a:avLst/>
              <a:gdLst>
                <a:gd name="T0" fmla="*/ 68 w 82"/>
                <a:gd name="T1" fmla="*/ 67 h 82"/>
                <a:gd name="T2" fmla="*/ 68 w 82"/>
                <a:gd name="T3" fmla="*/ 67 h 82"/>
                <a:gd name="T4" fmla="*/ 68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8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8" y="67"/>
                  </a:moveTo>
                  <a:lnTo>
                    <a:pt x="68" y="67"/>
                  </a:lnTo>
                  <a:cubicBezTo>
                    <a:pt x="82" y="53"/>
                    <a:pt x="82" y="29"/>
                    <a:pt x="68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8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380"/>
            <p:cNvSpPr>
              <a:spLocks/>
            </p:cNvSpPr>
            <p:nvPr/>
          </p:nvSpPr>
          <p:spPr bwMode="auto">
            <a:xfrm>
              <a:off x="5164" y="930"/>
              <a:ext cx="23" cy="24"/>
            </a:xfrm>
            <a:custGeom>
              <a:avLst/>
              <a:gdLst>
                <a:gd name="T0" fmla="*/ 67 w 82"/>
                <a:gd name="T1" fmla="*/ 67 h 82"/>
                <a:gd name="T2" fmla="*/ 67 w 82"/>
                <a:gd name="T3" fmla="*/ 67 h 82"/>
                <a:gd name="T4" fmla="*/ 67 w 82"/>
                <a:gd name="T5" fmla="*/ 14 h 82"/>
                <a:gd name="T6" fmla="*/ 15 w 82"/>
                <a:gd name="T7" fmla="*/ 14 h 82"/>
                <a:gd name="T8" fmla="*/ 15 w 82"/>
                <a:gd name="T9" fmla="*/ 67 h 82"/>
                <a:gd name="T10" fmla="*/ 67 w 82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67" y="67"/>
                  </a:moveTo>
                  <a:lnTo>
                    <a:pt x="67" y="67"/>
                  </a:lnTo>
                  <a:cubicBezTo>
                    <a:pt x="82" y="53"/>
                    <a:pt x="82" y="29"/>
                    <a:pt x="67" y="14"/>
                  </a:cubicBezTo>
                  <a:cubicBezTo>
                    <a:pt x="53" y="0"/>
                    <a:pt x="29" y="0"/>
                    <a:pt x="15" y="14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29" y="82"/>
                    <a:pt x="53" y="82"/>
                    <a:pt x="67" y="6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381"/>
            <p:cNvSpPr>
              <a:spLocks noEditPoints="1"/>
            </p:cNvSpPr>
            <p:nvPr/>
          </p:nvSpPr>
          <p:spPr bwMode="auto">
            <a:xfrm>
              <a:off x="5105" y="978"/>
              <a:ext cx="35" cy="34"/>
            </a:xfrm>
            <a:custGeom>
              <a:avLst/>
              <a:gdLst>
                <a:gd name="T0" fmla="*/ 119 w 119"/>
                <a:gd name="T1" fmla="*/ 0 h 118"/>
                <a:gd name="T2" fmla="*/ 119 w 119"/>
                <a:gd name="T3" fmla="*/ 0 h 118"/>
                <a:gd name="T4" fmla="*/ 0 w 119"/>
                <a:gd name="T5" fmla="*/ 39 h 118"/>
                <a:gd name="T6" fmla="*/ 79 w 119"/>
                <a:gd name="T7" fmla="*/ 39 h 118"/>
                <a:gd name="T8" fmla="*/ 79 w 119"/>
                <a:gd name="T9" fmla="*/ 118 h 118"/>
                <a:gd name="T10" fmla="*/ 119 w 119"/>
                <a:gd name="T11" fmla="*/ 0 h 118"/>
                <a:gd name="T12" fmla="*/ 119 w 119"/>
                <a:gd name="T13" fmla="*/ 0 h 118"/>
                <a:gd name="T14" fmla="*/ 119 w 119"/>
                <a:gd name="T1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118">
                  <a:moveTo>
                    <a:pt x="119" y="0"/>
                  </a:moveTo>
                  <a:lnTo>
                    <a:pt x="119" y="0"/>
                  </a:lnTo>
                  <a:lnTo>
                    <a:pt x="0" y="39"/>
                  </a:lnTo>
                  <a:lnTo>
                    <a:pt x="79" y="39"/>
                  </a:lnTo>
                  <a:lnTo>
                    <a:pt x="79" y="118"/>
                  </a:lnTo>
                  <a:lnTo>
                    <a:pt x="119" y="0"/>
                  </a:lnTo>
                  <a:close/>
                  <a:moveTo>
                    <a:pt x="119" y="0"/>
                  </a:moveTo>
                  <a:lnTo>
                    <a:pt x="11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382"/>
            <p:cNvSpPr>
              <a:spLocks/>
            </p:cNvSpPr>
            <p:nvPr/>
          </p:nvSpPr>
          <p:spPr bwMode="auto">
            <a:xfrm>
              <a:off x="3244" y="3964"/>
              <a:ext cx="65" cy="70"/>
            </a:xfrm>
            <a:custGeom>
              <a:avLst/>
              <a:gdLst>
                <a:gd name="T0" fmla="*/ 0 w 224"/>
                <a:gd name="T1" fmla="*/ 241 h 241"/>
                <a:gd name="T2" fmla="*/ 0 w 224"/>
                <a:gd name="T3" fmla="*/ 241 h 241"/>
                <a:gd name="T4" fmla="*/ 0 w 224"/>
                <a:gd name="T5" fmla="*/ 0 h 241"/>
                <a:gd name="T6" fmla="*/ 47 w 224"/>
                <a:gd name="T7" fmla="*/ 0 h 241"/>
                <a:gd name="T8" fmla="*/ 114 w 224"/>
                <a:gd name="T9" fmla="*/ 186 h 241"/>
                <a:gd name="T10" fmla="*/ 182 w 224"/>
                <a:gd name="T11" fmla="*/ 0 h 241"/>
                <a:gd name="T12" fmla="*/ 224 w 224"/>
                <a:gd name="T13" fmla="*/ 0 h 241"/>
                <a:gd name="T14" fmla="*/ 224 w 224"/>
                <a:gd name="T15" fmla="*/ 241 h 241"/>
                <a:gd name="T16" fmla="*/ 193 w 224"/>
                <a:gd name="T17" fmla="*/ 241 h 241"/>
                <a:gd name="T18" fmla="*/ 193 w 224"/>
                <a:gd name="T19" fmla="*/ 45 h 241"/>
                <a:gd name="T20" fmla="*/ 126 w 224"/>
                <a:gd name="T21" fmla="*/ 224 h 241"/>
                <a:gd name="T22" fmla="*/ 93 w 224"/>
                <a:gd name="T23" fmla="*/ 224 h 241"/>
                <a:gd name="T24" fmla="*/ 29 w 224"/>
                <a:gd name="T25" fmla="*/ 44 h 241"/>
                <a:gd name="T26" fmla="*/ 29 w 224"/>
                <a:gd name="T27" fmla="*/ 241 h 241"/>
                <a:gd name="T28" fmla="*/ 0 w 224"/>
                <a:gd name="T2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241">
                  <a:moveTo>
                    <a:pt x="0" y="241"/>
                  </a:moveTo>
                  <a:lnTo>
                    <a:pt x="0" y="241"/>
                  </a:lnTo>
                  <a:lnTo>
                    <a:pt x="0" y="0"/>
                  </a:lnTo>
                  <a:lnTo>
                    <a:pt x="47" y="0"/>
                  </a:lnTo>
                  <a:lnTo>
                    <a:pt x="114" y="186"/>
                  </a:lnTo>
                  <a:lnTo>
                    <a:pt x="182" y="0"/>
                  </a:lnTo>
                  <a:lnTo>
                    <a:pt x="224" y="0"/>
                  </a:lnTo>
                  <a:lnTo>
                    <a:pt x="224" y="241"/>
                  </a:lnTo>
                  <a:lnTo>
                    <a:pt x="193" y="241"/>
                  </a:lnTo>
                  <a:lnTo>
                    <a:pt x="193" y="45"/>
                  </a:lnTo>
                  <a:lnTo>
                    <a:pt x="126" y="224"/>
                  </a:lnTo>
                  <a:lnTo>
                    <a:pt x="93" y="224"/>
                  </a:lnTo>
                  <a:lnTo>
                    <a:pt x="29" y="44"/>
                  </a:lnTo>
                  <a:lnTo>
                    <a:pt x="29" y="241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383"/>
            <p:cNvSpPr>
              <a:spLocks noEditPoints="1"/>
            </p:cNvSpPr>
            <p:nvPr/>
          </p:nvSpPr>
          <p:spPr bwMode="auto">
            <a:xfrm>
              <a:off x="3323" y="3981"/>
              <a:ext cx="49" cy="54"/>
            </a:xfrm>
            <a:custGeom>
              <a:avLst/>
              <a:gdLst>
                <a:gd name="T0" fmla="*/ 83 w 168"/>
                <a:gd name="T1" fmla="*/ 185 h 185"/>
                <a:gd name="T2" fmla="*/ 83 w 168"/>
                <a:gd name="T3" fmla="*/ 185 h 185"/>
                <a:gd name="T4" fmla="*/ 22 w 168"/>
                <a:gd name="T5" fmla="*/ 159 h 185"/>
                <a:gd name="T6" fmla="*/ 0 w 168"/>
                <a:gd name="T7" fmla="*/ 92 h 185"/>
                <a:gd name="T8" fmla="*/ 22 w 168"/>
                <a:gd name="T9" fmla="*/ 25 h 185"/>
                <a:gd name="T10" fmla="*/ 84 w 168"/>
                <a:gd name="T11" fmla="*/ 0 h 185"/>
                <a:gd name="T12" fmla="*/ 145 w 168"/>
                <a:gd name="T13" fmla="*/ 25 h 185"/>
                <a:gd name="T14" fmla="*/ 168 w 168"/>
                <a:gd name="T15" fmla="*/ 92 h 185"/>
                <a:gd name="T16" fmla="*/ 145 w 168"/>
                <a:gd name="T17" fmla="*/ 160 h 185"/>
                <a:gd name="T18" fmla="*/ 83 w 168"/>
                <a:gd name="T19" fmla="*/ 185 h 185"/>
                <a:gd name="T20" fmla="*/ 83 w 168"/>
                <a:gd name="T21" fmla="*/ 185 h 185"/>
                <a:gd name="T22" fmla="*/ 83 w 168"/>
                <a:gd name="T23" fmla="*/ 161 h 185"/>
                <a:gd name="T24" fmla="*/ 83 w 168"/>
                <a:gd name="T25" fmla="*/ 161 h 185"/>
                <a:gd name="T26" fmla="*/ 134 w 168"/>
                <a:gd name="T27" fmla="*/ 92 h 185"/>
                <a:gd name="T28" fmla="*/ 84 w 168"/>
                <a:gd name="T29" fmla="*/ 24 h 185"/>
                <a:gd name="T30" fmla="*/ 34 w 168"/>
                <a:gd name="T31" fmla="*/ 92 h 185"/>
                <a:gd name="T32" fmla="*/ 83 w 168"/>
                <a:gd name="T33" fmla="*/ 161 h 185"/>
                <a:gd name="T34" fmla="*/ 83 w 168"/>
                <a:gd name="T35" fmla="*/ 1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8" h="185">
                  <a:moveTo>
                    <a:pt x="83" y="185"/>
                  </a:moveTo>
                  <a:lnTo>
                    <a:pt x="83" y="185"/>
                  </a:lnTo>
                  <a:cubicBezTo>
                    <a:pt x="57" y="185"/>
                    <a:pt x="37" y="176"/>
                    <a:pt x="22" y="159"/>
                  </a:cubicBezTo>
                  <a:cubicBezTo>
                    <a:pt x="7" y="143"/>
                    <a:pt x="0" y="120"/>
                    <a:pt x="0" y="92"/>
                  </a:cubicBezTo>
                  <a:cubicBezTo>
                    <a:pt x="0" y="64"/>
                    <a:pt x="7" y="41"/>
                    <a:pt x="22" y="25"/>
                  </a:cubicBezTo>
                  <a:cubicBezTo>
                    <a:pt x="37" y="8"/>
                    <a:pt x="58" y="0"/>
                    <a:pt x="84" y="0"/>
                  </a:cubicBezTo>
                  <a:cubicBezTo>
                    <a:pt x="110" y="0"/>
                    <a:pt x="130" y="8"/>
                    <a:pt x="145" y="25"/>
                  </a:cubicBezTo>
                  <a:cubicBezTo>
                    <a:pt x="161" y="41"/>
                    <a:pt x="168" y="64"/>
                    <a:pt x="168" y="92"/>
                  </a:cubicBezTo>
                  <a:cubicBezTo>
                    <a:pt x="168" y="121"/>
                    <a:pt x="161" y="143"/>
                    <a:pt x="145" y="160"/>
                  </a:cubicBezTo>
                  <a:cubicBezTo>
                    <a:pt x="130" y="176"/>
                    <a:pt x="109" y="185"/>
                    <a:pt x="83" y="185"/>
                  </a:cubicBezTo>
                  <a:lnTo>
                    <a:pt x="83" y="185"/>
                  </a:lnTo>
                  <a:close/>
                  <a:moveTo>
                    <a:pt x="83" y="161"/>
                  </a:moveTo>
                  <a:lnTo>
                    <a:pt x="83" y="161"/>
                  </a:lnTo>
                  <a:cubicBezTo>
                    <a:pt x="117" y="161"/>
                    <a:pt x="134" y="138"/>
                    <a:pt x="134" y="92"/>
                  </a:cubicBezTo>
                  <a:cubicBezTo>
                    <a:pt x="134" y="47"/>
                    <a:pt x="117" y="24"/>
                    <a:pt x="84" y="24"/>
                  </a:cubicBezTo>
                  <a:cubicBezTo>
                    <a:pt x="50" y="24"/>
                    <a:pt x="34" y="47"/>
                    <a:pt x="34" y="92"/>
                  </a:cubicBezTo>
                  <a:cubicBezTo>
                    <a:pt x="34" y="138"/>
                    <a:pt x="50" y="161"/>
                    <a:pt x="83" y="161"/>
                  </a:cubicBezTo>
                  <a:lnTo>
                    <a:pt x="83" y="16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384"/>
            <p:cNvSpPr>
              <a:spLocks/>
            </p:cNvSpPr>
            <p:nvPr/>
          </p:nvSpPr>
          <p:spPr bwMode="auto">
            <a:xfrm>
              <a:off x="3387" y="3981"/>
              <a:ext cx="42" cy="53"/>
            </a:xfrm>
            <a:custGeom>
              <a:avLst/>
              <a:gdLst>
                <a:gd name="T0" fmla="*/ 0 w 145"/>
                <a:gd name="T1" fmla="*/ 181 h 181"/>
                <a:gd name="T2" fmla="*/ 0 w 145"/>
                <a:gd name="T3" fmla="*/ 181 h 181"/>
                <a:gd name="T4" fmla="*/ 0 w 145"/>
                <a:gd name="T5" fmla="*/ 4 h 181"/>
                <a:gd name="T6" fmla="*/ 32 w 145"/>
                <a:gd name="T7" fmla="*/ 4 h 181"/>
                <a:gd name="T8" fmla="*/ 32 w 145"/>
                <a:gd name="T9" fmla="*/ 37 h 181"/>
                <a:gd name="T10" fmla="*/ 95 w 145"/>
                <a:gd name="T11" fmla="*/ 0 h 181"/>
                <a:gd name="T12" fmla="*/ 131 w 145"/>
                <a:gd name="T13" fmla="*/ 15 h 181"/>
                <a:gd name="T14" fmla="*/ 145 w 145"/>
                <a:gd name="T15" fmla="*/ 54 h 181"/>
                <a:gd name="T16" fmla="*/ 145 w 145"/>
                <a:gd name="T17" fmla="*/ 181 h 181"/>
                <a:gd name="T18" fmla="*/ 113 w 145"/>
                <a:gd name="T19" fmla="*/ 181 h 181"/>
                <a:gd name="T20" fmla="*/ 113 w 145"/>
                <a:gd name="T21" fmla="*/ 64 h 181"/>
                <a:gd name="T22" fmla="*/ 107 w 145"/>
                <a:gd name="T23" fmla="*/ 36 h 181"/>
                <a:gd name="T24" fmla="*/ 88 w 145"/>
                <a:gd name="T25" fmla="*/ 28 h 181"/>
                <a:gd name="T26" fmla="*/ 32 w 145"/>
                <a:gd name="T27" fmla="*/ 66 h 181"/>
                <a:gd name="T28" fmla="*/ 32 w 145"/>
                <a:gd name="T29" fmla="*/ 181 h 181"/>
                <a:gd name="T30" fmla="*/ 0 w 145"/>
                <a:gd name="T3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81">
                  <a:moveTo>
                    <a:pt x="0" y="181"/>
                  </a:moveTo>
                  <a:lnTo>
                    <a:pt x="0" y="181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7"/>
                  </a:lnTo>
                  <a:cubicBezTo>
                    <a:pt x="49" y="12"/>
                    <a:pt x="70" y="0"/>
                    <a:pt x="95" y="0"/>
                  </a:cubicBezTo>
                  <a:cubicBezTo>
                    <a:pt x="110" y="0"/>
                    <a:pt x="122" y="5"/>
                    <a:pt x="131" y="15"/>
                  </a:cubicBezTo>
                  <a:cubicBezTo>
                    <a:pt x="140" y="24"/>
                    <a:pt x="145" y="37"/>
                    <a:pt x="145" y="54"/>
                  </a:cubicBezTo>
                  <a:lnTo>
                    <a:pt x="145" y="181"/>
                  </a:lnTo>
                  <a:lnTo>
                    <a:pt x="113" y="181"/>
                  </a:lnTo>
                  <a:lnTo>
                    <a:pt x="113" y="64"/>
                  </a:lnTo>
                  <a:cubicBezTo>
                    <a:pt x="113" y="51"/>
                    <a:pt x="111" y="42"/>
                    <a:pt x="107" y="36"/>
                  </a:cubicBezTo>
                  <a:cubicBezTo>
                    <a:pt x="103" y="30"/>
                    <a:pt x="97" y="28"/>
                    <a:pt x="88" y="28"/>
                  </a:cubicBezTo>
                  <a:cubicBezTo>
                    <a:pt x="68" y="28"/>
                    <a:pt x="50" y="41"/>
                    <a:pt x="32" y="66"/>
                  </a:cubicBezTo>
                  <a:lnTo>
                    <a:pt x="32" y="181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385"/>
            <p:cNvSpPr>
              <a:spLocks/>
            </p:cNvSpPr>
            <p:nvPr/>
          </p:nvSpPr>
          <p:spPr bwMode="auto">
            <a:xfrm>
              <a:off x="3441" y="3972"/>
              <a:ext cx="29" cy="63"/>
            </a:xfrm>
            <a:custGeom>
              <a:avLst/>
              <a:gdLst>
                <a:gd name="T0" fmla="*/ 74 w 101"/>
                <a:gd name="T1" fmla="*/ 216 h 216"/>
                <a:gd name="T2" fmla="*/ 74 w 101"/>
                <a:gd name="T3" fmla="*/ 216 h 216"/>
                <a:gd name="T4" fmla="*/ 36 w 101"/>
                <a:gd name="T5" fmla="*/ 202 h 216"/>
                <a:gd name="T6" fmla="*/ 23 w 101"/>
                <a:gd name="T7" fmla="*/ 163 h 216"/>
                <a:gd name="T8" fmla="*/ 23 w 101"/>
                <a:gd name="T9" fmla="*/ 59 h 216"/>
                <a:gd name="T10" fmla="*/ 0 w 101"/>
                <a:gd name="T11" fmla="*/ 59 h 216"/>
                <a:gd name="T12" fmla="*/ 0 w 101"/>
                <a:gd name="T13" fmla="*/ 35 h 216"/>
                <a:gd name="T14" fmla="*/ 23 w 101"/>
                <a:gd name="T15" fmla="*/ 35 h 216"/>
                <a:gd name="T16" fmla="*/ 23 w 101"/>
                <a:gd name="T17" fmla="*/ 3 h 216"/>
                <a:gd name="T18" fmla="*/ 55 w 101"/>
                <a:gd name="T19" fmla="*/ 0 h 216"/>
                <a:gd name="T20" fmla="*/ 55 w 101"/>
                <a:gd name="T21" fmla="*/ 35 h 216"/>
                <a:gd name="T22" fmla="*/ 101 w 101"/>
                <a:gd name="T23" fmla="*/ 35 h 216"/>
                <a:gd name="T24" fmla="*/ 101 w 101"/>
                <a:gd name="T25" fmla="*/ 59 h 216"/>
                <a:gd name="T26" fmla="*/ 55 w 101"/>
                <a:gd name="T27" fmla="*/ 59 h 216"/>
                <a:gd name="T28" fmla="*/ 55 w 101"/>
                <a:gd name="T29" fmla="*/ 157 h 216"/>
                <a:gd name="T30" fmla="*/ 85 w 101"/>
                <a:gd name="T31" fmla="*/ 192 h 216"/>
                <a:gd name="T32" fmla="*/ 100 w 101"/>
                <a:gd name="T33" fmla="*/ 189 h 216"/>
                <a:gd name="T34" fmla="*/ 100 w 101"/>
                <a:gd name="T35" fmla="*/ 212 h 216"/>
                <a:gd name="T36" fmla="*/ 74 w 101"/>
                <a:gd name="T37" fmla="*/ 216 h 216"/>
                <a:gd name="T38" fmla="*/ 74 w 101"/>
                <a:gd name="T3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1" h="216">
                  <a:moveTo>
                    <a:pt x="74" y="216"/>
                  </a:moveTo>
                  <a:lnTo>
                    <a:pt x="74" y="216"/>
                  </a:lnTo>
                  <a:cubicBezTo>
                    <a:pt x="58" y="216"/>
                    <a:pt x="45" y="211"/>
                    <a:pt x="36" y="202"/>
                  </a:cubicBezTo>
                  <a:cubicBezTo>
                    <a:pt x="27" y="192"/>
                    <a:pt x="23" y="179"/>
                    <a:pt x="23" y="163"/>
                  </a:cubicBezTo>
                  <a:lnTo>
                    <a:pt x="23" y="59"/>
                  </a:lnTo>
                  <a:lnTo>
                    <a:pt x="0" y="59"/>
                  </a:lnTo>
                  <a:lnTo>
                    <a:pt x="0" y="35"/>
                  </a:lnTo>
                  <a:lnTo>
                    <a:pt x="23" y="35"/>
                  </a:lnTo>
                  <a:lnTo>
                    <a:pt x="23" y="3"/>
                  </a:lnTo>
                  <a:lnTo>
                    <a:pt x="55" y="0"/>
                  </a:lnTo>
                  <a:lnTo>
                    <a:pt x="55" y="35"/>
                  </a:lnTo>
                  <a:lnTo>
                    <a:pt x="101" y="35"/>
                  </a:lnTo>
                  <a:lnTo>
                    <a:pt x="101" y="59"/>
                  </a:lnTo>
                  <a:lnTo>
                    <a:pt x="55" y="59"/>
                  </a:lnTo>
                  <a:lnTo>
                    <a:pt x="55" y="157"/>
                  </a:lnTo>
                  <a:cubicBezTo>
                    <a:pt x="55" y="180"/>
                    <a:pt x="65" y="192"/>
                    <a:pt x="85" y="192"/>
                  </a:cubicBezTo>
                  <a:cubicBezTo>
                    <a:pt x="89" y="192"/>
                    <a:pt x="94" y="191"/>
                    <a:pt x="100" y="189"/>
                  </a:cubicBezTo>
                  <a:lnTo>
                    <a:pt x="100" y="212"/>
                  </a:lnTo>
                  <a:cubicBezTo>
                    <a:pt x="90" y="214"/>
                    <a:pt x="82" y="216"/>
                    <a:pt x="74" y="216"/>
                  </a:cubicBezTo>
                  <a:lnTo>
                    <a:pt x="74" y="216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386"/>
            <p:cNvSpPr>
              <a:spLocks/>
            </p:cNvSpPr>
            <p:nvPr/>
          </p:nvSpPr>
          <p:spPr bwMode="auto">
            <a:xfrm>
              <a:off x="3483" y="3959"/>
              <a:ext cx="42" cy="75"/>
            </a:xfrm>
            <a:custGeom>
              <a:avLst/>
              <a:gdLst>
                <a:gd name="T0" fmla="*/ 0 w 144"/>
                <a:gd name="T1" fmla="*/ 257 h 257"/>
                <a:gd name="T2" fmla="*/ 0 w 144"/>
                <a:gd name="T3" fmla="*/ 257 h 257"/>
                <a:gd name="T4" fmla="*/ 0 w 144"/>
                <a:gd name="T5" fmla="*/ 0 h 257"/>
                <a:gd name="T6" fmla="*/ 32 w 144"/>
                <a:gd name="T7" fmla="*/ 0 h 257"/>
                <a:gd name="T8" fmla="*/ 32 w 144"/>
                <a:gd name="T9" fmla="*/ 113 h 257"/>
                <a:gd name="T10" fmla="*/ 94 w 144"/>
                <a:gd name="T11" fmla="*/ 76 h 257"/>
                <a:gd name="T12" fmla="*/ 131 w 144"/>
                <a:gd name="T13" fmla="*/ 91 h 257"/>
                <a:gd name="T14" fmla="*/ 144 w 144"/>
                <a:gd name="T15" fmla="*/ 130 h 257"/>
                <a:gd name="T16" fmla="*/ 144 w 144"/>
                <a:gd name="T17" fmla="*/ 257 h 257"/>
                <a:gd name="T18" fmla="*/ 112 w 144"/>
                <a:gd name="T19" fmla="*/ 257 h 257"/>
                <a:gd name="T20" fmla="*/ 112 w 144"/>
                <a:gd name="T21" fmla="*/ 140 h 257"/>
                <a:gd name="T22" fmla="*/ 107 w 144"/>
                <a:gd name="T23" fmla="*/ 112 h 257"/>
                <a:gd name="T24" fmla="*/ 87 w 144"/>
                <a:gd name="T25" fmla="*/ 104 h 257"/>
                <a:gd name="T26" fmla="*/ 32 w 144"/>
                <a:gd name="T27" fmla="*/ 142 h 257"/>
                <a:gd name="T28" fmla="*/ 32 w 144"/>
                <a:gd name="T29" fmla="*/ 257 h 257"/>
                <a:gd name="T30" fmla="*/ 0 w 144"/>
                <a:gd name="T31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4" h="257">
                  <a:moveTo>
                    <a:pt x="0" y="257"/>
                  </a:moveTo>
                  <a:lnTo>
                    <a:pt x="0" y="257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113"/>
                  </a:lnTo>
                  <a:cubicBezTo>
                    <a:pt x="49" y="88"/>
                    <a:pt x="70" y="76"/>
                    <a:pt x="94" y="76"/>
                  </a:cubicBezTo>
                  <a:cubicBezTo>
                    <a:pt x="109" y="76"/>
                    <a:pt x="122" y="81"/>
                    <a:pt x="131" y="91"/>
                  </a:cubicBezTo>
                  <a:cubicBezTo>
                    <a:pt x="140" y="100"/>
                    <a:pt x="144" y="113"/>
                    <a:pt x="144" y="130"/>
                  </a:cubicBezTo>
                  <a:lnTo>
                    <a:pt x="144" y="257"/>
                  </a:lnTo>
                  <a:lnTo>
                    <a:pt x="112" y="257"/>
                  </a:lnTo>
                  <a:lnTo>
                    <a:pt x="112" y="140"/>
                  </a:lnTo>
                  <a:cubicBezTo>
                    <a:pt x="112" y="127"/>
                    <a:pt x="110" y="118"/>
                    <a:pt x="107" y="112"/>
                  </a:cubicBezTo>
                  <a:cubicBezTo>
                    <a:pt x="103" y="106"/>
                    <a:pt x="96" y="104"/>
                    <a:pt x="87" y="104"/>
                  </a:cubicBezTo>
                  <a:cubicBezTo>
                    <a:pt x="68" y="104"/>
                    <a:pt x="49" y="117"/>
                    <a:pt x="32" y="142"/>
                  </a:cubicBezTo>
                  <a:lnTo>
                    <a:pt x="32" y="257"/>
                  </a:lnTo>
                  <a:lnTo>
                    <a:pt x="0" y="257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387"/>
            <p:cNvSpPr>
              <a:spLocks noEditPoints="1"/>
            </p:cNvSpPr>
            <p:nvPr/>
          </p:nvSpPr>
          <p:spPr bwMode="auto">
            <a:xfrm>
              <a:off x="749" y="2680"/>
              <a:ext cx="70" cy="43"/>
            </a:xfrm>
            <a:custGeom>
              <a:avLst/>
              <a:gdLst>
                <a:gd name="T0" fmla="*/ 240 w 240"/>
                <a:gd name="T1" fmla="*/ 147 h 147"/>
                <a:gd name="T2" fmla="*/ 240 w 240"/>
                <a:gd name="T3" fmla="*/ 147 h 147"/>
                <a:gd name="T4" fmla="*/ 0 w 240"/>
                <a:gd name="T5" fmla="*/ 147 h 147"/>
                <a:gd name="T6" fmla="*/ 0 w 240"/>
                <a:gd name="T7" fmla="*/ 84 h 147"/>
                <a:gd name="T8" fmla="*/ 14 w 240"/>
                <a:gd name="T9" fmla="*/ 29 h 147"/>
                <a:gd name="T10" fmla="*/ 53 w 240"/>
                <a:gd name="T11" fmla="*/ 10 h 147"/>
                <a:gd name="T12" fmla="*/ 115 w 240"/>
                <a:gd name="T13" fmla="*/ 59 h 147"/>
                <a:gd name="T14" fmla="*/ 180 w 240"/>
                <a:gd name="T15" fmla="*/ 0 h 147"/>
                <a:gd name="T16" fmla="*/ 225 w 240"/>
                <a:gd name="T17" fmla="*/ 19 h 147"/>
                <a:gd name="T18" fmla="*/ 240 w 240"/>
                <a:gd name="T19" fmla="*/ 76 h 147"/>
                <a:gd name="T20" fmla="*/ 240 w 240"/>
                <a:gd name="T21" fmla="*/ 147 h 147"/>
                <a:gd name="T22" fmla="*/ 215 w 240"/>
                <a:gd name="T23" fmla="*/ 113 h 147"/>
                <a:gd name="T24" fmla="*/ 215 w 240"/>
                <a:gd name="T25" fmla="*/ 113 h 147"/>
                <a:gd name="T26" fmla="*/ 215 w 240"/>
                <a:gd name="T27" fmla="*/ 106 h 147"/>
                <a:gd name="T28" fmla="*/ 210 w 240"/>
                <a:gd name="T29" fmla="*/ 57 h 147"/>
                <a:gd name="T30" fmla="*/ 177 w 240"/>
                <a:gd name="T31" fmla="*/ 36 h 147"/>
                <a:gd name="T32" fmla="*/ 141 w 240"/>
                <a:gd name="T33" fmla="*/ 55 h 147"/>
                <a:gd name="T34" fmla="*/ 127 w 240"/>
                <a:gd name="T35" fmla="*/ 103 h 147"/>
                <a:gd name="T36" fmla="*/ 127 w 240"/>
                <a:gd name="T37" fmla="*/ 113 h 147"/>
                <a:gd name="T38" fmla="*/ 215 w 240"/>
                <a:gd name="T39" fmla="*/ 113 h 147"/>
                <a:gd name="T40" fmla="*/ 106 w 240"/>
                <a:gd name="T41" fmla="*/ 113 h 147"/>
                <a:gd name="T42" fmla="*/ 106 w 240"/>
                <a:gd name="T43" fmla="*/ 113 h 147"/>
                <a:gd name="T44" fmla="*/ 106 w 240"/>
                <a:gd name="T45" fmla="*/ 102 h 147"/>
                <a:gd name="T46" fmla="*/ 94 w 240"/>
                <a:gd name="T47" fmla="*/ 60 h 147"/>
                <a:gd name="T48" fmla="*/ 61 w 240"/>
                <a:gd name="T49" fmla="*/ 44 h 147"/>
                <a:gd name="T50" fmla="*/ 25 w 240"/>
                <a:gd name="T51" fmla="*/ 99 h 147"/>
                <a:gd name="T52" fmla="*/ 25 w 240"/>
                <a:gd name="T53" fmla="*/ 113 h 147"/>
                <a:gd name="T54" fmla="*/ 106 w 240"/>
                <a:gd name="T55" fmla="*/ 11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0" h="147">
                  <a:moveTo>
                    <a:pt x="240" y="147"/>
                  </a:moveTo>
                  <a:lnTo>
                    <a:pt x="240" y="147"/>
                  </a:lnTo>
                  <a:lnTo>
                    <a:pt x="0" y="147"/>
                  </a:lnTo>
                  <a:lnTo>
                    <a:pt x="0" y="84"/>
                  </a:lnTo>
                  <a:cubicBezTo>
                    <a:pt x="0" y="60"/>
                    <a:pt x="4" y="42"/>
                    <a:pt x="14" y="29"/>
                  </a:cubicBezTo>
                  <a:cubicBezTo>
                    <a:pt x="23" y="16"/>
                    <a:pt x="36" y="10"/>
                    <a:pt x="53" y="10"/>
                  </a:cubicBezTo>
                  <a:cubicBezTo>
                    <a:pt x="82" y="10"/>
                    <a:pt x="103" y="26"/>
                    <a:pt x="115" y="59"/>
                  </a:cubicBezTo>
                  <a:cubicBezTo>
                    <a:pt x="127" y="20"/>
                    <a:pt x="149" y="0"/>
                    <a:pt x="180" y="0"/>
                  </a:cubicBezTo>
                  <a:cubicBezTo>
                    <a:pt x="200" y="0"/>
                    <a:pt x="215" y="6"/>
                    <a:pt x="225" y="19"/>
                  </a:cubicBezTo>
                  <a:cubicBezTo>
                    <a:pt x="235" y="32"/>
                    <a:pt x="240" y="51"/>
                    <a:pt x="240" y="76"/>
                  </a:cubicBezTo>
                  <a:lnTo>
                    <a:pt x="240" y="147"/>
                  </a:lnTo>
                  <a:close/>
                  <a:moveTo>
                    <a:pt x="215" y="113"/>
                  </a:moveTo>
                  <a:lnTo>
                    <a:pt x="215" y="113"/>
                  </a:lnTo>
                  <a:lnTo>
                    <a:pt x="215" y="106"/>
                  </a:lnTo>
                  <a:cubicBezTo>
                    <a:pt x="215" y="81"/>
                    <a:pt x="213" y="65"/>
                    <a:pt x="210" y="57"/>
                  </a:cubicBezTo>
                  <a:cubicBezTo>
                    <a:pt x="204" y="43"/>
                    <a:pt x="193" y="36"/>
                    <a:pt x="177" y="36"/>
                  </a:cubicBezTo>
                  <a:cubicBezTo>
                    <a:pt x="163" y="36"/>
                    <a:pt x="151" y="42"/>
                    <a:pt x="141" y="55"/>
                  </a:cubicBezTo>
                  <a:cubicBezTo>
                    <a:pt x="132" y="68"/>
                    <a:pt x="127" y="84"/>
                    <a:pt x="127" y="103"/>
                  </a:cubicBezTo>
                  <a:lnTo>
                    <a:pt x="127" y="113"/>
                  </a:lnTo>
                  <a:lnTo>
                    <a:pt x="215" y="113"/>
                  </a:lnTo>
                  <a:close/>
                  <a:moveTo>
                    <a:pt x="106" y="113"/>
                  </a:moveTo>
                  <a:lnTo>
                    <a:pt x="106" y="113"/>
                  </a:lnTo>
                  <a:lnTo>
                    <a:pt x="106" y="102"/>
                  </a:lnTo>
                  <a:cubicBezTo>
                    <a:pt x="106" y="84"/>
                    <a:pt x="102" y="70"/>
                    <a:pt x="94" y="60"/>
                  </a:cubicBezTo>
                  <a:cubicBezTo>
                    <a:pt x="86" y="49"/>
                    <a:pt x="75" y="44"/>
                    <a:pt x="61" y="44"/>
                  </a:cubicBezTo>
                  <a:cubicBezTo>
                    <a:pt x="37" y="44"/>
                    <a:pt x="25" y="63"/>
                    <a:pt x="25" y="99"/>
                  </a:cubicBezTo>
                  <a:lnTo>
                    <a:pt x="25" y="113"/>
                  </a:lnTo>
                  <a:lnTo>
                    <a:pt x="106" y="11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388"/>
            <p:cNvSpPr>
              <a:spLocks/>
            </p:cNvSpPr>
            <p:nvPr/>
          </p:nvSpPr>
          <p:spPr bwMode="auto">
            <a:xfrm>
              <a:off x="768" y="2626"/>
              <a:ext cx="70" cy="49"/>
            </a:xfrm>
            <a:custGeom>
              <a:avLst/>
              <a:gdLst>
                <a:gd name="T0" fmla="*/ 241 w 241"/>
                <a:gd name="T1" fmla="*/ 130 h 169"/>
                <a:gd name="T2" fmla="*/ 241 w 241"/>
                <a:gd name="T3" fmla="*/ 130 h 169"/>
                <a:gd name="T4" fmla="*/ 176 w 241"/>
                <a:gd name="T5" fmla="*/ 101 h 169"/>
                <a:gd name="T6" fmla="*/ 0 w 241"/>
                <a:gd name="T7" fmla="*/ 169 h 169"/>
                <a:gd name="T8" fmla="*/ 0 w 241"/>
                <a:gd name="T9" fmla="*/ 135 h 169"/>
                <a:gd name="T10" fmla="*/ 133 w 241"/>
                <a:gd name="T11" fmla="*/ 84 h 169"/>
                <a:gd name="T12" fmla="*/ 0 w 241"/>
                <a:gd name="T13" fmla="*/ 30 h 169"/>
                <a:gd name="T14" fmla="*/ 0 w 241"/>
                <a:gd name="T15" fmla="*/ 0 h 169"/>
                <a:gd name="T16" fmla="*/ 241 w 241"/>
                <a:gd name="T17" fmla="*/ 96 h 169"/>
                <a:gd name="T18" fmla="*/ 241 w 241"/>
                <a:gd name="T19" fmla="*/ 13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1" h="169">
                  <a:moveTo>
                    <a:pt x="241" y="130"/>
                  </a:moveTo>
                  <a:lnTo>
                    <a:pt x="241" y="130"/>
                  </a:lnTo>
                  <a:lnTo>
                    <a:pt x="176" y="101"/>
                  </a:lnTo>
                  <a:lnTo>
                    <a:pt x="0" y="169"/>
                  </a:lnTo>
                  <a:lnTo>
                    <a:pt x="0" y="135"/>
                  </a:lnTo>
                  <a:lnTo>
                    <a:pt x="133" y="84"/>
                  </a:lnTo>
                  <a:lnTo>
                    <a:pt x="0" y="30"/>
                  </a:lnTo>
                  <a:lnTo>
                    <a:pt x="0" y="0"/>
                  </a:lnTo>
                  <a:lnTo>
                    <a:pt x="241" y="96"/>
                  </a:lnTo>
                  <a:lnTo>
                    <a:pt x="241" y="130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389"/>
            <p:cNvSpPr>
              <a:spLocks/>
            </p:cNvSpPr>
            <p:nvPr/>
          </p:nvSpPr>
          <p:spPr bwMode="auto">
            <a:xfrm>
              <a:off x="758" y="2593"/>
              <a:ext cx="62" cy="29"/>
            </a:xfrm>
            <a:custGeom>
              <a:avLst/>
              <a:gdLst>
                <a:gd name="T0" fmla="*/ 216 w 216"/>
                <a:gd name="T1" fmla="*/ 27 h 101"/>
                <a:gd name="T2" fmla="*/ 216 w 216"/>
                <a:gd name="T3" fmla="*/ 27 h 101"/>
                <a:gd name="T4" fmla="*/ 202 w 216"/>
                <a:gd name="T5" fmla="*/ 65 h 101"/>
                <a:gd name="T6" fmla="*/ 163 w 216"/>
                <a:gd name="T7" fmla="*/ 78 h 101"/>
                <a:gd name="T8" fmla="*/ 59 w 216"/>
                <a:gd name="T9" fmla="*/ 78 h 101"/>
                <a:gd name="T10" fmla="*/ 59 w 216"/>
                <a:gd name="T11" fmla="*/ 101 h 101"/>
                <a:gd name="T12" fmla="*/ 35 w 216"/>
                <a:gd name="T13" fmla="*/ 101 h 101"/>
                <a:gd name="T14" fmla="*/ 35 w 216"/>
                <a:gd name="T15" fmla="*/ 78 h 101"/>
                <a:gd name="T16" fmla="*/ 3 w 216"/>
                <a:gd name="T17" fmla="*/ 78 h 101"/>
                <a:gd name="T18" fmla="*/ 0 w 216"/>
                <a:gd name="T19" fmla="*/ 46 h 101"/>
                <a:gd name="T20" fmla="*/ 35 w 216"/>
                <a:gd name="T21" fmla="*/ 46 h 101"/>
                <a:gd name="T22" fmla="*/ 35 w 216"/>
                <a:gd name="T23" fmla="*/ 0 h 101"/>
                <a:gd name="T24" fmla="*/ 59 w 216"/>
                <a:gd name="T25" fmla="*/ 0 h 101"/>
                <a:gd name="T26" fmla="*/ 59 w 216"/>
                <a:gd name="T27" fmla="*/ 46 h 101"/>
                <a:gd name="T28" fmla="*/ 157 w 216"/>
                <a:gd name="T29" fmla="*/ 46 h 101"/>
                <a:gd name="T30" fmla="*/ 191 w 216"/>
                <a:gd name="T31" fmla="*/ 16 h 101"/>
                <a:gd name="T32" fmla="*/ 189 w 216"/>
                <a:gd name="T33" fmla="*/ 1 h 101"/>
                <a:gd name="T34" fmla="*/ 211 w 216"/>
                <a:gd name="T35" fmla="*/ 1 h 101"/>
                <a:gd name="T36" fmla="*/ 216 w 216"/>
                <a:gd name="T37" fmla="*/ 27 h 101"/>
                <a:gd name="T38" fmla="*/ 216 w 216"/>
                <a:gd name="T39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101">
                  <a:moveTo>
                    <a:pt x="216" y="27"/>
                  </a:moveTo>
                  <a:lnTo>
                    <a:pt x="216" y="27"/>
                  </a:lnTo>
                  <a:cubicBezTo>
                    <a:pt x="216" y="43"/>
                    <a:pt x="211" y="56"/>
                    <a:pt x="202" y="65"/>
                  </a:cubicBezTo>
                  <a:cubicBezTo>
                    <a:pt x="192" y="74"/>
                    <a:pt x="179" y="78"/>
                    <a:pt x="163" y="78"/>
                  </a:cubicBezTo>
                  <a:lnTo>
                    <a:pt x="59" y="78"/>
                  </a:lnTo>
                  <a:lnTo>
                    <a:pt x="59" y="101"/>
                  </a:lnTo>
                  <a:lnTo>
                    <a:pt x="35" y="101"/>
                  </a:lnTo>
                  <a:lnTo>
                    <a:pt x="35" y="78"/>
                  </a:lnTo>
                  <a:lnTo>
                    <a:pt x="3" y="78"/>
                  </a:lnTo>
                  <a:lnTo>
                    <a:pt x="0" y="46"/>
                  </a:lnTo>
                  <a:lnTo>
                    <a:pt x="35" y="46"/>
                  </a:lnTo>
                  <a:lnTo>
                    <a:pt x="35" y="0"/>
                  </a:lnTo>
                  <a:lnTo>
                    <a:pt x="59" y="0"/>
                  </a:lnTo>
                  <a:lnTo>
                    <a:pt x="59" y="46"/>
                  </a:lnTo>
                  <a:lnTo>
                    <a:pt x="157" y="46"/>
                  </a:lnTo>
                  <a:cubicBezTo>
                    <a:pt x="180" y="46"/>
                    <a:pt x="191" y="36"/>
                    <a:pt x="191" y="16"/>
                  </a:cubicBezTo>
                  <a:cubicBezTo>
                    <a:pt x="191" y="12"/>
                    <a:pt x="191" y="7"/>
                    <a:pt x="189" y="1"/>
                  </a:cubicBezTo>
                  <a:lnTo>
                    <a:pt x="211" y="1"/>
                  </a:lnTo>
                  <a:cubicBezTo>
                    <a:pt x="214" y="11"/>
                    <a:pt x="216" y="19"/>
                    <a:pt x="216" y="27"/>
                  </a:cubicBezTo>
                  <a:lnTo>
                    <a:pt x="216" y="27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390"/>
            <p:cNvSpPr>
              <a:spLocks noEditPoints="1"/>
            </p:cNvSpPr>
            <p:nvPr/>
          </p:nvSpPr>
          <p:spPr bwMode="auto">
            <a:xfrm>
              <a:off x="767" y="2542"/>
              <a:ext cx="53" cy="42"/>
            </a:xfrm>
            <a:custGeom>
              <a:avLst/>
              <a:gdLst>
                <a:gd name="T0" fmla="*/ 175 w 185"/>
                <a:gd name="T1" fmla="*/ 1 h 144"/>
                <a:gd name="T2" fmla="*/ 175 w 185"/>
                <a:gd name="T3" fmla="*/ 1 h 144"/>
                <a:gd name="T4" fmla="*/ 185 w 185"/>
                <a:gd name="T5" fmla="*/ 56 h 144"/>
                <a:gd name="T6" fmla="*/ 159 w 185"/>
                <a:gd name="T7" fmla="*/ 119 h 144"/>
                <a:gd name="T8" fmla="*/ 91 w 185"/>
                <a:gd name="T9" fmla="*/ 144 h 144"/>
                <a:gd name="T10" fmla="*/ 26 w 185"/>
                <a:gd name="T11" fmla="*/ 122 h 144"/>
                <a:gd name="T12" fmla="*/ 0 w 185"/>
                <a:gd name="T13" fmla="*/ 67 h 144"/>
                <a:gd name="T14" fmla="*/ 23 w 185"/>
                <a:gd name="T15" fmla="*/ 17 h 144"/>
                <a:gd name="T16" fmla="*/ 87 w 185"/>
                <a:gd name="T17" fmla="*/ 0 h 144"/>
                <a:gd name="T18" fmla="*/ 97 w 185"/>
                <a:gd name="T19" fmla="*/ 0 h 144"/>
                <a:gd name="T20" fmla="*/ 97 w 185"/>
                <a:gd name="T21" fmla="*/ 111 h 144"/>
                <a:gd name="T22" fmla="*/ 160 w 185"/>
                <a:gd name="T23" fmla="*/ 50 h 144"/>
                <a:gd name="T24" fmla="*/ 149 w 185"/>
                <a:gd name="T25" fmla="*/ 1 h 144"/>
                <a:gd name="T26" fmla="*/ 175 w 185"/>
                <a:gd name="T27" fmla="*/ 1 h 144"/>
                <a:gd name="T28" fmla="*/ 73 w 185"/>
                <a:gd name="T29" fmla="*/ 110 h 144"/>
                <a:gd name="T30" fmla="*/ 73 w 185"/>
                <a:gd name="T31" fmla="*/ 110 h 144"/>
                <a:gd name="T32" fmla="*/ 73 w 185"/>
                <a:gd name="T33" fmla="*/ 32 h 144"/>
                <a:gd name="T34" fmla="*/ 24 w 185"/>
                <a:gd name="T35" fmla="*/ 69 h 144"/>
                <a:gd name="T36" fmla="*/ 73 w 185"/>
                <a:gd name="T37" fmla="*/ 110 h 144"/>
                <a:gd name="T38" fmla="*/ 73 w 185"/>
                <a:gd name="T39" fmla="*/ 11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5" h="144">
                  <a:moveTo>
                    <a:pt x="175" y="1"/>
                  </a:moveTo>
                  <a:lnTo>
                    <a:pt x="175" y="1"/>
                  </a:lnTo>
                  <a:cubicBezTo>
                    <a:pt x="181" y="22"/>
                    <a:pt x="185" y="40"/>
                    <a:pt x="185" y="56"/>
                  </a:cubicBezTo>
                  <a:cubicBezTo>
                    <a:pt x="185" y="82"/>
                    <a:pt x="176" y="103"/>
                    <a:pt x="159" y="119"/>
                  </a:cubicBezTo>
                  <a:cubicBezTo>
                    <a:pt x="141" y="136"/>
                    <a:pt x="119" y="144"/>
                    <a:pt x="91" y="144"/>
                  </a:cubicBezTo>
                  <a:cubicBezTo>
                    <a:pt x="65" y="144"/>
                    <a:pt x="43" y="137"/>
                    <a:pt x="26" y="122"/>
                  </a:cubicBezTo>
                  <a:cubicBezTo>
                    <a:pt x="8" y="108"/>
                    <a:pt x="0" y="89"/>
                    <a:pt x="0" y="67"/>
                  </a:cubicBezTo>
                  <a:cubicBezTo>
                    <a:pt x="0" y="45"/>
                    <a:pt x="7" y="29"/>
                    <a:pt x="23" y="17"/>
                  </a:cubicBezTo>
                  <a:cubicBezTo>
                    <a:pt x="38" y="6"/>
                    <a:pt x="59" y="0"/>
                    <a:pt x="87" y="0"/>
                  </a:cubicBezTo>
                  <a:lnTo>
                    <a:pt x="97" y="0"/>
                  </a:lnTo>
                  <a:lnTo>
                    <a:pt x="97" y="111"/>
                  </a:lnTo>
                  <a:cubicBezTo>
                    <a:pt x="139" y="107"/>
                    <a:pt x="160" y="86"/>
                    <a:pt x="160" y="50"/>
                  </a:cubicBezTo>
                  <a:cubicBezTo>
                    <a:pt x="160" y="36"/>
                    <a:pt x="157" y="20"/>
                    <a:pt x="149" y="1"/>
                  </a:cubicBezTo>
                  <a:lnTo>
                    <a:pt x="175" y="1"/>
                  </a:lnTo>
                  <a:close/>
                  <a:moveTo>
                    <a:pt x="73" y="110"/>
                  </a:moveTo>
                  <a:lnTo>
                    <a:pt x="73" y="110"/>
                  </a:lnTo>
                  <a:lnTo>
                    <a:pt x="73" y="32"/>
                  </a:lnTo>
                  <a:cubicBezTo>
                    <a:pt x="40" y="32"/>
                    <a:pt x="24" y="44"/>
                    <a:pt x="24" y="69"/>
                  </a:cubicBezTo>
                  <a:cubicBezTo>
                    <a:pt x="24" y="93"/>
                    <a:pt x="40" y="107"/>
                    <a:pt x="73" y="110"/>
                  </a:cubicBezTo>
                  <a:lnTo>
                    <a:pt x="73" y="110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391"/>
            <p:cNvSpPr>
              <a:spLocks/>
            </p:cNvSpPr>
            <p:nvPr/>
          </p:nvSpPr>
          <p:spPr bwMode="auto">
            <a:xfrm>
              <a:off x="767" y="2493"/>
              <a:ext cx="53" cy="35"/>
            </a:xfrm>
            <a:custGeom>
              <a:avLst/>
              <a:gdLst>
                <a:gd name="T0" fmla="*/ 185 w 185"/>
                <a:gd name="T1" fmla="*/ 66 h 119"/>
                <a:gd name="T2" fmla="*/ 185 w 185"/>
                <a:gd name="T3" fmla="*/ 66 h 119"/>
                <a:gd name="T4" fmla="*/ 174 w 185"/>
                <a:gd name="T5" fmla="*/ 119 h 119"/>
                <a:gd name="T6" fmla="*/ 145 w 185"/>
                <a:gd name="T7" fmla="*/ 119 h 119"/>
                <a:gd name="T8" fmla="*/ 160 w 185"/>
                <a:gd name="T9" fmla="*/ 64 h 119"/>
                <a:gd name="T10" fmla="*/ 153 w 185"/>
                <a:gd name="T11" fmla="*/ 41 h 119"/>
                <a:gd name="T12" fmla="*/ 134 w 185"/>
                <a:gd name="T13" fmla="*/ 32 h 119"/>
                <a:gd name="T14" fmla="*/ 107 w 185"/>
                <a:gd name="T15" fmla="*/ 58 h 119"/>
                <a:gd name="T16" fmla="*/ 99 w 185"/>
                <a:gd name="T17" fmla="*/ 76 h 119"/>
                <a:gd name="T18" fmla="*/ 50 w 185"/>
                <a:gd name="T19" fmla="*/ 118 h 119"/>
                <a:gd name="T20" fmla="*/ 13 w 185"/>
                <a:gd name="T21" fmla="*/ 102 h 119"/>
                <a:gd name="T22" fmla="*/ 0 w 185"/>
                <a:gd name="T23" fmla="*/ 57 h 119"/>
                <a:gd name="T24" fmla="*/ 4 w 185"/>
                <a:gd name="T25" fmla="*/ 20 h 119"/>
                <a:gd name="T26" fmla="*/ 5 w 185"/>
                <a:gd name="T27" fmla="*/ 13 h 119"/>
                <a:gd name="T28" fmla="*/ 32 w 185"/>
                <a:gd name="T29" fmla="*/ 13 h 119"/>
                <a:gd name="T30" fmla="*/ 24 w 185"/>
                <a:gd name="T31" fmla="*/ 56 h 119"/>
                <a:gd name="T32" fmla="*/ 47 w 185"/>
                <a:gd name="T33" fmla="*/ 87 h 119"/>
                <a:gd name="T34" fmla="*/ 71 w 185"/>
                <a:gd name="T35" fmla="*/ 64 h 119"/>
                <a:gd name="T36" fmla="*/ 77 w 185"/>
                <a:gd name="T37" fmla="*/ 48 h 119"/>
                <a:gd name="T38" fmla="*/ 101 w 185"/>
                <a:gd name="T39" fmla="*/ 11 h 119"/>
                <a:gd name="T40" fmla="*/ 131 w 185"/>
                <a:gd name="T41" fmla="*/ 0 h 119"/>
                <a:gd name="T42" fmla="*/ 170 w 185"/>
                <a:gd name="T43" fmla="*/ 19 h 119"/>
                <a:gd name="T44" fmla="*/ 185 w 185"/>
                <a:gd name="T45" fmla="*/ 66 h 119"/>
                <a:gd name="T46" fmla="*/ 185 w 185"/>
                <a:gd name="T47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5" h="119">
                  <a:moveTo>
                    <a:pt x="185" y="66"/>
                  </a:moveTo>
                  <a:lnTo>
                    <a:pt x="185" y="66"/>
                  </a:lnTo>
                  <a:cubicBezTo>
                    <a:pt x="185" y="80"/>
                    <a:pt x="181" y="98"/>
                    <a:pt x="174" y="119"/>
                  </a:cubicBezTo>
                  <a:lnTo>
                    <a:pt x="145" y="119"/>
                  </a:lnTo>
                  <a:cubicBezTo>
                    <a:pt x="155" y="98"/>
                    <a:pt x="160" y="80"/>
                    <a:pt x="160" y="64"/>
                  </a:cubicBezTo>
                  <a:cubicBezTo>
                    <a:pt x="160" y="55"/>
                    <a:pt x="158" y="47"/>
                    <a:pt x="153" y="41"/>
                  </a:cubicBezTo>
                  <a:cubicBezTo>
                    <a:pt x="148" y="35"/>
                    <a:pt x="142" y="32"/>
                    <a:pt x="134" y="32"/>
                  </a:cubicBezTo>
                  <a:cubicBezTo>
                    <a:pt x="123" y="32"/>
                    <a:pt x="114" y="41"/>
                    <a:pt x="107" y="58"/>
                  </a:cubicBezTo>
                  <a:lnTo>
                    <a:pt x="99" y="76"/>
                  </a:lnTo>
                  <a:cubicBezTo>
                    <a:pt x="88" y="104"/>
                    <a:pt x="71" y="118"/>
                    <a:pt x="50" y="118"/>
                  </a:cubicBezTo>
                  <a:cubicBezTo>
                    <a:pt x="34" y="118"/>
                    <a:pt x="22" y="112"/>
                    <a:pt x="13" y="102"/>
                  </a:cubicBezTo>
                  <a:cubicBezTo>
                    <a:pt x="4" y="91"/>
                    <a:pt x="0" y="76"/>
                    <a:pt x="0" y="57"/>
                  </a:cubicBezTo>
                  <a:cubicBezTo>
                    <a:pt x="0" y="47"/>
                    <a:pt x="1" y="35"/>
                    <a:pt x="4" y="20"/>
                  </a:cubicBezTo>
                  <a:lnTo>
                    <a:pt x="5" y="13"/>
                  </a:lnTo>
                  <a:lnTo>
                    <a:pt x="32" y="13"/>
                  </a:lnTo>
                  <a:cubicBezTo>
                    <a:pt x="27" y="31"/>
                    <a:pt x="24" y="46"/>
                    <a:pt x="24" y="56"/>
                  </a:cubicBezTo>
                  <a:cubicBezTo>
                    <a:pt x="24" y="77"/>
                    <a:pt x="32" y="87"/>
                    <a:pt x="47" y="87"/>
                  </a:cubicBezTo>
                  <a:cubicBezTo>
                    <a:pt x="56" y="87"/>
                    <a:pt x="64" y="79"/>
                    <a:pt x="71" y="64"/>
                  </a:cubicBezTo>
                  <a:lnTo>
                    <a:pt x="77" y="48"/>
                  </a:lnTo>
                  <a:cubicBezTo>
                    <a:pt x="85" y="31"/>
                    <a:pt x="93" y="18"/>
                    <a:pt x="101" y="11"/>
                  </a:cubicBezTo>
                  <a:cubicBezTo>
                    <a:pt x="109" y="4"/>
                    <a:pt x="119" y="0"/>
                    <a:pt x="131" y="0"/>
                  </a:cubicBezTo>
                  <a:cubicBezTo>
                    <a:pt x="147" y="0"/>
                    <a:pt x="160" y="6"/>
                    <a:pt x="170" y="19"/>
                  </a:cubicBezTo>
                  <a:cubicBezTo>
                    <a:pt x="180" y="31"/>
                    <a:pt x="185" y="46"/>
                    <a:pt x="185" y="66"/>
                  </a:cubicBezTo>
                  <a:lnTo>
                    <a:pt x="185" y="66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392"/>
            <p:cNvSpPr>
              <a:spLocks/>
            </p:cNvSpPr>
            <p:nvPr/>
          </p:nvSpPr>
          <p:spPr bwMode="auto">
            <a:xfrm>
              <a:off x="749" y="2395"/>
              <a:ext cx="70" cy="59"/>
            </a:xfrm>
            <a:custGeom>
              <a:avLst/>
              <a:gdLst>
                <a:gd name="T0" fmla="*/ 240 w 240"/>
                <a:gd name="T1" fmla="*/ 120 h 205"/>
                <a:gd name="T2" fmla="*/ 240 w 240"/>
                <a:gd name="T3" fmla="*/ 120 h 205"/>
                <a:gd name="T4" fmla="*/ 25 w 240"/>
                <a:gd name="T5" fmla="*/ 120 h 205"/>
                <a:gd name="T6" fmla="*/ 25 w 240"/>
                <a:gd name="T7" fmla="*/ 205 h 205"/>
                <a:gd name="T8" fmla="*/ 0 w 240"/>
                <a:gd name="T9" fmla="*/ 205 h 205"/>
                <a:gd name="T10" fmla="*/ 0 w 240"/>
                <a:gd name="T11" fmla="*/ 0 h 205"/>
                <a:gd name="T12" fmla="*/ 25 w 240"/>
                <a:gd name="T13" fmla="*/ 0 h 205"/>
                <a:gd name="T14" fmla="*/ 25 w 240"/>
                <a:gd name="T15" fmla="*/ 86 h 205"/>
                <a:gd name="T16" fmla="*/ 240 w 240"/>
                <a:gd name="T17" fmla="*/ 86 h 205"/>
                <a:gd name="T18" fmla="*/ 240 w 240"/>
                <a:gd name="T19" fmla="*/ 12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205">
                  <a:moveTo>
                    <a:pt x="240" y="120"/>
                  </a:moveTo>
                  <a:lnTo>
                    <a:pt x="240" y="120"/>
                  </a:lnTo>
                  <a:lnTo>
                    <a:pt x="25" y="120"/>
                  </a:lnTo>
                  <a:lnTo>
                    <a:pt x="25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86"/>
                  </a:lnTo>
                  <a:lnTo>
                    <a:pt x="240" y="86"/>
                  </a:lnTo>
                  <a:lnTo>
                    <a:pt x="240" y="120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393"/>
            <p:cNvSpPr>
              <a:spLocks/>
            </p:cNvSpPr>
            <p:nvPr/>
          </p:nvSpPr>
          <p:spPr bwMode="auto">
            <a:xfrm>
              <a:off x="767" y="2357"/>
              <a:ext cx="52" cy="28"/>
            </a:xfrm>
            <a:custGeom>
              <a:avLst/>
              <a:gdLst>
                <a:gd name="T0" fmla="*/ 180 w 180"/>
                <a:gd name="T1" fmla="*/ 97 h 97"/>
                <a:gd name="T2" fmla="*/ 180 w 180"/>
                <a:gd name="T3" fmla="*/ 97 h 97"/>
                <a:gd name="T4" fmla="*/ 4 w 180"/>
                <a:gd name="T5" fmla="*/ 97 h 97"/>
                <a:gd name="T6" fmla="*/ 4 w 180"/>
                <a:gd name="T7" fmla="*/ 65 h 97"/>
                <a:gd name="T8" fmla="*/ 37 w 180"/>
                <a:gd name="T9" fmla="*/ 65 h 97"/>
                <a:gd name="T10" fmla="*/ 0 w 180"/>
                <a:gd name="T11" fmla="*/ 10 h 97"/>
                <a:gd name="T12" fmla="*/ 1 w 180"/>
                <a:gd name="T13" fmla="*/ 0 h 97"/>
                <a:gd name="T14" fmla="*/ 31 w 180"/>
                <a:gd name="T15" fmla="*/ 0 h 97"/>
                <a:gd name="T16" fmla="*/ 28 w 180"/>
                <a:gd name="T17" fmla="*/ 14 h 97"/>
                <a:gd name="T18" fmla="*/ 64 w 180"/>
                <a:gd name="T19" fmla="*/ 65 h 97"/>
                <a:gd name="T20" fmla="*/ 180 w 180"/>
                <a:gd name="T21" fmla="*/ 65 h 97"/>
                <a:gd name="T22" fmla="*/ 180 w 180"/>
                <a:gd name="T2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97">
                  <a:moveTo>
                    <a:pt x="180" y="97"/>
                  </a:moveTo>
                  <a:lnTo>
                    <a:pt x="180" y="97"/>
                  </a:lnTo>
                  <a:lnTo>
                    <a:pt x="4" y="97"/>
                  </a:lnTo>
                  <a:lnTo>
                    <a:pt x="4" y="65"/>
                  </a:lnTo>
                  <a:lnTo>
                    <a:pt x="37" y="65"/>
                  </a:lnTo>
                  <a:cubicBezTo>
                    <a:pt x="12" y="52"/>
                    <a:pt x="0" y="34"/>
                    <a:pt x="0" y="10"/>
                  </a:cubicBezTo>
                  <a:cubicBezTo>
                    <a:pt x="0" y="7"/>
                    <a:pt x="0" y="3"/>
                    <a:pt x="1" y="0"/>
                  </a:cubicBezTo>
                  <a:lnTo>
                    <a:pt x="31" y="0"/>
                  </a:lnTo>
                  <a:cubicBezTo>
                    <a:pt x="29" y="5"/>
                    <a:pt x="28" y="10"/>
                    <a:pt x="28" y="14"/>
                  </a:cubicBezTo>
                  <a:cubicBezTo>
                    <a:pt x="28" y="35"/>
                    <a:pt x="40" y="51"/>
                    <a:pt x="64" y="65"/>
                  </a:cubicBezTo>
                  <a:lnTo>
                    <a:pt x="180" y="65"/>
                  </a:lnTo>
                  <a:lnTo>
                    <a:pt x="180" y="97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394"/>
            <p:cNvSpPr>
              <a:spLocks noEditPoints="1"/>
            </p:cNvSpPr>
            <p:nvPr/>
          </p:nvSpPr>
          <p:spPr bwMode="auto">
            <a:xfrm>
              <a:off x="767" y="2303"/>
              <a:ext cx="53" cy="47"/>
            </a:xfrm>
            <a:custGeom>
              <a:avLst/>
              <a:gdLst>
                <a:gd name="T0" fmla="*/ 158 w 185"/>
                <a:gd name="T1" fmla="*/ 53 h 159"/>
                <a:gd name="T2" fmla="*/ 158 w 185"/>
                <a:gd name="T3" fmla="*/ 53 h 159"/>
                <a:gd name="T4" fmla="*/ 185 w 185"/>
                <a:gd name="T5" fmla="*/ 108 h 159"/>
                <a:gd name="T6" fmla="*/ 171 w 185"/>
                <a:gd name="T7" fmla="*/ 145 h 159"/>
                <a:gd name="T8" fmla="*/ 136 w 185"/>
                <a:gd name="T9" fmla="*/ 159 h 159"/>
                <a:gd name="T10" fmla="*/ 92 w 185"/>
                <a:gd name="T11" fmla="*/ 135 h 159"/>
                <a:gd name="T12" fmla="*/ 76 w 185"/>
                <a:gd name="T13" fmla="*/ 65 h 159"/>
                <a:gd name="T14" fmla="*/ 76 w 185"/>
                <a:gd name="T15" fmla="*/ 57 h 159"/>
                <a:gd name="T16" fmla="*/ 55 w 185"/>
                <a:gd name="T17" fmla="*/ 57 h 159"/>
                <a:gd name="T18" fmla="*/ 24 w 185"/>
                <a:gd name="T19" fmla="*/ 89 h 159"/>
                <a:gd name="T20" fmla="*/ 40 w 185"/>
                <a:gd name="T21" fmla="*/ 144 h 159"/>
                <a:gd name="T22" fmla="*/ 13 w 185"/>
                <a:gd name="T23" fmla="*/ 144 h 159"/>
                <a:gd name="T24" fmla="*/ 0 w 185"/>
                <a:gd name="T25" fmla="*/ 83 h 159"/>
                <a:gd name="T26" fmla="*/ 13 w 185"/>
                <a:gd name="T27" fmla="*/ 39 h 159"/>
                <a:gd name="T28" fmla="*/ 55 w 185"/>
                <a:gd name="T29" fmla="*/ 25 h 159"/>
                <a:gd name="T30" fmla="*/ 135 w 185"/>
                <a:gd name="T31" fmla="*/ 25 h 159"/>
                <a:gd name="T32" fmla="*/ 162 w 185"/>
                <a:gd name="T33" fmla="*/ 8 h 159"/>
                <a:gd name="T34" fmla="*/ 162 w 185"/>
                <a:gd name="T35" fmla="*/ 2 h 159"/>
                <a:gd name="T36" fmla="*/ 179 w 185"/>
                <a:gd name="T37" fmla="*/ 0 h 159"/>
                <a:gd name="T38" fmla="*/ 185 w 185"/>
                <a:gd name="T39" fmla="*/ 24 h 159"/>
                <a:gd name="T40" fmla="*/ 158 w 185"/>
                <a:gd name="T41" fmla="*/ 53 h 159"/>
                <a:gd name="T42" fmla="*/ 158 w 185"/>
                <a:gd name="T43" fmla="*/ 53 h 159"/>
                <a:gd name="T44" fmla="*/ 141 w 185"/>
                <a:gd name="T45" fmla="*/ 57 h 159"/>
                <a:gd name="T46" fmla="*/ 141 w 185"/>
                <a:gd name="T47" fmla="*/ 57 h 159"/>
                <a:gd name="T48" fmla="*/ 95 w 185"/>
                <a:gd name="T49" fmla="*/ 57 h 159"/>
                <a:gd name="T50" fmla="*/ 95 w 185"/>
                <a:gd name="T51" fmla="*/ 68 h 159"/>
                <a:gd name="T52" fmla="*/ 105 w 185"/>
                <a:gd name="T53" fmla="*/ 111 h 159"/>
                <a:gd name="T54" fmla="*/ 131 w 185"/>
                <a:gd name="T55" fmla="*/ 127 h 159"/>
                <a:gd name="T56" fmla="*/ 150 w 185"/>
                <a:gd name="T57" fmla="*/ 119 h 159"/>
                <a:gd name="T58" fmla="*/ 158 w 185"/>
                <a:gd name="T59" fmla="*/ 99 h 159"/>
                <a:gd name="T60" fmla="*/ 141 w 185"/>
                <a:gd name="T61" fmla="*/ 57 h 159"/>
                <a:gd name="T62" fmla="*/ 141 w 185"/>
                <a:gd name="T63" fmla="*/ 5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5" h="159">
                  <a:moveTo>
                    <a:pt x="158" y="53"/>
                  </a:moveTo>
                  <a:lnTo>
                    <a:pt x="158" y="53"/>
                  </a:lnTo>
                  <a:cubicBezTo>
                    <a:pt x="176" y="72"/>
                    <a:pt x="185" y="90"/>
                    <a:pt x="185" y="108"/>
                  </a:cubicBezTo>
                  <a:cubicBezTo>
                    <a:pt x="185" y="123"/>
                    <a:pt x="180" y="135"/>
                    <a:pt x="171" y="145"/>
                  </a:cubicBezTo>
                  <a:cubicBezTo>
                    <a:pt x="162" y="154"/>
                    <a:pt x="150" y="159"/>
                    <a:pt x="136" y="159"/>
                  </a:cubicBezTo>
                  <a:cubicBezTo>
                    <a:pt x="117" y="159"/>
                    <a:pt x="102" y="151"/>
                    <a:pt x="92" y="135"/>
                  </a:cubicBezTo>
                  <a:cubicBezTo>
                    <a:pt x="81" y="119"/>
                    <a:pt x="76" y="95"/>
                    <a:pt x="76" y="65"/>
                  </a:cubicBezTo>
                  <a:lnTo>
                    <a:pt x="76" y="57"/>
                  </a:lnTo>
                  <a:lnTo>
                    <a:pt x="55" y="57"/>
                  </a:lnTo>
                  <a:cubicBezTo>
                    <a:pt x="34" y="57"/>
                    <a:pt x="24" y="68"/>
                    <a:pt x="24" y="89"/>
                  </a:cubicBezTo>
                  <a:cubicBezTo>
                    <a:pt x="24" y="106"/>
                    <a:pt x="29" y="124"/>
                    <a:pt x="40" y="144"/>
                  </a:cubicBezTo>
                  <a:lnTo>
                    <a:pt x="13" y="144"/>
                  </a:lnTo>
                  <a:cubicBezTo>
                    <a:pt x="4" y="122"/>
                    <a:pt x="0" y="102"/>
                    <a:pt x="0" y="83"/>
                  </a:cubicBezTo>
                  <a:cubicBezTo>
                    <a:pt x="0" y="63"/>
                    <a:pt x="4" y="49"/>
                    <a:pt x="13" y="39"/>
                  </a:cubicBezTo>
                  <a:cubicBezTo>
                    <a:pt x="22" y="30"/>
                    <a:pt x="36" y="25"/>
                    <a:pt x="55" y="25"/>
                  </a:cubicBezTo>
                  <a:lnTo>
                    <a:pt x="135" y="25"/>
                  </a:lnTo>
                  <a:cubicBezTo>
                    <a:pt x="153" y="25"/>
                    <a:pt x="162" y="20"/>
                    <a:pt x="162" y="8"/>
                  </a:cubicBezTo>
                  <a:cubicBezTo>
                    <a:pt x="162" y="7"/>
                    <a:pt x="162" y="5"/>
                    <a:pt x="162" y="2"/>
                  </a:cubicBezTo>
                  <a:lnTo>
                    <a:pt x="179" y="0"/>
                  </a:lnTo>
                  <a:cubicBezTo>
                    <a:pt x="183" y="7"/>
                    <a:pt x="185" y="15"/>
                    <a:pt x="185" y="24"/>
                  </a:cubicBezTo>
                  <a:cubicBezTo>
                    <a:pt x="185" y="39"/>
                    <a:pt x="176" y="49"/>
                    <a:pt x="158" y="53"/>
                  </a:cubicBezTo>
                  <a:lnTo>
                    <a:pt x="158" y="53"/>
                  </a:lnTo>
                  <a:close/>
                  <a:moveTo>
                    <a:pt x="141" y="57"/>
                  </a:moveTo>
                  <a:lnTo>
                    <a:pt x="141" y="57"/>
                  </a:lnTo>
                  <a:lnTo>
                    <a:pt x="95" y="57"/>
                  </a:lnTo>
                  <a:lnTo>
                    <a:pt x="95" y="68"/>
                  </a:lnTo>
                  <a:cubicBezTo>
                    <a:pt x="95" y="86"/>
                    <a:pt x="98" y="100"/>
                    <a:pt x="105" y="111"/>
                  </a:cubicBezTo>
                  <a:cubicBezTo>
                    <a:pt x="111" y="122"/>
                    <a:pt x="120" y="127"/>
                    <a:pt x="131" y="127"/>
                  </a:cubicBezTo>
                  <a:cubicBezTo>
                    <a:pt x="139" y="127"/>
                    <a:pt x="145" y="124"/>
                    <a:pt x="150" y="119"/>
                  </a:cubicBezTo>
                  <a:cubicBezTo>
                    <a:pt x="156" y="113"/>
                    <a:pt x="158" y="107"/>
                    <a:pt x="158" y="99"/>
                  </a:cubicBezTo>
                  <a:cubicBezTo>
                    <a:pt x="158" y="86"/>
                    <a:pt x="152" y="72"/>
                    <a:pt x="141" y="57"/>
                  </a:cubicBezTo>
                  <a:lnTo>
                    <a:pt x="141" y="57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395"/>
            <p:cNvSpPr>
              <a:spLocks/>
            </p:cNvSpPr>
            <p:nvPr/>
          </p:nvSpPr>
          <p:spPr bwMode="auto">
            <a:xfrm>
              <a:off x="767" y="2250"/>
              <a:ext cx="52" cy="42"/>
            </a:xfrm>
            <a:custGeom>
              <a:avLst/>
              <a:gdLst>
                <a:gd name="T0" fmla="*/ 180 w 180"/>
                <a:gd name="T1" fmla="*/ 145 h 145"/>
                <a:gd name="T2" fmla="*/ 180 w 180"/>
                <a:gd name="T3" fmla="*/ 145 h 145"/>
                <a:gd name="T4" fmla="*/ 4 w 180"/>
                <a:gd name="T5" fmla="*/ 145 h 145"/>
                <a:gd name="T6" fmla="*/ 4 w 180"/>
                <a:gd name="T7" fmla="*/ 113 h 145"/>
                <a:gd name="T8" fmla="*/ 37 w 180"/>
                <a:gd name="T9" fmla="*/ 113 h 145"/>
                <a:gd name="T10" fmla="*/ 0 w 180"/>
                <a:gd name="T11" fmla="*/ 51 h 145"/>
                <a:gd name="T12" fmla="*/ 15 w 180"/>
                <a:gd name="T13" fmla="*/ 14 h 145"/>
                <a:gd name="T14" fmla="*/ 54 w 180"/>
                <a:gd name="T15" fmla="*/ 0 h 145"/>
                <a:gd name="T16" fmla="*/ 180 w 180"/>
                <a:gd name="T17" fmla="*/ 0 h 145"/>
                <a:gd name="T18" fmla="*/ 180 w 180"/>
                <a:gd name="T19" fmla="*/ 32 h 145"/>
                <a:gd name="T20" fmla="*/ 64 w 180"/>
                <a:gd name="T21" fmla="*/ 32 h 145"/>
                <a:gd name="T22" fmla="*/ 36 w 180"/>
                <a:gd name="T23" fmla="*/ 38 h 145"/>
                <a:gd name="T24" fmla="*/ 28 w 180"/>
                <a:gd name="T25" fmla="*/ 57 h 145"/>
                <a:gd name="T26" fmla="*/ 66 w 180"/>
                <a:gd name="T27" fmla="*/ 113 h 145"/>
                <a:gd name="T28" fmla="*/ 180 w 180"/>
                <a:gd name="T29" fmla="*/ 113 h 145"/>
                <a:gd name="T30" fmla="*/ 180 w 180"/>
                <a:gd name="T31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145">
                  <a:moveTo>
                    <a:pt x="180" y="145"/>
                  </a:moveTo>
                  <a:lnTo>
                    <a:pt x="180" y="145"/>
                  </a:lnTo>
                  <a:lnTo>
                    <a:pt x="4" y="145"/>
                  </a:lnTo>
                  <a:lnTo>
                    <a:pt x="4" y="113"/>
                  </a:lnTo>
                  <a:lnTo>
                    <a:pt x="37" y="113"/>
                  </a:lnTo>
                  <a:cubicBezTo>
                    <a:pt x="12" y="96"/>
                    <a:pt x="0" y="75"/>
                    <a:pt x="0" y="51"/>
                  </a:cubicBezTo>
                  <a:cubicBezTo>
                    <a:pt x="0" y="35"/>
                    <a:pt x="5" y="23"/>
                    <a:pt x="15" y="14"/>
                  </a:cubicBezTo>
                  <a:cubicBezTo>
                    <a:pt x="24" y="5"/>
                    <a:pt x="37" y="0"/>
                    <a:pt x="54" y="0"/>
                  </a:cubicBezTo>
                  <a:lnTo>
                    <a:pt x="180" y="0"/>
                  </a:lnTo>
                  <a:lnTo>
                    <a:pt x="180" y="32"/>
                  </a:lnTo>
                  <a:lnTo>
                    <a:pt x="64" y="32"/>
                  </a:lnTo>
                  <a:cubicBezTo>
                    <a:pt x="51" y="32"/>
                    <a:pt x="42" y="34"/>
                    <a:pt x="36" y="38"/>
                  </a:cubicBezTo>
                  <a:cubicBezTo>
                    <a:pt x="30" y="42"/>
                    <a:pt x="28" y="48"/>
                    <a:pt x="28" y="57"/>
                  </a:cubicBezTo>
                  <a:cubicBezTo>
                    <a:pt x="28" y="77"/>
                    <a:pt x="40" y="95"/>
                    <a:pt x="66" y="113"/>
                  </a:cubicBezTo>
                  <a:lnTo>
                    <a:pt x="180" y="113"/>
                  </a:lnTo>
                  <a:lnTo>
                    <a:pt x="180" y="1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396"/>
            <p:cNvSpPr>
              <a:spLocks/>
            </p:cNvSpPr>
            <p:nvPr/>
          </p:nvSpPr>
          <p:spPr bwMode="auto">
            <a:xfrm>
              <a:off x="767" y="2199"/>
              <a:ext cx="53" cy="34"/>
            </a:xfrm>
            <a:custGeom>
              <a:avLst/>
              <a:gdLst>
                <a:gd name="T0" fmla="*/ 185 w 185"/>
                <a:gd name="T1" fmla="*/ 65 h 118"/>
                <a:gd name="T2" fmla="*/ 185 w 185"/>
                <a:gd name="T3" fmla="*/ 65 h 118"/>
                <a:gd name="T4" fmla="*/ 174 w 185"/>
                <a:gd name="T5" fmla="*/ 118 h 118"/>
                <a:gd name="T6" fmla="*/ 145 w 185"/>
                <a:gd name="T7" fmla="*/ 118 h 118"/>
                <a:gd name="T8" fmla="*/ 160 w 185"/>
                <a:gd name="T9" fmla="*/ 64 h 118"/>
                <a:gd name="T10" fmla="*/ 153 w 185"/>
                <a:gd name="T11" fmla="*/ 41 h 118"/>
                <a:gd name="T12" fmla="*/ 134 w 185"/>
                <a:gd name="T13" fmla="*/ 32 h 118"/>
                <a:gd name="T14" fmla="*/ 107 w 185"/>
                <a:gd name="T15" fmla="*/ 57 h 118"/>
                <a:gd name="T16" fmla="*/ 99 w 185"/>
                <a:gd name="T17" fmla="*/ 76 h 118"/>
                <a:gd name="T18" fmla="*/ 50 w 185"/>
                <a:gd name="T19" fmla="*/ 117 h 118"/>
                <a:gd name="T20" fmla="*/ 13 w 185"/>
                <a:gd name="T21" fmla="*/ 101 h 118"/>
                <a:gd name="T22" fmla="*/ 0 w 185"/>
                <a:gd name="T23" fmla="*/ 56 h 118"/>
                <a:gd name="T24" fmla="*/ 4 w 185"/>
                <a:gd name="T25" fmla="*/ 20 h 118"/>
                <a:gd name="T26" fmla="*/ 5 w 185"/>
                <a:gd name="T27" fmla="*/ 13 h 118"/>
                <a:gd name="T28" fmla="*/ 32 w 185"/>
                <a:gd name="T29" fmla="*/ 13 h 118"/>
                <a:gd name="T30" fmla="*/ 24 w 185"/>
                <a:gd name="T31" fmla="*/ 56 h 118"/>
                <a:gd name="T32" fmla="*/ 47 w 185"/>
                <a:gd name="T33" fmla="*/ 86 h 118"/>
                <a:gd name="T34" fmla="*/ 71 w 185"/>
                <a:gd name="T35" fmla="*/ 63 h 118"/>
                <a:gd name="T36" fmla="*/ 77 w 185"/>
                <a:gd name="T37" fmla="*/ 48 h 118"/>
                <a:gd name="T38" fmla="*/ 101 w 185"/>
                <a:gd name="T39" fmla="*/ 11 h 118"/>
                <a:gd name="T40" fmla="*/ 131 w 185"/>
                <a:gd name="T41" fmla="*/ 0 h 118"/>
                <a:gd name="T42" fmla="*/ 170 w 185"/>
                <a:gd name="T43" fmla="*/ 18 h 118"/>
                <a:gd name="T44" fmla="*/ 185 w 185"/>
                <a:gd name="T45" fmla="*/ 65 h 118"/>
                <a:gd name="T46" fmla="*/ 185 w 185"/>
                <a:gd name="T47" fmla="*/ 6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5" h="118">
                  <a:moveTo>
                    <a:pt x="185" y="65"/>
                  </a:moveTo>
                  <a:lnTo>
                    <a:pt x="185" y="65"/>
                  </a:lnTo>
                  <a:cubicBezTo>
                    <a:pt x="185" y="80"/>
                    <a:pt x="181" y="97"/>
                    <a:pt x="174" y="118"/>
                  </a:cubicBezTo>
                  <a:lnTo>
                    <a:pt x="145" y="118"/>
                  </a:lnTo>
                  <a:cubicBezTo>
                    <a:pt x="155" y="97"/>
                    <a:pt x="160" y="79"/>
                    <a:pt x="160" y="64"/>
                  </a:cubicBezTo>
                  <a:cubicBezTo>
                    <a:pt x="160" y="54"/>
                    <a:pt x="158" y="47"/>
                    <a:pt x="153" y="41"/>
                  </a:cubicBezTo>
                  <a:cubicBezTo>
                    <a:pt x="148" y="35"/>
                    <a:pt x="142" y="32"/>
                    <a:pt x="134" y="32"/>
                  </a:cubicBezTo>
                  <a:cubicBezTo>
                    <a:pt x="123" y="32"/>
                    <a:pt x="114" y="40"/>
                    <a:pt x="107" y="57"/>
                  </a:cubicBezTo>
                  <a:lnTo>
                    <a:pt x="99" y="76"/>
                  </a:lnTo>
                  <a:cubicBezTo>
                    <a:pt x="88" y="104"/>
                    <a:pt x="71" y="117"/>
                    <a:pt x="50" y="117"/>
                  </a:cubicBezTo>
                  <a:cubicBezTo>
                    <a:pt x="34" y="117"/>
                    <a:pt x="22" y="112"/>
                    <a:pt x="13" y="101"/>
                  </a:cubicBezTo>
                  <a:cubicBezTo>
                    <a:pt x="4" y="90"/>
                    <a:pt x="0" y="75"/>
                    <a:pt x="0" y="56"/>
                  </a:cubicBezTo>
                  <a:cubicBezTo>
                    <a:pt x="0" y="46"/>
                    <a:pt x="1" y="34"/>
                    <a:pt x="4" y="20"/>
                  </a:cubicBezTo>
                  <a:lnTo>
                    <a:pt x="5" y="13"/>
                  </a:lnTo>
                  <a:lnTo>
                    <a:pt x="32" y="13"/>
                  </a:lnTo>
                  <a:cubicBezTo>
                    <a:pt x="27" y="31"/>
                    <a:pt x="24" y="45"/>
                    <a:pt x="24" y="56"/>
                  </a:cubicBezTo>
                  <a:cubicBezTo>
                    <a:pt x="24" y="76"/>
                    <a:pt x="32" y="86"/>
                    <a:pt x="47" y="86"/>
                  </a:cubicBezTo>
                  <a:cubicBezTo>
                    <a:pt x="56" y="86"/>
                    <a:pt x="64" y="79"/>
                    <a:pt x="71" y="63"/>
                  </a:cubicBezTo>
                  <a:lnTo>
                    <a:pt x="77" y="48"/>
                  </a:lnTo>
                  <a:cubicBezTo>
                    <a:pt x="85" y="30"/>
                    <a:pt x="93" y="18"/>
                    <a:pt x="101" y="11"/>
                  </a:cubicBezTo>
                  <a:cubicBezTo>
                    <a:pt x="109" y="3"/>
                    <a:pt x="119" y="0"/>
                    <a:pt x="131" y="0"/>
                  </a:cubicBezTo>
                  <a:cubicBezTo>
                    <a:pt x="147" y="0"/>
                    <a:pt x="160" y="6"/>
                    <a:pt x="170" y="18"/>
                  </a:cubicBezTo>
                  <a:cubicBezTo>
                    <a:pt x="180" y="30"/>
                    <a:pt x="185" y="46"/>
                    <a:pt x="185" y="65"/>
                  </a:cubicBezTo>
                  <a:lnTo>
                    <a:pt x="185" y="6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397"/>
            <p:cNvSpPr>
              <a:spLocks/>
            </p:cNvSpPr>
            <p:nvPr/>
          </p:nvSpPr>
          <p:spPr bwMode="auto">
            <a:xfrm>
              <a:off x="743" y="2153"/>
              <a:ext cx="76" cy="35"/>
            </a:xfrm>
            <a:custGeom>
              <a:avLst/>
              <a:gdLst>
                <a:gd name="T0" fmla="*/ 108 w 260"/>
                <a:gd name="T1" fmla="*/ 62 h 119"/>
                <a:gd name="T2" fmla="*/ 108 w 260"/>
                <a:gd name="T3" fmla="*/ 62 h 119"/>
                <a:gd name="T4" fmla="*/ 260 w 260"/>
                <a:gd name="T5" fmla="*/ 62 h 119"/>
                <a:gd name="T6" fmla="*/ 260 w 260"/>
                <a:gd name="T7" fmla="*/ 94 h 119"/>
                <a:gd name="T8" fmla="*/ 108 w 260"/>
                <a:gd name="T9" fmla="*/ 94 h 119"/>
                <a:gd name="T10" fmla="*/ 108 w 260"/>
                <a:gd name="T11" fmla="*/ 119 h 119"/>
                <a:gd name="T12" fmla="*/ 84 w 260"/>
                <a:gd name="T13" fmla="*/ 119 h 119"/>
                <a:gd name="T14" fmla="*/ 84 w 260"/>
                <a:gd name="T15" fmla="*/ 94 h 119"/>
                <a:gd name="T16" fmla="*/ 63 w 260"/>
                <a:gd name="T17" fmla="*/ 94 h 119"/>
                <a:gd name="T18" fmla="*/ 0 w 260"/>
                <a:gd name="T19" fmla="*/ 36 h 119"/>
                <a:gd name="T20" fmla="*/ 5 w 260"/>
                <a:gd name="T21" fmla="*/ 0 h 119"/>
                <a:gd name="T22" fmla="*/ 30 w 260"/>
                <a:gd name="T23" fmla="*/ 0 h 119"/>
                <a:gd name="T24" fmla="*/ 24 w 260"/>
                <a:gd name="T25" fmla="*/ 34 h 119"/>
                <a:gd name="T26" fmla="*/ 31 w 260"/>
                <a:gd name="T27" fmla="*/ 56 h 119"/>
                <a:gd name="T28" fmla="*/ 59 w 260"/>
                <a:gd name="T29" fmla="*/ 62 h 119"/>
                <a:gd name="T30" fmla="*/ 84 w 260"/>
                <a:gd name="T31" fmla="*/ 62 h 119"/>
                <a:gd name="T32" fmla="*/ 84 w 260"/>
                <a:gd name="T33" fmla="*/ 18 h 119"/>
                <a:gd name="T34" fmla="*/ 108 w 260"/>
                <a:gd name="T35" fmla="*/ 18 h 119"/>
                <a:gd name="T36" fmla="*/ 108 w 260"/>
                <a:gd name="T3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0" h="119">
                  <a:moveTo>
                    <a:pt x="108" y="62"/>
                  </a:moveTo>
                  <a:lnTo>
                    <a:pt x="108" y="62"/>
                  </a:lnTo>
                  <a:lnTo>
                    <a:pt x="260" y="62"/>
                  </a:lnTo>
                  <a:lnTo>
                    <a:pt x="260" y="94"/>
                  </a:lnTo>
                  <a:lnTo>
                    <a:pt x="108" y="94"/>
                  </a:lnTo>
                  <a:lnTo>
                    <a:pt x="108" y="119"/>
                  </a:lnTo>
                  <a:lnTo>
                    <a:pt x="84" y="119"/>
                  </a:lnTo>
                  <a:lnTo>
                    <a:pt x="84" y="94"/>
                  </a:lnTo>
                  <a:lnTo>
                    <a:pt x="63" y="94"/>
                  </a:lnTo>
                  <a:cubicBezTo>
                    <a:pt x="21" y="94"/>
                    <a:pt x="0" y="75"/>
                    <a:pt x="0" y="36"/>
                  </a:cubicBezTo>
                  <a:cubicBezTo>
                    <a:pt x="0" y="26"/>
                    <a:pt x="1" y="13"/>
                    <a:pt x="5" y="0"/>
                  </a:cubicBezTo>
                  <a:lnTo>
                    <a:pt x="30" y="0"/>
                  </a:lnTo>
                  <a:cubicBezTo>
                    <a:pt x="26" y="14"/>
                    <a:pt x="24" y="26"/>
                    <a:pt x="24" y="34"/>
                  </a:cubicBezTo>
                  <a:cubicBezTo>
                    <a:pt x="24" y="45"/>
                    <a:pt x="26" y="52"/>
                    <a:pt x="31" y="56"/>
                  </a:cubicBezTo>
                  <a:cubicBezTo>
                    <a:pt x="36" y="60"/>
                    <a:pt x="46" y="62"/>
                    <a:pt x="59" y="62"/>
                  </a:cubicBezTo>
                  <a:lnTo>
                    <a:pt x="84" y="62"/>
                  </a:lnTo>
                  <a:lnTo>
                    <a:pt x="84" y="18"/>
                  </a:lnTo>
                  <a:lnTo>
                    <a:pt x="108" y="18"/>
                  </a:lnTo>
                  <a:lnTo>
                    <a:pt x="108" y="62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398"/>
            <p:cNvSpPr>
              <a:spLocks noEditPoints="1"/>
            </p:cNvSpPr>
            <p:nvPr/>
          </p:nvSpPr>
          <p:spPr bwMode="auto">
            <a:xfrm>
              <a:off x="767" y="2109"/>
              <a:ext cx="53" cy="42"/>
            </a:xfrm>
            <a:custGeom>
              <a:avLst/>
              <a:gdLst>
                <a:gd name="T0" fmla="*/ 175 w 185"/>
                <a:gd name="T1" fmla="*/ 1 h 144"/>
                <a:gd name="T2" fmla="*/ 175 w 185"/>
                <a:gd name="T3" fmla="*/ 1 h 144"/>
                <a:gd name="T4" fmla="*/ 185 w 185"/>
                <a:gd name="T5" fmla="*/ 56 h 144"/>
                <a:gd name="T6" fmla="*/ 159 w 185"/>
                <a:gd name="T7" fmla="*/ 120 h 144"/>
                <a:gd name="T8" fmla="*/ 91 w 185"/>
                <a:gd name="T9" fmla="*/ 144 h 144"/>
                <a:gd name="T10" fmla="*/ 26 w 185"/>
                <a:gd name="T11" fmla="*/ 123 h 144"/>
                <a:gd name="T12" fmla="*/ 0 w 185"/>
                <a:gd name="T13" fmla="*/ 67 h 144"/>
                <a:gd name="T14" fmla="*/ 23 w 185"/>
                <a:gd name="T15" fmla="*/ 18 h 144"/>
                <a:gd name="T16" fmla="*/ 87 w 185"/>
                <a:gd name="T17" fmla="*/ 0 h 144"/>
                <a:gd name="T18" fmla="*/ 97 w 185"/>
                <a:gd name="T19" fmla="*/ 0 h 144"/>
                <a:gd name="T20" fmla="*/ 97 w 185"/>
                <a:gd name="T21" fmla="*/ 112 h 144"/>
                <a:gd name="T22" fmla="*/ 160 w 185"/>
                <a:gd name="T23" fmla="*/ 50 h 144"/>
                <a:gd name="T24" fmla="*/ 149 w 185"/>
                <a:gd name="T25" fmla="*/ 1 h 144"/>
                <a:gd name="T26" fmla="*/ 175 w 185"/>
                <a:gd name="T27" fmla="*/ 1 h 144"/>
                <a:gd name="T28" fmla="*/ 73 w 185"/>
                <a:gd name="T29" fmla="*/ 110 h 144"/>
                <a:gd name="T30" fmla="*/ 73 w 185"/>
                <a:gd name="T31" fmla="*/ 110 h 144"/>
                <a:gd name="T32" fmla="*/ 73 w 185"/>
                <a:gd name="T33" fmla="*/ 32 h 144"/>
                <a:gd name="T34" fmla="*/ 24 w 185"/>
                <a:gd name="T35" fmla="*/ 69 h 144"/>
                <a:gd name="T36" fmla="*/ 73 w 185"/>
                <a:gd name="T37" fmla="*/ 110 h 144"/>
                <a:gd name="T38" fmla="*/ 73 w 185"/>
                <a:gd name="T39" fmla="*/ 11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5" h="144">
                  <a:moveTo>
                    <a:pt x="175" y="1"/>
                  </a:moveTo>
                  <a:lnTo>
                    <a:pt x="175" y="1"/>
                  </a:lnTo>
                  <a:cubicBezTo>
                    <a:pt x="181" y="22"/>
                    <a:pt x="185" y="41"/>
                    <a:pt x="185" y="56"/>
                  </a:cubicBezTo>
                  <a:cubicBezTo>
                    <a:pt x="185" y="82"/>
                    <a:pt x="176" y="103"/>
                    <a:pt x="159" y="120"/>
                  </a:cubicBezTo>
                  <a:cubicBezTo>
                    <a:pt x="141" y="136"/>
                    <a:pt x="119" y="144"/>
                    <a:pt x="91" y="144"/>
                  </a:cubicBezTo>
                  <a:cubicBezTo>
                    <a:pt x="65" y="144"/>
                    <a:pt x="43" y="137"/>
                    <a:pt x="26" y="123"/>
                  </a:cubicBezTo>
                  <a:cubicBezTo>
                    <a:pt x="8" y="108"/>
                    <a:pt x="0" y="90"/>
                    <a:pt x="0" y="67"/>
                  </a:cubicBezTo>
                  <a:cubicBezTo>
                    <a:pt x="0" y="46"/>
                    <a:pt x="7" y="29"/>
                    <a:pt x="23" y="18"/>
                  </a:cubicBezTo>
                  <a:cubicBezTo>
                    <a:pt x="38" y="6"/>
                    <a:pt x="59" y="0"/>
                    <a:pt x="87" y="0"/>
                  </a:cubicBezTo>
                  <a:lnTo>
                    <a:pt x="97" y="0"/>
                  </a:lnTo>
                  <a:lnTo>
                    <a:pt x="97" y="112"/>
                  </a:lnTo>
                  <a:cubicBezTo>
                    <a:pt x="139" y="107"/>
                    <a:pt x="160" y="86"/>
                    <a:pt x="160" y="50"/>
                  </a:cubicBezTo>
                  <a:cubicBezTo>
                    <a:pt x="160" y="37"/>
                    <a:pt x="157" y="20"/>
                    <a:pt x="149" y="1"/>
                  </a:cubicBezTo>
                  <a:lnTo>
                    <a:pt x="175" y="1"/>
                  </a:lnTo>
                  <a:close/>
                  <a:moveTo>
                    <a:pt x="73" y="110"/>
                  </a:moveTo>
                  <a:lnTo>
                    <a:pt x="73" y="110"/>
                  </a:lnTo>
                  <a:lnTo>
                    <a:pt x="73" y="32"/>
                  </a:lnTo>
                  <a:cubicBezTo>
                    <a:pt x="40" y="32"/>
                    <a:pt x="24" y="45"/>
                    <a:pt x="24" y="69"/>
                  </a:cubicBezTo>
                  <a:cubicBezTo>
                    <a:pt x="24" y="94"/>
                    <a:pt x="40" y="107"/>
                    <a:pt x="73" y="110"/>
                  </a:cubicBezTo>
                  <a:lnTo>
                    <a:pt x="73" y="110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399"/>
            <p:cNvSpPr>
              <a:spLocks/>
            </p:cNvSpPr>
            <p:nvPr/>
          </p:nvSpPr>
          <p:spPr bwMode="auto">
            <a:xfrm>
              <a:off x="767" y="2064"/>
              <a:ext cx="52" cy="29"/>
            </a:xfrm>
            <a:custGeom>
              <a:avLst/>
              <a:gdLst>
                <a:gd name="T0" fmla="*/ 180 w 180"/>
                <a:gd name="T1" fmla="*/ 98 h 98"/>
                <a:gd name="T2" fmla="*/ 180 w 180"/>
                <a:gd name="T3" fmla="*/ 98 h 98"/>
                <a:gd name="T4" fmla="*/ 4 w 180"/>
                <a:gd name="T5" fmla="*/ 98 h 98"/>
                <a:gd name="T6" fmla="*/ 4 w 180"/>
                <a:gd name="T7" fmla="*/ 66 h 98"/>
                <a:gd name="T8" fmla="*/ 37 w 180"/>
                <a:gd name="T9" fmla="*/ 66 h 98"/>
                <a:gd name="T10" fmla="*/ 0 w 180"/>
                <a:gd name="T11" fmla="*/ 10 h 98"/>
                <a:gd name="T12" fmla="*/ 1 w 180"/>
                <a:gd name="T13" fmla="*/ 0 h 98"/>
                <a:gd name="T14" fmla="*/ 31 w 180"/>
                <a:gd name="T15" fmla="*/ 0 h 98"/>
                <a:gd name="T16" fmla="*/ 28 w 180"/>
                <a:gd name="T17" fmla="*/ 15 h 98"/>
                <a:gd name="T18" fmla="*/ 64 w 180"/>
                <a:gd name="T19" fmla="*/ 66 h 98"/>
                <a:gd name="T20" fmla="*/ 180 w 180"/>
                <a:gd name="T21" fmla="*/ 66 h 98"/>
                <a:gd name="T22" fmla="*/ 180 w 180"/>
                <a:gd name="T2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98">
                  <a:moveTo>
                    <a:pt x="180" y="98"/>
                  </a:moveTo>
                  <a:lnTo>
                    <a:pt x="180" y="98"/>
                  </a:lnTo>
                  <a:lnTo>
                    <a:pt x="4" y="98"/>
                  </a:lnTo>
                  <a:lnTo>
                    <a:pt x="4" y="66"/>
                  </a:lnTo>
                  <a:lnTo>
                    <a:pt x="37" y="66"/>
                  </a:lnTo>
                  <a:cubicBezTo>
                    <a:pt x="12" y="53"/>
                    <a:pt x="0" y="34"/>
                    <a:pt x="0" y="10"/>
                  </a:cubicBezTo>
                  <a:cubicBezTo>
                    <a:pt x="0" y="7"/>
                    <a:pt x="0" y="4"/>
                    <a:pt x="1" y="0"/>
                  </a:cubicBezTo>
                  <a:lnTo>
                    <a:pt x="31" y="0"/>
                  </a:lnTo>
                  <a:cubicBezTo>
                    <a:pt x="29" y="6"/>
                    <a:pt x="28" y="10"/>
                    <a:pt x="28" y="15"/>
                  </a:cubicBezTo>
                  <a:cubicBezTo>
                    <a:pt x="28" y="35"/>
                    <a:pt x="40" y="52"/>
                    <a:pt x="64" y="66"/>
                  </a:cubicBezTo>
                  <a:lnTo>
                    <a:pt x="180" y="66"/>
                  </a:lnTo>
                  <a:lnTo>
                    <a:pt x="180" y="98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400"/>
            <p:cNvSpPr>
              <a:spLocks/>
            </p:cNvSpPr>
            <p:nvPr/>
          </p:nvSpPr>
          <p:spPr bwMode="auto">
            <a:xfrm>
              <a:off x="767" y="2025"/>
              <a:ext cx="52" cy="28"/>
            </a:xfrm>
            <a:custGeom>
              <a:avLst/>
              <a:gdLst>
                <a:gd name="T0" fmla="*/ 180 w 180"/>
                <a:gd name="T1" fmla="*/ 97 h 97"/>
                <a:gd name="T2" fmla="*/ 180 w 180"/>
                <a:gd name="T3" fmla="*/ 97 h 97"/>
                <a:gd name="T4" fmla="*/ 4 w 180"/>
                <a:gd name="T5" fmla="*/ 97 h 97"/>
                <a:gd name="T6" fmla="*/ 4 w 180"/>
                <a:gd name="T7" fmla="*/ 65 h 97"/>
                <a:gd name="T8" fmla="*/ 37 w 180"/>
                <a:gd name="T9" fmla="*/ 65 h 97"/>
                <a:gd name="T10" fmla="*/ 0 w 180"/>
                <a:gd name="T11" fmla="*/ 10 h 97"/>
                <a:gd name="T12" fmla="*/ 1 w 180"/>
                <a:gd name="T13" fmla="*/ 0 h 97"/>
                <a:gd name="T14" fmla="*/ 31 w 180"/>
                <a:gd name="T15" fmla="*/ 0 h 97"/>
                <a:gd name="T16" fmla="*/ 28 w 180"/>
                <a:gd name="T17" fmla="*/ 14 h 97"/>
                <a:gd name="T18" fmla="*/ 64 w 180"/>
                <a:gd name="T19" fmla="*/ 65 h 97"/>
                <a:gd name="T20" fmla="*/ 180 w 180"/>
                <a:gd name="T21" fmla="*/ 65 h 97"/>
                <a:gd name="T22" fmla="*/ 180 w 180"/>
                <a:gd name="T2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97">
                  <a:moveTo>
                    <a:pt x="180" y="97"/>
                  </a:moveTo>
                  <a:lnTo>
                    <a:pt x="180" y="97"/>
                  </a:lnTo>
                  <a:lnTo>
                    <a:pt x="4" y="97"/>
                  </a:lnTo>
                  <a:lnTo>
                    <a:pt x="4" y="65"/>
                  </a:lnTo>
                  <a:lnTo>
                    <a:pt x="37" y="65"/>
                  </a:lnTo>
                  <a:cubicBezTo>
                    <a:pt x="12" y="53"/>
                    <a:pt x="0" y="34"/>
                    <a:pt x="0" y="10"/>
                  </a:cubicBezTo>
                  <a:cubicBezTo>
                    <a:pt x="0" y="7"/>
                    <a:pt x="0" y="3"/>
                    <a:pt x="1" y="0"/>
                  </a:cubicBezTo>
                  <a:lnTo>
                    <a:pt x="31" y="0"/>
                  </a:lnTo>
                  <a:cubicBezTo>
                    <a:pt x="29" y="5"/>
                    <a:pt x="28" y="10"/>
                    <a:pt x="28" y="14"/>
                  </a:cubicBezTo>
                  <a:cubicBezTo>
                    <a:pt x="28" y="35"/>
                    <a:pt x="40" y="52"/>
                    <a:pt x="64" y="65"/>
                  </a:cubicBezTo>
                  <a:lnTo>
                    <a:pt x="180" y="65"/>
                  </a:lnTo>
                  <a:lnTo>
                    <a:pt x="180" y="97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401"/>
            <p:cNvSpPr>
              <a:spLocks noEditPoints="1"/>
            </p:cNvSpPr>
            <p:nvPr/>
          </p:nvSpPr>
          <p:spPr bwMode="auto">
            <a:xfrm>
              <a:off x="767" y="1976"/>
              <a:ext cx="53" cy="42"/>
            </a:xfrm>
            <a:custGeom>
              <a:avLst/>
              <a:gdLst>
                <a:gd name="T0" fmla="*/ 175 w 185"/>
                <a:gd name="T1" fmla="*/ 0 h 144"/>
                <a:gd name="T2" fmla="*/ 175 w 185"/>
                <a:gd name="T3" fmla="*/ 0 h 144"/>
                <a:gd name="T4" fmla="*/ 185 w 185"/>
                <a:gd name="T5" fmla="*/ 56 h 144"/>
                <a:gd name="T6" fmla="*/ 159 w 185"/>
                <a:gd name="T7" fmla="*/ 119 h 144"/>
                <a:gd name="T8" fmla="*/ 91 w 185"/>
                <a:gd name="T9" fmla="*/ 144 h 144"/>
                <a:gd name="T10" fmla="*/ 26 w 185"/>
                <a:gd name="T11" fmla="*/ 122 h 144"/>
                <a:gd name="T12" fmla="*/ 0 w 185"/>
                <a:gd name="T13" fmla="*/ 67 h 144"/>
                <a:gd name="T14" fmla="*/ 23 w 185"/>
                <a:gd name="T15" fmla="*/ 17 h 144"/>
                <a:gd name="T16" fmla="*/ 87 w 185"/>
                <a:gd name="T17" fmla="*/ 0 h 144"/>
                <a:gd name="T18" fmla="*/ 97 w 185"/>
                <a:gd name="T19" fmla="*/ 0 h 144"/>
                <a:gd name="T20" fmla="*/ 97 w 185"/>
                <a:gd name="T21" fmla="*/ 111 h 144"/>
                <a:gd name="T22" fmla="*/ 160 w 185"/>
                <a:gd name="T23" fmla="*/ 50 h 144"/>
                <a:gd name="T24" fmla="*/ 149 w 185"/>
                <a:gd name="T25" fmla="*/ 0 h 144"/>
                <a:gd name="T26" fmla="*/ 175 w 185"/>
                <a:gd name="T27" fmla="*/ 0 h 144"/>
                <a:gd name="T28" fmla="*/ 73 w 185"/>
                <a:gd name="T29" fmla="*/ 110 h 144"/>
                <a:gd name="T30" fmla="*/ 73 w 185"/>
                <a:gd name="T31" fmla="*/ 110 h 144"/>
                <a:gd name="T32" fmla="*/ 73 w 185"/>
                <a:gd name="T33" fmla="*/ 32 h 144"/>
                <a:gd name="T34" fmla="*/ 24 w 185"/>
                <a:gd name="T35" fmla="*/ 69 h 144"/>
                <a:gd name="T36" fmla="*/ 73 w 185"/>
                <a:gd name="T37" fmla="*/ 110 h 144"/>
                <a:gd name="T38" fmla="*/ 73 w 185"/>
                <a:gd name="T39" fmla="*/ 11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5" h="144">
                  <a:moveTo>
                    <a:pt x="175" y="0"/>
                  </a:moveTo>
                  <a:lnTo>
                    <a:pt x="175" y="0"/>
                  </a:lnTo>
                  <a:cubicBezTo>
                    <a:pt x="181" y="22"/>
                    <a:pt x="185" y="40"/>
                    <a:pt x="185" y="56"/>
                  </a:cubicBezTo>
                  <a:cubicBezTo>
                    <a:pt x="185" y="82"/>
                    <a:pt x="176" y="103"/>
                    <a:pt x="159" y="119"/>
                  </a:cubicBezTo>
                  <a:cubicBezTo>
                    <a:pt x="141" y="136"/>
                    <a:pt x="119" y="144"/>
                    <a:pt x="91" y="144"/>
                  </a:cubicBezTo>
                  <a:cubicBezTo>
                    <a:pt x="65" y="144"/>
                    <a:pt x="43" y="137"/>
                    <a:pt x="26" y="122"/>
                  </a:cubicBezTo>
                  <a:cubicBezTo>
                    <a:pt x="8" y="108"/>
                    <a:pt x="0" y="89"/>
                    <a:pt x="0" y="67"/>
                  </a:cubicBezTo>
                  <a:cubicBezTo>
                    <a:pt x="0" y="45"/>
                    <a:pt x="7" y="29"/>
                    <a:pt x="23" y="17"/>
                  </a:cubicBezTo>
                  <a:cubicBezTo>
                    <a:pt x="38" y="5"/>
                    <a:pt x="59" y="0"/>
                    <a:pt x="87" y="0"/>
                  </a:cubicBezTo>
                  <a:lnTo>
                    <a:pt x="97" y="0"/>
                  </a:lnTo>
                  <a:lnTo>
                    <a:pt x="97" y="111"/>
                  </a:lnTo>
                  <a:cubicBezTo>
                    <a:pt x="139" y="106"/>
                    <a:pt x="160" y="86"/>
                    <a:pt x="160" y="50"/>
                  </a:cubicBezTo>
                  <a:cubicBezTo>
                    <a:pt x="160" y="36"/>
                    <a:pt x="157" y="20"/>
                    <a:pt x="149" y="0"/>
                  </a:cubicBezTo>
                  <a:lnTo>
                    <a:pt x="175" y="0"/>
                  </a:lnTo>
                  <a:close/>
                  <a:moveTo>
                    <a:pt x="73" y="110"/>
                  </a:moveTo>
                  <a:lnTo>
                    <a:pt x="73" y="110"/>
                  </a:lnTo>
                  <a:lnTo>
                    <a:pt x="73" y="32"/>
                  </a:lnTo>
                  <a:cubicBezTo>
                    <a:pt x="40" y="32"/>
                    <a:pt x="24" y="44"/>
                    <a:pt x="24" y="69"/>
                  </a:cubicBezTo>
                  <a:cubicBezTo>
                    <a:pt x="24" y="93"/>
                    <a:pt x="40" y="107"/>
                    <a:pt x="73" y="110"/>
                  </a:cubicBezTo>
                  <a:lnTo>
                    <a:pt x="73" y="110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402"/>
            <p:cNvSpPr>
              <a:spLocks noEditPoints="1"/>
            </p:cNvSpPr>
            <p:nvPr/>
          </p:nvSpPr>
          <p:spPr bwMode="auto">
            <a:xfrm>
              <a:off x="745" y="1917"/>
              <a:ext cx="75" cy="47"/>
            </a:xfrm>
            <a:custGeom>
              <a:avLst/>
              <a:gdLst>
                <a:gd name="T0" fmla="*/ 256 w 261"/>
                <a:gd name="T1" fmla="*/ 32 h 159"/>
                <a:gd name="T2" fmla="*/ 256 w 261"/>
                <a:gd name="T3" fmla="*/ 32 h 159"/>
                <a:gd name="T4" fmla="*/ 223 w 261"/>
                <a:gd name="T5" fmla="*/ 32 h 159"/>
                <a:gd name="T6" fmla="*/ 261 w 261"/>
                <a:gd name="T7" fmla="*/ 91 h 159"/>
                <a:gd name="T8" fmla="*/ 237 w 261"/>
                <a:gd name="T9" fmla="*/ 141 h 159"/>
                <a:gd name="T10" fmla="*/ 174 w 261"/>
                <a:gd name="T11" fmla="*/ 159 h 159"/>
                <a:gd name="T12" fmla="*/ 103 w 261"/>
                <a:gd name="T13" fmla="*/ 138 h 159"/>
                <a:gd name="T14" fmla="*/ 76 w 261"/>
                <a:gd name="T15" fmla="*/ 84 h 159"/>
                <a:gd name="T16" fmla="*/ 100 w 261"/>
                <a:gd name="T17" fmla="*/ 32 h 159"/>
                <a:gd name="T18" fmla="*/ 0 w 261"/>
                <a:gd name="T19" fmla="*/ 32 h 159"/>
                <a:gd name="T20" fmla="*/ 0 w 261"/>
                <a:gd name="T21" fmla="*/ 0 h 159"/>
                <a:gd name="T22" fmla="*/ 256 w 261"/>
                <a:gd name="T23" fmla="*/ 0 h 159"/>
                <a:gd name="T24" fmla="*/ 256 w 261"/>
                <a:gd name="T25" fmla="*/ 32 h 159"/>
                <a:gd name="T26" fmla="*/ 122 w 261"/>
                <a:gd name="T27" fmla="*/ 32 h 159"/>
                <a:gd name="T28" fmla="*/ 122 w 261"/>
                <a:gd name="T29" fmla="*/ 32 h 159"/>
                <a:gd name="T30" fmla="*/ 100 w 261"/>
                <a:gd name="T31" fmla="*/ 79 h 159"/>
                <a:gd name="T32" fmla="*/ 170 w 261"/>
                <a:gd name="T33" fmla="*/ 125 h 159"/>
                <a:gd name="T34" fmla="*/ 232 w 261"/>
                <a:gd name="T35" fmla="*/ 84 h 159"/>
                <a:gd name="T36" fmla="*/ 203 w 261"/>
                <a:gd name="T37" fmla="*/ 32 h 159"/>
                <a:gd name="T38" fmla="*/ 122 w 261"/>
                <a:gd name="T39" fmla="*/ 3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1" h="159">
                  <a:moveTo>
                    <a:pt x="256" y="32"/>
                  </a:moveTo>
                  <a:lnTo>
                    <a:pt x="256" y="32"/>
                  </a:lnTo>
                  <a:lnTo>
                    <a:pt x="223" y="32"/>
                  </a:lnTo>
                  <a:cubicBezTo>
                    <a:pt x="248" y="45"/>
                    <a:pt x="261" y="64"/>
                    <a:pt x="261" y="91"/>
                  </a:cubicBezTo>
                  <a:cubicBezTo>
                    <a:pt x="261" y="112"/>
                    <a:pt x="253" y="129"/>
                    <a:pt x="237" y="141"/>
                  </a:cubicBezTo>
                  <a:cubicBezTo>
                    <a:pt x="222" y="153"/>
                    <a:pt x="201" y="159"/>
                    <a:pt x="174" y="159"/>
                  </a:cubicBezTo>
                  <a:cubicBezTo>
                    <a:pt x="144" y="159"/>
                    <a:pt x="121" y="152"/>
                    <a:pt x="103" y="138"/>
                  </a:cubicBezTo>
                  <a:cubicBezTo>
                    <a:pt x="85" y="125"/>
                    <a:pt x="76" y="106"/>
                    <a:pt x="76" y="84"/>
                  </a:cubicBezTo>
                  <a:cubicBezTo>
                    <a:pt x="76" y="63"/>
                    <a:pt x="84" y="46"/>
                    <a:pt x="100" y="32"/>
                  </a:cubicBezTo>
                  <a:lnTo>
                    <a:pt x="0" y="32"/>
                  </a:lnTo>
                  <a:lnTo>
                    <a:pt x="0" y="0"/>
                  </a:lnTo>
                  <a:lnTo>
                    <a:pt x="256" y="0"/>
                  </a:lnTo>
                  <a:lnTo>
                    <a:pt x="256" y="32"/>
                  </a:lnTo>
                  <a:close/>
                  <a:moveTo>
                    <a:pt x="122" y="32"/>
                  </a:moveTo>
                  <a:lnTo>
                    <a:pt x="122" y="32"/>
                  </a:lnTo>
                  <a:cubicBezTo>
                    <a:pt x="107" y="48"/>
                    <a:pt x="100" y="64"/>
                    <a:pt x="100" y="79"/>
                  </a:cubicBezTo>
                  <a:cubicBezTo>
                    <a:pt x="100" y="110"/>
                    <a:pt x="124" y="125"/>
                    <a:pt x="170" y="125"/>
                  </a:cubicBezTo>
                  <a:cubicBezTo>
                    <a:pt x="212" y="125"/>
                    <a:pt x="232" y="111"/>
                    <a:pt x="232" y="84"/>
                  </a:cubicBezTo>
                  <a:cubicBezTo>
                    <a:pt x="232" y="66"/>
                    <a:pt x="223" y="49"/>
                    <a:pt x="203" y="32"/>
                  </a:cubicBezTo>
                  <a:lnTo>
                    <a:pt x="122" y="32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403"/>
            <p:cNvSpPr>
              <a:spLocks/>
            </p:cNvSpPr>
            <p:nvPr/>
          </p:nvSpPr>
          <p:spPr bwMode="auto">
            <a:xfrm>
              <a:off x="2176" y="954"/>
              <a:ext cx="51" cy="88"/>
            </a:xfrm>
            <a:custGeom>
              <a:avLst/>
              <a:gdLst>
                <a:gd name="T0" fmla="*/ 75 w 176"/>
                <a:gd name="T1" fmla="*/ 303 h 303"/>
                <a:gd name="T2" fmla="*/ 75 w 176"/>
                <a:gd name="T3" fmla="*/ 303 h 303"/>
                <a:gd name="T4" fmla="*/ 0 w 176"/>
                <a:gd name="T5" fmla="*/ 290 h 303"/>
                <a:gd name="T6" fmla="*/ 0 w 176"/>
                <a:gd name="T7" fmla="*/ 250 h 303"/>
                <a:gd name="T8" fmla="*/ 80 w 176"/>
                <a:gd name="T9" fmla="*/ 272 h 303"/>
                <a:gd name="T10" fmla="*/ 119 w 176"/>
                <a:gd name="T11" fmla="*/ 260 h 303"/>
                <a:gd name="T12" fmla="*/ 134 w 176"/>
                <a:gd name="T13" fmla="*/ 226 h 303"/>
                <a:gd name="T14" fmla="*/ 124 w 176"/>
                <a:gd name="T15" fmla="*/ 198 h 303"/>
                <a:gd name="T16" fmla="*/ 89 w 176"/>
                <a:gd name="T17" fmla="*/ 171 h 303"/>
                <a:gd name="T18" fmla="*/ 69 w 176"/>
                <a:gd name="T19" fmla="*/ 160 h 303"/>
                <a:gd name="T20" fmla="*/ 17 w 176"/>
                <a:gd name="T21" fmla="*/ 120 h 303"/>
                <a:gd name="T22" fmla="*/ 2 w 176"/>
                <a:gd name="T23" fmla="*/ 77 h 303"/>
                <a:gd name="T24" fmla="*/ 26 w 176"/>
                <a:gd name="T25" fmla="*/ 22 h 303"/>
                <a:gd name="T26" fmla="*/ 88 w 176"/>
                <a:gd name="T27" fmla="*/ 0 h 303"/>
                <a:gd name="T28" fmla="*/ 158 w 176"/>
                <a:gd name="T29" fmla="*/ 11 h 303"/>
                <a:gd name="T30" fmla="*/ 158 w 176"/>
                <a:gd name="T31" fmla="*/ 49 h 303"/>
                <a:gd name="T32" fmla="*/ 90 w 176"/>
                <a:gd name="T33" fmla="*/ 31 h 303"/>
                <a:gd name="T34" fmla="*/ 55 w 176"/>
                <a:gd name="T35" fmla="*/ 42 h 303"/>
                <a:gd name="T36" fmla="*/ 41 w 176"/>
                <a:gd name="T37" fmla="*/ 71 h 303"/>
                <a:gd name="T38" fmla="*/ 51 w 176"/>
                <a:gd name="T39" fmla="*/ 96 h 303"/>
                <a:gd name="T40" fmla="*/ 88 w 176"/>
                <a:gd name="T41" fmla="*/ 123 h 303"/>
                <a:gd name="T42" fmla="*/ 109 w 176"/>
                <a:gd name="T43" fmla="*/ 134 h 303"/>
                <a:gd name="T44" fmla="*/ 161 w 176"/>
                <a:gd name="T45" fmla="*/ 174 h 303"/>
                <a:gd name="T46" fmla="*/ 176 w 176"/>
                <a:gd name="T47" fmla="*/ 220 h 303"/>
                <a:gd name="T48" fmla="*/ 148 w 176"/>
                <a:gd name="T49" fmla="*/ 280 h 303"/>
                <a:gd name="T50" fmla="*/ 75 w 176"/>
                <a:gd name="T51" fmla="*/ 303 h 303"/>
                <a:gd name="T52" fmla="*/ 75 w 176"/>
                <a:gd name="T53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6" h="303">
                  <a:moveTo>
                    <a:pt x="75" y="303"/>
                  </a:moveTo>
                  <a:lnTo>
                    <a:pt x="75" y="303"/>
                  </a:lnTo>
                  <a:cubicBezTo>
                    <a:pt x="55" y="303"/>
                    <a:pt x="30" y="299"/>
                    <a:pt x="0" y="290"/>
                  </a:cubicBezTo>
                  <a:lnTo>
                    <a:pt x="0" y="250"/>
                  </a:lnTo>
                  <a:cubicBezTo>
                    <a:pt x="33" y="265"/>
                    <a:pt x="59" y="272"/>
                    <a:pt x="80" y="272"/>
                  </a:cubicBezTo>
                  <a:cubicBezTo>
                    <a:pt x="96" y="272"/>
                    <a:pt x="109" y="268"/>
                    <a:pt x="119" y="260"/>
                  </a:cubicBezTo>
                  <a:cubicBezTo>
                    <a:pt x="129" y="251"/>
                    <a:pt x="134" y="240"/>
                    <a:pt x="134" y="226"/>
                  </a:cubicBezTo>
                  <a:cubicBezTo>
                    <a:pt x="134" y="215"/>
                    <a:pt x="131" y="206"/>
                    <a:pt x="124" y="198"/>
                  </a:cubicBezTo>
                  <a:cubicBezTo>
                    <a:pt x="118" y="190"/>
                    <a:pt x="106" y="181"/>
                    <a:pt x="89" y="171"/>
                  </a:cubicBezTo>
                  <a:lnTo>
                    <a:pt x="69" y="160"/>
                  </a:lnTo>
                  <a:cubicBezTo>
                    <a:pt x="44" y="146"/>
                    <a:pt x="27" y="132"/>
                    <a:pt x="17" y="120"/>
                  </a:cubicBezTo>
                  <a:cubicBezTo>
                    <a:pt x="7" y="108"/>
                    <a:pt x="2" y="93"/>
                    <a:pt x="2" y="77"/>
                  </a:cubicBezTo>
                  <a:cubicBezTo>
                    <a:pt x="2" y="54"/>
                    <a:pt x="10" y="36"/>
                    <a:pt x="26" y="22"/>
                  </a:cubicBezTo>
                  <a:cubicBezTo>
                    <a:pt x="42" y="7"/>
                    <a:pt x="63" y="0"/>
                    <a:pt x="88" y="0"/>
                  </a:cubicBezTo>
                  <a:cubicBezTo>
                    <a:pt x="110" y="0"/>
                    <a:pt x="133" y="4"/>
                    <a:pt x="158" y="11"/>
                  </a:cubicBezTo>
                  <a:lnTo>
                    <a:pt x="158" y="49"/>
                  </a:lnTo>
                  <a:cubicBezTo>
                    <a:pt x="128" y="37"/>
                    <a:pt x="105" y="31"/>
                    <a:pt x="90" y="31"/>
                  </a:cubicBezTo>
                  <a:cubicBezTo>
                    <a:pt x="76" y="31"/>
                    <a:pt x="64" y="35"/>
                    <a:pt x="55" y="42"/>
                  </a:cubicBezTo>
                  <a:cubicBezTo>
                    <a:pt x="46" y="50"/>
                    <a:pt x="41" y="59"/>
                    <a:pt x="41" y="71"/>
                  </a:cubicBezTo>
                  <a:cubicBezTo>
                    <a:pt x="41" y="80"/>
                    <a:pt x="44" y="89"/>
                    <a:pt x="51" y="96"/>
                  </a:cubicBezTo>
                  <a:cubicBezTo>
                    <a:pt x="58" y="104"/>
                    <a:pt x="70" y="112"/>
                    <a:pt x="88" y="123"/>
                  </a:cubicBezTo>
                  <a:lnTo>
                    <a:pt x="109" y="134"/>
                  </a:lnTo>
                  <a:cubicBezTo>
                    <a:pt x="134" y="148"/>
                    <a:pt x="151" y="162"/>
                    <a:pt x="161" y="174"/>
                  </a:cubicBezTo>
                  <a:cubicBezTo>
                    <a:pt x="171" y="187"/>
                    <a:pt x="176" y="202"/>
                    <a:pt x="176" y="220"/>
                  </a:cubicBezTo>
                  <a:cubicBezTo>
                    <a:pt x="176" y="245"/>
                    <a:pt x="167" y="265"/>
                    <a:pt x="148" y="280"/>
                  </a:cubicBezTo>
                  <a:cubicBezTo>
                    <a:pt x="130" y="295"/>
                    <a:pt x="105" y="303"/>
                    <a:pt x="75" y="303"/>
                  </a:cubicBezTo>
                  <a:lnTo>
                    <a:pt x="75" y="3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404"/>
            <p:cNvSpPr>
              <a:spLocks/>
            </p:cNvSpPr>
            <p:nvPr/>
          </p:nvSpPr>
          <p:spPr bwMode="auto">
            <a:xfrm>
              <a:off x="2239" y="977"/>
              <a:ext cx="48" cy="65"/>
            </a:xfrm>
            <a:custGeom>
              <a:avLst/>
              <a:gdLst>
                <a:gd name="T0" fmla="*/ 99 w 164"/>
                <a:gd name="T1" fmla="*/ 221 h 221"/>
                <a:gd name="T2" fmla="*/ 99 w 164"/>
                <a:gd name="T3" fmla="*/ 221 h 221"/>
                <a:gd name="T4" fmla="*/ 28 w 164"/>
                <a:gd name="T5" fmla="*/ 189 h 221"/>
                <a:gd name="T6" fmla="*/ 0 w 164"/>
                <a:gd name="T7" fmla="*/ 109 h 221"/>
                <a:gd name="T8" fmla="*/ 28 w 164"/>
                <a:gd name="T9" fmla="*/ 28 h 221"/>
                <a:gd name="T10" fmla="*/ 106 w 164"/>
                <a:gd name="T11" fmla="*/ 0 h 221"/>
                <a:gd name="T12" fmla="*/ 161 w 164"/>
                <a:gd name="T13" fmla="*/ 6 h 221"/>
                <a:gd name="T14" fmla="*/ 161 w 164"/>
                <a:gd name="T15" fmla="*/ 39 h 221"/>
                <a:gd name="T16" fmla="*/ 108 w 164"/>
                <a:gd name="T17" fmla="*/ 29 h 221"/>
                <a:gd name="T18" fmla="*/ 61 w 164"/>
                <a:gd name="T19" fmla="*/ 51 h 221"/>
                <a:gd name="T20" fmla="*/ 43 w 164"/>
                <a:gd name="T21" fmla="*/ 110 h 221"/>
                <a:gd name="T22" fmla="*/ 61 w 164"/>
                <a:gd name="T23" fmla="*/ 168 h 221"/>
                <a:gd name="T24" fmla="*/ 109 w 164"/>
                <a:gd name="T25" fmla="*/ 190 h 221"/>
                <a:gd name="T26" fmla="*/ 164 w 164"/>
                <a:gd name="T27" fmla="*/ 176 h 221"/>
                <a:gd name="T28" fmla="*/ 164 w 164"/>
                <a:gd name="T29" fmla="*/ 209 h 221"/>
                <a:gd name="T30" fmla="*/ 99 w 164"/>
                <a:gd name="T31" fmla="*/ 221 h 221"/>
                <a:gd name="T32" fmla="*/ 99 w 164"/>
                <a:gd name="T3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21">
                  <a:moveTo>
                    <a:pt x="99" y="221"/>
                  </a:moveTo>
                  <a:lnTo>
                    <a:pt x="99" y="221"/>
                  </a:lnTo>
                  <a:cubicBezTo>
                    <a:pt x="71" y="221"/>
                    <a:pt x="47" y="210"/>
                    <a:pt x="28" y="189"/>
                  </a:cubicBezTo>
                  <a:cubicBezTo>
                    <a:pt x="9" y="168"/>
                    <a:pt x="0" y="141"/>
                    <a:pt x="0" y="109"/>
                  </a:cubicBezTo>
                  <a:cubicBezTo>
                    <a:pt x="0" y="74"/>
                    <a:pt x="9" y="48"/>
                    <a:pt x="28" y="28"/>
                  </a:cubicBezTo>
                  <a:cubicBezTo>
                    <a:pt x="46" y="9"/>
                    <a:pt x="73" y="0"/>
                    <a:pt x="106" y="0"/>
                  </a:cubicBezTo>
                  <a:cubicBezTo>
                    <a:pt x="122" y="0"/>
                    <a:pt x="141" y="2"/>
                    <a:pt x="161" y="6"/>
                  </a:cubicBezTo>
                  <a:lnTo>
                    <a:pt x="161" y="39"/>
                  </a:lnTo>
                  <a:cubicBezTo>
                    <a:pt x="140" y="32"/>
                    <a:pt x="122" y="29"/>
                    <a:pt x="108" y="29"/>
                  </a:cubicBezTo>
                  <a:cubicBezTo>
                    <a:pt x="89" y="29"/>
                    <a:pt x="73" y="36"/>
                    <a:pt x="61" y="51"/>
                  </a:cubicBezTo>
                  <a:cubicBezTo>
                    <a:pt x="49" y="66"/>
                    <a:pt x="43" y="86"/>
                    <a:pt x="43" y="110"/>
                  </a:cubicBezTo>
                  <a:cubicBezTo>
                    <a:pt x="43" y="134"/>
                    <a:pt x="49" y="153"/>
                    <a:pt x="61" y="168"/>
                  </a:cubicBezTo>
                  <a:cubicBezTo>
                    <a:pt x="74" y="182"/>
                    <a:pt x="90" y="190"/>
                    <a:pt x="109" y="190"/>
                  </a:cubicBezTo>
                  <a:cubicBezTo>
                    <a:pt x="127" y="190"/>
                    <a:pt x="145" y="185"/>
                    <a:pt x="164" y="176"/>
                  </a:cubicBezTo>
                  <a:lnTo>
                    <a:pt x="164" y="209"/>
                  </a:lnTo>
                  <a:cubicBezTo>
                    <a:pt x="139" y="217"/>
                    <a:pt x="117" y="221"/>
                    <a:pt x="99" y="221"/>
                  </a:cubicBezTo>
                  <a:lnTo>
                    <a:pt x="99" y="2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405"/>
            <p:cNvSpPr>
              <a:spLocks noEditPoints="1"/>
            </p:cNvSpPr>
            <p:nvPr/>
          </p:nvSpPr>
          <p:spPr bwMode="auto">
            <a:xfrm>
              <a:off x="2303" y="956"/>
              <a:ext cx="11" cy="84"/>
            </a:xfrm>
            <a:custGeom>
              <a:avLst/>
              <a:gdLst>
                <a:gd name="T0" fmla="*/ 0 w 38"/>
                <a:gd name="T1" fmla="*/ 289 h 289"/>
                <a:gd name="T2" fmla="*/ 0 w 38"/>
                <a:gd name="T3" fmla="*/ 289 h 289"/>
                <a:gd name="T4" fmla="*/ 0 w 38"/>
                <a:gd name="T5" fmla="*/ 77 h 289"/>
                <a:gd name="T6" fmla="*/ 38 w 38"/>
                <a:gd name="T7" fmla="*/ 77 h 289"/>
                <a:gd name="T8" fmla="*/ 38 w 38"/>
                <a:gd name="T9" fmla="*/ 289 h 289"/>
                <a:gd name="T10" fmla="*/ 0 w 38"/>
                <a:gd name="T11" fmla="*/ 289 h 289"/>
                <a:gd name="T12" fmla="*/ 0 w 38"/>
                <a:gd name="T13" fmla="*/ 39 h 289"/>
                <a:gd name="T14" fmla="*/ 0 w 38"/>
                <a:gd name="T15" fmla="*/ 39 h 289"/>
                <a:gd name="T16" fmla="*/ 0 w 38"/>
                <a:gd name="T17" fmla="*/ 0 h 289"/>
                <a:gd name="T18" fmla="*/ 38 w 38"/>
                <a:gd name="T19" fmla="*/ 0 h 289"/>
                <a:gd name="T20" fmla="*/ 38 w 38"/>
                <a:gd name="T21" fmla="*/ 39 h 289"/>
                <a:gd name="T22" fmla="*/ 0 w 38"/>
                <a:gd name="T23" fmla="*/ 3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89">
                  <a:moveTo>
                    <a:pt x="0" y="289"/>
                  </a:moveTo>
                  <a:lnTo>
                    <a:pt x="0" y="289"/>
                  </a:lnTo>
                  <a:lnTo>
                    <a:pt x="0" y="77"/>
                  </a:lnTo>
                  <a:lnTo>
                    <a:pt x="38" y="77"/>
                  </a:lnTo>
                  <a:lnTo>
                    <a:pt x="38" y="289"/>
                  </a:lnTo>
                  <a:lnTo>
                    <a:pt x="0" y="289"/>
                  </a:lnTo>
                  <a:close/>
                  <a:moveTo>
                    <a:pt x="0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reeform 407"/>
          <p:cNvSpPr>
            <a:spLocks noEditPoints="1"/>
          </p:cNvSpPr>
          <p:nvPr/>
        </p:nvSpPr>
        <p:spPr bwMode="auto">
          <a:xfrm>
            <a:off x="3702050" y="1550988"/>
            <a:ext cx="79375" cy="103187"/>
          </a:xfrm>
          <a:custGeom>
            <a:avLst/>
            <a:gdLst>
              <a:gd name="T0" fmla="*/ 172 w 173"/>
              <a:gd name="T1" fmla="*/ 210 h 222"/>
              <a:gd name="T2" fmla="*/ 172 w 173"/>
              <a:gd name="T3" fmla="*/ 210 h 222"/>
              <a:gd name="T4" fmla="*/ 106 w 173"/>
              <a:gd name="T5" fmla="*/ 222 h 222"/>
              <a:gd name="T6" fmla="*/ 30 w 173"/>
              <a:gd name="T7" fmla="*/ 191 h 222"/>
              <a:gd name="T8" fmla="*/ 0 w 173"/>
              <a:gd name="T9" fmla="*/ 110 h 222"/>
              <a:gd name="T10" fmla="*/ 26 w 173"/>
              <a:gd name="T11" fmla="*/ 31 h 222"/>
              <a:gd name="T12" fmla="*/ 93 w 173"/>
              <a:gd name="T13" fmla="*/ 0 h 222"/>
              <a:gd name="T14" fmla="*/ 152 w 173"/>
              <a:gd name="T15" fmla="*/ 28 h 222"/>
              <a:gd name="T16" fmla="*/ 173 w 173"/>
              <a:gd name="T17" fmla="*/ 105 h 222"/>
              <a:gd name="T18" fmla="*/ 173 w 173"/>
              <a:gd name="T19" fmla="*/ 117 h 222"/>
              <a:gd name="T20" fmla="*/ 40 w 173"/>
              <a:gd name="T21" fmla="*/ 117 h 222"/>
              <a:gd name="T22" fmla="*/ 113 w 173"/>
              <a:gd name="T23" fmla="*/ 192 h 222"/>
              <a:gd name="T24" fmla="*/ 172 w 173"/>
              <a:gd name="T25" fmla="*/ 180 h 222"/>
              <a:gd name="T26" fmla="*/ 172 w 173"/>
              <a:gd name="T27" fmla="*/ 210 h 222"/>
              <a:gd name="T28" fmla="*/ 41 w 173"/>
              <a:gd name="T29" fmla="*/ 88 h 222"/>
              <a:gd name="T30" fmla="*/ 41 w 173"/>
              <a:gd name="T31" fmla="*/ 88 h 222"/>
              <a:gd name="T32" fmla="*/ 135 w 173"/>
              <a:gd name="T33" fmla="*/ 88 h 222"/>
              <a:gd name="T34" fmla="*/ 91 w 173"/>
              <a:gd name="T35" fmla="*/ 29 h 222"/>
              <a:gd name="T36" fmla="*/ 41 w 173"/>
              <a:gd name="T37" fmla="*/ 88 h 222"/>
              <a:gd name="T38" fmla="*/ 41 w 173"/>
              <a:gd name="T39" fmla="*/ 88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3" h="222">
                <a:moveTo>
                  <a:pt x="172" y="210"/>
                </a:moveTo>
                <a:lnTo>
                  <a:pt x="172" y="210"/>
                </a:lnTo>
                <a:cubicBezTo>
                  <a:pt x="147" y="218"/>
                  <a:pt x="125" y="222"/>
                  <a:pt x="106" y="222"/>
                </a:cubicBezTo>
                <a:cubicBezTo>
                  <a:pt x="75" y="222"/>
                  <a:pt x="50" y="211"/>
                  <a:pt x="30" y="191"/>
                </a:cubicBezTo>
                <a:cubicBezTo>
                  <a:pt x="10" y="170"/>
                  <a:pt x="0" y="143"/>
                  <a:pt x="0" y="110"/>
                </a:cubicBezTo>
                <a:cubicBezTo>
                  <a:pt x="0" y="78"/>
                  <a:pt x="9" y="52"/>
                  <a:pt x="26" y="31"/>
                </a:cubicBezTo>
                <a:cubicBezTo>
                  <a:pt x="44" y="11"/>
                  <a:pt x="66" y="0"/>
                  <a:pt x="93" y="0"/>
                </a:cubicBezTo>
                <a:cubicBezTo>
                  <a:pt x="119" y="0"/>
                  <a:pt x="138" y="9"/>
                  <a:pt x="152" y="28"/>
                </a:cubicBezTo>
                <a:cubicBezTo>
                  <a:pt x="166" y="46"/>
                  <a:pt x="173" y="72"/>
                  <a:pt x="173" y="105"/>
                </a:cubicBezTo>
                <a:lnTo>
                  <a:pt x="173" y="117"/>
                </a:lnTo>
                <a:lnTo>
                  <a:pt x="40" y="117"/>
                </a:lnTo>
                <a:cubicBezTo>
                  <a:pt x="45" y="167"/>
                  <a:pt x="70" y="192"/>
                  <a:pt x="113" y="192"/>
                </a:cubicBezTo>
                <a:cubicBezTo>
                  <a:pt x="129" y="192"/>
                  <a:pt x="149" y="188"/>
                  <a:pt x="172" y="180"/>
                </a:cubicBezTo>
                <a:lnTo>
                  <a:pt x="172" y="210"/>
                </a:lnTo>
                <a:close/>
                <a:moveTo>
                  <a:pt x="41" y="88"/>
                </a:moveTo>
                <a:lnTo>
                  <a:pt x="41" y="88"/>
                </a:lnTo>
                <a:lnTo>
                  <a:pt x="135" y="88"/>
                </a:lnTo>
                <a:cubicBezTo>
                  <a:pt x="135" y="49"/>
                  <a:pt x="120" y="29"/>
                  <a:pt x="91" y="29"/>
                </a:cubicBezTo>
                <a:cubicBezTo>
                  <a:pt x="61" y="29"/>
                  <a:pt x="45" y="49"/>
                  <a:pt x="41" y="88"/>
                </a:cubicBezTo>
                <a:lnTo>
                  <a:pt x="41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408"/>
          <p:cNvSpPr>
            <a:spLocks/>
          </p:cNvSpPr>
          <p:nvPr/>
        </p:nvSpPr>
        <p:spPr bwMode="auto">
          <a:xfrm>
            <a:off x="3813175" y="1550988"/>
            <a:ext cx="79375" cy="100012"/>
          </a:xfrm>
          <a:custGeom>
            <a:avLst/>
            <a:gdLst>
              <a:gd name="T0" fmla="*/ 0 w 173"/>
              <a:gd name="T1" fmla="*/ 216 h 216"/>
              <a:gd name="T2" fmla="*/ 0 w 173"/>
              <a:gd name="T3" fmla="*/ 216 h 216"/>
              <a:gd name="T4" fmla="*/ 0 w 173"/>
              <a:gd name="T5" fmla="*/ 4 h 216"/>
              <a:gd name="T6" fmla="*/ 38 w 173"/>
              <a:gd name="T7" fmla="*/ 4 h 216"/>
              <a:gd name="T8" fmla="*/ 38 w 173"/>
              <a:gd name="T9" fmla="*/ 44 h 216"/>
              <a:gd name="T10" fmla="*/ 113 w 173"/>
              <a:gd name="T11" fmla="*/ 0 h 216"/>
              <a:gd name="T12" fmla="*/ 157 w 173"/>
              <a:gd name="T13" fmla="*/ 17 h 216"/>
              <a:gd name="T14" fmla="*/ 173 w 173"/>
              <a:gd name="T15" fmla="*/ 64 h 216"/>
              <a:gd name="T16" fmla="*/ 173 w 173"/>
              <a:gd name="T17" fmla="*/ 216 h 216"/>
              <a:gd name="T18" fmla="*/ 135 w 173"/>
              <a:gd name="T19" fmla="*/ 216 h 216"/>
              <a:gd name="T20" fmla="*/ 135 w 173"/>
              <a:gd name="T21" fmla="*/ 76 h 216"/>
              <a:gd name="T22" fmla="*/ 128 w 173"/>
              <a:gd name="T23" fmla="*/ 43 h 216"/>
              <a:gd name="T24" fmla="*/ 105 w 173"/>
              <a:gd name="T25" fmla="*/ 33 h 216"/>
              <a:gd name="T26" fmla="*/ 38 w 173"/>
              <a:gd name="T27" fmla="*/ 79 h 216"/>
              <a:gd name="T28" fmla="*/ 38 w 173"/>
              <a:gd name="T29" fmla="*/ 216 h 216"/>
              <a:gd name="T30" fmla="*/ 0 w 173"/>
              <a:gd name="T31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3" h="216">
                <a:moveTo>
                  <a:pt x="0" y="216"/>
                </a:moveTo>
                <a:lnTo>
                  <a:pt x="0" y="216"/>
                </a:lnTo>
                <a:lnTo>
                  <a:pt x="0" y="4"/>
                </a:lnTo>
                <a:lnTo>
                  <a:pt x="38" y="4"/>
                </a:lnTo>
                <a:lnTo>
                  <a:pt x="38" y="44"/>
                </a:lnTo>
                <a:cubicBezTo>
                  <a:pt x="59" y="14"/>
                  <a:pt x="83" y="0"/>
                  <a:pt x="113" y="0"/>
                </a:cubicBezTo>
                <a:cubicBezTo>
                  <a:pt x="131" y="0"/>
                  <a:pt x="146" y="5"/>
                  <a:pt x="157" y="17"/>
                </a:cubicBezTo>
                <a:cubicBezTo>
                  <a:pt x="168" y="29"/>
                  <a:pt x="173" y="44"/>
                  <a:pt x="173" y="64"/>
                </a:cubicBezTo>
                <a:lnTo>
                  <a:pt x="173" y="216"/>
                </a:lnTo>
                <a:lnTo>
                  <a:pt x="135" y="216"/>
                </a:lnTo>
                <a:lnTo>
                  <a:pt x="135" y="76"/>
                </a:lnTo>
                <a:cubicBezTo>
                  <a:pt x="135" y="61"/>
                  <a:pt x="132" y="49"/>
                  <a:pt x="128" y="43"/>
                </a:cubicBezTo>
                <a:cubicBezTo>
                  <a:pt x="123" y="36"/>
                  <a:pt x="115" y="33"/>
                  <a:pt x="105" y="33"/>
                </a:cubicBezTo>
                <a:cubicBezTo>
                  <a:pt x="81" y="33"/>
                  <a:pt x="59" y="48"/>
                  <a:pt x="38" y="79"/>
                </a:cubicBezTo>
                <a:lnTo>
                  <a:pt x="38" y="216"/>
                </a:lnTo>
                <a:lnTo>
                  <a:pt x="0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09"/>
          <p:cNvSpPr>
            <a:spLocks/>
          </p:cNvSpPr>
          <p:nvPr/>
        </p:nvSpPr>
        <p:spPr bwMode="auto">
          <a:xfrm>
            <a:off x="3919538" y="1550988"/>
            <a:ext cx="74612" cy="103187"/>
          </a:xfrm>
          <a:custGeom>
            <a:avLst/>
            <a:gdLst>
              <a:gd name="T0" fmla="*/ 100 w 164"/>
              <a:gd name="T1" fmla="*/ 221 h 221"/>
              <a:gd name="T2" fmla="*/ 100 w 164"/>
              <a:gd name="T3" fmla="*/ 221 h 221"/>
              <a:gd name="T4" fmla="*/ 29 w 164"/>
              <a:gd name="T5" fmla="*/ 189 h 221"/>
              <a:gd name="T6" fmla="*/ 0 w 164"/>
              <a:gd name="T7" fmla="*/ 109 h 221"/>
              <a:gd name="T8" fmla="*/ 28 w 164"/>
              <a:gd name="T9" fmla="*/ 28 h 221"/>
              <a:gd name="T10" fmla="*/ 106 w 164"/>
              <a:gd name="T11" fmla="*/ 0 h 221"/>
              <a:gd name="T12" fmla="*/ 162 w 164"/>
              <a:gd name="T13" fmla="*/ 6 h 221"/>
              <a:gd name="T14" fmla="*/ 162 w 164"/>
              <a:gd name="T15" fmla="*/ 39 h 221"/>
              <a:gd name="T16" fmla="*/ 109 w 164"/>
              <a:gd name="T17" fmla="*/ 29 h 221"/>
              <a:gd name="T18" fmla="*/ 62 w 164"/>
              <a:gd name="T19" fmla="*/ 51 h 221"/>
              <a:gd name="T20" fmla="*/ 44 w 164"/>
              <a:gd name="T21" fmla="*/ 110 h 221"/>
              <a:gd name="T22" fmla="*/ 62 w 164"/>
              <a:gd name="T23" fmla="*/ 168 h 221"/>
              <a:gd name="T24" fmla="*/ 110 w 164"/>
              <a:gd name="T25" fmla="*/ 190 h 221"/>
              <a:gd name="T26" fmla="*/ 164 w 164"/>
              <a:gd name="T27" fmla="*/ 176 h 221"/>
              <a:gd name="T28" fmla="*/ 164 w 164"/>
              <a:gd name="T29" fmla="*/ 209 h 221"/>
              <a:gd name="T30" fmla="*/ 100 w 164"/>
              <a:gd name="T31" fmla="*/ 221 h 221"/>
              <a:gd name="T32" fmla="*/ 100 w 164"/>
              <a:gd name="T33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21">
                <a:moveTo>
                  <a:pt x="100" y="221"/>
                </a:moveTo>
                <a:lnTo>
                  <a:pt x="100" y="221"/>
                </a:lnTo>
                <a:cubicBezTo>
                  <a:pt x="71" y="221"/>
                  <a:pt x="48" y="210"/>
                  <a:pt x="29" y="189"/>
                </a:cubicBezTo>
                <a:cubicBezTo>
                  <a:pt x="10" y="168"/>
                  <a:pt x="0" y="141"/>
                  <a:pt x="0" y="109"/>
                </a:cubicBezTo>
                <a:cubicBezTo>
                  <a:pt x="0" y="74"/>
                  <a:pt x="10" y="48"/>
                  <a:pt x="28" y="28"/>
                </a:cubicBezTo>
                <a:cubicBezTo>
                  <a:pt x="47" y="9"/>
                  <a:pt x="73" y="0"/>
                  <a:pt x="106" y="0"/>
                </a:cubicBezTo>
                <a:cubicBezTo>
                  <a:pt x="123" y="0"/>
                  <a:pt x="141" y="2"/>
                  <a:pt x="162" y="6"/>
                </a:cubicBezTo>
                <a:lnTo>
                  <a:pt x="162" y="39"/>
                </a:lnTo>
                <a:cubicBezTo>
                  <a:pt x="140" y="32"/>
                  <a:pt x="122" y="29"/>
                  <a:pt x="109" y="29"/>
                </a:cubicBezTo>
                <a:cubicBezTo>
                  <a:pt x="89" y="29"/>
                  <a:pt x="73" y="36"/>
                  <a:pt x="62" y="51"/>
                </a:cubicBezTo>
                <a:cubicBezTo>
                  <a:pt x="50" y="66"/>
                  <a:pt x="44" y="86"/>
                  <a:pt x="44" y="110"/>
                </a:cubicBezTo>
                <a:cubicBezTo>
                  <a:pt x="44" y="134"/>
                  <a:pt x="50" y="153"/>
                  <a:pt x="62" y="168"/>
                </a:cubicBezTo>
                <a:cubicBezTo>
                  <a:pt x="74" y="182"/>
                  <a:pt x="90" y="190"/>
                  <a:pt x="110" y="190"/>
                </a:cubicBezTo>
                <a:cubicBezTo>
                  <a:pt x="128" y="190"/>
                  <a:pt x="146" y="185"/>
                  <a:pt x="164" y="176"/>
                </a:cubicBezTo>
                <a:lnTo>
                  <a:pt x="164" y="209"/>
                </a:lnTo>
                <a:cubicBezTo>
                  <a:pt x="139" y="217"/>
                  <a:pt x="118" y="221"/>
                  <a:pt x="100" y="221"/>
                </a:cubicBezTo>
                <a:lnTo>
                  <a:pt x="100" y="2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10"/>
          <p:cNvSpPr>
            <a:spLocks noEditPoints="1"/>
          </p:cNvSpPr>
          <p:nvPr/>
        </p:nvSpPr>
        <p:spPr bwMode="auto">
          <a:xfrm>
            <a:off x="4013200" y="1550988"/>
            <a:ext cx="79375" cy="103187"/>
          </a:xfrm>
          <a:custGeom>
            <a:avLst/>
            <a:gdLst>
              <a:gd name="T0" fmla="*/ 172 w 173"/>
              <a:gd name="T1" fmla="*/ 210 h 222"/>
              <a:gd name="T2" fmla="*/ 172 w 173"/>
              <a:gd name="T3" fmla="*/ 210 h 222"/>
              <a:gd name="T4" fmla="*/ 106 w 173"/>
              <a:gd name="T5" fmla="*/ 222 h 222"/>
              <a:gd name="T6" fmla="*/ 30 w 173"/>
              <a:gd name="T7" fmla="*/ 191 h 222"/>
              <a:gd name="T8" fmla="*/ 0 w 173"/>
              <a:gd name="T9" fmla="*/ 110 h 222"/>
              <a:gd name="T10" fmla="*/ 26 w 173"/>
              <a:gd name="T11" fmla="*/ 31 h 222"/>
              <a:gd name="T12" fmla="*/ 93 w 173"/>
              <a:gd name="T13" fmla="*/ 0 h 222"/>
              <a:gd name="T14" fmla="*/ 152 w 173"/>
              <a:gd name="T15" fmla="*/ 28 h 222"/>
              <a:gd name="T16" fmla="*/ 173 w 173"/>
              <a:gd name="T17" fmla="*/ 105 h 222"/>
              <a:gd name="T18" fmla="*/ 173 w 173"/>
              <a:gd name="T19" fmla="*/ 117 h 222"/>
              <a:gd name="T20" fmla="*/ 40 w 173"/>
              <a:gd name="T21" fmla="*/ 117 h 222"/>
              <a:gd name="T22" fmla="*/ 113 w 173"/>
              <a:gd name="T23" fmla="*/ 192 h 222"/>
              <a:gd name="T24" fmla="*/ 172 w 173"/>
              <a:gd name="T25" fmla="*/ 180 h 222"/>
              <a:gd name="T26" fmla="*/ 172 w 173"/>
              <a:gd name="T27" fmla="*/ 210 h 222"/>
              <a:gd name="T28" fmla="*/ 41 w 173"/>
              <a:gd name="T29" fmla="*/ 88 h 222"/>
              <a:gd name="T30" fmla="*/ 41 w 173"/>
              <a:gd name="T31" fmla="*/ 88 h 222"/>
              <a:gd name="T32" fmla="*/ 135 w 173"/>
              <a:gd name="T33" fmla="*/ 88 h 222"/>
              <a:gd name="T34" fmla="*/ 91 w 173"/>
              <a:gd name="T35" fmla="*/ 29 h 222"/>
              <a:gd name="T36" fmla="*/ 41 w 173"/>
              <a:gd name="T37" fmla="*/ 88 h 222"/>
              <a:gd name="T38" fmla="*/ 41 w 173"/>
              <a:gd name="T39" fmla="*/ 88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3" h="222">
                <a:moveTo>
                  <a:pt x="172" y="210"/>
                </a:moveTo>
                <a:lnTo>
                  <a:pt x="172" y="210"/>
                </a:lnTo>
                <a:cubicBezTo>
                  <a:pt x="146" y="218"/>
                  <a:pt x="124" y="222"/>
                  <a:pt x="106" y="222"/>
                </a:cubicBezTo>
                <a:cubicBezTo>
                  <a:pt x="75" y="222"/>
                  <a:pt x="50" y="211"/>
                  <a:pt x="30" y="191"/>
                </a:cubicBezTo>
                <a:cubicBezTo>
                  <a:pt x="10" y="170"/>
                  <a:pt x="0" y="143"/>
                  <a:pt x="0" y="110"/>
                </a:cubicBezTo>
                <a:cubicBezTo>
                  <a:pt x="0" y="78"/>
                  <a:pt x="9" y="52"/>
                  <a:pt x="26" y="31"/>
                </a:cubicBezTo>
                <a:cubicBezTo>
                  <a:pt x="44" y="11"/>
                  <a:pt x="66" y="0"/>
                  <a:pt x="93" y="0"/>
                </a:cubicBezTo>
                <a:cubicBezTo>
                  <a:pt x="119" y="0"/>
                  <a:pt x="138" y="9"/>
                  <a:pt x="152" y="28"/>
                </a:cubicBezTo>
                <a:cubicBezTo>
                  <a:pt x="166" y="46"/>
                  <a:pt x="173" y="72"/>
                  <a:pt x="173" y="105"/>
                </a:cubicBezTo>
                <a:lnTo>
                  <a:pt x="173" y="117"/>
                </a:lnTo>
                <a:lnTo>
                  <a:pt x="40" y="117"/>
                </a:lnTo>
                <a:cubicBezTo>
                  <a:pt x="45" y="167"/>
                  <a:pt x="70" y="192"/>
                  <a:pt x="113" y="192"/>
                </a:cubicBezTo>
                <a:cubicBezTo>
                  <a:pt x="129" y="192"/>
                  <a:pt x="149" y="188"/>
                  <a:pt x="172" y="180"/>
                </a:cubicBezTo>
                <a:lnTo>
                  <a:pt x="172" y="210"/>
                </a:lnTo>
                <a:close/>
                <a:moveTo>
                  <a:pt x="41" y="88"/>
                </a:moveTo>
                <a:lnTo>
                  <a:pt x="41" y="88"/>
                </a:lnTo>
                <a:lnTo>
                  <a:pt x="135" y="88"/>
                </a:lnTo>
                <a:cubicBezTo>
                  <a:pt x="135" y="49"/>
                  <a:pt x="120" y="29"/>
                  <a:pt x="91" y="29"/>
                </a:cubicBezTo>
                <a:cubicBezTo>
                  <a:pt x="61" y="29"/>
                  <a:pt x="45" y="49"/>
                  <a:pt x="41" y="88"/>
                </a:cubicBezTo>
                <a:lnTo>
                  <a:pt x="41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11"/>
          <p:cNvSpPr>
            <a:spLocks noEditPoints="1"/>
          </p:cNvSpPr>
          <p:nvPr/>
        </p:nvSpPr>
        <p:spPr bwMode="auto">
          <a:xfrm>
            <a:off x="4181475" y="1517650"/>
            <a:ext cx="111125" cy="133350"/>
          </a:xfrm>
          <a:custGeom>
            <a:avLst/>
            <a:gdLst>
              <a:gd name="T0" fmla="*/ 0 w 242"/>
              <a:gd name="T1" fmla="*/ 289 h 289"/>
              <a:gd name="T2" fmla="*/ 0 w 242"/>
              <a:gd name="T3" fmla="*/ 289 h 289"/>
              <a:gd name="T4" fmla="*/ 0 w 242"/>
              <a:gd name="T5" fmla="*/ 0 h 289"/>
              <a:gd name="T6" fmla="*/ 96 w 242"/>
              <a:gd name="T7" fmla="*/ 0 h 289"/>
              <a:gd name="T8" fmla="*/ 165 w 242"/>
              <a:gd name="T9" fmla="*/ 10 h 289"/>
              <a:gd name="T10" fmla="*/ 211 w 242"/>
              <a:gd name="T11" fmla="*/ 42 h 289"/>
              <a:gd name="T12" fmla="*/ 242 w 242"/>
              <a:gd name="T13" fmla="*/ 138 h 289"/>
              <a:gd name="T14" fmla="*/ 204 w 242"/>
              <a:gd name="T15" fmla="*/ 249 h 289"/>
              <a:gd name="T16" fmla="*/ 97 w 242"/>
              <a:gd name="T17" fmla="*/ 289 h 289"/>
              <a:gd name="T18" fmla="*/ 0 w 242"/>
              <a:gd name="T19" fmla="*/ 289 h 289"/>
              <a:gd name="T20" fmla="*/ 41 w 242"/>
              <a:gd name="T21" fmla="*/ 258 h 289"/>
              <a:gd name="T22" fmla="*/ 41 w 242"/>
              <a:gd name="T23" fmla="*/ 258 h 289"/>
              <a:gd name="T24" fmla="*/ 94 w 242"/>
              <a:gd name="T25" fmla="*/ 258 h 289"/>
              <a:gd name="T26" fmla="*/ 173 w 242"/>
              <a:gd name="T27" fmla="*/ 228 h 289"/>
              <a:gd name="T28" fmla="*/ 198 w 242"/>
              <a:gd name="T29" fmla="*/ 142 h 289"/>
              <a:gd name="T30" fmla="*/ 174 w 242"/>
              <a:gd name="T31" fmla="*/ 62 h 289"/>
              <a:gd name="T32" fmla="*/ 138 w 242"/>
              <a:gd name="T33" fmla="*/ 38 h 289"/>
              <a:gd name="T34" fmla="*/ 75 w 242"/>
              <a:gd name="T35" fmla="*/ 31 h 289"/>
              <a:gd name="T36" fmla="*/ 41 w 242"/>
              <a:gd name="T37" fmla="*/ 31 h 289"/>
              <a:gd name="T38" fmla="*/ 41 w 242"/>
              <a:gd name="T39" fmla="*/ 25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2" h="289">
                <a:moveTo>
                  <a:pt x="0" y="289"/>
                </a:moveTo>
                <a:lnTo>
                  <a:pt x="0" y="289"/>
                </a:lnTo>
                <a:lnTo>
                  <a:pt x="0" y="0"/>
                </a:lnTo>
                <a:lnTo>
                  <a:pt x="96" y="0"/>
                </a:lnTo>
                <a:cubicBezTo>
                  <a:pt x="125" y="0"/>
                  <a:pt x="148" y="4"/>
                  <a:pt x="165" y="10"/>
                </a:cubicBezTo>
                <a:cubicBezTo>
                  <a:pt x="183" y="16"/>
                  <a:pt x="198" y="27"/>
                  <a:pt x="211" y="42"/>
                </a:cubicBezTo>
                <a:cubicBezTo>
                  <a:pt x="232" y="67"/>
                  <a:pt x="242" y="98"/>
                  <a:pt x="242" y="138"/>
                </a:cubicBezTo>
                <a:cubicBezTo>
                  <a:pt x="242" y="186"/>
                  <a:pt x="229" y="223"/>
                  <a:pt x="204" y="249"/>
                </a:cubicBezTo>
                <a:cubicBezTo>
                  <a:pt x="178" y="276"/>
                  <a:pt x="143" y="289"/>
                  <a:pt x="97" y="289"/>
                </a:cubicBezTo>
                <a:lnTo>
                  <a:pt x="0" y="289"/>
                </a:lnTo>
                <a:close/>
                <a:moveTo>
                  <a:pt x="41" y="258"/>
                </a:moveTo>
                <a:lnTo>
                  <a:pt x="41" y="258"/>
                </a:lnTo>
                <a:lnTo>
                  <a:pt x="94" y="258"/>
                </a:lnTo>
                <a:cubicBezTo>
                  <a:pt x="131" y="258"/>
                  <a:pt x="158" y="248"/>
                  <a:pt x="173" y="228"/>
                </a:cubicBezTo>
                <a:cubicBezTo>
                  <a:pt x="190" y="207"/>
                  <a:pt x="198" y="178"/>
                  <a:pt x="198" y="142"/>
                </a:cubicBezTo>
                <a:cubicBezTo>
                  <a:pt x="198" y="108"/>
                  <a:pt x="190" y="81"/>
                  <a:pt x="174" y="62"/>
                </a:cubicBezTo>
                <a:cubicBezTo>
                  <a:pt x="164" y="50"/>
                  <a:pt x="152" y="42"/>
                  <a:pt x="138" y="38"/>
                </a:cubicBezTo>
                <a:cubicBezTo>
                  <a:pt x="124" y="33"/>
                  <a:pt x="103" y="31"/>
                  <a:pt x="75" y="31"/>
                </a:cubicBezTo>
                <a:lnTo>
                  <a:pt x="41" y="31"/>
                </a:lnTo>
                <a:lnTo>
                  <a:pt x="41" y="2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12"/>
          <p:cNvSpPr>
            <a:spLocks noEditPoints="1"/>
          </p:cNvSpPr>
          <p:nvPr/>
        </p:nvSpPr>
        <p:spPr bwMode="auto">
          <a:xfrm>
            <a:off x="4311650" y="1550988"/>
            <a:ext cx="87312" cy="103187"/>
          </a:xfrm>
          <a:custGeom>
            <a:avLst/>
            <a:gdLst>
              <a:gd name="T0" fmla="*/ 127 w 190"/>
              <a:gd name="T1" fmla="*/ 189 h 221"/>
              <a:gd name="T2" fmla="*/ 127 w 190"/>
              <a:gd name="T3" fmla="*/ 189 h 221"/>
              <a:gd name="T4" fmla="*/ 61 w 190"/>
              <a:gd name="T5" fmla="*/ 221 h 221"/>
              <a:gd name="T6" fmla="*/ 17 w 190"/>
              <a:gd name="T7" fmla="*/ 204 h 221"/>
              <a:gd name="T8" fmla="*/ 0 w 190"/>
              <a:gd name="T9" fmla="*/ 163 h 221"/>
              <a:gd name="T10" fmla="*/ 29 w 190"/>
              <a:gd name="T11" fmla="*/ 109 h 221"/>
              <a:gd name="T12" fmla="*/ 112 w 190"/>
              <a:gd name="T13" fmla="*/ 91 h 221"/>
              <a:gd name="T14" fmla="*/ 122 w 190"/>
              <a:gd name="T15" fmla="*/ 91 h 221"/>
              <a:gd name="T16" fmla="*/ 122 w 190"/>
              <a:gd name="T17" fmla="*/ 65 h 221"/>
              <a:gd name="T18" fmla="*/ 84 w 190"/>
              <a:gd name="T19" fmla="*/ 28 h 221"/>
              <a:gd name="T20" fmla="*/ 18 w 190"/>
              <a:gd name="T21" fmla="*/ 47 h 221"/>
              <a:gd name="T22" fmla="*/ 18 w 190"/>
              <a:gd name="T23" fmla="*/ 15 h 221"/>
              <a:gd name="T24" fmla="*/ 91 w 190"/>
              <a:gd name="T25" fmla="*/ 0 h 221"/>
              <a:gd name="T26" fmla="*/ 143 w 190"/>
              <a:gd name="T27" fmla="*/ 16 h 221"/>
              <a:gd name="T28" fmla="*/ 160 w 190"/>
              <a:gd name="T29" fmla="*/ 65 h 221"/>
              <a:gd name="T30" fmla="*/ 160 w 190"/>
              <a:gd name="T31" fmla="*/ 161 h 221"/>
              <a:gd name="T32" fmla="*/ 180 w 190"/>
              <a:gd name="T33" fmla="*/ 194 h 221"/>
              <a:gd name="T34" fmla="*/ 188 w 190"/>
              <a:gd name="T35" fmla="*/ 193 h 221"/>
              <a:gd name="T36" fmla="*/ 190 w 190"/>
              <a:gd name="T37" fmla="*/ 214 h 221"/>
              <a:gd name="T38" fmla="*/ 162 w 190"/>
              <a:gd name="T39" fmla="*/ 221 h 221"/>
              <a:gd name="T40" fmla="*/ 127 w 190"/>
              <a:gd name="T41" fmla="*/ 189 h 221"/>
              <a:gd name="T42" fmla="*/ 127 w 190"/>
              <a:gd name="T43" fmla="*/ 189 h 221"/>
              <a:gd name="T44" fmla="*/ 122 w 190"/>
              <a:gd name="T45" fmla="*/ 168 h 221"/>
              <a:gd name="T46" fmla="*/ 122 w 190"/>
              <a:gd name="T47" fmla="*/ 168 h 221"/>
              <a:gd name="T48" fmla="*/ 122 w 190"/>
              <a:gd name="T49" fmla="*/ 113 h 221"/>
              <a:gd name="T50" fmla="*/ 109 w 190"/>
              <a:gd name="T51" fmla="*/ 113 h 221"/>
              <a:gd name="T52" fmla="*/ 58 w 190"/>
              <a:gd name="T53" fmla="*/ 125 h 221"/>
              <a:gd name="T54" fmla="*/ 38 w 190"/>
              <a:gd name="T55" fmla="*/ 156 h 221"/>
              <a:gd name="T56" fmla="*/ 48 w 190"/>
              <a:gd name="T57" fmla="*/ 180 h 221"/>
              <a:gd name="T58" fmla="*/ 72 w 190"/>
              <a:gd name="T59" fmla="*/ 189 h 221"/>
              <a:gd name="T60" fmla="*/ 122 w 190"/>
              <a:gd name="T61" fmla="*/ 168 h 221"/>
              <a:gd name="T62" fmla="*/ 122 w 190"/>
              <a:gd name="T63" fmla="*/ 168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0" h="221">
                <a:moveTo>
                  <a:pt x="127" y="189"/>
                </a:moveTo>
                <a:lnTo>
                  <a:pt x="127" y="189"/>
                </a:lnTo>
                <a:cubicBezTo>
                  <a:pt x="104" y="210"/>
                  <a:pt x="82" y="221"/>
                  <a:pt x="61" y="221"/>
                </a:cubicBezTo>
                <a:cubicBezTo>
                  <a:pt x="43" y="221"/>
                  <a:pt x="29" y="215"/>
                  <a:pt x="17" y="204"/>
                </a:cubicBezTo>
                <a:cubicBezTo>
                  <a:pt x="6" y="193"/>
                  <a:pt x="0" y="179"/>
                  <a:pt x="0" y="163"/>
                </a:cubicBezTo>
                <a:cubicBezTo>
                  <a:pt x="0" y="140"/>
                  <a:pt x="10" y="122"/>
                  <a:pt x="29" y="109"/>
                </a:cubicBezTo>
                <a:cubicBezTo>
                  <a:pt x="48" y="97"/>
                  <a:pt x="76" y="91"/>
                  <a:pt x="112" y="91"/>
                </a:cubicBezTo>
                <a:lnTo>
                  <a:pt x="122" y="91"/>
                </a:lnTo>
                <a:lnTo>
                  <a:pt x="122" y="65"/>
                </a:lnTo>
                <a:cubicBezTo>
                  <a:pt x="122" y="41"/>
                  <a:pt x="109" y="28"/>
                  <a:pt x="84" y="28"/>
                </a:cubicBezTo>
                <a:cubicBezTo>
                  <a:pt x="64" y="28"/>
                  <a:pt x="42" y="35"/>
                  <a:pt x="18" y="47"/>
                </a:cubicBezTo>
                <a:lnTo>
                  <a:pt x="18" y="15"/>
                </a:lnTo>
                <a:cubicBezTo>
                  <a:pt x="44" y="5"/>
                  <a:pt x="68" y="0"/>
                  <a:pt x="91" y="0"/>
                </a:cubicBezTo>
                <a:cubicBezTo>
                  <a:pt x="114" y="0"/>
                  <a:pt x="132" y="5"/>
                  <a:pt x="143" y="16"/>
                </a:cubicBezTo>
                <a:cubicBezTo>
                  <a:pt x="154" y="26"/>
                  <a:pt x="160" y="43"/>
                  <a:pt x="160" y="65"/>
                </a:cubicBezTo>
                <a:lnTo>
                  <a:pt x="160" y="161"/>
                </a:lnTo>
                <a:cubicBezTo>
                  <a:pt x="160" y="183"/>
                  <a:pt x="167" y="194"/>
                  <a:pt x="180" y="194"/>
                </a:cubicBezTo>
                <a:cubicBezTo>
                  <a:pt x="182" y="194"/>
                  <a:pt x="184" y="194"/>
                  <a:pt x="188" y="193"/>
                </a:cubicBezTo>
                <a:lnTo>
                  <a:pt x="190" y="214"/>
                </a:lnTo>
                <a:cubicBezTo>
                  <a:pt x="182" y="219"/>
                  <a:pt x="172" y="221"/>
                  <a:pt x="162" y="221"/>
                </a:cubicBezTo>
                <a:cubicBezTo>
                  <a:pt x="144" y="221"/>
                  <a:pt x="132" y="210"/>
                  <a:pt x="127" y="189"/>
                </a:cubicBezTo>
                <a:lnTo>
                  <a:pt x="127" y="189"/>
                </a:lnTo>
                <a:close/>
                <a:moveTo>
                  <a:pt x="122" y="168"/>
                </a:moveTo>
                <a:lnTo>
                  <a:pt x="122" y="168"/>
                </a:lnTo>
                <a:lnTo>
                  <a:pt x="122" y="113"/>
                </a:lnTo>
                <a:lnTo>
                  <a:pt x="109" y="113"/>
                </a:lnTo>
                <a:cubicBezTo>
                  <a:pt x="88" y="113"/>
                  <a:pt x="71" y="117"/>
                  <a:pt x="58" y="125"/>
                </a:cubicBezTo>
                <a:cubicBezTo>
                  <a:pt x="45" y="133"/>
                  <a:pt x="38" y="143"/>
                  <a:pt x="38" y="156"/>
                </a:cubicBezTo>
                <a:cubicBezTo>
                  <a:pt x="38" y="166"/>
                  <a:pt x="41" y="173"/>
                  <a:pt x="48" y="180"/>
                </a:cubicBezTo>
                <a:cubicBezTo>
                  <a:pt x="54" y="186"/>
                  <a:pt x="62" y="189"/>
                  <a:pt x="72" y="189"/>
                </a:cubicBezTo>
                <a:cubicBezTo>
                  <a:pt x="88" y="189"/>
                  <a:pt x="104" y="182"/>
                  <a:pt x="122" y="168"/>
                </a:cubicBezTo>
                <a:lnTo>
                  <a:pt x="122" y="1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13"/>
          <p:cNvSpPr>
            <a:spLocks/>
          </p:cNvSpPr>
          <p:nvPr/>
        </p:nvSpPr>
        <p:spPr bwMode="auto">
          <a:xfrm>
            <a:off x="4410075" y="1533525"/>
            <a:ext cx="55562" cy="120650"/>
          </a:xfrm>
          <a:custGeom>
            <a:avLst/>
            <a:gdLst>
              <a:gd name="T0" fmla="*/ 89 w 120"/>
              <a:gd name="T1" fmla="*/ 259 h 259"/>
              <a:gd name="T2" fmla="*/ 89 w 120"/>
              <a:gd name="T3" fmla="*/ 259 h 259"/>
              <a:gd name="T4" fmla="*/ 43 w 120"/>
              <a:gd name="T5" fmla="*/ 242 h 259"/>
              <a:gd name="T6" fmla="*/ 27 w 120"/>
              <a:gd name="T7" fmla="*/ 195 h 259"/>
              <a:gd name="T8" fmla="*/ 27 w 120"/>
              <a:gd name="T9" fmla="*/ 71 h 259"/>
              <a:gd name="T10" fmla="*/ 0 w 120"/>
              <a:gd name="T11" fmla="*/ 71 h 259"/>
              <a:gd name="T12" fmla="*/ 0 w 120"/>
              <a:gd name="T13" fmla="*/ 42 h 259"/>
              <a:gd name="T14" fmla="*/ 27 w 120"/>
              <a:gd name="T15" fmla="*/ 42 h 259"/>
              <a:gd name="T16" fmla="*/ 27 w 120"/>
              <a:gd name="T17" fmla="*/ 4 h 259"/>
              <a:gd name="T18" fmla="*/ 65 w 120"/>
              <a:gd name="T19" fmla="*/ 0 h 259"/>
              <a:gd name="T20" fmla="*/ 65 w 120"/>
              <a:gd name="T21" fmla="*/ 42 h 259"/>
              <a:gd name="T22" fmla="*/ 120 w 120"/>
              <a:gd name="T23" fmla="*/ 42 h 259"/>
              <a:gd name="T24" fmla="*/ 120 w 120"/>
              <a:gd name="T25" fmla="*/ 71 h 259"/>
              <a:gd name="T26" fmla="*/ 65 w 120"/>
              <a:gd name="T27" fmla="*/ 71 h 259"/>
              <a:gd name="T28" fmla="*/ 65 w 120"/>
              <a:gd name="T29" fmla="*/ 188 h 259"/>
              <a:gd name="T30" fmla="*/ 101 w 120"/>
              <a:gd name="T31" fmla="*/ 230 h 259"/>
              <a:gd name="T32" fmla="*/ 119 w 120"/>
              <a:gd name="T33" fmla="*/ 227 h 259"/>
              <a:gd name="T34" fmla="*/ 119 w 120"/>
              <a:gd name="T35" fmla="*/ 254 h 259"/>
              <a:gd name="T36" fmla="*/ 89 w 120"/>
              <a:gd name="T37" fmla="*/ 259 h 259"/>
              <a:gd name="T38" fmla="*/ 89 w 120"/>
              <a:gd name="T39" fmla="*/ 259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0" h="259">
                <a:moveTo>
                  <a:pt x="89" y="259"/>
                </a:moveTo>
                <a:lnTo>
                  <a:pt x="89" y="259"/>
                </a:lnTo>
                <a:cubicBezTo>
                  <a:pt x="69" y="259"/>
                  <a:pt x="54" y="253"/>
                  <a:pt x="43" y="242"/>
                </a:cubicBezTo>
                <a:cubicBezTo>
                  <a:pt x="32" y="231"/>
                  <a:pt x="27" y="215"/>
                  <a:pt x="27" y="195"/>
                </a:cubicBezTo>
                <a:lnTo>
                  <a:pt x="27" y="71"/>
                </a:lnTo>
                <a:lnTo>
                  <a:pt x="0" y="71"/>
                </a:lnTo>
                <a:lnTo>
                  <a:pt x="0" y="42"/>
                </a:lnTo>
                <a:lnTo>
                  <a:pt x="27" y="42"/>
                </a:lnTo>
                <a:lnTo>
                  <a:pt x="27" y="4"/>
                </a:lnTo>
                <a:lnTo>
                  <a:pt x="65" y="0"/>
                </a:lnTo>
                <a:lnTo>
                  <a:pt x="65" y="42"/>
                </a:lnTo>
                <a:lnTo>
                  <a:pt x="120" y="42"/>
                </a:lnTo>
                <a:lnTo>
                  <a:pt x="120" y="71"/>
                </a:lnTo>
                <a:lnTo>
                  <a:pt x="65" y="71"/>
                </a:lnTo>
                <a:lnTo>
                  <a:pt x="65" y="188"/>
                </a:lnTo>
                <a:cubicBezTo>
                  <a:pt x="65" y="216"/>
                  <a:pt x="77" y="230"/>
                  <a:pt x="101" y="230"/>
                </a:cubicBezTo>
                <a:cubicBezTo>
                  <a:pt x="106" y="230"/>
                  <a:pt x="112" y="229"/>
                  <a:pt x="119" y="227"/>
                </a:cubicBezTo>
                <a:lnTo>
                  <a:pt x="119" y="254"/>
                </a:lnTo>
                <a:cubicBezTo>
                  <a:pt x="107" y="257"/>
                  <a:pt x="97" y="259"/>
                  <a:pt x="89" y="259"/>
                </a:cubicBezTo>
                <a:lnTo>
                  <a:pt x="89" y="25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14"/>
          <p:cNvSpPr>
            <a:spLocks noEditPoints="1"/>
          </p:cNvSpPr>
          <p:nvPr/>
        </p:nvSpPr>
        <p:spPr bwMode="auto">
          <a:xfrm>
            <a:off x="4483100" y="1550988"/>
            <a:ext cx="87312" cy="103187"/>
          </a:xfrm>
          <a:custGeom>
            <a:avLst/>
            <a:gdLst>
              <a:gd name="T0" fmla="*/ 128 w 191"/>
              <a:gd name="T1" fmla="*/ 189 h 221"/>
              <a:gd name="T2" fmla="*/ 128 w 191"/>
              <a:gd name="T3" fmla="*/ 189 h 221"/>
              <a:gd name="T4" fmla="*/ 61 w 191"/>
              <a:gd name="T5" fmla="*/ 221 h 221"/>
              <a:gd name="T6" fmla="*/ 18 w 191"/>
              <a:gd name="T7" fmla="*/ 204 h 221"/>
              <a:gd name="T8" fmla="*/ 0 w 191"/>
              <a:gd name="T9" fmla="*/ 163 h 221"/>
              <a:gd name="T10" fmla="*/ 29 w 191"/>
              <a:gd name="T11" fmla="*/ 109 h 221"/>
              <a:gd name="T12" fmla="*/ 113 w 191"/>
              <a:gd name="T13" fmla="*/ 91 h 221"/>
              <a:gd name="T14" fmla="*/ 122 w 191"/>
              <a:gd name="T15" fmla="*/ 91 h 221"/>
              <a:gd name="T16" fmla="*/ 122 w 191"/>
              <a:gd name="T17" fmla="*/ 65 h 221"/>
              <a:gd name="T18" fmla="*/ 84 w 191"/>
              <a:gd name="T19" fmla="*/ 28 h 221"/>
              <a:gd name="T20" fmla="*/ 19 w 191"/>
              <a:gd name="T21" fmla="*/ 47 h 221"/>
              <a:gd name="T22" fmla="*/ 19 w 191"/>
              <a:gd name="T23" fmla="*/ 15 h 221"/>
              <a:gd name="T24" fmla="*/ 91 w 191"/>
              <a:gd name="T25" fmla="*/ 0 h 221"/>
              <a:gd name="T26" fmla="*/ 144 w 191"/>
              <a:gd name="T27" fmla="*/ 16 h 221"/>
              <a:gd name="T28" fmla="*/ 160 w 191"/>
              <a:gd name="T29" fmla="*/ 65 h 221"/>
              <a:gd name="T30" fmla="*/ 160 w 191"/>
              <a:gd name="T31" fmla="*/ 161 h 221"/>
              <a:gd name="T32" fmla="*/ 181 w 191"/>
              <a:gd name="T33" fmla="*/ 194 h 221"/>
              <a:gd name="T34" fmla="*/ 188 w 191"/>
              <a:gd name="T35" fmla="*/ 193 h 221"/>
              <a:gd name="T36" fmla="*/ 191 w 191"/>
              <a:gd name="T37" fmla="*/ 214 h 221"/>
              <a:gd name="T38" fmla="*/ 162 w 191"/>
              <a:gd name="T39" fmla="*/ 221 h 221"/>
              <a:gd name="T40" fmla="*/ 128 w 191"/>
              <a:gd name="T41" fmla="*/ 189 h 221"/>
              <a:gd name="T42" fmla="*/ 128 w 191"/>
              <a:gd name="T43" fmla="*/ 189 h 221"/>
              <a:gd name="T44" fmla="*/ 122 w 191"/>
              <a:gd name="T45" fmla="*/ 168 h 221"/>
              <a:gd name="T46" fmla="*/ 122 w 191"/>
              <a:gd name="T47" fmla="*/ 168 h 221"/>
              <a:gd name="T48" fmla="*/ 122 w 191"/>
              <a:gd name="T49" fmla="*/ 113 h 221"/>
              <a:gd name="T50" fmla="*/ 109 w 191"/>
              <a:gd name="T51" fmla="*/ 113 h 221"/>
              <a:gd name="T52" fmla="*/ 58 w 191"/>
              <a:gd name="T53" fmla="*/ 125 h 221"/>
              <a:gd name="T54" fmla="*/ 39 w 191"/>
              <a:gd name="T55" fmla="*/ 156 h 221"/>
              <a:gd name="T56" fmla="*/ 48 w 191"/>
              <a:gd name="T57" fmla="*/ 180 h 221"/>
              <a:gd name="T58" fmla="*/ 72 w 191"/>
              <a:gd name="T59" fmla="*/ 189 h 221"/>
              <a:gd name="T60" fmla="*/ 122 w 191"/>
              <a:gd name="T61" fmla="*/ 168 h 221"/>
              <a:gd name="T62" fmla="*/ 122 w 191"/>
              <a:gd name="T63" fmla="*/ 168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1" h="221">
                <a:moveTo>
                  <a:pt x="128" y="189"/>
                </a:moveTo>
                <a:lnTo>
                  <a:pt x="128" y="189"/>
                </a:lnTo>
                <a:cubicBezTo>
                  <a:pt x="105" y="210"/>
                  <a:pt x="83" y="221"/>
                  <a:pt x="61" y="221"/>
                </a:cubicBezTo>
                <a:cubicBezTo>
                  <a:pt x="44" y="221"/>
                  <a:pt x="29" y="215"/>
                  <a:pt x="18" y="204"/>
                </a:cubicBezTo>
                <a:cubicBezTo>
                  <a:pt x="6" y="193"/>
                  <a:pt x="0" y="179"/>
                  <a:pt x="0" y="163"/>
                </a:cubicBezTo>
                <a:cubicBezTo>
                  <a:pt x="0" y="140"/>
                  <a:pt x="10" y="122"/>
                  <a:pt x="29" y="109"/>
                </a:cubicBezTo>
                <a:cubicBezTo>
                  <a:pt x="49" y="97"/>
                  <a:pt x="77" y="91"/>
                  <a:pt x="113" y="91"/>
                </a:cubicBezTo>
                <a:lnTo>
                  <a:pt x="122" y="91"/>
                </a:lnTo>
                <a:lnTo>
                  <a:pt x="122" y="65"/>
                </a:lnTo>
                <a:cubicBezTo>
                  <a:pt x="122" y="41"/>
                  <a:pt x="109" y="28"/>
                  <a:pt x="84" y="28"/>
                </a:cubicBezTo>
                <a:cubicBezTo>
                  <a:pt x="64" y="28"/>
                  <a:pt x="42" y="35"/>
                  <a:pt x="19" y="47"/>
                </a:cubicBezTo>
                <a:lnTo>
                  <a:pt x="19" y="15"/>
                </a:lnTo>
                <a:cubicBezTo>
                  <a:pt x="44" y="5"/>
                  <a:pt x="69" y="0"/>
                  <a:pt x="91" y="0"/>
                </a:cubicBezTo>
                <a:cubicBezTo>
                  <a:pt x="115" y="0"/>
                  <a:pt x="132" y="5"/>
                  <a:pt x="144" y="16"/>
                </a:cubicBezTo>
                <a:cubicBezTo>
                  <a:pt x="155" y="26"/>
                  <a:pt x="160" y="43"/>
                  <a:pt x="160" y="65"/>
                </a:cubicBezTo>
                <a:lnTo>
                  <a:pt x="160" y="161"/>
                </a:lnTo>
                <a:cubicBezTo>
                  <a:pt x="160" y="183"/>
                  <a:pt x="167" y="194"/>
                  <a:pt x="181" y="194"/>
                </a:cubicBezTo>
                <a:cubicBezTo>
                  <a:pt x="182" y="194"/>
                  <a:pt x="185" y="194"/>
                  <a:pt x="188" y="193"/>
                </a:cubicBezTo>
                <a:lnTo>
                  <a:pt x="191" y="214"/>
                </a:lnTo>
                <a:cubicBezTo>
                  <a:pt x="182" y="219"/>
                  <a:pt x="173" y="221"/>
                  <a:pt x="162" y="221"/>
                </a:cubicBezTo>
                <a:cubicBezTo>
                  <a:pt x="144" y="221"/>
                  <a:pt x="133" y="210"/>
                  <a:pt x="128" y="189"/>
                </a:cubicBezTo>
                <a:lnTo>
                  <a:pt x="128" y="189"/>
                </a:lnTo>
                <a:close/>
                <a:moveTo>
                  <a:pt x="122" y="168"/>
                </a:moveTo>
                <a:lnTo>
                  <a:pt x="122" y="168"/>
                </a:lnTo>
                <a:lnTo>
                  <a:pt x="122" y="113"/>
                </a:lnTo>
                <a:lnTo>
                  <a:pt x="109" y="113"/>
                </a:lnTo>
                <a:cubicBezTo>
                  <a:pt x="88" y="113"/>
                  <a:pt x="71" y="117"/>
                  <a:pt x="58" y="125"/>
                </a:cubicBezTo>
                <a:cubicBezTo>
                  <a:pt x="45" y="133"/>
                  <a:pt x="39" y="143"/>
                  <a:pt x="39" y="156"/>
                </a:cubicBezTo>
                <a:cubicBezTo>
                  <a:pt x="39" y="166"/>
                  <a:pt x="42" y="173"/>
                  <a:pt x="48" y="180"/>
                </a:cubicBezTo>
                <a:cubicBezTo>
                  <a:pt x="55" y="186"/>
                  <a:pt x="63" y="189"/>
                  <a:pt x="72" y="189"/>
                </a:cubicBezTo>
                <a:cubicBezTo>
                  <a:pt x="88" y="189"/>
                  <a:pt x="105" y="182"/>
                  <a:pt x="122" y="168"/>
                </a:cubicBezTo>
                <a:lnTo>
                  <a:pt x="122" y="1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15"/>
          <p:cNvSpPr>
            <a:spLocks/>
          </p:cNvSpPr>
          <p:nvPr/>
        </p:nvSpPr>
        <p:spPr bwMode="auto">
          <a:xfrm>
            <a:off x="4635500" y="1517650"/>
            <a:ext cx="112712" cy="133350"/>
          </a:xfrm>
          <a:custGeom>
            <a:avLst/>
            <a:gdLst>
              <a:gd name="T0" fmla="*/ 102 w 246"/>
              <a:gd name="T1" fmla="*/ 289 h 289"/>
              <a:gd name="T2" fmla="*/ 102 w 246"/>
              <a:gd name="T3" fmla="*/ 289 h 289"/>
              <a:gd name="T4" fmla="*/ 102 w 246"/>
              <a:gd name="T5" fmla="*/ 31 h 289"/>
              <a:gd name="T6" fmla="*/ 0 w 246"/>
              <a:gd name="T7" fmla="*/ 31 h 289"/>
              <a:gd name="T8" fmla="*/ 0 w 246"/>
              <a:gd name="T9" fmla="*/ 0 h 289"/>
              <a:gd name="T10" fmla="*/ 246 w 246"/>
              <a:gd name="T11" fmla="*/ 0 h 289"/>
              <a:gd name="T12" fmla="*/ 246 w 246"/>
              <a:gd name="T13" fmla="*/ 31 h 289"/>
              <a:gd name="T14" fmla="*/ 143 w 246"/>
              <a:gd name="T15" fmla="*/ 31 h 289"/>
              <a:gd name="T16" fmla="*/ 143 w 246"/>
              <a:gd name="T17" fmla="*/ 289 h 289"/>
              <a:gd name="T18" fmla="*/ 102 w 246"/>
              <a:gd name="T19" fmla="*/ 28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6" h="289">
                <a:moveTo>
                  <a:pt x="102" y="289"/>
                </a:moveTo>
                <a:lnTo>
                  <a:pt x="102" y="289"/>
                </a:lnTo>
                <a:lnTo>
                  <a:pt x="102" y="31"/>
                </a:lnTo>
                <a:lnTo>
                  <a:pt x="0" y="31"/>
                </a:lnTo>
                <a:lnTo>
                  <a:pt x="0" y="0"/>
                </a:lnTo>
                <a:lnTo>
                  <a:pt x="246" y="0"/>
                </a:lnTo>
                <a:lnTo>
                  <a:pt x="246" y="31"/>
                </a:lnTo>
                <a:lnTo>
                  <a:pt x="143" y="31"/>
                </a:lnTo>
                <a:lnTo>
                  <a:pt x="143" y="289"/>
                </a:lnTo>
                <a:lnTo>
                  <a:pt x="102" y="28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16"/>
          <p:cNvSpPr>
            <a:spLocks/>
          </p:cNvSpPr>
          <p:nvPr/>
        </p:nvSpPr>
        <p:spPr bwMode="auto">
          <a:xfrm>
            <a:off x="4767263" y="1550988"/>
            <a:ext cx="53975" cy="100012"/>
          </a:xfrm>
          <a:custGeom>
            <a:avLst/>
            <a:gdLst>
              <a:gd name="T0" fmla="*/ 0 w 117"/>
              <a:gd name="T1" fmla="*/ 216 h 216"/>
              <a:gd name="T2" fmla="*/ 0 w 117"/>
              <a:gd name="T3" fmla="*/ 216 h 216"/>
              <a:gd name="T4" fmla="*/ 0 w 117"/>
              <a:gd name="T5" fmla="*/ 4 h 216"/>
              <a:gd name="T6" fmla="*/ 38 w 117"/>
              <a:gd name="T7" fmla="*/ 4 h 216"/>
              <a:gd name="T8" fmla="*/ 38 w 117"/>
              <a:gd name="T9" fmla="*/ 44 h 216"/>
              <a:gd name="T10" fmla="*/ 105 w 117"/>
              <a:gd name="T11" fmla="*/ 0 h 216"/>
              <a:gd name="T12" fmla="*/ 117 w 117"/>
              <a:gd name="T13" fmla="*/ 1 h 216"/>
              <a:gd name="T14" fmla="*/ 117 w 117"/>
              <a:gd name="T15" fmla="*/ 36 h 216"/>
              <a:gd name="T16" fmla="*/ 99 w 117"/>
              <a:gd name="T17" fmla="*/ 33 h 216"/>
              <a:gd name="T18" fmla="*/ 38 w 117"/>
              <a:gd name="T19" fmla="*/ 76 h 216"/>
              <a:gd name="T20" fmla="*/ 38 w 117"/>
              <a:gd name="T21" fmla="*/ 216 h 216"/>
              <a:gd name="T22" fmla="*/ 0 w 117"/>
              <a:gd name="T23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7" h="216">
                <a:moveTo>
                  <a:pt x="0" y="216"/>
                </a:moveTo>
                <a:lnTo>
                  <a:pt x="0" y="216"/>
                </a:lnTo>
                <a:lnTo>
                  <a:pt x="0" y="4"/>
                </a:lnTo>
                <a:lnTo>
                  <a:pt x="38" y="4"/>
                </a:lnTo>
                <a:lnTo>
                  <a:pt x="38" y="44"/>
                </a:lnTo>
                <a:cubicBezTo>
                  <a:pt x="54" y="14"/>
                  <a:pt x="76" y="0"/>
                  <a:pt x="105" y="0"/>
                </a:cubicBezTo>
                <a:cubicBezTo>
                  <a:pt x="108" y="0"/>
                  <a:pt x="113" y="0"/>
                  <a:pt x="117" y="1"/>
                </a:cubicBezTo>
                <a:lnTo>
                  <a:pt x="117" y="36"/>
                </a:lnTo>
                <a:cubicBezTo>
                  <a:pt x="110" y="34"/>
                  <a:pt x="104" y="33"/>
                  <a:pt x="99" y="33"/>
                </a:cubicBezTo>
                <a:cubicBezTo>
                  <a:pt x="75" y="33"/>
                  <a:pt x="55" y="48"/>
                  <a:pt x="38" y="76"/>
                </a:cubicBezTo>
                <a:lnTo>
                  <a:pt x="38" y="216"/>
                </a:lnTo>
                <a:lnTo>
                  <a:pt x="0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417"/>
          <p:cNvSpPr>
            <a:spLocks noEditPoints="1"/>
          </p:cNvSpPr>
          <p:nvPr/>
        </p:nvSpPr>
        <p:spPr bwMode="auto">
          <a:xfrm>
            <a:off x="4835525" y="1550988"/>
            <a:ext cx="87312" cy="103187"/>
          </a:xfrm>
          <a:custGeom>
            <a:avLst/>
            <a:gdLst>
              <a:gd name="T0" fmla="*/ 128 w 191"/>
              <a:gd name="T1" fmla="*/ 189 h 221"/>
              <a:gd name="T2" fmla="*/ 128 w 191"/>
              <a:gd name="T3" fmla="*/ 189 h 221"/>
              <a:gd name="T4" fmla="*/ 61 w 191"/>
              <a:gd name="T5" fmla="*/ 221 h 221"/>
              <a:gd name="T6" fmla="*/ 18 w 191"/>
              <a:gd name="T7" fmla="*/ 204 h 221"/>
              <a:gd name="T8" fmla="*/ 0 w 191"/>
              <a:gd name="T9" fmla="*/ 163 h 221"/>
              <a:gd name="T10" fmla="*/ 29 w 191"/>
              <a:gd name="T11" fmla="*/ 109 h 221"/>
              <a:gd name="T12" fmla="*/ 113 w 191"/>
              <a:gd name="T13" fmla="*/ 91 h 221"/>
              <a:gd name="T14" fmla="*/ 122 w 191"/>
              <a:gd name="T15" fmla="*/ 91 h 221"/>
              <a:gd name="T16" fmla="*/ 122 w 191"/>
              <a:gd name="T17" fmla="*/ 65 h 221"/>
              <a:gd name="T18" fmla="*/ 84 w 191"/>
              <a:gd name="T19" fmla="*/ 28 h 221"/>
              <a:gd name="T20" fmla="*/ 19 w 191"/>
              <a:gd name="T21" fmla="*/ 47 h 221"/>
              <a:gd name="T22" fmla="*/ 19 w 191"/>
              <a:gd name="T23" fmla="*/ 15 h 221"/>
              <a:gd name="T24" fmla="*/ 91 w 191"/>
              <a:gd name="T25" fmla="*/ 0 h 221"/>
              <a:gd name="T26" fmla="*/ 144 w 191"/>
              <a:gd name="T27" fmla="*/ 16 h 221"/>
              <a:gd name="T28" fmla="*/ 160 w 191"/>
              <a:gd name="T29" fmla="*/ 65 h 221"/>
              <a:gd name="T30" fmla="*/ 160 w 191"/>
              <a:gd name="T31" fmla="*/ 161 h 221"/>
              <a:gd name="T32" fmla="*/ 181 w 191"/>
              <a:gd name="T33" fmla="*/ 194 h 221"/>
              <a:gd name="T34" fmla="*/ 188 w 191"/>
              <a:gd name="T35" fmla="*/ 193 h 221"/>
              <a:gd name="T36" fmla="*/ 191 w 191"/>
              <a:gd name="T37" fmla="*/ 214 h 221"/>
              <a:gd name="T38" fmla="*/ 162 w 191"/>
              <a:gd name="T39" fmla="*/ 221 h 221"/>
              <a:gd name="T40" fmla="*/ 128 w 191"/>
              <a:gd name="T41" fmla="*/ 189 h 221"/>
              <a:gd name="T42" fmla="*/ 128 w 191"/>
              <a:gd name="T43" fmla="*/ 189 h 221"/>
              <a:gd name="T44" fmla="*/ 122 w 191"/>
              <a:gd name="T45" fmla="*/ 168 h 221"/>
              <a:gd name="T46" fmla="*/ 122 w 191"/>
              <a:gd name="T47" fmla="*/ 168 h 221"/>
              <a:gd name="T48" fmla="*/ 122 w 191"/>
              <a:gd name="T49" fmla="*/ 113 h 221"/>
              <a:gd name="T50" fmla="*/ 109 w 191"/>
              <a:gd name="T51" fmla="*/ 113 h 221"/>
              <a:gd name="T52" fmla="*/ 58 w 191"/>
              <a:gd name="T53" fmla="*/ 125 h 221"/>
              <a:gd name="T54" fmla="*/ 39 w 191"/>
              <a:gd name="T55" fmla="*/ 156 h 221"/>
              <a:gd name="T56" fmla="*/ 48 w 191"/>
              <a:gd name="T57" fmla="*/ 180 h 221"/>
              <a:gd name="T58" fmla="*/ 72 w 191"/>
              <a:gd name="T59" fmla="*/ 189 h 221"/>
              <a:gd name="T60" fmla="*/ 122 w 191"/>
              <a:gd name="T61" fmla="*/ 168 h 221"/>
              <a:gd name="T62" fmla="*/ 122 w 191"/>
              <a:gd name="T63" fmla="*/ 168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1" h="221">
                <a:moveTo>
                  <a:pt x="128" y="189"/>
                </a:moveTo>
                <a:lnTo>
                  <a:pt x="128" y="189"/>
                </a:lnTo>
                <a:cubicBezTo>
                  <a:pt x="105" y="210"/>
                  <a:pt x="83" y="221"/>
                  <a:pt x="61" y="221"/>
                </a:cubicBezTo>
                <a:cubicBezTo>
                  <a:pt x="44" y="221"/>
                  <a:pt x="29" y="215"/>
                  <a:pt x="18" y="204"/>
                </a:cubicBezTo>
                <a:cubicBezTo>
                  <a:pt x="6" y="193"/>
                  <a:pt x="0" y="179"/>
                  <a:pt x="0" y="163"/>
                </a:cubicBezTo>
                <a:cubicBezTo>
                  <a:pt x="0" y="140"/>
                  <a:pt x="10" y="122"/>
                  <a:pt x="29" y="109"/>
                </a:cubicBezTo>
                <a:cubicBezTo>
                  <a:pt x="49" y="97"/>
                  <a:pt x="77" y="91"/>
                  <a:pt x="113" y="91"/>
                </a:cubicBezTo>
                <a:lnTo>
                  <a:pt x="122" y="91"/>
                </a:lnTo>
                <a:lnTo>
                  <a:pt x="122" y="65"/>
                </a:lnTo>
                <a:cubicBezTo>
                  <a:pt x="122" y="41"/>
                  <a:pt x="109" y="28"/>
                  <a:pt x="84" y="28"/>
                </a:cubicBezTo>
                <a:cubicBezTo>
                  <a:pt x="64" y="28"/>
                  <a:pt x="42" y="35"/>
                  <a:pt x="19" y="47"/>
                </a:cubicBezTo>
                <a:lnTo>
                  <a:pt x="19" y="15"/>
                </a:lnTo>
                <a:cubicBezTo>
                  <a:pt x="44" y="5"/>
                  <a:pt x="69" y="0"/>
                  <a:pt x="91" y="0"/>
                </a:cubicBezTo>
                <a:cubicBezTo>
                  <a:pt x="115" y="0"/>
                  <a:pt x="132" y="5"/>
                  <a:pt x="144" y="16"/>
                </a:cubicBezTo>
                <a:cubicBezTo>
                  <a:pt x="155" y="26"/>
                  <a:pt x="160" y="43"/>
                  <a:pt x="160" y="65"/>
                </a:cubicBezTo>
                <a:lnTo>
                  <a:pt x="160" y="161"/>
                </a:lnTo>
                <a:cubicBezTo>
                  <a:pt x="160" y="183"/>
                  <a:pt x="167" y="194"/>
                  <a:pt x="181" y="194"/>
                </a:cubicBezTo>
                <a:cubicBezTo>
                  <a:pt x="182" y="194"/>
                  <a:pt x="185" y="194"/>
                  <a:pt x="188" y="193"/>
                </a:cubicBezTo>
                <a:lnTo>
                  <a:pt x="191" y="214"/>
                </a:lnTo>
                <a:cubicBezTo>
                  <a:pt x="182" y="219"/>
                  <a:pt x="173" y="221"/>
                  <a:pt x="162" y="221"/>
                </a:cubicBezTo>
                <a:cubicBezTo>
                  <a:pt x="144" y="221"/>
                  <a:pt x="133" y="210"/>
                  <a:pt x="128" y="189"/>
                </a:cubicBezTo>
                <a:lnTo>
                  <a:pt x="128" y="189"/>
                </a:lnTo>
                <a:close/>
                <a:moveTo>
                  <a:pt x="122" y="168"/>
                </a:moveTo>
                <a:lnTo>
                  <a:pt x="122" y="168"/>
                </a:lnTo>
                <a:lnTo>
                  <a:pt x="122" y="113"/>
                </a:lnTo>
                <a:lnTo>
                  <a:pt x="109" y="113"/>
                </a:lnTo>
                <a:cubicBezTo>
                  <a:pt x="88" y="113"/>
                  <a:pt x="71" y="117"/>
                  <a:pt x="58" y="125"/>
                </a:cubicBezTo>
                <a:cubicBezTo>
                  <a:pt x="45" y="133"/>
                  <a:pt x="39" y="143"/>
                  <a:pt x="39" y="156"/>
                </a:cubicBezTo>
                <a:cubicBezTo>
                  <a:pt x="39" y="166"/>
                  <a:pt x="42" y="173"/>
                  <a:pt x="48" y="180"/>
                </a:cubicBezTo>
                <a:cubicBezTo>
                  <a:pt x="55" y="186"/>
                  <a:pt x="63" y="189"/>
                  <a:pt x="72" y="189"/>
                </a:cubicBezTo>
                <a:cubicBezTo>
                  <a:pt x="88" y="189"/>
                  <a:pt x="105" y="182"/>
                  <a:pt x="122" y="168"/>
                </a:cubicBezTo>
                <a:lnTo>
                  <a:pt x="122" y="1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18"/>
          <p:cNvSpPr>
            <a:spLocks/>
          </p:cNvSpPr>
          <p:nvPr/>
        </p:nvSpPr>
        <p:spPr bwMode="auto">
          <a:xfrm>
            <a:off x="4945063" y="1550988"/>
            <a:ext cx="79375" cy="100012"/>
          </a:xfrm>
          <a:custGeom>
            <a:avLst/>
            <a:gdLst>
              <a:gd name="T0" fmla="*/ 0 w 173"/>
              <a:gd name="T1" fmla="*/ 216 h 216"/>
              <a:gd name="T2" fmla="*/ 0 w 173"/>
              <a:gd name="T3" fmla="*/ 216 h 216"/>
              <a:gd name="T4" fmla="*/ 0 w 173"/>
              <a:gd name="T5" fmla="*/ 4 h 216"/>
              <a:gd name="T6" fmla="*/ 38 w 173"/>
              <a:gd name="T7" fmla="*/ 4 h 216"/>
              <a:gd name="T8" fmla="*/ 38 w 173"/>
              <a:gd name="T9" fmla="*/ 44 h 216"/>
              <a:gd name="T10" fmla="*/ 112 w 173"/>
              <a:gd name="T11" fmla="*/ 0 h 216"/>
              <a:gd name="T12" fmla="*/ 156 w 173"/>
              <a:gd name="T13" fmla="*/ 17 h 216"/>
              <a:gd name="T14" fmla="*/ 173 w 173"/>
              <a:gd name="T15" fmla="*/ 64 h 216"/>
              <a:gd name="T16" fmla="*/ 173 w 173"/>
              <a:gd name="T17" fmla="*/ 216 h 216"/>
              <a:gd name="T18" fmla="*/ 134 w 173"/>
              <a:gd name="T19" fmla="*/ 216 h 216"/>
              <a:gd name="T20" fmla="*/ 134 w 173"/>
              <a:gd name="T21" fmla="*/ 76 h 216"/>
              <a:gd name="T22" fmla="*/ 127 w 173"/>
              <a:gd name="T23" fmla="*/ 43 h 216"/>
              <a:gd name="T24" fmla="*/ 104 w 173"/>
              <a:gd name="T25" fmla="*/ 33 h 216"/>
              <a:gd name="T26" fmla="*/ 38 w 173"/>
              <a:gd name="T27" fmla="*/ 79 h 216"/>
              <a:gd name="T28" fmla="*/ 38 w 173"/>
              <a:gd name="T29" fmla="*/ 216 h 216"/>
              <a:gd name="T30" fmla="*/ 0 w 173"/>
              <a:gd name="T31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3" h="216">
                <a:moveTo>
                  <a:pt x="0" y="216"/>
                </a:moveTo>
                <a:lnTo>
                  <a:pt x="0" y="216"/>
                </a:lnTo>
                <a:lnTo>
                  <a:pt x="0" y="4"/>
                </a:lnTo>
                <a:lnTo>
                  <a:pt x="38" y="4"/>
                </a:lnTo>
                <a:lnTo>
                  <a:pt x="38" y="44"/>
                </a:lnTo>
                <a:cubicBezTo>
                  <a:pt x="58" y="14"/>
                  <a:pt x="83" y="0"/>
                  <a:pt x="112" y="0"/>
                </a:cubicBezTo>
                <a:cubicBezTo>
                  <a:pt x="131" y="0"/>
                  <a:pt x="145" y="5"/>
                  <a:pt x="156" y="17"/>
                </a:cubicBezTo>
                <a:cubicBezTo>
                  <a:pt x="167" y="29"/>
                  <a:pt x="173" y="44"/>
                  <a:pt x="173" y="64"/>
                </a:cubicBezTo>
                <a:lnTo>
                  <a:pt x="173" y="216"/>
                </a:lnTo>
                <a:lnTo>
                  <a:pt x="134" y="216"/>
                </a:lnTo>
                <a:lnTo>
                  <a:pt x="134" y="76"/>
                </a:lnTo>
                <a:cubicBezTo>
                  <a:pt x="134" y="61"/>
                  <a:pt x="132" y="49"/>
                  <a:pt x="127" y="43"/>
                </a:cubicBezTo>
                <a:cubicBezTo>
                  <a:pt x="123" y="36"/>
                  <a:pt x="115" y="33"/>
                  <a:pt x="104" y="33"/>
                </a:cubicBezTo>
                <a:cubicBezTo>
                  <a:pt x="81" y="33"/>
                  <a:pt x="59" y="48"/>
                  <a:pt x="38" y="79"/>
                </a:cubicBezTo>
                <a:lnTo>
                  <a:pt x="38" y="216"/>
                </a:lnTo>
                <a:lnTo>
                  <a:pt x="0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419"/>
          <p:cNvSpPr>
            <a:spLocks/>
          </p:cNvSpPr>
          <p:nvPr/>
        </p:nvSpPr>
        <p:spPr bwMode="auto">
          <a:xfrm>
            <a:off x="5056188" y="1550988"/>
            <a:ext cx="65087" cy="103187"/>
          </a:xfrm>
          <a:custGeom>
            <a:avLst/>
            <a:gdLst>
              <a:gd name="T0" fmla="*/ 64 w 142"/>
              <a:gd name="T1" fmla="*/ 221 h 221"/>
              <a:gd name="T2" fmla="*/ 64 w 142"/>
              <a:gd name="T3" fmla="*/ 221 h 221"/>
              <a:gd name="T4" fmla="*/ 0 w 142"/>
              <a:gd name="T5" fmla="*/ 208 h 221"/>
              <a:gd name="T6" fmla="*/ 0 w 142"/>
              <a:gd name="T7" fmla="*/ 173 h 221"/>
              <a:gd name="T8" fmla="*/ 65 w 142"/>
              <a:gd name="T9" fmla="*/ 192 h 221"/>
              <a:gd name="T10" fmla="*/ 93 w 142"/>
              <a:gd name="T11" fmla="*/ 183 h 221"/>
              <a:gd name="T12" fmla="*/ 104 w 142"/>
              <a:gd name="T13" fmla="*/ 161 h 221"/>
              <a:gd name="T14" fmla="*/ 73 w 142"/>
              <a:gd name="T15" fmla="*/ 128 h 221"/>
              <a:gd name="T16" fmla="*/ 51 w 142"/>
              <a:gd name="T17" fmla="*/ 118 h 221"/>
              <a:gd name="T18" fmla="*/ 1 w 142"/>
              <a:gd name="T19" fmla="*/ 59 h 221"/>
              <a:gd name="T20" fmla="*/ 21 w 142"/>
              <a:gd name="T21" fmla="*/ 15 h 221"/>
              <a:gd name="T22" fmla="*/ 74 w 142"/>
              <a:gd name="T23" fmla="*/ 0 h 221"/>
              <a:gd name="T24" fmla="*/ 118 w 142"/>
              <a:gd name="T25" fmla="*/ 4 h 221"/>
              <a:gd name="T26" fmla="*/ 126 w 142"/>
              <a:gd name="T27" fmla="*/ 6 h 221"/>
              <a:gd name="T28" fmla="*/ 126 w 142"/>
              <a:gd name="T29" fmla="*/ 38 h 221"/>
              <a:gd name="T30" fmla="*/ 75 w 142"/>
              <a:gd name="T31" fmla="*/ 28 h 221"/>
              <a:gd name="T32" fmla="*/ 38 w 142"/>
              <a:gd name="T33" fmla="*/ 55 h 221"/>
              <a:gd name="T34" fmla="*/ 66 w 142"/>
              <a:gd name="T35" fmla="*/ 85 h 221"/>
              <a:gd name="T36" fmla="*/ 85 w 142"/>
              <a:gd name="T37" fmla="*/ 92 h 221"/>
              <a:gd name="T38" fmla="*/ 129 w 142"/>
              <a:gd name="T39" fmla="*/ 120 h 221"/>
              <a:gd name="T40" fmla="*/ 142 w 142"/>
              <a:gd name="T41" fmla="*/ 157 h 221"/>
              <a:gd name="T42" fmla="*/ 120 w 142"/>
              <a:gd name="T43" fmla="*/ 203 h 221"/>
              <a:gd name="T44" fmla="*/ 64 w 142"/>
              <a:gd name="T45" fmla="*/ 221 h 221"/>
              <a:gd name="T46" fmla="*/ 64 w 142"/>
              <a:gd name="T47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2" h="221">
                <a:moveTo>
                  <a:pt x="64" y="221"/>
                </a:moveTo>
                <a:lnTo>
                  <a:pt x="64" y="221"/>
                </a:lnTo>
                <a:cubicBezTo>
                  <a:pt x="46" y="221"/>
                  <a:pt x="25" y="217"/>
                  <a:pt x="0" y="208"/>
                </a:cubicBezTo>
                <a:lnTo>
                  <a:pt x="0" y="173"/>
                </a:lnTo>
                <a:cubicBezTo>
                  <a:pt x="25" y="186"/>
                  <a:pt x="47" y="192"/>
                  <a:pt x="65" y="192"/>
                </a:cubicBezTo>
                <a:cubicBezTo>
                  <a:pt x="76" y="192"/>
                  <a:pt x="86" y="189"/>
                  <a:pt x="93" y="183"/>
                </a:cubicBezTo>
                <a:cubicBezTo>
                  <a:pt x="100" y="177"/>
                  <a:pt x="104" y="169"/>
                  <a:pt x="104" y="161"/>
                </a:cubicBezTo>
                <a:cubicBezTo>
                  <a:pt x="104" y="147"/>
                  <a:pt x="94" y="137"/>
                  <a:pt x="73" y="128"/>
                </a:cubicBezTo>
                <a:lnTo>
                  <a:pt x="51" y="118"/>
                </a:lnTo>
                <a:cubicBezTo>
                  <a:pt x="18" y="105"/>
                  <a:pt x="1" y="85"/>
                  <a:pt x="1" y="59"/>
                </a:cubicBezTo>
                <a:cubicBezTo>
                  <a:pt x="1" y="41"/>
                  <a:pt x="8" y="26"/>
                  <a:pt x="21" y="15"/>
                </a:cubicBezTo>
                <a:cubicBezTo>
                  <a:pt x="34" y="5"/>
                  <a:pt x="52" y="0"/>
                  <a:pt x="74" y="0"/>
                </a:cubicBezTo>
                <a:cubicBezTo>
                  <a:pt x="86" y="0"/>
                  <a:pt x="101" y="1"/>
                  <a:pt x="118" y="4"/>
                </a:cubicBezTo>
                <a:lnTo>
                  <a:pt x="126" y="6"/>
                </a:lnTo>
                <a:lnTo>
                  <a:pt x="126" y="38"/>
                </a:lnTo>
                <a:cubicBezTo>
                  <a:pt x="105" y="32"/>
                  <a:pt x="88" y="28"/>
                  <a:pt x="75" y="28"/>
                </a:cubicBezTo>
                <a:cubicBezTo>
                  <a:pt x="51" y="28"/>
                  <a:pt x="38" y="37"/>
                  <a:pt x="38" y="55"/>
                </a:cubicBezTo>
                <a:cubicBezTo>
                  <a:pt x="38" y="67"/>
                  <a:pt x="48" y="77"/>
                  <a:pt x="66" y="85"/>
                </a:cubicBezTo>
                <a:lnTo>
                  <a:pt x="85" y="92"/>
                </a:lnTo>
                <a:cubicBezTo>
                  <a:pt x="106" y="101"/>
                  <a:pt x="120" y="110"/>
                  <a:pt x="129" y="120"/>
                </a:cubicBezTo>
                <a:cubicBezTo>
                  <a:pt x="138" y="130"/>
                  <a:pt x="142" y="142"/>
                  <a:pt x="142" y="157"/>
                </a:cubicBezTo>
                <a:cubicBezTo>
                  <a:pt x="142" y="176"/>
                  <a:pt x="135" y="191"/>
                  <a:pt x="120" y="203"/>
                </a:cubicBezTo>
                <a:cubicBezTo>
                  <a:pt x="106" y="215"/>
                  <a:pt x="87" y="221"/>
                  <a:pt x="64" y="221"/>
                </a:cubicBezTo>
                <a:lnTo>
                  <a:pt x="64" y="2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20"/>
          <p:cNvSpPr>
            <a:spLocks/>
          </p:cNvSpPr>
          <p:nvPr/>
        </p:nvSpPr>
        <p:spPr bwMode="auto">
          <a:xfrm>
            <a:off x="5143500" y="1506538"/>
            <a:ext cx="65087" cy="144462"/>
          </a:xfrm>
          <a:custGeom>
            <a:avLst/>
            <a:gdLst>
              <a:gd name="T0" fmla="*/ 68 w 143"/>
              <a:gd name="T1" fmla="*/ 130 h 313"/>
              <a:gd name="T2" fmla="*/ 68 w 143"/>
              <a:gd name="T3" fmla="*/ 130 h 313"/>
              <a:gd name="T4" fmla="*/ 68 w 143"/>
              <a:gd name="T5" fmla="*/ 313 h 313"/>
              <a:gd name="T6" fmla="*/ 30 w 143"/>
              <a:gd name="T7" fmla="*/ 313 h 313"/>
              <a:gd name="T8" fmla="*/ 30 w 143"/>
              <a:gd name="T9" fmla="*/ 130 h 313"/>
              <a:gd name="T10" fmla="*/ 0 w 143"/>
              <a:gd name="T11" fmla="*/ 130 h 313"/>
              <a:gd name="T12" fmla="*/ 0 w 143"/>
              <a:gd name="T13" fmla="*/ 101 h 313"/>
              <a:gd name="T14" fmla="*/ 30 w 143"/>
              <a:gd name="T15" fmla="*/ 101 h 313"/>
              <a:gd name="T16" fmla="*/ 30 w 143"/>
              <a:gd name="T17" fmla="*/ 76 h 313"/>
              <a:gd name="T18" fmla="*/ 99 w 143"/>
              <a:gd name="T19" fmla="*/ 0 h 313"/>
              <a:gd name="T20" fmla="*/ 143 w 143"/>
              <a:gd name="T21" fmla="*/ 7 h 313"/>
              <a:gd name="T22" fmla="*/ 143 w 143"/>
              <a:gd name="T23" fmla="*/ 37 h 313"/>
              <a:gd name="T24" fmla="*/ 101 w 143"/>
              <a:gd name="T25" fmla="*/ 29 h 313"/>
              <a:gd name="T26" fmla="*/ 75 w 143"/>
              <a:gd name="T27" fmla="*/ 38 h 313"/>
              <a:gd name="T28" fmla="*/ 68 w 143"/>
              <a:gd name="T29" fmla="*/ 72 h 313"/>
              <a:gd name="T30" fmla="*/ 68 w 143"/>
              <a:gd name="T31" fmla="*/ 101 h 313"/>
              <a:gd name="T32" fmla="*/ 121 w 143"/>
              <a:gd name="T33" fmla="*/ 101 h 313"/>
              <a:gd name="T34" fmla="*/ 121 w 143"/>
              <a:gd name="T35" fmla="*/ 130 h 313"/>
              <a:gd name="T36" fmla="*/ 68 w 143"/>
              <a:gd name="T37" fmla="*/ 13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3" h="313">
                <a:moveTo>
                  <a:pt x="68" y="130"/>
                </a:moveTo>
                <a:lnTo>
                  <a:pt x="68" y="130"/>
                </a:lnTo>
                <a:lnTo>
                  <a:pt x="68" y="313"/>
                </a:lnTo>
                <a:lnTo>
                  <a:pt x="30" y="313"/>
                </a:lnTo>
                <a:lnTo>
                  <a:pt x="30" y="130"/>
                </a:lnTo>
                <a:lnTo>
                  <a:pt x="0" y="130"/>
                </a:lnTo>
                <a:lnTo>
                  <a:pt x="0" y="101"/>
                </a:lnTo>
                <a:lnTo>
                  <a:pt x="30" y="101"/>
                </a:lnTo>
                <a:lnTo>
                  <a:pt x="30" y="76"/>
                </a:lnTo>
                <a:cubicBezTo>
                  <a:pt x="30" y="26"/>
                  <a:pt x="53" y="0"/>
                  <a:pt x="99" y="0"/>
                </a:cubicBezTo>
                <a:cubicBezTo>
                  <a:pt x="112" y="0"/>
                  <a:pt x="126" y="2"/>
                  <a:pt x="143" y="7"/>
                </a:cubicBezTo>
                <a:lnTo>
                  <a:pt x="143" y="37"/>
                </a:lnTo>
                <a:cubicBezTo>
                  <a:pt x="125" y="32"/>
                  <a:pt x="112" y="29"/>
                  <a:pt x="101" y="29"/>
                </a:cubicBezTo>
                <a:cubicBezTo>
                  <a:pt x="89" y="29"/>
                  <a:pt x="80" y="32"/>
                  <a:pt x="75" y="38"/>
                </a:cubicBezTo>
                <a:cubicBezTo>
                  <a:pt x="71" y="44"/>
                  <a:pt x="68" y="55"/>
                  <a:pt x="68" y="72"/>
                </a:cubicBezTo>
                <a:lnTo>
                  <a:pt x="68" y="101"/>
                </a:lnTo>
                <a:lnTo>
                  <a:pt x="121" y="101"/>
                </a:lnTo>
                <a:lnTo>
                  <a:pt x="121" y="130"/>
                </a:lnTo>
                <a:lnTo>
                  <a:pt x="68" y="1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21"/>
          <p:cNvSpPr>
            <a:spLocks noEditPoints="1"/>
          </p:cNvSpPr>
          <p:nvPr/>
        </p:nvSpPr>
        <p:spPr bwMode="auto">
          <a:xfrm>
            <a:off x="5213350" y="1550988"/>
            <a:ext cx="79375" cy="103187"/>
          </a:xfrm>
          <a:custGeom>
            <a:avLst/>
            <a:gdLst>
              <a:gd name="T0" fmla="*/ 172 w 173"/>
              <a:gd name="T1" fmla="*/ 210 h 222"/>
              <a:gd name="T2" fmla="*/ 172 w 173"/>
              <a:gd name="T3" fmla="*/ 210 h 222"/>
              <a:gd name="T4" fmla="*/ 106 w 173"/>
              <a:gd name="T5" fmla="*/ 222 h 222"/>
              <a:gd name="T6" fmla="*/ 30 w 173"/>
              <a:gd name="T7" fmla="*/ 191 h 222"/>
              <a:gd name="T8" fmla="*/ 0 w 173"/>
              <a:gd name="T9" fmla="*/ 110 h 222"/>
              <a:gd name="T10" fmla="*/ 26 w 173"/>
              <a:gd name="T11" fmla="*/ 31 h 222"/>
              <a:gd name="T12" fmla="*/ 93 w 173"/>
              <a:gd name="T13" fmla="*/ 0 h 222"/>
              <a:gd name="T14" fmla="*/ 152 w 173"/>
              <a:gd name="T15" fmla="*/ 28 h 222"/>
              <a:gd name="T16" fmla="*/ 173 w 173"/>
              <a:gd name="T17" fmla="*/ 105 h 222"/>
              <a:gd name="T18" fmla="*/ 173 w 173"/>
              <a:gd name="T19" fmla="*/ 117 h 222"/>
              <a:gd name="T20" fmla="*/ 39 w 173"/>
              <a:gd name="T21" fmla="*/ 117 h 222"/>
              <a:gd name="T22" fmla="*/ 113 w 173"/>
              <a:gd name="T23" fmla="*/ 192 h 222"/>
              <a:gd name="T24" fmla="*/ 172 w 173"/>
              <a:gd name="T25" fmla="*/ 180 h 222"/>
              <a:gd name="T26" fmla="*/ 172 w 173"/>
              <a:gd name="T27" fmla="*/ 210 h 222"/>
              <a:gd name="T28" fmla="*/ 41 w 173"/>
              <a:gd name="T29" fmla="*/ 88 h 222"/>
              <a:gd name="T30" fmla="*/ 41 w 173"/>
              <a:gd name="T31" fmla="*/ 88 h 222"/>
              <a:gd name="T32" fmla="*/ 134 w 173"/>
              <a:gd name="T33" fmla="*/ 88 h 222"/>
              <a:gd name="T34" fmla="*/ 90 w 173"/>
              <a:gd name="T35" fmla="*/ 29 h 222"/>
              <a:gd name="T36" fmla="*/ 41 w 173"/>
              <a:gd name="T37" fmla="*/ 88 h 222"/>
              <a:gd name="T38" fmla="*/ 41 w 173"/>
              <a:gd name="T39" fmla="*/ 88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3" h="222">
                <a:moveTo>
                  <a:pt x="172" y="210"/>
                </a:moveTo>
                <a:lnTo>
                  <a:pt x="172" y="210"/>
                </a:lnTo>
                <a:cubicBezTo>
                  <a:pt x="146" y="218"/>
                  <a:pt x="124" y="222"/>
                  <a:pt x="106" y="222"/>
                </a:cubicBezTo>
                <a:cubicBezTo>
                  <a:pt x="75" y="222"/>
                  <a:pt x="49" y="211"/>
                  <a:pt x="30" y="191"/>
                </a:cubicBezTo>
                <a:cubicBezTo>
                  <a:pt x="10" y="170"/>
                  <a:pt x="0" y="143"/>
                  <a:pt x="0" y="110"/>
                </a:cubicBezTo>
                <a:cubicBezTo>
                  <a:pt x="0" y="78"/>
                  <a:pt x="9" y="52"/>
                  <a:pt x="26" y="31"/>
                </a:cubicBezTo>
                <a:cubicBezTo>
                  <a:pt x="43" y="11"/>
                  <a:pt x="66" y="0"/>
                  <a:pt x="93" y="0"/>
                </a:cubicBezTo>
                <a:cubicBezTo>
                  <a:pt x="118" y="0"/>
                  <a:pt x="138" y="9"/>
                  <a:pt x="152" y="28"/>
                </a:cubicBezTo>
                <a:cubicBezTo>
                  <a:pt x="166" y="46"/>
                  <a:pt x="173" y="72"/>
                  <a:pt x="173" y="105"/>
                </a:cubicBezTo>
                <a:lnTo>
                  <a:pt x="173" y="117"/>
                </a:lnTo>
                <a:lnTo>
                  <a:pt x="39" y="117"/>
                </a:lnTo>
                <a:cubicBezTo>
                  <a:pt x="45" y="167"/>
                  <a:pt x="69" y="192"/>
                  <a:pt x="113" y="192"/>
                </a:cubicBezTo>
                <a:cubicBezTo>
                  <a:pt x="129" y="192"/>
                  <a:pt x="149" y="188"/>
                  <a:pt x="172" y="180"/>
                </a:cubicBezTo>
                <a:lnTo>
                  <a:pt x="172" y="210"/>
                </a:lnTo>
                <a:close/>
                <a:moveTo>
                  <a:pt x="41" y="88"/>
                </a:moveTo>
                <a:lnTo>
                  <a:pt x="41" y="88"/>
                </a:lnTo>
                <a:lnTo>
                  <a:pt x="134" y="88"/>
                </a:lnTo>
                <a:cubicBezTo>
                  <a:pt x="134" y="49"/>
                  <a:pt x="120" y="29"/>
                  <a:pt x="90" y="29"/>
                </a:cubicBezTo>
                <a:cubicBezTo>
                  <a:pt x="61" y="29"/>
                  <a:pt x="44" y="49"/>
                  <a:pt x="41" y="88"/>
                </a:cubicBezTo>
                <a:lnTo>
                  <a:pt x="41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422"/>
          <p:cNvSpPr>
            <a:spLocks/>
          </p:cNvSpPr>
          <p:nvPr/>
        </p:nvSpPr>
        <p:spPr bwMode="auto">
          <a:xfrm>
            <a:off x="5324475" y="1550988"/>
            <a:ext cx="53975" cy="100012"/>
          </a:xfrm>
          <a:custGeom>
            <a:avLst/>
            <a:gdLst>
              <a:gd name="T0" fmla="*/ 0 w 117"/>
              <a:gd name="T1" fmla="*/ 216 h 216"/>
              <a:gd name="T2" fmla="*/ 0 w 117"/>
              <a:gd name="T3" fmla="*/ 216 h 216"/>
              <a:gd name="T4" fmla="*/ 0 w 117"/>
              <a:gd name="T5" fmla="*/ 4 h 216"/>
              <a:gd name="T6" fmla="*/ 38 w 117"/>
              <a:gd name="T7" fmla="*/ 4 h 216"/>
              <a:gd name="T8" fmla="*/ 38 w 117"/>
              <a:gd name="T9" fmla="*/ 44 h 216"/>
              <a:gd name="T10" fmla="*/ 104 w 117"/>
              <a:gd name="T11" fmla="*/ 0 h 216"/>
              <a:gd name="T12" fmla="*/ 117 w 117"/>
              <a:gd name="T13" fmla="*/ 1 h 216"/>
              <a:gd name="T14" fmla="*/ 117 w 117"/>
              <a:gd name="T15" fmla="*/ 36 h 216"/>
              <a:gd name="T16" fmla="*/ 99 w 117"/>
              <a:gd name="T17" fmla="*/ 33 h 216"/>
              <a:gd name="T18" fmla="*/ 38 w 117"/>
              <a:gd name="T19" fmla="*/ 76 h 216"/>
              <a:gd name="T20" fmla="*/ 38 w 117"/>
              <a:gd name="T21" fmla="*/ 216 h 216"/>
              <a:gd name="T22" fmla="*/ 0 w 117"/>
              <a:gd name="T23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7" h="216">
                <a:moveTo>
                  <a:pt x="0" y="216"/>
                </a:moveTo>
                <a:lnTo>
                  <a:pt x="0" y="216"/>
                </a:lnTo>
                <a:lnTo>
                  <a:pt x="0" y="4"/>
                </a:lnTo>
                <a:lnTo>
                  <a:pt x="38" y="4"/>
                </a:lnTo>
                <a:lnTo>
                  <a:pt x="38" y="44"/>
                </a:lnTo>
                <a:cubicBezTo>
                  <a:pt x="53" y="14"/>
                  <a:pt x="75" y="0"/>
                  <a:pt x="104" y="0"/>
                </a:cubicBezTo>
                <a:cubicBezTo>
                  <a:pt x="108" y="0"/>
                  <a:pt x="112" y="0"/>
                  <a:pt x="117" y="1"/>
                </a:cubicBezTo>
                <a:lnTo>
                  <a:pt x="117" y="36"/>
                </a:lnTo>
                <a:cubicBezTo>
                  <a:pt x="110" y="34"/>
                  <a:pt x="104" y="33"/>
                  <a:pt x="99" y="33"/>
                </a:cubicBezTo>
                <a:cubicBezTo>
                  <a:pt x="75" y="33"/>
                  <a:pt x="54" y="48"/>
                  <a:pt x="38" y="76"/>
                </a:cubicBezTo>
                <a:lnTo>
                  <a:pt x="38" y="216"/>
                </a:lnTo>
                <a:lnTo>
                  <a:pt x="0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23"/>
          <p:cNvSpPr>
            <a:spLocks/>
          </p:cNvSpPr>
          <p:nvPr/>
        </p:nvSpPr>
        <p:spPr bwMode="auto">
          <a:xfrm>
            <a:off x="5399088" y="1550988"/>
            <a:ext cx="53975" cy="100012"/>
          </a:xfrm>
          <a:custGeom>
            <a:avLst/>
            <a:gdLst>
              <a:gd name="T0" fmla="*/ 0 w 117"/>
              <a:gd name="T1" fmla="*/ 216 h 216"/>
              <a:gd name="T2" fmla="*/ 0 w 117"/>
              <a:gd name="T3" fmla="*/ 216 h 216"/>
              <a:gd name="T4" fmla="*/ 0 w 117"/>
              <a:gd name="T5" fmla="*/ 4 h 216"/>
              <a:gd name="T6" fmla="*/ 39 w 117"/>
              <a:gd name="T7" fmla="*/ 4 h 216"/>
              <a:gd name="T8" fmla="*/ 39 w 117"/>
              <a:gd name="T9" fmla="*/ 44 h 216"/>
              <a:gd name="T10" fmla="*/ 105 w 117"/>
              <a:gd name="T11" fmla="*/ 0 h 216"/>
              <a:gd name="T12" fmla="*/ 117 w 117"/>
              <a:gd name="T13" fmla="*/ 1 h 216"/>
              <a:gd name="T14" fmla="*/ 117 w 117"/>
              <a:gd name="T15" fmla="*/ 36 h 216"/>
              <a:gd name="T16" fmla="*/ 100 w 117"/>
              <a:gd name="T17" fmla="*/ 33 h 216"/>
              <a:gd name="T18" fmla="*/ 39 w 117"/>
              <a:gd name="T19" fmla="*/ 76 h 216"/>
              <a:gd name="T20" fmla="*/ 39 w 117"/>
              <a:gd name="T21" fmla="*/ 216 h 216"/>
              <a:gd name="T22" fmla="*/ 0 w 117"/>
              <a:gd name="T23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7" h="216">
                <a:moveTo>
                  <a:pt x="0" y="216"/>
                </a:moveTo>
                <a:lnTo>
                  <a:pt x="0" y="216"/>
                </a:lnTo>
                <a:lnTo>
                  <a:pt x="0" y="4"/>
                </a:lnTo>
                <a:lnTo>
                  <a:pt x="39" y="4"/>
                </a:lnTo>
                <a:lnTo>
                  <a:pt x="39" y="44"/>
                </a:lnTo>
                <a:cubicBezTo>
                  <a:pt x="54" y="14"/>
                  <a:pt x="76" y="0"/>
                  <a:pt x="105" y="0"/>
                </a:cubicBezTo>
                <a:cubicBezTo>
                  <a:pt x="109" y="0"/>
                  <a:pt x="113" y="0"/>
                  <a:pt x="117" y="1"/>
                </a:cubicBezTo>
                <a:lnTo>
                  <a:pt x="117" y="36"/>
                </a:lnTo>
                <a:cubicBezTo>
                  <a:pt x="111" y="34"/>
                  <a:pt x="105" y="33"/>
                  <a:pt x="100" y="33"/>
                </a:cubicBezTo>
                <a:cubicBezTo>
                  <a:pt x="75" y="33"/>
                  <a:pt x="55" y="48"/>
                  <a:pt x="39" y="76"/>
                </a:cubicBezTo>
                <a:lnTo>
                  <a:pt x="39" y="216"/>
                </a:lnTo>
                <a:lnTo>
                  <a:pt x="0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24"/>
          <p:cNvSpPr>
            <a:spLocks noEditPoints="1"/>
          </p:cNvSpPr>
          <p:nvPr/>
        </p:nvSpPr>
        <p:spPr bwMode="auto">
          <a:xfrm>
            <a:off x="5467350" y="1550988"/>
            <a:ext cx="79375" cy="103187"/>
          </a:xfrm>
          <a:custGeom>
            <a:avLst/>
            <a:gdLst>
              <a:gd name="T0" fmla="*/ 172 w 173"/>
              <a:gd name="T1" fmla="*/ 210 h 222"/>
              <a:gd name="T2" fmla="*/ 172 w 173"/>
              <a:gd name="T3" fmla="*/ 210 h 222"/>
              <a:gd name="T4" fmla="*/ 106 w 173"/>
              <a:gd name="T5" fmla="*/ 222 h 222"/>
              <a:gd name="T6" fmla="*/ 30 w 173"/>
              <a:gd name="T7" fmla="*/ 191 h 222"/>
              <a:gd name="T8" fmla="*/ 0 w 173"/>
              <a:gd name="T9" fmla="*/ 110 h 222"/>
              <a:gd name="T10" fmla="*/ 26 w 173"/>
              <a:gd name="T11" fmla="*/ 31 h 222"/>
              <a:gd name="T12" fmla="*/ 93 w 173"/>
              <a:gd name="T13" fmla="*/ 0 h 222"/>
              <a:gd name="T14" fmla="*/ 152 w 173"/>
              <a:gd name="T15" fmla="*/ 28 h 222"/>
              <a:gd name="T16" fmla="*/ 173 w 173"/>
              <a:gd name="T17" fmla="*/ 105 h 222"/>
              <a:gd name="T18" fmla="*/ 173 w 173"/>
              <a:gd name="T19" fmla="*/ 117 h 222"/>
              <a:gd name="T20" fmla="*/ 39 w 173"/>
              <a:gd name="T21" fmla="*/ 117 h 222"/>
              <a:gd name="T22" fmla="*/ 113 w 173"/>
              <a:gd name="T23" fmla="*/ 192 h 222"/>
              <a:gd name="T24" fmla="*/ 172 w 173"/>
              <a:gd name="T25" fmla="*/ 180 h 222"/>
              <a:gd name="T26" fmla="*/ 172 w 173"/>
              <a:gd name="T27" fmla="*/ 210 h 222"/>
              <a:gd name="T28" fmla="*/ 41 w 173"/>
              <a:gd name="T29" fmla="*/ 88 h 222"/>
              <a:gd name="T30" fmla="*/ 41 w 173"/>
              <a:gd name="T31" fmla="*/ 88 h 222"/>
              <a:gd name="T32" fmla="*/ 134 w 173"/>
              <a:gd name="T33" fmla="*/ 88 h 222"/>
              <a:gd name="T34" fmla="*/ 90 w 173"/>
              <a:gd name="T35" fmla="*/ 29 h 222"/>
              <a:gd name="T36" fmla="*/ 41 w 173"/>
              <a:gd name="T37" fmla="*/ 88 h 222"/>
              <a:gd name="T38" fmla="*/ 41 w 173"/>
              <a:gd name="T39" fmla="*/ 88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3" h="222">
                <a:moveTo>
                  <a:pt x="172" y="210"/>
                </a:moveTo>
                <a:lnTo>
                  <a:pt x="172" y="210"/>
                </a:lnTo>
                <a:cubicBezTo>
                  <a:pt x="146" y="218"/>
                  <a:pt x="124" y="222"/>
                  <a:pt x="106" y="222"/>
                </a:cubicBezTo>
                <a:cubicBezTo>
                  <a:pt x="75" y="222"/>
                  <a:pt x="49" y="211"/>
                  <a:pt x="30" y="191"/>
                </a:cubicBezTo>
                <a:cubicBezTo>
                  <a:pt x="10" y="170"/>
                  <a:pt x="0" y="143"/>
                  <a:pt x="0" y="110"/>
                </a:cubicBezTo>
                <a:cubicBezTo>
                  <a:pt x="0" y="78"/>
                  <a:pt x="9" y="52"/>
                  <a:pt x="26" y="31"/>
                </a:cubicBezTo>
                <a:cubicBezTo>
                  <a:pt x="44" y="11"/>
                  <a:pt x="66" y="0"/>
                  <a:pt x="93" y="0"/>
                </a:cubicBezTo>
                <a:cubicBezTo>
                  <a:pt x="118" y="0"/>
                  <a:pt x="138" y="9"/>
                  <a:pt x="152" y="28"/>
                </a:cubicBezTo>
                <a:cubicBezTo>
                  <a:pt x="166" y="46"/>
                  <a:pt x="173" y="72"/>
                  <a:pt x="173" y="105"/>
                </a:cubicBezTo>
                <a:lnTo>
                  <a:pt x="173" y="117"/>
                </a:lnTo>
                <a:lnTo>
                  <a:pt x="39" y="117"/>
                </a:lnTo>
                <a:cubicBezTo>
                  <a:pt x="45" y="167"/>
                  <a:pt x="70" y="192"/>
                  <a:pt x="113" y="192"/>
                </a:cubicBezTo>
                <a:cubicBezTo>
                  <a:pt x="129" y="192"/>
                  <a:pt x="149" y="188"/>
                  <a:pt x="172" y="180"/>
                </a:cubicBezTo>
                <a:lnTo>
                  <a:pt x="172" y="210"/>
                </a:lnTo>
                <a:close/>
                <a:moveTo>
                  <a:pt x="41" y="88"/>
                </a:moveTo>
                <a:lnTo>
                  <a:pt x="41" y="88"/>
                </a:lnTo>
                <a:lnTo>
                  <a:pt x="134" y="88"/>
                </a:lnTo>
                <a:cubicBezTo>
                  <a:pt x="134" y="49"/>
                  <a:pt x="120" y="29"/>
                  <a:pt x="90" y="29"/>
                </a:cubicBezTo>
                <a:cubicBezTo>
                  <a:pt x="61" y="29"/>
                  <a:pt x="44" y="49"/>
                  <a:pt x="41" y="88"/>
                </a:cubicBezTo>
                <a:lnTo>
                  <a:pt x="41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425"/>
          <p:cNvSpPr>
            <a:spLocks noEditPoints="1"/>
          </p:cNvSpPr>
          <p:nvPr/>
        </p:nvSpPr>
        <p:spPr bwMode="auto">
          <a:xfrm>
            <a:off x="5570538" y="1509713"/>
            <a:ext cx="87312" cy="144462"/>
          </a:xfrm>
          <a:custGeom>
            <a:avLst/>
            <a:gdLst>
              <a:gd name="T0" fmla="*/ 153 w 191"/>
              <a:gd name="T1" fmla="*/ 308 h 313"/>
              <a:gd name="T2" fmla="*/ 153 w 191"/>
              <a:gd name="T3" fmla="*/ 308 h 313"/>
              <a:gd name="T4" fmla="*/ 153 w 191"/>
              <a:gd name="T5" fmla="*/ 268 h 313"/>
              <a:gd name="T6" fmla="*/ 82 w 191"/>
              <a:gd name="T7" fmla="*/ 313 h 313"/>
              <a:gd name="T8" fmla="*/ 22 w 191"/>
              <a:gd name="T9" fmla="*/ 285 h 313"/>
              <a:gd name="T10" fmla="*/ 0 w 191"/>
              <a:gd name="T11" fmla="*/ 209 h 313"/>
              <a:gd name="T12" fmla="*/ 25 w 191"/>
              <a:gd name="T13" fmla="*/ 124 h 313"/>
              <a:gd name="T14" fmla="*/ 90 w 191"/>
              <a:gd name="T15" fmla="*/ 92 h 313"/>
              <a:gd name="T16" fmla="*/ 153 w 191"/>
              <a:gd name="T17" fmla="*/ 120 h 313"/>
              <a:gd name="T18" fmla="*/ 153 w 191"/>
              <a:gd name="T19" fmla="*/ 0 h 313"/>
              <a:gd name="T20" fmla="*/ 191 w 191"/>
              <a:gd name="T21" fmla="*/ 0 h 313"/>
              <a:gd name="T22" fmla="*/ 191 w 191"/>
              <a:gd name="T23" fmla="*/ 308 h 313"/>
              <a:gd name="T24" fmla="*/ 153 w 191"/>
              <a:gd name="T25" fmla="*/ 308 h 313"/>
              <a:gd name="T26" fmla="*/ 153 w 191"/>
              <a:gd name="T27" fmla="*/ 147 h 313"/>
              <a:gd name="T28" fmla="*/ 153 w 191"/>
              <a:gd name="T29" fmla="*/ 147 h 313"/>
              <a:gd name="T30" fmla="*/ 96 w 191"/>
              <a:gd name="T31" fmla="*/ 120 h 313"/>
              <a:gd name="T32" fmla="*/ 41 w 191"/>
              <a:gd name="T33" fmla="*/ 205 h 313"/>
              <a:gd name="T34" fmla="*/ 90 w 191"/>
              <a:gd name="T35" fmla="*/ 279 h 313"/>
              <a:gd name="T36" fmla="*/ 153 w 191"/>
              <a:gd name="T37" fmla="*/ 244 h 313"/>
              <a:gd name="T38" fmla="*/ 153 w 191"/>
              <a:gd name="T39" fmla="*/ 147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1" h="313">
                <a:moveTo>
                  <a:pt x="153" y="308"/>
                </a:moveTo>
                <a:lnTo>
                  <a:pt x="153" y="308"/>
                </a:lnTo>
                <a:lnTo>
                  <a:pt x="153" y="268"/>
                </a:lnTo>
                <a:cubicBezTo>
                  <a:pt x="137" y="298"/>
                  <a:pt x="114" y="313"/>
                  <a:pt x="82" y="313"/>
                </a:cubicBezTo>
                <a:cubicBezTo>
                  <a:pt x="57" y="313"/>
                  <a:pt x="37" y="303"/>
                  <a:pt x="22" y="285"/>
                </a:cubicBezTo>
                <a:cubicBezTo>
                  <a:pt x="7" y="266"/>
                  <a:pt x="0" y="241"/>
                  <a:pt x="0" y="209"/>
                </a:cubicBezTo>
                <a:cubicBezTo>
                  <a:pt x="0" y="173"/>
                  <a:pt x="8" y="145"/>
                  <a:pt x="25" y="124"/>
                </a:cubicBezTo>
                <a:cubicBezTo>
                  <a:pt x="41" y="102"/>
                  <a:pt x="63" y="92"/>
                  <a:pt x="90" y="92"/>
                </a:cubicBezTo>
                <a:cubicBezTo>
                  <a:pt x="115" y="92"/>
                  <a:pt x="136" y="101"/>
                  <a:pt x="153" y="120"/>
                </a:cubicBezTo>
                <a:lnTo>
                  <a:pt x="153" y="0"/>
                </a:lnTo>
                <a:lnTo>
                  <a:pt x="191" y="0"/>
                </a:lnTo>
                <a:lnTo>
                  <a:pt x="191" y="308"/>
                </a:lnTo>
                <a:lnTo>
                  <a:pt x="153" y="308"/>
                </a:lnTo>
                <a:close/>
                <a:moveTo>
                  <a:pt x="153" y="147"/>
                </a:moveTo>
                <a:lnTo>
                  <a:pt x="153" y="147"/>
                </a:lnTo>
                <a:cubicBezTo>
                  <a:pt x="133" y="129"/>
                  <a:pt x="114" y="120"/>
                  <a:pt x="96" y="120"/>
                </a:cubicBezTo>
                <a:cubicBezTo>
                  <a:pt x="59" y="120"/>
                  <a:pt x="41" y="149"/>
                  <a:pt x="41" y="205"/>
                </a:cubicBezTo>
                <a:cubicBezTo>
                  <a:pt x="41" y="254"/>
                  <a:pt x="57" y="279"/>
                  <a:pt x="90" y="279"/>
                </a:cubicBezTo>
                <a:cubicBezTo>
                  <a:pt x="111" y="279"/>
                  <a:pt x="132" y="267"/>
                  <a:pt x="153" y="244"/>
                </a:cubicBezTo>
                <a:lnTo>
                  <a:pt x="153" y="14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26"/>
          <p:cNvSpPr>
            <a:spLocks/>
          </p:cNvSpPr>
          <p:nvPr/>
        </p:nvSpPr>
        <p:spPr bwMode="auto">
          <a:xfrm>
            <a:off x="5751513" y="1517650"/>
            <a:ext cx="77787" cy="133350"/>
          </a:xfrm>
          <a:custGeom>
            <a:avLst/>
            <a:gdLst>
              <a:gd name="T0" fmla="*/ 0 w 169"/>
              <a:gd name="T1" fmla="*/ 289 h 289"/>
              <a:gd name="T2" fmla="*/ 0 w 169"/>
              <a:gd name="T3" fmla="*/ 289 h 289"/>
              <a:gd name="T4" fmla="*/ 0 w 169"/>
              <a:gd name="T5" fmla="*/ 0 h 289"/>
              <a:gd name="T6" fmla="*/ 161 w 169"/>
              <a:gd name="T7" fmla="*/ 0 h 289"/>
              <a:gd name="T8" fmla="*/ 161 w 169"/>
              <a:gd name="T9" fmla="*/ 31 h 289"/>
              <a:gd name="T10" fmla="*/ 41 w 169"/>
              <a:gd name="T11" fmla="*/ 31 h 289"/>
              <a:gd name="T12" fmla="*/ 41 w 169"/>
              <a:gd name="T13" fmla="*/ 124 h 289"/>
              <a:gd name="T14" fmla="*/ 142 w 169"/>
              <a:gd name="T15" fmla="*/ 124 h 289"/>
              <a:gd name="T16" fmla="*/ 142 w 169"/>
              <a:gd name="T17" fmla="*/ 154 h 289"/>
              <a:gd name="T18" fmla="*/ 41 w 169"/>
              <a:gd name="T19" fmla="*/ 154 h 289"/>
              <a:gd name="T20" fmla="*/ 41 w 169"/>
              <a:gd name="T21" fmla="*/ 258 h 289"/>
              <a:gd name="T22" fmla="*/ 169 w 169"/>
              <a:gd name="T23" fmla="*/ 258 h 289"/>
              <a:gd name="T24" fmla="*/ 169 w 169"/>
              <a:gd name="T25" fmla="*/ 289 h 289"/>
              <a:gd name="T26" fmla="*/ 0 w 169"/>
              <a:gd name="T27" fmla="*/ 28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9" h="289">
                <a:moveTo>
                  <a:pt x="0" y="289"/>
                </a:moveTo>
                <a:lnTo>
                  <a:pt x="0" y="289"/>
                </a:lnTo>
                <a:lnTo>
                  <a:pt x="0" y="0"/>
                </a:lnTo>
                <a:lnTo>
                  <a:pt x="161" y="0"/>
                </a:lnTo>
                <a:lnTo>
                  <a:pt x="161" y="31"/>
                </a:lnTo>
                <a:lnTo>
                  <a:pt x="41" y="31"/>
                </a:lnTo>
                <a:lnTo>
                  <a:pt x="41" y="124"/>
                </a:lnTo>
                <a:lnTo>
                  <a:pt x="142" y="124"/>
                </a:lnTo>
                <a:lnTo>
                  <a:pt x="142" y="154"/>
                </a:lnTo>
                <a:lnTo>
                  <a:pt x="41" y="154"/>
                </a:lnTo>
                <a:lnTo>
                  <a:pt x="41" y="258"/>
                </a:lnTo>
                <a:lnTo>
                  <a:pt x="169" y="258"/>
                </a:lnTo>
                <a:lnTo>
                  <a:pt x="169" y="289"/>
                </a:lnTo>
                <a:lnTo>
                  <a:pt x="0" y="28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27"/>
          <p:cNvSpPr>
            <a:spLocks noEditPoints="1"/>
          </p:cNvSpPr>
          <p:nvPr/>
        </p:nvSpPr>
        <p:spPr bwMode="auto">
          <a:xfrm>
            <a:off x="5843588" y="1550988"/>
            <a:ext cx="87312" cy="103187"/>
          </a:xfrm>
          <a:custGeom>
            <a:avLst/>
            <a:gdLst>
              <a:gd name="T0" fmla="*/ 127 w 190"/>
              <a:gd name="T1" fmla="*/ 189 h 221"/>
              <a:gd name="T2" fmla="*/ 127 w 190"/>
              <a:gd name="T3" fmla="*/ 189 h 221"/>
              <a:gd name="T4" fmla="*/ 61 w 190"/>
              <a:gd name="T5" fmla="*/ 221 h 221"/>
              <a:gd name="T6" fmla="*/ 17 w 190"/>
              <a:gd name="T7" fmla="*/ 204 h 221"/>
              <a:gd name="T8" fmla="*/ 0 w 190"/>
              <a:gd name="T9" fmla="*/ 163 h 221"/>
              <a:gd name="T10" fmla="*/ 29 w 190"/>
              <a:gd name="T11" fmla="*/ 109 h 221"/>
              <a:gd name="T12" fmla="*/ 112 w 190"/>
              <a:gd name="T13" fmla="*/ 91 h 221"/>
              <a:gd name="T14" fmla="*/ 121 w 190"/>
              <a:gd name="T15" fmla="*/ 91 h 221"/>
              <a:gd name="T16" fmla="*/ 121 w 190"/>
              <a:gd name="T17" fmla="*/ 65 h 221"/>
              <a:gd name="T18" fmla="*/ 84 w 190"/>
              <a:gd name="T19" fmla="*/ 28 h 221"/>
              <a:gd name="T20" fmla="*/ 18 w 190"/>
              <a:gd name="T21" fmla="*/ 47 h 221"/>
              <a:gd name="T22" fmla="*/ 18 w 190"/>
              <a:gd name="T23" fmla="*/ 15 h 221"/>
              <a:gd name="T24" fmla="*/ 91 w 190"/>
              <a:gd name="T25" fmla="*/ 0 h 221"/>
              <a:gd name="T26" fmla="*/ 143 w 190"/>
              <a:gd name="T27" fmla="*/ 16 h 221"/>
              <a:gd name="T28" fmla="*/ 160 w 190"/>
              <a:gd name="T29" fmla="*/ 65 h 221"/>
              <a:gd name="T30" fmla="*/ 160 w 190"/>
              <a:gd name="T31" fmla="*/ 161 h 221"/>
              <a:gd name="T32" fmla="*/ 180 w 190"/>
              <a:gd name="T33" fmla="*/ 194 h 221"/>
              <a:gd name="T34" fmla="*/ 187 w 190"/>
              <a:gd name="T35" fmla="*/ 193 h 221"/>
              <a:gd name="T36" fmla="*/ 190 w 190"/>
              <a:gd name="T37" fmla="*/ 214 h 221"/>
              <a:gd name="T38" fmla="*/ 161 w 190"/>
              <a:gd name="T39" fmla="*/ 221 h 221"/>
              <a:gd name="T40" fmla="*/ 127 w 190"/>
              <a:gd name="T41" fmla="*/ 189 h 221"/>
              <a:gd name="T42" fmla="*/ 127 w 190"/>
              <a:gd name="T43" fmla="*/ 189 h 221"/>
              <a:gd name="T44" fmla="*/ 121 w 190"/>
              <a:gd name="T45" fmla="*/ 168 h 221"/>
              <a:gd name="T46" fmla="*/ 121 w 190"/>
              <a:gd name="T47" fmla="*/ 168 h 221"/>
              <a:gd name="T48" fmla="*/ 121 w 190"/>
              <a:gd name="T49" fmla="*/ 113 h 221"/>
              <a:gd name="T50" fmla="*/ 109 w 190"/>
              <a:gd name="T51" fmla="*/ 113 h 221"/>
              <a:gd name="T52" fmla="*/ 57 w 190"/>
              <a:gd name="T53" fmla="*/ 125 h 221"/>
              <a:gd name="T54" fmla="*/ 38 w 190"/>
              <a:gd name="T55" fmla="*/ 156 h 221"/>
              <a:gd name="T56" fmla="*/ 48 w 190"/>
              <a:gd name="T57" fmla="*/ 180 h 221"/>
              <a:gd name="T58" fmla="*/ 72 w 190"/>
              <a:gd name="T59" fmla="*/ 189 h 221"/>
              <a:gd name="T60" fmla="*/ 121 w 190"/>
              <a:gd name="T61" fmla="*/ 168 h 221"/>
              <a:gd name="T62" fmla="*/ 121 w 190"/>
              <a:gd name="T63" fmla="*/ 168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0" h="221">
                <a:moveTo>
                  <a:pt x="127" y="189"/>
                </a:moveTo>
                <a:lnTo>
                  <a:pt x="127" y="189"/>
                </a:lnTo>
                <a:cubicBezTo>
                  <a:pt x="104" y="210"/>
                  <a:pt x="82" y="221"/>
                  <a:pt x="61" y="221"/>
                </a:cubicBezTo>
                <a:cubicBezTo>
                  <a:pt x="43" y="221"/>
                  <a:pt x="29" y="215"/>
                  <a:pt x="17" y="204"/>
                </a:cubicBezTo>
                <a:cubicBezTo>
                  <a:pt x="5" y="193"/>
                  <a:pt x="0" y="179"/>
                  <a:pt x="0" y="163"/>
                </a:cubicBezTo>
                <a:cubicBezTo>
                  <a:pt x="0" y="140"/>
                  <a:pt x="9" y="122"/>
                  <a:pt x="29" y="109"/>
                </a:cubicBezTo>
                <a:cubicBezTo>
                  <a:pt x="48" y="97"/>
                  <a:pt x="76" y="91"/>
                  <a:pt x="112" y="91"/>
                </a:cubicBezTo>
                <a:lnTo>
                  <a:pt x="121" y="91"/>
                </a:lnTo>
                <a:lnTo>
                  <a:pt x="121" y="65"/>
                </a:lnTo>
                <a:cubicBezTo>
                  <a:pt x="121" y="41"/>
                  <a:pt x="109" y="28"/>
                  <a:pt x="84" y="28"/>
                </a:cubicBezTo>
                <a:cubicBezTo>
                  <a:pt x="63" y="28"/>
                  <a:pt x="41" y="35"/>
                  <a:pt x="18" y="47"/>
                </a:cubicBezTo>
                <a:lnTo>
                  <a:pt x="18" y="15"/>
                </a:lnTo>
                <a:cubicBezTo>
                  <a:pt x="44" y="5"/>
                  <a:pt x="68" y="0"/>
                  <a:pt x="91" y="0"/>
                </a:cubicBezTo>
                <a:cubicBezTo>
                  <a:pt x="114" y="0"/>
                  <a:pt x="132" y="5"/>
                  <a:pt x="143" y="16"/>
                </a:cubicBezTo>
                <a:cubicBezTo>
                  <a:pt x="154" y="26"/>
                  <a:pt x="160" y="43"/>
                  <a:pt x="160" y="65"/>
                </a:cubicBezTo>
                <a:lnTo>
                  <a:pt x="160" y="161"/>
                </a:lnTo>
                <a:cubicBezTo>
                  <a:pt x="160" y="183"/>
                  <a:pt x="167" y="194"/>
                  <a:pt x="180" y="194"/>
                </a:cubicBezTo>
                <a:cubicBezTo>
                  <a:pt x="182" y="194"/>
                  <a:pt x="184" y="194"/>
                  <a:pt x="187" y="193"/>
                </a:cubicBezTo>
                <a:lnTo>
                  <a:pt x="190" y="214"/>
                </a:lnTo>
                <a:cubicBezTo>
                  <a:pt x="181" y="219"/>
                  <a:pt x="172" y="221"/>
                  <a:pt x="161" y="221"/>
                </a:cubicBezTo>
                <a:cubicBezTo>
                  <a:pt x="143" y="221"/>
                  <a:pt x="132" y="210"/>
                  <a:pt x="127" y="189"/>
                </a:cubicBezTo>
                <a:lnTo>
                  <a:pt x="127" y="189"/>
                </a:lnTo>
                <a:close/>
                <a:moveTo>
                  <a:pt x="121" y="168"/>
                </a:moveTo>
                <a:lnTo>
                  <a:pt x="121" y="168"/>
                </a:lnTo>
                <a:lnTo>
                  <a:pt x="121" y="113"/>
                </a:lnTo>
                <a:lnTo>
                  <a:pt x="109" y="113"/>
                </a:lnTo>
                <a:cubicBezTo>
                  <a:pt x="87" y="113"/>
                  <a:pt x="70" y="117"/>
                  <a:pt x="57" y="125"/>
                </a:cubicBezTo>
                <a:cubicBezTo>
                  <a:pt x="44" y="133"/>
                  <a:pt x="38" y="143"/>
                  <a:pt x="38" y="156"/>
                </a:cubicBezTo>
                <a:cubicBezTo>
                  <a:pt x="38" y="166"/>
                  <a:pt x="41" y="173"/>
                  <a:pt x="48" y="180"/>
                </a:cubicBezTo>
                <a:cubicBezTo>
                  <a:pt x="54" y="186"/>
                  <a:pt x="62" y="189"/>
                  <a:pt x="72" y="189"/>
                </a:cubicBezTo>
                <a:cubicBezTo>
                  <a:pt x="87" y="189"/>
                  <a:pt x="104" y="182"/>
                  <a:pt x="121" y="168"/>
                </a:cubicBezTo>
                <a:lnTo>
                  <a:pt x="121" y="1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28"/>
          <p:cNvSpPr>
            <a:spLocks/>
          </p:cNvSpPr>
          <p:nvPr/>
        </p:nvSpPr>
        <p:spPr bwMode="auto">
          <a:xfrm>
            <a:off x="5946775" y="1550988"/>
            <a:ext cx="74612" cy="103187"/>
          </a:xfrm>
          <a:custGeom>
            <a:avLst/>
            <a:gdLst>
              <a:gd name="T0" fmla="*/ 99 w 164"/>
              <a:gd name="T1" fmla="*/ 221 h 221"/>
              <a:gd name="T2" fmla="*/ 99 w 164"/>
              <a:gd name="T3" fmla="*/ 221 h 221"/>
              <a:gd name="T4" fmla="*/ 28 w 164"/>
              <a:gd name="T5" fmla="*/ 189 h 221"/>
              <a:gd name="T6" fmla="*/ 0 w 164"/>
              <a:gd name="T7" fmla="*/ 109 h 221"/>
              <a:gd name="T8" fmla="*/ 28 w 164"/>
              <a:gd name="T9" fmla="*/ 28 h 221"/>
              <a:gd name="T10" fmla="*/ 106 w 164"/>
              <a:gd name="T11" fmla="*/ 0 h 221"/>
              <a:gd name="T12" fmla="*/ 161 w 164"/>
              <a:gd name="T13" fmla="*/ 6 h 221"/>
              <a:gd name="T14" fmla="*/ 161 w 164"/>
              <a:gd name="T15" fmla="*/ 39 h 221"/>
              <a:gd name="T16" fmla="*/ 108 w 164"/>
              <a:gd name="T17" fmla="*/ 29 h 221"/>
              <a:gd name="T18" fmla="*/ 61 w 164"/>
              <a:gd name="T19" fmla="*/ 51 h 221"/>
              <a:gd name="T20" fmla="*/ 43 w 164"/>
              <a:gd name="T21" fmla="*/ 110 h 221"/>
              <a:gd name="T22" fmla="*/ 62 w 164"/>
              <a:gd name="T23" fmla="*/ 168 h 221"/>
              <a:gd name="T24" fmla="*/ 110 w 164"/>
              <a:gd name="T25" fmla="*/ 190 h 221"/>
              <a:gd name="T26" fmla="*/ 164 w 164"/>
              <a:gd name="T27" fmla="*/ 176 h 221"/>
              <a:gd name="T28" fmla="*/ 164 w 164"/>
              <a:gd name="T29" fmla="*/ 209 h 221"/>
              <a:gd name="T30" fmla="*/ 99 w 164"/>
              <a:gd name="T31" fmla="*/ 221 h 221"/>
              <a:gd name="T32" fmla="*/ 99 w 164"/>
              <a:gd name="T33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21">
                <a:moveTo>
                  <a:pt x="99" y="221"/>
                </a:moveTo>
                <a:lnTo>
                  <a:pt x="99" y="221"/>
                </a:lnTo>
                <a:cubicBezTo>
                  <a:pt x="71" y="221"/>
                  <a:pt x="47" y="210"/>
                  <a:pt x="28" y="189"/>
                </a:cubicBezTo>
                <a:cubicBezTo>
                  <a:pt x="9" y="168"/>
                  <a:pt x="0" y="141"/>
                  <a:pt x="0" y="109"/>
                </a:cubicBezTo>
                <a:cubicBezTo>
                  <a:pt x="0" y="74"/>
                  <a:pt x="9" y="48"/>
                  <a:pt x="28" y="28"/>
                </a:cubicBezTo>
                <a:cubicBezTo>
                  <a:pt x="47" y="9"/>
                  <a:pt x="73" y="0"/>
                  <a:pt x="106" y="0"/>
                </a:cubicBezTo>
                <a:cubicBezTo>
                  <a:pt x="123" y="0"/>
                  <a:pt x="141" y="2"/>
                  <a:pt x="161" y="6"/>
                </a:cubicBezTo>
                <a:lnTo>
                  <a:pt x="161" y="39"/>
                </a:lnTo>
                <a:cubicBezTo>
                  <a:pt x="140" y="32"/>
                  <a:pt x="122" y="29"/>
                  <a:pt x="108" y="29"/>
                </a:cubicBezTo>
                <a:cubicBezTo>
                  <a:pt x="89" y="29"/>
                  <a:pt x="73" y="36"/>
                  <a:pt x="61" y="51"/>
                </a:cubicBezTo>
                <a:cubicBezTo>
                  <a:pt x="49" y="66"/>
                  <a:pt x="43" y="86"/>
                  <a:pt x="43" y="110"/>
                </a:cubicBezTo>
                <a:cubicBezTo>
                  <a:pt x="43" y="134"/>
                  <a:pt x="49" y="153"/>
                  <a:pt x="62" y="168"/>
                </a:cubicBezTo>
                <a:cubicBezTo>
                  <a:pt x="74" y="182"/>
                  <a:pt x="90" y="190"/>
                  <a:pt x="110" y="190"/>
                </a:cubicBezTo>
                <a:cubicBezTo>
                  <a:pt x="127" y="190"/>
                  <a:pt x="145" y="185"/>
                  <a:pt x="164" y="176"/>
                </a:cubicBezTo>
                <a:lnTo>
                  <a:pt x="164" y="209"/>
                </a:lnTo>
                <a:cubicBezTo>
                  <a:pt x="139" y="217"/>
                  <a:pt x="117" y="221"/>
                  <a:pt x="99" y="221"/>
                </a:cubicBezTo>
                <a:lnTo>
                  <a:pt x="99" y="2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29"/>
          <p:cNvSpPr>
            <a:spLocks/>
          </p:cNvSpPr>
          <p:nvPr/>
        </p:nvSpPr>
        <p:spPr bwMode="auto">
          <a:xfrm>
            <a:off x="6048375" y="1509713"/>
            <a:ext cx="79375" cy="141287"/>
          </a:xfrm>
          <a:custGeom>
            <a:avLst/>
            <a:gdLst>
              <a:gd name="T0" fmla="*/ 0 w 173"/>
              <a:gd name="T1" fmla="*/ 308 h 308"/>
              <a:gd name="T2" fmla="*/ 0 w 173"/>
              <a:gd name="T3" fmla="*/ 308 h 308"/>
              <a:gd name="T4" fmla="*/ 0 w 173"/>
              <a:gd name="T5" fmla="*/ 0 h 308"/>
              <a:gd name="T6" fmla="*/ 38 w 173"/>
              <a:gd name="T7" fmla="*/ 0 h 308"/>
              <a:gd name="T8" fmla="*/ 38 w 173"/>
              <a:gd name="T9" fmla="*/ 136 h 308"/>
              <a:gd name="T10" fmla="*/ 113 w 173"/>
              <a:gd name="T11" fmla="*/ 92 h 308"/>
              <a:gd name="T12" fmla="*/ 156 w 173"/>
              <a:gd name="T13" fmla="*/ 109 h 308"/>
              <a:gd name="T14" fmla="*/ 173 w 173"/>
              <a:gd name="T15" fmla="*/ 156 h 308"/>
              <a:gd name="T16" fmla="*/ 173 w 173"/>
              <a:gd name="T17" fmla="*/ 308 h 308"/>
              <a:gd name="T18" fmla="*/ 134 w 173"/>
              <a:gd name="T19" fmla="*/ 308 h 308"/>
              <a:gd name="T20" fmla="*/ 134 w 173"/>
              <a:gd name="T21" fmla="*/ 168 h 308"/>
              <a:gd name="T22" fmla="*/ 127 w 173"/>
              <a:gd name="T23" fmla="*/ 135 h 308"/>
              <a:gd name="T24" fmla="*/ 105 w 173"/>
              <a:gd name="T25" fmla="*/ 125 h 308"/>
              <a:gd name="T26" fmla="*/ 38 w 173"/>
              <a:gd name="T27" fmla="*/ 171 h 308"/>
              <a:gd name="T28" fmla="*/ 38 w 173"/>
              <a:gd name="T29" fmla="*/ 308 h 308"/>
              <a:gd name="T30" fmla="*/ 0 w 173"/>
              <a:gd name="T3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3" h="308">
                <a:moveTo>
                  <a:pt x="0" y="308"/>
                </a:moveTo>
                <a:lnTo>
                  <a:pt x="0" y="308"/>
                </a:lnTo>
                <a:lnTo>
                  <a:pt x="0" y="0"/>
                </a:lnTo>
                <a:lnTo>
                  <a:pt x="38" y="0"/>
                </a:lnTo>
                <a:lnTo>
                  <a:pt x="38" y="136"/>
                </a:lnTo>
                <a:cubicBezTo>
                  <a:pt x="58" y="106"/>
                  <a:pt x="83" y="92"/>
                  <a:pt x="113" y="92"/>
                </a:cubicBezTo>
                <a:cubicBezTo>
                  <a:pt x="131" y="92"/>
                  <a:pt x="145" y="97"/>
                  <a:pt x="156" y="109"/>
                </a:cubicBezTo>
                <a:cubicBezTo>
                  <a:pt x="167" y="121"/>
                  <a:pt x="173" y="136"/>
                  <a:pt x="173" y="156"/>
                </a:cubicBezTo>
                <a:lnTo>
                  <a:pt x="173" y="308"/>
                </a:lnTo>
                <a:lnTo>
                  <a:pt x="134" y="308"/>
                </a:lnTo>
                <a:lnTo>
                  <a:pt x="134" y="168"/>
                </a:lnTo>
                <a:cubicBezTo>
                  <a:pt x="134" y="153"/>
                  <a:pt x="132" y="141"/>
                  <a:pt x="127" y="135"/>
                </a:cubicBezTo>
                <a:cubicBezTo>
                  <a:pt x="123" y="128"/>
                  <a:pt x="115" y="125"/>
                  <a:pt x="105" y="125"/>
                </a:cubicBezTo>
                <a:cubicBezTo>
                  <a:pt x="81" y="125"/>
                  <a:pt x="59" y="140"/>
                  <a:pt x="38" y="171"/>
                </a:cubicBezTo>
                <a:lnTo>
                  <a:pt x="38" y="308"/>
                </a:lnTo>
                <a:lnTo>
                  <a:pt x="0" y="30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430"/>
          <p:cNvSpPr>
            <a:spLocks/>
          </p:cNvSpPr>
          <p:nvPr/>
        </p:nvSpPr>
        <p:spPr bwMode="auto">
          <a:xfrm>
            <a:off x="6219825" y="1517650"/>
            <a:ext cx="125412" cy="133350"/>
          </a:xfrm>
          <a:custGeom>
            <a:avLst/>
            <a:gdLst>
              <a:gd name="T0" fmla="*/ 0 w 270"/>
              <a:gd name="T1" fmla="*/ 289 h 289"/>
              <a:gd name="T2" fmla="*/ 0 w 270"/>
              <a:gd name="T3" fmla="*/ 289 h 289"/>
              <a:gd name="T4" fmla="*/ 0 w 270"/>
              <a:gd name="T5" fmla="*/ 0 h 289"/>
              <a:gd name="T6" fmla="*/ 57 w 270"/>
              <a:gd name="T7" fmla="*/ 0 h 289"/>
              <a:gd name="T8" fmla="*/ 137 w 270"/>
              <a:gd name="T9" fmla="*/ 224 h 289"/>
              <a:gd name="T10" fmla="*/ 219 w 270"/>
              <a:gd name="T11" fmla="*/ 0 h 289"/>
              <a:gd name="T12" fmla="*/ 270 w 270"/>
              <a:gd name="T13" fmla="*/ 0 h 289"/>
              <a:gd name="T14" fmla="*/ 270 w 270"/>
              <a:gd name="T15" fmla="*/ 289 h 289"/>
              <a:gd name="T16" fmla="*/ 232 w 270"/>
              <a:gd name="T17" fmla="*/ 289 h 289"/>
              <a:gd name="T18" fmla="*/ 232 w 270"/>
              <a:gd name="T19" fmla="*/ 54 h 289"/>
              <a:gd name="T20" fmla="*/ 152 w 270"/>
              <a:gd name="T21" fmla="*/ 270 h 289"/>
              <a:gd name="T22" fmla="*/ 113 w 270"/>
              <a:gd name="T23" fmla="*/ 270 h 289"/>
              <a:gd name="T24" fmla="*/ 35 w 270"/>
              <a:gd name="T25" fmla="*/ 54 h 289"/>
              <a:gd name="T26" fmla="*/ 35 w 270"/>
              <a:gd name="T27" fmla="*/ 289 h 289"/>
              <a:gd name="T28" fmla="*/ 0 w 270"/>
              <a:gd name="T29" fmla="*/ 28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70" h="289">
                <a:moveTo>
                  <a:pt x="0" y="289"/>
                </a:moveTo>
                <a:lnTo>
                  <a:pt x="0" y="289"/>
                </a:lnTo>
                <a:lnTo>
                  <a:pt x="0" y="0"/>
                </a:lnTo>
                <a:lnTo>
                  <a:pt x="57" y="0"/>
                </a:lnTo>
                <a:lnTo>
                  <a:pt x="137" y="224"/>
                </a:lnTo>
                <a:lnTo>
                  <a:pt x="219" y="0"/>
                </a:lnTo>
                <a:lnTo>
                  <a:pt x="270" y="0"/>
                </a:lnTo>
                <a:lnTo>
                  <a:pt x="270" y="289"/>
                </a:lnTo>
                <a:lnTo>
                  <a:pt x="232" y="289"/>
                </a:lnTo>
                <a:lnTo>
                  <a:pt x="232" y="54"/>
                </a:lnTo>
                <a:lnTo>
                  <a:pt x="152" y="270"/>
                </a:lnTo>
                <a:lnTo>
                  <a:pt x="113" y="270"/>
                </a:lnTo>
                <a:lnTo>
                  <a:pt x="35" y="54"/>
                </a:lnTo>
                <a:lnTo>
                  <a:pt x="35" y="289"/>
                </a:lnTo>
                <a:lnTo>
                  <a:pt x="0" y="28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431"/>
          <p:cNvSpPr>
            <a:spLocks noEditPoints="1"/>
          </p:cNvSpPr>
          <p:nvPr/>
        </p:nvSpPr>
        <p:spPr bwMode="auto">
          <a:xfrm>
            <a:off x="6372225" y="1550988"/>
            <a:ext cx="93662" cy="103187"/>
          </a:xfrm>
          <a:custGeom>
            <a:avLst/>
            <a:gdLst>
              <a:gd name="T0" fmla="*/ 100 w 202"/>
              <a:gd name="T1" fmla="*/ 221 h 221"/>
              <a:gd name="T2" fmla="*/ 100 w 202"/>
              <a:gd name="T3" fmla="*/ 221 h 221"/>
              <a:gd name="T4" fmla="*/ 27 w 202"/>
              <a:gd name="T5" fmla="*/ 191 h 221"/>
              <a:gd name="T6" fmla="*/ 0 w 202"/>
              <a:gd name="T7" fmla="*/ 110 h 221"/>
              <a:gd name="T8" fmla="*/ 27 w 202"/>
              <a:gd name="T9" fmla="*/ 29 h 221"/>
              <a:gd name="T10" fmla="*/ 101 w 202"/>
              <a:gd name="T11" fmla="*/ 0 h 221"/>
              <a:gd name="T12" fmla="*/ 175 w 202"/>
              <a:gd name="T13" fmla="*/ 29 h 221"/>
              <a:gd name="T14" fmla="*/ 202 w 202"/>
              <a:gd name="T15" fmla="*/ 110 h 221"/>
              <a:gd name="T16" fmla="*/ 175 w 202"/>
              <a:gd name="T17" fmla="*/ 191 h 221"/>
              <a:gd name="T18" fmla="*/ 100 w 202"/>
              <a:gd name="T19" fmla="*/ 221 h 221"/>
              <a:gd name="T20" fmla="*/ 100 w 202"/>
              <a:gd name="T21" fmla="*/ 221 h 221"/>
              <a:gd name="T22" fmla="*/ 100 w 202"/>
              <a:gd name="T23" fmla="*/ 192 h 221"/>
              <a:gd name="T24" fmla="*/ 100 w 202"/>
              <a:gd name="T25" fmla="*/ 192 h 221"/>
              <a:gd name="T26" fmla="*/ 161 w 202"/>
              <a:gd name="T27" fmla="*/ 110 h 221"/>
              <a:gd name="T28" fmla="*/ 101 w 202"/>
              <a:gd name="T29" fmla="*/ 28 h 221"/>
              <a:gd name="T30" fmla="*/ 41 w 202"/>
              <a:gd name="T31" fmla="*/ 110 h 221"/>
              <a:gd name="T32" fmla="*/ 100 w 202"/>
              <a:gd name="T33" fmla="*/ 192 h 221"/>
              <a:gd name="T34" fmla="*/ 100 w 202"/>
              <a:gd name="T35" fmla="*/ 192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2" h="221">
                <a:moveTo>
                  <a:pt x="100" y="221"/>
                </a:moveTo>
                <a:lnTo>
                  <a:pt x="100" y="221"/>
                </a:lnTo>
                <a:cubicBezTo>
                  <a:pt x="70" y="221"/>
                  <a:pt x="45" y="211"/>
                  <a:pt x="27" y="191"/>
                </a:cubicBezTo>
                <a:cubicBezTo>
                  <a:pt x="9" y="171"/>
                  <a:pt x="0" y="144"/>
                  <a:pt x="0" y="110"/>
                </a:cubicBezTo>
                <a:cubicBezTo>
                  <a:pt x="0" y="76"/>
                  <a:pt x="9" y="49"/>
                  <a:pt x="27" y="29"/>
                </a:cubicBezTo>
                <a:cubicBezTo>
                  <a:pt x="46" y="9"/>
                  <a:pt x="70" y="0"/>
                  <a:pt x="101" y="0"/>
                </a:cubicBezTo>
                <a:cubicBezTo>
                  <a:pt x="132" y="0"/>
                  <a:pt x="157" y="9"/>
                  <a:pt x="175" y="29"/>
                </a:cubicBezTo>
                <a:cubicBezTo>
                  <a:pt x="193" y="49"/>
                  <a:pt x="202" y="76"/>
                  <a:pt x="202" y="110"/>
                </a:cubicBezTo>
                <a:cubicBezTo>
                  <a:pt x="202" y="144"/>
                  <a:pt x="193" y="171"/>
                  <a:pt x="175" y="191"/>
                </a:cubicBezTo>
                <a:cubicBezTo>
                  <a:pt x="157" y="211"/>
                  <a:pt x="132" y="221"/>
                  <a:pt x="100" y="221"/>
                </a:cubicBezTo>
                <a:lnTo>
                  <a:pt x="100" y="221"/>
                </a:lnTo>
                <a:close/>
                <a:moveTo>
                  <a:pt x="100" y="192"/>
                </a:moveTo>
                <a:lnTo>
                  <a:pt x="100" y="192"/>
                </a:lnTo>
                <a:cubicBezTo>
                  <a:pt x="141" y="192"/>
                  <a:pt x="161" y="164"/>
                  <a:pt x="161" y="110"/>
                </a:cubicBezTo>
                <a:cubicBezTo>
                  <a:pt x="161" y="56"/>
                  <a:pt x="141" y="28"/>
                  <a:pt x="101" y="28"/>
                </a:cubicBezTo>
                <a:cubicBezTo>
                  <a:pt x="61" y="28"/>
                  <a:pt x="41" y="56"/>
                  <a:pt x="41" y="110"/>
                </a:cubicBezTo>
                <a:cubicBezTo>
                  <a:pt x="41" y="165"/>
                  <a:pt x="61" y="192"/>
                  <a:pt x="100" y="192"/>
                </a:cubicBezTo>
                <a:lnTo>
                  <a:pt x="100" y="19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432"/>
          <p:cNvSpPr>
            <a:spLocks/>
          </p:cNvSpPr>
          <p:nvPr/>
        </p:nvSpPr>
        <p:spPr bwMode="auto">
          <a:xfrm>
            <a:off x="6492875" y="1550988"/>
            <a:ext cx="79375" cy="100012"/>
          </a:xfrm>
          <a:custGeom>
            <a:avLst/>
            <a:gdLst>
              <a:gd name="T0" fmla="*/ 0 w 173"/>
              <a:gd name="T1" fmla="*/ 216 h 216"/>
              <a:gd name="T2" fmla="*/ 0 w 173"/>
              <a:gd name="T3" fmla="*/ 216 h 216"/>
              <a:gd name="T4" fmla="*/ 0 w 173"/>
              <a:gd name="T5" fmla="*/ 4 h 216"/>
              <a:gd name="T6" fmla="*/ 38 w 173"/>
              <a:gd name="T7" fmla="*/ 4 h 216"/>
              <a:gd name="T8" fmla="*/ 38 w 173"/>
              <a:gd name="T9" fmla="*/ 44 h 216"/>
              <a:gd name="T10" fmla="*/ 113 w 173"/>
              <a:gd name="T11" fmla="*/ 0 h 216"/>
              <a:gd name="T12" fmla="*/ 156 w 173"/>
              <a:gd name="T13" fmla="*/ 17 h 216"/>
              <a:gd name="T14" fmla="*/ 173 w 173"/>
              <a:gd name="T15" fmla="*/ 64 h 216"/>
              <a:gd name="T16" fmla="*/ 173 w 173"/>
              <a:gd name="T17" fmla="*/ 216 h 216"/>
              <a:gd name="T18" fmla="*/ 134 w 173"/>
              <a:gd name="T19" fmla="*/ 216 h 216"/>
              <a:gd name="T20" fmla="*/ 134 w 173"/>
              <a:gd name="T21" fmla="*/ 76 h 216"/>
              <a:gd name="T22" fmla="*/ 127 w 173"/>
              <a:gd name="T23" fmla="*/ 43 h 216"/>
              <a:gd name="T24" fmla="*/ 105 w 173"/>
              <a:gd name="T25" fmla="*/ 33 h 216"/>
              <a:gd name="T26" fmla="*/ 38 w 173"/>
              <a:gd name="T27" fmla="*/ 79 h 216"/>
              <a:gd name="T28" fmla="*/ 38 w 173"/>
              <a:gd name="T29" fmla="*/ 216 h 216"/>
              <a:gd name="T30" fmla="*/ 0 w 173"/>
              <a:gd name="T31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3" h="216">
                <a:moveTo>
                  <a:pt x="0" y="216"/>
                </a:moveTo>
                <a:lnTo>
                  <a:pt x="0" y="216"/>
                </a:lnTo>
                <a:lnTo>
                  <a:pt x="0" y="4"/>
                </a:lnTo>
                <a:lnTo>
                  <a:pt x="38" y="4"/>
                </a:lnTo>
                <a:lnTo>
                  <a:pt x="38" y="44"/>
                </a:lnTo>
                <a:cubicBezTo>
                  <a:pt x="58" y="14"/>
                  <a:pt x="83" y="0"/>
                  <a:pt x="113" y="0"/>
                </a:cubicBezTo>
                <a:cubicBezTo>
                  <a:pt x="131" y="0"/>
                  <a:pt x="145" y="5"/>
                  <a:pt x="156" y="17"/>
                </a:cubicBezTo>
                <a:cubicBezTo>
                  <a:pt x="167" y="29"/>
                  <a:pt x="173" y="44"/>
                  <a:pt x="173" y="64"/>
                </a:cubicBezTo>
                <a:lnTo>
                  <a:pt x="173" y="216"/>
                </a:lnTo>
                <a:lnTo>
                  <a:pt x="134" y="216"/>
                </a:lnTo>
                <a:lnTo>
                  <a:pt x="134" y="76"/>
                </a:lnTo>
                <a:cubicBezTo>
                  <a:pt x="134" y="61"/>
                  <a:pt x="132" y="49"/>
                  <a:pt x="127" y="43"/>
                </a:cubicBezTo>
                <a:cubicBezTo>
                  <a:pt x="123" y="36"/>
                  <a:pt x="115" y="33"/>
                  <a:pt x="105" y="33"/>
                </a:cubicBezTo>
                <a:cubicBezTo>
                  <a:pt x="81" y="33"/>
                  <a:pt x="59" y="48"/>
                  <a:pt x="38" y="79"/>
                </a:cubicBezTo>
                <a:lnTo>
                  <a:pt x="38" y="216"/>
                </a:lnTo>
                <a:lnTo>
                  <a:pt x="0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433"/>
          <p:cNvSpPr>
            <a:spLocks/>
          </p:cNvSpPr>
          <p:nvPr/>
        </p:nvSpPr>
        <p:spPr bwMode="auto">
          <a:xfrm>
            <a:off x="6596063" y="1533525"/>
            <a:ext cx="55562" cy="120650"/>
          </a:xfrm>
          <a:custGeom>
            <a:avLst/>
            <a:gdLst>
              <a:gd name="T0" fmla="*/ 88 w 120"/>
              <a:gd name="T1" fmla="*/ 259 h 259"/>
              <a:gd name="T2" fmla="*/ 88 w 120"/>
              <a:gd name="T3" fmla="*/ 259 h 259"/>
              <a:gd name="T4" fmla="*/ 43 w 120"/>
              <a:gd name="T5" fmla="*/ 242 h 259"/>
              <a:gd name="T6" fmla="*/ 27 w 120"/>
              <a:gd name="T7" fmla="*/ 195 h 259"/>
              <a:gd name="T8" fmla="*/ 27 w 120"/>
              <a:gd name="T9" fmla="*/ 71 h 259"/>
              <a:gd name="T10" fmla="*/ 0 w 120"/>
              <a:gd name="T11" fmla="*/ 71 h 259"/>
              <a:gd name="T12" fmla="*/ 0 w 120"/>
              <a:gd name="T13" fmla="*/ 42 h 259"/>
              <a:gd name="T14" fmla="*/ 27 w 120"/>
              <a:gd name="T15" fmla="*/ 42 h 259"/>
              <a:gd name="T16" fmla="*/ 27 w 120"/>
              <a:gd name="T17" fmla="*/ 4 h 259"/>
              <a:gd name="T18" fmla="*/ 65 w 120"/>
              <a:gd name="T19" fmla="*/ 0 h 259"/>
              <a:gd name="T20" fmla="*/ 65 w 120"/>
              <a:gd name="T21" fmla="*/ 42 h 259"/>
              <a:gd name="T22" fmla="*/ 120 w 120"/>
              <a:gd name="T23" fmla="*/ 42 h 259"/>
              <a:gd name="T24" fmla="*/ 120 w 120"/>
              <a:gd name="T25" fmla="*/ 71 h 259"/>
              <a:gd name="T26" fmla="*/ 65 w 120"/>
              <a:gd name="T27" fmla="*/ 71 h 259"/>
              <a:gd name="T28" fmla="*/ 65 w 120"/>
              <a:gd name="T29" fmla="*/ 188 h 259"/>
              <a:gd name="T30" fmla="*/ 101 w 120"/>
              <a:gd name="T31" fmla="*/ 230 h 259"/>
              <a:gd name="T32" fmla="*/ 119 w 120"/>
              <a:gd name="T33" fmla="*/ 227 h 259"/>
              <a:gd name="T34" fmla="*/ 119 w 120"/>
              <a:gd name="T35" fmla="*/ 254 h 259"/>
              <a:gd name="T36" fmla="*/ 88 w 120"/>
              <a:gd name="T37" fmla="*/ 259 h 259"/>
              <a:gd name="T38" fmla="*/ 88 w 120"/>
              <a:gd name="T39" fmla="*/ 259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0" h="259">
                <a:moveTo>
                  <a:pt x="88" y="259"/>
                </a:moveTo>
                <a:lnTo>
                  <a:pt x="88" y="259"/>
                </a:lnTo>
                <a:cubicBezTo>
                  <a:pt x="69" y="259"/>
                  <a:pt x="54" y="253"/>
                  <a:pt x="43" y="242"/>
                </a:cubicBezTo>
                <a:cubicBezTo>
                  <a:pt x="32" y="231"/>
                  <a:pt x="27" y="215"/>
                  <a:pt x="27" y="195"/>
                </a:cubicBezTo>
                <a:lnTo>
                  <a:pt x="27" y="71"/>
                </a:lnTo>
                <a:lnTo>
                  <a:pt x="0" y="71"/>
                </a:lnTo>
                <a:lnTo>
                  <a:pt x="0" y="42"/>
                </a:lnTo>
                <a:lnTo>
                  <a:pt x="27" y="42"/>
                </a:lnTo>
                <a:lnTo>
                  <a:pt x="27" y="4"/>
                </a:lnTo>
                <a:lnTo>
                  <a:pt x="65" y="0"/>
                </a:lnTo>
                <a:lnTo>
                  <a:pt x="65" y="42"/>
                </a:lnTo>
                <a:lnTo>
                  <a:pt x="120" y="42"/>
                </a:lnTo>
                <a:lnTo>
                  <a:pt x="120" y="71"/>
                </a:lnTo>
                <a:lnTo>
                  <a:pt x="65" y="71"/>
                </a:lnTo>
                <a:lnTo>
                  <a:pt x="65" y="188"/>
                </a:lnTo>
                <a:cubicBezTo>
                  <a:pt x="65" y="216"/>
                  <a:pt x="77" y="230"/>
                  <a:pt x="101" y="230"/>
                </a:cubicBezTo>
                <a:cubicBezTo>
                  <a:pt x="106" y="230"/>
                  <a:pt x="112" y="229"/>
                  <a:pt x="119" y="227"/>
                </a:cubicBezTo>
                <a:lnTo>
                  <a:pt x="119" y="254"/>
                </a:lnTo>
                <a:cubicBezTo>
                  <a:pt x="107" y="257"/>
                  <a:pt x="97" y="259"/>
                  <a:pt x="88" y="259"/>
                </a:cubicBezTo>
                <a:lnTo>
                  <a:pt x="88" y="25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434"/>
          <p:cNvSpPr>
            <a:spLocks/>
          </p:cNvSpPr>
          <p:nvPr/>
        </p:nvSpPr>
        <p:spPr bwMode="auto">
          <a:xfrm>
            <a:off x="6677025" y="1509713"/>
            <a:ext cx="79375" cy="141287"/>
          </a:xfrm>
          <a:custGeom>
            <a:avLst/>
            <a:gdLst>
              <a:gd name="T0" fmla="*/ 0 w 173"/>
              <a:gd name="T1" fmla="*/ 308 h 308"/>
              <a:gd name="T2" fmla="*/ 0 w 173"/>
              <a:gd name="T3" fmla="*/ 308 h 308"/>
              <a:gd name="T4" fmla="*/ 0 w 173"/>
              <a:gd name="T5" fmla="*/ 0 h 308"/>
              <a:gd name="T6" fmla="*/ 38 w 173"/>
              <a:gd name="T7" fmla="*/ 0 h 308"/>
              <a:gd name="T8" fmla="*/ 38 w 173"/>
              <a:gd name="T9" fmla="*/ 136 h 308"/>
              <a:gd name="T10" fmla="*/ 112 w 173"/>
              <a:gd name="T11" fmla="*/ 92 h 308"/>
              <a:gd name="T12" fmla="*/ 156 w 173"/>
              <a:gd name="T13" fmla="*/ 109 h 308"/>
              <a:gd name="T14" fmla="*/ 173 w 173"/>
              <a:gd name="T15" fmla="*/ 156 h 308"/>
              <a:gd name="T16" fmla="*/ 173 w 173"/>
              <a:gd name="T17" fmla="*/ 308 h 308"/>
              <a:gd name="T18" fmla="*/ 134 w 173"/>
              <a:gd name="T19" fmla="*/ 308 h 308"/>
              <a:gd name="T20" fmla="*/ 134 w 173"/>
              <a:gd name="T21" fmla="*/ 168 h 308"/>
              <a:gd name="T22" fmla="*/ 127 w 173"/>
              <a:gd name="T23" fmla="*/ 135 h 308"/>
              <a:gd name="T24" fmla="*/ 104 w 173"/>
              <a:gd name="T25" fmla="*/ 125 h 308"/>
              <a:gd name="T26" fmla="*/ 38 w 173"/>
              <a:gd name="T27" fmla="*/ 171 h 308"/>
              <a:gd name="T28" fmla="*/ 38 w 173"/>
              <a:gd name="T29" fmla="*/ 308 h 308"/>
              <a:gd name="T30" fmla="*/ 0 w 173"/>
              <a:gd name="T3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3" h="308">
                <a:moveTo>
                  <a:pt x="0" y="308"/>
                </a:moveTo>
                <a:lnTo>
                  <a:pt x="0" y="308"/>
                </a:lnTo>
                <a:lnTo>
                  <a:pt x="0" y="0"/>
                </a:lnTo>
                <a:lnTo>
                  <a:pt x="38" y="0"/>
                </a:lnTo>
                <a:lnTo>
                  <a:pt x="38" y="136"/>
                </a:lnTo>
                <a:cubicBezTo>
                  <a:pt x="58" y="106"/>
                  <a:pt x="83" y="92"/>
                  <a:pt x="112" y="92"/>
                </a:cubicBezTo>
                <a:cubicBezTo>
                  <a:pt x="131" y="92"/>
                  <a:pt x="145" y="97"/>
                  <a:pt x="156" y="109"/>
                </a:cubicBezTo>
                <a:cubicBezTo>
                  <a:pt x="167" y="121"/>
                  <a:pt x="173" y="136"/>
                  <a:pt x="173" y="156"/>
                </a:cubicBezTo>
                <a:lnTo>
                  <a:pt x="173" y="308"/>
                </a:lnTo>
                <a:lnTo>
                  <a:pt x="134" y="308"/>
                </a:lnTo>
                <a:lnTo>
                  <a:pt x="134" y="168"/>
                </a:lnTo>
                <a:cubicBezTo>
                  <a:pt x="134" y="153"/>
                  <a:pt x="132" y="141"/>
                  <a:pt x="127" y="135"/>
                </a:cubicBezTo>
                <a:cubicBezTo>
                  <a:pt x="123" y="128"/>
                  <a:pt x="115" y="125"/>
                  <a:pt x="104" y="125"/>
                </a:cubicBezTo>
                <a:cubicBezTo>
                  <a:pt x="81" y="125"/>
                  <a:pt x="59" y="140"/>
                  <a:pt x="38" y="171"/>
                </a:cubicBezTo>
                <a:lnTo>
                  <a:pt x="38" y="308"/>
                </a:lnTo>
                <a:lnTo>
                  <a:pt x="0" y="30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8" name="Group 487"/>
          <p:cNvGrpSpPr/>
          <p:nvPr/>
        </p:nvGrpSpPr>
        <p:grpSpPr>
          <a:xfrm>
            <a:off x="5525614" y="2232025"/>
            <a:ext cx="1884836" cy="608012"/>
            <a:chOff x="6770688" y="2232025"/>
            <a:chExt cx="639762" cy="206375"/>
          </a:xfrm>
        </p:grpSpPr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6770688" y="2235200"/>
              <a:ext cx="36512" cy="66675"/>
            </a:xfrm>
            <a:custGeom>
              <a:avLst/>
              <a:gdLst>
                <a:gd name="T0" fmla="*/ 0 w 77"/>
                <a:gd name="T1" fmla="*/ 147 h 147"/>
                <a:gd name="T2" fmla="*/ 0 w 77"/>
                <a:gd name="T3" fmla="*/ 147 h 147"/>
                <a:gd name="T4" fmla="*/ 0 w 77"/>
                <a:gd name="T5" fmla="*/ 133 h 147"/>
                <a:gd name="T6" fmla="*/ 29 w 77"/>
                <a:gd name="T7" fmla="*/ 133 h 147"/>
                <a:gd name="T8" fmla="*/ 29 w 77"/>
                <a:gd name="T9" fmla="*/ 19 h 147"/>
                <a:gd name="T10" fmla="*/ 0 w 77"/>
                <a:gd name="T11" fmla="*/ 26 h 147"/>
                <a:gd name="T12" fmla="*/ 0 w 77"/>
                <a:gd name="T13" fmla="*/ 12 h 147"/>
                <a:gd name="T14" fmla="*/ 48 w 77"/>
                <a:gd name="T15" fmla="*/ 0 h 147"/>
                <a:gd name="T16" fmla="*/ 48 w 77"/>
                <a:gd name="T17" fmla="*/ 133 h 147"/>
                <a:gd name="T18" fmla="*/ 77 w 77"/>
                <a:gd name="T19" fmla="*/ 133 h 147"/>
                <a:gd name="T20" fmla="*/ 77 w 77"/>
                <a:gd name="T21" fmla="*/ 147 h 147"/>
                <a:gd name="T22" fmla="*/ 0 w 77"/>
                <a:gd name="T2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147">
                  <a:moveTo>
                    <a:pt x="0" y="147"/>
                  </a:moveTo>
                  <a:lnTo>
                    <a:pt x="0" y="147"/>
                  </a:lnTo>
                  <a:lnTo>
                    <a:pt x="0" y="133"/>
                  </a:lnTo>
                  <a:lnTo>
                    <a:pt x="29" y="133"/>
                  </a:lnTo>
                  <a:lnTo>
                    <a:pt x="29" y="19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48" y="0"/>
                  </a:lnTo>
                  <a:lnTo>
                    <a:pt x="48" y="133"/>
                  </a:lnTo>
                  <a:lnTo>
                    <a:pt x="77" y="133"/>
                  </a:lnTo>
                  <a:lnTo>
                    <a:pt x="77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6826250" y="2236788"/>
              <a:ext cx="36512" cy="68262"/>
            </a:xfrm>
            <a:custGeom>
              <a:avLst/>
              <a:gdLst>
                <a:gd name="T0" fmla="*/ 0 w 78"/>
                <a:gd name="T1" fmla="*/ 145 h 148"/>
                <a:gd name="T2" fmla="*/ 0 w 78"/>
                <a:gd name="T3" fmla="*/ 145 h 148"/>
                <a:gd name="T4" fmla="*/ 0 w 78"/>
                <a:gd name="T5" fmla="*/ 128 h 148"/>
                <a:gd name="T6" fmla="*/ 27 w 78"/>
                <a:gd name="T7" fmla="*/ 133 h 148"/>
                <a:gd name="T8" fmla="*/ 50 w 78"/>
                <a:gd name="T9" fmla="*/ 125 h 148"/>
                <a:gd name="T10" fmla="*/ 58 w 78"/>
                <a:gd name="T11" fmla="*/ 102 h 148"/>
                <a:gd name="T12" fmla="*/ 13 w 78"/>
                <a:gd name="T13" fmla="*/ 70 h 148"/>
                <a:gd name="T14" fmla="*/ 3 w 78"/>
                <a:gd name="T15" fmla="*/ 70 h 148"/>
                <a:gd name="T16" fmla="*/ 3 w 78"/>
                <a:gd name="T17" fmla="*/ 0 h 148"/>
                <a:gd name="T18" fmla="*/ 75 w 78"/>
                <a:gd name="T19" fmla="*/ 0 h 148"/>
                <a:gd name="T20" fmla="*/ 75 w 78"/>
                <a:gd name="T21" fmla="*/ 17 h 148"/>
                <a:gd name="T22" fmla="*/ 19 w 78"/>
                <a:gd name="T23" fmla="*/ 17 h 148"/>
                <a:gd name="T24" fmla="*/ 19 w 78"/>
                <a:gd name="T25" fmla="*/ 55 h 148"/>
                <a:gd name="T26" fmla="*/ 63 w 78"/>
                <a:gd name="T27" fmla="*/ 68 h 148"/>
                <a:gd name="T28" fmla="*/ 78 w 78"/>
                <a:gd name="T29" fmla="*/ 103 h 148"/>
                <a:gd name="T30" fmla="*/ 64 w 78"/>
                <a:gd name="T31" fmla="*/ 136 h 148"/>
                <a:gd name="T32" fmla="*/ 25 w 78"/>
                <a:gd name="T33" fmla="*/ 148 h 148"/>
                <a:gd name="T34" fmla="*/ 0 w 78"/>
                <a:gd name="T35" fmla="*/ 145 h 148"/>
                <a:gd name="T36" fmla="*/ 0 w 78"/>
                <a:gd name="T37" fmla="*/ 14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48">
                  <a:moveTo>
                    <a:pt x="0" y="145"/>
                  </a:moveTo>
                  <a:lnTo>
                    <a:pt x="0" y="145"/>
                  </a:lnTo>
                  <a:lnTo>
                    <a:pt x="0" y="128"/>
                  </a:lnTo>
                  <a:cubicBezTo>
                    <a:pt x="10" y="131"/>
                    <a:pt x="19" y="133"/>
                    <a:pt x="27" y="133"/>
                  </a:cubicBezTo>
                  <a:cubicBezTo>
                    <a:pt x="37" y="133"/>
                    <a:pt x="44" y="131"/>
                    <a:pt x="50" y="125"/>
                  </a:cubicBezTo>
                  <a:cubicBezTo>
                    <a:pt x="55" y="119"/>
                    <a:pt x="58" y="112"/>
                    <a:pt x="58" y="102"/>
                  </a:cubicBezTo>
                  <a:cubicBezTo>
                    <a:pt x="58" y="80"/>
                    <a:pt x="43" y="70"/>
                    <a:pt x="13" y="70"/>
                  </a:cubicBezTo>
                  <a:cubicBezTo>
                    <a:pt x="10" y="70"/>
                    <a:pt x="6" y="70"/>
                    <a:pt x="3" y="70"/>
                  </a:cubicBezTo>
                  <a:lnTo>
                    <a:pt x="3" y="0"/>
                  </a:lnTo>
                  <a:lnTo>
                    <a:pt x="75" y="0"/>
                  </a:lnTo>
                  <a:lnTo>
                    <a:pt x="75" y="17"/>
                  </a:lnTo>
                  <a:lnTo>
                    <a:pt x="19" y="17"/>
                  </a:lnTo>
                  <a:lnTo>
                    <a:pt x="19" y="55"/>
                  </a:lnTo>
                  <a:cubicBezTo>
                    <a:pt x="38" y="55"/>
                    <a:pt x="52" y="59"/>
                    <a:pt x="63" y="68"/>
                  </a:cubicBezTo>
                  <a:cubicBezTo>
                    <a:pt x="73" y="76"/>
                    <a:pt x="78" y="88"/>
                    <a:pt x="78" y="103"/>
                  </a:cubicBezTo>
                  <a:cubicBezTo>
                    <a:pt x="78" y="117"/>
                    <a:pt x="73" y="128"/>
                    <a:pt x="64" y="136"/>
                  </a:cubicBezTo>
                  <a:cubicBezTo>
                    <a:pt x="55" y="144"/>
                    <a:pt x="42" y="148"/>
                    <a:pt x="25" y="148"/>
                  </a:cubicBezTo>
                  <a:cubicBezTo>
                    <a:pt x="18" y="148"/>
                    <a:pt x="9" y="147"/>
                    <a:pt x="0" y="145"/>
                  </a:cubicBezTo>
                  <a:lnTo>
                    <a:pt x="0" y="1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6883400" y="2290763"/>
              <a:ext cx="11112" cy="11112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24 h 24"/>
                <a:gd name="T4" fmla="*/ 0 w 24"/>
                <a:gd name="T5" fmla="*/ 0 h 24"/>
                <a:gd name="T6" fmla="*/ 24 w 24"/>
                <a:gd name="T7" fmla="*/ 0 h 24"/>
                <a:gd name="T8" fmla="*/ 24 w 24"/>
                <a:gd name="T9" fmla="*/ 24 h 24"/>
                <a:gd name="T10" fmla="*/ 0 w 24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0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6915150" y="2236788"/>
              <a:ext cx="34925" cy="68262"/>
            </a:xfrm>
            <a:custGeom>
              <a:avLst/>
              <a:gdLst>
                <a:gd name="T0" fmla="*/ 0 w 78"/>
                <a:gd name="T1" fmla="*/ 145 h 148"/>
                <a:gd name="T2" fmla="*/ 0 w 78"/>
                <a:gd name="T3" fmla="*/ 145 h 148"/>
                <a:gd name="T4" fmla="*/ 0 w 78"/>
                <a:gd name="T5" fmla="*/ 128 h 148"/>
                <a:gd name="T6" fmla="*/ 27 w 78"/>
                <a:gd name="T7" fmla="*/ 133 h 148"/>
                <a:gd name="T8" fmla="*/ 49 w 78"/>
                <a:gd name="T9" fmla="*/ 125 h 148"/>
                <a:gd name="T10" fmla="*/ 58 w 78"/>
                <a:gd name="T11" fmla="*/ 102 h 148"/>
                <a:gd name="T12" fmla="*/ 13 w 78"/>
                <a:gd name="T13" fmla="*/ 70 h 148"/>
                <a:gd name="T14" fmla="*/ 2 w 78"/>
                <a:gd name="T15" fmla="*/ 70 h 148"/>
                <a:gd name="T16" fmla="*/ 2 w 78"/>
                <a:gd name="T17" fmla="*/ 0 h 148"/>
                <a:gd name="T18" fmla="*/ 75 w 78"/>
                <a:gd name="T19" fmla="*/ 0 h 148"/>
                <a:gd name="T20" fmla="*/ 75 w 78"/>
                <a:gd name="T21" fmla="*/ 17 h 148"/>
                <a:gd name="T22" fmla="*/ 19 w 78"/>
                <a:gd name="T23" fmla="*/ 17 h 148"/>
                <a:gd name="T24" fmla="*/ 19 w 78"/>
                <a:gd name="T25" fmla="*/ 55 h 148"/>
                <a:gd name="T26" fmla="*/ 62 w 78"/>
                <a:gd name="T27" fmla="*/ 68 h 148"/>
                <a:gd name="T28" fmla="*/ 78 w 78"/>
                <a:gd name="T29" fmla="*/ 103 h 148"/>
                <a:gd name="T30" fmla="*/ 64 w 78"/>
                <a:gd name="T31" fmla="*/ 136 h 148"/>
                <a:gd name="T32" fmla="*/ 25 w 78"/>
                <a:gd name="T33" fmla="*/ 148 h 148"/>
                <a:gd name="T34" fmla="*/ 0 w 78"/>
                <a:gd name="T35" fmla="*/ 145 h 148"/>
                <a:gd name="T36" fmla="*/ 0 w 78"/>
                <a:gd name="T37" fmla="*/ 14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48">
                  <a:moveTo>
                    <a:pt x="0" y="145"/>
                  </a:moveTo>
                  <a:lnTo>
                    <a:pt x="0" y="145"/>
                  </a:lnTo>
                  <a:lnTo>
                    <a:pt x="0" y="128"/>
                  </a:lnTo>
                  <a:cubicBezTo>
                    <a:pt x="9" y="131"/>
                    <a:pt x="18" y="133"/>
                    <a:pt x="27" y="133"/>
                  </a:cubicBezTo>
                  <a:cubicBezTo>
                    <a:pt x="37" y="133"/>
                    <a:pt x="44" y="131"/>
                    <a:pt x="49" y="125"/>
                  </a:cubicBezTo>
                  <a:cubicBezTo>
                    <a:pt x="55" y="119"/>
                    <a:pt x="58" y="112"/>
                    <a:pt x="58" y="102"/>
                  </a:cubicBezTo>
                  <a:cubicBezTo>
                    <a:pt x="58" y="80"/>
                    <a:pt x="43" y="70"/>
                    <a:pt x="13" y="70"/>
                  </a:cubicBezTo>
                  <a:cubicBezTo>
                    <a:pt x="10" y="70"/>
                    <a:pt x="6" y="70"/>
                    <a:pt x="2" y="70"/>
                  </a:cubicBezTo>
                  <a:lnTo>
                    <a:pt x="2" y="0"/>
                  </a:lnTo>
                  <a:lnTo>
                    <a:pt x="75" y="0"/>
                  </a:lnTo>
                  <a:lnTo>
                    <a:pt x="75" y="17"/>
                  </a:lnTo>
                  <a:lnTo>
                    <a:pt x="19" y="17"/>
                  </a:lnTo>
                  <a:lnTo>
                    <a:pt x="19" y="55"/>
                  </a:lnTo>
                  <a:cubicBezTo>
                    <a:pt x="38" y="55"/>
                    <a:pt x="52" y="59"/>
                    <a:pt x="62" y="68"/>
                  </a:cubicBezTo>
                  <a:cubicBezTo>
                    <a:pt x="73" y="76"/>
                    <a:pt x="78" y="88"/>
                    <a:pt x="78" y="103"/>
                  </a:cubicBezTo>
                  <a:cubicBezTo>
                    <a:pt x="78" y="117"/>
                    <a:pt x="73" y="128"/>
                    <a:pt x="64" y="136"/>
                  </a:cubicBezTo>
                  <a:cubicBezTo>
                    <a:pt x="54" y="144"/>
                    <a:pt x="41" y="148"/>
                    <a:pt x="25" y="148"/>
                  </a:cubicBezTo>
                  <a:cubicBezTo>
                    <a:pt x="17" y="148"/>
                    <a:pt x="9" y="147"/>
                    <a:pt x="0" y="145"/>
                  </a:cubicBezTo>
                  <a:lnTo>
                    <a:pt x="0" y="1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2" name="Freeform 439"/>
            <p:cNvSpPr>
              <a:spLocks noEditPoints="1"/>
            </p:cNvSpPr>
            <p:nvPr/>
          </p:nvSpPr>
          <p:spPr bwMode="auto">
            <a:xfrm>
              <a:off x="6999288" y="2236788"/>
              <a:ext cx="41275" cy="65087"/>
            </a:xfrm>
            <a:custGeom>
              <a:avLst/>
              <a:gdLst>
                <a:gd name="T0" fmla="*/ 0 w 88"/>
                <a:gd name="T1" fmla="*/ 144 h 144"/>
                <a:gd name="T2" fmla="*/ 0 w 88"/>
                <a:gd name="T3" fmla="*/ 144 h 144"/>
                <a:gd name="T4" fmla="*/ 0 w 88"/>
                <a:gd name="T5" fmla="*/ 0 h 144"/>
                <a:gd name="T6" fmla="*/ 39 w 88"/>
                <a:gd name="T7" fmla="*/ 0 h 144"/>
                <a:gd name="T8" fmla="*/ 77 w 88"/>
                <a:gd name="T9" fmla="*/ 9 h 144"/>
                <a:gd name="T10" fmla="*/ 88 w 88"/>
                <a:gd name="T11" fmla="*/ 38 h 144"/>
                <a:gd name="T12" fmla="*/ 72 w 88"/>
                <a:gd name="T13" fmla="*/ 74 h 144"/>
                <a:gd name="T14" fmla="*/ 29 w 88"/>
                <a:gd name="T15" fmla="*/ 87 h 144"/>
                <a:gd name="T16" fmla="*/ 20 w 88"/>
                <a:gd name="T17" fmla="*/ 87 h 144"/>
                <a:gd name="T18" fmla="*/ 20 w 88"/>
                <a:gd name="T19" fmla="*/ 144 h 144"/>
                <a:gd name="T20" fmla="*/ 0 w 88"/>
                <a:gd name="T21" fmla="*/ 144 h 144"/>
                <a:gd name="T22" fmla="*/ 20 w 88"/>
                <a:gd name="T23" fmla="*/ 72 h 144"/>
                <a:gd name="T24" fmla="*/ 20 w 88"/>
                <a:gd name="T25" fmla="*/ 72 h 144"/>
                <a:gd name="T26" fmla="*/ 28 w 88"/>
                <a:gd name="T27" fmla="*/ 72 h 144"/>
                <a:gd name="T28" fmla="*/ 57 w 88"/>
                <a:gd name="T29" fmla="*/ 63 h 144"/>
                <a:gd name="T30" fmla="*/ 66 w 88"/>
                <a:gd name="T31" fmla="*/ 40 h 144"/>
                <a:gd name="T32" fmla="*/ 59 w 88"/>
                <a:gd name="T33" fmla="*/ 21 h 144"/>
                <a:gd name="T34" fmla="*/ 33 w 88"/>
                <a:gd name="T35" fmla="*/ 16 h 144"/>
                <a:gd name="T36" fmla="*/ 20 w 88"/>
                <a:gd name="T37" fmla="*/ 16 h 144"/>
                <a:gd name="T38" fmla="*/ 20 w 88"/>
                <a:gd name="T39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4">
                  <a:moveTo>
                    <a:pt x="0" y="144"/>
                  </a:moveTo>
                  <a:lnTo>
                    <a:pt x="0" y="144"/>
                  </a:lnTo>
                  <a:lnTo>
                    <a:pt x="0" y="0"/>
                  </a:lnTo>
                  <a:lnTo>
                    <a:pt x="39" y="0"/>
                  </a:lnTo>
                  <a:cubicBezTo>
                    <a:pt x="57" y="0"/>
                    <a:pt x="69" y="3"/>
                    <a:pt x="77" y="9"/>
                  </a:cubicBezTo>
                  <a:cubicBezTo>
                    <a:pt x="84" y="15"/>
                    <a:pt x="88" y="25"/>
                    <a:pt x="88" y="38"/>
                  </a:cubicBezTo>
                  <a:cubicBezTo>
                    <a:pt x="88" y="53"/>
                    <a:pt x="83" y="65"/>
                    <a:pt x="72" y="74"/>
                  </a:cubicBezTo>
                  <a:cubicBezTo>
                    <a:pt x="62" y="83"/>
                    <a:pt x="48" y="87"/>
                    <a:pt x="29" y="87"/>
                  </a:cubicBezTo>
                  <a:lnTo>
                    <a:pt x="20" y="87"/>
                  </a:lnTo>
                  <a:lnTo>
                    <a:pt x="20" y="144"/>
                  </a:lnTo>
                  <a:lnTo>
                    <a:pt x="0" y="144"/>
                  </a:lnTo>
                  <a:close/>
                  <a:moveTo>
                    <a:pt x="20" y="72"/>
                  </a:moveTo>
                  <a:lnTo>
                    <a:pt x="20" y="72"/>
                  </a:lnTo>
                  <a:lnTo>
                    <a:pt x="28" y="72"/>
                  </a:lnTo>
                  <a:cubicBezTo>
                    <a:pt x="41" y="72"/>
                    <a:pt x="50" y="69"/>
                    <a:pt x="57" y="63"/>
                  </a:cubicBezTo>
                  <a:cubicBezTo>
                    <a:pt x="63" y="58"/>
                    <a:pt x="66" y="50"/>
                    <a:pt x="66" y="40"/>
                  </a:cubicBezTo>
                  <a:cubicBezTo>
                    <a:pt x="66" y="31"/>
                    <a:pt x="64" y="25"/>
                    <a:pt x="59" y="21"/>
                  </a:cubicBezTo>
                  <a:cubicBezTo>
                    <a:pt x="53" y="17"/>
                    <a:pt x="45" y="16"/>
                    <a:pt x="33" y="16"/>
                  </a:cubicBezTo>
                  <a:lnTo>
                    <a:pt x="20" y="16"/>
                  </a:lnTo>
                  <a:lnTo>
                    <a:pt x="20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3" name="Freeform 440"/>
            <p:cNvSpPr>
              <a:spLocks noEditPoints="1"/>
            </p:cNvSpPr>
            <p:nvPr/>
          </p:nvSpPr>
          <p:spPr bwMode="auto">
            <a:xfrm>
              <a:off x="7046913" y="2252663"/>
              <a:ext cx="39687" cy="50800"/>
            </a:xfrm>
            <a:custGeom>
              <a:avLst/>
              <a:gdLst>
                <a:gd name="T0" fmla="*/ 85 w 86"/>
                <a:gd name="T1" fmla="*/ 105 h 111"/>
                <a:gd name="T2" fmla="*/ 85 w 86"/>
                <a:gd name="T3" fmla="*/ 105 h 111"/>
                <a:gd name="T4" fmla="*/ 53 w 86"/>
                <a:gd name="T5" fmla="*/ 111 h 111"/>
                <a:gd name="T6" fmla="*/ 14 w 86"/>
                <a:gd name="T7" fmla="*/ 95 h 111"/>
                <a:gd name="T8" fmla="*/ 0 w 86"/>
                <a:gd name="T9" fmla="*/ 55 h 111"/>
                <a:gd name="T10" fmla="*/ 13 w 86"/>
                <a:gd name="T11" fmla="*/ 16 h 111"/>
                <a:gd name="T12" fmla="*/ 46 w 86"/>
                <a:gd name="T13" fmla="*/ 0 h 111"/>
                <a:gd name="T14" fmla="*/ 75 w 86"/>
                <a:gd name="T15" fmla="*/ 14 h 111"/>
                <a:gd name="T16" fmla="*/ 86 w 86"/>
                <a:gd name="T17" fmla="*/ 52 h 111"/>
                <a:gd name="T18" fmla="*/ 86 w 86"/>
                <a:gd name="T19" fmla="*/ 58 h 111"/>
                <a:gd name="T20" fmla="*/ 19 w 86"/>
                <a:gd name="T21" fmla="*/ 58 h 111"/>
                <a:gd name="T22" fmla="*/ 56 w 86"/>
                <a:gd name="T23" fmla="*/ 96 h 111"/>
                <a:gd name="T24" fmla="*/ 85 w 86"/>
                <a:gd name="T25" fmla="*/ 90 h 111"/>
                <a:gd name="T26" fmla="*/ 85 w 86"/>
                <a:gd name="T27" fmla="*/ 105 h 111"/>
                <a:gd name="T28" fmla="*/ 20 w 86"/>
                <a:gd name="T29" fmla="*/ 44 h 111"/>
                <a:gd name="T30" fmla="*/ 20 w 86"/>
                <a:gd name="T31" fmla="*/ 44 h 111"/>
                <a:gd name="T32" fmla="*/ 67 w 86"/>
                <a:gd name="T33" fmla="*/ 44 h 111"/>
                <a:gd name="T34" fmla="*/ 45 w 86"/>
                <a:gd name="T35" fmla="*/ 15 h 111"/>
                <a:gd name="T36" fmla="*/ 20 w 86"/>
                <a:gd name="T37" fmla="*/ 44 h 111"/>
                <a:gd name="T38" fmla="*/ 20 w 86"/>
                <a:gd name="T39" fmla="*/ 4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111">
                  <a:moveTo>
                    <a:pt x="85" y="105"/>
                  </a:moveTo>
                  <a:lnTo>
                    <a:pt x="85" y="105"/>
                  </a:lnTo>
                  <a:cubicBezTo>
                    <a:pt x="73" y="109"/>
                    <a:pt x="62" y="111"/>
                    <a:pt x="53" y="111"/>
                  </a:cubicBezTo>
                  <a:cubicBezTo>
                    <a:pt x="37" y="111"/>
                    <a:pt x="24" y="105"/>
                    <a:pt x="14" y="95"/>
                  </a:cubicBezTo>
                  <a:cubicBezTo>
                    <a:pt x="5" y="85"/>
                    <a:pt x="0" y="71"/>
                    <a:pt x="0" y="55"/>
                  </a:cubicBezTo>
                  <a:cubicBezTo>
                    <a:pt x="0" y="39"/>
                    <a:pt x="4" y="26"/>
                    <a:pt x="13" y="16"/>
                  </a:cubicBezTo>
                  <a:cubicBezTo>
                    <a:pt x="21" y="5"/>
                    <a:pt x="32" y="0"/>
                    <a:pt x="46" y="0"/>
                  </a:cubicBezTo>
                  <a:cubicBezTo>
                    <a:pt x="59" y="0"/>
                    <a:pt x="69" y="5"/>
                    <a:pt x="75" y="14"/>
                  </a:cubicBezTo>
                  <a:cubicBezTo>
                    <a:pt x="82" y="23"/>
                    <a:pt x="86" y="36"/>
                    <a:pt x="86" y="52"/>
                  </a:cubicBezTo>
                  <a:lnTo>
                    <a:pt x="86" y="58"/>
                  </a:lnTo>
                  <a:lnTo>
                    <a:pt x="19" y="58"/>
                  </a:lnTo>
                  <a:cubicBezTo>
                    <a:pt x="22" y="83"/>
                    <a:pt x="34" y="96"/>
                    <a:pt x="56" y="96"/>
                  </a:cubicBezTo>
                  <a:cubicBezTo>
                    <a:pt x="64" y="96"/>
                    <a:pt x="74" y="94"/>
                    <a:pt x="85" y="90"/>
                  </a:cubicBezTo>
                  <a:lnTo>
                    <a:pt x="85" y="105"/>
                  </a:lnTo>
                  <a:close/>
                  <a:moveTo>
                    <a:pt x="20" y="44"/>
                  </a:moveTo>
                  <a:lnTo>
                    <a:pt x="20" y="44"/>
                  </a:lnTo>
                  <a:lnTo>
                    <a:pt x="67" y="44"/>
                  </a:lnTo>
                  <a:cubicBezTo>
                    <a:pt x="67" y="24"/>
                    <a:pt x="59" y="15"/>
                    <a:pt x="45" y="15"/>
                  </a:cubicBezTo>
                  <a:cubicBezTo>
                    <a:pt x="30" y="15"/>
                    <a:pt x="22" y="24"/>
                    <a:pt x="20" y="44"/>
                  </a:cubicBezTo>
                  <a:lnTo>
                    <a:pt x="20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7096125" y="2244725"/>
              <a:ext cx="26987" cy="58737"/>
            </a:xfrm>
            <a:custGeom>
              <a:avLst/>
              <a:gdLst>
                <a:gd name="T0" fmla="*/ 44 w 60"/>
                <a:gd name="T1" fmla="*/ 129 h 129"/>
                <a:gd name="T2" fmla="*/ 44 w 60"/>
                <a:gd name="T3" fmla="*/ 129 h 129"/>
                <a:gd name="T4" fmla="*/ 21 w 60"/>
                <a:gd name="T5" fmla="*/ 120 h 129"/>
                <a:gd name="T6" fmla="*/ 13 w 60"/>
                <a:gd name="T7" fmla="*/ 97 h 129"/>
                <a:gd name="T8" fmla="*/ 13 w 60"/>
                <a:gd name="T9" fmla="*/ 35 h 129"/>
                <a:gd name="T10" fmla="*/ 0 w 60"/>
                <a:gd name="T11" fmla="*/ 35 h 129"/>
                <a:gd name="T12" fmla="*/ 0 w 60"/>
                <a:gd name="T13" fmla="*/ 21 h 129"/>
                <a:gd name="T14" fmla="*/ 13 w 60"/>
                <a:gd name="T15" fmla="*/ 21 h 129"/>
                <a:gd name="T16" fmla="*/ 13 w 60"/>
                <a:gd name="T17" fmla="*/ 1 h 129"/>
                <a:gd name="T18" fmla="*/ 32 w 60"/>
                <a:gd name="T19" fmla="*/ 0 h 129"/>
                <a:gd name="T20" fmla="*/ 32 w 60"/>
                <a:gd name="T21" fmla="*/ 21 h 129"/>
                <a:gd name="T22" fmla="*/ 60 w 60"/>
                <a:gd name="T23" fmla="*/ 21 h 129"/>
                <a:gd name="T24" fmla="*/ 60 w 60"/>
                <a:gd name="T25" fmla="*/ 35 h 129"/>
                <a:gd name="T26" fmla="*/ 32 w 60"/>
                <a:gd name="T27" fmla="*/ 35 h 129"/>
                <a:gd name="T28" fmla="*/ 32 w 60"/>
                <a:gd name="T29" fmla="*/ 94 h 129"/>
                <a:gd name="T30" fmla="*/ 50 w 60"/>
                <a:gd name="T31" fmla="*/ 114 h 129"/>
                <a:gd name="T32" fmla="*/ 60 w 60"/>
                <a:gd name="T33" fmla="*/ 113 h 129"/>
                <a:gd name="T34" fmla="*/ 60 w 60"/>
                <a:gd name="T35" fmla="*/ 126 h 129"/>
                <a:gd name="T36" fmla="*/ 44 w 60"/>
                <a:gd name="T37" fmla="*/ 129 h 129"/>
                <a:gd name="T38" fmla="*/ 44 w 60"/>
                <a:gd name="T3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129">
                  <a:moveTo>
                    <a:pt x="44" y="129"/>
                  </a:moveTo>
                  <a:lnTo>
                    <a:pt x="44" y="129"/>
                  </a:lnTo>
                  <a:cubicBezTo>
                    <a:pt x="34" y="129"/>
                    <a:pt x="27" y="126"/>
                    <a:pt x="21" y="120"/>
                  </a:cubicBezTo>
                  <a:cubicBezTo>
                    <a:pt x="16" y="115"/>
                    <a:pt x="13" y="107"/>
                    <a:pt x="13" y="97"/>
                  </a:cubicBezTo>
                  <a:lnTo>
                    <a:pt x="13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13" y="21"/>
                  </a:lnTo>
                  <a:lnTo>
                    <a:pt x="13" y="1"/>
                  </a:lnTo>
                  <a:lnTo>
                    <a:pt x="32" y="0"/>
                  </a:lnTo>
                  <a:lnTo>
                    <a:pt x="32" y="21"/>
                  </a:lnTo>
                  <a:lnTo>
                    <a:pt x="60" y="21"/>
                  </a:lnTo>
                  <a:lnTo>
                    <a:pt x="60" y="35"/>
                  </a:lnTo>
                  <a:lnTo>
                    <a:pt x="32" y="35"/>
                  </a:lnTo>
                  <a:lnTo>
                    <a:pt x="32" y="94"/>
                  </a:lnTo>
                  <a:cubicBezTo>
                    <a:pt x="32" y="107"/>
                    <a:pt x="38" y="114"/>
                    <a:pt x="50" y="114"/>
                  </a:cubicBezTo>
                  <a:cubicBezTo>
                    <a:pt x="53" y="114"/>
                    <a:pt x="56" y="114"/>
                    <a:pt x="60" y="113"/>
                  </a:cubicBezTo>
                  <a:lnTo>
                    <a:pt x="60" y="126"/>
                  </a:lnTo>
                  <a:cubicBezTo>
                    <a:pt x="54" y="128"/>
                    <a:pt x="49" y="129"/>
                    <a:pt x="44" y="129"/>
                  </a:cubicBezTo>
                  <a:lnTo>
                    <a:pt x="44" y="1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5" name="Freeform 442"/>
            <p:cNvSpPr>
              <a:spLocks noEditPoints="1"/>
            </p:cNvSpPr>
            <p:nvPr/>
          </p:nvSpPr>
          <p:spPr bwMode="auto">
            <a:xfrm>
              <a:off x="7132638" y="2252663"/>
              <a:ext cx="42862" cy="50800"/>
            </a:xfrm>
            <a:custGeom>
              <a:avLst/>
              <a:gdLst>
                <a:gd name="T0" fmla="*/ 64 w 95"/>
                <a:gd name="T1" fmla="*/ 95 h 111"/>
                <a:gd name="T2" fmla="*/ 64 w 95"/>
                <a:gd name="T3" fmla="*/ 95 h 111"/>
                <a:gd name="T4" fmla="*/ 31 w 95"/>
                <a:gd name="T5" fmla="*/ 111 h 111"/>
                <a:gd name="T6" fmla="*/ 9 w 95"/>
                <a:gd name="T7" fmla="*/ 102 h 111"/>
                <a:gd name="T8" fmla="*/ 0 w 95"/>
                <a:gd name="T9" fmla="*/ 82 h 111"/>
                <a:gd name="T10" fmla="*/ 15 w 95"/>
                <a:gd name="T11" fmla="*/ 55 h 111"/>
                <a:gd name="T12" fmla="*/ 56 w 95"/>
                <a:gd name="T13" fmla="*/ 46 h 111"/>
                <a:gd name="T14" fmla="*/ 61 w 95"/>
                <a:gd name="T15" fmla="*/ 46 h 111"/>
                <a:gd name="T16" fmla="*/ 61 w 95"/>
                <a:gd name="T17" fmla="*/ 33 h 111"/>
                <a:gd name="T18" fmla="*/ 42 w 95"/>
                <a:gd name="T19" fmla="*/ 15 h 111"/>
                <a:gd name="T20" fmla="*/ 9 w 95"/>
                <a:gd name="T21" fmla="*/ 24 h 111"/>
                <a:gd name="T22" fmla="*/ 9 w 95"/>
                <a:gd name="T23" fmla="*/ 8 h 111"/>
                <a:gd name="T24" fmla="*/ 46 w 95"/>
                <a:gd name="T25" fmla="*/ 0 h 111"/>
                <a:gd name="T26" fmla="*/ 72 w 95"/>
                <a:gd name="T27" fmla="*/ 8 h 111"/>
                <a:gd name="T28" fmla="*/ 80 w 95"/>
                <a:gd name="T29" fmla="*/ 33 h 111"/>
                <a:gd name="T30" fmla="*/ 80 w 95"/>
                <a:gd name="T31" fmla="*/ 81 h 111"/>
                <a:gd name="T32" fmla="*/ 90 w 95"/>
                <a:gd name="T33" fmla="*/ 97 h 111"/>
                <a:gd name="T34" fmla="*/ 94 w 95"/>
                <a:gd name="T35" fmla="*/ 97 h 111"/>
                <a:gd name="T36" fmla="*/ 95 w 95"/>
                <a:gd name="T37" fmla="*/ 107 h 111"/>
                <a:gd name="T38" fmla="*/ 81 w 95"/>
                <a:gd name="T39" fmla="*/ 111 h 111"/>
                <a:gd name="T40" fmla="*/ 64 w 95"/>
                <a:gd name="T41" fmla="*/ 95 h 111"/>
                <a:gd name="T42" fmla="*/ 64 w 95"/>
                <a:gd name="T43" fmla="*/ 95 h 111"/>
                <a:gd name="T44" fmla="*/ 61 w 95"/>
                <a:gd name="T45" fmla="*/ 84 h 111"/>
                <a:gd name="T46" fmla="*/ 61 w 95"/>
                <a:gd name="T47" fmla="*/ 84 h 111"/>
                <a:gd name="T48" fmla="*/ 61 w 95"/>
                <a:gd name="T49" fmla="*/ 57 h 111"/>
                <a:gd name="T50" fmla="*/ 55 w 95"/>
                <a:gd name="T51" fmla="*/ 57 h 111"/>
                <a:gd name="T52" fmla="*/ 29 w 95"/>
                <a:gd name="T53" fmla="*/ 63 h 111"/>
                <a:gd name="T54" fmla="*/ 19 w 95"/>
                <a:gd name="T55" fmla="*/ 79 h 111"/>
                <a:gd name="T56" fmla="*/ 24 w 95"/>
                <a:gd name="T57" fmla="*/ 90 h 111"/>
                <a:gd name="T58" fmla="*/ 36 w 95"/>
                <a:gd name="T59" fmla="*/ 95 h 111"/>
                <a:gd name="T60" fmla="*/ 61 w 95"/>
                <a:gd name="T61" fmla="*/ 84 h 111"/>
                <a:gd name="T62" fmla="*/ 61 w 95"/>
                <a:gd name="T63" fmla="*/ 8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111">
                  <a:moveTo>
                    <a:pt x="64" y="95"/>
                  </a:moveTo>
                  <a:lnTo>
                    <a:pt x="64" y="95"/>
                  </a:lnTo>
                  <a:cubicBezTo>
                    <a:pt x="52" y="105"/>
                    <a:pt x="41" y="111"/>
                    <a:pt x="31" y="111"/>
                  </a:cubicBezTo>
                  <a:cubicBezTo>
                    <a:pt x="22" y="111"/>
                    <a:pt x="15" y="108"/>
                    <a:pt x="9" y="102"/>
                  </a:cubicBezTo>
                  <a:cubicBezTo>
                    <a:pt x="3" y="97"/>
                    <a:pt x="0" y="90"/>
                    <a:pt x="0" y="82"/>
                  </a:cubicBezTo>
                  <a:cubicBezTo>
                    <a:pt x="0" y="70"/>
                    <a:pt x="5" y="61"/>
                    <a:pt x="15" y="55"/>
                  </a:cubicBezTo>
                  <a:cubicBezTo>
                    <a:pt x="24" y="49"/>
                    <a:pt x="38" y="46"/>
                    <a:pt x="56" y="46"/>
                  </a:cubicBezTo>
                  <a:lnTo>
                    <a:pt x="61" y="46"/>
                  </a:lnTo>
                  <a:lnTo>
                    <a:pt x="61" y="33"/>
                  </a:lnTo>
                  <a:cubicBezTo>
                    <a:pt x="61" y="21"/>
                    <a:pt x="55" y="15"/>
                    <a:pt x="42" y="15"/>
                  </a:cubicBezTo>
                  <a:cubicBezTo>
                    <a:pt x="32" y="15"/>
                    <a:pt x="21" y="18"/>
                    <a:pt x="9" y="24"/>
                  </a:cubicBezTo>
                  <a:lnTo>
                    <a:pt x="9" y="8"/>
                  </a:lnTo>
                  <a:cubicBezTo>
                    <a:pt x="22" y="3"/>
                    <a:pt x="34" y="0"/>
                    <a:pt x="46" y="0"/>
                  </a:cubicBezTo>
                  <a:cubicBezTo>
                    <a:pt x="57" y="0"/>
                    <a:pt x="66" y="3"/>
                    <a:pt x="72" y="8"/>
                  </a:cubicBezTo>
                  <a:cubicBezTo>
                    <a:pt x="77" y="14"/>
                    <a:pt x="80" y="22"/>
                    <a:pt x="80" y="33"/>
                  </a:cubicBezTo>
                  <a:lnTo>
                    <a:pt x="80" y="81"/>
                  </a:lnTo>
                  <a:cubicBezTo>
                    <a:pt x="80" y="92"/>
                    <a:pt x="83" y="97"/>
                    <a:pt x="90" y="97"/>
                  </a:cubicBezTo>
                  <a:cubicBezTo>
                    <a:pt x="91" y="97"/>
                    <a:pt x="92" y="97"/>
                    <a:pt x="94" y="97"/>
                  </a:cubicBezTo>
                  <a:lnTo>
                    <a:pt x="95" y="107"/>
                  </a:lnTo>
                  <a:cubicBezTo>
                    <a:pt x="91" y="110"/>
                    <a:pt x="86" y="111"/>
                    <a:pt x="81" y="111"/>
                  </a:cubicBezTo>
                  <a:cubicBezTo>
                    <a:pt x="72" y="111"/>
                    <a:pt x="66" y="105"/>
                    <a:pt x="64" y="95"/>
                  </a:cubicBezTo>
                  <a:lnTo>
                    <a:pt x="64" y="95"/>
                  </a:lnTo>
                  <a:close/>
                  <a:moveTo>
                    <a:pt x="61" y="84"/>
                  </a:moveTo>
                  <a:lnTo>
                    <a:pt x="61" y="84"/>
                  </a:lnTo>
                  <a:lnTo>
                    <a:pt x="61" y="57"/>
                  </a:lnTo>
                  <a:lnTo>
                    <a:pt x="55" y="57"/>
                  </a:lnTo>
                  <a:cubicBezTo>
                    <a:pt x="44" y="57"/>
                    <a:pt x="36" y="59"/>
                    <a:pt x="29" y="63"/>
                  </a:cubicBezTo>
                  <a:cubicBezTo>
                    <a:pt x="23" y="67"/>
                    <a:pt x="19" y="72"/>
                    <a:pt x="19" y="79"/>
                  </a:cubicBezTo>
                  <a:cubicBezTo>
                    <a:pt x="19" y="83"/>
                    <a:pt x="21" y="87"/>
                    <a:pt x="24" y="90"/>
                  </a:cubicBezTo>
                  <a:cubicBezTo>
                    <a:pt x="27" y="93"/>
                    <a:pt x="31" y="95"/>
                    <a:pt x="36" y="95"/>
                  </a:cubicBezTo>
                  <a:cubicBezTo>
                    <a:pt x="44" y="95"/>
                    <a:pt x="52" y="91"/>
                    <a:pt x="61" y="84"/>
                  </a:cubicBezTo>
                  <a:lnTo>
                    <a:pt x="61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6" name="Freeform 443"/>
            <p:cNvSpPr>
              <a:spLocks noEditPoints="1"/>
            </p:cNvSpPr>
            <p:nvPr/>
          </p:nvSpPr>
          <p:spPr bwMode="auto">
            <a:xfrm>
              <a:off x="7186613" y="2232025"/>
              <a:ext cx="44450" cy="71437"/>
            </a:xfrm>
            <a:custGeom>
              <a:avLst/>
              <a:gdLst>
                <a:gd name="T0" fmla="*/ 0 w 95"/>
                <a:gd name="T1" fmla="*/ 154 h 156"/>
                <a:gd name="T2" fmla="*/ 0 w 95"/>
                <a:gd name="T3" fmla="*/ 154 h 156"/>
                <a:gd name="T4" fmla="*/ 0 w 95"/>
                <a:gd name="T5" fmla="*/ 0 h 156"/>
                <a:gd name="T6" fmla="*/ 19 w 95"/>
                <a:gd name="T7" fmla="*/ 0 h 156"/>
                <a:gd name="T8" fmla="*/ 19 w 95"/>
                <a:gd name="T9" fmla="*/ 67 h 156"/>
                <a:gd name="T10" fmla="*/ 54 w 95"/>
                <a:gd name="T11" fmla="*/ 45 h 156"/>
                <a:gd name="T12" fmla="*/ 84 w 95"/>
                <a:gd name="T13" fmla="*/ 59 h 156"/>
                <a:gd name="T14" fmla="*/ 95 w 95"/>
                <a:gd name="T15" fmla="*/ 97 h 156"/>
                <a:gd name="T16" fmla="*/ 83 w 95"/>
                <a:gd name="T17" fmla="*/ 140 h 156"/>
                <a:gd name="T18" fmla="*/ 50 w 95"/>
                <a:gd name="T19" fmla="*/ 156 h 156"/>
                <a:gd name="T20" fmla="*/ 19 w 95"/>
                <a:gd name="T21" fmla="*/ 141 h 156"/>
                <a:gd name="T22" fmla="*/ 17 w 95"/>
                <a:gd name="T23" fmla="*/ 154 h 156"/>
                <a:gd name="T24" fmla="*/ 0 w 95"/>
                <a:gd name="T25" fmla="*/ 154 h 156"/>
                <a:gd name="T26" fmla="*/ 19 w 95"/>
                <a:gd name="T27" fmla="*/ 128 h 156"/>
                <a:gd name="T28" fmla="*/ 19 w 95"/>
                <a:gd name="T29" fmla="*/ 128 h 156"/>
                <a:gd name="T30" fmla="*/ 47 w 95"/>
                <a:gd name="T31" fmla="*/ 141 h 156"/>
                <a:gd name="T32" fmla="*/ 75 w 95"/>
                <a:gd name="T33" fmla="*/ 99 h 156"/>
                <a:gd name="T34" fmla="*/ 50 w 95"/>
                <a:gd name="T35" fmla="*/ 62 h 156"/>
                <a:gd name="T36" fmla="*/ 19 w 95"/>
                <a:gd name="T37" fmla="*/ 79 h 156"/>
                <a:gd name="T38" fmla="*/ 19 w 95"/>
                <a:gd name="T39" fmla="*/ 12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" h="156">
                  <a:moveTo>
                    <a:pt x="0" y="154"/>
                  </a:moveTo>
                  <a:lnTo>
                    <a:pt x="0" y="15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67"/>
                  </a:lnTo>
                  <a:cubicBezTo>
                    <a:pt x="27" y="53"/>
                    <a:pt x="39" y="45"/>
                    <a:pt x="54" y="45"/>
                  </a:cubicBezTo>
                  <a:cubicBezTo>
                    <a:pt x="67" y="45"/>
                    <a:pt x="77" y="50"/>
                    <a:pt x="84" y="59"/>
                  </a:cubicBezTo>
                  <a:cubicBezTo>
                    <a:pt x="91" y="68"/>
                    <a:pt x="95" y="81"/>
                    <a:pt x="95" y="97"/>
                  </a:cubicBezTo>
                  <a:cubicBezTo>
                    <a:pt x="95" y="115"/>
                    <a:pt x="91" y="129"/>
                    <a:pt x="83" y="140"/>
                  </a:cubicBezTo>
                  <a:cubicBezTo>
                    <a:pt x="74" y="150"/>
                    <a:pt x="64" y="156"/>
                    <a:pt x="50" y="156"/>
                  </a:cubicBezTo>
                  <a:cubicBezTo>
                    <a:pt x="38" y="156"/>
                    <a:pt x="27" y="151"/>
                    <a:pt x="19" y="141"/>
                  </a:cubicBezTo>
                  <a:lnTo>
                    <a:pt x="17" y="154"/>
                  </a:lnTo>
                  <a:lnTo>
                    <a:pt x="0" y="154"/>
                  </a:lnTo>
                  <a:close/>
                  <a:moveTo>
                    <a:pt x="19" y="128"/>
                  </a:moveTo>
                  <a:lnTo>
                    <a:pt x="19" y="128"/>
                  </a:lnTo>
                  <a:cubicBezTo>
                    <a:pt x="29" y="137"/>
                    <a:pt x="38" y="141"/>
                    <a:pt x="47" y="141"/>
                  </a:cubicBezTo>
                  <a:cubicBezTo>
                    <a:pt x="65" y="141"/>
                    <a:pt x="75" y="127"/>
                    <a:pt x="75" y="99"/>
                  </a:cubicBezTo>
                  <a:cubicBezTo>
                    <a:pt x="75" y="74"/>
                    <a:pt x="67" y="62"/>
                    <a:pt x="50" y="62"/>
                  </a:cubicBezTo>
                  <a:cubicBezTo>
                    <a:pt x="40" y="62"/>
                    <a:pt x="29" y="68"/>
                    <a:pt x="19" y="79"/>
                  </a:cubicBezTo>
                  <a:lnTo>
                    <a:pt x="19" y="1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7237413" y="2254250"/>
              <a:ext cx="46037" cy="66675"/>
            </a:xfrm>
            <a:custGeom>
              <a:avLst/>
              <a:gdLst>
                <a:gd name="T0" fmla="*/ 24 w 101"/>
                <a:gd name="T1" fmla="*/ 144 h 144"/>
                <a:gd name="T2" fmla="*/ 24 w 101"/>
                <a:gd name="T3" fmla="*/ 144 h 144"/>
                <a:gd name="T4" fmla="*/ 41 w 101"/>
                <a:gd name="T5" fmla="*/ 105 h 144"/>
                <a:gd name="T6" fmla="*/ 0 w 101"/>
                <a:gd name="T7" fmla="*/ 0 h 144"/>
                <a:gd name="T8" fmla="*/ 21 w 101"/>
                <a:gd name="T9" fmla="*/ 0 h 144"/>
                <a:gd name="T10" fmla="*/ 51 w 101"/>
                <a:gd name="T11" fmla="*/ 79 h 144"/>
                <a:gd name="T12" fmla="*/ 83 w 101"/>
                <a:gd name="T13" fmla="*/ 0 h 144"/>
                <a:gd name="T14" fmla="*/ 101 w 101"/>
                <a:gd name="T15" fmla="*/ 0 h 144"/>
                <a:gd name="T16" fmla="*/ 44 w 101"/>
                <a:gd name="T17" fmla="*/ 144 h 144"/>
                <a:gd name="T18" fmla="*/ 24 w 101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44">
                  <a:moveTo>
                    <a:pt x="24" y="144"/>
                  </a:moveTo>
                  <a:lnTo>
                    <a:pt x="24" y="144"/>
                  </a:lnTo>
                  <a:lnTo>
                    <a:pt x="41" y="105"/>
                  </a:lnTo>
                  <a:lnTo>
                    <a:pt x="0" y="0"/>
                  </a:lnTo>
                  <a:lnTo>
                    <a:pt x="21" y="0"/>
                  </a:lnTo>
                  <a:lnTo>
                    <a:pt x="51" y="79"/>
                  </a:lnTo>
                  <a:lnTo>
                    <a:pt x="83" y="0"/>
                  </a:lnTo>
                  <a:lnTo>
                    <a:pt x="101" y="0"/>
                  </a:lnTo>
                  <a:lnTo>
                    <a:pt x="44" y="144"/>
                  </a:lnTo>
                  <a:lnTo>
                    <a:pt x="24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7288213" y="2244725"/>
              <a:ext cx="26987" cy="58737"/>
            </a:xfrm>
            <a:custGeom>
              <a:avLst/>
              <a:gdLst>
                <a:gd name="T0" fmla="*/ 44 w 60"/>
                <a:gd name="T1" fmla="*/ 129 h 129"/>
                <a:gd name="T2" fmla="*/ 44 w 60"/>
                <a:gd name="T3" fmla="*/ 129 h 129"/>
                <a:gd name="T4" fmla="*/ 21 w 60"/>
                <a:gd name="T5" fmla="*/ 120 h 129"/>
                <a:gd name="T6" fmla="*/ 13 w 60"/>
                <a:gd name="T7" fmla="*/ 97 h 129"/>
                <a:gd name="T8" fmla="*/ 13 w 60"/>
                <a:gd name="T9" fmla="*/ 35 h 129"/>
                <a:gd name="T10" fmla="*/ 0 w 60"/>
                <a:gd name="T11" fmla="*/ 35 h 129"/>
                <a:gd name="T12" fmla="*/ 0 w 60"/>
                <a:gd name="T13" fmla="*/ 21 h 129"/>
                <a:gd name="T14" fmla="*/ 13 w 60"/>
                <a:gd name="T15" fmla="*/ 21 h 129"/>
                <a:gd name="T16" fmla="*/ 13 w 60"/>
                <a:gd name="T17" fmla="*/ 1 h 129"/>
                <a:gd name="T18" fmla="*/ 32 w 60"/>
                <a:gd name="T19" fmla="*/ 0 h 129"/>
                <a:gd name="T20" fmla="*/ 32 w 60"/>
                <a:gd name="T21" fmla="*/ 21 h 129"/>
                <a:gd name="T22" fmla="*/ 60 w 60"/>
                <a:gd name="T23" fmla="*/ 21 h 129"/>
                <a:gd name="T24" fmla="*/ 60 w 60"/>
                <a:gd name="T25" fmla="*/ 35 h 129"/>
                <a:gd name="T26" fmla="*/ 32 w 60"/>
                <a:gd name="T27" fmla="*/ 35 h 129"/>
                <a:gd name="T28" fmla="*/ 32 w 60"/>
                <a:gd name="T29" fmla="*/ 94 h 129"/>
                <a:gd name="T30" fmla="*/ 50 w 60"/>
                <a:gd name="T31" fmla="*/ 114 h 129"/>
                <a:gd name="T32" fmla="*/ 59 w 60"/>
                <a:gd name="T33" fmla="*/ 113 h 129"/>
                <a:gd name="T34" fmla="*/ 59 w 60"/>
                <a:gd name="T35" fmla="*/ 126 h 129"/>
                <a:gd name="T36" fmla="*/ 44 w 60"/>
                <a:gd name="T37" fmla="*/ 129 h 129"/>
                <a:gd name="T38" fmla="*/ 44 w 60"/>
                <a:gd name="T3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129">
                  <a:moveTo>
                    <a:pt x="44" y="129"/>
                  </a:moveTo>
                  <a:lnTo>
                    <a:pt x="44" y="129"/>
                  </a:lnTo>
                  <a:cubicBezTo>
                    <a:pt x="34" y="129"/>
                    <a:pt x="27" y="126"/>
                    <a:pt x="21" y="120"/>
                  </a:cubicBezTo>
                  <a:cubicBezTo>
                    <a:pt x="16" y="115"/>
                    <a:pt x="13" y="107"/>
                    <a:pt x="13" y="97"/>
                  </a:cubicBezTo>
                  <a:lnTo>
                    <a:pt x="13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13" y="21"/>
                  </a:lnTo>
                  <a:lnTo>
                    <a:pt x="13" y="1"/>
                  </a:lnTo>
                  <a:lnTo>
                    <a:pt x="32" y="0"/>
                  </a:lnTo>
                  <a:lnTo>
                    <a:pt x="32" y="21"/>
                  </a:lnTo>
                  <a:lnTo>
                    <a:pt x="60" y="21"/>
                  </a:lnTo>
                  <a:lnTo>
                    <a:pt x="60" y="35"/>
                  </a:lnTo>
                  <a:lnTo>
                    <a:pt x="32" y="35"/>
                  </a:lnTo>
                  <a:lnTo>
                    <a:pt x="32" y="94"/>
                  </a:lnTo>
                  <a:cubicBezTo>
                    <a:pt x="32" y="107"/>
                    <a:pt x="38" y="114"/>
                    <a:pt x="50" y="114"/>
                  </a:cubicBezTo>
                  <a:cubicBezTo>
                    <a:pt x="52" y="114"/>
                    <a:pt x="56" y="114"/>
                    <a:pt x="59" y="113"/>
                  </a:cubicBezTo>
                  <a:lnTo>
                    <a:pt x="59" y="126"/>
                  </a:lnTo>
                  <a:cubicBezTo>
                    <a:pt x="53" y="128"/>
                    <a:pt x="48" y="129"/>
                    <a:pt x="44" y="129"/>
                  </a:cubicBezTo>
                  <a:lnTo>
                    <a:pt x="44" y="1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9" name="Freeform 446"/>
            <p:cNvSpPr>
              <a:spLocks noEditPoints="1"/>
            </p:cNvSpPr>
            <p:nvPr/>
          </p:nvSpPr>
          <p:spPr bwMode="auto">
            <a:xfrm>
              <a:off x="7324725" y="2252663"/>
              <a:ext cx="39687" cy="50800"/>
            </a:xfrm>
            <a:custGeom>
              <a:avLst/>
              <a:gdLst>
                <a:gd name="T0" fmla="*/ 85 w 86"/>
                <a:gd name="T1" fmla="*/ 105 h 111"/>
                <a:gd name="T2" fmla="*/ 85 w 86"/>
                <a:gd name="T3" fmla="*/ 105 h 111"/>
                <a:gd name="T4" fmla="*/ 52 w 86"/>
                <a:gd name="T5" fmla="*/ 111 h 111"/>
                <a:gd name="T6" fmla="*/ 14 w 86"/>
                <a:gd name="T7" fmla="*/ 95 h 111"/>
                <a:gd name="T8" fmla="*/ 0 w 86"/>
                <a:gd name="T9" fmla="*/ 55 h 111"/>
                <a:gd name="T10" fmla="*/ 13 w 86"/>
                <a:gd name="T11" fmla="*/ 16 h 111"/>
                <a:gd name="T12" fmla="*/ 46 w 86"/>
                <a:gd name="T13" fmla="*/ 0 h 111"/>
                <a:gd name="T14" fmla="*/ 75 w 86"/>
                <a:gd name="T15" fmla="*/ 14 h 111"/>
                <a:gd name="T16" fmla="*/ 86 w 86"/>
                <a:gd name="T17" fmla="*/ 52 h 111"/>
                <a:gd name="T18" fmla="*/ 86 w 86"/>
                <a:gd name="T19" fmla="*/ 58 h 111"/>
                <a:gd name="T20" fmla="*/ 19 w 86"/>
                <a:gd name="T21" fmla="*/ 58 h 111"/>
                <a:gd name="T22" fmla="*/ 56 w 86"/>
                <a:gd name="T23" fmla="*/ 96 h 111"/>
                <a:gd name="T24" fmla="*/ 85 w 86"/>
                <a:gd name="T25" fmla="*/ 90 h 111"/>
                <a:gd name="T26" fmla="*/ 85 w 86"/>
                <a:gd name="T27" fmla="*/ 105 h 111"/>
                <a:gd name="T28" fmla="*/ 20 w 86"/>
                <a:gd name="T29" fmla="*/ 44 h 111"/>
                <a:gd name="T30" fmla="*/ 20 w 86"/>
                <a:gd name="T31" fmla="*/ 44 h 111"/>
                <a:gd name="T32" fmla="*/ 67 w 86"/>
                <a:gd name="T33" fmla="*/ 44 h 111"/>
                <a:gd name="T34" fmla="*/ 45 w 86"/>
                <a:gd name="T35" fmla="*/ 15 h 111"/>
                <a:gd name="T36" fmla="*/ 20 w 86"/>
                <a:gd name="T37" fmla="*/ 44 h 111"/>
                <a:gd name="T38" fmla="*/ 20 w 86"/>
                <a:gd name="T39" fmla="*/ 4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111">
                  <a:moveTo>
                    <a:pt x="85" y="105"/>
                  </a:moveTo>
                  <a:lnTo>
                    <a:pt x="85" y="105"/>
                  </a:lnTo>
                  <a:cubicBezTo>
                    <a:pt x="72" y="109"/>
                    <a:pt x="61" y="111"/>
                    <a:pt x="52" y="111"/>
                  </a:cubicBezTo>
                  <a:cubicBezTo>
                    <a:pt x="37" y="111"/>
                    <a:pt x="24" y="105"/>
                    <a:pt x="14" y="95"/>
                  </a:cubicBezTo>
                  <a:cubicBezTo>
                    <a:pt x="5" y="85"/>
                    <a:pt x="0" y="71"/>
                    <a:pt x="0" y="55"/>
                  </a:cubicBezTo>
                  <a:cubicBezTo>
                    <a:pt x="0" y="39"/>
                    <a:pt x="4" y="26"/>
                    <a:pt x="13" y="16"/>
                  </a:cubicBezTo>
                  <a:cubicBezTo>
                    <a:pt x="21" y="5"/>
                    <a:pt x="32" y="0"/>
                    <a:pt x="46" y="0"/>
                  </a:cubicBezTo>
                  <a:cubicBezTo>
                    <a:pt x="59" y="0"/>
                    <a:pt x="68" y="5"/>
                    <a:pt x="75" y="14"/>
                  </a:cubicBezTo>
                  <a:cubicBezTo>
                    <a:pt x="82" y="23"/>
                    <a:pt x="86" y="36"/>
                    <a:pt x="86" y="52"/>
                  </a:cubicBezTo>
                  <a:lnTo>
                    <a:pt x="86" y="58"/>
                  </a:lnTo>
                  <a:lnTo>
                    <a:pt x="19" y="58"/>
                  </a:lnTo>
                  <a:cubicBezTo>
                    <a:pt x="22" y="83"/>
                    <a:pt x="34" y="96"/>
                    <a:pt x="56" y="96"/>
                  </a:cubicBezTo>
                  <a:cubicBezTo>
                    <a:pt x="64" y="96"/>
                    <a:pt x="74" y="94"/>
                    <a:pt x="85" y="90"/>
                  </a:cubicBezTo>
                  <a:lnTo>
                    <a:pt x="85" y="105"/>
                  </a:lnTo>
                  <a:close/>
                  <a:moveTo>
                    <a:pt x="20" y="44"/>
                  </a:moveTo>
                  <a:lnTo>
                    <a:pt x="20" y="44"/>
                  </a:lnTo>
                  <a:lnTo>
                    <a:pt x="67" y="44"/>
                  </a:lnTo>
                  <a:cubicBezTo>
                    <a:pt x="67" y="24"/>
                    <a:pt x="59" y="15"/>
                    <a:pt x="45" y="15"/>
                  </a:cubicBezTo>
                  <a:cubicBezTo>
                    <a:pt x="30" y="15"/>
                    <a:pt x="22" y="24"/>
                    <a:pt x="20" y="44"/>
                  </a:cubicBezTo>
                  <a:lnTo>
                    <a:pt x="20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7377113" y="2252663"/>
              <a:ext cx="33337" cy="50800"/>
            </a:xfrm>
            <a:custGeom>
              <a:avLst/>
              <a:gdLst>
                <a:gd name="T0" fmla="*/ 32 w 71"/>
                <a:gd name="T1" fmla="*/ 111 h 111"/>
                <a:gd name="T2" fmla="*/ 32 w 71"/>
                <a:gd name="T3" fmla="*/ 111 h 111"/>
                <a:gd name="T4" fmla="*/ 0 w 71"/>
                <a:gd name="T5" fmla="*/ 104 h 111"/>
                <a:gd name="T6" fmla="*/ 0 w 71"/>
                <a:gd name="T7" fmla="*/ 87 h 111"/>
                <a:gd name="T8" fmla="*/ 33 w 71"/>
                <a:gd name="T9" fmla="*/ 96 h 111"/>
                <a:gd name="T10" fmla="*/ 47 w 71"/>
                <a:gd name="T11" fmla="*/ 92 h 111"/>
                <a:gd name="T12" fmla="*/ 52 w 71"/>
                <a:gd name="T13" fmla="*/ 81 h 111"/>
                <a:gd name="T14" fmla="*/ 37 w 71"/>
                <a:gd name="T15" fmla="*/ 64 h 111"/>
                <a:gd name="T16" fmla="*/ 26 w 71"/>
                <a:gd name="T17" fmla="*/ 60 h 111"/>
                <a:gd name="T18" fmla="*/ 1 w 71"/>
                <a:gd name="T19" fmla="*/ 30 h 111"/>
                <a:gd name="T20" fmla="*/ 11 w 71"/>
                <a:gd name="T21" fmla="*/ 8 h 111"/>
                <a:gd name="T22" fmla="*/ 38 w 71"/>
                <a:gd name="T23" fmla="*/ 0 h 111"/>
                <a:gd name="T24" fmla="*/ 59 w 71"/>
                <a:gd name="T25" fmla="*/ 3 h 111"/>
                <a:gd name="T26" fmla="*/ 63 w 71"/>
                <a:gd name="T27" fmla="*/ 4 h 111"/>
                <a:gd name="T28" fmla="*/ 63 w 71"/>
                <a:gd name="T29" fmla="*/ 19 h 111"/>
                <a:gd name="T30" fmla="*/ 38 w 71"/>
                <a:gd name="T31" fmla="*/ 15 h 111"/>
                <a:gd name="T32" fmla="*/ 20 w 71"/>
                <a:gd name="T33" fmla="*/ 28 h 111"/>
                <a:gd name="T34" fmla="*/ 34 w 71"/>
                <a:gd name="T35" fmla="*/ 43 h 111"/>
                <a:gd name="T36" fmla="*/ 43 w 71"/>
                <a:gd name="T37" fmla="*/ 47 h 111"/>
                <a:gd name="T38" fmla="*/ 65 w 71"/>
                <a:gd name="T39" fmla="*/ 61 h 111"/>
                <a:gd name="T40" fmla="*/ 71 w 71"/>
                <a:gd name="T41" fmla="*/ 79 h 111"/>
                <a:gd name="T42" fmla="*/ 60 w 71"/>
                <a:gd name="T43" fmla="*/ 102 h 111"/>
                <a:gd name="T44" fmla="*/ 32 w 71"/>
                <a:gd name="T45" fmla="*/ 111 h 111"/>
                <a:gd name="T46" fmla="*/ 32 w 71"/>
                <a:gd name="T4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111">
                  <a:moveTo>
                    <a:pt x="32" y="111"/>
                  </a:moveTo>
                  <a:lnTo>
                    <a:pt x="32" y="111"/>
                  </a:lnTo>
                  <a:cubicBezTo>
                    <a:pt x="24" y="111"/>
                    <a:pt x="13" y="109"/>
                    <a:pt x="0" y="104"/>
                  </a:cubicBezTo>
                  <a:lnTo>
                    <a:pt x="0" y="87"/>
                  </a:lnTo>
                  <a:cubicBezTo>
                    <a:pt x="13" y="93"/>
                    <a:pt x="24" y="96"/>
                    <a:pt x="33" y="96"/>
                  </a:cubicBezTo>
                  <a:cubicBezTo>
                    <a:pt x="39" y="96"/>
                    <a:pt x="43" y="95"/>
                    <a:pt x="47" y="92"/>
                  </a:cubicBezTo>
                  <a:cubicBezTo>
                    <a:pt x="50" y="89"/>
                    <a:pt x="52" y="85"/>
                    <a:pt x="52" y="81"/>
                  </a:cubicBezTo>
                  <a:cubicBezTo>
                    <a:pt x="52" y="74"/>
                    <a:pt x="47" y="69"/>
                    <a:pt x="37" y="64"/>
                  </a:cubicBezTo>
                  <a:lnTo>
                    <a:pt x="26" y="60"/>
                  </a:lnTo>
                  <a:cubicBezTo>
                    <a:pt x="9" y="53"/>
                    <a:pt x="1" y="43"/>
                    <a:pt x="1" y="30"/>
                  </a:cubicBezTo>
                  <a:cubicBezTo>
                    <a:pt x="1" y="21"/>
                    <a:pt x="4" y="14"/>
                    <a:pt x="11" y="8"/>
                  </a:cubicBezTo>
                  <a:cubicBezTo>
                    <a:pt x="17" y="3"/>
                    <a:pt x="26" y="0"/>
                    <a:pt x="38" y="0"/>
                  </a:cubicBezTo>
                  <a:cubicBezTo>
                    <a:pt x="44" y="0"/>
                    <a:pt x="51" y="1"/>
                    <a:pt x="59" y="3"/>
                  </a:cubicBezTo>
                  <a:lnTo>
                    <a:pt x="63" y="4"/>
                  </a:lnTo>
                  <a:lnTo>
                    <a:pt x="63" y="19"/>
                  </a:lnTo>
                  <a:cubicBezTo>
                    <a:pt x="53" y="16"/>
                    <a:pt x="44" y="15"/>
                    <a:pt x="38" y="15"/>
                  </a:cubicBezTo>
                  <a:cubicBezTo>
                    <a:pt x="26" y="15"/>
                    <a:pt x="20" y="19"/>
                    <a:pt x="20" y="28"/>
                  </a:cubicBezTo>
                  <a:cubicBezTo>
                    <a:pt x="20" y="34"/>
                    <a:pt x="24" y="39"/>
                    <a:pt x="34" y="43"/>
                  </a:cubicBezTo>
                  <a:lnTo>
                    <a:pt x="43" y="47"/>
                  </a:lnTo>
                  <a:cubicBezTo>
                    <a:pt x="53" y="51"/>
                    <a:pt x="61" y="56"/>
                    <a:pt x="65" y="61"/>
                  </a:cubicBezTo>
                  <a:cubicBezTo>
                    <a:pt x="69" y="65"/>
                    <a:pt x="71" y="72"/>
                    <a:pt x="71" y="79"/>
                  </a:cubicBezTo>
                  <a:cubicBezTo>
                    <a:pt x="71" y="88"/>
                    <a:pt x="68" y="96"/>
                    <a:pt x="60" y="102"/>
                  </a:cubicBezTo>
                  <a:cubicBezTo>
                    <a:pt x="53" y="108"/>
                    <a:pt x="44" y="111"/>
                    <a:pt x="32" y="111"/>
                  </a:cubicBezTo>
                  <a:lnTo>
                    <a:pt x="32" y="1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6794500" y="2354263"/>
              <a:ext cx="20637" cy="84137"/>
            </a:xfrm>
            <a:custGeom>
              <a:avLst/>
              <a:gdLst>
                <a:gd name="T0" fmla="*/ 46 w 46"/>
                <a:gd name="T1" fmla="*/ 169 h 183"/>
                <a:gd name="T2" fmla="*/ 46 w 46"/>
                <a:gd name="T3" fmla="*/ 169 h 183"/>
                <a:gd name="T4" fmla="*/ 46 w 46"/>
                <a:gd name="T5" fmla="*/ 183 h 183"/>
                <a:gd name="T6" fmla="*/ 12 w 46"/>
                <a:gd name="T7" fmla="*/ 144 h 183"/>
                <a:gd name="T8" fmla="*/ 0 w 46"/>
                <a:gd name="T9" fmla="*/ 91 h 183"/>
                <a:gd name="T10" fmla="*/ 12 w 46"/>
                <a:gd name="T11" fmla="*/ 39 h 183"/>
                <a:gd name="T12" fmla="*/ 46 w 46"/>
                <a:gd name="T13" fmla="*/ 0 h 183"/>
                <a:gd name="T14" fmla="*/ 46 w 46"/>
                <a:gd name="T15" fmla="*/ 14 h 183"/>
                <a:gd name="T16" fmla="*/ 25 w 46"/>
                <a:gd name="T17" fmla="*/ 47 h 183"/>
                <a:gd name="T18" fmla="*/ 19 w 46"/>
                <a:gd name="T19" fmla="*/ 91 h 183"/>
                <a:gd name="T20" fmla="*/ 25 w 46"/>
                <a:gd name="T21" fmla="*/ 136 h 183"/>
                <a:gd name="T22" fmla="*/ 46 w 46"/>
                <a:gd name="T23" fmla="*/ 169 h 183"/>
                <a:gd name="T24" fmla="*/ 46 w 46"/>
                <a:gd name="T2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83">
                  <a:moveTo>
                    <a:pt x="46" y="169"/>
                  </a:moveTo>
                  <a:lnTo>
                    <a:pt x="46" y="169"/>
                  </a:lnTo>
                  <a:lnTo>
                    <a:pt x="46" y="183"/>
                  </a:lnTo>
                  <a:cubicBezTo>
                    <a:pt x="32" y="173"/>
                    <a:pt x="21" y="160"/>
                    <a:pt x="12" y="144"/>
                  </a:cubicBezTo>
                  <a:cubicBezTo>
                    <a:pt x="4" y="127"/>
                    <a:pt x="0" y="110"/>
                    <a:pt x="0" y="91"/>
                  </a:cubicBezTo>
                  <a:cubicBezTo>
                    <a:pt x="0" y="73"/>
                    <a:pt x="4" y="56"/>
                    <a:pt x="12" y="39"/>
                  </a:cubicBezTo>
                  <a:cubicBezTo>
                    <a:pt x="21" y="23"/>
                    <a:pt x="32" y="10"/>
                    <a:pt x="46" y="0"/>
                  </a:cubicBezTo>
                  <a:lnTo>
                    <a:pt x="46" y="14"/>
                  </a:lnTo>
                  <a:cubicBezTo>
                    <a:pt x="36" y="24"/>
                    <a:pt x="29" y="35"/>
                    <a:pt x="25" y="47"/>
                  </a:cubicBezTo>
                  <a:cubicBezTo>
                    <a:pt x="21" y="59"/>
                    <a:pt x="19" y="74"/>
                    <a:pt x="19" y="91"/>
                  </a:cubicBezTo>
                  <a:cubicBezTo>
                    <a:pt x="19" y="109"/>
                    <a:pt x="21" y="124"/>
                    <a:pt x="25" y="136"/>
                  </a:cubicBezTo>
                  <a:cubicBezTo>
                    <a:pt x="29" y="148"/>
                    <a:pt x="36" y="159"/>
                    <a:pt x="46" y="169"/>
                  </a:cubicBezTo>
                  <a:lnTo>
                    <a:pt x="46" y="1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6826250" y="2359025"/>
              <a:ext cx="61912" cy="66675"/>
            </a:xfrm>
            <a:custGeom>
              <a:avLst/>
              <a:gdLst>
                <a:gd name="T0" fmla="*/ 0 w 134"/>
                <a:gd name="T1" fmla="*/ 144 h 144"/>
                <a:gd name="T2" fmla="*/ 0 w 134"/>
                <a:gd name="T3" fmla="*/ 144 h 144"/>
                <a:gd name="T4" fmla="*/ 0 w 134"/>
                <a:gd name="T5" fmla="*/ 0 h 144"/>
                <a:gd name="T6" fmla="*/ 28 w 134"/>
                <a:gd name="T7" fmla="*/ 0 h 144"/>
                <a:gd name="T8" fmla="*/ 68 w 134"/>
                <a:gd name="T9" fmla="*/ 111 h 144"/>
                <a:gd name="T10" fmla="*/ 109 w 134"/>
                <a:gd name="T11" fmla="*/ 0 h 144"/>
                <a:gd name="T12" fmla="*/ 134 w 134"/>
                <a:gd name="T13" fmla="*/ 0 h 144"/>
                <a:gd name="T14" fmla="*/ 134 w 134"/>
                <a:gd name="T15" fmla="*/ 144 h 144"/>
                <a:gd name="T16" fmla="*/ 115 w 134"/>
                <a:gd name="T17" fmla="*/ 144 h 144"/>
                <a:gd name="T18" fmla="*/ 115 w 134"/>
                <a:gd name="T19" fmla="*/ 27 h 144"/>
                <a:gd name="T20" fmla="*/ 75 w 134"/>
                <a:gd name="T21" fmla="*/ 134 h 144"/>
                <a:gd name="T22" fmla="*/ 56 w 134"/>
                <a:gd name="T23" fmla="*/ 134 h 144"/>
                <a:gd name="T24" fmla="*/ 17 w 134"/>
                <a:gd name="T25" fmla="*/ 27 h 144"/>
                <a:gd name="T26" fmla="*/ 17 w 134"/>
                <a:gd name="T27" fmla="*/ 144 h 144"/>
                <a:gd name="T28" fmla="*/ 0 w 134"/>
                <a:gd name="T2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4" h="144">
                  <a:moveTo>
                    <a:pt x="0" y="144"/>
                  </a:moveTo>
                  <a:lnTo>
                    <a:pt x="0" y="144"/>
                  </a:lnTo>
                  <a:lnTo>
                    <a:pt x="0" y="0"/>
                  </a:lnTo>
                  <a:lnTo>
                    <a:pt x="28" y="0"/>
                  </a:lnTo>
                  <a:lnTo>
                    <a:pt x="68" y="111"/>
                  </a:lnTo>
                  <a:lnTo>
                    <a:pt x="109" y="0"/>
                  </a:lnTo>
                  <a:lnTo>
                    <a:pt x="134" y="0"/>
                  </a:lnTo>
                  <a:lnTo>
                    <a:pt x="134" y="144"/>
                  </a:lnTo>
                  <a:lnTo>
                    <a:pt x="115" y="144"/>
                  </a:lnTo>
                  <a:lnTo>
                    <a:pt x="115" y="27"/>
                  </a:lnTo>
                  <a:lnTo>
                    <a:pt x="75" y="134"/>
                  </a:lnTo>
                  <a:lnTo>
                    <a:pt x="56" y="134"/>
                  </a:lnTo>
                  <a:lnTo>
                    <a:pt x="17" y="27"/>
                  </a:lnTo>
                  <a:lnTo>
                    <a:pt x="17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3" name="Freeform 450"/>
            <p:cNvSpPr>
              <a:spLocks noEditPoints="1"/>
            </p:cNvSpPr>
            <p:nvPr/>
          </p:nvSpPr>
          <p:spPr bwMode="auto">
            <a:xfrm>
              <a:off x="6902450" y="2376488"/>
              <a:ext cx="42862" cy="50800"/>
            </a:xfrm>
            <a:custGeom>
              <a:avLst/>
              <a:gdLst>
                <a:gd name="T0" fmla="*/ 64 w 95"/>
                <a:gd name="T1" fmla="*/ 94 h 110"/>
                <a:gd name="T2" fmla="*/ 64 w 95"/>
                <a:gd name="T3" fmla="*/ 94 h 110"/>
                <a:gd name="T4" fmla="*/ 31 w 95"/>
                <a:gd name="T5" fmla="*/ 110 h 110"/>
                <a:gd name="T6" fmla="*/ 9 w 95"/>
                <a:gd name="T7" fmla="*/ 102 h 110"/>
                <a:gd name="T8" fmla="*/ 0 w 95"/>
                <a:gd name="T9" fmla="*/ 81 h 110"/>
                <a:gd name="T10" fmla="*/ 15 w 95"/>
                <a:gd name="T11" fmla="*/ 55 h 110"/>
                <a:gd name="T12" fmla="*/ 57 w 95"/>
                <a:gd name="T13" fmla="*/ 45 h 110"/>
                <a:gd name="T14" fmla="*/ 61 w 95"/>
                <a:gd name="T15" fmla="*/ 45 h 110"/>
                <a:gd name="T16" fmla="*/ 61 w 95"/>
                <a:gd name="T17" fmla="*/ 33 h 110"/>
                <a:gd name="T18" fmla="*/ 42 w 95"/>
                <a:gd name="T19" fmla="*/ 14 h 110"/>
                <a:gd name="T20" fmla="*/ 10 w 95"/>
                <a:gd name="T21" fmla="*/ 24 h 110"/>
                <a:gd name="T22" fmla="*/ 10 w 95"/>
                <a:gd name="T23" fmla="*/ 8 h 110"/>
                <a:gd name="T24" fmla="*/ 46 w 95"/>
                <a:gd name="T25" fmla="*/ 0 h 110"/>
                <a:gd name="T26" fmla="*/ 72 w 95"/>
                <a:gd name="T27" fmla="*/ 8 h 110"/>
                <a:gd name="T28" fmla="*/ 80 w 95"/>
                <a:gd name="T29" fmla="*/ 33 h 110"/>
                <a:gd name="T30" fmla="*/ 80 w 95"/>
                <a:gd name="T31" fmla="*/ 81 h 110"/>
                <a:gd name="T32" fmla="*/ 90 w 95"/>
                <a:gd name="T33" fmla="*/ 97 h 110"/>
                <a:gd name="T34" fmla="*/ 94 w 95"/>
                <a:gd name="T35" fmla="*/ 97 h 110"/>
                <a:gd name="T36" fmla="*/ 95 w 95"/>
                <a:gd name="T37" fmla="*/ 107 h 110"/>
                <a:gd name="T38" fmla="*/ 81 w 95"/>
                <a:gd name="T39" fmla="*/ 110 h 110"/>
                <a:gd name="T40" fmla="*/ 64 w 95"/>
                <a:gd name="T41" fmla="*/ 94 h 110"/>
                <a:gd name="T42" fmla="*/ 64 w 95"/>
                <a:gd name="T43" fmla="*/ 94 h 110"/>
                <a:gd name="T44" fmla="*/ 61 w 95"/>
                <a:gd name="T45" fmla="*/ 84 h 110"/>
                <a:gd name="T46" fmla="*/ 61 w 95"/>
                <a:gd name="T47" fmla="*/ 84 h 110"/>
                <a:gd name="T48" fmla="*/ 61 w 95"/>
                <a:gd name="T49" fmla="*/ 57 h 110"/>
                <a:gd name="T50" fmla="*/ 55 w 95"/>
                <a:gd name="T51" fmla="*/ 57 h 110"/>
                <a:gd name="T52" fmla="*/ 29 w 95"/>
                <a:gd name="T53" fmla="*/ 63 h 110"/>
                <a:gd name="T54" fmla="*/ 20 w 95"/>
                <a:gd name="T55" fmla="*/ 78 h 110"/>
                <a:gd name="T56" fmla="*/ 24 w 95"/>
                <a:gd name="T57" fmla="*/ 90 h 110"/>
                <a:gd name="T58" fmla="*/ 36 w 95"/>
                <a:gd name="T59" fmla="*/ 95 h 110"/>
                <a:gd name="T60" fmla="*/ 61 w 95"/>
                <a:gd name="T61" fmla="*/ 84 h 110"/>
                <a:gd name="T62" fmla="*/ 61 w 95"/>
                <a:gd name="T63" fmla="*/ 8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110">
                  <a:moveTo>
                    <a:pt x="64" y="94"/>
                  </a:moveTo>
                  <a:lnTo>
                    <a:pt x="64" y="94"/>
                  </a:lnTo>
                  <a:cubicBezTo>
                    <a:pt x="53" y="105"/>
                    <a:pt x="41" y="110"/>
                    <a:pt x="31" y="110"/>
                  </a:cubicBezTo>
                  <a:cubicBezTo>
                    <a:pt x="22" y="110"/>
                    <a:pt x="15" y="108"/>
                    <a:pt x="9" y="102"/>
                  </a:cubicBezTo>
                  <a:cubicBezTo>
                    <a:pt x="3" y="97"/>
                    <a:pt x="0" y="90"/>
                    <a:pt x="0" y="81"/>
                  </a:cubicBezTo>
                  <a:cubicBezTo>
                    <a:pt x="0" y="70"/>
                    <a:pt x="5" y="61"/>
                    <a:pt x="15" y="55"/>
                  </a:cubicBezTo>
                  <a:cubicBezTo>
                    <a:pt x="25" y="49"/>
                    <a:pt x="39" y="45"/>
                    <a:pt x="57" y="45"/>
                  </a:cubicBezTo>
                  <a:lnTo>
                    <a:pt x="61" y="45"/>
                  </a:lnTo>
                  <a:lnTo>
                    <a:pt x="61" y="33"/>
                  </a:lnTo>
                  <a:cubicBezTo>
                    <a:pt x="61" y="20"/>
                    <a:pt x="55" y="14"/>
                    <a:pt x="42" y="14"/>
                  </a:cubicBezTo>
                  <a:cubicBezTo>
                    <a:pt x="32" y="14"/>
                    <a:pt x="21" y="17"/>
                    <a:pt x="10" y="24"/>
                  </a:cubicBezTo>
                  <a:lnTo>
                    <a:pt x="10" y="8"/>
                  </a:lnTo>
                  <a:cubicBezTo>
                    <a:pt x="22" y="3"/>
                    <a:pt x="35" y="0"/>
                    <a:pt x="46" y="0"/>
                  </a:cubicBezTo>
                  <a:cubicBezTo>
                    <a:pt x="58" y="0"/>
                    <a:pt x="66" y="3"/>
                    <a:pt x="72" y="8"/>
                  </a:cubicBezTo>
                  <a:cubicBezTo>
                    <a:pt x="78" y="13"/>
                    <a:pt x="80" y="22"/>
                    <a:pt x="80" y="33"/>
                  </a:cubicBezTo>
                  <a:lnTo>
                    <a:pt x="80" y="81"/>
                  </a:lnTo>
                  <a:cubicBezTo>
                    <a:pt x="80" y="91"/>
                    <a:pt x="84" y="97"/>
                    <a:pt x="90" y="97"/>
                  </a:cubicBezTo>
                  <a:cubicBezTo>
                    <a:pt x="91" y="97"/>
                    <a:pt x="92" y="97"/>
                    <a:pt x="94" y="97"/>
                  </a:cubicBezTo>
                  <a:lnTo>
                    <a:pt x="95" y="107"/>
                  </a:lnTo>
                  <a:cubicBezTo>
                    <a:pt x="91" y="109"/>
                    <a:pt x="86" y="110"/>
                    <a:pt x="81" y="110"/>
                  </a:cubicBezTo>
                  <a:cubicBezTo>
                    <a:pt x="72" y="110"/>
                    <a:pt x="66" y="105"/>
                    <a:pt x="64" y="94"/>
                  </a:cubicBezTo>
                  <a:lnTo>
                    <a:pt x="64" y="94"/>
                  </a:lnTo>
                  <a:close/>
                  <a:moveTo>
                    <a:pt x="61" y="84"/>
                  </a:moveTo>
                  <a:lnTo>
                    <a:pt x="61" y="84"/>
                  </a:lnTo>
                  <a:lnTo>
                    <a:pt x="61" y="57"/>
                  </a:lnTo>
                  <a:lnTo>
                    <a:pt x="55" y="57"/>
                  </a:lnTo>
                  <a:cubicBezTo>
                    <a:pt x="44" y="57"/>
                    <a:pt x="36" y="59"/>
                    <a:pt x="29" y="63"/>
                  </a:cubicBezTo>
                  <a:cubicBezTo>
                    <a:pt x="23" y="66"/>
                    <a:pt x="20" y="72"/>
                    <a:pt x="20" y="78"/>
                  </a:cubicBezTo>
                  <a:cubicBezTo>
                    <a:pt x="20" y="83"/>
                    <a:pt x="21" y="87"/>
                    <a:pt x="24" y="90"/>
                  </a:cubicBezTo>
                  <a:cubicBezTo>
                    <a:pt x="28" y="93"/>
                    <a:pt x="32" y="95"/>
                    <a:pt x="36" y="95"/>
                  </a:cubicBezTo>
                  <a:cubicBezTo>
                    <a:pt x="44" y="95"/>
                    <a:pt x="53" y="91"/>
                    <a:pt x="61" y="84"/>
                  </a:cubicBezTo>
                  <a:lnTo>
                    <a:pt x="61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958013" y="2376488"/>
              <a:ext cx="25400" cy="49212"/>
            </a:xfrm>
            <a:custGeom>
              <a:avLst/>
              <a:gdLst>
                <a:gd name="T0" fmla="*/ 0 w 58"/>
                <a:gd name="T1" fmla="*/ 108 h 108"/>
                <a:gd name="T2" fmla="*/ 0 w 58"/>
                <a:gd name="T3" fmla="*/ 108 h 108"/>
                <a:gd name="T4" fmla="*/ 0 w 58"/>
                <a:gd name="T5" fmla="*/ 2 h 108"/>
                <a:gd name="T6" fmla="*/ 19 w 58"/>
                <a:gd name="T7" fmla="*/ 2 h 108"/>
                <a:gd name="T8" fmla="*/ 19 w 58"/>
                <a:gd name="T9" fmla="*/ 22 h 108"/>
                <a:gd name="T10" fmla="*/ 52 w 58"/>
                <a:gd name="T11" fmla="*/ 0 h 108"/>
                <a:gd name="T12" fmla="*/ 58 w 58"/>
                <a:gd name="T13" fmla="*/ 0 h 108"/>
                <a:gd name="T14" fmla="*/ 58 w 58"/>
                <a:gd name="T15" fmla="*/ 18 h 108"/>
                <a:gd name="T16" fmla="*/ 50 w 58"/>
                <a:gd name="T17" fmla="*/ 17 h 108"/>
                <a:gd name="T18" fmla="*/ 19 w 58"/>
                <a:gd name="T19" fmla="*/ 38 h 108"/>
                <a:gd name="T20" fmla="*/ 19 w 58"/>
                <a:gd name="T21" fmla="*/ 108 h 108"/>
                <a:gd name="T22" fmla="*/ 0 w 58"/>
                <a:gd name="T23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108">
                  <a:moveTo>
                    <a:pt x="0" y="108"/>
                  </a:moveTo>
                  <a:lnTo>
                    <a:pt x="0" y="108"/>
                  </a:lnTo>
                  <a:lnTo>
                    <a:pt x="0" y="2"/>
                  </a:lnTo>
                  <a:lnTo>
                    <a:pt x="19" y="2"/>
                  </a:lnTo>
                  <a:lnTo>
                    <a:pt x="19" y="22"/>
                  </a:lnTo>
                  <a:cubicBezTo>
                    <a:pt x="27" y="7"/>
                    <a:pt x="38" y="0"/>
                    <a:pt x="52" y="0"/>
                  </a:cubicBezTo>
                  <a:cubicBezTo>
                    <a:pt x="54" y="0"/>
                    <a:pt x="56" y="0"/>
                    <a:pt x="58" y="0"/>
                  </a:cubicBezTo>
                  <a:lnTo>
                    <a:pt x="58" y="18"/>
                  </a:lnTo>
                  <a:cubicBezTo>
                    <a:pt x="55" y="17"/>
                    <a:pt x="52" y="17"/>
                    <a:pt x="50" y="17"/>
                  </a:cubicBezTo>
                  <a:cubicBezTo>
                    <a:pt x="37" y="17"/>
                    <a:pt x="27" y="24"/>
                    <a:pt x="19" y="38"/>
                  </a:cubicBezTo>
                  <a:lnTo>
                    <a:pt x="19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991350" y="2376488"/>
              <a:ext cx="38100" cy="50800"/>
            </a:xfrm>
            <a:custGeom>
              <a:avLst/>
              <a:gdLst>
                <a:gd name="T0" fmla="*/ 49 w 81"/>
                <a:gd name="T1" fmla="*/ 110 h 110"/>
                <a:gd name="T2" fmla="*/ 49 w 81"/>
                <a:gd name="T3" fmla="*/ 110 h 110"/>
                <a:gd name="T4" fmla="*/ 14 w 81"/>
                <a:gd name="T5" fmla="*/ 94 h 110"/>
                <a:gd name="T6" fmla="*/ 0 w 81"/>
                <a:gd name="T7" fmla="*/ 54 h 110"/>
                <a:gd name="T8" fmla="*/ 13 w 81"/>
                <a:gd name="T9" fmla="*/ 14 h 110"/>
                <a:gd name="T10" fmla="*/ 52 w 81"/>
                <a:gd name="T11" fmla="*/ 0 h 110"/>
                <a:gd name="T12" fmla="*/ 80 w 81"/>
                <a:gd name="T13" fmla="*/ 3 h 110"/>
                <a:gd name="T14" fmla="*/ 80 w 81"/>
                <a:gd name="T15" fmla="*/ 19 h 110"/>
                <a:gd name="T16" fmla="*/ 54 w 81"/>
                <a:gd name="T17" fmla="*/ 15 h 110"/>
                <a:gd name="T18" fmla="*/ 30 w 81"/>
                <a:gd name="T19" fmla="*/ 26 h 110"/>
                <a:gd name="T20" fmla="*/ 21 w 81"/>
                <a:gd name="T21" fmla="*/ 55 h 110"/>
                <a:gd name="T22" fmla="*/ 30 w 81"/>
                <a:gd name="T23" fmla="*/ 84 h 110"/>
                <a:gd name="T24" fmla="*/ 54 w 81"/>
                <a:gd name="T25" fmla="*/ 95 h 110"/>
                <a:gd name="T26" fmla="*/ 81 w 81"/>
                <a:gd name="T27" fmla="*/ 88 h 110"/>
                <a:gd name="T28" fmla="*/ 81 w 81"/>
                <a:gd name="T29" fmla="*/ 105 h 110"/>
                <a:gd name="T30" fmla="*/ 49 w 81"/>
                <a:gd name="T31" fmla="*/ 110 h 110"/>
                <a:gd name="T32" fmla="*/ 49 w 81"/>
                <a:gd name="T3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110">
                  <a:moveTo>
                    <a:pt x="49" y="110"/>
                  </a:moveTo>
                  <a:lnTo>
                    <a:pt x="49" y="110"/>
                  </a:lnTo>
                  <a:cubicBezTo>
                    <a:pt x="35" y="110"/>
                    <a:pt x="23" y="105"/>
                    <a:pt x="14" y="94"/>
                  </a:cubicBezTo>
                  <a:cubicBezTo>
                    <a:pt x="4" y="84"/>
                    <a:pt x="0" y="71"/>
                    <a:pt x="0" y="54"/>
                  </a:cubicBezTo>
                  <a:cubicBezTo>
                    <a:pt x="0" y="37"/>
                    <a:pt x="4" y="24"/>
                    <a:pt x="13" y="14"/>
                  </a:cubicBezTo>
                  <a:cubicBezTo>
                    <a:pt x="23" y="5"/>
                    <a:pt x="36" y="0"/>
                    <a:pt x="52" y="0"/>
                  </a:cubicBezTo>
                  <a:cubicBezTo>
                    <a:pt x="61" y="0"/>
                    <a:pt x="70" y="1"/>
                    <a:pt x="80" y="3"/>
                  </a:cubicBezTo>
                  <a:lnTo>
                    <a:pt x="80" y="19"/>
                  </a:lnTo>
                  <a:cubicBezTo>
                    <a:pt x="69" y="16"/>
                    <a:pt x="60" y="15"/>
                    <a:pt x="54" y="15"/>
                  </a:cubicBezTo>
                  <a:cubicBezTo>
                    <a:pt x="44" y="15"/>
                    <a:pt x="36" y="18"/>
                    <a:pt x="30" y="26"/>
                  </a:cubicBezTo>
                  <a:cubicBezTo>
                    <a:pt x="24" y="33"/>
                    <a:pt x="21" y="43"/>
                    <a:pt x="21" y="55"/>
                  </a:cubicBezTo>
                  <a:cubicBezTo>
                    <a:pt x="21" y="67"/>
                    <a:pt x="24" y="77"/>
                    <a:pt x="30" y="84"/>
                  </a:cubicBezTo>
                  <a:cubicBezTo>
                    <a:pt x="36" y="91"/>
                    <a:pt x="44" y="95"/>
                    <a:pt x="54" y="95"/>
                  </a:cubicBezTo>
                  <a:cubicBezTo>
                    <a:pt x="63" y="95"/>
                    <a:pt x="72" y="93"/>
                    <a:pt x="81" y="88"/>
                  </a:cubicBezTo>
                  <a:lnTo>
                    <a:pt x="81" y="105"/>
                  </a:lnTo>
                  <a:cubicBezTo>
                    <a:pt x="69" y="108"/>
                    <a:pt x="58" y="110"/>
                    <a:pt x="49" y="110"/>
                  </a:cubicBezTo>
                  <a:lnTo>
                    <a:pt x="49" y="1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7042150" y="2354263"/>
              <a:ext cx="39687" cy="71437"/>
            </a:xfrm>
            <a:custGeom>
              <a:avLst/>
              <a:gdLst>
                <a:gd name="T0" fmla="*/ 0 w 87"/>
                <a:gd name="T1" fmla="*/ 154 h 154"/>
                <a:gd name="T2" fmla="*/ 0 w 87"/>
                <a:gd name="T3" fmla="*/ 154 h 154"/>
                <a:gd name="T4" fmla="*/ 0 w 87"/>
                <a:gd name="T5" fmla="*/ 0 h 154"/>
                <a:gd name="T6" fmla="*/ 19 w 87"/>
                <a:gd name="T7" fmla="*/ 0 h 154"/>
                <a:gd name="T8" fmla="*/ 19 w 87"/>
                <a:gd name="T9" fmla="*/ 68 h 154"/>
                <a:gd name="T10" fmla="*/ 57 w 87"/>
                <a:gd name="T11" fmla="*/ 46 h 154"/>
                <a:gd name="T12" fmla="*/ 78 w 87"/>
                <a:gd name="T13" fmla="*/ 55 h 154"/>
                <a:gd name="T14" fmla="*/ 87 w 87"/>
                <a:gd name="T15" fmla="*/ 78 h 154"/>
                <a:gd name="T16" fmla="*/ 87 w 87"/>
                <a:gd name="T17" fmla="*/ 154 h 154"/>
                <a:gd name="T18" fmla="*/ 67 w 87"/>
                <a:gd name="T19" fmla="*/ 154 h 154"/>
                <a:gd name="T20" fmla="*/ 67 w 87"/>
                <a:gd name="T21" fmla="*/ 84 h 154"/>
                <a:gd name="T22" fmla="*/ 64 w 87"/>
                <a:gd name="T23" fmla="*/ 68 h 154"/>
                <a:gd name="T24" fmla="*/ 53 w 87"/>
                <a:gd name="T25" fmla="*/ 62 h 154"/>
                <a:gd name="T26" fmla="*/ 19 w 87"/>
                <a:gd name="T27" fmla="*/ 86 h 154"/>
                <a:gd name="T28" fmla="*/ 19 w 87"/>
                <a:gd name="T29" fmla="*/ 154 h 154"/>
                <a:gd name="T30" fmla="*/ 0 w 87"/>
                <a:gd name="T31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54">
                  <a:moveTo>
                    <a:pt x="0" y="154"/>
                  </a:moveTo>
                  <a:lnTo>
                    <a:pt x="0" y="15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68"/>
                  </a:lnTo>
                  <a:cubicBezTo>
                    <a:pt x="30" y="53"/>
                    <a:pt x="42" y="46"/>
                    <a:pt x="57" y="46"/>
                  </a:cubicBezTo>
                  <a:cubicBezTo>
                    <a:pt x="66" y="46"/>
                    <a:pt x="73" y="49"/>
                    <a:pt x="78" y="55"/>
                  </a:cubicBezTo>
                  <a:cubicBezTo>
                    <a:pt x="84" y="60"/>
                    <a:pt x="87" y="68"/>
                    <a:pt x="87" y="78"/>
                  </a:cubicBezTo>
                  <a:lnTo>
                    <a:pt x="87" y="154"/>
                  </a:lnTo>
                  <a:lnTo>
                    <a:pt x="67" y="154"/>
                  </a:lnTo>
                  <a:lnTo>
                    <a:pt x="67" y="84"/>
                  </a:lnTo>
                  <a:cubicBezTo>
                    <a:pt x="67" y="76"/>
                    <a:pt x="66" y="71"/>
                    <a:pt x="64" y="68"/>
                  </a:cubicBezTo>
                  <a:cubicBezTo>
                    <a:pt x="62" y="64"/>
                    <a:pt x="58" y="62"/>
                    <a:pt x="53" y="62"/>
                  </a:cubicBezTo>
                  <a:cubicBezTo>
                    <a:pt x="41" y="62"/>
                    <a:pt x="30" y="70"/>
                    <a:pt x="19" y="86"/>
                  </a:cubicBezTo>
                  <a:lnTo>
                    <a:pt x="19" y="154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7127875" y="2357438"/>
              <a:ext cx="39687" cy="68262"/>
            </a:xfrm>
            <a:custGeom>
              <a:avLst/>
              <a:gdLst>
                <a:gd name="T0" fmla="*/ 0 w 86"/>
                <a:gd name="T1" fmla="*/ 148 h 148"/>
                <a:gd name="T2" fmla="*/ 0 w 86"/>
                <a:gd name="T3" fmla="*/ 148 h 148"/>
                <a:gd name="T4" fmla="*/ 0 w 86"/>
                <a:gd name="T5" fmla="*/ 131 h 148"/>
                <a:gd name="T6" fmla="*/ 34 w 86"/>
                <a:gd name="T7" fmla="*/ 88 h 148"/>
                <a:gd name="T8" fmla="*/ 45 w 86"/>
                <a:gd name="T9" fmla="*/ 79 h 148"/>
                <a:gd name="T10" fmla="*/ 66 w 86"/>
                <a:gd name="T11" fmla="*/ 41 h 148"/>
                <a:gd name="T12" fmla="*/ 59 w 86"/>
                <a:gd name="T13" fmla="*/ 22 h 148"/>
                <a:gd name="T14" fmla="*/ 39 w 86"/>
                <a:gd name="T15" fmla="*/ 15 h 148"/>
                <a:gd name="T16" fmla="*/ 4 w 86"/>
                <a:gd name="T17" fmla="*/ 26 h 148"/>
                <a:gd name="T18" fmla="*/ 4 w 86"/>
                <a:gd name="T19" fmla="*/ 9 h 148"/>
                <a:gd name="T20" fmla="*/ 42 w 86"/>
                <a:gd name="T21" fmla="*/ 0 h 148"/>
                <a:gd name="T22" fmla="*/ 74 w 86"/>
                <a:gd name="T23" fmla="*/ 11 h 148"/>
                <a:gd name="T24" fmla="*/ 86 w 86"/>
                <a:gd name="T25" fmla="*/ 40 h 148"/>
                <a:gd name="T26" fmla="*/ 80 w 86"/>
                <a:gd name="T27" fmla="*/ 63 h 148"/>
                <a:gd name="T28" fmla="*/ 57 w 86"/>
                <a:gd name="T29" fmla="*/ 87 h 148"/>
                <a:gd name="T30" fmla="*/ 50 w 86"/>
                <a:gd name="T31" fmla="*/ 94 h 148"/>
                <a:gd name="T32" fmla="*/ 23 w 86"/>
                <a:gd name="T33" fmla="*/ 131 h 148"/>
                <a:gd name="T34" fmla="*/ 86 w 86"/>
                <a:gd name="T35" fmla="*/ 131 h 148"/>
                <a:gd name="T36" fmla="*/ 86 w 86"/>
                <a:gd name="T37" fmla="*/ 148 h 148"/>
                <a:gd name="T38" fmla="*/ 0 w 86"/>
                <a:gd name="T3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148">
                  <a:moveTo>
                    <a:pt x="0" y="148"/>
                  </a:moveTo>
                  <a:lnTo>
                    <a:pt x="0" y="148"/>
                  </a:lnTo>
                  <a:lnTo>
                    <a:pt x="0" y="131"/>
                  </a:lnTo>
                  <a:cubicBezTo>
                    <a:pt x="6" y="118"/>
                    <a:pt x="17" y="104"/>
                    <a:pt x="34" y="88"/>
                  </a:cubicBezTo>
                  <a:lnTo>
                    <a:pt x="45" y="79"/>
                  </a:lnTo>
                  <a:cubicBezTo>
                    <a:pt x="59" y="66"/>
                    <a:pt x="66" y="53"/>
                    <a:pt x="66" y="41"/>
                  </a:cubicBezTo>
                  <a:cubicBezTo>
                    <a:pt x="66" y="33"/>
                    <a:pt x="64" y="26"/>
                    <a:pt x="59" y="22"/>
                  </a:cubicBezTo>
                  <a:cubicBezTo>
                    <a:pt x="54" y="17"/>
                    <a:pt x="47" y="15"/>
                    <a:pt x="39" y="15"/>
                  </a:cubicBezTo>
                  <a:cubicBezTo>
                    <a:pt x="29" y="15"/>
                    <a:pt x="17" y="19"/>
                    <a:pt x="4" y="26"/>
                  </a:cubicBezTo>
                  <a:lnTo>
                    <a:pt x="4" y="9"/>
                  </a:lnTo>
                  <a:cubicBezTo>
                    <a:pt x="16" y="3"/>
                    <a:pt x="29" y="0"/>
                    <a:pt x="42" y="0"/>
                  </a:cubicBezTo>
                  <a:cubicBezTo>
                    <a:pt x="55" y="0"/>
                    <a:pt x="66" y="4"/>
                    <a:pt x="74" y="11"/>
                  </a:cubicBezTo>
                  <a:cubicBezTo>
                    <a:pt x="82" y="19"/>
                    <a:pt x="86" y="28"/>
                    <a:pt x="86" y="40"/>
                  </a:cubicBezTo>
                  <a:cubicBezTo>
                    <a:pt x="86" y="49"/>
                    <a:pt x="84" y="56"/>
                    <a:pt x="80" y="63"/>
                  </a:cubicBezTo>
                  <a:cubicBezTo>
                    <a:pt x="76" y="70"/>
                    <a:pt x="68" y="78"/>
                    <a:pt x="57" y="87"/>
                  </a:cubicBezTo>
                  <a:lnTo>
                    <a:pt x="50" y="94"/>
                  </a:lnTo>
                  <a:cubicBezTo>
                    <a:pt x="34" y="107"/>
                    <a:pt x="25" y="119"/>
                    <a:pt x="23" y="131"/>
                  </a:cubicBezTo>
                  <a:lnTo>
                    <a:pt x="86" y="131"/>
                  </a:lnTo>
                  <a:lnTo>
                    <a:pt x="86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8" name="Freeform 455"/>
            <p:cNvSpPr>
              <a:spLocks noEditPoints="1"/>
            </p:cNvSpPr>
            <p:nvPr/>
          </p:nvSpPr>
          <p:spPr bwMode="auto">
            <a:xfrm>
              <a:off x="7183438" y="2357438"/>
              <a:ext cx="46037" cy="69850"/>
            </a:xfrm>
            <a:custGeom>
              <a:avLst/>
              <a:gdLst>
                <a:gd name="T0" fmla="*/ 49 w 100"/>
                <a:gd name="T1" fmla="*/ 151 h 151"/>
                <a:gd name="T2" fmla="*/ 49 w 100"/>
                <a:gd name="T3" fmla="*/ 151 h 151"/>
                <a:gd name="T4" fmla="*/ 13 w 100"/>
                <a:gd name="T5" fmla="*/ 130 h 151"/>
                <a:gd name="T6" fmla="*/ 0 w 100"/>
                <a:gd name="T7" fmla="*/ 76 h 151"/>
                <a:gd name="T8" fmla="*/ 13 w 100"/>
                <a:gd name="T9" fmla="*/ 21 h 151"/>
                <a:gd name="T10" fmla="*/ 50 w 100"/>
                <a:gd name="T11" fmla="*/ 0 h 151"/>
                <a:gd name="T12" fmla="*/ 86 w 100"/>
                <a:gd name="T13" fmla="*/ 21 h 151"/>
                <a:gd name="T14" fmla="*/ 100 w 100"/>
                <a:gd name="T15" fmla="*/ 76 h 151"/>
                <a:gd name="T16" fmla="*/ 86 w 100"/>
                <a:gd name="T17" fmla="*/ 131 h 151"/>
                <a:gd name="T18" fmla="*/ 49 w 100"/>
                <a:gd name="T19" fmla="*/ 151 h 151"/>
                <a:gd name="T20" fmla="*/ 49 w 100"/>
                <a:gd name="T21" fmla="*/ 151 h 151"/>
                <a:gd name="T22" fmla="*/ 49 w 100"/>
                <a:gd name="T23" fmla="*/ 137 h 151"/>
                <a:gd name="T24" fmla="*/ 49 w 100"/>
                <a:gd name="T25" fmla="*/ 137 h 151"/>
                <a:gd name="T26" fmla="*/ 80 w 100"/>
                <a:gd name="T27" fmla="*/ 75 h 151"/>
                <a:gd name="T28" fmla="*/ 50 w 100"/>
                <a:gd name="T29" fmla="*/ 15 h 151"/>
                <a:gd name="T30" fmla="*/ 20 w 100"/>
                <a:gd name="T31" fmla="*/ 76 h 151"/>
                <a:gd name="T32" fmla="*/ 49 w 100"/>
                <a:gd name="T33" fmla="*/ 137 h 151"/>
                <a:gd name="T34" fmla="*/ 49 w 100"/>
                <a:gd name="T35" fmla="*/ 13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51">
                  <a:moveTo>
                    <a:pt x="49" y="151"/>
                  </a:moveTo>
                  <a:lnTo>
                    <a:pt x="49" y="151"/>
                  </a:lnTo>
                  <a:cubicBezTo>
                    <a:pt x="34" y="151"/>
                    <a:pt x="22" y="144"/>
                    <a:pt x="13" y="130"/>
                  </a:cubicBezTo>
                  <a:cubicBezTo>
                    <a:pt x="4" y="117"/>
                    <a:pt x="0" y="98"/>
                    <a:pt x="0" y="76"/>
                  </a:cubicBezTo>
                  <a:cubicBezTo>
                    <a:pt x="0" y="53"/>
                    <a:pt x="4" y="35"/>
                    <a:pt x="13" y="21"/>
                  </a:cubicBezTo>
                  <a:cubicBezTo>
                    <a:pt x="23" y="7"/>
                    <a:pt x="35" y="0"/>
                    <a:pt x="50" y="0"/>
                  </a:cubicBezTo>
                  <a:cubicBezTo>
                    <a:pt x="65" y="0"/>
                    <a:pt x="77" y="7"/>
                    <a:pt x="86" y="21"/>
                  </a:cubicBezTo>
                  <a:cubicBezTo>
                    <a:pt x="96" y="35"/>
                    <a:pt x="100" y="53"/>
                    <a:pt x="100" y="76"/>
                  </a:cubicBezTo>
                  <a:cubicBezTo>
                    <a:pt x="100" y="99"/>
                    <a:pt x="96" y="117"/>
                    <a:pt x="86" y="131"/>
                  </a:cubicBezTo>
                  <a:cubicBezTo>
                    <a:pt x="77" y="145"/>
                    <a:pt x="65" y="151"/>
                    <a:pt x="49" y="151"/>
                  </a:cubicBezTo>
                  <a:lnTo>
                    <a:pt x="49" y="151"/>
                  </a:lnTo>
                  <a:close/>
                  <a:moveTo>
                    <a:pt x="49" y="137"/>
                  </a:moveTo>
                  <a:lnTo>
                    <a:pt x="49" y="137"/>
                  </a:lnTo>
                  <a:cubicBezTo>
                    <a:pt x="70" y="137"/>
                    <a:pt x="80" y="116"/>
                    <a:pt x="80" y="75"/>
                  </a:cubicBezTo>
                  <a:cubicBezTo>
                    <a:pt x="80" y="35"/>
                    <a:pt x="70" y="15"/>
                    <a:pt x="50" y="15"/>
                  </a:cubicBezTo>
                  <a:cubicBezTo>
                    <a:pt x="30" y="15"/>
                    <a:pt x="20" y="35"/>
                    <a:pt x="20" y="76"/>
                  </a:cubicBezTo>
                  <a:cubicBezTo>
                    <a:pt x="20" y="117"/>
                    <a:pt x="30" y="137"/>
                    <a:pt x="49" y="137"/>
                  </a:cubicBezTo>
                  <a:lnTo>
                    <a:pt x="49" y="1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7250113" y="2357438"/>
              <a:ext cx="34925" cy="68262"/>
            </a:xfrm>
            <a:custGeom>
              <a:avLst/>
              <a:gdLst>
                <a:gd name="T0" fmla="*/ 0 w 77"/>
                <a:gd name="T1" fmla="*/ 148 h 148"/>
                <a:gd name="T2" fmla="*/ 0 w 77"/>
                <a:gd name="T3" fmla="*/ 148 h 148"/>
                <a:gd name="T4" fmla="*/ 0 w 77"/>
                <a:gd name="T5" fmla="*/ 133 h 148"/>
                <a:gd name="T6" fmla="*/ 29 w 77"/>
                <a:gd name="T7" fmla="*/ 133 h 148"/>
                <a:gd name="T8" fmla="*/ 29 w 77"/>
                <a:gd name="T9" fmla="*/ 20 h 148"/>
                <a:gd name="T10" fmla="*/ 0 w 77"/>
                <a:gd name="T11" fmla="*/ 27 h 148"/>
                <a:gd name="T12" fmla="*/ 0 w 77"/>
                <a:gd name="T13" fmla="*/ 12 h 148"/>
                <a:gd name="T14" fmla="*/ 48 w 77"/>
                <a:gd name="T15" fmla="*/ 0 h 148"/>
                <a:gd name="T16" fmla="*/ 48 w 77"/>
                <a:gd name="T17" fmla="*/ 133 h 148"/>
                <a:gd name="T18" fmla="*/ 77 w 77"/>
                <a:gd name="T19" fmla="*/ 133 h 148"/>
                <a:gd name="T20" fmla="*/ 77 w 77"/>
                <a:gd name="T21" fmla="*/ 148 h 148"/>
                <a:gd name="T22" fmla="*/ 0 w 77"/>
                <a:gd name="T23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148">
                  <a:moveTo>
                    <a:pt x="0" y="148"/>
                  </a:moveTo>
                  <a:lnTo>
                    <a:pt x="0" y="148"/>
                  </a:lnTo>
                  <a:lnTo>
                    <a:pt x="0" y="133"/>
                  </a:lnTo>
                  <a:lnTo>
                    <a:pt x="29" y="133"/>
                  </a:lnTo>
                  <a:lnTo>
                    <a:pt x="29" y="20"/>
                  </a:lnTo>
                  <a:lnTo>
                    <a:pt x="0" y="27"/>
                  </a:lnTo>
                  <a:lnTo>
                    <a:pt x="0" y="12"/>
                  </a:lnTo>
                  <a:lnTo>
                    <a:pt x="48" y="0"/>
                  </a:lnTo>
                  <a:lnTo>
                    <a:pt x="48" y="133"/>
                  </a:lnTo>
                  <a:lnTo>
                    <a:pt x="77" y="133"/>
                  </a:lnTo>
                  <a:lnTo>
                    <a:pt x="77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7304088" y="2357438"/>
              <a:ext cx="38100" cy="69850"/>
            </a:xfrm>
            <a:custGeom>
              <a:avLst/>
              <a:gdLst>
                <a:gd name="T0" fmla="*/ 0 w 84"/>
                <a:gd name="T1" fmla="*/ 147 h 151"/>
                <a:gd name="T2" fmla="*/ 0 w 84"/>
                <a:gd name="T3" fmla="*/ 147 h 151"/>
                <a:gd name="T4" fmla="*/ 0 w 84"/>
                <a:gd name="T5" fmla="*/ 129 h 151"/>
                <a:gd name="T6" fmla="*/ 32 w 84"/>
                <a:gd name="T7" fmla="*/ 137 h 151"/>
                <a:gd name="T8" fmla="*/ 55 w 84"/>
                <a:gd name="T9" fmla="*/ 129 h 151"/>
                <a:gd name="T10" fmla="*/ 63 w 84"/>
                <a:gd name="T11" fmla="*/ 108 h 151"/>
                <a:gd name="T12" fmla="*/ 21 w 84"/>
                <a:gd name="T13" fmla="*/ 78 h 151"/>
                <a:gd name="T14" fmla="*/ 13 w 84"/>
                <a:gd name="T15" fmla="*/ 78 h 151"/>
                <a:gd name="T16" fmla="*/ 13 w 84"/>
                <a:gd name="T17" fmla="*/ 65 h 151"/>
                <a:gd name="T18" fmla="*/ 20 w 84"/>
                <a:gd name="T19" fmla="*/ 65 h 151"/>
                <a:gd name="T20" fmla="*/ 60 w 84"/>
                <a:gd name="T21" fmla="*/ 37 h 151"/>
                <a:gd name="T22" fmla="*/ 34 w 84"/>
                <a:gd name="T23" fmla="*/ 15 h 151"/>
                <a:gd name="T24" fmla="*/ 2 w 84"/>
                <a:gd name="T25" fmla="*/ 23 h 151"/>
                <a:gd name="T26" fmla="*/ 2 w 84"/>
                <a:gd name="T27" fmla="*/ 6 h 151"/>
                <a:gd name="T28" fmla="*/ 35 w 84"/>
                <a:gd name="T29" fmla="*/ 0 h 151"/>
                <a:gd name="T30" fmla="*/ 79 w 84"/>
                <a:gd name="T31" fmla="*/ 34 h 151"/>
                <a:gd name="T32" fmla="*/ 49 w 84"/>
                <a:gd name="T33" fmla="*/ 70 h 151"/>
                <a:gd name="T34" fmla="*/ 84 w 84"/>
                <a:gd name="T35" fmla="*/ 108 h 151"/>
                <a:gd name="T36" fmla="*/ 70 w 84"/>
                <a:gd name="T37" fmla="*/ 140 h 151"/>
                <a:gd name="T38" fmla="*/ 34 w 84"/>
                <a:gd name="T39" fmla="*/ 151 h 151"/>
                <a:gd name="T40" fmla="*/ 0 w 84"/>
                <a:gd name="T41" fmla="*/ 147 h 151"/>
                <a:gd name="T42" fmla="*/ 0 w 84"/>
                <a:gd name="T43" fmla="*/ 14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151">
                  <a:moveTo>
                    <a:pt x="0" y="147"/>
                  </a:moveTo>
                  <a:lnTo>
                    <a:pt x="0" y="147"/>
                  </a:lnTo>
                  <a:lnTo>
                    <a:pt x="0" y="129"/>
                  </a:lnTo>
                  <a:cubicBezTo>
                    <a:pt x="14" y="134"/>
                    <a:pt x="25" y="137"/>
                    <a:pt x="32" y="137"/>
                  </a:cubicBezTo>
                  <a:cubicBezTo>
                    <a:pt x="42" y="137"/>
                    <a:pt x="49" y="134"/>
                    <a:pt x="55" y="129"/>
                  </a:cubicBezTo>
                  <a:cubicBezTo>
                    <a:pt x="60" y="124"/>
                    <a:pt x="63" y="117"/>
                    <a:pt x="63" y="108"/>
                  </a:cubicBezTo>
                  <a:cubicBezTo>
                    <a:pt x="63" y="88"/>
                    <a:pt x="49" y="78"/>
                    <a:pt x="21" y="78"/>
                  </a:cubicBezTo>
                  <a:lnTo>
                    <a:pt x="13" y="78"/>
                  </a:lnTo>
                  <a:lnTo>
                    <a:pt x="13" y="65"/>
                  </a:lnTo>
                  <a:lnTo>
                    <a:pt x="20" y="65"/>
                  </a:lnTo>
                  <a:cubicBezTo>
                    <a:pt x="47" y="65"/>
                    <a:pt x="60" y="56"/>
                    <a:pt x="60" y="37"/>
                  </a:cubicBezTo>
                  <a:cubicBezTo>
                    <a:pt x="60" y="22"/>
                    <a:pt x="51" y="15"/>
                    <a:pt x="34" y="15"/>
                  </a:cubicBezTo>
                  <a:cubicBezTo>
                    <a:pt x="24" y="15"/>
                    <a:pt x="13" y="18"/>
                    <a:pt x="2" y="23"/>
                  </a:cubicBezTo>
                  <a:lnTo>
                    <a:pt x="2" y="6"/>
                  </a:lnTo>
                  <a:cubicBezTo>
                    <a:pt x="13" y="2"/>
                    <a:pt x="24" y="0"/>
                    <a:pt x="35" y="0"/>
                  </a:cubicBezTo>
                  <a:cubicBezTo>
                    <a:pt x="64" y="0"/>
                    <a:pt x="79" y="12"/>
                    <a:pt x="79" y="34"/>
                  </a:cubicBezTo>
                  <a:cubicBezTo>
                    <a:pt x="79" y="51"/>
                    <a:pt x="69" y="63"/>
                    <a:pt x="49" y="70"/>
                  </a:cubicBezTo>
                  <a:cubicBezTo>
                    <a:pt x="72" y="75"/>
                    <a:pt x="84" y="88"/>
                    <a:pt x="84" y="108"/>
                  </a:cubicBezTo>
                  <a:cubicBezTo>
                    <a:pt x="84" y="122"/>
                    <a:pt x="79" y="132"/>
                    <a:pt x="70" y="140"/>
                  </a:cubicBezTo>
                  <a:cubicBezTo>
                    <a:pt x="61" y="148"/>
                    <a:pt x="49" y="151"/>
                    <a:pt x="34" y="151"/>
                  </a:cubicBezTo>
                  <a:cubicBezTo>
                    <a:pt x="25" y="151"/>
                    <a:pt x="14" y="150"/>
                    <a:pt x="0" y="147"/>
                  </a:cubicBez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7356475" y="2354263"/>
              <a:ext cx="20637" cy="84137"/>
            </a:xfrm>
            <a:custGeom>
              <a:avLst/>
              <a:gdLst>
                <a:gd name="T0" fmla="*/ 0 w 46"/>
                <a:gd name="T1" fmla="*/ 169 h 183"/>
                <a:gd name="T2" fmla="*/ 0 w 46"/>
                <a:gd name="T3" fmla="*/ 169 h 183"/>
                <a:gd name="T4" fmla="*/ 0 w 46"/>
                <a:gd name="T5" fmla="*/ 183 h 183"/>
                <a:gd name="T6" fmla="*/ 34 w 46"/>
                <a:gd name="T7" fmla="*/ 144 h 183"/>
                <a:gd name="T8" fmla="*/ 46 w 46"/>
                <a:gd name="T9" fmla="*/ 91 h 183"/>
                <a:gd name="T10" fmla="*/ 34 w 46"/>
                <a:gd name="T11" fmla="*/ 39 h 183"/>
                <a:gd name="T12" fmla="*/ 0 w 46"/>
                <a:gd name="T13" fmla="*/ 0 h 183"/>
                <a:gd name="T14" fmla="*/ 0 w 46"/>
                <a:gd name="T15" fmla="*/ 14 h 183"/>
                <a:gd name="T16" fmla="*/ 21 w 46"/>
                <a:gd name="T17" fmla="*/ 47 h 183"/>
                <a:gd name="T18" fmla="*/ 27 w 46"/>
                <a:gd name="T19" fmla="*/ 91 h 183"/>
                <a:gd name="T20" fmla="*/ 21 w 46"/>
                <a:gd name="T21" fmla="*/ 136 h 183"/>
                <a:gd name="T22" fmla="*/ 0 w 46"/>
                <a:gd name="T23" fmla="*/ 169 h 183"/>
                <a:gd name="T24" fmla="*/ 0 w 46"/>
                <a:gd name="T2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83">
                  <a:moveTo>
                    <a:pt x="0" y="169"/>
                  </a:moveTo>
                  <a:lnTo>
                    <a:pt x="0" y="169"/>
                  </a:lnTo>
                  <a:lnTo>
                    <a:pt x="0" y="183"/>
                  </a:lnTo>
                  <a:cubicBezTo>
                    <a:pt x="14" y="173"/>
                    <a:pt x="25" y="160"/>
                    <a:pt x="34" y="144"/>
                  </a:cubicBezTo>
                  <a:cubicBezTo>
                    <a:pt x="42" y="127"/>
                    <a:pt x="46" y="110"/>
                    <a:pt x="46" y="91"/>
                  </a:cubicBezTo>
                  <a:cubicBezTo>
                    <a:pt x="46" y="73"/>
                    <a:pt x="42" y="56"/>
                    <a:pt x="34" y="39"/>
                  </a:cubicBezTo>
                  <a:cubicBezTo>
                    <a:pt x="25" y="23"/>
                    <a:pt x="14" y="10"/>
                    <a:pt x="0" y="0"/>
                  </a:cubicBezTo>
                  <a:lnTo>
                    <a:pt x="0" y="14"/>
                  </a:lnTo>
                  <a:cubicBezTo>
                    <a:pt x="10" y="24"/>
                    <a:pt x="17" y="35"/>
                    <a:pt x="21" y="47"/>
                  </a:cubicBezTo>
                  <a:cubicBezTo>
                    <a:pt x="25" y="59"/>
                    <a:pt x="27" y="74"/>
                    <a:pt x="27" y="91"/>
                  </a:cubicBezTo>
                  <a:cubicBezTo>
                    <a:pt x="27" y="109"/>
                    <a:pt x="25" y="124"/>
                    <a:pt x="21" y="136"/>
                  </a:cubicBezTo>
                  <a:cubicBezTo>
                    <a:pt x="17" y="148"/>
                    <a:pt x="10" y="159"/>
                    <a:pt x="0" y="169"/>
                  </a:cubicBezTo>
                  <a:lnTo>
                    <a:pt x="0" y="1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sp>
        <p:nvSpPr>
          <p:cNvPr id="62" name="Freeform 459"/>
          <p:cNvSpPr>
            <a:spLocks noEditPoints="1"/>
          </p:cNvSpPr>
          <p:nvPr/>
        </p:nvSpPr>
        <p:spPr bwMode="auto">
          <a:xfrm>
            <a:off x="3702050" y="1736725"/>
            <a:ext cx="88900" cy="144462"/>
          </a:xfrm>
          <a:custGeom>
            <a:avLst/>
            <a:gdLst>
              <a:gd name="T0" fmla="*/ 0 w 191"/>
              <a:gd name="T1" fmla="*/ 310 h 312"/>
              <a:gd name="T2" fmla="*/ 0 w 191"/>
              <a:gd name="T3" fmla="*/ 310 h 312"/>
              <a:gd name="T4" fmla="*/ 0 w 191"/>
              <a:gd name="T5" fmla="*/ 0 h 312"/>
              <a:gd name="T6" fmla="*/ 39 w 191"/>
              <a:gd name="T7" fmla="*/ 0 h 312"/>
              <a:gd name="T8" fmla="*/ 39 w 191"/>
              <a:gd name="T9" fmla="*/ 135 h 312"/>
              <a:gd name="T10" fmla="*/ 109 w 191"/>
              <a:gd name="T11" fmla="*/ 91 h 312"/>
              <a:gd name="T12" fmla="*/ 169 w 191"/>
              <a:gd name="T13" fmla="*/ 119 h 312"/>
              <a:gd name="T14" fmla="*/ 191 w 191"/>
              <a:gd name="T15" fmla="*/ 195 h 312"/>
              <a:gd name="T16" fmla="*/ 166 w 191"/>
              <a:gd name="T17" fmla="*/ 280 h 312"/>
              <a:gd name="T18" fmla="*/ 101 w 191"/>
              <a:gd name="T19" fmla="*/ 312 h 312"/>
              <a:gd name="T20" fmla="*/ 39 w 191"/>
              <a:gd name="T21" fmla="*/ 283 h 312"/>
              <a:gd name="T22" fmla="*/ 34 w 191"/>
              <a:gd name="T23" fmla="*/ 310 h 312"/>
              <a:gd name="T24" fmla="*/ 0 w 191"/>
              <a:gd name="T25" fmla="*/ 310 h 312"/>
              <a:gd name="T26" fmla="*/ 39 w 191"/>
              <a:gd name="T27" fmla="*/ 257 h 312"/>
              <a:gd name="T28" fmla="*/ 39 w 191"/>
              <a:gd name="T29" fmla="*/ 257 h 312"/>
              <a:gd name="T30" fmla="*/ 95 w 191"/>
              <a:gd name="T31" fmla="*/ 283 h 312"/>
              <a:gd name="T32" fmla="*/ 150 w 191"/>
              <a:gd name="T33" fmla="*/ 199 h 312"/>
              <a:gd name="T34" fmla="*/ 101 w 191"/>
              <a:gd name="T35" fmla="*/ 124 h 312"/>
              <a:gd name="T36" fmla="*/ 39 w 191"/>
              <a:gd name="T37" fmla="*/ 159 h 312"/>
              <a:gd name="T38" fmla="*/ 39 w 191"/>
              <a:gd name="T39" fmla="*/ 257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1" h="312">
                <a:moveTo>
                  <a:pt x="0" y="310"/>
                </a:moveTo>
                <a:lnTo>
                  <a:pt x="0" y="310"/>
                </a:lnTo>
                <a:lnTo>
                  <a:pt x="0" y="0"/>
                </a:lnTo>
                <a:lnTo>
                  <a:pt x="39" y="0"/>
                </a:lnTo>
                <a:lnTo>
                  <a:pt x="39" y="135"/>
                </a:lnTo>
                <a:cubicBezTo>
                  <a:pt x="54" y="106"/>
                  <a:pt x="78" y="91"/>
                  <a:pt x="109" y="91"/>
                </a:cubicBezTo>
                <a:cubicBezTo>
                  <a:pt x="135" y="91"/>
                  <a:pt x="155" y="100"/>
                  <a:pt x="169" y="119"/>
                </a:cubicBezTo>
                <a:cubicBezTo>
                  <a:pt x="184" y="137"/>
                  <a:pt x="191" y="163"/>
                  <a:pt x="191" y="195"/>
                </a:cubicBezTo>
                <a:cubicBezTo>
                  <a:pt x="191" y="230"/>
                  <a:pt x="183" y="258"/>
                  <a:pt x="166" y="280"/>
                </a:cubicBezTo>
                <a:cubicBezTo>
                  <a:pt x="150" y="301"/>
                  <a:pt x="128" y="312"/>
                  <a:pt x="101" y="312"/>
                </a:cubicBezTo>
                <a:cubicBezTo>
                  <a:pt x="76" y="312"/>
                  <a:pt x="55" y="302"/>
                  <a:pt x="39" y="283"/>
                </a:cubicBezTo>
                <a:lnTo>
                  <a:pt x="34" y="310"/>
                </a:lnTo>
                <a:lnTo>
                  <a:pt x="0" y="310"/>
                </a:lnTo>
                <a:close/>
                <a:moveTo>
                  <a:pt x="39" y="257"/>
                </a:moveTo>
                <a:lnTo>
                  <a:pt x="39" y="257"/>
                </a:lnTo>
                <a:cubicBezTo>
                  <a:pt x="58" y="274"/>
                  <a:pt x="77" y="283"/>
                  <a:pt x="95" y="283"/>
                </a:cubicBezTo>
                <a:cubicBezTo>
                  <a:pt x="132" y="283"/>
                  <a:pt x="150" y="255"/>
                  <a:pt x="150" y="199"/>
                </a:cubicBezTo>
                <a:cubicBezTo>
                  <a:pt x="150" y="149"/>
                  <a:pt x="134" y="124"/>
                  <a:pt x="101" y="124"/>
                </a:cubicBezTo>
                <a:cubicBezTo>
                  <a:pt x="80" y="124"/>
                  <a:pt x="59" y="136"/>
                  <a:pt x="39" y="159"/>
                </a:cubicBezTo>
                <a:lnTo>
                  <a:pt x="39" y="2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0"/>
          <p:cNvSpPr>
            <a:spLocks/>
          </p:cNvSpPr>
          <p:nvPr/>
        </p:nvSpPr>
        <p:spPr bwMode="auto">
          <a:xfrm>
            <a:off x="3802063" y="1781175"/>
            <a:ext cx="93662" cy="133350"/>
          </a:xfrm>
          <a:custGeom>
            <a:avLst/>
            <a:gdLst>
              <a:gd name="T0" fmla="*/ 47 w 203"/>
              <a:gd name="T1" fmla="*/ 288 h 288"/>
              <a:gd name="T2" fmla="*/ 47 w 203"/>
              <a:gd name="T3" fmla="*/ 288 h 288"/>
              <a:gd name="T4" fmla="*/ 82 w 203"/>
              <a:gd name="T5" fmla="*/ 211 h 288"/>
              <a:gd name="T6" fmla="*/ 0 w 203"/>
              <a:gd name="T7" fmla="*/ 0 h 288"/>
              <a:gd name="T8" fmla="*/ 41 w 203"/>
              <a:gd name="T9" fmla="*/ 0 h 288"/>
              <a:gd name="T10" fmla="*/ 102 w 203"/>
              <a:gd name="T11" fmla="*/ 159 h 288"/>
              <a:gd name="T12" fmla="*/ 166 w 203"/>
              <a:gd name="T13" fmla="*/ 0 h 288"/>
              <a:gd name="T14" fmla="*/ 203 w 203"/>
              <a:gd name="T15" fmla="*/ 0 h 288"/>
              <a:gd name="T16" fmla="*/ 87 w 203"/>
              <a:gd name="T17" fmla="*/ 288 h 288"/>
              <a:gd name="T18" fmla="*/ 47 w 203"/>
              <a:gd name="T19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3" h="288">
                <a:moveTo>
                  <a:pt x="47" y="288"/>
                </a:moveTo>
                <a:lnTo>
                  <a:pt x="47" y="288"/>
                </a:lnTo>
                <a:lnTo>
                  <a:pt x="82" y="211"/>
                </a:lnTo>
                <a:lnTo>
                  <a:pt x="0" y="0"/>
                </a:lnTo>
                <a:lnTo>
                  <a:pt x="41" y="0"/>
                </a:lnTo>
                <a:lnTo>
                  <a:pt x="102" y="159"/>
                </a:lnTo>
                <a:lnTo>
                  <a:pt x="166" y="0"/>
                </a:lnTo>
                <a:lnTo>
                  <a:pt x="203" y="0"/>
                </a:lnTo>
                <a:lnTo>
                  <a:pt x="87" y="288"/>
                </a:lnTo>
                <a:lnTo>
                  <a:pt x="47" y="2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461"/>
          <p:cNvSpPr>
            <a:spLocks/>
          </p:cNvSpPr>
          <p:nvPr/>
        </p:nvSpPr>
        <p:spPr bwMode="auto">
          <a:xfrm>
            <a:off x="3962400" y="1762125"/>
            <a:ext cx="53975" cy="119062"/>
          </a:xfrm>
          <a:custGeom>
            <a:avLst/>
            <a:gdLst>
              <a:gd name="T0" fmla="*/ 88 w 120"/>
              <a:gd name="T1" fmla="*/ 258 h 258"/>
              <a:gd name="T2" fmla="*/ 88 w 120"/>
              <a:gd name="T3" fmla="*/ 258 h 258"/>
              <a:gd name="T4" fmla="*/ 42 w 120"/>
              <a:gd name="T5" fmla="*/ 241 h 258"/>
              <a:gd name="T6" fmla="*/ 26 w 120"/>
              <a:gd name="T7" fmla="*/ 195 h 258"/>
              <a:gd name="T8" fmla="*/ 26 w 120"/>
              <a:gd name="T9" fmla="*/ 70 h 258"/>
              <a:gd name="T10" fmla="*/ 0 w 120"/>
              <a:gd name="T11" fmla="*/ 70 h 258"/>
              <a:gd name="T12" fmla="*/ 0 w 120"/>
              <a:gd name="T13" fmla="*/ 42 h 258"/>
              <a:gd name="T14" fmla="*/ 26 w 120"/>
              <a:gd name="T15" fmla="*/ 42 h 258"/>
              <a:gd name="T16" fmla="*/ 26 w 120"/>
              <a:gd name="T17" fmla="*/ 3 h 258"/>
              <a:gd name="T18" fmla="*/ 64 w 120"/>
              <a:gd name="T19" fmla="*/ 0 h 258"/>
              <a:gd name="T20" fmla="*/ 64 w 120"/>
              <a:gd name="T21" fmla="*/ 42 h 258"/>
              <a:gd name="T22" fmla="*/ 120 w 120"/>
              <a:gd name="T23" fmla="*/ 42 h 258"/>
              <a:gd name="T24" fmla="*/ 120 w 120"/>
              <a:gd name="T25" fmla="*/ 70 h 258"/>
              <a:gd name="T26" fmla="*/ 64 w 120"/>
              <a:gd name="T27" fmla="*/ 70 h 258"/>
              <a:gd name="T28" fmla="*/ 64 w 120"/>
              <a:gd name="T29" fmla="*/ 188 h 258"/>
              <a:gd name="T30" fmla="*/ 100 w 120"/>
              <a:gd name="T31" fmla="*/ 229 h 258"/>
              <a:gd name="T32" fmla="*/ 119 w 120"/>
              <a:gd name="T33" fmla="*/ 227 h 258"/>
              <a:gd name="T34" fmla="*/ 119 w 120"/>
              <a:gd name="T35" fmla="*/ 253 h 258"/>
              <a:gd name="T36" fmla="*/ 88 w 120"/>
              <a:gd name="T37" fmla="*/ 258 h 258"/>
              <a:gd name="T38" fmla="*/ 88 w 120"/>
              <a:gd name="T39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0" h="258">
                <a:moveTo>
                  <a:pt x="88" y="258"/>
                </a:moveTo>
                <a:lnTo>
                  <a:pt x="88" y="258"/>
                </a:lnTo>
                <a:cubicBezTo>
                  <a:pt x="69" y="258"/>
                  <a:pt x="53" y="252"/>
                  <a:pt x="42" y="241"/>
                </a:cubicBezTo>
                <a:cubicBezTo>
                  <a:pt x="32" y="230"/>
                  <a:pt x="26" y="215"/>
                  <a:pt x="26" y="195"/>
                </a:cubicBezTo>
                <a:lnTo>
                  <a:pt x="26" y="70"/>
                </a:lnTo>
                <a:lnTo>
                  <a:pt x="0" y="70"/>
                </a:lnTo>
                <a:lnTo>
                  <a:pt x="0" y="42"/>
                </a:lnTo>
                <a:lnTo>
                  <a:pt x="26" y="42"/>
                </a:lnTo>
                <a:lnTo>
                  <a:pt x="26" y="3"/>
                </a:lnTo>
                <a:lnTo>
                  <a:pt x="64" y="0"/>
                </a:lnTo>
                <a:lnTo>
                  <a:pt x="64" y="42"/>
                </a:lnTo>
                <a:lnTo>
                  <a:pt x="120" y="42"/>
                </a:lnTo>
                <a:lnTo>
                  <a:pt x="120" y="70"/>
                </a:lnTo>
                <a:lnTo>
                  <a:pt x="64" y="70"/>
                </a:lnTo>
                <a:lnTo>
                  <a:pt x="64" y="188"/>
                </a:lnTo>
                <a:cubicBezTo>
                  <a:pt x="64" y="215"/>
                  <a:pt x="76" y="229"/>
                  <a:pt x="100" y="229"/>
                </a:cubicBezTo>
                <a:cubicBezTo>
                  <a:pt x="105" y="229"/>
                  <a:pt x="112" y="228"/>
                  <a:pt x="119" y="227"/>
                </a:cubicBezTo>
                <a:lnTo>
                  <a:pt x="119" y="253"/>
                </a:lnTo>
                <a:cubicBezTo>
                  <a:pt x="107" y="256"/>
                  <a:pt x="97" y="258"/>
                  <a:pt x="88" y="258"/>
                </a:cubicBezTo>
                <a:lnTo>
                  <a:pt x="88" y="2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62"/>
          <p:cNvSpPr>
            <a:spLocks/>
          </p:cNvSpPr>
          <p:nvPr/>
        </p:nvSpPr>
        <p:spPr bwMode="auto">
          <a:xfrm>
            <a:off x="4041775" y="1736725"/>
            <a:ext cx="79375" cy="141287"/>
          </a:xfrm>
          <a:custGeom>
            <a:avLst/>
            <a:gdLst>
              <a:gd name="T0" fmla="*/ 0 w 173"/>
              <a:gd name="T1" fmla="*/ 307 h 307"/>
              <a:gd name="T2" fmla="*/ 0 w 173"/>
              <a:gd name="T3" fmla="*/ 307 h 307"/>
              <a:gd name="T4" fmla="*/ 0 w 173"/>
              <a:gd name="T5" fmla="*/ 0 h 307"/>
              <a:gd name="T6" fmla="*/ 39 w 173"/>
              <a:gd name="T7" fmla="*/ 0 h 307"/>
              <a:gd name="T8" fmla="*/ 39 w 173"/>
              <a:gd name="T9" fmla="*/ 135 h 307"/>
              <a:gd name="T10" fmla="*/ 113 w 173"/>
              <a:gd name="T11" fmla="*/ 91 h 307"/>
              <a:gd name="T12" fmla="*/ 157 w 173"/>
              <a:gd name="T13" fmla="*/ 108 h 307"/>
              <a:gd name="T14" fmla="*/ 173 w 173"/>
              <a:gd name="T15" fmla="*/ 155 h 307"/>
              <a:gd name="T16" fmla="*/ 173 w 173"/>
              <a:gd name="T17" fmla="*/ 307 h 307"/>
              <a:gd name="T18" fmla="*/ 135 w 173"/>
              <a:gd name="T19" fmla="*/ 307 h 307"/>
              <a:gd name="T20" fmla="*/ 135 w 173"/>
              <a:gd name="T21" fmla="*/ 168 h 307"/>
              <a:gd name="T22" fmla="*/ 128 w 173"/>
              <a:gd name="T23" fmla="*/ 134 h 307"/>
              <a:gd name="T24" fmla="*/ 105 w 173"/>
              <a:gd name="T25" fmla="*/ 124 h 307"/>
              <a:gd name="T26" fmla="*/ 39 w 173"/>
              <a:gd name="T27" fmla="*/ 170 h 307"/>
              <a:gd name="T28" fmla="*/ 39 w 173"/>
              <a:gd name="T29" fmla="*/ 307 h 307"/>
              <a:gd name="T30" fmla="*/ 0 w 173"/>
              <a:gd name="T31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3" h="307">
                <a:moveTo>
                  <a:pt x="0" y="307"/>
                </a:moveTo>
                <a:lnTo>
                  <a:pt x="0" y="307"/>
                </a:lnTo>
                <a:lnTo>
                  <a:pt x="0" y="0"/>
                </a:lnTo>
                <a:lnTo>
                  <a:pt x="39" y="0"/>
                </a:lnTo>
                <a:lnTo>
                  <a:pt x="39" y="135"/>
                </a:lnTo>
                <a:cubicBezTo>
                  <a:pt x="59" y="106"/>
                  <a:pt x="84" y="91"/>
                  <a:pt x="113" y="91"/>
                </a:cubicBezTo>
                <a:cubicBezTo>
                  <a:pt x="131" y="91"/>
                  <a:pt x="146" y="97"/>
                  <a:pt x="157" y="108"/>
                </a:cubicBezTo>
                <a:cubicBezTo>
                  <a:pt x="168" y="120"/>
                  <a:pt x="173" y="136"/>
                  <a:pt x="173" y="155"/>
                </a:cubicBezTo>
                <a:lnTo>
                  <a:pt x="173" y="307"/>
                </a:lnTo>
                <a:lnTo>
                  <a:pt x="135" y="307"/>
                </a:lnTo>
                <a:lnTo>
                  <a:pt x="135" y="168"/>
                </a:lnTo>
                <a:cubicBezTo>
                  <a:pt x="135" y="152"/>
                  <a:pt x="132" y="141"/>
                  <a:pt x="128" y="134"/>
                </a:cubicBezTo>
                <a:cubicBezTo>
                  <a:pt x="123" y="127"/>
                  <a:pt x="116" y="124"/>
                  <a:pt x="105" y="124"/>
                </a:cubicBezTo>
                <a:cubicBezTo>
                  <a:pt x="81" y="124"/>
                  <a:pt x="59" y="139"/>
                  <a:pt x="39" y="170"/>
                </a:cubicBezTo>
                <a:lnTo>
                  <a:pt x="39" y="307"/>
                </a:lnTo>
                <a:lnTo>
                  <a:pt x="0" y="30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463"/>
          <p:cNvSpPr>
            <a:spLocks noEditPoints="1"/>
          </p:cNvSpPr>
          <p:nvPr/>
        </p:nvSpPr>
        <p:spPr bwMode="auto">
          <a:xfrm>
            <a:off x="4149725" y="1779588"/>
            <a:ext cx="77787" cy="101600"/>
          </a:xfrm>
          <a:custGeom>
            <a:avLst/>
            <a:gdLst>
              <a:gd name="T0" fmla="*/ 171 w 172"/>
              <a:gd name="T1" fmla="*/ 209 h 221"/>
              <a:gd name="T2" fmla="*/ 171 w 172"/>
              <a:gd name="T3" fmla="*/ 209 h 221"/>
              <a:gd name="T4" fmla="*/ 105 w 172"/>
              <a:gd name="T5" fmla="*/ 221 h 221"/>
              <a:gd name="T6" fmla="*/ 29 w 172"/>
              <a:gd name="T7" fmla="*/ 190 h 221"/>
              <a:gd name="T8" fmla="*/ 0 w 172"/>
              <a:gd name="T9" fmla="*/ 109 h 221"/>
              <a:gd name="T10" fmla="*/ 26 w 172"/>
              <a:gd name="T11" fmla="*/ 30 h 221"/>
              <a:gd name="T12" fmla="*/ 92 w 172"/>
              <a:gd name="T13" fmla="*/ 0 h 221"/>
              <a:gd name="T14" fmla="*/ 151 w 172"/>
              <a:gd name="T15" fmla="*/ 27 h 221"/>
              <a:gd name="T16" fmla="*/ 172 w 172"/>
              <a:gd name="T17" fmla="*/ 105 h 221"/>
              <a:gd name="T18" fmla="*/ 172 w 172"/>
              <a:gd name="T19" fmla="*/ 116 h 221"/>
              <a:gd name="T20" fmla="*/ 39 w 172"/>
              <a:gd name="T21" fmla="*/ 116 h 221"/>
              <a:gd name="T22" fmla="*/ 113 w 172"/>
              <a:gd name="T23" fmla="*/ 192 h 221"/>
              <a:gd name="T24" fmla="*/ 171 w 172"/>
              <a:gd name="T25" fmla="*/ 179 h 221"/>
              <a:gd name="T26" fmla="*/ 171 w 172"/>
              <a:gd name="T27" fmla="*/ 209 h 221"/>
              <a:gd name="T28" fmla="*/ 41 w 172"/>
              <a:gd name="T29" fmla="*/ 88 h 221"/>
              <a:gd name="T30" fmla="*/ 41 w 172"/>
              <a:gd name="T31" fmla="*/ 88 h 221"/>
              <a:gd name="T32" fmla="*/ 134 w 172"/>
              <a:gd name="T33" fmla="*/ 88 h 221"/>
              <a:gd name="T34" fmla="*/ 90 w 172"/>
              <a:gd name="T35" fmla="*/ 29 h 221"/>
              <a:gd name="T36" fmla="*/ 41 w 172"/>
              <a:gd name="T37" fmla="*/ 88 h 221"/>
              <a:gd name="T38" fmla="*/ 41 w 172"/>
              <a:gd name="T39" fmla="*/ 88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2" h="221">
                <a:moveTo>
                  <a:pt x="171" y="209"/>
                </a:moveTo>
                <a:lnTo>
                  <a:pt x="171" y="209"/>
                </a:lnTo>
                <a:cubicBezTo>
                  <a:pt x="146" y="217"/>
                  <a:pt x="124" y="221"/>
                  <a:pt x="105" y="221"/>
                </a:cubicBezTo>
                <a:cubicBezTo>
                  <a:pt x="74" y="221"/>
                  <a:pt x="49" y="211"/>
                  <a:pt x="29" y="190"/>
                </a:cubicBezTo>
                <a:cubicBezTo>
                  <a:pt x="9" y="169"/>
                  <a:pt x="0" y="142"/>
                  <a:pt x="0" y="109"/>
                </a:cubicBezTo>
                <a:cubicBezTo>
                  <a:pt x="0" y="77"/>
                  <a:pt x="8" y="51"/>
                  <a:pt x="26" y="30"/>
                </a:cubicBezTo>
                <a:cubicBezTo>
                  <a:pt x="43" y="10"/>
                  <a:pt x="65" y="0"/>
                  <a:pt x="92" y="0"/>
                </a:cubicBezTo>
                <a:cubicBezTo>
                  <a:pt x="118" y="0"/>
                  <a:pt x="138" y="9"/>
                  <a:pt x="151" y="27"/>
                </a:cubicBezTo>
                <a:cubicBezTo>
                  <a:pt x="165" y="45"/>
                  <a:pt x="172" y="71"/>
                  <a:pt x="172" y="105"/>
                </a:cubicBezTo>
                <a:lnTo>
                  <a:pt x="172" y="116"/>
                </a:lnTo>
                <a:lnTo>
                  <a:pt x="39" y="116"/>
                </a:lnTo>
                <a:cubicBezTo>
                  <a:pt x="44" y="167"/>
                  <a:pt x="69" y="192"/>
                  <a:pt x="113" y="192"/>
                </a:cubicBezTo>
                <a:cubicBezTo>
                  <a:pt x="129" y="192"/>
                  <a:pt x="148" y="188"/>
                  <a:pt x="171" y="179"/>
                </a:cubicBezTo>
                <a:lnTo>
                  <a:pt x="171" y="209"/>
                </a:lnTo>
                <a:close/>
                <a:moveTo>
                  <a:pt x="41" y="88"/>
                </a:moveTo>
                <a:lnTo>
                  <a:pt x="41" y="88"/>
                </a:lnTo>
                <a:lnTo>
                  <a:pt x="134" y="88"/>
                </a:lnTo>
                <a:cubicBezTo>
                  <a:pt x="134" y="48"/>
                  <a:pt x="119" y="29"/>
                  <a:pt x="90" y="29"/>
                </a:cubicBezTo>
                <a:cubicBezTo>
                  <a:pt x="60" y="29"/>
                  <a:pt x="44" y="48"/>
                  <a:pt x="41" y="88"/>
                </a:cubicBezTo>
                <a:lnTo>
                  <a:pt x="41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64"/>
          <p:cNvSpPr>
            <a:spLocks/>
          </p:cNvSpPr>
          <p:nvPr/>
        </p:nvSpPr>
        <p:spPr bwMode="auto">
          <a:xfrm>
            <a:off x="4316413" y="1746250"/>
            <a:ext cx="79375" cy="131762"/>
          </a:xfrm>
          <a:custGeom>
            <a:avLst/>
            <a:gdLst>
              <a:gd name="T0" fmla="*/ 0 w 169"/>
              <a:gd name="T1" fmla="*/ 288 h 288"/>
              <a:gd name="T2" fmla="*/ 0 w 169"/>
              <a:gd name="T3" fmla="*/ 288 h 288"/>
              <a:gd name="T4" fmla="*/ 0 w 169"/>
              <a:gd name="T5" fmla="*/ 0 h 288"/>
              <a:gd name="T6" fmla="*/ 161 w 169"/>
              <a:gd name="T7" fmla="*/ 0 h 288"/>
              <a:gd name="T8" fmla="*/ 161 w 169"/>
              <a:gd name="T9" fmla="*/ 30 h 288"/>
              <a:gd name="T10" fmla="*/ 41 w 169"/>
              <a:gd name="T11" fmla="*/ 30 h 288"/>
              <a:gd name="T12" fmla="*/ 41 w 169"/>
              <a:gd name="T13" fmla="*/ 123 h 288"/>
              <a:gd name="T14" fmla="*/ 141 w 169"/>
              <a:gd name="T15" fmla="*/ 123 h 288"/>
              <a:gd name="T16" fmla="*/ 141 w 169"/>
              <a:gd name="T17" fmla="*/ 153 h 288"/>
              <a:gd name="T18" fmla="*/ 41 w 169"/>
              <a:gd name="T19" fmla="*/ 153 h 288"/>
              <a:gd name="T20" fmla="*/ 41 w 169"/>
              <a:gd name="T21" fmla="*/ 258 h 288"/>
              <a:gd name="T22" fmla="*/ 169 w 169"/>
              <a:gd name="T23" fmla="*/ 258 h 288"/>
              <a:gd name="T24" fmla="*/ 169 w 169"/>
              <a:gd name="T25" fmla="*/ 288 h 288"/>
              <a:gd name="T26" fmla="*/ 0 w 169"/>
              <a:gd name="T2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9" h="288">
                <a:moveTo>
                  <a:pt x="0" y="288"/>
                </a:moveTo>
                <a:lnTo>
                  <a:pt x="0" y="288"/>
                </a:lnTo>
                <a:lnTo>
                  <a:pt x="0" y="0"/>
                </a:lnTo>
                <a:lnTo>
                  <a:pt x="161" y="0"/>
                </a:lnTo>
                <a:lnTo>
                  <a:pt x="161" y="30"/>
                </a:lnTo>
                <a:lnTo>
                  <a:pt x="41" y="30"/>
                </a:lnTo>
                <a:lnTo>
                  <a:pt x="41" y="123"/>
                </a:lnTo>
                <a:lnTo>
                  <a:pt x="141" y="123"/>
                </a:lnTo>
                <a:lnTo>
                  <a:pt x="141" y="153"/>
                </a:lnTo>
                <a:lnTo>
                  <a:pt x="41" y="153"/>
                </a:lnTo>
                <a:lnTo>
                  <a:pt x="41" y="258"/>
                </a:lnTo>
                <a:lnTo>
                  <a:pt x="169" y="258"/>
                </a:lnTo>
                <a:lnTo>
                  <a:pt x="169" y="288"/>
                </a:lnTo>
                <a:lnTo>
                  <a:pt x="0" y="2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465"/>
          <p:cNvSpPr>
            <a:spLocks/>
          </p:cNvSpPr>
          <p:nvPr/>
        </p:nvSpPr>
        <p:spPr bwMode="auto">
          <a:xfrm>
            <a:off x="4418013" y="1779588"/>
            <a:ext cx="79375" cy="98425"/>
          </a:xfrm>
          <a:custGeom>
            <a:avLst/>
            <a:gdLst>
              <a:gd name="T0" fmla="*/ 0 w 173"/>
              <a:gd name="T1" fmla="*/ 216 h 216"/>
              <a:gd name="T2" fmla="*/ 0 w 173"/>
              <a:gd name="T3" fmla="*/ 216 h 216"/>
              <a:gd name="T4" fmla="*/ 0 w 173"/>
              <a:gd name="T5" fmla="*/ 5 h 216"/>
              <a:gd name="T6" fmla="*/ 38 w 173"/>
              <a:gd name="T7" fmla="*/ 5 h 216"/>
              <a:gd name="T8" fmla="*/ 38 w 173"/>
              <a:gd name="T9" fmla="*/ 44 h 216"/>
              <a:gd name="T10" fmla="*/ 112 w 173"/>
              <a:gd name="T11" fmla="*/ 0 h 216"/>
              <a:gd name="T12" fmla="*/ 156 w 173"/>
              <a:gd name="T13" fmla="*/ 17 h 216"/>
              <a:gd name="T14" fmla="*/ 173 w 173"/>
              <a:gd name="T15" fmla="*/ 64 h 216"/>
              <a:gd name="T16" fmla="*/ 173 w 173"/>
              <a:gd name="T17" fmla="*/ 216 h 216"/>
              <a:gd name="T18" fmla="*/ 134 w 173"/>
              <a:gd name="T19" fmla="*/ 216 h 216"/>
              <a:gd name="T20" fmla="*/ 134 w 173"/>
              <a:gd name="T21" fmla="*/ 77 h 216"/>
              <a:gd name="T22" fmla="*/ 127 w 173"/>
              <a:gd name="T23" fmla="*/ 43 h 216"/>
              <a:gd name="T24" fmla="*/ 104 w 173"/>
              <a:gd name="T25" fmla="*/ 33 h 216"/>
              <a:gd name="T26" fmla="*/ 38 w 173"/>
              <a:gd name="T27" fmla="*/ 79 h 216"/>
              <a:gd name="T28" fmla="*/ 38 w 173"/>
              <a:gd name="T29" fmla="*/ 216 h 216"/>
              <a:gd name="T30" fmla="*/ 0 w 173"/>
              <a:gd name="T31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3" h="216">
                <a:moveTo>
                  <a:pt x="0" y="216"/>
                </a:moveTo>
                <a:lnTo>
                  <a:pt x="0" y="216"/>
                </a:lnTo>
                <a:lnTo>
                  <a:pt x="0" y="5"/>
                </a:lnTo>
                <a:lnTo>
                  <a:pt x="38" y="5"/>
                </a:lnTo>
                <a:lnTo>
                  <a:pt x="38" y="44"/>
                </a:lnTo>
                <a:cubicBezTo>
                  <a:pt x="58" y="15"/>
                  <a:pt x="83" y="0"/>
                  <a:pt x="112" y="0"/>
                </a:cubicBezTo>
                <a:cubicBezTo>
                  <a:pt x="131" y="0"/>
                  <a:pt x="145" y="6"/>
                  <a:pt x="156" y="17"/>
                </a:cubicBezTo>
                <a:cubicBezTo>
                  <a:pt x="167" y="29"/>
                  <a:pt x="173" y="45"/>
                  <a:pt x="173" y="64"/>
                </a:cubicBezTo>
                <a:lnTo>
                  <a:pt x="173" y="216"/>
                </a:lnTo>
                <a:lnTo>
                  <a:pt x="134" y="216"/>
                </a:lnTo>
                <a:lnTo>
                  <a:pt x="134" y="77"/>
                </a:lnTo>
                <a:cubicBezTo>
                  <a:pt x="134" y="61"/>
                  <a:pt x="132" y="50"/>
                  <a:pt x="127" y="43"/>
                </a:cubicBezTo>
                <a:cubicBezTo>
                  <a:pt x="123" y="36"/>
                  <a:pt x="115" y="33"/>
                  <a:pt x="104" y="33"/>
                </a:cubicBezTo>
                <a:cubicBezTo>
                  <a:pt x="81" y="33"/>
                  <a:pt x="59" y="48"/>
                  <a:pt x="38" y="79"/>
                </a:cubicBezTo>
                <a:lnTo>
                  <a:pt x="38" y="216"/>
                </a:lnTo>
                <a:lnTo>
                  <a:pt x="0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466"/>
          <p:cNvSpPr>
            <a:spLocks noEditPoints="1"/>
          </p:cNvSpPr>
          <p:nvPr/>
        </p:nvSpPr>
        <p:spPr bwMode="auto">
          <a:xfrm>
            <a:off x="4524375" y="1779588"/>
            <a:ext cx="79375" cy="101600"/>
          </a:xfrm>
          <a:custGeom>
            <a:avLst/>
            <a:gdLst>
              <a:gd name="T0" fmla="*/ 172 w 173"/>
              <a:gd name="T1" fmla="*/ 209 h 221"/>
              <a:gd name="T2" fmla="*/ 172 w 173"/>
              <a:gd name="T3" fmla="*/ 209 h 221"/>
              <a:gd name="T4" fmla="*/ 106 w 173"/>
              <a:gd name="T5" fmla="*/ 221 h 221"/>
              <a:gd name="T6" fmla="*/ 30 w 173"/>
              <a:gd name="T7" fmla="*/ 190 h 221"/>
              <a:gd name="T8" fmla="*/ 0 w 173"/>
              <a:gd name="T9" fmla="*/ 109 h 221"/>
              <a:gd name="T10" fmla="*/ 26 w 173"/>
              <a:gd name="T11" fmla="*/ 30 h 221"/>
              <a:gd name="T12" fmla="*/ 93 w 173"/>
              <a:gd name="T13" fmla="*/ 0 h 221"/>
              <a:gd name="T14" fmla="*/ 152 w 173"/>
              <a:gd name="T15" fmla="*/ 27 h 221"/>
              <a:gd name="T16" fmla="*/ 173 w 173"/>
              <a:gd name="T17" fmla="*/ 105 h 221"/>
              <a:gd name="T18" fmla="*/ 173 w 173"/>
              <a:gd name="T19" fmla="*/ 116 h 221"/>
              <a:gd name="T20" fmla="*/ 39 w 173"/>
              <a:gd name="T21" fmla="*/ 116 h 221"/>
              <a:gd name="T22" fmla="*/ 113 w 173"/>
              <a:gd name="T23" fmla="*/ 192 h 221"/>
              <a:gd name="T24" fmla="*/ 172 w 173"/>
              <a:gd name="T25" fmla="*/ 179 h 221"/>
              <a:gd name="T26" fmla="*/ 172 w 173"/>
              <a:gd name="T27" fmla="*/ 209 h 221"/>
              <a:gd name="T28" fmla="*/ 41 w 173"/>
              <a:gd name="T29" fmla="*/ 88 h 221"/>
              <a:gd name="T30" fmla="*/ 41 w 173"/>
              <a:gd name="T31" fmla="*/ 88 h 221"/>
              <a:gd name="T32" fmla="*/ 134 w 173"/>
              <a:gd name="T33" fmla="*/ 88 h 221"/>
              <a:gd name="T34" fmla="*/ 90 w 173"/>
              <a:gd name="T35" fmla="*/ 29 h 221"/>
              <a:gd name="T36" fmla="*/ 41 w 173"/>
              <a:gd name="T37" fmla="*/ 88 h 221"/>
              <a:gd name="T38" fmla="*/ 41 w 173"/>
              <a:gd name="T39" fmla="*/ 88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3" h="221">
                <a:moveTo>
                  <a:pt x="172" y="209"/>
                </a:moveTo>
                <a:lnTo>
                  <a:pt x="172" y="209"/>
                </a:lnTo>
                <a:cubicBezTo>
                  <a:pt x="146" y="217"/>
                  <a:pt x="124" y="221"/>
                  <a:pt x="106" y="221"/>
                </a:cubicBezTo>
                <a:cubicBezTo>
                  <a:pt x="75" y="221"/>
                  <a:pt x="49" y="211"/>
                  <a:pt x="30" y="190"/>
                </a:cubicBezTo>
                <a:cubicBezTo>
                  <a:pt x="10" y="169"/>
                  <a:pt x="0" y="142"/>
                  <a:pt x="0" y="109"/>
                </a:cubicBezTo>
                <a:cubicBezTo>
                  <a:pt x="0" y="77"/>
                  <a:pt x="9" y="51"/>
                  <a:pt x="26" y="30"/>
                </a:cubicBezTo>
                <a:cubicBezTo>
                  <a:pt x="43" y="10"/>
                  <a:pt x="66" y="0"/>
                  <a:pt x="93" y="0"/>
                </a:cubicBezTo>
                <a:cubicBezTo>
                  <a:pt x="118" y="0"/>
                  <a:pt x="138" y="9"/>
                  <a:pt x="152" y="27"/>
                </a:cubicBezTo>
                <a:cubicBezTo>
                  <a:pt x="166" y="45"/>
                  <a:pt x="173" y="71"/>
                  <a:pt x="173" y="105"/>
                </a:cubicBezTo>
                <a:lnTo>
                  <a:pt x="173" y="116"/>
                </a:lnTo>
                <a:lnTo>
                  <a:pt x="39" y="116"/>
                </a:lnTo>
                <a:cubicBezTo>
                  <a:pt x="45" y="167"/>
                  <a:pt x="69" y="192"/>
                  <a:pt x="113" y="192"/>
                </a:cubicBezTo>
                <a:cubicBezTo>
                  <a:pt x="129" y="192"/>
                  <a:pt x="149" y="188"/>
                  <a:pt x="172" y="179"/>
                </a:cubicBezTo>
                <a:lnTo>
                  <a:pt x="172" y="209"/>
                </a:lnTo>
                <a:close/>
                <a:moveTo>
                  <a:pt x="41" y="88"/>
                </a:moveTo>
                <a:lnTo>
                  <a:pt x="41" y="88"/>
                </a:lnTo>
                <a:lnTo>
                  <a:pt x="134" y="88"/>
                </a:lnTo>
                <a:cubicBezTo>
                  <a:pt x="134" y="48"/>
                  <a:pt x="120" y="29"/>
                  <a:pt x="90" y="29"/>
                </a:cubicBezTo>
                <a:cubicBezTo>
                  <a:pt x="61" y="29"/>
                  <a:pt x="44" y="48"/>
                  <a:pt x="41" y="88"/>
                </a:cubicBezTo>
                <a:lnTo>
                  <a:pt x="41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467"/>
          <p:cNvSpPr>
            <a:spLocks/>
          </p:cNvSpPr>
          <p:nvPr/>
        </p:nvSpPr>
        <p:spPr bwMode="auto">
          <a:xfrm>
            <a:off x="4635500" y="1779588"/>
            <a:ext cx="53975" cy="98425"/>
          </a:xfrm>
          <a:custGeom>
            <a:avLst/>
            <a:gdLst>
              <a:gd name="T0" fmla="*/ 0 w 117"/>
              <a:gd name="T1" fmla="*/ 216 h 216"/>
              <a:gd name="T2" fmla="*/ 0 w 117"/>
              <a:gd name="T3" fmla="*/ 216 h 216"/>
              <a:gd name="T4" fmla="*/ 0 w 117"/>
              <a:gd name="T5" fmla="*/ 5 h 216"/>
              <a:gd name="T6" fmla="*/ 38 w 117"/>
              <a:gd name="T7" fmla="*/ 5 h 216"/>
              <a:gd name="T8" fmla="*/ 38 w 117"/>
              <a:gd name="T9" fmla="*/ 44 h 216"/>
              <a:gd name="T10" fmla="*/ 104 w 117"/>
              <a:gd name="T11" fmla="*/ 0 h 216"/>
              <a:gd name="T12" fmla="*/ 117 w 117"/>
              <a:gd name="T13" fmla="*/ 1 h 216"/>
              <a:gd name="T14" fmla="*/ 117 w 117"/>
              <a:gd name="T15" fmla="*/ 37 h 216"/>
              <a:gd name="T16" fmla="*/ 99 w 117"/>
              <a:gd name="T17" fmla="*/ 33 h 216"/>
              <a:gd name="T18" fmla="*/ 38 w 117"/>
              <a:gd name="T19" fmla="*/ 77 h 216"/>
              <a:gd name="T20" fmla="*/ 38 w 117"/>
              <a:gd name="T21" fmla="*/ 216 h 216"/>
              <a:gd name="T22" fmla="*/ 0 w 117"/>
              <a:gd name="T23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7" h="216">
                <a:moveTo>
                  <a:pt x="0" y="216"/>
                </a:moveTo>
                <a:lnTo>
                  <a:pt x="0" y="216"/>
                </a:lnTo>
                <a:lnTo>
                  <a:pt x="0" y="5"/>
                </a:lnTo>
                <a:lnTo>
                  <a:pt x="38" y="5"/>
                </a:lnTo>
                <a:lnTo>
                  <a:pt x="38" y="44"/>
                </a:lnTo>
                <a:cubicBezTo>
                  <a:pt x="53" y="15"/>
                  <a:pt x="75" y="0"/>
                  <a:pt x="104" y="0"/>
                </a:cubicBezTo>
                <a:cubicBezTo>
                  <a:pt x="108" y="0"/>
                  <a:pt x="112" y="0"/>
                  <a:pt x="117" y="1"/>
                </a:cubicBezTo>
                <a:lnTo>
                  <a:pt x="117" y="37"/>
                </a:lnTo>
                <a:cubicBezTo>
                  <a:pt x="110" y="35"/>
                  <a:pt x="104" y="33"/>
                  <a:pt x="99" y="33"/>
                </a:cubicBezTo>
                <a:cubicBezTo>
                  <a:pt x="75" y="33"/>
                  <a:pt x="54" y="48"/>
                  <a:pt x="38" y="77"/>
                </a:cubicBezTo>
                <a:lnTo>
                  <a:pt x="38" y="216"/>
                </a:lnTo>
                <a:lnTo>
                  <a:pt x="0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 468"/>
          <p:cNvSpPr>
            <a:spLocks noEditPoints="1"/>
          </p:cNvSpPr>
          <p:nvPr/>
        </p:nvSpPr>
        <p:spPr bwMode="auto">
          <a:xfrm>
            <a:off x="4702175" y="1779588"/>
            <a:ext cx="88900" cy="136525"/>
          </a:xfrm>
          <a:custGeom>
            <a:avLst/>
            <a:gdLst>
              <a:gd name="T0" fmla="*/ 17 w 191"/>
              <a:gd name="T1" fmla="*/ 286 h 298"/>
              <a:gd name="T2" fmla="*/ 17 w 191"/>
              <a:gd name="T3" fmla="*/ 286 h 298"/>
              <a:gd name="T4" fmla="*/ 22 w 191"/>
              <a:gd name="T5" fmla="*/ 253 h 298"/>
              <a:gd name="T6" fmla="*/ 87 w 191"/>
              <a:gd name="T7" fmla="*/ 269 h 298"/>
              <a:gd name="T8" fmla="*/ 152 w 191"/>
              <a:gd name="T9" fmla="*/ 200 h 298"/>
              <a:gd name="T10" fmla="*/ 152 w 191"/>
              <a:gd name="T11" fmla="*/ 167 h 298"/>
              <a:gd name="T12" fmla="*/ 82 w 191"/>
              <a:gd name="T13" fmla="*/ 211 h 298"/>
              <a:gd name="T14" fmla="*/ 22 w 191"/>
              <a:gd name="T15" fmla="*/ 184 h 298"/>
              <a:gd name="T16" fmla="*/ 0 w 191"/>
              <a:gd name="T17" fmla="*/ 109 h 298"/>
              <a:gd name="T18" fmla="*/ 25 w 191"/>
              <a:gd name="T19" fmla="*/ 30 h 298"/>
              <a:gd name="T20" fmla="*/ 91 w 191"/>
              <a:gd name="T21" fmla="*/ 0 h 298"/>
              <a:gd name="T22" fmla="*/ 152 w 191"/>
              <a:gd name="T23" fmla="*/ 29 h 298"/>
              <a:gd name="T24" fmla="*/ 152 w 191"/>
              <a:gd name="T25" fmla="*/ 5 h 298"/>
              <a:gd name="T26" fmla="*/ 191 w 191"/>
              <a:gd name="T27" fmla="*/ 5 h 298"/>
              <a:gd name="T28" fmla="*/ 191 w 191"/>
              <a:gd name="T29" fmla="*/ 158 h 298"/>
              <a:gd name="T30" fmla="*/ 186 w 191"/>
              <a:gd name="T31" fmla="*/ 232 h 298"/>
              <a:gd name="T32" fmla="*/ 166 w 191"/>
              <a:gd name="T33" fmla="*/ 271 h 298"/>
              <a:gd name="T34" fmla="*/ 88 w 191"/>
              <a:gd name="T35" fmla="*/ 298 h 298"/>
              <a:gd name="T36" fmla="*/ 17 w 191"/>
              <a:gd name="T37" fmla="*/ 286 h 298"/>
              <a:gd name="T38" fmla="*/ 17 w 191"/>
              <a:gd name="T39" fmla="*/ 286 h 298"/>
              <a:gd name="T40" fmla="*/ 152 w 191"/>
              <a:gd name="T41" fmla="*/ 143 h 298"/>
              <a:gd name="T42" fmla="*/ 152 w 191"/>
              <a:gd name="T43" fmla="*/ 143 h 298"/>
              <a:gd name="T44" fmla="*/ 152 w 191"/>
              <a:gd name="T45" fmla="*/ 55 h 298"/>
              <a:gd name="T46" fmla="*/ 97 w 191"/>
              <a:gd name="T47" fmla="*/ 29 h 298"/>
              <a:gd name="T48" fmla="*/ 55 w 191"/>
              <a:gd name="T49" fmla="*/ 50 h 298"/>
              <a:gd name="T50" fmla="*/ 40 w 191"/>
              <a:gd name="T51" fmla="*/ 108 h 298"/>
              <a:gd name="T52" fmla="*/ 89 w 191"/>
              <a:gd name="T53" fmla="*/ 178 h 298"/>
              <a:gd name="T54" fmla="*/ 152 w 191"/>
              <a:gd name="T55" fmla="*/ 143 h 298"/>
              <a:gd name="T56" fmla="*/ 152 w 191"/>
              <a:gd name="T57" fmla="*/ 14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1" h="298">
                <a:moveTo>
                  <a:pt x="17" y="286"/>
                </a:moveTo>
                <a:lnTo>
                  <a:pt x="17" y="286"/>
                </a:lnTo>
                <a:lnTo>
                  <a:pt x="22" y="253"/>
                </a:lnTo>
                <a:cubicBezTo>
                  <a:pt x="44" y="264"/>
                  <a:pt x="66" y="269"/>
                  <a:pt x="87" y="269"/>
                </a:cubicBezTo>
                <a:cubicBezTo>
                  <a:pt x="131" y="269"/>
                  <a:pt x="152" y="246"/>
                  <a:pt x="152" y="200"/>
                </a:cubicBezTo>
                <a:lnTo>
                  <a:pt x="152" y="167"/>
                </a:lnTo>
                <a:cubicBezTo>
                  <a:pt x="138" y="196"/>
                  <a:pt x="115" y="211"/>
                  <a:pt x="82" y="211"/>
                </a:cubicBezTo>
                <a:cubicBezTo>
                  <a:pt x="57" y="211"/>
                  <a:pt x="37" y="202"/>
                  <a:pt x="22" y="184"/>
                </a:cubicBezTo>
                <a:cubicBezTo>
                  <a:pt x="7" y="165"/>
                  <a:pt x="0" y="140"/>
                  <a:pt x="0" y="109"/>
                </a:cubicBezTo>
                <a:cubicBezTo>
                  <a:pt x="0" y="77"/>
                  <a:pt x="8" y="51"/>
                  <a:pt x="25" y="30"/>
                </a:cubicBezTo>
                <a:cubicBezTo>
                  <a:pt x="42" y="10"/>
                  <a:pt x="64" y="0"/>
                  <a:pt x="91" y="0"/>
                </a:cubicBezTo>
                <a:cubicBezTo>
                  <a:pt x="115" y="0"/>
                  <a:pt x="135" y="10"/>
                  <a:pt x="152" y="29"/>
                </a:cubicBezTo>
                <a:lnTo>
                  <a:pt x="152" y="5"/>
                </a:lnTo>
                <a:lnTo>
                  <a:pt x="191" y="5"/>
                </a:lnTo>
                <a:lnTo>
                  <a:pt x="191" y="158"/>
                </a:lnTo>
                <a:cubicBezTo>
                  <a:pt x="191" y="192"/>
                  <a:pt x="189" y="216"/>
                  <a:pt x="186" y="232"/>
                </a:cubicBezTo>
                <a:cubicBezTo>
                  <a:pt x="182" y="248"/>
                  <a:pt x="176" y="261"/>
                  <a:pt x="166" y="271"/>
                </a:cubicBezTo>
                <a:cubicBezTo>
                  <a:pt x="149" y="289"/>
                  <a:pt x="123" y="298"/>
                  <a:pt x="88" y="298"/>
                </a:cubicBezTo>
                <a:cubicBezTo>
                  <a:pt x="63" y="298"/>
                  <a:pt x="40" y="294"/>
                  <a:pt x="17" y="286"/>
                </a:cubicBezTo>
                <a:lnTo>
                  <a:pt x="17" y="286"/>
                </a:lnTo>
                <a:close/>
                <a:moveTo>
                  <a:pt x="152" y="143"/>
                </a:moveTo>
                <a:lnTo>
                  <a:pt x="152" y="143"/>
                </a:lnTo>
                <a:lnTo>
                  <a:pt x="152" y="55"/>
                </a:lnTo>
                <a:cubicBezTo>
                  <a:pt x="135" y="38"/>
                  <a:pt x="117" y="29"/>
                  <a:pt x="97" y="29"/>
                </a:cubicBezTo>
                <a:cubicBezTo>
                  <a:pt x="79" y="29"/>
                  <a:pt x="65" y="36"/>
                  <a:pt x="55" y="50"/>
                </a:cubicBezTo>
                <a:cubicBezTo>
                  <a:pt x="45" y="64"/>
                  <a:pt x="40" y="84"/>
                  <a:pt x="40" y="108"/>
                </a:cubicBezTo>
                <a:cubicBezTo>
                  <a:pt x="40" y="155"/>
                  <a:pt x="57" y="178"/>
                  <a:pt x="89" y="178"/>
                </a:cubicBezTo>
                <a:cubicBezTo>
                  <a:pt x="112" y="178"/>
                  <a:pt x="133" y="166"/>
                  <a:pt x="152" y="143"/>
                </a:cubicBezTo>
                <a:lnTo>
                  <a:pt x="152" y="1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469"/>
          <p:cNvSpPr>
            <a:spLocks/>
          </p:cNvSpPr>
          <p:nvPr/>
        </p:nvSpPr>
        <p:spPr bwMode="auto">
          <a:xfrm>
            <a:off x="4808538" y="1781175"/>
            <a:ext cx="93662" cy="133350"/>
          </a:xfrm>
          <a:custGeom>
            <a:avLst/>
            <a:gdLst>
              <a:gd name="T0" fmla="*/ 48 w 203"/>
              <a:gd name="T1" fmla="*/ 288 h 288"/>
              <a:gd name="T2" fmla="*/ 48 w 203"/>
              <a:gd name="T3" fmla="*/ 288 h 288"/>
              <a:gd name="T4" fmla="*/ 82 w 203"/>
              <a:gd name="T5" fmla="*/ 211 h 288"/>
              <a:gd name="T6" fmla="*/ 0 w 203"/>
              <a:gd name="T7" fmla="*/ 0 h 288"/>
              <a:gd name="T8" fmla="*/ 42 w 203"/>
              <a:gd name="T9" fmla="*/ 0 h 288"/>
              <a:gd name="T10" fmla="*/ 103 w 203"/>
              <a:gd name="T11" fmla="*/ 159 h 288"/>
              <a:gd name="T12" fmla="*/ 167 w 203"/>
              <a:gd name="T13" fmla="*/ 0 h 288"/>
              <a:gd name="T14" fmla="*/ 203 w 203"/>
              <a:gd name="T15" fmla="*/ 0 h 288"/>
              <a:gd name="T16" fmla="*/ 88 w 203"/>
              <a:gd name="T17" fmla="*/ 288 h 288"/>
              <a:gd name="T18" fmla="*/ 48 w 203"/>
              <a:gd name="T19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3" h="288">
                <a:moveTo>
                  <a:pt x="48" y="288"/>
                </a:moveTo>
                <a:lnTo>
                  <a:pt x="48" y="288"/>
                </a:lnTo>
                <a:lnTo>
                  <a:pt x="82" y="211"/>
                </a:lnTo>
                <a:lnTo>
                  <a:pt x="0" y="0"/>
                </a:lnTo>
                <a:lnTo>
                  <a:pt x="42" y="0"/>
                </a:lnTo>
                <a:lnTo>
                  <a:pt x="103" y="159"/>
                </a:lnTo>
                <a:lnTo>
                  <a:pt x="167" y="0"/>
                </a:lnTo>
                <a:lnTo>
                  <a:pt x="203" y="0"/>
                </a:lnTo>
                <a:lnTo>
                  <a:pt x="88" y="288"/>
                </a:lnTo>
                <a:lnTo>
                  <a:pt x="48" y="2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470"/>
          <p:cNvSpPr>
            <a:spLocks/>
          </p:cNvSpPr>
          <p:nvPr/>
        </p:nvSpPr>
        <p:spPr bwMode="auto">
          <a:xfrm>
            <a:off x="4970463" y="1743075"/>
            <a:ext cx="80962" cy="138112"/>
          </a:xfrm>
          <a:custGeom>
            <a:avLst/>
            <a:gdLst>
              <a:gd name="T0" fmla="*/ 75 w 176"/>
              <a:gd name="T1" fmla="*/ 302 h 302"/>
              <a:gd name="T2" fmla="*/ 75 w 176"/>
              <a:gd name="T3" fmla="*/ 302 h 302"/>
              <a:gd name="T4" fmla="*/ 0 w 176"/>
              <a:gd name="T5" fmla="*/ 290 h 302"/>
              <a:gd name="T6" fmla="*/ 0 w 176"/>
              <a:gd name="T7" fmla="*/ 249 h 302"/>
              <a:gd name="T8" fmla="*/ 80 w 176"/>
              <a:gd name="T9" fmla="*/ 272 h 302"/>
              <a:gd name="T10" fmla="*/ 119 w 176"/>
              <a:gd name="T11" fmla="*/ 259 h 302"/>
              <a:gd name="T12" fmla="*/ 134 w 176"/>
              <a:gd name="T13" fmla="*/ 226 h 302"/>
              <a:gd name="T14" fmla="*/ 124 w 176"/>
              <a:gd name="T15" fmla="*/ 197 h 302"/>
              <a:gd name="T16" fmla="*/ 89 w 176"/>
              <a:gd name="T17" fmla="*/ 170 h 302"/>
              <a:gd name="T18" fmla="*/ 69 w 176"/>
              <a:gd name="T19" fmla="*/ 159 h 302"/>
              <a:gd name="T20" fmla="*/ 17 w 176"/>
              <a:gd name="T21" fmla="*/ 119 h 302"/>
              <a:gd name="T22" fmla="*/ 2 w 176"/>
              <a:gd name="T23" fmla="*/ 76 h 302"/>
              <a:gd name="T24" fmla="*/ 26 w 176"/>
              <a:gd name="T25" fmla="*/ 21 h 302"/>
              <a:gd name="T26" fmla="*/ 88 w 176"/>
              <a:gd name="T27" fmla="*/ 0 h 302"/>
              <a:gd name="T28" fmla="*/ 158 w 176"/>
              <a:gd name="T29" fmla="*/ 11 h 302"/>
              <a:gd name="T30" fmla="*/ 158 w 176"/>
              <a:gd name="T31" fmla="*/ 48 h 302"/>
              <a:gd name="T32" fmla="*/ 90 w 176"/>
              <a:gd name="T33" fmla="*/ 30 h 302"/>
              <a:gd name="T34" fmla="*/ 55 w 176"/>
              <a:gd name="T35" fmla="*/ 42 h 302"/>
              <a:gd name="T36" fmla="*/ 41 w 176"/>
              <a:gd name="T37" fmla="*/ 70 h 302"/>
              <a:gd name="T38" fmla="*/ 51 w 176"/>
              <a:gd name="T39" fmla="*/ 95 h 302"/>
              <a:gd name="T40" fmla="*/ 88 w 176"/>
              <a:gd name="T41" fmla="*/ 122 h 302"/>
              <a:gd name="T42" fmla="*/ 109 w 176"/>
              <a:gd name="T43" fmla="*/ 134 h 302"/>
              <a:gd name="T44" fmla="*/ 161 w 176"/>
              <a:gd name="T45" fmla="*/ 174 h 302"/>
              <a:gd name="T46" fmla="*/ 176 w 176"/>
              <a:gd name="T47" fmla="*/ 219 h 302"/>
              <a:gd name="T48" fmla="*/ 148 w 176"/>
              <a:gd name="T49" fmla="*/ 280 h 302"/>
              <a:gd name="T50" fmla="*/ 75 w 176"/>
              <a:gd name="T51" fmla="*/ 302 h 302"/>
              <a:gd name="T52" fmla="*/ 75 w 176"/>
              <a:gd name="T53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76" h="302">
                <a:moveTo>
                  <a:pt x="75" y="302"/>
                </a:moveTo>
                <a:lnTo>
                  <a:pt x="75" y="302"/>
                </a:lnTo>
                <a:cubicBezTo>
                  <a:pt x="55" y="302"/>
                  <a:pt x="31" y="298"/>
                  <a:pt x="0" y="290"/>
                </a:cubicBezTo>
                <a:lnTo>
                  <a:pt x="0" y="249"/>
                </a:lnTo>
                <a:cubicBezTo>
                  <a:pt x="33" y="264"/>
                  <a:pt x="60" y="272"/>
                  <a:pt x="80" y="272"/>
                </a:cubicBezTo>
                <a:cubicBezTo>
                  <a:pt x="97" y="272"/>
                  <a:pt x="110" y="268"/>
                  <a:pt x="119" y="259"/>
                </a:cubicBezTo>
                <a:cubicBezTo>
                  <a:pt x="129" y="251"/>
                  <a:pt x="134" y="240"/>
                  <a:pt x="134" y="226"/>
                </a:cubicBezTo>
                <a:cubicBezTo>
                  <a:pt x="134" y="215"/>
                  <a:pt x="131" y="205"/>
                  <a:pt x="124" y="197"/>
                </a:cubicBezTo>
                <a:cubicBezTo>
                  <a:pt x="118" y="189"/>
                  <a:pt x="106" y="180"/>
                  <a:pt x="89" y="170"/>
                </a:cubicBezTo>
                <a:lnTo>
                  <a:pt x="69" y="159"/>
                </a:lnTo>
                <a:cubicBezTo>
                  <a:pt x="44" y="145"/>
                  <a:pt x="27" y="132"/>
                  <a:pt x="17" y="119"/>
                </a:cubicBezTo>
                <a:cubicBezTo>
                  <a:pt x="7" y="107"/>
                  <a:pt x="2" y="92"/>
                  <a:pt x="2" y="76"/>
                </a:cubicBezTo>
                <a:cubicBezTo>
                  <a:pt x="2" y="54"/>
                  <a:pt x="10" y="35"/>
                  <a:pt x="26" y="21"/>
                </a:cubicBezTo>
                <a:cubicBezTo>
                  <a:pt x="42" y="7"/>
                  <a:pt x="63" y="0"/>
                  <a:pt x="88" y="0"/>
                </a:cubicBezTo>
                <a:cubicBezTo>
                  <a:pt x="110" y="0"/>
                  <a:pt x="133" y="3"/>
                  <a:pt x="158" y="11"/>
                </a:cubicBezTo>
                <a:lnTo>
                  <a:pt x="158" y="48"/>
                </a:lnTo>
                <a:cubicBezTo>
                  <a:pt x="128" y="36"/>
                  <a:pt x="105" y="30"/>
                  <a:pt x="90" y="30"/>
                </a:cubicBezTo>
                <a:cubicBezTo>
                  <a:pt x="76" y="30"/>
                  <a:pt x="64" y="34"/>
                  <a:pt x="55" y="42"/>
                </a:cubicBezTo>
                <a:cubicBezTo>
                  <a:pt x="46" y="49"/>
                  <a:pt x="41" y="59"/>
                  <a:pt x="41" y="70"/>
                </a:cubicBezTo>
                <a:cubicBezTo>
                  <a:pt x="41" y="80"/>
                  <a:pt x="44" y="88"/>
                  <a:pt x="51" y="95"/>
                </a:cubicBezTo>
                <a:cubicBezTo>
                  <a:pt x="58" y="103"/>
                  <a:pt x="70" y="112"/>
                  <a:pt x="88" y="122"/>
                </a:cubicBezTo>
                <a:lnTo>
                  <a:pt x="109" y="134"/>
                </a:lnTo>
                <a:cubicBezTo>
                  <a:pt x="134" y="148"/>
                  <a:pt x="151" y="161"/>
                  <a:pt x="161" y="174"/>
                </a:cubicBezTo>
                <a:cubicBezTo>
                  <a:pt x="171" y="186"/>
                  <a:pt x="176" y="202"/>
                  <a:pt x="176" y="219"/>
                </a:cubicBezTo>
                <a:cubicBezTo>
                  <a:pt x="176" y="244"/>
                  <a:pt x="167" y="264"/>
                  <a:pt x="148" y="280"/>
                </a:cubicBezTo>
                <a:cubicBezTo>
                  <a:pt x="130" y="295"/>
                  <a:pt x="105" y="302"/>
                  <a:pt x="75" y="302"/>
                </a:cubicBezTo>
                <a:lnTo>
                  <a:pt x="75" y="30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471"/>
          <p:cNvSpPr>
            <a:spLocks/>
          </p:cNvSpPr>
          <p:nvPr/>
        </p:nvSpPr>
        <p:spPr bwMode="auto">
          <a:xfrm>
            <a:off x="5072063" y="1779588"/>
            <a:ext cx="74612" cy="101600"/>
          </a:xfrm>
          <a:custGeom>
            <a:avLst/>
            <a:gdLst>
              <a:gd name="T0" fmla="*/ 99 w 164"/>
              <a:gd name="T1" fmla="*/ 221 h 221"/>
              <a:gd name="T2" fmla="*/ 99 w 164"/>
              <a:gd name="T3" fmla="*/ 221 h 221"/>
              <a:gd name="T4" fmla="*/ 28 w 164"/>
              <a:gd name="T5" fmla="*/ 189 h 221"/>
              <a:gd name="T6" fmla="*/ 0 w 164"/>
              <a:gd name="T7" fmla="*/ 109 h 221"/>
              <a:gd name="T8" fmla="*/ 28 w 164"/>
              <a:gd name="T9" fmla="*/ 29 h 221"/>
              <a:gd name="T10" fmla="*/ 106 w 164"/>
              <a:gd name="T11" fmla="*/ 0 h 221"/>
              <a:gd name="T12" fmla="*/ 161 w 164"/>
              <a:gd name="T13" fmla="*/ 7 h 221"/>
              <a:gd name="T14" fmla="*/ 161 w 164"/>
              <a:gd name="T15" fmla="*/ 39 h 221"/>
              <a:gd name="T16" fmla="*/ 108 w 164"/>
              <a:gd name="T17" fmla="*/ 29 h 221"/>
              <a:gd name="T18" fmla="*/ 61 w 164"/>
              <a:gd name="T19" fmla="*/ 51 h 221"/>
              <a:gd name="T20" fmla="*/ 43 w 164"/>
              <a:gd name="T21" fmla="*/ 110 h 221"/>
              <a:gd name="T22" fmla="*/ 62 w 164"/>
              <a:gd name="T23" fmla="*/ 168 h 221"/>
              <a:gd name="T24" fmla="*/ 109 w 164"/>
              <a:gd name="T25" fmla="*/ 190 h 221"/>
              <a:gd name="T26" fmla="*/ 164 w 164"/>
              <a:gd name="T27" fmla="*/ 177 h 221"/>
              <a:gd name="T28" fmla="*/ 164 w 164"/>
              <a:gd name="T29" fmla="*/ 210 h 221"/>
              <a:gd name="T30" fmla="*/ 99 w 164"/>
              <a:gd name="T31" fmla="*/ 221 h 221"/>
              <a:gd name="T32" fmla="*/ 99 w 164"/>
              <a:gd name="T33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21">
                <a:moveTo>
                  <a:pt x="99" y="221"/>
                </a:moveTo>
                <a:lnTo>
                  <a:pt x="99" y="221"/>
                </a:lnTo>
                <a:cubicBezTo>
                  <a:pt x="71" y="221"/>
                  <a:pt x="47" y="210"/>
                  <a:pt x="28" y="189"/>
                </a:cubicBezTo>
                <a:cubicBezTo>
                  <a:pt x="9" y="168"/>
                  <a:pt x="0" y="141"/>
                  <a:pt x="0" y="109"/>
                </a:cubicBezTo>
                <a:cubicBezTo>
                  <a:pt x="0" y="75"/>
                  <a:pt x="9" y="48"/>
                  <a:pt x="28" y="29"/>
                </a:cubicBezTo>
                <a:cubicBezTo>
                  <a:pt x="47" y="10"/>
                  <a:pt x="73" y="0"/>
                  <a:pt x="106" y="0"/>
                </a:cubicBezTo>
                <a:cubicBezTo>
                  <a:pt x="122" y="0"/>
                  <a:pt x="141" y="2"/>
                  <a:pt x="161" y="7"/>
                </a:cubicBezTo>
                <a:lnTo>
                  <a:pt x="161" y="39"/>
                </a:lnTo>
                <a:cubicBezTo>
                  <a:pt x="140" y="33"/>
                  <a:pt x="122" y="29"/>
                  <a:pt x="108" y="29"/>
                </a:cubicBezTo>
                <a:cubicBezTo>
                  <a:pt x="89" y="29"/>
                  <a:pt x="73" y="37"/>
                  <a:pt x="61" y="51"/>
                </a:cubicBezTo>
                <a:cubicBezTo>
                  <a:pt x="49" y="66"/>
                  <a:pt x="43" y="86"/>
                  <a:pt x="43" y="110"/>
                </a:cubicBezTo>
                <a:cubicBezTo>
                  <a:pt x="43" y="134"/>
                  <a:pt x="49" y="153"/>
                  <a:pt x="62" y="168"/>
                </a:cubicBezTo>
                <a:cubicBezTo>
                  <a:pt x="74" y="183"/>
                  <a:pt x="90" y="190"/>
                  <a:pt x="109" y="190"/>
                </a:cubicBezTo>
                <a:cubicBezTo>
                  <a:pt x="127" y="190"/>
                  <a:pt x="145" y="186"/>
                  <a:pt x="164" y="177"/>
                </a:cubicBezTo>
                <a:lnTo>
                  <a:pt x="164" y="210"/>
                </a:lnTo>
                <a:cubicBezTo>
                  <a:pt x="139" y="217"/>
                  <a:pt x="117" y="221"/>
                  <a:pt x="99" y="221"/>
                </a:cubicBezTo>
                <a:lnTo>
                  <a:pt x="99" y="2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472"/>
          <p:cNvSpPr>
            <a:spLocks noEditPoints="1"/>
          </p:cNvSpPr>
          <p:nvPr/>
        </p:nvSpPr>
        <p:spPr bwMode="auto">
          <a:xfrm>
            <a:off x="5173663" y="1746250"/>
            <a:ext cx="17462" cy="131762"/>
          </a:xfrm>
          <a:custGeom>
            <a:avLst/>
            <a:gdLst>
              <a:gd name="T0" fmla="*/ 0 w 38"/>
              <a:gd name="T1" fmla="*/ 288 h 288"/>
              <a:gd name="T2" fmla="*/ 0 w 38"/>
              <a:gd name="T3" fmla="*/ 288 h 288"/>
              <a:gd name="T4" fmla="*/ 0 w 38"/>
              <a:gd name="T5" fmla="*/ 77 h 288"/>
              <a:gd name="T6" fmla="*/ 38 w 38"/>
              <a:gd name="T7" fmla="*/ 77 h 288"/>
              <a:gd name="T8" fmla="*/ 38 w 38"/>
              <a:gd name="T9" fmla="*/ 288 h 288"/>
              <a:gd name="T10" fmla="*/ 0 w 38"/>
              <a:gd name="T11" fmla="*/ 288 h 288"/>
              <a:gd name="T12" fmla="*/ 0 w 38"/>
              <a:gd name="T13" fmla="*/ 38 h 288"/>
              <a:gd name="T14" fmla="*/ 0 w 38"/>
              <a:gd name="T15" fmla="*/ 38 h 288"/>
              <a:gd name="T16" fmla="*/ 0 w 38"/>
              <a:gd name="T17" fmla="*/ 0 h 288"/>
              <a:gd name="T18" fmla="*/ 38 w 38"/>
              <a:gd name="T19" fmla="*/ 0 h 288"/>
              <a:gd name="T20" fmla="*/ 38 w 38"/>
              <a:gd name="T21" fmla="*/ 38 h 288"/>
              <a:gd name="T22" fmla="*/ 0 w 38"/>
              <a:gd name="T23" fmla="*/ 3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" h="288">
                <a:moveTo>
                  <a:pt x="0" y="288"/>
                </a:moveTo>
                <a:lnTo>
                  <a:pt x="0" y="288"/>
                </a:lnTo>
                <a:lnTo>
                  <a:pt x="0" y="77"/>
                </a:lnTo>
                <a:lnTo>
                  <a:pt x="38" y="77"/>
                </a:lnTo>
                <a:lnTo>
                  <a:pt x="38" y="288"/>
                </a:lnTo>
                <a:lnTo>
                  <a:pt x="0" y="288"/>
                </a:lnTo>
                <a:close/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  <a:lnTo>
                  <a:pt x="38" y="0"/>
                </a:lnTo>
                <a:lnTo>
                  <a:pt x="38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473"/>
          <p:cNvSpPr>
            <a:spLocks noEditPoints="1"/>
          </p:cNvSpPr>
          <p:nvPr/>
        </p:nvSpPr>
        <p:spPr bwMode="auto">
          <a:xfrm>
            <a:off x="5218113" y="1779588"/>
            <a:ext cx="80962" cy="101600"/>
          </a:xfrm>
          <a:custGeom>
            <a:avLst/>
            <a:gdLst>
              <a:gd name="T0" fmla="*/ 172 w 173"/>
              <a:gd name="T1" fmla="*/ 209 h 221"/>
              <a:gd name="T2" fmla="*/ 172 w 173"/>
              <a:gd name="T3" fmla="*/ 209 h 221"/>
              <a:gd name="T4" fmla="*/ 106 w 173"/>
              <a:gd name="T5" fmla="*/ 221 h 221"/>
              <a:gd name="T6" fmla="*/ 30 w 173"/>
              <a:gd name="T7" fmla="*/ 190 h 221"/>
              <a:gd name="T8" fmla="*/ 0 w 173"/>
              <a:gd name="T9" fmla="*/ 109 h 221"/>
              <a:gd name="T10" fmla="*/ 26 w 173"/>
              <a:gd name="T11" fmla="*/ 30 h 221"/>
              <a:gd name="T12" fmla="*/ 93 w 173"/>
              <a:gd name="T13" fmla="*/ 0 h 221"/>
              <a:gd name="T14" fmla="*/ 152 w 173"/>
              <a:gd name="T15" fmla="*/ 27 h 221"/>
              <a:gd name="T16" fmla="*/ 173 w 173"/>
              <a:gd name="T17" fmla="*/ 105 h 221"/>
              <a:gd name="T18" fmla="*/ 173 w 173"/>
              <a:gd name="T19" fmla="*/ 116 h 221"/>
              <a:gd name="T20" fmla="*/ 40 w 173"/>
              <a:gd name="T21" fmla="*/ 116 h 221"/>
              <a:gd name="T22" fmla="*/ 113 w 173"/>
              <a:gd name="T23" fmla="*/ 192 h 221"/>
              <a:gd name="T24" fmla="*/ 172 w 173"/>
              <a:gd name="T25" fmla="*/ 179 h 221"/>
              <a:gd name="T26" fmla="*/ 172 w 173"/>
              <a:gd name="T27" fmla="*/ 209 h 221"/>
              <a:gd name="T28" fmla="*/ 41 w 173"/>
              <a:gd name="T29" fmla="*/ 88 h 221"/>
              <a:gd name="T30" fmla="*/ 41 w 173"/>
              <a:gd name="T31" fmla="*/ 88 h 221"/>
              <a:gd name="T32" fmla="*/ 135 w 173"/>
              <a:gd name="T33" fmla="*/ 88 h 221"/>
              <a:gd name="T34" fmla="*/ 91 w 173"/>
              <a:gd name="T35" fmla="*/ 29 h 221"/>
              <a:gd name="T36" fmla="*/ 41 w 173"/>
              <a:gd name="T37" fmla="*/ 88 h 221"/>
              <a:gd name="T38" fmla="*/ 41 w 173"/>
              <a:gd name="T39" fmla="*/ 88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3" h="221">
                <a:moveTo>
                  <a:pt x="172" y="209"/>
                </a:moveTo>
                <a:lnTo>
                  <a:pt x="172" y="209"/>
                </a:lnTo>
                <a:cubicBezTo>
                  <a:pt x="147" y="217"/>
                  <a:pt x="125" y="221"/>
                  <a:pt x="106" y="221"/>
                </a:cubicBezTo>
                <a:cubicBezTo>
                  <a:pt x="75" y="221"/>
                  <a:pt x="50" y="211"/>
                  <a:pt x="30" y="190"/>
                </a:cubicBezTo>
                <a:cubicBezTo>
                  <a:pt x="10" y="169"/>
                  <a:pt x="0" y="142"/>
                  <a:pt x="0" y="109"/>
                </a:cubicBezTo>
                <a:cubicBezTo>
                  <a:pt x="0" y="77"/>
                  <a:pt x="9" y="51"/>
                  <a:pt x="26" y="30"/>
                </a:cubicBezTo>
                <a:cubicBezTo>
                  <a:pt x="44" y="10"/>
                  <a:pt x="66" y="0"/>
                  <a:pt x="93" y="0"/>
                </a:cubicBezTo>
                <a:cubicBezTo>
                  <a:pt x="119" y="0"/>
                  <a:pt x="138" y="9"/>
                  <a:pt x="152" y="27"/>
                </a:cubicBezTo>
                <a:cubicBezTo>
                  <a:pt x="166" y="45"/>
                  <a:pt x="173" y="71"/>
                  <a:pt x="173" y="105"/>
                </a:cubicBezTo>
                <a:lnTo>
                  <a:pt x="173" y="116"/>
                </a:lnTo>
                <a:lnTo>
                  <a:pt x="40" y="116"/>
                </a:lnTo>
                <a:cubicBezTo>
                  <a:pt x="45" y="167"/>
                  <a:pt x="70" y="192"/>
                  <a:pt x="113" y="192"/>
                </a:cubicBezTo>
                <a:cubicBezTo>
                  <a:pt x="129" y="192"/>
                  <a:pt x="149" y="188"/>
                  <a:pt x="172" y="179"/>
                </a:cubicBezTo>
                <a:lnTo>
                  <a:pt x="172" y="209"/>
                </a:lnTo>
                <a:close/>
                <a:moveTo>
                  <a:pt x="41" y="88"/>
                </a:moveTo>
                <a:lnTo>
                  <a:pt x="41" y="88"/>
                </a:lnTo>
                <a:lnTo>
                  <a:pt x="135" y="88"/>
                </a:lnTo>
                <a:cubicBezTo>
                  <a:pt x="135" y="48"/>
                  <a:pt x="120" y="29"/>
                  <a:pt x="91" y="29"/>
                </a:cubicBezTo>
                <a:cubicBezTo>
                  <a:pt x="61" y="29"/>
                  <a:pt x="45" y="48"/>
                  <a:pt x="41" y="88"/>
                </a:cubicBezTo>
                <a:lnTo>
                  <a:pt x="41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474"/>
          <p:cNvSpPr>
            <a:spLocks/>
          </p:cNvSpPr>
          <p:nvPr/>
        </p:nvSpPr>
        <p:spPr bwMode="auto">
          <a:xfrm>
            <a:off x="5329238" y="1779588"/>
            <a:ext cx="79375" cy="98425"/>
          </a:xfrm>
          <a:custGeom>
            <a:avLst/>
            <a:gdLst>
              <a:gd name="T0" fmla="*/ 0 w 173"/>
              <a:gd name="T1" fmla="*/ 216 h 216"/>
              <a:gd name="T2" fmla="*/ 0 w 173"/>
              <a:gd name="T3" fmla="*/ 216 h 216"/>
              <a:gd name="T4" fmla="*/ 0 w 173"/>
              <a:gd name="T5" fmla="*/ 5 h 216"/>
              <a:gd name="T6" fmla="*/ 38 w 173"/>
              <a:gd name="T7" fmla="*/ 5 h 216"/>
              <a:gd name="T8" fmla="*/ 38 w 173"/>
              <a:gd name="T9" fmla="*/ 44 h 216"/>
              <a:gd name="T10" fmla="*/ 113 w 173"/>
              <a:gd name="T11" fmla="*/ 0 h 216"/>
              <a:gd name="T12" fmla="*/ 157 w 173"/>
              <a:gd name="T13" fmla="*/ 17 h 216"/>
              <a:gd name="T14" fmla="*/ 173 w 173"/>
              <a:gd name="T15" fmla="*/ 64 h 216"/>
              <a:gd name="T16" fmla="*/ 173 w 173"/>
              <a:gd name="T17" fmla="*/ 216 h 216"/>
              <a:gd name="T18" fmla="*/ 135 w 173"/>
              <a:gd name="T19" fmla="*/ 216 h 216"/>
              <a:gd name="T20" fmla="*/ 135 w 173"/>
              <a:gd name="T21" fmla="*/ 77 h 216"/>
              <a:gd name="T22" fmla="*/ 128 w 173"/>
              <a:gd name="T23" fmla="*/ 43 h 216"/>
              <a:gd name="T24" fmla="*/ 105 w 173"/>
              <a:gd name="T25" fmla="*/ 33 h 216"/>
              <a:gd name="T26" fmla="*/ 38 w 173"/>
              <a:gd name="T27" fmla="*/ 79 h 216"/>
              <a:gd name="T28" fmla="*/ 38 w 173"/>
              <a:gd name="T29" fmla="*/ 216 h 216"/>
              <a:gd name="T30" fmla="*/ 0 w 173"/>
              <a:gd name="T31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3" h="216">
                <a:moveTo>
                  <a:pt x="0" y="216"/>
                </a:moveTo>
                <a:lnTo>
                  <a:pt x="0" y="216"/>
                </a:lnTo>
                <a:lnTo>
                  <a:pt x="0" y="5"/>
                </a:lnTo>
                <a:lnTo>
                  <a:pt x="38" y="5"/>
                </a:lnTo>
                <a:lnTo>
                  <a:pt x="38" y="44"/>
                </a:lnTo>
                <a:cubicBezTo>
                  <a:pt x="59" y="15"/>
                  <a:pt x="84" y="0"/>
                  <a:pt x="113" y="0"/>
                </a:cubicBezTo>
                <a:cubicBezTo>
                  <a:pt x="131" y="0"/>
                  <a:pt x="146" y="6"/>
                  <a:pt x="157" y="17"/>
                </a:cubicBezTo>
                <a:cubicBezTo>
                  <a:pt x="168" y="29"/>
                  <a:pt x="173" y="45"/>
                  <a:pt x="173" y="64"/>
                </a:cubicBezTo>
                <a:lnTo>
                  <a:pt x="173" y="216"/>
                </a:lnTo>
                <a:lnTo>
                  <a:pt x="135" y="216"/>
                </a:lnTo>
                <a:lnTo>
                  <a:pt x="135" y="77"/>
                </a:lnTo>
                <a:cubicBezTo>
                  <a:pt x="135" y="61"/>
                  <a:pt x="132" y="50"/>
                  <a:pt x="128" y="43"/>
                </a:cubicBezTo>
                <a:cubicBezTo>
                  <a:pt x="123" y="36"/>
                  <a:pt x="116" y="33"/>
                  <a:pt x="105" y="33"/>
                </a:cubicBezTo>
                <a:cubicBezTo>
                  <a:pt x="81" y="33"/>
                  <a:pt x="59" y="48"/>
                  <a:pt x="38" y="79"/>
                </a:cubicBezTo>
                <a:lnTo>
                  <a:pt x="38" y="216"/>
                </a:lnTo>
                <a:lnTo>
                  <a:pt x="0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475"/>
          <p:cNvSpPr>
            <a:spLocks/>
          </p:cNvSpPr>
          <p:nvPr/>
        </p:nvSpPr>
        <p:spPr bwMode="auto">
          <a:xfrm>
            <a:off x="5435600" y="1779588"/>
            <a:ext cx="76200" cy="101600"/>
          </a:xfrm>
          <a:custGeom>
            <a:avLst/>
            <a:gdLst>
              <a:gd name="T0" fmla="*/ 99 w 163"/>
              <a:gd name="T1" fmla="*/ 221 h 221"/>
              <a:gd name="T2" fmla="*/ 99 w 163"/>
              <a:gd name="T3" fmla="*/ 221 h 221"/>
              <a:gd name="T4" fmla="*/ 28 w 163"/>
              <a:gd name="T5" fmla="*/ 189 h 221"/>
              <a:gd name="T6" fmla="*/ 0 w 163"/>
              <a:gd name="T7" fmla="*/ 109 h 221"/>
              <a:gd name="T8" fmla="*/ 28 w 163"/>
              <a:gd name="T9" fmla="*/ 29 h 221"/>
              <a:gd name="T10" fmla="*/ 106 w 163"/>
              <a:gd name="T11" fmla="*/ 0 h 221"/>
              <a:gd name="T12" fmla="*/ 161 w 163"/>
              <a:gd name="T13" fmla="*/ 7 h 221"/>
              <a:gd name="T14" fmla="*/ 161 w 163"/>
              <a:gd name="T15" fmla="*/ 39 h 221"/>
              <a:gd name="T16" fmla="*/ 108 w 163"/>
              <a:gd name="T17" fmla="*/ 29 h 221"/>
              <a:gd name="T18" fmla="*/ 61 w 163"/>
              <a:gd name="T19" fmla="*/ 51 h 221"/>
              <a:gd name="T20" fmla="*/ 43 w 163"/>
              <a:gd name="T21" fmla="*/ 110 h 221"/>
              <a:gd name="T22" fmla="*/ 61 w 163"/>
              <a:gd name="T23" fmla="*/ 168 h 221"/>
              <a:gd name="T24" fmla="*/ 109 w 163"/>
              <a:gd name="T25" fmla="*/ 190 h 221"/>
              <a:gd name="T26" fmla="*/ 163 w 163"/>
              <a:gd name="T27" fmla="*/ 177 h 221"/>
              <a:gd name="T28" fmla="*/ 163 w 163"/>
              <a:gd name="T29" fmla="*/ 210 h 221"/>
              <a:gd name="T30" fmla="*/ 99 w 163"/>
              <a:gd name="T31" fmla="*/ 221 h 221"/>
              <a:gd name="T32" fmla="*/ 99 w 163"/>
              <a:gd name="T33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3" h="221">
                <a:moveTo>
                  <a:pt x="99" y="221"/>
                </a:moveTo>
                <a:lnTo>
                  <a:pt x="99" y="221"/>
                </a:lnTo>
                <a:cubicBezTo>
                  <a:pt x="70" y="221"/>
                  <a:pt x="47" y="210"/>
                  <a:pt x="28" y="189"/>
                </a:cubicBezTo>
                <a:cubicBezTo>
                  <a:pt x="9" y="168"/>
                  <a:pt x="0" y="141"/>
                  <a:pt x="0" y="109"/>
                </a:cubicBezTo>
                <a:cubicBezTo>
                  <a:pt x="0" y="75"/>
                  <a:pt x="9" y="48"/>
                  <a:pt x="28" y="29"/>
                </a:cubicBezTo>
                <a:cubicBezTo>
                  <a:pt x="46" y="10"/>
                  <a:pt x="72" y="0"/>
                  <a:pt x="106" y="0"/>
                </a:cubicBezTo>
                <a:cubicBezTo>
                  <a:pt x="122" y="0"/>
                  <a:pt x="140" y="2"/>
                  <a:pt x="161" y="7"/>
                </a:cubicBezTo>
                <a:lnTo>
                  <a:pt x="161" y="39"/>
                </a:lnTo>
                <a:cubicBezTo>
                  <a:pt x="139" y="33"/>
                  <a:pt x="122" y="29"/>
                  <a:pt x="108" y="29"/>
                </a:cubicBezTo>
                <a:cubicBezTo>
                  <a:pt x="88" y="29"/>
                  <a:pt x="73" y="37"/>
                  <a:pt x="61" y="51"/>
                </a:cubicBezTo>
                <a:cubicBezTo>
                  <a:pt x="49" y="66"/>
                  <a:pt x="43" y="86"/>
                  <a:pt x="43" y="110"/>
                </a:cubicBezTo>
                <a:cubicBezTo>
                  <a:pt x="43" y="134"/>
                  <a:pt x="49" y="153"/>
                  <a:pt x="61" y="168"/>
                </a:cubicBezTo>
                <a:cubicBezTo>
                  <a:pt x="73" y="183"/>
                  <a:pt x="89" y="190"/>
                  <a:pt x="109" y="190"/>
                </a:cubicBezTo>
                <a:cubicBezTo>
                  <a:pt x="127" y="190"/>
                  <a:pt x="145" y="186"/>
                  <a:pt x="163" y="177"/>
                </a:cubicBezTo>
                <a:lnTo>
                  <a:pt x="163" y="210"/>
                </a:lnTo>
                <a:cubicBezTo>
                  <a:pt x="138" y="217"/>
                  <a:pt x="117" y="221"/>
                  <a:pt x="99" y="221"/>
                </a:cubicBezTo>
                <a:lnTo>
                  <a:pt x="99" y="2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76"/>
          <p:cNvSpPr>
            <a:spLocks noEditPoints="1"/>
          </p:cNvSpPr>
          <p:nvPr/>
        </p:nvSpPr>
        <p:spPr bwMode="auto">
          <a:xfrm>
            <a:off x="5530850" y="1779588"/>
            <a:ext cx="79375" cy="101600"/>
          </a:xfrm>
          <a:custGeom>
            <a:avLst/>
            <a:gdLst>
              <a:gd name="T0" fmla="*/ 172 w 173"/>
              <a:gd name="T1" fmla="*/ 209 h 221"/>
              <a:gd name="T2" fmla="*/ 172 w 173"/>
              <a:gd name="T3" fmla="*/ 209 h 221"/>
              <a:gd name="T4" fmla="*/ 106 w 173"/>
              <a:gd name="T5" fmla="*/ 221 h 221"/>
              <a:gd name="T6" fmla="*/ 30 w 173"/>
              <a:gd name="T7" fmla="*/ 190 h 221"/>
              <a:gd name="T8" fmla="*/ 0 w 173"/>
              <a:gd name="T9" fmla="*/ 109 h 221"/>
              <a:gd name="T10" fmla="*/ 26 w 173"/>
              <a:gd name="T11" fmla="*/ 30 h 221"/>
              <a:gd name="T12" fmla="*/ 93 w 173"/>
              <a:gd name="T13" fmla="*/ 0 h 221"/>
              <a:gd name="T14" fmla="*/ 152 w 173"/>
              <a:gd name="T15" fmla="*/ 27 h 221"/>
              <a:gd name="T16" fmla="*/ 173 w 173"/>
              <a:gd name="T17" fmla="*/ 105 h 221"/>
              <a:gd name="T18" fmla="*/ 173 w 173"/>
              <a:gd name="T19" fmla="*/ 116 h 221"/>
              <a:gd name="T20" fmla="*/ 40 w 173"/>
              <a:gd name="T21" fmla="*/ 116 h 221"/>
              <a:gd name="T22" fmla="*/ 113 w 173"/>
              <a:gd name="T23" fmla="*/ 192 h 221"/>
              <a:gd name="T24" fmla="*/ 172 w 173"/>
              <a:gd name="T25" fmla="*/ 179 h 221"/>
              <a:gd name="T26" fmla="*/ 172 w 173"/>
              <a:gd name="T27" fmla="*/ 209 h 221"/>
              <a:gd name="T28" fmla="*/ 41 w 173"/>
              <a:gd name="T29" fmla="*/ 88 h 221"/>
              <a:gd name="T30" fmla="*/ 41 w 173"/>
              <a:gd name="T31" fmla="*/ 88 h 221"/>
              <a:gd name="T32" fmla="*/ 135 w 173"/>
              <a:gd name="T33" fmla="*/ 88 h 221"/>
              <a:gd name="T34" fmla="*/ 91 w 173"/>
              <a:gd name="T35" fmla="*/ 29 h 221"/>
              <a:gd name="T36" fmla="*/ 41 w 173"/>
              <a:gd name="T37" fmla="*/ 88 h 221"/>
              <a:gd name="T38" fmla="*/ 41 w 173"/>
              <a:gd name="T39" fmla="*/ 88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3" h="221">
                <a:moveTo>
                  <a:pt x="172" y="209"/>
                </a:moveTo>
                <a:lnTo>
                  <a:pt x="172" y="209"/>
                </a:lnTo>
                <a:cubicBezTo>
                  <a:pt x="147" y="217"/>
                  <a:pt x="125" y="221"/>
                  <a:pt x="106" y="221"/>
                </a:cubicBezTo>
                <a:cubicBezTo>
                  <a:pt x="75" y="221"/>
                  <a:pt x="50" y="211"/>
                  <a:pt x="30" y="190"/>
                </a:cubicBezTo>
                <a:cubicBezTo>
                  <a:pt x="10" y="169"/>
                  <a:pt x="0" y="142"/>
                  <a:pt x="0" y="109"/>
                </a:cubicBezTo>
                <a:cubicBezTo>
                  <a:pt x="0" y="77"/>
                  <a:pt x="9" y="51"/>
                  <a:pt x="26" y="30"/>
                </a:cubicBezTo>
                <a:cubicBezTo>
                  <a:pt x="44" y="10"/>
                  <a:pt x="66" y="0"/>
                  <a:pt x="93" y="0"/>
                </a:cubicBezTo>
                <a:cubicBezTo>
                  <a:pt x="119" y="0"/>
                  <a:pt x="138" y="9"/>
                  <a:pt x="152" y="27"/>
                </a:cubicBezTo>
                <a:cubicBezTo>
                  <a:pt x="166" y="45"/>
                  <a:pt x="173" y="71"/>
                  <a:pt x="173" y="105"/>
                </a:cubicBezTo>
                <a:lnTo>
                  <a:pt x="173" y="116"/>
                </a:lnTo>
                <a:lnTo>
                  <a:pt x="40" y="116"/>
                </a:lnTo>
                <a:cubicBezTo>
                  <a:pt x="45" y="167"/>
                  <a:pt x="70" y="192"/>
                  <a:pt x="113" y="192"/>
                </a:cubicBezTo>
                <a:cubicBezTo>
                  <a:pt x="129" y="192"/>
                  <a:pt x="149" y="188"/>
                  <a:pt x="172" y="179"/>
                </a:cubicBezTo>
                <a:lnTo>
                  <a:pt x="172" y="209"/>
                </a:lnTo>
                <a:close/>
                <a:moveTo>
                  <a:pt x="41" y="88"/>
                </a:moveTo>
                <a:lnTo>
                  <a:pt x="41" y="88"/>
                </a:lnTo>
                <a:lnTo>
                  <a:pt x="135" y="88"/>
                </a:lnTo>
                <a:cubicBezTo>
                  <a:pt x="135" y="48"/>
                  <a:pt x="120" y="29"/>
                  <a:pt x="91" y="29"/>
                </a:cubicBezTo>
                <a:cubicBezTo>
                  <a:pt x="61" y="29"/>
                  <a:pt x="45" y="48"/>
                  <a:pt x="41" y="88"/>
                </a:cubicBezTo>
                <a:lnTo>
                  <a:pt x="41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477"/>
          <p:cNvSpPr>
            <a:spLocks/>
          </p:cNvSpPr>
          <p:nvPr/>
        </p:nvSpPr>
        <p:spPr bwMode="auto">
          <a:xfrm>
            <a:off x="5637213" y="1779588"/>
            <a:ext cx="65087" cy="101600"/>
          </a:xfrm>
          <a:custGeom>
            <a:avLst/>
            <a:gdLst>
              <a:gd name="T0" fmla="*/ 64 w 142"/>
              <a:gd name="T1" fmla="*/ 221 h 221"/>
              <a:gd name="T2" fmla="*/ 64 w 142"/>
              <a:gd name="T3" fmla="*/ 221 h 221"/>
              <a:gd name="T4" fmla="*/ 0 w 142"/>
              <a:gd name="T5" fmla="*/ 209 h 221"/>
              <a:gd name="T6" fmla="*/ 0 w 142"/>
              <a:gd name="T7" fmla="*/ 173 h 221"/>
              <a:gd name="T8" fmla="*/ 66 w 142"/>
              <a:gd name="T9" fmla="*/ 192 h 221"/>
              <a:gd name="T10" fmla="*/ 93 w 142"/>
              <a:gd name="T11" fmla="*/ 183 h 221"/>
              <a:gd name="T12" fmla="*/ 104 w 142"/>
              <a:gd name="T13" fmla="*/ 161 h 221"/>
              <a:gd name="T14" fmla="*/ 74 w 142"/>
              <a:gd name="T15" fmla="*/ 128 h 221"/>
              <a:gd name="T16" fmla="*/ 51 w 142"/>
              <a:gd name="T17" fmla="*/ 119 h 221"/>
              <a:gd name="T18" fmla="*/ 1 w 142"/>
              <a:gd name="T19" fmla="*/ 59 h 221"/>
              <a:gd name="T20" fmla="*/ 21 w 142"/>
              <a:gd name="T21" fmla="*/ 16 h 221"/>
              <a:gd name="T22" fmla="*/ 75 w 142"/>
              <a:gd name="T23" fmla="*/ 0 h 221"/>
              <a:gd name="T24" fmla="*/ 119 w 142"/>
              <a:gd name="T25" fmla="*/ 5 h 221"/>
              <a:gd name="T26" fmla="*/ 127 w 142"/>
              <a:gd name="T27" fmla="*/ 6 h 221"/>
              <a:gd name="T28" fmla="*/ 127 w 142"/>
              <a:gd name="T29" fmla="*/ 38 h 221"/>
              <a:gd name="T30" fmla="*/ 75 w 142"/>
              <a:gd name="T31" fmla="*/ 29 h 221"/>
              <a:gd name="T32" fmla="*/ 38 w 142"/>
              <a:gd name="T33" fmla="*/ 56 h 221"/>
              <a:gd name="T34" fmla="*/ 67 w 142"/>
              <a:gd name="T35" fmla="*/ 85 h 221"/>
              <a:gd name="T36" fmla="*/ 85 w 142"/>
              <a:gd name="T37" fmla="*/ 93 h 221"/>
              <a:gd name="T38" fmla="*/ 129 w 142"/>
              <a:gd name="T39" fmla="*/ 121 h 221"/>
              <a:gd name="T40" fmla="*/ 142 w 142"/>
              <a:gd name="T41" fmla="*/ 157 h 221"/>
              <a:gd name="T42" fmla="*/ 120 w 142"/>
              <a:gd name="T43" fmla="*/ 203 h 221"/>
              <a:gd name="T44" fmla="*/ 64 w 142"/>
              <a:gd name="T45" fmla="*/ 221 h 221"/>
              <a:gd name="T46" fmla="*/ 64 w 142"/>
              <a:gd name="T47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2" h="221">
                <a:moveTo>
                  <a:pt x="64" y="221"/>
                </a:moveTo>
                <a:lnTo>
                  <a:pt x="64" y="221"/>
                </a:lnTo>
                <a:cubicBezTo>
                  <a:pt x="47" y="221"/>
                  <a:pt x="25" y="217"/>
                  <a:pt x="0" y="209"/>
                </a:cubicBezTo>
                <a:lnTo>
                  <a:pt x="0" y="173"/>
                </a:lnTo>
                <a:cubicBezTo>
                  <a:pt x="25" y="186"/>
                  <a:pt x="47" y="192"/>
                  <a:pt x="66" y="192"/>
                </a:cubicBezTo>
                <a:cubicBezTo>
                  <a:pt x="77" y="192"/>
                  <a:pt x="86" y="189"/>
                  <a:pt x="93" y="183"/>
                </a:cubicBezTo>
                <a:cubicBezTo>
                  <a:pt x="100" y="177"/>
                  <a:pt x="104" y="170"/>
                  <a:pt x="104" y="161"/>
                </a:cubicBezTo>
                <a:cubicBezTo>
                  <a:pt x="104" y="148"/>
                  <a:pt x="94" y="137"/>
                  <a:pt x="74" y="128"/>
                </a:cubicBezTo>
                <a:lnTo>
                  <a:pt x="51" y="119"/>
                </a:lnTo>
                <a:cubicBezTo>
                  <a:pt x="18" y="105"/>
                  <a:pt x="1" y="85"/>
                  <a:pt x="1" y="59"/>
                </a:cubicBezTo>
                <a:cubicBezTo>
                  <a:pt x="1" y="41"/>
                  <a:pt x="8" y="26"/>
                  <a:pt x="21" y="16"/>
                </a:cubicBezTo>
                <a:cubicBezTo>
                  <a:pt x="34" y="5"/>
                  <a:pt x="52" y="0"/>
                  <a:pt x="75" y="0"/>
                </a:cubicBezTo>
                <a:cubicBezTo>
                  <a:pt x="87" y="0"/>
                  <a:pt x="101" y="2"/>
                  <a:pt x="119" y="5"/>
                </a:cubicBezTo>
                <a:lnTo>
                  <a:pt x="127" y="6"/>
                </a:lnTo>
                <a:lnTo>
                  <a:pt x="127" y="38"/>
                </a:lnTo>
                <a:cubicBezTo>
                  <a:pt x="105" y="32"/>
                  <a:pt x="88" y="29"/>
                  <a:pt x="75" y="29"/>
                </a:cubicBezTo>
                <a:cubicBezTo>
                  <a:pt x="51" y="29"/>
                  <a:pt x="38" y="38"/>
                  <a:pt x="38" y="56"/>
                </a:cubicBezTo>
                <a:cubicBezTo>
                  <a:pt x="38" y="67"/>
                  <a:pt x="48" y="77"/>
                  <a:pt x="67" y="85"/>
                </a:cubicBezTo>
                <a:lnTo>
                  <a:pt x="85" y="93"/>
                </a:lnTo>
                <a:cubicBezTo>
                  <a:pt x="106" y="101"/>
                  <a:pt x="121" y="111"/>
                  <a:pt x="129" y="121"/>
                </a:cubicBezTo>
                <a:cubicBezTo>
                  <a:pt x="138" y="130"/>
                  <a:pt x="142" y="143"/>
                  <a:pt x="142" y="157"/>
                </a:cubicBezTo>
                <a:cubicBezTo>
                  <a:pt x="142" y="176"/>
                  <a:pt x="135" y="191"/>
                  <a:pt x="120" y="203"/>
                </a:cubicBezTo>
                <a:cubicBezTo>
                  <a:pt x="106" y="215"/>
                  <a:pt x="87" y="221"/>
                  <a:pt x="64" y="221"/>
                </a:cubicBezTo>
                <a:lnTo>
                  <a:pt x="64" y="22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478"/>
          <p:cNvSpPr>
            <a:spLocks/>
          </p:cNvSpPr>
          <p:nvPr/>
        </p:nvSpPr>
        <p:spPr bwMode="auto">
          <a:xfrm>
            <a:off x="5792788" y="1746250"/>
            <a:ext cx="101600" cy="131762"/>
          </a:xfrm>
          <a:custGeom>
            <a:avLst/>
            <a:gdLst>
              <a:gd name="T0" fmla="*/ 0 w 221"/>
              <a:gd name="T1" fmla="*/ 288 h 288"/>
              <a:gd name="T2" fmla="*/ 0 w 221"/>
              <a:gd name="T3" fmla="*/ 288 h 288"/>
              <a:gd name="T4" fmla="*/ 0 w 221"/>
              <a:gd name="T5" fmla="*/ 0 h 288"/>
              <a:gd name="T6" fmla="*/ 40 w 221"/>
              <a:gd name="T7" fmla="*/ 0 h 288"/>
              <a:gd name="T8" fmla="*/ 186 w 221"/>
              <a:gd name="T9" fmla="*/ 223 h 288"/>
              <a:gd name="T10" fmla="*/ 186 w 221"/>
              <a:gd name="T11" fmla="*/ 0 h 288"/>
              <a:gd name="T12" fmla="*/ 221 w 221"/>
              <a:gd name="T13" fmla="*/ 0 h 288"/>
              <a:gd name="T14" fmla="*/ 221 w 221"/>
              <a:gd name="T15" fmla="*/ 288 h 288"/>
              <a:gd name="T16" fmla="*/ 181 w 221"/>
              <a:gd name="T17" fmla="*/ 288 h 288"/>
              <a:gd name="T18" fmla="*/ 35 w 221"/>
              <a:gd name="T19" fmla="*/ 65 h 288"/>
              <a:gd name="T20" fmla="*/ 35 w 221"/>
              <a:gd name="T21" fmla="*/ 288 h 288"/>
              <a:gd name="T22" fmla="*/ 0 w 221"/>
              <a:gd name="T23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1" h="288">
                <a:moveTo>
                  <a:pt x="0" y="288"/>
                </a:moveTo>
                <a:lnTo>
                  <a:pt x="0" y="288"/>
                </a:lnTo>
                <a:lnTo>
                  <a:pt x="0" y="0"/>
                </a:lnTo>
                <a:lnTo>
                  <a:pt x="40" y="0"/>
                </a:lnTo>
                <a:lnTo>
                  <a:pt x="186" y="223"/>
                </a:lnTo>
                <a:lnTo>
                  <a:pt x="186" y="0"/>
                </a:lnTo>
                <a:lnTo>
                  <a:pt x="221" y="0"/>
                </a:lnTo>
                <a:lnTo>
                  <a:pt x="221" y="288"/>
                </a:lnTo>
                <a:lnTo>
                  <a:pt x="181" y="288"/>
                </a:lnTo>
                <a:lnTo>
                  <a:pt x="35" y="65"/>
                </a:lnTo>
                <a:lnTo>
                  <a:pt x="35" y="288"/>
                </a:lnTo>
                <a:lnTo>
                  <a:pt x="0" y="2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479"/>
          <p:cNvSpPr>
            <a:spLocks noEditPoints="1"/>
          </p:cNvSpPr>
          <p:nvPr/>
        </p:nvSpPr>
        <p:spPr bwMode="auto">
          <a:xfrm>
            <a:off x="5921375" y="1779588"/>
            <a:ext cx="79375" cy="101600"/>
          </a:xfrm>
          <a:custGeom>
            <a:avLst/>
            <a:gdLst>
              <a:gd name="T0" fmla="*/ 172 w 173"/>
              <a:gd name="T1" fmla="*/ 209 h 221"/>
              <a:gd name="T2" fmla="*/ 172 w 173"/>
              <a:gd name="T3" fmla="*/ 209 h 221"/>
              <a:gd name="T4" fmla="*/ 106 w 173"/>
              <a:gd name="T5" fmla="*/ 221 h 221"/>
              <a:gd name="T6" fmla="*/ 30 w 173"/>
              <a:gd name="T7" fmla="*/ 190 h 221"/>
              <a:gd name="T8" fmla="*/ 0 w 173"/>
              <a:gd name="T9" fmla="*/ 109 h 221"/>
              <a:gd name="T10" fmla="*/ 26 w 173"/>
              <a:gd name="T11" fmla="*/ 30 h 221"/>
              <a:gd name="T12" fmla="*/ 93 w 173"/>
              <a:gd name="T13" fmla="*/ 0 h 221"/>
              <a:gd name="T14" fmla="*/ 152 w 173"/>
              <a:gd name="T15" fmla="*/ 27 h 221"/>
              <a:gd name="T16" fmla="*/ 173 w 173"/>
              <a:gd name="T17" fmla="*/ 105 h 221"/>
              <a:gd name="T18" fmla="*/ 173 w 173"/>
              <a:gd name="T19" fmla="*/ 116 h 221"/>
              <a:gd name="T20" fmla="*/ 39 w 173"/>
              <a:gd name="T21" fmla="*/ 116 h 221"/>
              <a:gd name="T22" fmla="*/ 113 w 173"/>
              <a:gd name="T23" fmla="*/ 192 h 221"/>
              <a:gd name="T24" fmla="*/ 172 w 173"/>
              <a:gd name="T25" fmla="*/ 179 h 221"/>
              <a:gd name="T26" fmla="*/ 172 w 173"/>
              <a:gd name="T27" fmla="*/ 209 h 221"/>
              <a:gd name="T28" fmla="*/ 41 w 173"/>
              <a:gd name="T29" fmla="*/ 88 h 221"/>
              <a:gd name="T30" fmla="*/ 41 w 173"/>
              <a:gd name="T31" fmla="*/ 88 h 221"/>
              <a:gd name="T32" fmla="*/ 135 w 173"/>
              <a:gd name="T33" fmla="*/ 88 h 221"/>
              <a:gd name="T34" fmla="*/ 91 w 173"/>
              <a:gd name="T35" fmla="*/ 29 h 221"/>
              <a:gd name="T36" fmla="*/ 41 w 173"/>
              <a:gd name="T37" fmla="*/ 88 h 221"/>
              <a:gd name="T38" fmla="*/ 41 w 173"/>
              <a:gd name="T39" fmla="*/ 88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3" h="221">
                <a:moveTo>
                  <a:pt x="172" y="209"/>
                </a:moveTo>
                <a:lnTo>
                  <a:pt x="172" y="209"/>
                </a:lnTo>
                <a:cubicBezTo>
                  <a:pt x="146" y="217"/>
                  <a:pt x="124" y="221"/>
                  <a:pt x="106" y="221"/>
                </a:cubicBezTo>
                <a:cubicBezTo>
                  <a:pt x="75" y="221"/>
                  <a:pt x="49" y="211"/>
                  <a:pt x="30" y="190"/>
                </a:cubicBezTo>
                <a:cubicBezTo>
                  <a:pt x="10" y="169"/>
                  <a:pt x="0" y="142"/>
                  <a:pt x="0" y="109"/>
                </a:cubicBezTo>
                <a:cubicBezTo>
                  <a:pt x="0" y="77"/>
                  <a:pt x="9" y="51"/>
                  <a:pt x="26" y="30"/>
                </a:cubicBezTo>
                <a:cubicBezTo>
                  <a:pt x="44" y="10"/>
                  <a:pt x="66" y="0"/>
                  <a:pt x="93" y="0"/>
                </a:cubicBezTo>
                <a:cubicBezTo>
                  <a:pt x="118" y="0"/>
                  <a:pt x="138" y="9"/>
                  <a:pt x="152" y="27"/>
                </a:cubicBezTo>
                <a:cubicBezTo>
                  <a:pt x="166" y="45"/>
                  <a:pt x="173" y="71"/>
                  <a:pt x="173" y="105"/>
                </a:cubicBezTo>
                <a:lnTo>
                  <a:pt x="173" y="116"/>
                </a:lnTo>
                <a:lnTo>
                  <a:pt x="39" y="116"/>
                </a:lnTo>
                <a:cubicBezTo>
                  <a:pt x="45" y="167"/>
                  <a:pt x="70" y="192"/>
                  <a:pt x="113" y="192"/>
                </a:cubicBezTo>
                <a:cubicBezTo>
                  <a:pt x="129" y="192"/>
                  <a:pt x="149" y="188"/>
                  <a:pt x="172" y="179"/>
                </a:cubicBezTo>
                <a:lnTo>
                  <a:pt x="172" y="209"/>
                </a:lnTo>
                <a:close/>
                <a:moveTo>
                  <a:pt x="41" y="88"/>
                </a:moveTo>
                <a:lnTo>
                  <a:pt x="41" y="88"/>
                </a:lnTo>
                <a:lnTo>
                  <a:pt x="135" y="88"/>
                </a:lnTo>
                <a:cubicBezTo>
                  <a:pt x="135" y="48"/>
                  <a:pt x="120" y="29"/>
                  <a:pt x="91" y="29"/>
                </a:cubicBezTo>
                <a:cubicBezTo>
                  <a:pt x="61" y="29"/>
                  <a:pt x="45" y="48"/>
                  <a:pt x="41" y="88"/>
                </a:cubicBezTo>
                <a:lnTo>
                  <a:pt x="41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480"/>
          <p:cNvSpPr>
            <a:spLocks/>
          </p:cNvSpPr>
          <p:nvPr/>
        </p:nvSpPr>
        <p:spPr bwMode="auto">
          <a:xfrm>
            <a:off x="6021388" y="1762125"/>
            <a:ext cx="53975" cy="119062"/>
          </a:xfrm>
          <a:custGeom>
            <a:avLst/>
            <a:gdLst>
              <a:gd name="T0" fmla="*/ 88 w 120"/>
              <a:gd name="T1" fmla="*/ 258 h 258"/>
              <a:gd name="T2" fmla="*/ 88 w 120"/>
              <a:gd name="T3" fmla="*/ 258 h 258"/>
              <a:gd name="T4" fmla="*/ 43 w 120"/>
              <a:gd name="T5" fmla="*/ 241 h 258"/>
              <a:gd name="T6" fmla="*/ 26 w 120"/>
              <a:gd name="T7" fmla="*/ 195 h 258"/>
              <a:gd name="T8" fmla="*/ 26 w 120"/>
              <a:gd name="T9" fmla="*/ 70 h 258"/>
              <a:gd name="T10" fmla="*/ 0 w 120"/>
              <a:gd name="T11" fmla="*/ 70 h 258"/>
              <a:gd name="T12" fmla="*/ 0 w 120"/>
              <a:gd name="T13" fmla="*/ 42 h 258"/>
              <a:gd name="T14" fmla="*/ 26 w 120"/>
              <a:gd name="T15" fmla="*/ 42 h 258"/>
              <a:gd name="T16" fmla="*/ 26 w 120"/>
              <a:gd name="T17" fmla="*/ 3 h 258"/>
              <a:gd name="T18" fmla="*/ 65 w 120"/>
              <a:gd name="T19" fmla="*/ 0 h 258"/>
              <a:gd name="T20" fmla="*/ 65 w 120"/>
              <a:gd name="T21" fmla="*/ 42 h 258"/>
              <a:gd name="T22" fmla="*/ 120 w 120"/>
              <a:gd name="T23" fmla="*/ 42 h 258"/>
              <a:gd name="T24" fmla="*/ 120 w 120"/>
              <a:gd name="T25" fmla="*/ 70 h 258"/>
              <a:gd name="T26" fmla="*/ 65 w 120"/>
              <a:gd name="T27" fmla="*/ 70 h 258"/>
              <a:gd name="T28" fmla="*/ 65 w 120"/>
              <a:gd name="T29" fmla="*/ 188 h 258"/>
              <a:gd name="T30" fmla="*/ 101 w 120"/>
              <a:gd name="T31" fmla="*/ 229 h 258"/>
              <a:gd name="T32" fmla="*/ 119 w 120"/>
              <a:gd name="T33" fmla="*/ 227 h 258"/>
              <a:gd name="T34" fmla="*/ 119 w 120"/>
              <a:gd name="T35" fmla="*/ 253 h 258"/>
              <a:gd name="T36" fmla="*/ 88 w 120"/>
              <a:gd name="T37" fmla="*/ 258 h 258"/>
              <a:gd name="T38" fmla="*/ 88 w 120"/>
              <a:gd name="T39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0" h="258">
                <a:moveTo>
                  <a:pt x="88" y="258"/>
                </a:moveTo>
                <a:lnTo>
                  <a:pt x="88" y="258"/>
                </a:lnTo>
                <a:cubicBezTo>
                  <a:pt x="69" y="258"/>
                  <a:pt x="54" y="252"/>
                  <a:pt x="43" y="241"/>
                </a:cubicBezTo>
                <a:cubicBezTo>
                  <a:pt x="32" y="230"/>
                  <a:pt x="26" y="215"/>
                  <a:pt x="26" y="195"/>
                </a:cubicBezTo>
                <a:lnTo>
                  <a:pt x="26" y="70"/>
                </a:lnTo>
                <a:lnTo>
                  <a:pt x="0" y="70"/>
                </a:lnTo>
                <a:lnTo>
                  <a:pt x="0" y="42"/>
                </a:lnTo>
                <a:lnTo>
                  <a:pt x="26" y="42"/>
                </a:lnTo>
                <a:lnTo>
                  <a:pt x="26" y="3"/>
                </a:lnTo>
                <a:lnTo>
                  <a:pt x="65" y="0"/>
                </a:lnTo>
                <a:lnTo>
                  <a:pt x="65" y="42"/>
                </a:lnTo>
                <a:lnTo>
                  <a:pt x="120" y="42"/>
                </a:lnTo>
                <a:lnTo>
                  <a:pt x="120" y="70"/>
                </a:lnTo>
                <a:lnTo>
                  <a:pt x="65" y="70"/>
                </a:lnTo>
                <a:lnTo>
                  <a:pt x="65" y="188"/>
                </a:lnTo>
                <a:cubicBezTo>
                  <a:pt x="65" y="215"/>
                  <a:pt x="77" y="229"/>
                  <a:pt x="101" y="229"/>
                </a:cubicBezTo>
                <a:cubicBezTo>
                  <a:pt x="106" y="229"/>
                  <a:pt x="112" y="228"/>
                  <a:pt x="119" y="227"/>
                </a:cubicBezTo>
                <a:lnTo>
                  <a:pt x="119" y="253"/>
                </a:lnTo>
                <a:cubicBezTo>
                  <a:pt x="107" y="256"/>
                  <a:pt x="97" y="258"/>
                  <a:pt x="88" y="258"/>
                </a:cubicBezTo>
                <a:lnTo>
                  <a:pt x="88" y="2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481"/>
          <p:cNvSpPr>
            <a:spLocks/>
          </p:cNvSpPr>
          <p:nvPr/>
        </p:nvSpPr>
        <p:spPr bwMode="auto">
          <a:xfrm>
            <a:off x="6084888" y="1781175"/>
            <a:ext cx="139700" cy="96837"/>
          </a:xfrm>
          <a:custGeom>
            <a:avLst/>
            <a:gdLst>
              <a:gd name="T0" fmla="*/ 61 w 303"/>
              <a:gd name="T1" fmla="*/ 211 h 211"/>
              <a:gd name="T2" fmla="*/ 61 w 303"/>
              <a:gd name="T3" fmla="*/ 211 h 211"/>
              <a:gd name="T4" fmla="*/ 0 w 303"/>
              <a:gd name="T5" fmla="*/ 0 h 211"/>
              <a:gd name="T6" fmla="*/ 38 w 303"/>
              <a:gd name="T7" fmla="*/ 0 h 211"/>
              <a:gd name="T8" fmla="*/ 84 w 303"/>
              <a:gd name="T9" fmla="*/ 163 h 211"/>
              <a:gd name="T10" fmla="*/ 134 w 303"/>
              <a:gd name="T11" fmla="*/ 0 h 211"/>
              <a:gd name="T12" fmla="*/ 173 w 303"/>
              <a:gd name="T13" fmla="*/ 0 h 211"/>
              <a:gd name="T14" fmla="*/ 217 w 303"/>
              <a:gd name="T15" fmla="*/ 163 h 211"/>
              <a:gd name="T16" fmla="*/ 270 w 303"/>
              <a:gd name="T17" fmla="*/ 0 h 211"/>
              <a:gd name="T18" fmla="*/ 303 w 303"/>
              <a:gd name="T19" fmla="*/ 0 h 211"/>
              <a:gd name="T20" fmla="*/ 234 w 303"/>
              <a:gd name="T21" fmla="*/ 211 h 211"/>
              <a:gd name="T22" fmla="*/ 195 w 303"/>
              <a:gd name="T23" fmla="*/ 211 h 211"/>
              <a:gd name="T24" fmla="*/ 150 w 303"/>
              <a:gd name="T25" fmla="*/ 47 h 211"/>
              <a:gd name="T26" fmla="*/ 100 w 303"/>
              <a:gd name="T27" fmla="*/ 211 h 211"/>
              <a:gd name="T28" fmla="*/ 61 w 303"/>
              <a:gd name="T29" fmla="*/ 211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3" h="211">
                <a:moveTo>
                  <a:pt x="61" y="211"/>
                </a:moveTo>
                <a:lnTo>
                  <a:pt x="61" y="211"/>
                </a:lnTo>
                <a:lnTo>
                  <a:pt x="0" y="0"/>
                </a:lnTo>
                <a:lnTo>
                  <a:pt x="38" y="0"/>
                </a:lnTo>
                <a:lnTo>
                  <a:pt x="84" y="163"/>
                </a:lnTo>
                <a:lnTo>
                  <a:pt x="134" y="0"/>
                </a:lnTo>
                <a:lnTo>
                  <a:pt x="173" y="0"/>
                </a:lnTo>
                <a:lnTo>
                  <a:pt x="217" y="163"/>
                </a:lnTo>
                <a:lnTo>
                  <a:pt x="270" y="0"/>
                </a:lnTo>
                <a:lnTo>
                  <a:pt x="303" y="0"/>
                </a:lnTo>
                <a:lnTo>
                  <a:pt x="234" y="211"/>
                </a:lnTo>
                <a:lnTo>
                  <a:pt x="195" y="211"/>
                </a:lnTo>
                <a:lnTo>
                  <a:pt x="150" y="47"/>
                </a:lnTo>
                <a:lnTo>
                  <a:pt x="100" y="211"/>
                </a:lnTo>
                <a:lnTo>
                  <a:pt x="61" y="2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482"/>
          <p:cNvSpPr>
            <a:spLocks noEditPoints="1"/>
          </p:cNvSpPr>
          <p:nvPr/>
        </p:nvSpPr>
        <p:spPr bwMode="auto">
          <a:xfrm>
            <a:off x="6235700" y="1779588"/>
            <a:ext cx="93662" cy="101600"/>
          </a:xfrm>
          <a:custGeom>
            <a:avLst/>
            <a:gdLst>
              <a:gd name="T0" fmla="*/ 100 w 202"/>
              <a:gd name="T1" fmla="*/ 221 h 221"/>
              <a:gd name="T2" fmla="*/ 100 w 202"/>
              <a:gd name="T3" fmla="*/ 221 h 221"/>
              <a:gd name="T4" fmla="*/ 27 w 202"/>
              <a:gd name="T5" fmla="*/ 191 h 221"/>
              <a:gd name="T6" fmla="*/ 0 w 202"/>
              <a:gd name="T7" fmla="*/ 110 h 221"/>
              <a:gd name="T8" fmla="*/ 27 w 202"/>
              <a:gd name="T9" fmla="*/ 30 h 221"/>
              <a:gd name="T10" fmla="*/ 101 w 202"/>
              <a:gd name="T11" fmla="*/ 0 h 221"/>
              <a:gd name="T12" fmla="*/ 175 w 202"/>
              <a:gd name="T13" fmla="*/ 30 h 221"/>
              <a:gd name="T14" fmla="*/ 202 w 202"/>
              <a:gd name="T15" fmla="*/ 110 h 221"/>
              <a:gd name="T16" fmla="*/ 175 w 202"/>
              <a:gd name="T17" fmla="*/ 191 h 221"/>
              <a:gd name="T18" fmla="*/ 100 w 202"/>
              <a:gd name="T19" fmla="*/ 221 h 221"/>
              <a:gd name="T20" fmla="*/ 100 w 202"/>
              <a:gd name="T21" fmla="*/ 221 h 221"/>
              <a:gd name="T22" fmla="*/ 100 w 202"/>
              <a:gd name="T23" fmla="*/ 192 h 221"/>
              <a:gd name="T24" fmla="*/ 100 w 202"/>
              <a:gd name="T25" fmla="*/ 192 h 221"/>
              <a:gd name="T26" fmla="*/ 161 w 202"/>
              <a:gd name="T27" fmla="*/ 110 h 221"/>
              <a:gd name="T28" fmla="*/ 101 w 202"/>
              <a:gd name="T29" fmla="*/ 29 h 221"/>
              <a:gd name="T30" fmla="*/ 41 w 202"/>
              <a:gd name="T31" fmla="*/ 110 h 221"/>
              <a:gd name="T32" fmla="*/ 100 w 202"/>
              <a:gd name="T33" fmla="*/ 192 h 221"/>
              <a:gd name="T34" fmla="*/ 100 w 202"/>
              <a:gd name="T35" fmla="*/ 192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2" h="221">
                <a:moveTo>
                  <a:pt x="100" y="221"/>
                </a:moveTo>
                <a:lnTo>
                  <a:pt x="100" y="221"/>
                </a:lnTo>
                <a:cubicBezTo>
                  <a:pt x="69" y="221"/>
                  <a:pt x="45" y="211"/>
                  <a:pt x="27" y="191"/>
                </a:cubicBezTo>
                <a:cubicBezTo>
                  <a:pt x="9" y="171"/>
                  <a:pt x="0" y="144"/>
                  <a:pt x="0" y="110"/>
                </a:cubicBezTo>
                <a:cubicBezTo>
                  <a:pt x="0" y="76"/>
                  <a:pt x="9" y="49"/>
                  <a:pt x="27" y="30"/>
                </a:cubicBezTo>
                <a:cubicBezTo>
                  <a:pt x="45" y="10"/>
                  <a:pt x="70" y="0"/>
                  <a:pt x="101" y="0"/>
                </a:cubicBezTo>
                <a:cubicBezTo>
                  <a:pt x="132" y="0"/>
                  <a:pt x="156" y="10"/>
                  <a:pt x="175" y="30"/>
                </a:cubicBezTo>
                <a:cubicBezTo>
                  <a:pt x="193" y="49"/>
                  <a:pt x="202" y="76"/>
                  <a:pt x="202" y="110"/>
                </a:cubicBezTo>
                <a:cubicBezTo>
                  <a:pt x="202" y="145"/>
                  <a:pt x="193" y="172"/>
                  <a:pt x="175" y="191"/>
                </a:cubicBezTo>
                <a:cubicBezTo>
                  <a:pt x="156" y="211"/>
                  <a:pt x="131" y="221"/>
                  <a:pt x="100" y="221"/>
                </a:cubicBezTo>
                <a:lnTo>
                  <a:pt x="100" y="221"/>
                </a:lnTo>
                <a:close/>
                <a:moveTo>
                  <a:pt x="100" y="192"/>
                </a:moveTo>
                <a:lnTo>
                  <a:pt x="100" y="192"/>
                </a:lnTo>
                <a:cubicBezTo>
                  <a:pt x="141" y="192"/>
                  <a:pt x="161" y="165"/>
                  <a:pt x="161" y="110"/>
                </a:cubicBezTo>
                <a:cubicBezTo>
                  <a:pt x="161" y="56"/>
                  <a:pt x="141" y="29"/>
                  <a:pt x="101" y="29"/>
                </a:cubicBezTo>
                <a:cubicBezTo>
                  <a:pt x="61" y="29"/>
                  <a:pt x="41" y="56"/>
                  <a:pt x="41" y="110"/>
                </a:cubicBezTo>
                <a:cubicBezTo>
                  <a:pt x="41" y="165"/>
                  <a:pt x="61" y="192"/>
                  <a:pt x="100" y="192"/>
                </a:cubicBezTo>
                <a:lnTo>
                  <a:pt x="100" y="19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483"/>
          <p:cNvSpPr>
            <a:spLocks/>
          </p:cNvSpPr>
          <p:nvPr/>
        </p:nvSpPr>
        <p:spPr bwMode="auto">
          <a:xfrm>
            <a:off x="6356350" y="1779588"/>
            <a:ext cx="53975" cy="98425"/>
          </a:xfrm>
          <a:custGeom>
            <a:avLst/>
            <a:gdLst>
              <a:gd name="T0" fmla="*/ 0 w 117"/>
              <a:gd name="T1" fmla="*/ 216 h 216"/>
              <a:gd name="T2" fmla="*/ 0 w 117"/>
              <a:gd name="T3" fmla="*/ 216 h 216"/>
              <a:gd name="T4" fmla="*/ 0 w 117"/>
              <a:gd name="T5" fmla="*/ 5 h 216"/>
              <a:gd name="T6" fmla="*/ 39 w 117"/>
              <a:gd name="T7" fmla="*/ 5 h 216"/>
              <a:gd name="T8" fmla="*/ 39 w 117"/>
              <a:gd name="T9" fmla="*/ 44 h 216"/>
              <a:gd name="T10" fmla="*/ 105 w 117"/>
              <a:gd name="T11" fmla="*/ 0 h 216"/>
              <a:gd name="T12" fmla="*/ 117 w 117"/>
              <a:gd name="T13" fmla="*/ 1 h 216"/>
              <a:gd name="T14" fmla="*/ 117 w 117"/>
              <a:gd name="T15" fmla="*/ 37 h 216"/>
              <a:gd name="T16" fmla="*/ 100 w 117"/>
              <a:gd name="T17" fmla="*/ 33 h 216"/>
              <a:gd name="T18" fmla="*/ 39 w 117"/>
              <a:gd name="T19" fmla="*/ 77 h 216"/>
              <a:gd name="T20" fmla="*/ 39 w 117"/>
              <a:gd name="T21" fmla="*/ 216 h 216"/>
              <a:gd name="T22" fmla="*/ 0 w 117"/>
              <a:gd name="T23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7" h="216">
                <a:moveTo>
                  <a:pt x="0" y="216"/>
                </a:moveTo>
                <a:lnTo>
                  <a:pt x="0" y="216"/>
                </a:lnTo>
                <a:lnTo>
                  <a:pt x="0" y="5"/>
                </a:lnTo>
                <a:lnTo>
                  <a:pt x="39" y="5"/>
                </a:lnTo>
                <a:lnTo>
                  <a:pt x="39" y="44"/>
                </a:lnTo>
                <a:cubicBezTo>
                  <a:pt x="54" y="15"/>
                  <a:pt x="76" y="0"/>
                  <a:pt x="105" y="0"/>
                </a:cubicBezTo>
                <a:cubicBezTo>
                  <a:pt x="109" y="0"/>
                  <a:pt x="113" y="0"/>
                  <a:pt x="117" y="1"/>
                </a:cubicBezTo>
                <a:lnTo>
                  <a:pt x="117" y="37"/>
                </a:lnTo>
                <a:cubicBezTo>
                  <a:pt x="111" y="35"/>
                  <a:pt x="105" y="33"/>
                  <a:pt x="100" y="33"/>
                </a:cubicBezTo>
                <a:cubicBezTo>
                  <a:pt x="75" y="33"/>
                  <a:pt x="55" y="48"/>
                  <a:pt x="39" y="77"/>
                </a:cubicBezTo>
                <a:lnTo>
                  <a:pt x="39" y="216"/>
                </a:lnTo>
                <a:lnTo>
                  <a:pt x="0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484"/>
          <p:cNvSpPr>
            <a:spLocks/>
          </p:cNvSpPr>
          <p:nvPr/>
        </p:nvSpPr>
        <p:spPr bwMode="auto">
          <a:xfrm>
            <a:off x="6432550" y="1736725"/>
            <a:ext cx="85725" cy="141287"/>
          </a:xfrm>
          <a:custGeom>
            <a:avLst/>
            <a:gdLst>
              <a:gd name="T0" fmla="*/ 0 w 187"/>
              <a:gd name="T1" fmla="*/ 307 h 307"/>
              <a:gd name="T2" fmla="*/ 0 w 187"/>
              <a:gd name="T3" fmla="*/ 307 h 307"/>
              <a:gd name="T4" fmla="*/ 0 w 187"/>
              <a:gd name="T5" fmla="*/ 0 h 307"/>
              <a:gd name="T6" fmla="*/ 38 w 187"/>
              <a:gd name="T7" fmla="*/ 0 h 307"/>
              <a:gd name="T8" fmla="*/ 38 w 187"/>
              <a:gd name="T9" fmla="*/ 198 h 307"/>
              <a:gd name="T10" fmla="*/ 128 w 187"/>
              <a:gd name="T11" fmla="*/ 96 h 307"/>
              <a:gd name="T12" fmla="*/ 169 w 187"/>
              <a:gd name="T13" fmla="*/ 96 h 307"/>
              <a:gd name="T14" fmla="*/ 84 w 187"/>
              <a:gd name="T15" fmla="*/ 194 h 307"/>
              <a:gd name="T16" fmla="*/ 187 w 187"/>
              <a:gd name="T17" fmla="*/ 307 h 307"/>
              <a:gd name="T18" fmla="*/ 138 w 187"/>
              <a:gd name="T19" fmla="*/ 307 h 307"/>
              <a:gd name="T20" fmla="*/ 38 w 187"/>
              <a:gd name="T21" fmla="*/ 199 h 307"/>
              <a:gd name="T22" fmla="*/ 38 w 187"/>
              <a:gd name="T23" fmla="*/ 307 h 307"/>
              <a:gd name="T24" fmla="*/ 0 w 187"/>
              <a:gd name="T25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7" h="307">
                <a:moveTo>
                  <a:pt x="0" y="307"/>
                </a:moveTo>
                <a:lnTo>
                  <a:pt x="0" y="307"/>
                </a:lnTo>
                <a:lnTo>
                  <a:pt x="0" y="0"/>
                </a:lnTo>
                <a:lnTo>
                  <a:pt x="38" y="0"/>
                </a:lnTo>
                <a:lnTo>
                  <a:pt x="38" y="198"/>
                </a:lnTo>
                <a:lnTo>
                  <a:pt x="128" y="96"/>
                </a:lnTo>
                <a:lnTo>
                  <a:pt x="169" y="96"/>
                </a:lnTo>
                <a:lnTo>
                  <a:pt x="84" y="194"/>
                </a:lnTo>
                <a:lnTo>
                  <a:pt x="187" y="307"/>
                </a:lnTo>
                <a:lnTo>
                  <a:pt x="138" y="307"/>
                </a:lnTo>
                <a:lnTo>
                  <a:pt x="38" y="199"/>
                </a:lnTo>
                <a:lnTo>
                  <a:pt x="38" y="307"/>
                </a:lnTo>
                <a:lnTo>
                  <a:pt x="0" y="30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9" name="TextBox 488"/>
          <p:cNvSpPr txBox="1"/>
          <p:nvPr/>
        </p:nvSpPr>
        <p:spPr>
          <a:xfrm>
            <a:off x="2698750" y="6486615"/>
            <a:ext cx="6030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srgbClr val="00B0F0"/>
                </a:solidFill>
              </a:rPr>
              <a:t>Inder</a:t>
            </a:r>
            <a:r>
              <a:rPr lang="en-GB" sz="1600" dirty="0" smtClean="0">
                <a:solidFill>
                  <a:srgbClr val="00B0F0"/>
                </a:solidFill>
              </a:rPr>
              <a:t> </a:t>
            </a:r>
            <a:r>
              <a:rPr lang="en-GB" sz="1600" dirty="0" err="1" smtClean="0">
                <a:solidFill>
                  <a:srgbClr val="00B0F0"/>
                </a:solidFill>
              </a:rPr>
              <a:t>Monga</a:t>
            </a:r>
            <a:r>
              <a:rPr lang="en-GB" sz="1600" dirty="0">
                <a:solidFill>
                  <a:srgbClr val="00B0F0"/>
                </a:solidFill>
              </a:rPr>
              <a:t> </a:t>
            </a:r>
            <a:r>
              <a:rPr lang="en-GB" sz="1600" dirty="0" smtClean="0">
                <a:solidFill>
                  <a:srgbClr val="00B0F0"/>
                </a:solidFill>
              </a:rPr>
              <a:t>– </a:t>
            </a:r>
            <a:r>
              <a:rPr lang="en-GB" sz="1600" i="1" dirty="0" smtClean="0">
                <a:solidFill>
                  <a:srgbClr val="00B0F0"/>
                </a:solidFill>
              </a:rPr>
              <a:t>Software Defined Networking </a:t>
            </a:r>
            <a:r>
              <a:rPr lang="en-GB" sz="1600" dirty="0" smtClean="0">
                <a:solidFill>
                  <a:srgbClr val="00B0F0"/>
                </a:solidFill>
              </a:rPr>
              <a:t>– Thursday plenary</a:t>
            </a:r>
            <a:endParaRPr lang="en-US" sz="1600" dirty="0">
              <a:solidFill>
                <a:srgbClr val="00B0F0"/>
              </a:solidFill>
            </a:endParaRPr>
          </a:p>
        </p:txBody>
      </p:sp>
      <p:pic>
        <p:nvPicPr>
          <p:cNvPr id="4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5185" y="3050859"/>
            <a:ext cx="4138152" cy="2373797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22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540"/>
            <a:ext cx="8645660" cy="652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6618838"/>
            <a:ext cx="528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Inder</a:t>
            </a:r>
            <a:r>
              <a:rPr lang="en-GB" sz="1400" dirty="0" smtClean="0">
                <a:solidFill>
                  <a:srgbClr val="00B0F0"/>
                </a:solidFill>
              </a:rPr>
              <a:t> </a:t>
            </a:r>
            <a:r>
              <a:rPr lang="en-GB" sz="1400" dirty="0" err="1" smtClean="0">
                <a:solidFill>
                  <a:srgbClr val="00B0F0"/>
                </a:solidFill>
              </a:rPr>
              <a:t>Monga</a:t>
            </a:r>
            <a:r>
              <a:rPr lang="en-GB" sz="1400" dirty="0">
                <a:solidFill>
                  <a:srgbClr val="00B0F0"/>
                </a:solidFill>
              </a:rPr>
              <a:t> </a:t>
            </a:r>
            <a:r>
              <a:rPr lang="en-GB" sz="1400" dirty="0" smtClean="0">
                <a:solidFill>
                  <a:srgbClr val="00B0F0"/>
                </a:solidFill>
              </a:rPr>
              <a:t>– </a:t>
            </a:r>
            <a:r>
              <a:rPr lang="en-GB" sz="1400" i="1" dirty="0" smtClean="0">
                <a:solidFill>
                  <a:srgbClr val="00B0F0"/>
                </a:solidFill>
              </a:rPr>
              <a:t>Software Defined Networking </a:t>
            </a:r>
            <a:r>
              <a:rPr lang="en-GB" sz="1400" dirty="0" smtClean="0">
                <a:solidFill>
                  <a:srgbClr val="00B0F0"/>
                </a:solidFill>
              </a:rPr>
              <a:t>– Thursday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3928" y="6618838"/>
            <a:ext cx="528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Inder</a:t>
            </a:r>
            <a:r>
              <a:rPr lang="en-GB" sz="1400" dirty="0" smtClean="0">
                <a:solidFill>
                  <a:srgbClr val="00B0F0"/>
                </a:solidFill>
              </a:rPr>
              <a:t> </a:t>
            </a:r>
            <a:r>
              <a:rPr lang="en-GB" sz="1400" dirty="0" err="1" smtClean="0">
                <a:solidFill>
                  <a:srgbClr val="00B0F0"/>
                </a:solidFill>
              </a:rPr>
              <a:t>Monga</a:t>
            </a:r>
            <a:r>
              <a:rPr lang="en-GB" sz="1400" dirty="0">
                <a:solidFill>
                  <a:srgbClr val="00B0F0"/>
                </a:solidFill>
              </a:rPr>
              <a:t> </a:t>
            </a:r>
            <a:r>
              <a:rPr lang="en-GB" sz="1400" dirty="0" smtClean="0">
                <a:solidFill>
                  <a:srgbClr val="00B0F0"/>
                </a:solidFill>
              </a:rPr>
              <a:t>– </a:t>
            </a:r>
            <a:r>
              <a:rPr lang="en-GB" sz="1400" i="1" dirty="0" smtClean="0">
                <a:solidFill>
                  <a:srgbClr val="00B0F0"/>
                </a:solidFill>
              </a:rPr>
              <a:t>Software Defined Networking </a:t>
            </a:r>
            <a:r>
              <a:rPr lang="en-GB" sz="1400" dirty="0" smtClean="0">
                <a:solidFill>
                  <a:srgbClr val="00B0F0"/>
                </a:solidFill>
              </a:rPr>
              <a:t>– Thursday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77343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556500" cy="575945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8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6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6618838"/>
            <a:ext cx="528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Inder</a:t>
            </a:r>
            <a:r>
              <a:rPr lang="en-GB" sz="1400" dirty="0" smtClean="0">
                <a:solidFill>
                  <a:srgbClr val="00B0F0"/>
                </a:solidFill>
              </a:rPr>
              <a:t> </a:t>
            </a:r>
            <a:r>
              <a:rPr lang="en-GB" sz="1400" dirty="0" err="1" smtClean="0">
                <a:solidFill>
                  <a:srgbClr val="00B0F0"/>
                </a:solidFill>
              </a:rPr>
              <a:t>Monga</a:t>
            </a:r>
            <a:r>
              <a:rPr lang="en-GB" sz="1400" dirty="0">
                <a:solidFill>
                  <a:srgbClr val="00B0F0"/>
                </a:solidFill>
              </a:rPr>
              <a:t> </a:t>
            </a:r>
            <a:r>
              <a:rPr lang="en-GB" sz="1400" dirty="0" smtClean="0">
                <a:solidFill>
                  <a:srgbClr val="00B0F0"/>
                </a:solidFill>
              </a:rPr>
              <a:t>– </a:t>
            </a:r>
            <a:r>
              <a:rPr lang="en-GB" sz="1400" i="1" dirty="0" smtClean="0">
                <a:solidFill>
                  <a:srgbClr val="00B0F0"/>
                </a:solidFill>
              </a:rPr>
              <a:t>Software Defined Networking </a:t>
            </a:r>
            <a:r>
              <a:rPr lang="en-GB" sz="1400" dirty="0" smtClean="0">
                <a:solidFill>
                  <a:srgbClr val="00B0F0"/>
                </a:solidFill>
              </a:rPr>
              <a:t>– Thursday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 purpose DAQ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1600200"/>
            <a:ext cx="7128792" cy="4525963"/>
          </a:xfrm>
        </p:spPr>
        <p:txBody>
          <a:bodyPr/>
          <a:lstStyle/>
          <a:p>
            <a:r>
              <a:rPr lang="en-GB" dirty="0" smtClean="0"/>
              <a:t>First to appear in production for ‘lower volume’ experiments, but expanding to much more. E.g. for </a:t>
            </a:r>
            <a:r>
              <a:rPr lang="en-GB" dirty="0" err="1" smtClean="0">
                <a:solidFill>
                  <a:srgbClr val="00B0F0"/>
                </a:solidFill>
              </a:rPr>
              <a:t>artDAQ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DarkSide-50 at LNGS</a:t>
            </a:r>
            <a:r>
              <a:rPr lang="en-US" dirty="0" smtClean="0"/>
              <a:t>: </a:t>
            </a:r>
            <a:r>
              <a:rPr lang="en-GB" dirty="0" smtClean="0"/>
              <a:t>10 </a:t>
            </a:r>
            <a:r>
              <a:rPr lang="en-GB" dirty="0" err="1" smtClean="0"/>
              <a:t>Mbyte</a:t>
            </a:r>
            <a:r>
              <a:rPr lang="en-GB" dirty="0" smtClean="0"/>
              <a:t> event, ~ 80 Hz</a:t>
            </a:r>
          </a:p>
          <a:p>
            <a:pPr lvl="1"/>
            <a:r>
              <a:rPr lang="en-GB" dirty="0" smtClean="0"/>
              <a:t>LBNE </a:t>
            </a:r>
            <a:r>
              <a:rPr lang="en-GB" dirty="0" smtClean="0"/>
              <a:t>(neutrino </a:t>
            </a:r>
            <a:r>
              <a:rPr lang="en-GB" dirty="0" err="1" smtClean="0"/>
              <a:t>exp</a:t>
            </a:r>
            <a:r>
              <a:rPr lang="en-GB" dirty="0" smtClean="0"/>
              <a:t>) FNAL </a:t>
            </a:r>
            <a:r>
              <a:rPr lang="en-GB" dirty="0" smtClean="0"/>
              <a:t>-&gt; Sanford: 4 </a:t>
            </a:r>
            <a:r>
              <a:rPr lang="en-GB" dirty="0" err="1" smtClean="0"/>
              <a:t>GByte</a:t>
            </a:r>
            <a:r>
              <a:rPr lang="en-GB" dirty="0" smtClean="0"/>
              <a:t>/s</a:t>
            </a:r>
          </a:p>
          <a:p>
            <a:pPr lvl="1"/>
            <a:endParaRPr lang="en-GB" dirty="0"/>
          </a:p>
          <a:p>
            <a:r>
              <a:rPr lang="en-GB" dirty="0" smtClean="0"/>
              <a:t>Happily borrowing good re-usable components from elsewhere</a:t>
            </a:r>
          </a:p>
          <a:p>
            <a:pPr lvl="1"/>
            <a:r>
              <a:rPr lang="en-GB" dirty="0" smtClean="0"/>
              <a:t>Run controls from </a:t>
            </a:r>
            <a:r>
              <a:rPr lang="en-GB" dirty="0" err="1" smtClean="0"/>
              <a:t>IceCube</a:t>
            </a:r>
            <a:endParaRPr lang="en-GB" dirty="0" smtClean="0"/>
          </a:p>
          <a:p>
            <a:pPr lvl="1"/>
            <a:r>
              <a:rPr lang="en-GB" dirty="0" smtClean="0"/>
              <a:t>Configuration management from </a:t>
            </a:r>
            <a:r>
              <a:rPr lang="en-GB" dirty="0" err="1" smtClean="0"/>
              <a:t>NOvA</a:t>
            </a:r>
            <a:endParaRPr lang="en-GB" dirty="0" smtClean="0"/>
          </a:p>
          <a:p>
            <a:pPr marL="0" indent="0">
              <a:buNone/>
            </a:pPr>
            <a:r>
              <a:rPr lang="en-GB" i="1" dirty="0" smtClean="0">
                <a:solidFill>
                  <a:srgbClr val="00B0F0"/>
                </a:solidFill>
              </a:rPr>
              <a:t>Just the </a:t>
            </a:r>
            <a:r>
              <a:rPr lang="en-GB" i="1" dirty="0" err="1" smtClean="0">
                <a:solidFill>
                  <a:srgbClr val="00B0F0"/>
                </a:solidFill>
              </a:rPr>
              <a:t>reco</a:t>
            </a:r>
            <a:r>
              <a:rPr lang="en-GB" i="1" dirty="0" smtClean="0">
                <a:solidFill>
                  <a:srgbClr val="00B0F0"/>
                </a:solidFill>
              </a:rPr>
              <a:t>-algorithms are experiment-specific</a:t>
            </a:r>
          </a:p>
        </p:txBody>
      </p:sp>
    </p:spTree>
    <p:extLst>
      <p:ext uri="{BB962C8B-B14F-4D97-AF65-F5344CB8AC3E}">
        <p14:creationId xmlns:p14="http://schemas.microsoft.com/office/powerpoint/2010/main" val="21363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internet peers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51920" y="6520767"/>
            <a:ext cx="4951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#30 David Rueda: </a:t>
            </a:r>
            <a:r>
              <a:rPr lang="en-US" sz="1200" i="1" dirty="0" smtClean="0">
                <a:solidFill>
                  <a:srgbClr val="00B0F0"/>
                </a:solidFill>
              </a:rPr>
              <a:t>Network architecture and IPv6 deployment at CERN</a:t>
            </a:r>
            <a:endParaRPr lang="en-US" sz="1200" i="1" dirty="0">
              <a:solidFill>
                <a:srgbClr val="00B0F0"/>
              </a:solidFill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24" y="1538713"/>
            <a:ext cx="72517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35696" y="5589240"/>
            <a:ext cx="3096344" cy="360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384550" cy="229235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7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" y="836712"/>
            <a:ext cx="8599987" cy="569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51920" y="6520767"/>
            <a:ext cx="4951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#30 David Rueda: </a:t>
            </a:r>
            <a:r>
              <a:rPr lang="en-US" sz="1200" i="1" dirty="0" smtClean="0">
                <a:solidFill>
                  <a:srgbClr val="00B0F0"/>
                </a:solidFill>
              </a:rPr>
              <a:t>Network architecture and IPv6 deployment at CERN</a:t>
            </a:r>
            <a:endParaRPr lang="en-US" sz="1200" i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5716" y="1700808"/>
            <a:ext cx="3640740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B0F0"/>
                </a:solidFill>
              </a:rPr>
              <a:t>Non-blocking 1Tbps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4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100Gbps is coming fast – literally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41268"/>
            <a:ext cx="7490668" cy="556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68" y="472514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4Mbyte is a small file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6637812"/>
            <a:ext cx="4740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#26 Gabriele </a:t>
            </a:r>
            <a:r>
              <a:rPr lang="en-GB" sz="1200" dirty="0" err="1" smtClean="0">
                <a:solidFill>
                  <a:srgbClr val="00B0F0"/>
                </a:solidFill>
              </a:rPr>
              <a:t>Garzoglio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US" sz="1200" i="1" dirty="0" smtClean="0">
                <a:solidFill>
                  <a:srgbClr val="00B0F0"/>
                </a:solidFill>
              </a:rPr>
              <a:t>Big Data over a 100G Network at </a:t>
            </a:r>
            <a:r>
              <a:rPr lang="en-US" sz="1200" i="1" dirty="0" err="1" smtClean="0">
                <a:solidFill>
                  <a:srgbClr val="00B0F0"/>
                </a:solidFill>
              </a:rPr>
              <a:t>Fermilab</a:t>
            </a:r>
            <a:endParaRPr lang="en-US" sz="12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sz="3200" dirty="0" err="1" smtClean="0"/>
              <a:t>Xrootd</a:t>
            </a:r>
            <a:r>
              <a:rPr lang="en-GB" sz="3200" dirty="0" smtClean="0"/>
              <a:t> cannot keep up</a:t>
            </a:r>
            <a:br>
              <a:rPr lang="en-GB" sz="3200" dirty="0" smtClean="0"/>
            </a:br>
            <a:r>
              <a:rPr lang="en-GB" sz="3200" dirty="0" smtClean="0"/>
              <a:t>and needs </a:t>
            </a:r>
            <a:r>
              <a:rPr lang="en-GB" sz="3200" b="1" dirty="0" smtClean="0"/>
              <a:t>4GByte+ files </a:t>
            </a:r>
            <a:r>
              <a:rPr lang="en-GB" sz="3200" dirty="0" smtClean="0"/>
              <a:t>and &gt;8 parallel clients</a:t>
            </a:r>
            <a:endParaRPr lang="en-US" sz="3200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621984" cy="565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6637812"/>
            <a:ext cx="4740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#26 Gabriele </a:t>
            </a:r>
            <a:r>
              <a:rPr lang="en-GB" sz="1200" dirty="0" err="1" smtClean="0">
                <a:solidFill>
                  <a:srgbClr val="00B0F0"/>
                </a:solidFill>
              </a:rPr>
              <a:t>Garzoglio</a:t>
            </a:r>
            <a:r>
              <a:rPr lang="en-GB" sz="1200" dirty="0" smtClean="0">
                <a:solidFill>
                  <a:srgbClr val="00B0F0"/>
                </a:solidFill>
              </a:rPr>
              <a:t>: </a:t>
            </a:r>
            <a:r>
              <a:rPr lang="en-US" sz="1200" i="1" dirty="0" smtClean="0">
                <a:solidFill>
                  <a:srgbClr val="00B0F0"/>
                </a:solidFill>
              </a:rPr>
              <a:t>Big Data over a 100G Network at </a:t>
            </a:r>
            <a:r>
              <a:rPr lang="en-US" sz="1200" i="1" dirty="0" err="1" smtClean="0">
                <a:solidFill>
                  <a:srgbClr val="00B0F0"/>
                </a:solidFill>
              </a:rPr>
              <a:t>Fermilab</a:t>
            </a:r>
            <a:endParaRPr lang="en-US" sz="1200" i="1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28" y="260648"/>
            <a:ext cx="4525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B0F0"/>
                </a:solidFill>
              </a:rPr>
              <a:t>100Gbps is coming fast – literally </a:t>
            </a:r>
            <a:r>
              <a:rPr lang="en-GB" sz="2000" b="1" dirty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endParaRPr lang="en-US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8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dirty="0" smtClean="0"/>
              <a:t>And 400GbE is also here already</a:t>
            </a:r>
            <a:endParaRPr lang="en-US" dirty="0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2" y="881122"/>
            <a:ext cx="8286824" cy="564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4558" y="6563160"/>
            <a:ext cx="6171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Harvey Newman – </a:t>
            </a:r>
            <a:r>
              <a:rPr lang="en-GB" sz="1400" i="1" dirty="0" smtClean="0">
                <a:solidFill>
                  <a:srgbClr val="00B0F0"/>
                </a:solidFill>
              </a:rPr>
              <a:t>Advanced Networks for the LHC Era </a:t>
            </a:r>
            <a:r>
              <a:rPr lang="en-GB" sz="1400" dirty="0" smtClean="0">
                <a:solidFill>
                  <a:srgbClr val="00B0F0"/>
                </a:solidFill>
              </a:rPr>
              <a:t>– Thursday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2" cy="63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6586521"/>
            <a:ext cx="5283754" cy="372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Inder</a:t>
            </a:r>
            <a:r>
              <a:rPr lang="en-GB" sz="1400" dirty="0" smtClean="0">
                <a:solidFill>
                  <a:srgbClr val="00B0F0"/>
                </a:solidFill>
              </a:rPr>
              <a:t> </a:t>
            </a:r>
            <a:r>
              <a:rPr lang="en-GB" sz="1400" dirty="0" err="1" smtClean="0">
                <a:solidFill>
                  <a:srgbClr val="00B0F0"/>
                </a:solidFill>
              </a:rPr>
              <a:t>Monga</a:t>
            </a:r>
            <a:r>
              <a:rPr lang="en-GB" sz="1400" dirty="0">
                <a:solidFill>
                  <a:srgbClr val="00B0F0"/>
                </a:solidFill>
              </a:rPr>
              <a:t> </a:t>
            </a:r>
            <a:r>
              <a:rPr lang="en-GB" sz="1400" dirty="0" smtClean="0">
                <a:solidFill>
                  <a:srgbClr val="00B0F0"/>
                </a:solidFill>
              </a:rPr>
              <a:t>– </a:t>
            </a:r>
            <a:r>
              <a:rPr lang="en-GB" sz="1400" i="1" dirty="0" smtClean="0">
                <a:solidFill>
                  <a:srgbClr val="00B0F0"/>
                </a:solidFill>
              </a:rPr>
              <a:t>Software Defined Networking </a:t>
            </a:r>
            <a:r>
              <a:rPr lang="en-GB" sz="1400" dirty="0" smtClean="0">
                <a:solidFill>
                  <a:srgbClr val="00B0F0"/>
                </a:solidFill>
              </a:rPr>
              <a:t>– Thursday plenary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8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is there?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00B0F0"/>
                </a:solidFill>
              </a:rPr>
              <a:t>The “v4” internet is exhausted – really!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6090072" cy="402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" y="832384"/>
            <a:ext cx="5728321" cy="7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45170" y="6581001"/>
            <a:ext cx="4818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#360 David Kelsey:</a:t>
            </a:r>
            <a:r>
              <a:rPr lang="en-US" sz="1200" i="1" dirty="0" smtClean="0">
                <a:solidFill>
                  <a:srgbClr val="00B0F0"/>
                </a:solidFill>
              </a:rPr>
              <a:t>WLCG and IPv6 - the </a:t>
            </a:r>
            <a:r>
              <a:rPr lang="en-US" sz="1200" i="1" dirty="0" err="1" smtClean="0">
                <a:solidFill>
                  <a:srgbClr val="00B0F0"/>
                </a:solidFill>
              </a:rPr>
              <a:t>HEPiX</a:t>
            </a:r>
            <a:r>
              <a:rPr lang="en-US" sz="1200" i="1" dirty="0" smtClean="0">
                <a:solidFill>
                  <a:srgbClr val="00B0F0"/>
                </a:solidFill>
              </a:rPr>
              <a:t> IPv6 working group</a:t>
            </a:r>
            <a:endParaRPr lang="en-US" sz="12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IPv6 is there (and also here ;-)</a:t>
            </a:r>
            <a:endParaRPr 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05" y="1556792"/>
            <a:ext cx="6290667" cy="453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" y="1916831"/>
            <a:ext cx="3685282" cy="214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45170" y="6581001"/>
            <a:ext cx="4818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#360 David Kelsey:</a:t>
            </a:r>
            <a:r>
              <a:rPr lang="en-US" sz="1200" i="1" dirty="0" smtClean="0">
                <a:solidFill>
                  <a:srgbClr val="00B0F0"/>
                </a:solidFill>
              </a:rPr>
              <a:t>WLCG and IPv6 - the </a:t>
            </a:r>
            <a:r>
              <a:rPr lang="en-US" sz="1200" i="1" dirty="0" err="1" smtClean="0">
                <a:solidFill>
                  <a:srgbClr val="00B0F0"/>
                </a:solidFill>
              </a:rPr>
              <a:t>HEPiX</a:t>
            </a:r>
            <a:r>
              <a:rPr lang="en-US" sz="1200" i="1" dirty="0" smtClean="0">
                <a:solidFill>
                  <a:srgbClr val="00B0F0"/>
                </a:solidFill>
              </a:rPr>
              <a:t> IPv6 working group</a:t>
            </a:r>
            <a:endParaRPr lang="en-US" sz="12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3723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66" y="930309"/>
            <a:ext cx="7366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66" y="2809909"/>
            <a:ext cx="7366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66" y="4321209"/>
            <a:ext cx="7353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16" y="5321666"/>
            <a:ext cx="7359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16" y="5800228"/>
            <a:ext cx="73469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27784" y="6487161"/>
            <a:ext cx="6390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http://hepix-ipv6.web.cern.ch/wlcg-applications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 and human networking</a:t>
            </a:r>
            <a:endParaRPr lang="en-US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145905" cy="27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35696" y="6541704"/>
            <a:ext cx="7236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#336 David Kelsey:</a:t>
            </a:r>
            <a:r>
              <a:rPr lang="en-US" sz="1200" i="1" dirty="0" smtClean="0">
                <a:solidFill>
                  <a:srgbClr val="00B0F0"/>
                </a:solidFill>
              </a:rPr>
              <a:t>WLCG Security: A Trust Framework for Security Collaboration among Infrastructures</a:t>
            </a:r>
            <a:endParaRPr lang="en-US" sz="1200" i="1" dirty="0">
              <a:solidFill>
                <a:srgbClr val="00B0F0"/>
              </a:solidFill>
            </a:endParaRPr>
          </a:p>
        </p:txBody>
      </p:sp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66258"/>
            <a:ext cx="4845505" cy="277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76310"/>
            <a:ext cx="3975440" cy="303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83" y="1996978"/>
            <a:ext cx="2414467" cy="140034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1" y="4725143"/>
            <a:ext cx="3851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Allows users to use CPU, disk and networks worldwide – without having to register at each site!</a:t>
            </a:r>
          </a:p>
          <a:p>
            <a:endParaRPr lang="en-GB" dirty="0" smtClean="0">
              <a:solidFill>
                <a:srgbClr val="00B0F0"/>
              </a:solidFill>
            </a:endParaRPr>
          </a:p>
          <a:p>
            <a:r>
              <a:rPr lang="en-GB" dirty="0" smtClean="0">
                <a:solidFill>
                  <a:srgbClr val="00B0F0"/>
                </a:solidFill>
              </a:rPr>
              <a:t>-- anyone remember the painful days @FNAL and all those forms?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5" y="260648"/>
            <a:ext cx="825691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6525344"/>
            <a:ext cx="7045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#466: Jim </a:t>
            </a:r>
            <a:r>
              <a:rPr lang="en-GB" sz="1200" dirty="0" err="1" smtClean="0">
                <a:solidFill>
                  <a:srgbClr val="00B0F0"/>
                </a:solidFill>
              </a:rPr>
              <a:t>Kowalkowski</a:t>
            </a:r>
            <a:r>
              <a:rPr lang="en-GB" sz="1200" dirty="0" smtClean="0">
                <a:solidFill>
                  <a:srgbClr val="00B0F0"/>
                </a:solidFill>
              </a:rPr>
              <a:t> et al.</a:t>
            </a:r>
            <a:r>
              <a:rPr lang="en-US" sz="1200" dirty="0" smtClean="0">
                <a:solidFill>
                  <a:srgbClr val="00B0F0"/>
                </a:solidFill>
              </a:rPr>
              <a:t> </a:t>
            </a:r>
            <a:r>
              <a:rPr lang="en-US" sz="1200" i="1" dirty="0" smtClean="0">
                <a:solidFill>
                  <a:srgbClr val="00B0F0"/>
                </a:solidFill>
              </a:rPr>
              <a:t>The </a:t>
            </a:r>
            <a:r>
              <a:rPr lang="en-US" sz="1200" i="1" dirty="0" err="1" smtClean="0">
                <a:solidFill>
                  <a:srgbClr val="00B0F0"/>
                </a:solidFill>
              </a:rPr>
              <a:t>artdaq</a:t>
            </a:r>
            <a:r>
              <a:rPr lang="en-US" sz="1200" i="1" dirty="0" smtClean="0">
                <a:solidFill>
                  <a:srgbClr val="00B0F0"/>
                </a:solidFill>
              </a:rPr>
              <a:t> Data Acquisition Software Toolkit</a:t>
            </a:r>
            <a:endParaRPr lang="en-US" sz="12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3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Collaborative Tools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8" y="1187548"/>
            <a:ext cx="5509245" cy="26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89040"/>
            <a:ext cx="547149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33" y="476672"/>
            <a:ext cx="355672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25500" y="105273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Planned, no date …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7115770" cy="570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5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Parallelism</a:t>
            </a:r>
            <a:br>
              <a:rPr lang="en-GB" dirty="0" smtClean="0"/>
            </a:br>
            <a:r>
              <a:rPr lang="en-GB" dirty="0" smtClean="0"/>
              <a:t>Multi-core and </a:t>
            </a:r>
            <a:r>
              <a:rPr lang="en-GB" dirty="0" err="1" smtClean="0"/>
              <a:t>Vectorisation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800" i="1" dirty="0" smtClean="0">
                <a:solidFill>
                  <a:schemeClr val="tx1">
                    <a:lumMod val="50000"/>
                  </a:schemeClr>
                </a:solidFill>
              </a:rPr>
              <a:t>Thermal death (beyond classic x86 cores)</a:t>
            </a:r>
          </a:p>
          <a:p>
            <a:pPr>
              <a:defRPr/>
            </a:pPr>
            <a:r>
              <a:rPr lang="en-GB" sz="1800" i="1" dirty="0" err="1" smtClean="0">
                <a:solidFill>
                  <a:schemeClr val="tx1">
                    <a:lumMod val="50000"/>
                  </a:schemeClr>
                </a:solidFill>
              </a:rPr>
              <a:t>Vectorization</a:t>
            </a:r>
            <a:r>
              <a:rPr lang="en-GB" sz="1800" i="1" dirty="0" smtClean="0">
                <a:solidFill>
                  <a:schemeClr val="tx1">
                    <a:lumMod val="50000"/>
                  </a:schemeClr>
                </a:solidFill>
              </a:rPr>
              <a:t>: how we learn anew what we though we lost</a:t>
            </a:r>
          </a:p>
          <a:p>
            <a:pPr>
              <a:defRPr/>
            </a:pPr>
            <a:r>
              <a:rPr lang="en-GB" sz="1800" i="1" dirty="0" smtClean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en-GB" sz="1800" i="1" dirty="0" smtClean="0">
                <a:solidFill>
                  <a:schemeClr val="tx1">
                    <a:lumMod val="50000"/>
                  </a:schemeClr>
                </a:solidFill>
              </a:rPr>
              <a:t>OO curse, or the ‘how-to-waste-CPU-cycles’ how-to guide</a:t>
            </a:r>
          </a:p>
          <a:p>
            <a:pPr>
              <a:defRPr/>
            </a:pPr>
            <a:r>
              <a:rPr lang="en-GB" sz="1800" i="1" dirty="0" smtClean="0">
                <a:solidFill>
                  <a:schemeClr val="tx1">
                    <a:lumMod val="50000"/>
                  </a:schemeClr>
                </a:solidFill>
              </a:rPr>
              <a:t>C++11: a language to make concurrency understandable</a:t>
            </a:r>
          </a:p>
          <a:p>
            <a:pPr>
              <a:defRPr/>
            </a:pPr>
            <a:r>
              <a:rPr lang="en-GB" sz="1800" i="1" dirty="0" smtClean="0">
                <a:solidFill>
                  <a:schemeClr val="tx1">
                    <a:lumMod val="50000"/>
                  </a:schemeClr>
                </a:solidFill>
              </a:rPr>
              <a:t>Prepare for the future!</a:t>
            </a:r>
            <a:endParaRPr lang="en-US" sz="1800" i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26" name="Picture 2" descr="http://drhart.ucoz.com/Mainframe/XEON5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6" y="332656"/>
            <a:ext cx="4615520" cy="24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8374" y="6533504"/>
            <a:ext cx="2892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F0"/>
                </a:solidFill>
              </a:rPr>
              <a:t>Image: die of the Intel </a:t>
            </a:r>
            <a:r>
              <a:rPr lang="en-GB" sz="1200" dirty="0">
                <a:solidFill>
                  <a:srgbClr val="00B0F0"/>
                </a:solidFill>
              </a:rPr>
              <a:t>XEON </a:t>
            </a:r>
            <a:r>
              <a:rPr lang="en-GB" sz="1200" dirty="0" smtClean="0">
                <a:solidFill>
                  <a:srgbClr val="00B0F0"/>
                </a:solidFill>
              </a:rPr>
              <a:t>5680 CPU</a:t>
            </a:r>
            <a:endParaRPr lang="en-US" sz="12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New architectures</a:t>
            </a:r>
          </a:p>
          <a:p>
            <a:r>
              <a:rPr lang="en-GB" dirty="0" smtClean="0"/>
              <a:t>Beyond x86: ARM, </a:t>
            </a:r>
            <a:r>
              <a:rPr lang="en-GB" dirty="0" err="1" smtClean="0"/>
              <a:t>Nvidea</a:t>
            </a:r>
            <a:endParaRPr lang="en-GB" dirty="0"/>
          </a:p>
          <a:p>
            <a:r>
              <a:rPr lang="en-GB" dirty="0" err="1" smtClean="0"/>
              <a:t>Vectorization</a:t>
            </a:r>
            <a:r>
              <a:rPr lang="en-GB" dirty="0" smtClean="0"/>
              <a:t> (GPU)</a:t>
            </a:r>
          </a:p>
          <a:p>
            <a:r>
              <a:rPr lang="en-GB" dirty="0" smtClean="0"/>
              <a:t>Concurrency (Xeon Phi, multi-core)</a:t>
            </a:r>
          </a:p>
          <a:p>
            <a:pPr marL="0" indent="0">
              <a:buNone/>
            </a:pPr>
            <a:r>
              <a:rPr lang="en-GB" dirty="0"/>
              <a:t>a</a:t>
            </a:r>
            <a:r>
              <a:rPr lang="en-GB" dirty="0" smtClean="0"/>
              <a:t>nd associated tools</a:t>
            </a:r>
            <a:endParaRPr lang="en-GB" dirty="0"/>
          </a:p>
          <a:p>
            <a:r>
              <a:rPr lang="en-GB" dirty="0" smtClean="0"/>
              <a:t>C++ 11</a:t>
            </a:r>
          </a:p>
          <a:p>
            <a:r>
              <a:rPr lang="en-GB" dirty="0" smtClean="0"/>
              <a:t>Intel TBBs, </a:t>
            </a:r>
            <a:r>
              <a:rPr lang="en-GB" dirty="0" err="1" smtClean="0"/>
              <a:t>ArrowStreet</a:t>
            </a:r>
            <a:r>
              <a:rPr lang="en-GB" dirty="0" smtClean="0"/>
              <a:t>, …</a:t>
            </a:r>
            <a:endParaRPr lang="en-GB" dirty="0"/>
          </a:p>
          <a:p>
            <a:pPr marL="0" indent="0">
              <a:buNone/>
            </a:pPr>
            <a:r>
              <a:rPr lang="en-GB" i="1" dirty="0" smtClean="0">
                <a:solidFill>
                  <a:srgbClr val="00B0F0"/>
                </a:solidFill>
              </a:rPr>
              <a:t>But tools are no reason to stop thinking: the compiler cannot fix inefficient data structures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9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Lulled to sleep?</a:t>
            </a:r>
            <a:endParaRPr lang="en-US" altLang="en-US" smtClean="0"/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1908175" y="1412875"/>
            <a:ext cx="4668838" cy="4859338"/>
            <a:chOff x="899592" y="116632"/>
            <a:chExt cx="6696744" cy="6624736"/>
          </a:xfrm>
        </p:grpSpPr>
        <p:sp>
          <p:nvSpPr>
            <p:cNvPr id="5" name="Rectangle 4"/>
            <p:cNvSpPr/>
            <p:nvPr/>
          </p:nvSpPr>
          <p:spPr>
            <a:xfrm>
              <a:off x="899592" y="116632"/>
              <a:ext cx="6696744" cy="662473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5367" name="Picture 2" descr="H:\Home\davidg\Projects-misc\NWO-ZwaarteKracht-2013\CPU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92193"/>
              <a:ext cx="6388720" cy="6367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2147888" y="6437313"/>
            <a:ext cx="6445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charset="0"/>
              </a:rPr>
              <a:t>Figure source: &lt;http://www.gotw.ca/publications/concurrency-ddj.htm&gt;,</a:t>
            </a:r>
            <a:br>
              <a:rPr lang="en-US" altLang="en-US" sz="1000">
                <a:latin typeface="Arial" charset="0"/>
              </a:rPr>
            </a:br>
            <a:r>
              <a:rPr lang="en-US" altLang="en-US" sz="1000">
                <a:latin typeface="Arial" charset="0"/>
              </a:rPr>
              <a:t> data from Intel, public sources and Wikipedia, and Kunle Olukotun (Stanford University)</a:t>
            </a:r>
          </a:p>
        </p:txBody>
      </p:sp>
      <p:sp>
        <p:nvSpPr>
          <p:cNvPr id="8" name="Line Callout 3 7"/>
          <p:cNvSpPr/>
          <p:nvPr/>
        </p:nvSpPr>
        <p:spPr>
          <a:xfrm>
            <a:off x="6948488" y="2792413"/>
            <a:ext cx="1944687" cy="612775"/>
          </a:xfrm>
          <a:prstGeom prst="borderCallout3">
            <a:avLst>
              <a:gd name="adj1" fmla="val 18750"/>
              <a:gd name="adj2" fmla="val -8333"/>
              <a:gd name="adj3" fmla="val 51782"/>
              <a:gd name="adj4" fmla="val -31421"/>
              <a:gd name="adj5" fmla="val 51065"/>
              <a:gd name="adj6" fmla="val -55174"/>
              <a:gd name="adj7" fmla="val 108070"/>
              <a:gd name="adj8" fmla="val -72063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2004: Jayhawk cancelled by Intel</a:t>
            </a:r>
            <a:endParaRPr lang="en-US" dirty="0"/>
          </a:p>
        </p:txBody>
      </p:sp>
      <p:sp>
        <p:nvSpPr>
          <p:cNvPr id="9" name="Line Callout 3 8"/>
          <p:cNvSpPr/>
          <p:nvPr/>
        </p:nvSpPr>
        <p:spPr>
          <a:xfrm>
            <a:off x="6968107" y="3645024"/>
            <a:ext cx="1944687" cy="612775"/>
          </a:xfrm>
          <a:prstGeom prst="borderCallout3">
            <a:avLst>
              <a:gd name="adj1" fmla="val 18750"/>
              <a:gd name="adj2" fmla="val -8333"/>
              <a:gd name="adj3" fmla="val 51782"/>
              <a:gd name="adj4" fmla="val -31421"/>
              <a:gd name="adj5" fmla="val 51065"/>
              <a:gd name="adj6" fmla="val -55174"/>
              <a:gd name="adj7" fmla="val 96185"/>
              <a:gd name="adj8" fmla="val -6707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/>
              <a:t>2005: end of Dennard scaling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Why? Power!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6550223"/>
            <a:ext cx="7864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#303 Peter Elmer: </a:t>
            </a:r>
            <a:r>
              <a:rPr lang="en-US" sz="1400" i="1" dirty="0" smtClean="0">
                <a:solidFill>
                  <a:srgbClr val="00B0F0"/>
                </a:solidFill>
              </a:rPr>
              <a:t>Explorations of the viability of ARM and Intel Xeon Phi for Physics Processing </a:t>
            </a:r>
            <a:endParaRPr lang="en-US" sz="1400" i="1" dirty="0">
              <a:solidFill>
                <a:srgbClr val="00B0F0"/>
              </a:solidFill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940310" cy="472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67107"/>
            <a:ext cx="5596880" cy="363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5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9" y="260648"/>
            <a:ext cx="9065344" cy="598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6550223"/>
            <a:ext cx="7864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#303 Peter Elmer: </a:t>
            </a:r>
            <a:r>
              <a:rPr lang="en-US" sz="1400" i="1" dirty="0" smtClean="0">
                <a:solidFill>
                  <a:srgbClr val="00B0F0"/>
                </a:solidFill>
              </a:rPr>
              <a:t>Explorations of the viability of ARM and Intel Xeon Phi for Physics Processing </a:t>
            </a:r>
            <a:endParaRPr lang="en-US" sz="1400" i="1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445224"/>
            <a:ext cx="2952328" cy="64807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0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7473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245224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550223"/>
            <a:ext cx="7864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#303 Peter Elmer: </a:t>
            </a:r>
            <a:r>
              <a:rPr lang="en-US" sz="1400" i="1" dirty="0" smtClean="0">
                <a:solidFill>
                  <a:srgbClr val="00B0F0"/>
                </a:solidFill>
              </a:rPr>
              <a:t>Explorations of the viability of ARM and Intel Xeon Phi for Physics Processing </a:t>
            </a:r>
            <a:endParaRPr lang="en-US" sz="1400" i="1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4208" y="2884986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516000 events/kWh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9031" y="508518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156000 events/kWh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1" y="764704"/>
            <a:ext cx="76517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6334780"/>
            <a:ext cx="3468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B0F0"/>
                </a:solidFill>
              </a:rPr>
              <a:t>Solveig</a:t>
            </a:r>
            <a:r>
              <a:rPr lang="en-GB" sz="1400" dirty="0" smtClean="0">
                <a:solidFill>
                  <a:srgbClr val="00B0F0"/>
                </a:solidFill>
              </a:rPr>
              <a:t> </a:t>
            </a:r>
            <a:r>
              <a:rPr lang="en-GB" sz="1400" dirty="0" err="1" smtClean="0">
                <a:solidFill>
                  <a:srgbClr val="00B0F0"/>
                </a:solidFill>
              </a:rPr>
              <a:t>Albrand</a:t>
            </a:r>
            <a:r>
              <a:rPr lang="en-GB" sz="1400" dirty="0" smtClean="0">
                <a:solidFill>
                  <a:srgbClr val="00B0F0"/>
                </a:solidFill>
              </a:rPr>
              <a:t>, </a:t>
            </a:r>
            <a:r>
              <a:rPr lang="en-GB" sz="1400" i="1" dirty="0" smtClean="0">
                <a:solidFill>
                  <a:srgbClr val="00B0F0"/>
                </a:solidFill>
              </a:rPr>
              <a:t>Summary talk for track 5</a:t>
            </a:r>
            <a:br>
              <a:rPr lang="en-GB" sz="1400" i="1" dirty="0" smtClean="0">
                <a:solidFill>
                  <a:srgbClr val="00B0F0"/>
                </a:solidFill>
              </a:rPr>
            </a:br>
            <a:r>
              <a:rPr lang="en-GB" sz="1400" i="1" dirty="0" smtClean="0">
                <a:solidFill>
                  <a:srgbClr val="00B0F0"/>
                </a:solidFill>
              </a:rPr>
              <a:t>with slide by Niko Neufeld</a:t>
            </a:r>
            <a:endParaRPr lang="en-US" sz="1400" i="1" dirty="0">
              <a:solidFill>
                <a:srgbClr val="00B0F0"/>
              </a:solidFill>
            </a:endParaRP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33056"/>
            <a:ext cx="7005786" cy="221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90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45492</TotalTime>
  <Words>3599</Words>
  <Application>Microsoft Office PowerPoint</Application>
  <PresentationFormat>On-screen Show (4:3)</PresentationFormat>
  <Paragraphs>514</Paragraphs>
  <Slides>150</Slides>
  <Notes>5</Notes>
  <HiddenSlides>52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1" baseType="lpstr">
      <vt:lpstr>Office Theme</vt:lpstr>
      <vt:lpstr>The 20th CHEP Conference Amsterdam 2013 Amsterdam 1985</vt:lpstr>
      <vt:lpstr>Things have changed since 1985 …</vt:lpstr>
      <vt:lpstr>… but not all that much!</vt:lpstr>
      <vt:lpstr>PowerPoint Presentation</vt:lpstr>
      <vt:lpstr>A meta-summary</vt:lpstr>
      <vt:lpstr>DAQ, Trigger and controls</vt:lpstr>
      <vt:lpstr>PowerPoint Presentation</vt:lpstr>
      <vt:lpstr>General purpose DAQ tools</vt:lpstr>
      <vt:lpstr>PowerPoint Presentation</vt:lpstr>
      <vt:lpstr>PowerPoint Presentation</vt:lpstr>
      <vt:lpstr>Evolution of host network cards</vt:lpstr>
      <vt:lpstr>Commodity components everywhere</vt:lpstr>
      <vt:lpstr>PowerPoint Presentation</vt:lpstr>
      <vt:lpstr>Commodetisation of FPGAs</vt:lpstr>
      <vt:lpstr>And the introduction of GPGPUs</vt:lpstr>
      <vt:lpstr>On-line moving off-line - or vice-versa?</vt:lpstr>
      <vt:lpstr>PowerPoint Presentation</vt:lpstr>
      <vt:lpstr>PowerPoint Presentation</vt:lpstr>
      <vt:lpstr>PowerPoint Presentation</vt:lpstr>
      <vt:lpstr>Simulation &amp; Event processing</vt:lpstr>
      <vt:lpstr>Geant4 10+ exploiting multi-threading</vt:lpstr>
      <vt:lpstr>Geant4 10+ exploiting multi-threading</vt:lpstr>
      <vt:lpstr>Spending time parallelizing pays off!</vt:lpstr>
      <vt:lpstr>Event processing concurrency</vt:lpstr>
      <vt:lpstr>PowerPoint Presentation</vt:lpstr>
      <vt:lpstr>Gaudi: added task-level concurrency </vt:lpstr>
      <vt:lpstr>PowerPoint Presentation</vt:lpstr>
      <vt:lpstr>Or a multi-process approach with IPC</vt:lpstr>
      <vt:lpstr>MC pile-up disaster</vt:lpstr>
      <vt:lpstr>Atlas: MC mode selection per region</vt:lpstr>
      <vt:lpstr>PowerPoint Presentation</vt:lpstr>
      <vt:lpstr>Simulation and MC outside HENP</vt:lpstr>
      <vt:lpstr>Distributed Processing  and Data Handling</vt:lpstr>
      <vt:lpstr>Emergence of opportunistic computing</vt:lpstr>
      <vt:lpstr>More ‘chaotic’ data organisation</vt:lpstr>
      <vt:lpstr>Virtualisation and VMs</vt:lpstr>
      <vt:lpstr>PowerPoint Presentation</vt:lpstr>
      <vt:lpstr>PowerPoint Presentation</vt:lpstr>
      <vt:lpstr>Adapting Experiment Frameworks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‘ATLAS&amp;CMS’ data management evolution</vt:lpstr>
      <vt:lpstr>And outside the box …</vt:lpstr>
      <vt:lpstr>Data access patterns</vt:lpstr>
      <vt:lpstr>PowerPoint Presentation</vt:lpstr>
      <vt:lpstr>PowerPoint Presentation</vt:lpstr>
      <vt:lpstr>And away from Root</vt:lpstr>
      <vt:lpstr>Computing model evolution</vt:lpstr>
      <vt:lpstr>PowerPoint Presentation</vt:lpstr>
      <vt:lpstr>PowerPoint Presentation</vt:lpstr>
      <vt:lpstr>Outside HEP: fully data-driven analysis</vt:lpstr>
      <vt:lpstr>PowerPoint Presentation</vt:lpstr>
      <vt:lpstr>PowerPoint Presentation</vt:lpstr>
      <vt:lpstr>Applicable to many domains</vt:lpstr>
      <vt:lpstr>Data stores, data bases and  storage systems</vt:lpstr>
      <vt:lpstr>Storage evolution: 2 extremes</vt:lpstr>
      <vt:lpstr>File system woes</vt:lpstr>
      <vt:lpstr>Distributed file and object stores do work – and NFSv4.1 may help as FS</vt:lpstr>
      <vt:lpstr>Storing LHC data on EOS or CASTOR</vt:lpstr>
      <vt:lpstr>Storage clouds – multiple back-ends</vt:lpstr>
      <vt:lpstr>Who knows of SRM?</vt:lpstr>
      <vt:lpstr>Cheap meta-data management  for DPM (and a scaling test …)</vt:lpstr>
      <vt:lpstr>Disk and storage will fail</vt:lpstr>
      <vt:lpstr>Infrastructure and networks</vt:lpstr>
      <vt:lpstr>Virtualization and ‘clouds’</vt:lpstr>
      <vt:lpstr>CERN Cloud production service Grizzly</vt:lpstr>
      <vt:lpstr>OpenStack</vt:lpstr>
      <vt:lpstr>Problems shift, but do not go away …</vt:lpstr>
      <vt:lpstr>From monitoring to testing HammerCloud as a multi-purpose tool</vt:lpstr>
      <vt:lpstr>Commercial clouds: they work fine … (but:  at a cost)</vt:lpstr>
      <vt:lpstr>Own data centre still very cost-effective – factor 3 compared to Amazon </vt:lpstr>
      <vt:lpstr>The network is not ‘just there’</vt:lpstr>
      <vt:lpstr>And that network use exploded?</vt:lpstr>
      <vt:lpstr>PowerPoint Presentation</vt:lpstr>
      <vt:lpstr>PowerPoint Presentation</vt:lpstr>
      <vt:lpstr>PowerPoint Presentation</vt:lpstr>
      <vt:lpstr>CERN internet peers</vt:lpstr>
      <vt:lpstr>PowerPoint Presentation</vt:lpstr>
      <vt:lpstr>100Gbps is coming fast – literally </vt:lpstr>
      <vt:lpstr>Xrootd cannot keep up and needs 4GByte+ files and &gt;8 parallel clients</vt:lpstr>
      <vt:lpstr>And 400GbE is also here already</vt:lpstr>
      <vt:lpstr>PowerPoint Presentation</vt:lpstr>
      <vt:lpstr>Who is there?</vt:lpstr>
      <vt:lpstr>IPv6 is there (and also here ;-)</vt:lpstr>
      <vt:lpstr>PowerPoint Presentation</vt:lpstr>
      <vt:lpstr>… and human networking</vt:lpstr>
      <vt:lpstr>Collaborative Tools</vt:lpstr>
      <vt:lpstr>PowerPoint Presentation</vt:lpstr>
      <vt:lpstr>PowerPoint Presentation</vt:lpstr>
      <vt:lpstr>Parallelism Multi-core and Vectorisation</vt:lpstr>
      <vt:lpstr>PowerPoint Presentation</vt:lpstr>
      <vt:lpstr>Lulled to sleep?</vt:lpstr>
      <vt:lpstr>Why? Power!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Vectorization – making your code fast today and tomorrow</vt:lpstr>
      <vt:lpstr>PowerPoint Presentation</vt:lpstr>
      <vt:lpstr>PowerPoint Presentation</vt:lpstr>
      <vt:lpstr>PowerPoint Presentation</vt:lpstr>
      <vt:lpstr>Adding vectorization to your code</vt:lpstr>
      <vt:lpstr>From the past - ignored for a long time</vt:lpstr>
      <vt:lpstr>How to waste your CPU? We did it!</vt:lpstr>
      <vt:lpstr>PowerPoint Presentation</vt:lpstr>
      <vt:lpstr>Quite a long way away …</vt:lpstr>
      <vt:lpstr>PowerPoint Presentation</vt:lpstr>
      <vt:lpstr>PowerPoint Presentation</vt:lpstr>
      <vt:lpstr>PowerPoint Presentation</vt:lpstr>
      <vt:lpstr>PowerPoint Presentation</vt:lpstr>
      <vt:lpstr>C++11++ – a feature-filled road ahead</vt:lpstr>
      <vt:lpstr>Garbage collection in C++11 in case you cant’ remember where you left your data …</vt:lpstr>
      <vt:lpstr>Performance and optimizable code</vt:lpstr>
      <vt:lpstr>PowerPoint Presentation</vt:lpstr>
      <vt:lpstr>Good and Bad</vt:lpstr>
      <vt:lpstr>Where do you find good examples?</vt:lpstr>
      <vt:lpstr>Now that we have  the tools and languages</vt:lpstr>
      <vt:lpstr>CPU information changes rapidly</vt:lpstr>
      <vt:lpstr>CPU architectures: exploit SIMD!</vt:lpstr>
      <vt:lpstr>PowerPoint Presentation</vt:lpstr>
      <vt:lpstr>PowerPoint Presentation</vt:lpstr>
      <vt:lpstr>What if you can really do it anew?</vt:lpstr>
      <vt:lpstr>PowerPoint Presentation</vt:lpstr>
      <vt:lpstr>PowerPoint Presentation</vt:lpstr>
      <vt:lpstr>PowerPoint Presentation</vt:lpstr>
      <vt:lpstr>PowerPoint Presentation</vt:lpstr>
      <vt:lpstr>Software engineering</vt:lpstr>
      <vt:lpstr>Treat your code as a scientific product!</vt:lpstr>
      <vt:lpstr>Some Key Lessons</vt:lpstr>
      <vt:lpstr>Documentation?</vt:lpstr>
      <vt:lpstr>Data Preservation </vt:lpstr>
      <vt:lpstr>PowerPoint Presentation</vt:lpstr>
      <vt:lpstr>PowerPoint Presentation</vt:lpstr>
      <vt:lpstr>PowerPoint Presentation</vt:lpstr>
      <vt:lpstr>PowerPoint Presentation</vt:lpstr>
      <vt:lpstr>DPHEP</vt:lpstr>
      <vt:lpstr>DHPHEP</vt:lpstr>
      <vt:lpstr>DPHEP time line</vt:lpstr>
      <vt:lpstr>So what about your data?</vt:lpstr>
      <vt:lpstr>Some final words</vt:lpstr>
      <vt:lpstr>A Committed Community</vt:lpstr>
      <vt:lpstr>Thanks!</vt:lpstr>
      <vt:lpstr>More?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20th CHEP Conference 14 – 18 October 2013</dc:title>
  <dc:creator>davidg</dc:creator>
  <cp:lastModifiedBy>DavidG</cp:lastModifiedBy>
  <cp:revision>339</cp:revision>
  <dcterms:created xsi:type="dcterms:W3CDTF">2012-05-13T18:47:30Z</dcterms:created>
  <dcterms:modified xsi:type="dcterms:W3CDTF">2014-03-14T08:44:41Z</dcterms:modified>
</cp:coreProperties>
</file>