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8" r:id="rId1"/>
    <p:sldMasterId id="2147483785" r:id="rId2"/>
    <p:sldMasterId id="2147483838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9" r:id="rId6"/>
    <p:sldId id="275" r:id="rId7"/>
    <p:sldId id="276" r:id="rId8"/>
    <p:sldId id="260" r:id="rId9"/>
    <p:sldId id="282" r:id="rId10"/>
    <p:sldId id="273" r:id="rId11"/>
    <p:sldId id="272" r:id="rId12"/>
    <p:sldId id="262" r:id="rId13"/>
    <p:sldId id="263" r:id="rId14"/>
    <p:sldId id="279" r:id="rId15"/>
    <p:sldId id="280" r:id="rId16"/>
    <p:sldId id="264" r:id="rId17"/>
    <p:sldId id="266" r:id="rId18"/>
    <p:sldId id="265" r:id="rId19"/>
    <p:sldId id="267" r:id="rId20"/>
    <p:sldId id="268" r:id="rId21"/>
    <p:sldId id="269" r:id="rId22"/>
    <p:sldId id="270" r:id="rId23"/>
    <p:sldId id="281" r:id="rId24"/>
    <p:sldId id="271" r:id="rId2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F0290-34C2-49F9-B221-3452E5B73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98D064-DE0F-4D33-B368-21352B032682}">
      <dgm:prSet phldrT="[Text]"/>
      <dgm:spPr/>
      <dgm:t>
        <a:bodyPr/>
        <a:lstStyle/>
        <a:p>
          <a:r>
            <a:rPr lang="en-US" dirty="0" smtClean="0"/>
            <a:t>STFC</a:t>
          </a:r>
          <a:endParaRPr lang="en-US" dirty="0"/>
        </a:p>
      </dgm:t>
    </dgm:pt>
    <dgm:pt modelId="{E72178C1-594E-4354-B375-F29ADE27B665}" type="parTrans" cxnId="{E92D96AB-1DD9-4670-8DEE-0A344D87CDCC}">
      <dgm:prSet/>
      <dgm:spPr/>
      <dgm:t>
        <a:bodyPr/>
        <a:lstStyle/>
        <a:p>
          <a:endParaRPr lang="en-US"/>
        </a:p>
      </dgm:t>
    </dgm:pt>
    <dgm:pt modelId="{54AAF65D-C4FB-43CF-87DF-20403AAED67B}" type="sibTrans" cxnId="{E92D96AB-1DD9-4670-8DEE-0A344D87CDCC}">
      <dgm:prSet/>
      <dgm:spPr/>
      <dgm:t>
        <a:bodyPr/>
        <a:lstStyle/>
        <a:p>
          <a:endParaRPr lang="en-US"/>
        </a:p>
      </dgm:t>
    </dgm:pt>
    <dgm:pt modelId="{EF72B0BF-5961-4BA5-992F-4C97FB881B3B}">
      <dgm:prSet phldrT="[Text]"/>
      <dgm:spPr/>
      <dgm:t>
        <a:bodyPr/>
        <a:lstStyle/>
        <a:p>
          <a:r>
            <a:rPr lang="en-US" dirty="0" smtClean="0"/>
            <a:t>GRNET</a:t>
          </a:r>
          <a:endParaRPr lang="en-US" dirty="0"/>
        </a:p>
      </dgm:t>
    </dgm:pt>
    <dgm:pt modelId="{D3E3CFF8-BA87-4DFA-B7D0-99D0085C158E}" type="parTrans" cxnId="{975A08A4-9650-46DD-AE92-005F3AEF5788}">
      <dgm:prSet/>
      <dgm:spPr/>
      <dgm:t>
        <a:bodyPr/>
        <a:lstStyle/>
        <a:p>
          <a:endParaRPr lang="en-US"/>
        </a:p>
      </dgm:t>
    </dgm:pt>
    <dgm:pt modelId="{A78E3050-F973-4990-B50B-F5B824CE9A23}" type="sibTrans" cxnId="{975A08A4-9650-46DD-AE92-005F3AEF5788}">
      <dgm:prSet/>
      <dgm:spPr/>
      <dgm:t>
        <a:bodyPr/>
        <a:lstStyle/>
        <a:p>
          <a:endParaRPr lang="en-US"/>
        </a:p>
      </dgm:t>
    </dgm:pt>
    <dgm:pt modelId="{D5F5A781-72E8-4F1D-9CAC-CEC6D0C77F1B}">
      <dgm:prSet phldrT="[Text]"/>
      <dgm:spPr/>
      <dgm:t>
        <a:bodyPr/>
        <a:lstStyle/>
        <a:p>
          <a:r>
            <a:rPr lang="en-US" dirty="0" smtClean="0"/>
            <a:t>Nikhef</a:t>
          </a:r>
          <a:endParaRPr lang="en-US" dirty="0"/>
        </a:p>
      </dgm:t>
    </dgm:pt>
    <dgm:pt modelId="{170F08FB-121C-48BD-840D-960B165462F5}" type="parTrans" cxnId="{0EA66792-9123-430C-9D3E-367BC8290F8E}">
      <dgm:prSet/>
      <dgm:spPr/>
      <dgm:t>
        <a:bodyPr/>
        <a:lstStyle/>
        <a:p>
          <a:endParaRPr lang="en-US"/>
        </a:p>
      </dgm:t>
    </dgm:pt>
    <dgm:pt modelId="{415426FD-BFE5-44E1-8E4C-94164502DC50}" type="sibTrans" cxnId="{0EA66792-9123-430C-9D3E-367BC8290F8E}">
      <dgm:prSet/>
      <dgm:spPr/>
      <dgm:t>
        <a:bodyPr/>
        <a:lstStyle/>
        <a:p>
          <a:endParaRPr lang="en-US"/>
        </a:p>
      </dgm:t>
    </dgm:pt>
    <dgm:pt modelId="{06D79FEB-0177-4583-9F2B-1067802206E5}" type="pres">
      <dgm:prSet presAssocID="{693F0290-34C2-49F9-B221-3452E5B73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E3F5-9538-47E3-833E-4CA93BC90B2A}" type="pres">
      <dgm:prSet presAssocID="{2798D064-DE0F-4D33-B368-21352B032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B877-B923-4097-B8C3-2A9B47B1FC2C}" type="pres">
      <dgm:prSet presAssocID="{2798D064-DE0F-4D33-B368-21352B032682}" presName="spNode" presStyleCnt="0"/>
      <dgm:spPr/>
    </dgm:pt>
    <dgm:pt modelId="{0B8EACBB-8CA9-444D-9086-FA4B617FBE48}" type="pres">
      <dgm:prSet presAssocID="{54AAF65D-C4FB-43CF-87DF-20403AAED6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C60587E-F907-4A1F-880D-376CE71B3AB5}" type="pres">
      <dgm:prSet presAssocID="{EF72B0BF-5961-4BA5-992F-4C97FB881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2ADD-AB6D-4310-B55B-68BCF3E93B86}" type="pres">
      <dgm:prSet presAssocID="{EF72B0BF-5961-4BA5-992F-4C97FB881B3B}" presName="spNode" presStyleCnt="0"/>
      <dgm:spPr/>
    </dgm:pt>
    <dgm:pt modelId="{35EEB9E1-A6C1-46EA-810B-3546BE5C1B24}" type="pres">
      <dgm:prSet presAssocID="{A78E3050-F973-4990-B50B-F5B824CE9A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58FDC3D-E3F9-47B4-A21C-12FB2394924A}" type="pres">
      <dgm:prSet presAssocID="{D5F5A781-72E8-4F1D-9CAC-CEC6D0C77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08AC-2251-4968-B101-DFE9007D60E4}" type="pres">
      <dgm:prSet presAssocID="{D5F5A781-72E8-4F1D-9CAC-CEC6D0C77F1B}" presName="spNode" presStyleCnt="0"/>
      <dgm:spPr/>
    </dgm:pt>
    <dgm:pt modelId="{20B826B6-E233-4950-A407-26E768120E4E}" type="pres">
      <dgm:prSet presAssocID="{415426FD-BFE5-44E1-8E4C-94164502DC5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D7B429F-93DE-4733-9AC4-7AEADB24BCDF}" type="presOf" srcId="{D5F5A781-72E8-4F1D-9CAC-CEC6D0C77F1B}" destId="{558FDC3D-E3F9-47B4-A21C-12FB2394924A}" srcOrd="0" destOrd="0" presId="urn:microsoft.com/office/officeart/2005/8/layout/cycle6"/>
    <dgm:cxn modelId="{EEE27E08-4956-4475-BE5A-B494238E03FA}" type="presOf" srcId="{2798D064-DE0F-4D33-B368-21352B032682}" destId="{614BE3F5-9538-47E3-833E-4CA93BC90B2A}" srcOrd="0" destOrd="0" presId="urn:microsoft.com/office/officeart/2005/8/layout/cycle6"/>
    <dgm:cxn modelId="{CD7F46A1-BFEA-487F-AF65-95A45146BA2D}" type="presOf" srcId="{A78E3050-F973-4990-B50B-F5B824CE9A23}" destId="{35EEB9E1-A6C1-46EA-810B-3546BE5C1B24}" srcOrd="0" destOrd="0" presId="urn:microsoft.com/office/officeart/2005/8/layout/cycle6"/>
    <dgm:cxn modelId="{CEF0E326-5684-4568-8704-B5399C2B8A51}" type="presOf" srcId="{54AAF65D-C4FB-43CF-87DF-20403AAED67B}" destId="{0B8EACBB-8CA9-444D-9086-FA4B617FBE48}" srcOrd="0" destOrd="0" presId="urn:microsoft.com/office/officeart/2005/8/layout/cycle6"/>
    <dgm:cxn modelId="{0EA66792-9123-430C-9D3E-367BC8290F8E}" srcId="{693F0290-34C2-49F9-B221-3452E5B734D5}" destId="{D5F5A781-72E8-4F1D-9CAC-CEC6D0C77F1B}" srcOrd="2" destOrd="0" parTransId="{170F08FB-121C-48BD-840D-960B165462F5}" sibTransId="{415426FD-BFE5-44E1-8E4C-94164502DC50}"/>
    <dgm:cxn modelId="{9046CD41-1E07-4F80-8360-D1F6D7581187}" type="presOf" srcId="{EF72B0BF-5961-4BA5-992F-4C97FB881B3B}" destId="{2C60587E-F907-4A1F-880D-376CE71B3AB5}" srcOrd="0" destOrd="0" presId="urn:microsoft.com/office/officeart/2005/8/layout/cycle6"/>
    <dgm:cxn modelId="{975A08A4-9650-46DD-AE92-005F3AEF5788}" srcId="{693F0290-34C2-49F9-B221-3452E5B734D5}" destId="{EF72B0BF-5961-4BA5-992F-4C97FB881B3B}" srcOrd="1" destOrd="0" parTransId="{D3E3CFF8-BA87-4DFA-B7D0-99D0085C158E}" sibTransId="{A78E3050-F973-4990-B50B-F5B824CE9A23}"/>
    <dgm:cxn modelId="{E92D96AB-1DD9-4670-8DEE-0A344D87CDCC}" srcId="{693F0290-34C2-49F9-B221-3452E5B734D5}" destId="{2798D064-DE0F-4D33-B368-21352B032682}" srcOrd="0" destOrd="0" parTransId="{E72178C1-594E-4354-B375-F29ADE27B665}" sibTransId="{54AAF65D-C4FB-43CF-87DF-20403AAED67B}"/>
    <dgm:cxn modelId="{9E7BFF74-1145-4596-AECE-8A0F2C155F32}" type="presOf" srcId="{693F0290-34C2-49F9-B221-3452E5B734D5}" destId="{06D79FEB-0177-4583-9F2B-1067802206E5}" srcOrd="0" destOrd="0" presId="urn:microsoft.com/office/officeart/2005/8/layout/cycle6"/>
    <dgm:cxn modelId="{DDAB4694-590A-4EBF-B7FD-DC6478B8E64D}" type="presOf" srcId="{415426FD-BFE5-44E1-8E4C-94164502DC50}" destId="{20B826B6-E233-4950-A407-26E768120E4E}" srcOrd="0" destOrd="0" presId="urn:microsoft.com/office/officeart/2005/8/layout/cycle6"/>
    <dgm:cxn modelId="{18D62240-560C-4436-BFE7-FF011EC38FB6}" type="presParOf" srcId="{06D79FEB-0177-4583-9F2B-1067802206E5}" destId="{614BE3F5-9538-47E3-833E-4CA93BC90B2A}" srcOrd="0" destOrd="0" presId="urn:microsoft.com/office/officeart/2005/8/layout/cycle6"/>
    <dgm:cxn modelId="{E70170C3-9849-4617-ACEE-B084A127A0A0}" type="presParOf" srcId="{06D79FEB-0177-4583-9F2B-1067802206E5}" destId="{1425B877-B923-4097-B8C3-2A9B47B1FC2C}" srcOrd="1" destOrd="0" presId="urn:microsoft.com/office/officeart/2005/8/layout/cycle6"/>
    <dgm:cxn modelId="{38C761FC-FAFA-4648-966D-3A3F593C7FF3}" type="presParOf" srcId="{06D79FEB-0177-4583-9F2B-1067802206E5}" destId="{0B8EACBB-8CA9-444D-9086-FA4B617FBE48}" srcOrd="2" destOrd="0" presId="urn:microsoft.com/office/officeart/2005/8/layout/cycle6"/>
    <dgm:cxn modelId="{41C581D1-2B94-486C-AC20-2D6AC789114B}" type="presParOf" srcId="{06D79FEB-0177-4583-9F2B-1067802206E5}" destId="{2C60587E-F907-4A1F-880D-376CE71B3AB5}" srcOrd="3" destOrd="0" presId="urn:microsoft.com/office/officeart/2005/8/layout/cycle6"/>
    <dgm:cxn modelId="{DF9F4D99-7317-433F-9BF6-66338265EEA4}" type="presParOf" srcId="{06D79FEB-0177-4583-9F2B-1067802206E5}" destId="{0F8A2ADD-AB6D-4310-B55B-68BCF3E93B86}" srcOrd="4" destOrd="0" presId="urn:microsoft.com/office/officeart/2005/8/layout/cycle6"/>
    <dgm:cxn modelId="{80C8DE4E-5C9A-4AEC-A106-7FA438800352}" type="presParOf" srcId="{06D79FEB-0177-4583-9F2B-1067802206E5}" destId="{35EEB9E1-A6C1-46EA-810B-3546BE5C1B24}" srcOrd="5" destOrd="0" presId="urn:microsoft.com/office/officeart/2005/8/layout/cycle6"/>
    <dgm:cxn modelId="{5C2F9CD6-9034-479C-8D25-F4DCD67D571C}" type="presParOf" srcId="{06D79FEB-0177-4583-9F2B-1067802206E5}" destId="{558FDC3D-E3F9-47B4-A21C-12FB2394924A}" srcOrd="6" destOrd="0" presId="urn:microsoft.com/office/officeart/2005/8/layout/cycle6"/>
    <dgm:cxn modelId="{17469F3A-AE56-4B33-B759-FE5D785753D3}" type="presParOf" srcId="{06D79FEB-0177-4583-9F2B-1067802206E5}" destId="{8B6D08AC-2251-4968-B101-DFE9007D60E4}" srcOrd="7" destOrd="0" presId="urn:microsoft.com/office/officeart/2005/8/layout/cycle6"/>
    <dgm:cxn modelId="{0832656D-D9C1-4066-BD5F-A55D4FB77DD5}" type="presParOf" srcId="{06D79FEB-0177-4583-9F2B-1067802206E5}" destId="{20B826B6-E233-4950-A407-26E768120E4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E3F5-9538-47E3-833E-4CA93BC90B2A}">
      <dsp:nvSpPr>
        <dsp:cNvPr id="0" name=""/>
        <dsp:cNvSpPr/>
      </dsp:nvSpPr>
      <dsp:spPr>
        <a:xfrm>
          <a:off x="737180" y="478"/>
          <a:ext cx="649051" cy="421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STFC</a:t>
          </a:r>
          <a:endParaRPr lang="en-US" sz="1100" kern="1200" dirty="0"/>
        </a:p>
      </dsp:txBody>
      <dsp:txXfrm>
        <a:off x="757775" y="21073"/>
        <a:ext cx="607861" cy="380693"/>
      </dsp:txXfrm>
    </dsp:sp>
    <dsp:sp modelId="{0B8EACBB-8CA9-444D-9086-FA4B617FBE48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92157" y="106329"/>
              </a:moveTo>
              <a:arcTo wR="562912" hR="562912" stAng="18347740" swAng="36486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587E-F907-4A1F-880D-376CE71B3AB5}">
      <dsp:nvSpPr>
        <dsp:cNvPr id="0" name=""/>
        <dsp:cNvSpPr/>
      </dsp:nvSpPr>
      <dsp:spPr>
        <a:xfrm>
          <a:off x="1224677" y="844846"/>
          <a:ext cx="649051" cy="421883"/>
        </a:xfrm>
        <a:prstGeom prst="roundRect">
          <a:avLst/>
        </a:prstGeom>
        <a:solidFill>
          <a:schemeClr val="accent4">
            <a:hueOff val="3357415"/>
            <a:satOff val="16391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GRNET</a:t>
          </a:r>
          <a:endParaRPr lang="en-US" sz="1100" kern="1200" dirty="0"/>
        </a:p>
      </dsp:txBody>
      <dsp:txXfrm>
        <a:off x="1245272" y="865441"/>
        <a:ext cx="607861" cy="380693"/>
      </dsp:txXfrm>
    </dsp:sp>
    <dsp:sp modelId="{35EEB9E1-A6C1-46EA-810B-3546BE5C1B24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30918" y="1057931"/>
              </a:moveTo>
              <a:arcTo wR="562912" hR="562912" stAng="3694119" swAng="3411762"/>
            </a:path>
          </a:pathLst>
        </a:custGeom>
        <a:noFill/>
        <a:ln w="9525" cap="flat" cmpd="sng" algn="ctr">
          <a:solidFill>
            <a:schemeClr val="accent4">
              <a:hueOff val="3357415"/>
              <a:satOff val="16391"/>
              <a:lumOff val="-1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DC3D-E3F9-47B4-A21C-12FB2394924A}">
      <dsp:nvSpPr>
        <dsp:cNvPr id="0" name=""/>
        <dsp:cNvSpPr/>
      </dsp:nvSpPr>
      <dsp:spPr>
        <a:xfrm>
          <a:off x="249684" y="844846"/>
          <a:ext cx="649051" cy="421883"/>
        </a:xfrm>
        <a:prstGeom prst="roundRect">
          <a:avLst/>
        </a:prstGeom>
        <a:solidFill>
          <a:schemeClr val="accent4">
            <a:hueOff val="6714831"/>
            <a:satOff val="32782"/>
            <a:lumOff val="-3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Nikhef</a:t>
          </a:r>
          <a:endParaRPr lang="en-US" sz="1100" kern="1200" dirty="0"/>
        </a:p>
      </dsp:txBody>
      <dsp:txXfrm>
        <a:off x="270279" y="865441"/>
        <a:ext cx="607861" cy="380693"/>
      </dsp:txXfrm>
    </dsp:sp>
    <dsp:sp modelId="{20B826B6-E233-4950-A407-26E768120E4E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3737" y="627671"/>
              </a:moveTo>
              <a:arcTo wR="562912" hR="562912" stAng="10403634" swAng="3648626"/>
            </a:path>
          </a:pathLst>
        </a:custGeom>
        <a:noFill/>
        <a:ln w="9525" cap="flat" cmpd="sng" algn="ctr">
          <a:solidFill>
            <a:schemeClr val="accent4">
              <a:hueOff val="6714831"/>
              <a:satOff val="32782"/>
              <a:lumOff val="-39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9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1885210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29559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40478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44183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432789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63707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71800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6374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031845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954213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40975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20497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8609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15717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10332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074620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83373782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99951960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7603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72164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88530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70424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20017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2020458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448460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7146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799411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32119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5471772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562588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712626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176937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4284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7307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875229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9677862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0651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12239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64360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4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1210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807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44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654978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2405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482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27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482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80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3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83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6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  <p:sp>
        <p:nvSpPr>
          <p:cNvPr id="10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75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90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47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959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28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736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003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527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01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  <p:sp>
        <p:nvSpPr>
          <p:cNvPr id="13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66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31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1985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17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8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74330885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24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5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388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96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334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33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52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0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54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71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64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575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21292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52438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10053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65658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sp>
        <p:nvSpPr>
          <p:cNvPr id="8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112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0530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30539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534322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52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69945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2136485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299489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919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819871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06064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1388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8317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636880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45509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04817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72478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3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3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90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30" r:id="rId47"/>
    <p:sldLayoutId id="2147483731" r:id="rId48"/>
    <p:sldLayoutId id="2147483732" r:id="rId49"/>
    <p:sldLayoutId id="2147483692" r:id="rId50"/>
    <p:sldLayoutId id="2147483735" r:id="rId51"/>
    <p:sldLayoutId id="2147483736" r:id="rId52"/>
    <p:sldLayoutId id="2147483734" r:id="rId53"/>
    <p:sldLayoutId id="2147483724" r:id="rId54"/>
    <p:sldLayoutId id="2147483733" r:id="rId55"/>
    <p:sldLayoutId id="2147483737" r:id="rId56"/>
    <p:sldLayoutId id="2147483708" r:id="rId57"/>
    <p:sldLayoutId id="2147483662" r:id="rId58"/>
    <p:sldLayoutId id="2147483701" r:id="rId59"/>
    <p:sldLayoutId id="2147483668" r:id="rId60"/>
    <p:sldLayoutId id="2147483660" r:id="rId61"/>
    <p:sldLayoutId id="2147483704" r:id="rId62"/>
    <p:sldLayoutId id="2147483705" r:id="rId63"/>
    <p:sldLayoutId id="2147483706" r:id="rId64"/>
    <p:sldLayoutId id="2147483707" r:id="rId65"/>
    <p:sldLayoutId id="2147483703" r:id="rId66"/>
    <p:sldLayoutId id="2147483661" r:id="rId67"/>
    <p:sldLayoutId id="2147483664" r:id="rId68"/>
    <p:sldLayoutId id="2147483667" r:id="rId69"/>
    <p:sldLayoutId id="2147483702" r:id="rId70"/>
    <p:sldLayoutId id="2147483697" r:id="rId71"/>
    <p:sldLayoutId id="2147483709" r:id="rId72"/>
    <p:sldLayoutId id="2147483674" r:id="rId73"/>
    <p:sldLayoutId id="2147483677" r:id="rId74"/>
    <p:sldLayoutId id="2147483698" r:id="rId75"/>
    <p:sldLayoutId id="2147483699" r:id="rId76"/>
    <p:sldLayoutId id="2147483710" r:id="rId77"/>
    <p:sldLayoutId id="2147483672" r:id="rId78"/>
    <p:sldLayoutId id="2147483675" r:id="rId79"/>
    <p:sldLayoutId id="2147483678" r:id="rId80"/>
    <p:sldLayoutId id="2147483681" r:id="rId81"/>
    <p:sldLayoutId id="2147483684" r:id="rId82"/>
    <p:sldLayoutId id="2147483673" r:id="rId83"/>
    <p:sldLayoutId id="2147483676" r:id="rId84"/>
    <p:sldLayoutId id="2147483679" r:id="rId85"/>
    <p:sldLayoutId id="2147483682" r:id="rId86"/>
    <p:sldLayoutId id="2147483685" r:id="rId87"/>
    <p:sldLayoutId id="2147483847" r:id="rId88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482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  <p:sldLayoutId id="2147483825" r:id="rId40"/>
    <p:sldLayoutId id="2147483826" r:id="rId41"/>
    <p:sldLayoutId id="2147483827" r:id="rId42"/>
    <p:sldLayoutId id="2147483828" r:id="rId43"/>
    <p:sldLayoutId id="2147483829" r:id="rId44"/>
    <p:sldLayoutId id="2147483830" r:id="rId45"/>
    <p:sldLayoutId id="2147483831" r:id="rId46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Groep</a:t>
            </a:r>
            <a:br>
              <a:rPr lang="en-US" dirty="0" smtClean="0"/>
            </a:br>
            <a:r>
              <a:rPr lang="en-US" dirty="0" smtClean="0"/>
              <a:t>Dennis van </a:t>
            </a:r>
            <a:r>
              <a:rPr lang="en-US" dirty="0" err="1" smtClean="0"/>
              <a:t>Dok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October 2022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highly-available stateful services </a:t>
            </a:r>
            <a:br>
              <a:rPr lang="en-US" dirty="0"/>
            </a:br>
            <a:r>
              <a:rPr lang="en-US" dirty="0"/>
              <a:t>using IP anycast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RCauth.eu at Nikhef, GRNET, and STFC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RCauth</a:t>
            </a:r>
            <a:r>
              <a:rPr lang="en-US" dirty="0" smtClean="0"/>
              <a:t> service</a:t>
            </a:r>
            <a:endParaRPr lang="en-GB" dirty="0"/>
          </a:p>
        </p:txBody>
      </p:sp>
      <p:grpSp>
        <p:nvGrpSpPr>
          <p:cNvPr id="74" name="Group 73"/>
          <p:cNvGrpSpPr/>
          <p:nvPr/>
        </p:nvGrpSpPr>
        <p:grpSpPr>
          <a:xfrm>
            <a:off x="440649" y="1297252"/>
            <a:ext cx="7903841" cy="2938582"/>
            <a:chOff x="609600" y="1720976"/>
            <a:chExt cx="11178172" cy="4155951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2274041086"/>
                </p:ext>
              </p:extLst>
            </p:nvPr>
          </p:nvGraphicFramePr>
          <p:xfrm>
            <a:off x="609600" y="2885967"/>
            <a:ext cx="3003081" cy="2002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3810000" y="1720976"/>
              <a:ext cx="7977772" cy="4155951"/>
              <a:chOff x="837350" y="1063375"/>
              <a:chExt cx="9940275" cy="5178300"/>
            </a:xfrm>
          </p:grpSpPr>
          <p:sp>
            <p:nvSpPr>
              <p:cNvPr id="42" name="Google Shape;207;p23"/>
              <p:cNvSpPr/>
              <p:nvPr/>
            </p:nvSpPr>
            <p:spPr>
              <a:xfrm>
                <a:off x="837350" y="1063375"/>
                <a:ext cx="1787700" cy="51783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3" name="Google Shape;208;p23"/>
              <p:cNvSpPr/>
              <p:nvPr/>
            </p:nvSpPr>
            <p:spPr>
              <a:xfrm>
                <a:off x="6462425" y="117895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4" name="Google Shape;210;p23"/>
              <p:cNvSpPr/>
              <p:nvPr/>
            </p:nvSpPr>
            <p:spPr>
              <a:xfrm>
                <a:off x="1155975" y="132535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5" name="Google Shape;211;p23"/>
              <p:cNvSpPr/>
              <p:nvPr/>
            </p:nvSpPr>
            <p:spPr>
              <a:xfrm>
                <a:off x="6724475" y="137920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6" name="Google Shape;212;p23"/>
              <p:cNvSpPr/>
              <p:nvPr/>
            </p:nvSpPr>
            <p:spPr>
              <a:xfrm>
                <a:off x="9390575" y="137920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7" name="Google Shape;213;p23"/>
              <p:cNvSpPr/>
              <p:nvPr/>
            </p:nvSpPr>
            <p:spPr>
              <a:xfrm>
                <a:off x="8057525" y="137920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</a:t>
                </a:r>
                <a:endParaRPr sz="500">
                  <a:solidFill>
                    <a:srgbClr val="E3D88B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8" name="Google Shape;214;p23"/>
              <p:cNvSpPr/>
              <p:nvPr/>
            </p:nvSpPr>
            <p:spPr>
              <a:xfrm>
                <a:off x="3560100" y="117115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49" name="Google Shape;215;p23"/>
              <p:cNvSpPr/>
              <p:nvPr/>
            </p:nvSpPr>
            <p:spPr>
              <a:xfrm>
                <a:off x="2375888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0" name="Google Shape;216;p23"/>
              <p:cNvSpPr/>
              <p:nvPr/>
            </p:nvSpPr>
            <p:spPr>
              <a:xfrm>
                <a:off x="5206400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1" name="Google Shape;217;p23"/>
              <p:cNvSpPr/>
              <p:nvPr/>
            </p:nvSpPr>
            <p:spPr>
              <a:xfrm>
                <a:off x="6462425" y="2938025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2" name="Google Shape;218;p23"/>
              <p:cNvSpPr/>
              <p:nvPr/>
            </p:nvSpPr>
            <p:spPr>
              <a:xfrm>
                <a:off x="1155975" y="3084425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3" name="Google Shape;219;p23"/>
              <p:cNvSpPr/>
              <p:nvPr/>
            </p:nvSpPr>
            <p:spPr>
              <a:xfrm>
                <a:off x="6724475" y="3138275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4" name="Google Shape;220;p23"/>
              <p:cNvSpPr/>
              <p:nvPr/>
            </p:nvSpPr>
            <p:spPr>
              <a:xfrm>
                <a:off x="9390575" y="3138275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5" name="Google Shape;221;p23"/>
              <p:cNvSpPr/>
              <p:nvPr/>
            </p:nvSpPr>
            <p:spPr>
              <a:xfrm>
                <a:off x="8057525" y="3138275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6" name="Google Shape;222;p23"/>
              <p:cNvSpPr/>
              <p:nvPr/>
            </p:nvSpPr>
            <p:spPr>
              <a:xfrm>
                <a:off x="3560100" y="2930225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57" name="Google Shape;223;p23"/>
              <p:cNvSpPr/>
              <p:nvPr/>
            </p:nvSpPr>
            <p:spPr>
              <a:xfrm>
                <a:off x="2375888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8" name="Google Shape;224;p23"/>
              <p:cNvSpPr/>
              <p:nvPr/>
            </p:nvSpPr>
            <p:spPr>
              <a:xfrm>
                <a:off x="5206400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9" name="Google Shape;225;p23"/>
              <p:cNvSpPr/>
              <p:nvPr/>
            </p:nvSpPr>
            <p:spPr>
              <a:xfrm>
                <a:off x="6462425" y="468930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0" name="Google Shape;226;p23"/>
              <p:cNvSpPr/>
              <p:nvPr/>
            </p:nvSpPr>
            <p:spPr>
              <a:xfrm>
                <a:off x="1155975" y="483570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1" name="Google Shape;227;p23"/>
              <p:cNvSpPr/>
              <p:nvPr/>
            </p:nvSpPr>
            <p:spPr>
              <a:xfrm>
                <a:off x="6724475" y="488955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2" name="Google Shape;228;p23"/>
              <p:cNvSpPr/>
              <p:nvPr/>
            </p:nvSpPr>
            <p:spPr>
              <a:xfrm>
                <a:off x="9390575" y="488955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3" name="Google Shape;229;p23"/>
              <p:cNvSpPr/>
              <p:nvPr/>
            </p:nvSpPr>
            <p:spPr>
              <a:xfrm>
                <a:off x="8057525" y="488955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4" name="Google Shape;230;p23"/>
              <p:cNvSpPr/>
              <p:nvPr/>
            </p:nvSpPr>
            <p:spPr>
              <a:xfrm>
                <a:off x="3560100" y="468150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65" name="Google Shape;231;p23"/>
              <p:cNvSpPr/>
              <p:nvPr/>
            </p:nvSpPr>
            <p:spPr>
              <a:xfrm>
                <a:off x="2375888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6" name="Google Shape;232;p23"/>
              <p:cNvSpPr/>
              <p:nvPr/>
            </p:nvSpPr>
            <p:spPr>
              <a:xfrm>
                <a:off x="5206400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7" name="Google Shape;233;p23"/>
              <p:cNvSpPr/>
              <p:nvPr/>
            </p:nvSpPr>
            <p:spPr>
              <a:xfrm rot="-4402076">
                <a:off x="7968933" y="3482277"/>
                <a:ext cx="2695785" cy="4313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8" name="Google Shape;234;p23"/>
              <p:cNvSpPr/>
              <p:nvPr/>
            </p:nvSpPr>
            <p:spPr>
              <a:xfrm rot="3311646">
                <a:off x="8681622" y="2637086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9" name="Google Shape;235;p23"/>
              <p:cNvSpPr/>
              <p:nvPr/>
            </p:nvSpPr>
            <p:spPr>
              <a:xfrm rot="3311646">
                <a:off x="8681622" y="4419411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0" name="Google Shape;238;p23"/>
              <p:cNvSpPr/>
              <p:nvPr/>
            </p:nvSpPr>
            <p:spPr>
              <a:xfrm rot="2700000">
                <a:off x="2244175" y="2585261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1" name="Google Shape;239;p23"/>
              <p:cNvSpPr/>
              <p:nvPr/>
            </p:nvSpPr>
            <p:spPr>
              <a:xfrm rot="-2540511">
                <a:off x="2250436" y="2574719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2" name="Google Shape;240;p23"/>
              <p:cNvSpPr/>
              <p:nvPr/>
            </p:nvSpPr>
            <p:spPr>
              <a:xfrm rot="-2540511">
                <a:off x="2250436" y="4319394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3" name="Google Shape;241;p23"/>
              <p:cNvSpPr/>
              <p:nvPr/>
            </p:nvSpPr>
            <p:spPr>
              <a:xfrm rot="2700000">
                <a:off x="2244175" y="4329936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cap="none" dirty="0" smtClean="0">
                <a:solidFill>
                  <a:srgbClr val="6F2575"/>
                </a:solidFill>
              </a:rPr>
              <a:t>selected imagery: Mischa </a:t>
            </a:r>
            <a:r>
              <a:rPr lang="en-US" sz="1050" cap="none" dirty="0" err="1" smtClean="0">
                <a:solidFill>
                  <a:srgbClr val="6F2575"/>
                </a:solidFill>
              </a:rPr>
              <a:t>Sall</a:t>
            </a:r>
            <a:r>
              <a:rPr lang="en-GB" sz="1050" cap="none" dirty="0" smtClean="0">
                <a:solidFill>
                  <a:srgbClr val="6F2575"/>
                </a:solidFill>
              </a:rPr>
              <a:t>é, </a:t>
            </a:r>
            <a:r>
              <a:rPr lang="en-US" sz="1050" cap="none" dirty="0" smtClean="0">
                <a:solidFill>
                  <a:srgbClr val="6F2575"/>
                </a:solidFill>
              </a:rPr>
              <a:t>Jens Jensen, Nicolas </a:t>
            </a:r>
            <a:r>
              <a:rPr lang="en-US" sz="1050" cap="none" dirty="0" err="1" smtClean="0">
                <a:solidFill>
                  <a:srgbClr val="6F2575"/>
                </a:solidFill>
              </a:rPr>
              <a:t>Liampotis</a:t>
            </a:r>
            <a:endParaRPr lang="en-GB" sz="105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0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transparent multi-site setup?</a:t>
            </a:r>
            <a:endParaRPr lang="en-GB" dirty="0"/>
          </a:p>
        </p:txBody>
      </p:sp>
      <p:sp>
        <p:nvSpPr>
          <p:cNvPr id="6" name="Google Shape;313;p32"/>
          <p:cNvSpPr/>
          <p:nvPr/>
        </p:nvSpPr>
        <p:spPr>
          <a:xfrm>
            <a:off x="4638951" y="943742"/>
            <a:ext cx="1012656" cy="2933285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E3D88B"/>
              </a:solidFill>
            </a:endParaRPr>
          </a:p>
        </p:txBody>
      </p:sp>
      <p:sp>
        <p:nvSpPr>
          <p:cNvPr id="7" name="Google Shape;315;p32"/>
          <p:cNvSpPr/>
          <p:nvPr/>
        </p:nvSpPr>
        <p:spPr>
          <a:xfrm>
            <a:off x="4819439" y="109214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8" name="Google Shape;316;p32"/>
          <p:cNvSpPr/>
          <p:nvPr/>
        </p:nvSpPr>
        <p:spPr>
          <a:xfrm>
            <a:off x="4819439" y="208858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9" name="Google Shape;317;p32"/>
          <p:cNvSpPr/>
          <p:nvPr/>
        </p:nvSpPr>
        <p:spPr>
          <a:xfrm>
            <a:off x="4819439" y="3080603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10" name="Google Shape;319;p32"/>
          <p:cNvSpPr/>
          <p:nvPr/>
        </p:nvSpPr>
        <p:spPr>
          <a:xfrm>
            <a:off x="1784304" y="2009220"/>
            <a:ext cx="838130" cy="838130"/>
          </a:xfrm>
          <a:prstGeom prst="smileyFace">
            <a:avLst>
              <a:gd name="adj" fmla="val 4653"/>
            </a:avLst>
          </a:prstGeom>
          <a:solidFill>
            <a:srgbClr val="FFE59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" name="Google Shape;320;p32"/>
          <p:cNvSpPr txBox="1"/>
          <p:nvPr/>
        </p:nvSpPr>
        <p:spPr>
          <a:xfrm>
            <a:off x="175260" y="2969506"/>
            <a:ext cx="42687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Need a way to send users to “closest” working service</a:t>
            </a:r>
            <a:endParaRPr sz="1600" cap="none" smtClean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cap="none" smtClean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Each HA proxy forward mainly to its own DS</a:t>
            </a:r>
            <a:endParaRPr sz="1600" cap="none" dirty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322;p32"/>
          <p:cNvSpPr/>
          <p:nvPr/>
        </p:nvSpPr>
        <p:spPr>
          <a:xfrm>
            <a:off x="2808289" y="2288087"/>
            <a:ext cx="1570050" cy="2798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" name="Google Shape;323;p32"/>
          <p:cNvSpPr txBox="1"/>
          <p:nvPr/>
        </p:nvSpPr>
        <p:spPr>
          <a:xfrm>
            <a:off x="5955186" y="3013101"/>
            <a:ext cx="249539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dirty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If a HA loses its backend DS, it can still route to the other </a:t>
            </a:r>
            <a:r>
              <a:rPr lang="en-US" sz="1600" cap="none" dirty="0" err="1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DS’es</a:t>
            </a:r>
            <a:endParaRPr sz="1600" cap="none" dirty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cap="none" dirty="0" smtClean="0">
                <a:solidFill>
                  <a:srgbClr val="6F2575"/>
                </a:solidFill>
              </a:rPr>
              <a:t>selected imagery: Mischa </a:t>
            </a:r>
            <a:r>
              <a:rPr lang="en-US" sz="1050" cap="none" dirty="0" err="1" smtClean="0">
                <a:solidFill>
                  <a:srgbClr val="6F2575"/>
                </a:solidFill>
              </a:rPr>
              <a:t>Sall</a:t>
            </a:r>
            <a:r>
              <a:rPr lang="en-GB" sz="1050" cap="none" dirty="0" smtClean="0">
                <a:solidFill>
                  <a:srgbClr val="6F2575"/>
                </a:solidFill>
              </a:rPr>
              <a:t>é, </a:t>
            </a:r>
            <a:r>
              <a:rPr lang="en-US" sz="1050" cap="none" dirty="0" smtClean="0">
                <a:solidFill>
                  <a:srgbClr val="6F2575"/>
                </a:solidFill>
              </a:rPr>
              <a:t>Jens Jensen, Nicolas </a:t>
            </a:r>
            <a:r>
              <a:rPr lang="en-US" sz="1050" cap="none" dirty="0" err="1" smtClean="0">
                <a:solidFill>
                  <a:srgbClr val="6F2575"/>
                </a:solidFill>
              </a:rPr>
              <a:t>Liampotis</a:t>
            </a:r>
            <a:endParaRPr lang="en-GB" sz="105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1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Intermezzo – BGP routing principles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646833"/>
            <a:ext cx="5069535" cy="376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4021765"/>
            <a:ext cx="1328737" cy="33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8362" y="3272842"/>
            <a:ext cx="240846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Data: </a:t>
            </a:r>
            <a:r>
              <a:rPr lang="en-US" sz="1050" i="1" cap="none" dirty="0" err="1">
                <a:solidFill>
                  <a:srgbClr val="6F2575"/>
                </a:solidFill>
              </a:rPr>
              <a:t>TraceMON</a:t>
            </a:r>
            <a:r>
              <a:rPr lang="en-US" sz="1050" i="1" cap="none" dirty="0">
                <a:solidFill>
                  <a:srgbClr val="6F2575"/>
                </a:solidFill>
              </a:rPr>
              <a:t> </a:t>
            </a:r>
            <a:r>
              <a:rPr lang="en-US" sz="1050" i="1" cap="none" dirty="0" err="1">
                <a:solidFill>
                  <a:srgbClr val="6F2575"/>
                </a:solidFill>
              </a:rPr>
              <a:t>IPmap</a:t>
            </a:r>
            <a:endParaRPr lang="en-US" sz="1050" i="1" cap="none" dirty="0">
              <a:solidFill>
                <a:srgbClr val="6F2575"/>
              </a:solidFill>
            </a:endParaRP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from RIPE NCC Atlas</a:t>
            </a: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atlas.ripe.net</a:t>
            </a: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measurement </a:t>
            </a:r>
            <a:r>
              <a:rPr lang="en-US" sz="1050" i="1" cap="none" dirty="0" smtClean="0">
                <a:solidFill>
                  <a:srgbClr val="6F2575"/>
                </a:solidFill>
              </a:rPr>
              <a:t>9249079</a:t>
            </a:r>
            <a:endParaRPr lang="en-US" sz="1050" i="1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8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 labyrinthine network?</a:t>
            </a:r>
            <a:endParaRPr lang="en-GB" dirty="0"/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264319" y="4386965"/>
            <a:ext cx="8326437" cy="169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1pPr>
            <a:lvl2pPr marL="358775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2pPr>
            <a:lvl3pPr marL="715962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5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3pPr>
            <a:lvl4pPr marL="1074738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4pPr>
            <a:lvl5pPr marL="1433512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“segment routing” background image by David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Penaloza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, Cisco; content: only artificial routing example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52149" y="615565"/>
            <a:ext cx="8431831" cy="3682265"/>
            <a:chOff x="-1261150" y="1878115"/>
            <a:chExt cx="27033127" cy="1180563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727" y="2066216"/>
              <a:ext cx="18600806" cy="1143759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0012279" y="11054156"/>
              <a:ext cx="5441529" cy="1249891"/>
            </a:xfrm>
            <a:prstGeom prst="rect">
              <a:avLst/>
            </a:prstGeom>
            <a:solidFill>
              <a:srgbClr val="00A2DB">
                <a:lumMod val="20000"/>
                <a:lumOff val="8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  <a:t>I AM Nikhef, AS1104!</a:t>
              </a: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18496" y="12118943"/>
              <a:ext cx="6491008" cy="1025173"/>
            </a:xfrm>
            <a:prstGeom prst="rect">
              <a:avLst/>
            </a:prstGeom>
            <a:solidFill>
              <a:srgbClr val="00A2DB">
                <a:lumMod val="20000"/>
                <a:lumOff val="8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am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SURFnet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, AS1103,</a:t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and can bring you to AS1104</a:t>
              </a:r>
              <a:endPara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251609" y="5076569"/>
              <a:ext cx="5375766" cy="2433999"/>
            </a:xfrm>
            <a:prstGeom prst="rect">
              <a:avLst/>
            </a:prstGeom>
            <a:solidFill>
              <a:srgbClr val="00A2DB">
                <a:lumMod val="20000"/>
                <a:lumOff val="8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  <a:t>I AM CERN, AS513 …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</a:b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  <a:t>and want to talk to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</a:b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  <a:t>e.g.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Bold" panose="02000803000000000000" pitchFamily="2" charset="0"/>
                </a:rPr>
                <a:t>145.116.216.1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06062" y="1878115"/>
              <a:ext cx="15048908" cy="9031510"/>
            </a:xfrm>
            <a:custGeom>
              <a:avLst/>
              <a:gdLst>
                <a:gd name="connsiteX0" fmla="*/ 0 w 11323320"/>
                <a:gd name="connsiteY0" fmla="*/ 2904090 h 6180690"/>
                <a:gd name="connsiteX1" fmla="*/ 1417320 w 11323320"/>
                <a:gd name="connsiteY1" fmla="*/ 1273410 h 6180690"/>
                <a:gd name="connsiteX2" fmla="*/ 1493520 w 11323320"/>
                <a:gd name="connsiteY2" fmla="*/ 1273410 h 6180690"/>
                <a:gd name="connsiteX3" fmla="*/ 4053840 w 11323320"/>
                <a:gd name="connsiteY3" fmla="*/ 176130 h 6180690"/>
                <a:gd name="connsiteX4" fmla="*/ 6720840 w 11323320"/>
                <a:gd name="connsiteY4" fmla="*/ 23730 h 6180690"/>
                <a:gd name="connsiteX5" fmla="*/ 8686800 w 11323320"/>
                <a:gd name="connsiteY5" fmla="*/ 404730 h 6180690"/>
                <a:gd name="connsiteX6" fmla="*/ 10378440 w 11323320"/>
                <a:gd name="connsiteY6" fmla="*/ 1776330 h 6180690"/>
                <a:gd name="connsiteX7" fmla="*/ 11140440 w 11323320"/>
                <a:gd name="connsiteY7" fmla="*/ 3940410 h 6180690"/>
                <a:gd name="connsiteX8" fmla="*/ 11323320 w 11323320"/>
                <a:gd name="connsiteY8" fmla="*/ 6180690 h 6180690"/>
                <a:gd name="connsiteX0" fmla="*/ 0 w 11267521"/>
                <a:gd name="connsiteY0" fmla="*/ 3315620 h 6180690"/>
                <a:gd name="connsiteX1" fmla="*/ 1361521 w 11267521"/>
                <a:gd name="connsiteY1" fmla="*/ 1273410 h 6180690"/>
                <a:gd name="connsiteX2" fmla="*/ 1437721 w 11267521"/>
                <a:gd name="connsiteY2" fmla="*/ 1273410 h 6180690"/>
                <a:gd name="connsiteX3" fmla="*/ 3998041 w 11267521"/>
                <a:gd name="connsiteY3" fmla="*/ 176130 h 6180690"/>
                <a:gd name="connsiteX4" fmla="*/ 6665041 w 11267521"/>
                <a:gd name="connsiteY4" fmla="*/ 23730 h 6180690"/>
                <a:gd name="connsiteX5" fmla="*/ 8631001 w 11267521"/>
                <a:gd name="connsiteY5" fmla="*/ 404730 h 6180690"/>
                <a:gd name="connsiteX6" fmla="*/ 10322641 w 11267521"/>
                <a:gd name="connsiteY6" fmla="*/ 1776330 h 6180690"/>
                <a:gd name="connsiteX7" fmla="*/ 11084641 w 11267521"/>
                <a:gd name="connsiteY7" fmla="*/ 3940410 h 6180690"/>
                <a:gd name="connsiteX8" fmla="*/ 11267521 w 11267521"/>
                <a:gd name="connsiteY8" fmla="*/ 6180690 h 6180690"/>
                <a:gd name="connsiteX0" fmla="*/ 0 w 11267521"/>
                <a:gd name="connsiteY0" fmla="*/ 3307015 h 6172085"/>
                <a:gd name="connsiteX1" fmla="*/ 1361521 w 11267521"/>
                <a:gd name="connsiteY1" fmla="*/ 1264805 h 6172085"/>
                <a:gd name="connsiteX2" fmla="*/ 1009929 w 11267521"/>
                <a:gd name="connsiteY2" fmla="*/ 990452 h 6172085"/>
                <a:gd name="connsiteX3" fmla="*/ 3998041 w 11267521"/>
                <a:gd name="connsiteY3" fmla="*/ 167525 h 6172085"/>
                <a:gd name="connsiteX4" fmla="*/ 6665041 w 11267521"/>
                <a:gd name="connsiteY4" fmla="*/ 15125 h 6172085"/>
                <a:gd name="connsiteX5" fmla="*/ 8631001 w 11267521"/>
                <a:gd name="connsiteY5" fmla="*/ 396125 h 6172085"/>
                <a:gd name="connsiteX6" fmla="*/ 10322641 w 11267521"/>
                <a:gd name="connsiteY6" fmla="*/ 1767725 h 6172085"/>
                <a:gd name="connsiteX7" fmla="*/ 11084641 w 11267521"/>
                <a:gd name="connsiteY7" fmla="*/ 3931805 h 6172085"/>
                <a:gd name="connsiteX8" fmla="*/ 11267521 w 11267521"/>
                <a:gd name="connsiteY8" fmla="*/ 6172085 h 6172085"/>
                <a:gd name="connsiteX0" fmla="*/ 0 w 11267521"/>
                <a:gd name="connsiteY0" fmla="*/ 3307015 h 6172085"/>
                <a:gd name="connsiteX1" fmla="*/ 580336 w 11267521"/>
                <a:gd name="connsiteY1" fmla="*/ 1676336 h 6172085"/>
                <a:gd name="connsiteX2" fmla="*/ 1009929 w 11267521"/>
                <a:gd name="connsiteY2" fmla="*/ 990452 h 6172085"/>
                <a:gd name="connsiteX3" fmla="*/ 3998041 w 11267521"/>
                <a:gd name="connsiteY3" fmla="*/ 167525 h 6172085"/>
                <a:gd name="connsiteX4" fmla="*/ 6665041 w 11267521"/>
                <a:gd name="connsiteY4" fmla="*/ 15125 h 6172085"/>
                <a:gd name="connsiteX5" fmla="*/ 8631001 w 11267521"/>
                <a:gd name="connsiteY5" fmla="*/ 396125 h 6172085"/>
                <a:gd name="connsiteX6" fmla="*/ 10322641 w 11267521"/>
                <a:gd name="connsiteY6" fmla="*/ 1767725 h 6172085"/>
                <a:gd name="connsiteX7" fmla="*/ 11084641 w 11267521"/>
                <a:gd name="connsiteY7" fmla="*/ 3931805 h 6172085"/>
                <a:gd name="connsiteX8" fmla="*/ 11267521 w 11267521"/>
                <a:gd name="connsiteY8" fmla="*/ 6172085 h 6172085"/>
                <a:gd name="connsiteX0" fmla="*/ 0 w 11267521"/>
                <a:gd name="connsiteY0" fmla="*/ 3321090 h 6186160"/>
                <a:gd name="connsiteX1" fmla="*/ 580336 w 11267521"/>
                <a:gd name="connsiteY1" fmla="*/ 1690411 h 6186160"/>
                <a:gd name="connsiteX2" fmla="*/ 1009929 w 11267521"/>
                <a:gd name="connsiteY2" fmla="*/ 1004527 h 6186160"/>
                <a:gd name="connsiteX3" fmla="*/ 3998041 w 11267521"/>
                <a:gd name="connsiteY3" fmla="*/ 135875 h 6186160"/>
                <a:gd name="connsiteX4" fmla="*/ 6665041 w 11267521"/>
                <a:gd name="connsiteY4" fmla="*/ 29200 h 6186160"/>
                <a:gd name="connsiteX5" fmla="*/ 8631001 w 11267521"/>
                <a:gd name="connsiteY5" fmla="*/ 410200 h 6186160"/>
                <a:gd name="connsiteX6" fmla="*/ 10322641 w 11267521"/>
                <a:gd name="connsiteY6" fmla="*/ 1781800 h 6186160"/>
                <a:gd name="connsiteX7" fmla="*/ 11084641 w 11267521"/>
                <a:gd name="connsiteY7" fmla="*/ 3945880 h 6186160"/>
                <a:gd name="connsiteX8" fmla="*/ 11267521 w 11267521"/>
                <a:gd name="connsiteY8" fmla="*/ 6186160 h 6186160"/>
                <a:gd name="connsiteX0" fmla="*/ 0 w 11267521"/>
                <a:gd name="connsiteY0" fmla="*/ 3357196 h 6222266"/>
                <a:gd name="connsiteX1" fmla="*/ 580336 w 11267521"/>
                <a:gd name="connsiteY1" fmla="*/ 1726517 h 6222266"/>
                <a:gd name="connsiteX2" fmla="*/ 1009929 w 11267521"/>
                <a:gd name="connsiteY2" fmla="*/ 1040633 h 6222266"/>
                <a:gd name="connsiteX3" fmla="*/ 3998041 w 11267521"/>
                <a:gd name="connsiteY3" fmla="*/ 171981 h 6222266"/>
                <a:gd name="connsiteX4" fmla="*/ 6720840 w 11267521"/>
                <a:gd name="connsiteY4" fmla="*/ 19580 h 6222266"/>
                <a:gd name="connsiteX5" fmla="*/ 8631001 w 11267521"/>
                <a:gd name="connsiteY5" fmla="*/ 446306 h 6222266"/>
                <a:gd name="connsiteX6" fmla="*/ 10322641 w 11267521"/>
                <a:gd name="connsiteY6" fmla="*/ 1817906 h 6222266"/>
                <a:gd name="connsiteX7" fmla="*/ 11084641 w 11267521"/>
                <a:gd name="connsiteY7" fmla="*/ 3981986 h 6222266"/>
                <a:gd name="connsiteX8" fmla="*/ 11267521 w 11267521"/>
                <a:gd name="connsiteY8" fmla="*/ 6222266 h 6222266"/>
                <a:gd name="connsiteX0" fmla="*/ 0 w 11267521"/>
                <a:gd name="connsiteY0" fmla="*/ 3357196 h 6222266"/>
                <a:gd name="connsiteX1" fmla="*/ 580336 w 11267521"/>
                <a:gd name="connsiteY1" fmla="*/ 1726517 h 6222266"/>
                <a:gd name="connsiteX2" fmla="*/ 1009929 w 11267521"/>
                <a:gd name="connsiteY2" fmla="*/ 1040633 h 6222266"/>
                <a:gd name="connsiteX3" fmla="*/ 3998041 w 11267521"/>
                <a:gd name="connsiteY3" fmla="*/ 171981 h 6222266"/>
                <a:gd name="connsiteX4" fmla="*/ 6720840 w 11267521"/>
                <a:gd name="connsiteY4" fmla="*/ 19580 h 6222266"/>
                <a:gd name="connsiteX5" fmla="*/ 8631001 w 11267521"/>
                <a:gd name="connsiteY5" fmla="*/ 446306 h 6222266"/>
                <a:gd name="connsiteX6" fmla="*/ 10434240 w 11267521"/>
                <a:gd name="connsiteY6" fmla="*/ 1817905 h 6222266"/>
                <a:gd name="connsiteX7" fmla="*/ 11084641 w 11267521"/>
                <a:gd name="connsiteY7" fmla="*/ 3981986 h 6222266"/>
                <a:gd name="connsiteX8" fmla="*/ 11267521 w 11267521"/>
                <a:gd name="connsiteY8" fmla="*/ 6222266 h 6222266"/>
                <a:gd name="connsiteX0" fmla="*/ 0 w 11479689"/>
                <a:gd name="connsiteY0" fmla="*/ 3357196 h 6222266"/>
                <a:gd name="connsiteX1" fmla="*/ 580336 w 11479689"/>
                <a:gd name="connsiteY1" fmla="*/ 1726517 h 6222266"/>
                <a:gd name="connsiteX2" fmla="*/ 1009929 w 11479689"/>
                <a:gd name="connsiteY2" fmla="*/ 1040633 h 6222266"/>
                <a:gd name="connsiteX3" fmla="*/ 3998041 w 11479689"/>
                <a:gd name="connsiteY3" fmla="*/ 171981 h 6222266"/>
                <a:gd name="connsiteX4" fmla="*/ 6720840 w 11479689"/>
                <a:gd name="connsiteY4" fmla="*/ 19580 h 6222266"/>
                <a:gd name="connsiteX5" fmla="*/ 8631001 w 11479689"/>
                <a:gd name="connsiteY5" fmla="*/ 446306 h 6222266"/>
                <a:gd name="connsiteX6" fmla="*/ 10434240 w 11479689"/>
                <a:gd name="connsiteY6" fmla="*/ 1817905 h 6222266"/>
                <a:gd name="connsiteX7" fmla="*/ 11438035 w 11479689"/>
                <a:gd name="connsiteY7" fmla="*/ 3981987 h 6222266"/>
                <a:gd name="connsiteX8" fmla="*/ 11267521 w 11479689"/>
                <a:gd name="connsiteY8" fmla="*/ 6222266 h 6222266"/>
                <a:gd name="connsiteX0" fmla="*/ 0 w 11458451"/>
                <a:gd name="connsiteY0" fmla="*/ 3357196 h 8417095"/>
                <a:gd name="connsiteX1" fmla="*/ 580336 w 11458451"/>
                <a:gd name="connsiteY1" fmla="*/ 1726517 h 8417095"/>
                <a:gd name="connsiteX2" fmla="*/ 1009929 w 11458451"/>
                <a:gd name="connsiteY2" fmla="*/ 1040633 h 8417095"/>
                <a:gd name="connsiteX3" fmla="*/ 3998041 w 11458451"/>
                <a:gd name="connsiteY3" fmla="*/ 171981 h 8417095"/>
                <a:gd name="connsiteX4" fmla="*/ 6720840 w 11458451"/>
                <a:gd name="connsiteY4" fmla="*/ 19580 h 8417095"/>
                <a:gd name="connsiteX5" fmla="*/ 8631001 w 11458451"/>
                <a:gd name="connsiteY5" fmla="*/ 446306 h 8417095"/>
                <a:gd name="connsiteX6" fmla="*/ 10434240 w 11458451"/>
                <a:gd name="connsiteY6" fmla="*/ 1817905 h 8417095"/>
                <a:gd name="connsiteX7" fmla="*/ 11438035 w 11458451"/>
                <a:gd name="connsiteY7" fmla="*/ 3981987 h 8417095"/>
                <a:gd name="connsiteX8" fmla="*/ 10802530 w 11458451"/>
                <a:gd name="connsiteY8" fmla="*/ 8417095 h 8417095"/>
                <a:gd name="connsiteX0" fmla="*/ 0 w 11422121"/>
                <a:gd name="connsiteY0" fmla="*/ 3357196 h 8417095"/>
                <a:gd name="connsiteX1" fmla="*/ 580336 w 11422121"/>
                <a:gd name="connsiteY1" fmla="*/ 1726517 h 8417095"/>
                <a:gd name="connsiteX2" fmla="*/ 1009929 w 11422121"/>
                <a:gd name="connsiteY2" fmla="*/ 1040633 h 8417095"/>
                <a:gd name="connsiteX3" fmla="*/ 3998041 w 11422121"/>
                <a:gd name="connsiteY3" fmla="*/ 171981 h 8417095"/>
                <a:gd name="connsiteX4" fmla="*/ 6720840 w 11422121"/>
                <a:gd name="connsiteY4" fmla="*/ 19580 h 8417095"/>
                <a:gd name="connsiteX5" fmla="*/ 8631001 w 11422121"/>
                <a:gd name="connsiteY5" fmla="*/ 446306 h 8417095"/>
                <a:gd name="connsiteX6" fmla="*/ 10434240 w 11422121"/>
                <a:gd name="connsiteY6" fmla="*/ 1817905 h 8417095"/>
                <a:gd name="connsiteX7" fmla="*/ 11400836 w 11422121"/>
                <a:gd name="connsiteY7" fmla="*/ 5239441 h 8417095"/>
                <a:gd name="connsiteX8" fmla="*/ 10802530 w 11422121"/>
                <a:gd name="connsiteY8" fmla="*/ 8417095 h 8417095"/>
                <a:gd name="connsiteX0" fmla="*/ 0 w 11422121"/>
                <a:gd name="connsiteY0" fmla="*/ 3357196 h 8417095"/>
                <a:gd name="connsiteX1" fmla="*/ 580336 w 11422121"/>
                <a:gd name="connsiteY1" fmla="*/ 1726517 h 8417095"/>
                <a:gd name="connsiteX2" fmla="*/ 1009929 w 11422121"/>
                <a:gd name="connsiteY2" fmla="*/ 1040633 h 8417095"/>
                <a:gd name="connsiteX3" fmla="*/ 3998041 w 11422121"/>
                <a:gd name="connsiteY3" fmla="*/ 171981 h 8417095"/>
                <a:gd name="connsiteX4" fmla="*/ 6720840 w 11422121"/>
                <a:gd name="connsiteY4" fmla="*/ 19580 h 8417095"/>
                <a:gd name="connsiteX5" fmla="*/ 8631001 w 11422121"/>
                <a:gd name="connsiteY5" fmla="*/ 446306 h 8417095"/>
                <a:gd name="connsiteX6" fmla="*/ 10545839 w 11422121"/>
                <a:gd name="connsiteY6" fmla="*/ 1795042 h 8417095"/>
                <a:gd name="connsiteX7" fmla="*/ 11400836 w 11422121"/>
                <a:gd name="connsiteY7" fmla="*/ 5239441 h 8417095"/>
                <a:gd name="connsiteX8" fmla="*/ 10802530 w 11422121"/>
                <a:gd name="connsiteY8" fmla="*/ 8417095 h 8417095"/>
                <a:gd name="connsiteX0" fmla="*/ 0 w 11422121"/>
                <a:gd name="connsiteY0" fmla="*/ 3357196 h 8417095"/>
                <a:gd name="connsiteX1" fmla="*/ 580336 w 11422121"/>
                <a:gd name="connsiteY1" fmla="*/ 1726517 h 8417095"/>
                <a:gd name="connsiteX2" fmla="*/ 1009929 w 11422121"/>
                <a:gd name="connsiteY2" fmla="*/ 1040633 h 8417095"/>
                <a:gd name="connsiteX3" fmla="*/ 3998041 w 11422121"/>
                <a:gd name="connsiteY3" fmla="*/ 171981 h 8417095"/>
                <a:gd name="connsiteX4" fmla="*/ 6720840 w 11422121"/>
                <a:gd name="connsiteY4" fmla="*/ 19580 h 8417095"/>
                <a:gd name="connsiteX5" fmla="*/ 8631001 w 11422121"/>
                <a:gd name="connsiteY5" fmla="*/ 446306 h 8417095"/>
                <a:gd name="connsiteX6" fmla="*/ 10545839 w 11422121"/>
                <a:gd name="connsiteY6" fmla="*/ 1795042 h 8417095"/>
                <a:gd name="connsiteX7" fmla="*/ 11400836 w 11422121"/>
                <a:gd name="connsiteY7" fmla="*/ 5239441 h 8417095"/>
                <a:gd name="connsiteX8" fmla="*/ 10802530 w 11422121"/>
                <a:gd name="connsiteY8" fmla="*/ 8417095 h 8417095"/>
                <a:gd name="connsiteX0" fmla="*/ 0 w 10802531"/>
                <a:gd name="connsiteY0" fmla="*/ 3357196 h 8417095"/>
                <a:gd name="connsiteX1" fmla="*/ 580336 w 10802531"/>
                <a:gd name="connsiteY1" fmla="*/ 1726517 h 8417095"/>
                <a:gd name="connsiteX2" fmla="*/ 1009929 w 10802531"/>
                <a:gd name="connsiteY2" fmla="*/ 1040633 h 8417095"/>
                <a:gd name="connsiteX3" fmla="*/ 3998041 w 10802531"/>
                <a:gd name="connsiteY3" fmla="*/ 171981 h 8417095"/>
                <a:gd name="connsiteX4" fmla="*/ 6720840 w 10802531"/>
                <a:gd name="connsiteY4" fmla="*/ 19580 h 8417095"/>
                <a:gd name="connsiteX5" fmla="*/ 8631001 w 10802531"/>
                <a:gd name="connsiteY5" fmla="*/ 446306 h 8417095"/>
                <a:gd name="connsiteX6" fmla="*/ 10545839 w 10802531"/>
                <a:gd name="connsiteY6" fmla="*/ 1795042 h 8417095"/>
                <a:gd name="connsiteX7" fmla="*/ 9819867 w 10802531"/>
                <a:gd name="connsiteY7" fmla="*/ 6451170 h 8417095"/>
                <a:gd name="connsiteX8" fmla="*/ 10802530 w 10802531"/>
                <a:gd name="connsiteY8" fmla="*/ 8417095 h 8417095"/>
                <a:gd name="connsiteX0" fmla="*/ 0 w 11472543"/>
                <a:gd name="connsiteY0" fmla="*/ 3366227 h 8426126"/>
                <a:gd name="connsiteX1" fmla="*/ 580336 w 11472543"/>
                <a:gd name="connsiteY1" fmla="*/ 1735548 h 8426126"/>
                <a:gd name="connsiteX2" fmla="*/ 1009929 w 11472543"/>
                <a:gd name="connsiteY2" fmla="*/ 1049664 h 8426126"/>
                <a:gd name="connsiteX3" fmla="*/ 3998041 w 11472543"/>
                <a:gd name="connsiteY3" fmla="*/ 181012 h 8426126"/>
                <a:gd name="connsiteX4" fmla="*/ 6720840 w 11472543"/>
                <a:gd name="connsiteY4" fmla="*/ 28611 h 8426126"/>
                <a:gd name="connsiteX5" fmla="*/ 8631001 w 11472543"/>
                <a:gd name="connsiteY5" fmla="*/ 455337 h 8426126"/>
                <a:gd name="connsiteX6" fmla="*/ 11457221 w 11472543"/>
                <a:gd name="connsiteY6" fmla="*/ 4136079 h 8426126"/>
                <a:gd name="connsiteX7" fmla="*/ 9819867 w 11472543"/>
                <a:gd name="connsiteY7" fmla="*/ 6460201 h 8426126"/>
                <a:gd name="connsiteX8" fmla="*/ 10802530 w 11472543"/>
                <a:gd name="connsiteY8" fmla="*/ 8426126 h 8426126"/>
                <a:gd name="connsiteX0" fmla="*/ 0 w 11466919"/>
                <a:gd name="connsiteY0" fmla="*/ 3366227 h 8426126"/>
                <a:gd name="connsiteX1" fmla="*/ 580336 w 11466919"/>
                <a:gd name="connsiteY1" fmla="*/ 1735548 h 8426126"/>
                <a:gd name="connsiteX2" fmla="*/ 1009929 w 11466919"/>
                <a:gd name="connsiteY2" fmla="*/ 1049664 h 8426126"/>
                <a:gd name="connsiteX3" fmla="*/ 3998041 w 11466919"/>
                <a:gd name="connsiteY3" fmla="*/ 181012 h 8426126"/>
                <a:gd name="connsiteX4" fmla="*/ 6720840 w 11466919"/>
                <a:gd name="connsiteY4" fmla="*/ 28611 h 8426126"/>
                <a:gd name="connsiteX5" fmla="*/ 8631001 w 11466919"/>
                <a:gd name="connsiteY5" fmla="*/ 455337 h 8426126"/>
                <a:gd name="connsiteX6" fmla="*/ 11457221 w 11466919"/>
                <a:gd name="connsiteY6" fmla="*/ 4136079 h 8426126"/>
                <a:gd name="connsiteX7" fmla="*/ 9819867 w 11466919"/>
                <a:gd name="connsiteY7" fmla="*/ 6460201 h 8426126"/>
                <a:gd name="connsiteX8" fmla="*/ 10802530 w 11466919"/>
                <a:gd name="connsiteY8" fmla="*/ 8426126 h 8426126"/>
                <a:gd name="connsiteX0" fmla="*/ 0 w 11461268"/>
                <a:gd name="connsiteY0" fmla="*/ 3366227 h 8426126"/>
                <a:gd name="connsiteX1" fmla="*/ 580336 w 11461268"/>
                <a:gd name="connsiteY1" fmla="*/ 1735548 h 8426126"/>
                <a:gd name="connsiteX2" fmla="*/ 1009929 w 11461268"/>
                <a:gd name="connsiteY2" fmla="*/ 1049664 h 8426126"/>
                <a:gd name="connsiteX3" fmla="*/ 3998041 w 11461268"/>
                <a:gd name="connsiteY3" fmla="*/ 181012 h 8426126"/>
                <a:gd name="connsiteX4" fmla="*/ 6720840 w 11461268"/>
                <a:gd name="connsiteY4" fmla="*/ 28611 h 8426126"/>
                <a:gd name="connsiteX5" fmla="*/ 8631001 w 11461268"/>
                <a:gd name="connsiteY5" fmla="*/ 455337 h 8426126"/>
                <a:gd name="connsiteX6" fmla="*/ 11457221 w 11461268"/>
                <a:gd name="connsiteY6" fmla="*/ 4136079 h 8426126"/>
                <a:gd name="connsiteX7" fmla="*/ 9299077 w 11461268"/>
                <a:gd name="connsiteY7" fmla="*/ 6848868 h 8426126"/>
                <a:gd name="connsiteX8" fmla="*/ 10802530 w 11461268"/>
                <a:gd name="connsiteY8" fmla="*/ 8426126 h 8426126"/>
                <a:gd name="connsiteX0" fmla="*/ 0 w 11457243"/>
                <a:gd name="connsiteY0" fmla="*/ 3378874 h 8438773"/>
                <a:gd name="connsiteX1" fmla="*/ 580336 w 11457243"/>
                <a:gd name="connsiteY1" fmla="*/ 1748195 h 8438773"/>
                <a:gd name="connsiteX2" fmla="*/ 1009929 w 11457243"/>
                <a:gd name="connsiteY2" fmla="*/ 1062311 h 8438773"/>
                <a:gd name="connsiteX3" fmla="*/ 3998041 w 11457243"/>
                <a:gd name="connsiteY3" fmla="*/ 193659 h 8438773"/>
                <a:gd name="connsiteX4" fmla="*/ 6720840 w 11457243"/>
                <a:gd name="connsiteY4" fmla="*/ 41258 h 8438773"/>
                <a:gd name="connsiteX5" fmla="*/ 9337787 w 11457243"/>
                <a:gd name="connsiteY5" fmla="*/ 765199 h 8438773"/>
                <a:gd name="connsiteX6" fmla="*/ 11457221 w 11457243"/>
                <a:gd name="connsiteY6" fmla="*/ 4148726 h 8438773"/>
                <a:gd name="connsiteX7" fmla="*/ 9299077 w 11457243"/>
                <a:gd name="connsiteY7" fmla="*/ 6861515 h 8438773"/>
                <a:gd name="connsiteX8" fmla="*/ 10802530 w 11457243"/>
                <a:gd name="connsiteY8" fmla="*/ 8438773 h 8438773"/>
                <a:gd name="connsiteX0" fmla="*/ 0 w 11457243"/>
                <a:gd name="connsiteY0" fmla="*/ 3378874 h 8438773"/>
                <a:gd name="connsiteX1" fmla="*/ 377431 w 11457243"/>
                <a:gd name="connsiteY1" fmla="*/ 2042957 h 8438773"/>
                <a:gd name="connsiteX2" fmla="*/ 1009929 w 11457243"/>
                <a:gd name="connsiteY2" fmla="*/ 1062311 h 8438773"/>
                <a:gd name="connsiteX3" fmla="*/ 3998041 w 11457243"/>
                <a:gd name="connsiteY3" fmla="*/ 193659 h 8438773"/>
                <a:gd name="connsiteX4" fmla="*/ 6720840 w 11457243"/>
                <a:gd name="connsiteY4" fmla="*/ 41258 h 8438773"/>
                <a:gd name="connsiteX5" fmla="*/ 9337787 w 11457243"/>
                <a:gd name="connsiteY5" fmla="*/ 765199 h 8438773"/>
                <a:gd name="connsiteX6" fmla="*/ 11457221 w 11457243"/>
                <a:gd name="connsiteY6" fmla="*/ 4148726 h 8438773"/>
                <a:gd name="connsiteX7" fmla="*/ 9299077 w 11457243"/>
                <a:gd name="connsiteY7" fmla="*/ 6861515 h 8438773"/>
                <a:gd name="connsiteX8" fmla="*/ 10802530 w 11457243"/>
                <a:gd name="connsiteY8" fmla="*/ 8438773 h 8438773"/>
                <a:gd name="connsiteX0" fmla="*/ 0 w 11457243"/>
                <a:gd name="connsiteY0" fmla="*/ 3378874 h 8438773"/>
                <a:gd name="connsiteX1" fmla="*/ 377431 w 11457243"/>
                <a:gd name="connsiteY1" fmla="*/ 2042957 h 8438773"/>
                <a:gd name="connsiteX2" fmla="*/ 1009929 w 11457243"/>
                <a:gd name="connsiteY2" fmla="*/ 1062311 h 8438773"/>
                <a:gd name="connsiteX3" fmla="*/ 3998041 w 11457243"/>
                <a:gd name="connsiteY3" fmla="*/ 193659 h 8438773"/>
                <a:gd name="connsiteX4" fmla="*/ 6720840 w 11457243"/>
                <a:gd name="connsiteY4" fmla="*/ 41258 h 8438773"/>
                <a:gd name="connsiteX5" fmla="*/ 9337787 w 11457243"/>
                <a:gd name="connsiteY5" fmla="*/ 765199 h 8438773"/>
                <a:gd name="connsiteX6" fmla="*/ 11457221 w 11457243"/>
                <a:gd name="connsiteY6" fmla="*/ 4148726 h 8438773"/>
                <a:gd name="connsiteX7" fmla="*/ 9299077 w 11457243"/>
                <a:gd name="connsiteY7" fmla="*/ 6861515 h 8438773"/>
                <a:gd name="connsiteX8" fmla="*/ 10802530 w 11457243"/>
                <a:gd name="connsiteY8" fmla="*/ 8438773 h 8438773"/>
                <a:gd name="connsiteX0" fmla="*/ 0 w 11457243"/>
                <a:gd name="connsiteY0" fmla="*/ 3378874 h 8438773"/>
                <a:gd name="connsiteX1" fmla="*/ 1009929 w 11457243"/>
                <a:gd name="connsiteY1" fmla="*/ 1062311 h 8438773"/>
                <a:gd name="connsiteX2" fmla="*/ 3998041 w 11457243"/>
                <a:gd name="connsiteY2" fmla="*/ 193659 h 8438773"/>
                <a:gd name="connsiteX3" fmla="*/ 6720840 w 11457243"/>
                <a:gd name="connsiteY3" fmla="*/ 41258 h 8438773"/>
                <a:gd name="connsiteX4" fmla="*/ 9337787 w 11457243"/>
                <a:gd name="connsiteY4" fmla="*/ 765199 h 8438773"/>
                <a:gd name="connsiteX5" fmla="*/ 11457221 w 11457243"/>
                <a:gd name="connsiteY5" fmla="*/ 4148726 h 8438773"/>
                <a:gd name="connsiteX6" fmla="*/ 9299077 w 11457243"/>
                <a:gd name="connsiteY6" fmla="*/ 6861515 h 8438773"/>
                <a:gd name="connsiteX7" fmla="*/ 10802530 w 11457243"/>
                <a:gd name="connsiteY7" fmla="*/ 8438773 h 8438773"/>
                <a:gd name="connsiteX0" fmla="*/ 0 w 11457243"/>
                <a:gd name="connsiteY0" fmla="*/ 3392121 h 8452020"/>
                <a:gd name="connsiteX1" fmla="*/ 1120604 w 11457243"/>
                <a:gd name="connsiteY1" fmla="*/ 1438338 h 8452020"/>
                <a:gd name="connsiteX2" fmla="*/ 3998041 w 11457243"/>
                <a:gd name="connsiteY2" fmla="*/ 206906 h 8452020"/>
                <a:gd name="connsiteX3" fmla="*/ 6720840 w 11457243"/>
                <a:gd name="connsiteY3" fmla="*/ 54505 h 8452020"/>
                <a:gd name="connsiteX4" fmla="*/ 9337787 w 11457243"/>
                <a:gd name="connsiteY4" fmla="*/ 778446 h 8452020"/>
                <a:gd name="connsiteX5" fmla="*/ 11457221 w 11457243"/>
                <a:gd name="connsiteY5" fmla="*/ 4161973 h 8452020"/>
                <a:gd name="connsiteX6" fmla="*/ 9299077 w 11457243"/>
                <a:gd name="connsiteY6" fmla="*/ 6874762 h 8452020"/>
                <a:gd name="connsiteX7" fmla="*/ 10802530 w 11457243"/>
                <a:gd name="connsiteY7" fmla="*/ 8452020 h 8452020"/>
                <a:gd name="connsiteX0" fmla="*/ 0 w 11457243"/>
                <a:gd name="connsiteY0" fmla="*/ 3392121 h 8452020"/>
                <a:gd name="connsiteX1" fmla="*/ 1120604 w 11457243"/>
                <a:gd name="connsiteY1" fmla="*/ 1438338 h 8452020"/>
                <a:gd name="connsiteX2" fmla="*/ 3998041 w 11457243"/>
                <a:gd name="connsiteY2" fmla="*/ 206906 h 8452020"/>
                <a:gd name="connsiteX3" fmla="*/ 6720840 w 11457243"/>
                <a:gd name="connsiteY3" fmla="*/ 54505 h 8452020"/>
                <a:gd name="connsiteX4" fmla="*/ 9337787 w 11457243"/>
                <a:gd name="connsiteY4" fmla="*/ 778446 h 8452020"/>
                <a:gd name="connsiteX5" fmla="*/ 11457221 w 11457243"/>
                <a:gd name="connsiteY5" fmla="*/ 4161973 h 8452020"/>
                <a:gd name="connsiteX6" fmla="*/ 9299077 w 11457243"/>
                <a:gd name="connsiteY6" fmla="*/ 6874762 h 8452020"/>
                <a:gd name="connsiteX7" fmla="*/ 10802530 w 11457243"/>
                <a:gd name="connsiteY7" fmla="*/ 8452020 h 8452020"/>
                <a:gd name="connsiteX0" fmla="*/ 0 w 11457243"/>
                <a:gd name="connsiteY0" fmla="*/ 3392121 h 8452020"/>
                <a:gd name="connsiteX1" fmla="*/ 1120604 w 11457243"/>
                <a:gd name="connsiteY1" fmla="*/ 1438338 h 8452020"/>
                <a:gd name="connsiteX2" fmla="*/ 3998041 w 11457243"/>
                <a:gd name="connsiteY2" fmla="*/ 206906 h 8452020"/>
                <a:gd name="connsiteX3" fmla="*/ 6720840 w 11457243"/>
                <a:gd name="connsiteY3" fmla="*/ 54505 h 8452020"/>
                <a:gd name="connsiteX4" fmla="*/ 9337787 w 11457243"/>
                <a:gd name="connsiteY4" fmla="*/ 778446 h 8452020"/>
                <a:gd name="connsiteX5" fmla="*/ 11457221 w 11457243"/>
                <a:gd name="connsiteY5" fmla="*/ 4161973 h 8452020"/>
                <a:gd name="connsiteX6" fmla="*/ 9299077 w 11457243"/>
                <a:gd name="connsiteY6" fmla="*/ 6874762 h 8452020"/>
                <a:gd name="connsiteX7" fmla="*/ 10802530 w 11457243"/>
                <a:gd name="connsiteY7" fmla="*/ 8452020 h 8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57243" h="8452020">
                  <a:moveTo>
                    <a:pt x="0" y="3392121"/>
                  </a:moveTo>
                  <a:cubicBezTo>
                    <a:pt x="210402" y="2909504"/>
                    <a:pt x="454264" y="1969207"/>
                    <a:pt x="1120604" y="1438338"/>
                  </a:cubicBezTo>
                  <a:cubicBezTo>
                    <a:pt x="1786944" y="907469"/>
                    <a:pt x="3064668" y="437545"/>
                    <a:pt x="3998041" y="206906"/>
                  </a:cubicBezTo>
                  <a:cubicBezTo>
                    <a:pt x="4931414" y="-23733"/>
                    <a:pt x="5830882" y="-40752"/>
                    <a:pt x="6720840" y="54505"/>
                  </a:cubicBezTo>
                  <a:cubicBezTo>
                    <a:pt x="7610798" y="149762"/>
                    <a:pt x="8511500" y="184562"/>
                    <a:pt x="9337787" y="778446"/>
                  </a:cubicBezTo>
                  <a:cubicBezTo>
                    <a:pt x="10164074" y="1372330"/>
                    <a:pt x="11463673" y="3145920"/>
                    <a:pt x="11457221" y="4161973"/>
                  </a:cubicBezTo>
                  <a:cubicBezTo>
                    <a:pt x="11450769" y="5178026"/>
                    <a:pt x="9346194" y="5912073"/>
                    <a:pt x="9299077" y="6874762"/>
                  </a:cubicBezTo>
                  <a:cubicBezTo>
                    <a:pt x="9456557" y="7608822"/>
                    <a:pt x="10789830" y="7698910"/>
                    <a:pt x="10802530" y="8452020"/>
                  </a:cubicBez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tailEnd type="triangle"/>
            </a:ln>
            <a:effectLst/>
            <a:sp3d/>
          </p:spPr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marL="0" marR="0" lvl="0" indent="0" defTabSz="91441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23380" y="6373505"/>
              <a:ext cx="13439196" cy="5431021"/>
            </a:xfrm>
            <a:custGeom>
              <a:avLst/>
              <a:gdLst>
                <a:gd name="connsiteX0" fmla="*/ 0 w 11095630"/>
                <a:gd name="connsiteY0" fmla="*/ 0 h 5431021"/>
                <a:gd name="connsiteX1" fmla="*/ 586854 w 11095630"/>
                <a:gd name="connsiteY1" fmla="*/ 2279177 h 5431021"/>
                <a:gd name="connsiteX2" fmla="*/ 3084394 w 11095630"/>
                <a:gd name="connsiteY2" fmla="*/ 2838735 h 5431021"/>
                <a:gd name="connsiteX3" fmla="*/ 4162567 w 11095630"/>
                <a:gd name="connsiteY3" fmla="*/ 5199797 h 5431021"/>
                <a:gd name="connsiteX4" fmla="*/ 7629099 w 11095630"/>
                <a:gd name="connsiteY4" fmla="*/ 5349923 h 5431021"/>
                <a:gd name="connsiteX5" fmla="*/ 11095630 w 11095630"/>
                <a:gd name="connsiteY5" fmla="*/ 5268036 h 543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5630" h="5431021">
                  <a:moveTo>
                    <a:pt x="0" y="0"/>
                  </a:moveTo>
                  <a:cubicBezTo>
                    <a:pt x="36394" y="903027"/>
                    <a:pt x="72788" y="1806055"/>
                    <a:pt x="586854" y="2279177"/>
                  </a:cubicBezTo>
                  <a:cubicBezTo>
                    <a:pt x="1100920" y="2752299"/>
                    <a:pt x="2488442" y="2351965"/>
                    <a:pt x="3084394" y="2838735"/>
                  </a:cubicBezTo>
                  <a:cubicBezTo>
                    <a:pt x="3680346" y="3325505"/>
                    <a:pt x="3405116" y="4781266"/>
                    <a:pt x="4162567" y="5199797"/>
                  </a:cubicBezTo>
                  <a:cubicBezTo>
                    <a:pt x="4920018" y="5618328"/>
                    <a:pt x="6473589" y="5338550"/>
                    <a:pt x="7629099" y="5349923"/>
                  </a:cubicBezTo>
                  <a:cubicBezTo>
                    <a:pt x="8784610" y="5361296"/>
                    <a:pt x="9940120" y="5314666"/>
                    <a:pt x="11095630" y="5268036"/>
                  </a:cubicBez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tailEnd type="stealth"/>
            </a:ln>
            <a:effectLst/>
            <a:sp3d/>
          </p:spPr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marL="0" marR="0" lvl="0" indent="0" defTabSz="914411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29156" y="9424085"/>
              <a:ext cx="7647361" cy="1447696"/>
            </a:xfrm>
            <a:prstGeom prst="rect">
              <a:avLst/>
            </a:prstGeom>
            <a:solidFill>
              <a:srgbClr val="00A2DB">
                <a:lumMod val="20000"/>
                <a:lumOff val="8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I’m GEANT, AS20965,  and I can </a:t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get you to AS1104, but via AS1103</a:t>
              </a:r>
              <a:endPara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066" y="12241250"/>
              <a:ext cx="1825744" cy="75177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1150" y="3319516"/>
              <a:ext cx="1777621" cy="172071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789951" y="6918388"/>
              <a:ext cx="5187993" cy="145992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AM Sunrise CH, AS6730,</a:t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and will bring you </a:t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somewhere – I hope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31141" y="5099556"/>
              <a:ext cx="7551544" cy="112942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am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LibertyGlobal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, AS9141, and </a:t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for a stiff price will take you anywhere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558873" y="6939167"/>
              <a:ext cx="3910360" cy="166937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am KPN, AS286, </a:t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and will bring your </a:t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somewhere near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022487" y="3675120"/>
              <a:ext cx="5992488" cy="109707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</a:t>
              </a:r>
              <a:r>
                <a:rPr kumimoji="0" lang="nl-NL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am</a:t>
              </a: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 IP Max, AS51530, </a:t>
              </a:r>
              <a:b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nl-NL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and</a:t>
              </a: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 like </a:t>
              </a:r>
              <a:r>
                <a:rPr kumimoji="0" lang="nl-NL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to</a:t>
              </a: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 take Swiss </a:t>
              </a:r>
              <a:r>
                <a:rPr kumimoji="0" lang="nl-NL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things</a:t>
              </a:r>
              <a:endPara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19533" y="7357256"/>
              <a:ext cx="3058944" cy="690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Akkurat Std Mono" panose="02000503000000000000" pitchFamily="2" charset="0"/>
                </a:rPr>
                <a:t>188.184.38.9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01561" y="12993023"/>
              <a:ext cx="3881242" cy="690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Akkurat Std Mono" panose="02000503000000000000" pitchFamily="2" charset="0"/>
                </a:rPr>
                <a:t>145.116.216.0/24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6657" y="12587765"/>
              <a:ext cx="2726374" cy="106051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8453" y="7723445"/>
              <a:ext cx="3210303" cy="120706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298" y="9359704"/>
              <a:ext cx="3235714" cy="1414286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8794754" y="8753065"/>
              <a:ext cx="6977223" cy="1313781"/>
            </a:xfrm>
            <a:prstGeom prst="rect">
              <a:avLst/>
            </a:prstGeom>
            <a:solidFill>
              <a:srgbClr val="00A2DB">
                <a:lumMod val="20000"/>
                <a:lumOff val="8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101600" tIns="101600" rIns="101600" bIns="101600" numCol="1" spcCol="3810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I am SURF Amsterdam, AS1162,</a:t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</a:b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B3D"/>
                  </a:solidFill>
                  <a:effectLst/>
                  <a:uLnTx/>
                  <a:uFillTx/>
                  <a:latin typeface="Akkurat Std Italic" panose="02000503000000000000" pitchFamily="2" charset="0"/>
                </a:rPr>
                <a:t>and I can talk directly AS1104!</a:t>
              </a:r>
              <a:endPara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B3D"/>
                </a:solidFill>
                <a:effectLst/>
                <a:uLnTx/>
                <a:uFillTx/>
                <a:latin typeface="Akkurat Std Italic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803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Anycast: when the same place exists many times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30506" y="4359363"/>
            <a:ext cx="6999611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800" cap="none" dirty="0">
                <a:solidFill>
                  <a:srgbClr val="6F2575"/>
                </a:solidFill>
              </a:rPr>
              <a:t>routing image: </a:t>
            </a:r>
            <a:r>
              <a:rPr lang="en-GB" sz="800" cap="none" dirty="0" err="1">
                <a:solidFill>
                  <a:srgbClr val="6F2575"/>
                </a:solidFill>
              </a:rPr>
              <a:t>SIDNlabs</a:t>
            </a:r>
            <a:r>
              <a:rPr lang="en-GB" sz="800" cap="none" dirty="0">
                <a:solidFill>
                  <a:srgbClr val="6F2575"/>
                </a:solidFill>
              </a:rPr>
              <a:t> - https://</a:t>
            </a:r>
            <a:r>
              <a:rPr lang="en-GB" sz="800" cap="none" dirty="0" smtClean="0">
                <a:solidFill>
                  <a:srgbClr val="6F2575"/>
                </a:solidFill>
              </a:rPr>
              <a:t>www.sidnlabs.nl/en/news-and-blogs/the-bgp-tuner-intuitive-management-applied-to-dns-anycast-infrastructure</a:t>
            </a:r>
            <a:endParaRPr lang="en-GB" sz="800" cap="none" dirty="0">
              <a:solidFill>
                <a:srgbClr val="6F257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67350"/>
            <a:ext cx="5547532" cy="36711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6628" y="950207"/>
            <a:ext cx="33029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US" sz="2400" b="1" kern="1200" cap="none" dirty="0" smtClean="0">
                <a:solidFill>
                  <a:srgbClr val="6F2575"/>
                </a:solidFill>
                <a:latin typeface="Calibri"/>
              </a:rPr>
              <a:t>So we used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3 (now: 2) sites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one VM at each site</a:t>
            </a:r>
            <a:b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</a:b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exposing 145.116.216.1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smallest v4 subnet (/24)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bird + a service probe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each site’s own ASN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some IRR DB editing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v6 is similar, with a /48</a:t>
            </a:r>
            <a:endParaRPr lang="en-US" sz="2000" kern="1200" cap="none" dirty="0">
              <a:solidFill>
                <a:srgbClr val="6F2575"/>
              </a:solidFill>
              <a:latin typeface="Calibri"/>
            </a:endParaRPr>
          </a:p>
          <a:p>
            <a:pPr defTabSz="914400" hangingPunct="1"/>
            <a:r>
              <a:rPr lang="en-US" sz="2400" i="1" kern="1200" cap="none" dirty="0" smtClean="0">
                <a:solidFill>
                  <a:srgbClr val="6F2575"/>
                </a:solidFill>
                <a:latin typeface="Calibri"/>
              </a:rPr>
              <a:t>and some monitoring</a:t>
            </a:r>
          </a:p>
        </p:txBody>
      </p:sp>
    </p:spTree>
    <p:extLst>
      <p:ext uri="{BB962C8B-B14F-4D97-AF65-F5344CB8AC3E}">
        <p14:creationId xmlns:p14="http://schemas.microsoft.com/office/powerpoint/2010/main" val="2476207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Same address, two 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2" y="700167"/>
            <a:ext cx="7659478" cy="373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134" y="4261600"/>
            <a:ext cx="648895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assigned 2a07:8504:1a0::/48 and 145.116.216.0/24 to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RCauth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anycast</a:t>
            </a:r>
            <a:endParaRPr kumimoji="0" lang="en-GB" sz="16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6426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2a07:8504:1a0::/48 and </a:t>
            </a:r>
            <a:br>
              <a:rPr lang="en-US" dirty="0" smtClean="0"/>
            </a:br>
            <a:r>
              <a:rPr lang="en-US" dirty="0" smtClean="0"/>
              <a:t>145.116.216.0/24 </a:t>
            </a:r>
            <a:r>
              <a:rPr lang="en-US" dirty="0"/>
              <a:t>out there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40649" y="438180"/>
            <a:ext cx="8594523" cy="4043802"/>
            <a:chOff x="-1780924" y="-569082"/>
            <a:chExt cx="10806716" cy="50846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7211" y="-569082"/>
              <a:ext cx="3978581" cy="5084659"/>
            </a:xfrm>
            <a:prstGeom prst="rect">
              <a:avLst/>
            </a:prstGeom>
          </p:spPr>
        </p:pic>
        <p:sp>
          <p:nvSpPr>
            <p:cNvPr id="6" name="Chevron 5"/>
            <p:cNvSpPr/>
            <p:nvPr/>
          </p:nvSpPr>
          <p:spPr>
            <a:xfrm>
              <a:off x="3370811" y="1252887"/>
              <a:ext cx="493059" cy="1440719"/>
            </a:xfrm>
            <a:prstGeom prst="chevron">
              <a:avLst/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80924" y="152668"/>
              <a:ext cx="4939316" cy="34613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272782"/>
            <a:ext cx="4281621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cap="none" dirty="0">
                <a:solidFill>
                  <a:srgbClr val="6F2575"/>
                </a:solidFill>
              </a:rPr>
              <a:t>route maps: </a:t>
            </a:r>
            <a:r>
              <a:rPr lang="en-US" sz="1100" cap="none" dirty="0" err="1">
                <a:solidFill>
                  <a:srgbClr val="6F2575"/>
                </a:solidFill>
              </a:rPr>
              <a:t>bgp.tools</a:t>
            </a:r>
            <a:r>
              <a:rPr lang="en-US" sz="1100" cap="none" dirty="0">
                <a:solidFill>
                  <a:srgbClr val="6F2575"/>
                </a:solidFill>
              </a:rPr>
              <a:t> for 145.116.216.0/24 – IPv6 would be </a:t>
            </a:r>
            <a:r>
              <a:rPr lang="en-US" sz="1100" cap="none" dirty="0" smtClean="0">
                <a:solidFill>
                  <a:srgbClr val="6F2575"/>
                </a:solidFill>
              </a:rPr>
              <a:t>similar</a:t>
            </a:r>
            <a:endParaRPr lang="en-US" sz="11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96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Shortest path, also when mixing with the default-free zone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24637" y="1074076"/>
            <a:ext cx="5138443" cy="3462837"/>
            <a:chOff x="3924637" y="1074076"/>
            <a:chExt cx="5138443" cy="3462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822" y="1074076"/>
              <a:ext cx="4980258" cy="346283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22820" y="3659988"/>
              <a:ext cx="237272" cy="316363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924637" y="3897260"/>
              <a:ext cx="1898183" cy="37829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2202020" y="4141004"/>
            <a:ext cx="236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US" sz="1600" i="1" kern="1200" cap="none" dirty="0" smtClean="0">
                <a:solidFill>
                  <a:srgbClr val="6F2575"/>
                </a:solidFill>
                <a:latin typeface="Calibri"/>
              </a:rPr>
              <a:t>rcauth.eu HA proxy</a:t>
            </a:r>
            <a:endParaRPr lang="en-GB" sz="1600" i="1" kern="1200" cap="none" dirty="0">
              <a:solidFill>
                <a:srgbClr val="6F2575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147" y="758449"/>
            <a:ext cx="73630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GB" sz="1600" kern="1200" cap="none" dirty="0" err="1">
                <a:solidFill>
                  <a:prstClr val="black"/>
                </a:solidFill>
                <a:latin typeface="Calibri"/>
              </a:rPr>
              <a:t>root@kwark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~]# traceroute -IA 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145.116.216.1</a:t>
            </a: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traceroute to 145.116.216.1 (145.116.216.1), 30 hops max, 60 byte packets</a:t>
            </a:r>
          </a:p>
          <a:p>
            <a:pPr defTabSz="914400" hangingPunct="1"/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1  cmbr.connected.by.freedominter.net </a:t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185.93.175.234)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2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connected.by.freedom.nl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185.93.175.240) [AS206238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3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et-0-0-0-1002.core1.fi001.nl.freedomnet.nl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185.93.175.208) [AS206238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4  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as1104.frys-ix.net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(185.1.203.66)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en-GB" sz="1600" b="1" kern="1200" cap="none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5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parkwachter.nikhef.nl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192.16.186.141)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AS1104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6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gw-anyc-01.rcauth.eu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145.116.216.1)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AS786/AS5408/AS1104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136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an </a:t>
            </a:r>
            <a:r>
              <a:rPr lang="en-US" sz="1800" dirty="0" smtClean="0"/>
              <a:t>IPv6 /48 block (and a legacy IPv4 </a:t>
            </a:r>
            <a:r>
              <a:rPr lang="en-US" sz="1800" dirty="0"/>
              <a:t>/24 </a:t>
            </a:r>
            <a:r>
              <a:rPr lang="en-US" sz="1800" dirty="0" err="1" smtClean="0"/>
              <a:t>netblock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your </a:t>
            </a:r>
            <a:r>
              <a:rPr lang="en-US" sz="1800" dirty="0"/>
              <a:t>own, or a </a:t>
            </a:r>
            <a:r>
              <a:rPr lang="en-US" sz="1800" dirty="0" smtClean="0"/>
              <a:t>friendly, Autonomous System Number (AS)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set of IRR route objects, and either none, or a correct RPKI VRP</a:t>
            </a:r>
            <a:br>
              <a:rPr lang="en-US" sz="1800" dirty="0"/>
            </a:br>
            <a:r>
              <a:rPr lang="en-US" sz="1800" dirty="0"/>
              <a:t>(easily done in your local RIR registry: APNIC, RIPE, ARIN, </a:t>
            </a:r>
            <a:r>
              <a:rPr lang="en-US" sz="1800" dirty="0" err="1"/>
              <a:t>AfriNIC</a:t>
            </a:r>
            <a:r>
              <a:rPr lang="en-US" sz="1800" dirty="0"/>
              <a:t>, LACNIC)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bird, or quagga, with a monitoring plugin (to flap the route in case of downtime)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>
                <a:solidFill>
                  <a:srgbClr val="6F2575"/>
                </a:solidFill>
              </a:rPr>
              <a:t>But you don’t </a:t>
            </a:r>
            <a:r>
              <a:rPr lang="en-US" sz="1800" i="1" dirty="0">
                <a:solidFill>
                  <a:srgbClr val="6F2575"/>
                </a:solidFill>
              </a:rPr>
              <a:t>per-se </a:t>
            </a:r>
            <a:r>
              <a:rPr lang="en-US" sz="1800" dirty="0" smtClean="0">
                <a:solidFill>
                  <a:srgbClr val="6F2575"/>
                </a:solidFill>
              </a:rPr>
              <a:t>need</a:t>
            </a:r>
            <a:endParaRPr lang="en-US" sz="1800" dirty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unique AS just for this anycast activity (it works equally well without 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balanced AS path length (unless you want load balancing as well as redundancy)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your own AS (if you have a friendly AS willing to re-announce your specific route)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Prerequisites are relatively simple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11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 you get reasonable load balancing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01776"/>
            <a:ext cx="6777869" cy="3642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5197" y="4268698"/>
            <a:ext cx="4058803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cap="none" dirty="0">
                <a:solidFill>
                  <a:srgbClr val="6F2575"/>
                </a:solidFill>
              </a:rPr>
              <a:t>map: RIPE NCC RIPE Atlas- 500 probes, zoomed in on </a:t>
            </a:r>
            <a:r>
              <a:rPr lang="en-US" sz="1100" cap="none" dirty="0" smtClean="0">
                <a:solidFill>
                  <a:srgbClr val="6F2575"/>
                </a:solidFill>
              </a:rPr>
              <a:t>Europe</a:t>
            </a:r>
            <a:endParaRPr lang="en-US" sz="11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5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Creating a PKIX credential translation service for the AARC BPA</a:t>
            </a:r>
            <a:br>
              <a:rPr lang="en-US" dirty="0" smtClean="0"/>
            </a:br>
            <a:r>
              <a:rPr lang="en-US" dirty="0" smtClean="0"/>
              <a:t>with high-availability, scalability, and pan-European 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dirty="0" smtClean="0">
                <a:solidFill>
                  <a:srgbClr val="6F2575"/>
                </a:solidFill>
              </a:rPr>
              <a:t>“provide </a:t>
            </a:r>
            <a:r>
              <a:rPr lang="en-US" b="1" dirty="0">
                <a:solidFill>
                  <a:srgbClr val="6F2575"/>
                </a:solidFill>
              </a:rPr>
              <a:t>a highly-available credential bridging services (RCauth.eu</a:t>
            </a:r>
            <a:r>
              <a:rPr lang="en-US" b="1" dirty="0" smtClean="0">
                <a:solidFill>
                  <a:srgbClr val="6F2575"/>
                </a:solidFill>
              </a:rPr>
              <a:t>)”</a:t>
            </a:r>
            <a:endParaRPr lang="en-US" b="1" dirty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And at the same time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that also stateful services can be effectively anycasted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 minimum </a:t>
            </a:r>
            <a:r>
              <a:rPr lang="en-US" dirty="0"/>
              <a:t>viable anycast environment </a:t>
            </a:r>
            <a:r>
              <a:rPr lang="en-US" dirty="0" smtClean="0"/>
              <a:t>still having global </a:t>
            </a:r>
            <a:r>
              <a:rPr lang="en-US" dirty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a </a:t>
            </a:r>
            <a:r>
              <a:rPr lang="en-US" dirty="0"/>
              <a:t>reference HA architecture for EOSC core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dispel arguments that building IP anycasted services is 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 go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853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Local HA with an HA proxy and pacemaker/CRM failover works on the local network – and can be meshed with two signing systems</a:t>
            </a:r>
            <a:br>
              <a:rPr lang="en-US" sz="1800" dirty="0"/>
            </a:br>
            <a:r>
              <a:rPr lang="en-US" sz="1800" dirty="0"/>
              <a:t>this is the local Nikhef </a:t>
            </a:r>
            <a:r>
              <a:rPr lang="en-US" sz="1800" dirty="0" err="1"/>
              <a:t>RCauth</a:t>
            </a:r>
            <a:r>
              <a:rPr lang="en-US" sz="1800" dirty="0"/>
              <a:t> instance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DNS-based fast-failover – the method used for </a:t>
            </a:r>
            <a:r>
              <a:rPr lang="en-US" sz="1800" dirty="0" err="1"/>
              <a:t>InAcademia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automatic updating of DNS a distributed set of servers, auto-updating each other</a:t>
            </a:r>
            <a:br>
              <a:rPr lang="en-US" sz="1800" dirty="0"/>
            </a:br>
            <a:r>
              <a:rPr lang="en-US" sz="1800" dirty="0"/>
              <a:t>But does require that the DNS domain level operator remains available, since you need *very* short TTLs (and of course your </a:t>
            </a:r>
            <a:r>
              <a:rPr lang="en-US" sz="1800" dirty="0" err="1"/>
              <a:t>ccTLD</a:t>
            </a:r>
            <a:r>
              <a:rPr lang="en-US" sz="1800" dirty="0"/>
              <a:t>/</a:t>
            </a:r>
            <a:r>
              <a:rPr lang="en-US" sz="1800" dirty="0" err="1"/>
              <a:t>gTLD</a:t>
            </a:r>
            <a:r>
              <a:rPr lang="en-US" sz="1800" dirty="0"/>
              <a:t> as well)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Add a dedicated HA link for the back-end databases</a:t>
            </a:r>
            <a:br>
              <a:rPr lang="en-US" sz="1800" dirty="0"/>
            </a:br>
            <a:r>
              <a:rPr lang="en-US" sz="1800" dirty="0"/>
              <a:t>e.g. multiple redundant circuits over an MPLS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Other HA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8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 smtClean="0"/>
              <a:t>STFC has a delegation service and issuance system, </a:t>
            </a:r>
            <a:br>
              <a:rPr lang="en-US" sz="1800" dirty="0" smtClean="0"/>
            </a:br>
            <a:r>
              <a:rPr lang="en-US" sz="1800" dirty="0" smtClean="0"/>
              <a:t>but for now traffic is sent through Nikhef. But it </a:t>
            </a:r>
            <a:r>
              <a:rPr lang="en-US" sz="1800" i="1" dirty="0" smtClean="0"/>
              <a:t>is</a:t>
            </a:r>
            <a:r>
              <a:rPr lang="en-US" sz="1800" dirty="0" smtClean="0"/>
              <a:t> part of the </a:t>
            </a:r>
            <a:r>
              <a:rPr lang="en-US" sz="1800" dirty="0" err="1" smtClean="0"/>
              <a:t>gallera</a:t>
            </a:r>
            <a:r>
              <a:rPr lang="en-US" sz="1800" dirty="0" smtClean="0"/>
              <a:t> cluster</a:t>
            </a:r>
          </a:p>
          <a:p>
            <a:endParaRPr lang="en-US" sz="1800" dirty="0" smtClean="0"/>
          </a:p>
          <a:p>
            <a:r>
              <a:rPr lang="en-US" sz="1800" dirty="0" smtClean="0"/>
              <a:t>Nikhef has an internally-redundant </a:t>
            </a:r>
            <a:r>
              <a:rPr lang="en-US" sz="1800" dirty="0" err="1" smtClean="0"/>
              <a:t>DS+issuance</a:t>
            </a:r>
            <a:r>
              <a:rPr lang="en-US" sz="1800" dirty="0" smtClean="0"/>
              <a:t> system (4 boxes), and if either of these is down, the ‘service’ at Nikhef is still ‘up’</a:t>
            </a:r>
          </a:p>
          <a:p>
            <a:endParaRPr lang="en-US" sz="1800" dirty="0"/>
          </a:p>
          <a:p>
            <a:r>
              <a:rPr lang="en-US" sz="1800" dirty="0" smtClean="0"/>
              <a:t>With a </a:t>
            </a:r>
            <a:r>
              <a:rPr lang="en-US" sz="1800" dirty="0" err="1" smtClean="0"/>
              <a:t>galera</a:t>
            </a:r>
            <a:r>
              <a:rPr lang="en-US" sz="1800" dirty="0" smtClean="0"/>
              <a:t> </a:t>
            </a:r>
            <a:r>
              <a:rPr lang="en-US" sz="1800" dirty="0" smtClean="0"/>
              <a:t>cluster with 3 nodes, when the links are severed, on reconnection it cannot form a majority quota unless all come up at the same time. A tie-breaker would be needed, but where?</a:t>
            </a:r>
          </a:p>
          <a:p>
            <a:endParaRPr lang="en-US" sz="1800" dirty="0"/>
          </a:p>
          <a:p>
            <a:r>
              <a:rPr lang="en-US" sz="1800" dirty="0" smtClean="0"/>
              <a:t>And: now operational monitoring and SLA monitoring are different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hard challenge: when </a:t>
            </a:r>
            <a:r>
              <a:rPr lang="en-US" i="1" dirty="0" smtClean="0"/>
              <a:t>is</a:t>
            </a:r>
            <a:r>
              <a:rPr lang="en-US" dirty="0" smtClean="0"/>
              <a:t> a service actually ‘up’?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869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here? Thanks!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385" y="2957627"/>
            <a:ext cx="4099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hangingPunct="1"/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In collaboration with Mischa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Sall</a:t>
            </a:r>
            <a:r>
              <a:rPr lang="en-GB" sz="1400" i="1" kern="1200" cap="none" dirty="0" smtClean="0">
                <a:solidFill>
                  <a:srgbClr val="E3D88B"/>
                </a:solidFill>
                <a:latin typeface="Calibri"/>
              </a:rPr>
              <a:t>é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and </a:t>
            </a:r>
            <a:b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</a:b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Tristan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Suerink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 (Nikhef), Nicolas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Liampotis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and 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Kyriakos </a:t>
            </a:r>
            <a:r>
              <a:rPr lang="en-US" sz="1400" i="1" kern="1200" cap="none" dirty="0" err="1">
                <a:solidFill>
                  <a:srgbClr val="E3D88B"/>
                </a:solidFill>
                <a:latin typeface="Calibri"/>
              </a:rPr>
              <a:t>Gkinis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(GRNET), and Jens Jensen (STFC RAL)</a:t>
            </a:r>
            <a:endParaRPr lang="en-GB" sz="1400" i="1" kern="1200" cap="none" dirty="0">
              <a:solidFill>
                <a:srgbClr val="E3D88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RCauth.eu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43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000" dirty="0" smtClean="0"/>
              <a:t>Most infrastructures move to community proxies, with </a:t>
            </a:r>
            <a:r>
              <a:rPr lang="en-US" sz="2000" i="1" dirty="0" smtClean="0"/>
              <a:t>credential translation</a:t>
            </a:r>
          </a:p>
          <a:p>
            <a:endParaRPr lang="en-US" sz="2000" dirty="0" smtClean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ess credentials to manage, appearing ‘simpler’ to the user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support both augmenting attributes as well as credential translation</a:t>
            </a:r>
          </a:p>
          <a:p>
            <a:endParaRPr lang="en-US" sz="1988" dirty="0"/>
          </a:p>
          <a:p>
            <a:r>
              <a:rPr lang="en-US" sz="1988" dirty="0" smtClean="0"/>
              <a:t>but since non-web access remains challenging for ‘SAML’ federations</a:t>
            </a:r>
          </a:p>
          <a:p>
            <a:pPr lvl="1"/>
            <a:endParaRPr lang="en-US" sz="1800" dirty="0" smtClean="0"/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SAML-</a:t>
            </a:r>
            <a:r>
              <a:rPr lang="en-US" sz="1800" dirty="0"/>
              <a:t>&gt;OIDC, SAML-&gt;X509, X509-&gt;OIDC, X509-&gt;SAML, OIDC-&gt;X509, </a:t>
            </a:r>
            <a:r>
              <a:rPr lang="en-US" sz="1800" dirty="0" smtClean="0"/>
              <a:t>…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12" dirty="0" smtClean="0"/>
              <a:t>does not require major technical changes in existing R&amp;E federations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12" dirty="0"/>
              <a:t>a</a:t>
            </a:r>
            <a:r>
              <a:rPr lang="en-US" sz="1812" dirty="0" smtClean="0"/>
              <a:t>llows community-centric identifiers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US" dirty="0" smtClean="0"/>
              <a:t>AAI </a:t>
            </a:r>
            <a:r>
              <a:rPr lang="en-US" dirty="0"/>
              <a:t>evolution of </a:t>
            </a:r>
            <a:r>
              <a:rPr lang="en-US" dirty="0" smtClean="0"/>
              <a:t>Research and e-Infrastructures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55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AARC Blueprint Architecture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758425"/>
            <a:ext cx="4698743" cy="356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523082"/>
            <a:ext cx="3010689" cy="3173941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259968"/>
            <a:ext cx="445314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AARC-G045 – https://aarc-community.org/guidelines/aarc-g045/</a:t>
            </a:r>
            <a:endParaRPr kumimoji="0" lang="en-GB" sz="12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3150" y="2841171"/>
            <a:ext cx="604157" cy="391886"/>
          </a:xfrm>
          <a:prstGeom prst="rect">
            <a:avLst/>
          </a:prstGeom>
          <a:noFill/>
          <a:ln w="762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103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6116" y="954633"/>
            <a:ext cx="8669759" cy="2977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Credential translation from (SAML) federation to X.509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IGTF </a:t>
            </a:r>
            <a:r>
              <a:rPr lang="en-GB" sz="2000" dirty="0"/>
              <a:t>accredited IOTA (DOGWOOD class) </a:t>
            </a:r>
            <a:r>
              <a:rPr lang="en-GB" sz="2000" dirty="0" smtClean="0"/>
              <a:t>CA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</a:t>
            </a:r>
            <a:r>
              <a:rPr lang="en-GB" sz="2000" dirty="0" smtClean="0"/>
              <a:t>nline </a:t>
            </a:r>
            <a:r>
              <a:rPr lang="en-GB" sz="2000" dirty="0"/>
              <a:t>credential </a:t>
            </a:r>
            <a:r>
              <a:rPr lang="en-GB" sz="2000" dirty="0" smtClean="0"/>
              <a:t>conversion based on basic assurance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connected </a:t>
            </a:r>
            <a:r>
              <a:rPr lang="en-US" sz="1800" dirty="0"/>
              <a:t>to eduGAIN (</a:t>
            </a:r>
            <a:r>
              <a:rPr lang="en-US" sz="1800" dirty="0" err="1"/>
              <a:t>R&amp;S+Sirtfi</a:t>
            </a:r>
            <a:r>
              <a:rPr lang="en-US" sz="1800" dirty="0"/>
              <a:t>) plus direct,</a:t>
            </a:r>
            <a:br>
              <a:rPr lang="en-US" sz="1800" dirty="0"/>
            </a:br>
            <a:r>
              <a:rPr lang="en-US" sz="1800" dirty="0"/>
              <a:t>e.g. EGI Check-in and </a:t>
            </a:r>
            <a:r>
              <a:rPr lang="en-US" sz="1800" dirty="0" err="1" smtClean="0"/>
              <a:t>eduTEAMS</a:t>
            </a:r>
            <a:endParaRPr lang="en-US" sz="1800" dirty="0" smtClean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support credential management systems for portals (</a:t>
            </a:r>
            <a:r>
              <a:rPr lang="en-US" sz="1800" dirty="0" err="1" smtClean="0"/>
              <a:t>MasterPortal</a:t>
            </a:r>
            <a:r>
              <a:rPr lang="en-US" sz="18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Inspired </a:t>
            </a:r>
            <a:r>
              <a:rPr lang="en-US" sz="2000" dirty="0"/>
              <a:t>by and leveraging the delegation service from </a:t>
            </a:r>
            <a:r>
              <a:rPr lang="en-US" sz="2000" dirty="0" err="1" smtClean="0"/>
              <a:t>CILogon</a:t>
            </a:r>
            <a:endParaRPr lang="en-US" sz="2000" dirty="0" smtClean="0"/>
          </a:p>
          <a:p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384721"/>
          </a:xfrm>
        </p:spPr>
        <p:txBody>
          <a:bodyPr/>
          <a:lstStyle/>
          <a:p>
            <a:r>
              <a:rPr lang="en-US" sz="2500" dirty="0" smtClean="0"/>
              <a:t>One element: RCauth.eu </a:t>
            </a:r>
            <a:r>
              <a:rPr lang="en-US" sz="2500" dirty="0"/>
              <a:t>– a ubiquitous federated </a:t>
            </a:r>
            <a:r>
              <a:rPr lang="en-US" sz="2500" dirty="0" smtClean="0"/>
              <a:t>IOTA CA</a:t>
            </a:r>
            <a:endParaRPr lang="en-GB" sz="2500" dirty="0"/>
          </a:p>
        </p:txBody>
      </p:sp>
      <p:pic>
        <p:nvPicPr>
          <p:cNvPr id="7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96" y="1391292"/>
            <a:ext cx="1436332" cy="6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38" y="4263814"/>
            <a:ext cx="539089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For </a:t>
            </a:r>
            <a:r>
              <a:rPr kumimoji="0" lang="en-US" sz="12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CILogon</a:t>
            </a:r>
            <a:r>
              <a:rPr lang="en-US" sz="1200" i="1" cap="none" dirty="0" smtClean="0">
                <a:solidFill>
                  <a:srgbClr val="6F2575"/>
                </a:solidFill>
              </a:rPr>
              <a:t>, Jim </a:t>
            </a:r>
            <a:r>
              <a:rPr lang="en-US" sz="1200" i="1" cap="none" dirty="0" err="1" smtClean="0">
                <a:solidFill>
                  <a:srgbClr val="6F2575"/>
                </a:solidFill>
              </a:rPr>
              <a:t>Basney</a:t>
            </a:r>
            <a:r>
              <a:rPr lang="en-US" sz="1200" i="1" cap="none" dirty="0" smtClean="0">
                <a:solidFill>
                  <a:srgbClr val="6F2575"/>
                </a:solidFill>
              </a:rPr>
              <a:t> et al, NCSA/UIUC for NFS – see https://cilogon.org/</a:t>
            </a:r>
            <a:endParaRPr kumimoji="0" lang="en-GB" sz="1200" b="0" i="1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37" y="4340750"/>
            <a:ext cx="1107182" cy="1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70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466144" y="3542131"/>
            <a:ext cx="6155117" cy="9552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F2575"/>
                </a:solidFill>
              </a:rPr>
              <a:t>well protected, but at a single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F2575"/>
                </a:solidFill>
              </a:rPr>
              <a:t>subject to failure (e.g. natural disasters)</a:t>
            </a:r>
            <a:endParaRPr lang="en-GB" dirty="0">
              <a:solidFill>
                <a:srgbClr val="6F257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Building the first </a:t>
            </a:r>
            <a:r>
              <a:rPr lang="en-US" dirty="0" err="1" smtClean="0"/>
              <a:t>RCauth</a:t>
            </a:r>
            <a:r>
              <a:rPr lang="en-US" dirty="0" smtClean="0"/>
              <a:t> – at a single site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57" y="816320"/>
            <a:ext cx="2156018" cy="352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" y="1176405"/>
            <a:ext cx="4381051" cy="22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07" y="899545"/>
            <a:ext cx="1526341" cy="8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951408"/>
            <a:ext cx="1010357" cy="7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13" y="2531204"/>
            <a:ext cx="1116252" cy="74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80" y="899545"/>
            <a:ext cx="1459520" cy="152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604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Since we do not like SPOFs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75" y="926963"/>
            <a:ext cx="4816216" cy="339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5" y="1019545"/>
            <a:ext cx="46054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cap="none" dirty="0" smtClean="0">
                <a:solidFill>
                  <a:srgbClr val="6F2575"/>
                </a:solidFill>
              </a:rPr>
              <a:t>Implement a High </a:t>
            </a:r>
            <a:r>
              <a:rPr lang="en-US" sz="1600" cap="none" dirty="0">
                <a:solidFill>
                  <a:srgbClr val="6F2575"/>
                </a:solidFill>
              </a:rPr>
              <a:t>Availability setup across 3 </a:t>
            </a:r>
            <a:r>
              <a:rPr lang="en-US" sz="1600" cap="none" dirty="0" smtClean="0">
                <a:solidFill>
                  <a:srgbClr val="6F2575"/>
                </a:solidFill>
              </a:rPr>
              <a:t>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5" y="4114144"/>
            <a:ext cx="413895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Supported by </a:t>
            </a:r>
            <a:r>
              <a:rPr lang="en-US" sz="1600" i="1" cap="none" dirty="0">
                <a:solidFill>
                  <a:srgbClr val="6F2575"/>
                </a:solidFill>
              </a:rPr>
              <a:t>EOSC Hub and EOSC Future </a:t>
            </a:r>
            <a:endParaRPr kumimoji="0" lang="en-GB" sz="1600" b="0" i="1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192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pan-European distributed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130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428</TotalTime>
  <Words>1457</Words>
  <Application>Microsoft Office PowerPoint</Application>
  <PresentationFormat>On-screen Show (16:9)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Akkurat Std</vt:lpstr>
      <vt:lpstr>Akkurat Std Bold</vt:lpstr>
      <vt:lpstr>Akkurat Std Italic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Open Sans</vt:lpstr>
      <vt:lpstr>Verdana</vt:lpstr>
      <vt:lpstr>Nikhef-DG22-NikUM-main</vt:lpstr>
      <vt:lpstr>Nikhef-DG22-NikOnly-main</vt:lpstr>
      <vt:lpstr>Nikhef-DG22-NikUM-Closures</vt:lpstr>
      <vt:lpstr>Building highly-available stateful services  using IP anycast</vt:lpstr>
      <vt:lpstr>PowerPoint Presentation</vt:lpstr>
      <vt:lpstr>The RCauth.eu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a pan-European distributed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here? Thanks!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highly-available stateful services  using IP anycast</dc:title>
  <dc:creator>davidg</dc:creator>
  <cp:lastModifiedBy>davidg</cp:lastModifiedBy>
  <cp:revision>45</cp:revision>
  <dcterms:created xsi:type="dcterms:W3CDTF">2022-04-01T08:26:19Z</dcterms:created>
  <dcterms:modified xsi:type="dcterms:W3CDTF">2022-10-21T09:55:54Z</dcterms:modified>
</cp:coreProperties>
</file>