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0" r:id="rId2"/>
  </p:sldMasterIdLst>
  <p:notesMasterIdLst>
    <p:notesMasterId r:id="rId52"/>
  </p:notesMasterIdLst>
  <p:handoutMasterIdLst>
    <p:handoutMasterId r:id="rId53"/>
  </p:handoutMasterIdLst>
  <p:sldIdLst>
    <p:sldId id="256" r:id="rId3"/>
    <p:sldId id="391" r:id="rId4"/>
    <p:sldId id="313" r:id="rId5"/>
    <p:sldId id="314" r:id="rId6"/>
    <p:sldId id="353" r:id="rId7"/>
    <p:sldId id="354" r:id="rId8"/>
    <p:sldId id="378" r:id="rId9"/>
    <p:sldId id="379" r:id="rId10"/>
    <p:sldId id="355" r:id="rId11"/>
    <p:sldId id="376" r:id="rId12"/>
    <p:sldId id="380" r:id="rId13"/>
    <p:sldId id="381" r:id="rId14"/>
    <p:sldId id="382" r:id="rId15"/>
    <p:sldId id="385" r:id="rId16"/>
    <p:sldId id="383" r:id="rId17"/>
    <p:sldId id="384" r:id="rId18"/>
    <p:sldId id="386" r:id="rId19"/>
    <p:sldId id="387" r:id="rId20"/>
    <p:sldId id="388" r:id="rId21"/>
    <p:sldId id="356" r:id="rId22"/>
    <p:sldId id="357" r:id="rId23"/>
    <p:sldId id="359" r:id="rId24"/>
    <p:sldId id="360" r:id="rId25"/>
    <p:sldId id="361" r:id="rId26"/>
    <p:sldId id="362" r:id="rId27"/>
    <p:sldId id="363" r:id="rId28"/>
    <p:sldId id="364" r:id="rId29"/>
    <p:sldId id="365" r:id="rId30"/>
    <p:sldId id="366" r:id="rId31"/>
    <p:sldId id="389" r:id="rId32"/>
    <p:sldId id="367" r:id="rId33"/>
    <p:sldId id="368" r:id="rId34"/>
    <p:sldId id="369" r:id="rId35"/>
    <p:sldId id="370" r:id="rId36"/>
    <p:sldId id="371" r:id="rId37"/>
    <p:sldId id="374" r:id="rId38"/>
    <p:sldId id="390" r:id="rId39"/>
    <p:sldId id="372" r:id="rId40"/>
    <p:sldId id="373" r:id="rId41"/>
    <p:sldId id="375" r:id="rId42"/>
    <p:sldId id="342" r:id="rId43"/>
    <p:sldId id="324" r:id="rId44"/>
    <p:sldId id="327" r:id="rId45"/>
    <p:sldId id="326" r:id="rId46"/>
    <p:sldId id="330" r:id="rId47"/>
    <p:sldId id="332" r:id="rId48"/>
    <p:sldId id="331" r:id="rId49"/>
    <p:sldId id="259" r:id="rId50"/>
    <p:sldId id="272" r:id="rId51"/>
  </p:sldIdLst>
  <p:sldSz cx="12192000" cy="6858000"/>
  <p:notesSz cx="4683125"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7A1E"/>
    <a:srgbClr val="000000"/>
    <a:srgbClr val="ED1544"/>
    <a:srgbClr val="EAEAEA"/>
    <a:srgbClr val="0043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6" autoAdjust="0"/>
    <p:restoredTop sz="92407" autoAdjust="0"/>
  </p:normalViewPr>
  <p:slideViewPr>
    <p:cSldViewPr>
      <p:cViewPr varScale="1">
        <p:scale>
          <a:sx n="83" d="100"/>
          <a:sy n="83" d="100"/>
        </p:scale>
        <p:origin x="1296" y="7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1308"/>
    </p:cViewPr>
  </p:sorterViewPr>
  <p:notesViewPr>
    <p:cSldViewPr>
      <p:cViewPr varScale="1">
        <p:scale>
          <a:sx n="58" d="100"/>
          <a:sy n="58" d="100"/>
        </p:scale>
        <p:origin x="244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EFAF37-D544-4FCB-8129-D9EA5A15EB00}"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6BD82229-D0B0-406A-903F-818FCE3D6397}">
      <dgm:prSet phldrT="[Text]" custT="1"/>
      <dgm:spPr/>
      <dgm:t>
        <a:bodyPr rIns="73152"/>
        <a:lstStyle/>
        <a:p>
          <a:r>
            <a:rPr lang="en-GB" sz="1800" b="1" dirty="0" smtClean="0"/>
            <a:t>Risk-centric self-assessment framework</a:t>
          </a:r>
          <a:endParaRPr lang="en-US" sz="1800" b="1" dirty="0"/>
        </a:p>
      </dgm:t>
    </dgm:pt>
    <dgm:pt modelId="{F6D0E113-705E-4F25-ABFF-91C01802ED21}" type="parTrans" cxnId="{24BE1E78-3701-4FFC-B570-EF9F659F8AF3}">
      <dgm:prSet/>
      <dgm:spPr/>
      <dgm:t>
        <a:bodyPr/>
        <a:lstStyle/>
        <a:p>
          <a:endParaRPr lang="en-US" sz="5400"/>
        </a:p>
      </dgm:t>
    </dgm:pt>
    <dgm:pt modelId="{842EA3A8-8BE7-4D70-BBB9-35E15E863F4F}" type="sibTrans" cxnId="{24BE1E78-3701-4FFC-B570-EF9F659F8AF3}">
      <dgm:prSet custT="1"/>
      <dgm:spPr/>
      <dgm:t>
        <a:bodyPr/>
        <a:lstStyle/>
        <a:p>
          <a:endParaRPr lang="en-US" sz="5400"/>
        </a:p>
      </dgm:t>
    </dgm:pt>
    <dgm:pt modelId="{4A531DA9-D476-4770-AE1D-6E4A98365F38}">
      <dgm:prSet custT="1"/>
      <dgm:spPr/>
      <dgm:t>
        <a:bodyPr rIns="73152"/>
        <a:lstStyle/>
        <a:p>
          <a:r>
            <a:rPr lang="en-GB" sz="1800" b="1" dirty="0" smtClean="0"/>
            <a:t>Baselining security policies &amp; common assurance</a:t>
          </a:r>
        </a:p>
      </dgm:t>
    </dgm:pt>
    <dgm:pt modelId="{D7D357E5-8010-4489-88A1-14B11F2ADBAD}" type="parTrans" cxnId="{B70883C7-A4E9-4ADE-A5F7-2C414C61D051}">
      <dgm:prSet/>
      <dgm:spPr/>
      <dgm:t>
        <a:bodyPr/>
        <a:lstStyle/>
        <a:p>
          <a:endParaRPr lang="en-US" sz="5400"/>
        </a:p>
      </dgm:t>
    </dgm:pt>
    <dgm:pt modelId="{1A91332C-DEF5-4FCA-9EA9-01FED67C60F5}" type="sibTrans" cxnId="{B70883C7-A4E9-4ADE-A5F7-2C414C61D051}">
      <dgm:prSet custT="1"/>
      <dgm:spPr/>
      <dgm:t>
        <a:bodyPr/>
        <a:lstStyle/>
        <a:p>
          <a:endParaRPr lang="en-US" sz="5400"/>
        </a:p>
      </dgm:t>
    </dgm:pt>
    <dgm:pt modelId="{675C400A-4B17-42C3-8B96-C7A462EAE53C}">
      <dgm:prSet custT="1"/>
      <dgm:spPr/>
      <dgm:t>
        <a:bodyPr rIns="73152"/>
        <a:lstStyle/>
        <a:p>
          <a:r>
            <a:rPr lang="en-GB" sz="1800" b="1" dirty="0" smtClean="0"/>
            <a:t>An incident coordination hub and a trust posture</a:t>
          </a:r>
          <a:endParaRPr lang="en-GB" sz="1800" b="1" dirty="0"/>
        </a:p>
      </dgm:t>
    </dgm:pt>
    <dgm:pt modelId="{80BEF758-4D46-4F83-A469-8A0C4CA18B05}" type="parTrans" cxnId="{3FD331C5-BBB7-4145-A092-FDFE295FAD08}">
      <dgm:prSet/>
      <dgm:spPr/>
      <dgm:t>
        <a:bodyPr/>
        <a:lstStyle/>
        <a:p>
          <a:endParaRPr lang="en-US" sz="5400"/>
        </a:p>
      </dgm:t>
    </dgm:pt>
    <dgm:pt modelId="{E879248E-86A9-4223-904E-639C716C3AE0}" type="sibTrans" cxnId="{3FD331C5-BBB7-4145-A092-FDFE295FAD08}">
      <dgm:prSet custT="1"/>
      <dgm:spPr/>
      <dgm:t>
        <a:bodyPr/>
        <a:lstStyle/>
        <a:p>
          <a:endParaRPr lang="en-US" sz="5400"/>
        </a:p>
      </dgm:t>
    </dgm:pt>
    <dgm:pt modelId="{3C4A8C0D-7125-492D-B463-D594A6ACEC2D}">
      <dgm:prSet custT="1"/>
      <dgm:spPr/>
      <dgm:t>
        <a:bodyPr rIns="73152"/>
        <a:lstStyle/>
        <a:p>
          <a:r>
            <a:rPr lang="en-GB" sz="1800" b="1" dirty="0" smtClean="0"/>
            <a:t>Actionable operational response to incidents</a:t>
          </a:r>
          <a:endParaRPr lang="en-GB" sz="1800" b="1" dirty="0"/>
        </a:p>
      </dgm:t>
    </dgm:pt>
    <dgm:pt modelId="{06E5C165-6EDD-43C3-B4B3-22C5E2615781}" type="parTrans" cxnId="{4E45BFC1-5605-4E89-A974-22427AD5AD2F}">
      <dgm:prSet/>
      <dgm:spPr/>
      <dgm:t>
        <a:bodyPr/>
        <a:lstStyle/>
        <a:p>
          <a:endParaRPr lang="en-US" sz="5400"/>
        </a:p>
      </dgm:t>
    </dgm:pt>
    <dgm:pt modelId="{C695980A-ADC9-4E4D-950F-4F2BB5B07D43}" type="sibTrans" cxnId="{4E45BFC1-5605-4E89-A974-22427AD5AD2F}">
      <dgm:prSet/>
      <dgm:spPr/>
      <dgm:t>
        <a:bodyPr/>
        <a:lstStyle/>
        <a:p>
          <a:endParaRPr lang="en-US" sz="5400"/>
        </a:p>
      </dgm:t>
    </dgm:pt>
    <dgm:pt modelId="{4903F06C-E4B2-4AB6-925D-EFDB94ED1BEE}">
      <dgm:prSet custT="1"/>
      <dgm:spPr/>
      <dgm:t>
        <a:bodyPr rIns="73152"/>
        <a:lstStyle/>
        <a:p>
          <a:r>
            <a:rPr lang="en-GB" sz="1400" dirty="0" smtClean="0"/>
            <a:t>AARC, REFEDS, IGTF, PDK &amp; practical implementation measures</a:t>
          </a:r>
        </a:p>
      </dgm:t>
    </dgm:pt>
    <dgm:pt modelId="{8D562A68-822C-4025-B5A7-1611AFF1131C}" type="parTrans" cxnId="{50734875-5914-4F1F-B183-6BDA34286D8F}">
      <dgm:prSet/>
      <dgm:spPr/>
      <dgm:t>
        <a:bodyPr/>
        <a:lstStyle/>
        <a:p>
          <a:endParaRPr lang="en-US" sz="5400"/>
        </a:p>
      </dgm:t>
    </dgm:pt>
    <dgm:pt modelId="{409E472A-7648-4BA2-AD58-0EBA044A2550}" type="sibTrans" cxnId="{50734875-5914-4F1F-B183-6BDA34286D8F}">
      <dgm:prSet/>
      <dgm:spPr/>
      <dgm:t>
        <a:bodyPr/>
        <a:lstStyle/>
        <a:p>
          <a:endParaRPr lang="en-US" sz="5400"/>
        </a:p>
      </dgm:t>
    </dgm:pt>
    <dgm:pt modelId="{DFB42092-44AC-4D77-8DB2-7CB9B7058B92}">
      <dgm:prSet custT="1"/>
      <dgm:spPr/>
      <dgm:t>
        <a:bodyPr rIns="73152"/>
        <a:lstStyle/>
        <a:p>
          <a:r>
            <a:rPr lang="en-GB" sz="1400" dirty="0" smtClean="0"/>
            <a:t>EOSC core expertise to support resolution of cross-provider issues</a:t>
          </a:r>
          <a:endParaRPr lang="en-GB" sz="1400" dirty="0"/>
        </a:p>
      </dgm:t>
    </dgm:pt>
    <dgm:pt modelId="{2BD03299-52FC-4A82-BC4A-5746B15394C9}" type="parTrans" cxnId="{834FAAFE-4C34-4DD4-8763-75D5595F3709}">
      <dgm:prSet/>
      <dgm:spPr/>
      <dgm:t>
        <a:bodyPr/>
        <a:lstStyle/>
        <a:p>
          <a:endParaRPr lang="en-US" sz="5400"/>
        </a:p>
      </dgm:t>
    </dgm:pt>
    <dgm:pt modelId="{1DF6C010-DEB5-4522-A198-6AB0AA435CB8}" type="sibTrans" cxnId="{834FAAFE-4C34-4DD4-8763-75D5595F3709}">
      <dgm:prSet/>
      <dgm:spPr/>
      <dgm:t>
        <a:bodyPr/>
        <a:lstStyle/>
        <a:p>
          <a:endParaRPr lang="en-US" sz="5400"/>
        </a:p>
      </dgm:t>
    </dgm:pt>
    <dgm:pt modelId="{041EAEE8-B997-464A-8A5F-79E0C57100D3}">
      <dgm:prSet custT="1"/>
      <dgm:spPr/>
      <dgm:t>
        <a:bodyPr rIns="73152"/>
        <a:lstStyle/>
        <a:p>
          <a:r>
            <a:rPr lang="en-GB" sz="1400" dirty="0" smtClean="0"/>
            <a:t>spanning providers and core, based on experience &amp; exercises</a:t>
          </a:r>
          <a:endParaRPr lang="en-GB" sz="1400" dirty="0"/>
        </a:p>
      </dgm:t>
    </dgm:pt>
    <dgm:pt modelId="{79E3FD2F-9BFB-45DB-AC17-474D62E5442D}" type="parTrans" cxnId="{BFF5CFE8-9772-4D2F-993D-EFC384685906}">
      <dgm:prSet/>
      <dgm:spPr/>
      <dgm:t>
        <a:bodyPr/>
        <a:lstStyle/>
        <a:p>
          <a:endParaRPr lang="en-US" sz="5400"/>
        </a:p>
      </dgm:t>
    </dgm:pt>
    <dgm:pt modelId="{424CC624-A973-4DB2-980F-1288323B224E}" type="sibTrans" cxnId="{BFF5CFE8-9772-4D2F-993D-EFC384685906}">
      <dgm:prSet/>
      <dgm:spPr/>
      <dgm:t>
        <a:bodyPr/>
        <a:lstStyle/>
        <a:p>
          <a:endParaRPr lang="en-US" sz="5400"/>
        </a:p>
      </dgm:t>
    </dgm:pt>
    <dgm:pt modelId="{B925572D-1497-4F8D-A2A3-DA686595EA6D}">
      <dgm:prSet phldrT="[Text]" custT="1"/>
      <dgm:spPr/>
      <dgm:t>
        <a:bodyPr rIns="73152"/>
        <a:lstStyle/>
        <a:p>
          <a:r>
            <a:rPr lang="en-US" sz="1400" dirty="0" smtClean="0"/>
            <a:t>based on federated InfoSec guidance including WISE SCI</a:t>
          </a:r>
          <a:endParaRPr lang="en-US" sz="1400" dirty="0"/>
        </a:p>
      </dgm:t>
    </dgm:pt>
    <dgm:pt modelId="{60EB3408-A711-4F2A-9AA1-A5F19B220E48}" type="parTrans" cxnId="{BD8D2697-C160-43B0-A4EB-434670F49AA7}">
      <dgm:prSet/>
      <dgm:spPr/>
      <dgm:t>
        <a:bodyPr/>
        <a:lstStyle/>
        <a:p>
          <a:endParaRPr lang="en-US" sz="5400"/>
        </a:p>
      </dgm:t>
    </dgm:pt>
    <dgm:pt modelId="{66E47735-3FDA-42BB-B76B-90553B1D335B}" type="sibTrans" cxnId="{BD8D2697-C160-43B0-A4EB-434670F49AA7}">
      <dgm:prSet/>
      <dgm:spPr/>
      <dgm:t>
        <a:bodyPr/>
        <a:lstStyle/>
        <a:p>
          <a:endParaRPr lang="en-US" sz="5400"/>
        </a:p>
      </dgm:t>
    </dgm:pt>
    <dgm:pt modelId="{52418228-9F5A-4683-BF27-962E4FFE64E0}">
      <dgm:prSet custT="1"/>
      <dgm:spPr>
        <a:solidFill>
          <a:srgbClr val="EAEAEA"/>
        </a:solidFill>
      </dgm:spPr>
      <dgm:t>
        <a:bodyPr rIns="73152"/>
        <a:lstStyle/>
        <a:p>
          <a:r>
            <a:rPr lang="en-GB" sz="1800" b="1" dirty="0" smtClean="0">
              <a:solidFill>
                <a:schemeClr val="bg1">
                  <a:lumMod val="50000"/>
                  <a:lumOff val="50000"/>
                </a:schemeClr>
              </a:solidFill>
            </a:rPr>
            <a:t>Fostering trust through a known skills programme</a:t>
          </a:r>
          <a:endParaRPr lang="en-GB" sz="1800" dirty="0">
            <a:solidFill>
              <a:schemeClr val="bg1">
                <a:lumMod val="50000"/>
                <a:lumOff val="50000"/>
              </a:schemeClr>
            </a:solidFill>
          </a:endParaRPr>
        </a:p>
      </dgm:t>
    </dgm:pt>
    <dgm:pt modelId="{45B44FB2-302B-4777-B667-30CF0970FA7A}" type="parTrans" cxnId="{6DEBF4C5-808F-4D9C-8506-4A47493B05CE}">
      <dgm:prSet/>
      <dgm:spPr/>
      <dgm:t>
        <a:bodyPr/>
        <a:lstStyle/>
        <a:p>
          <a:endParaRPr lang="en-US"/>
        </a:p>
      </dgm:t>
    </dgm:pt>
    <dgm:pt modelId="{AD3EA3B6-75E2-490C-A3BE-7BA08A49C93F}" type="sibTrans" cxnId="{6DEBF4C5-808F-4D9C-8506-4A47493B05CE}">
      <dgm:prSet/>
      <dgm:spPr/>
      <dgm:t>
        <a:bodyPr/>
        <a:lstStyle/>
        <a:p>
          <a:endParaRPr lang="en-US"/>
        </a:p>
      </dgm:t>
    </dgm:pt>
    <dgm:pt modelId="{C4845409-4ADD-44F0-83AD-264BCF06EF1B}">
      <dgm:prSet custT="1"/>
      <dgm:spPr>
        <a:solidFill>
          <a:srgbClr val="EAEAEA"/>
        </a:solidFill>
      </dgm:spPr>
      <dgm:t>
        <a:bodyPr rIns="73152"/>
        <a:lstStyle/>
        <a:p>
          <a:r>
            <a:rPr lang="en-GB" sz="1400" dirty="0" smtClean="0">
              <a:solidFill>
                <a:schemeClr val="bg1">
                  <a:lumMod val="50000"/>
                  <a:lumOff val="50000"/>
                </a:schemeClr>
              </a:solidFill>
            </a:rPr>
            <a:t>so that your peers may have confidence in service provider abilities</a:t>
          </a:r>
          <a:endParaRPr lang="en-GB" sz="1400" dirty="0">
            <a:solidFill>
              <a:schemeClr val="bg1">
                <a:lumMod val="50000"/>
                <a:lumOff val="50000"/>
              </a:schemeClr>
            </a:solidFill>
          </a:endParaRPr>
        </a:p>
      </dgm:t>
    </dgm:pt>
    <dgm:pt modelId="{54C5FDBA-597F-4D4A-A002-A8901006B0A2}" type="parTrans" cxnId="{BD2219A8-A3CD-470D-9D9D-D7E4531B4C4A}">
      <dgm:prSet/>
      <dgm:spPr/>
      <dgm:t>
        <a:bodyPr/>
        <a:lstStyle/>
        <a:p>
          <a:endParaRPr lang="en-US"/>
        </a:p>
      </dgm:t>
    </dgm:pt>
    <dgm:pt modelId="{772BF0F5-36DE-438B-AC88-1D7A89E0547D}" type="sibTrans" cxnId="{BD2219A8-A3CD-470D-9D9D-D7E4531B4C4A}">
      <dgm:prSet/>
      <dgm:spPr/>
      <dgm:t>
        <a:bodyPr/>
        <a:lstStyle/>
        <a:p>
          <a:endParaRPr lang="en-US"/>
        </a:p>
      </dgm:t>
    </dgm:pt>
    <dgm:pt modelId="{ED899DC4-8D44-4103-BD08-AC9BA5D6E626}" type="pres">
      <dgm:prSet presAssocID="{75EFAF37-D544-4FCB-8129-D9EA5A15EB00}" presName="outerComposite" presStyleCnt="0">
        <dgm:presLayoutVars>
          <dgm:chMax val="5"/>
          <dgm:dir/>
          <dgm:resizeHandles val="exact"/>
        </dgm:presLayoutVars>
      </dgm:prSet>
      <dgm:spPr/>
      <dgm:t>
        <a:bodyPr/>
        <a:lstStyle/>
        <a:p>
          <a:endParaRPr lang="en-US"/>
        </a:p>
      </dgm:t>
    </dgm:pt>
    <dgm:pt modelId="{AAA11817-AD78-4D35-BF1C-6EC3FA041350}" type="pres">
      <dgm:prSet presAssocID="{75EFAF37-D544-4FCB-8129-D9EA5A15EB00}" presName="dummyMaxCanvas" presStyleCnt="0">
        <dgm:presLayoutVars/>
      </dgm:prSet>
      <dgm:spPr/>
    </dgm:pt>
    <dgm:pt modelId="{F84C5ACB-9000-4F79-ADD2-17AC4AE3FF46}" type="pres">
      <dgm:prSet presAssocID="{75EFAF37-D544-4FCB-8129-D9EA5A15EB00}" presName="FiveNodes_1" presStyleLbl="node1" presStyleIdx="0" presStyleCnt="5">
        <dgm:presLayoutVars>
          <dgm:bulletEnabled val="1"/>
        </dgm:presLayoutVars>
      </dgm:prSet>
      <dgm:spPr/>
      <dgm:t>
        <a:bodyPr/>
        <a:lstStyle/>
        <a:p>
          <a:endParaRPr lang="en-US"/>
        </a:p>
      </dgm:t>
    </dgm:pt>
    <dgm:pt modelId="{55A0E410-7765-4F10-A754-411612CE967A}" type="pres">
      <dgm:prSet presAssocID="{75EFAF37-D544-4FCB-8129-D9EA5A15EB00}" presName="FiveNodes_2" presStyleLbl="node1" presStyleIdx="1" presStyleCnt="5">
        <dgm:presLayoutVars>
          <dgm:bulletEnabled val="1"/>
        </dgm:presLayoutVars>
      </dgm:prSet>
      <dgm:spPr/>
      <dgm:t>
        <a:bodyPr/>
        <a:lstStyle/>
        <a:p>
          <a:endParaRPr lang="en-US"/>
        </a:p>
      </dgm:t>
    </dgm:pt>
    <dgm:pt modelId="{1B279E5A-5FF2-4C3C-B6A0-0DA2610896C5}" type="pres">
      <dgm:prSet presAssocID="{75EFAF37-D544-4FCB-8129-D9EA5A15EB00}" presName="FiveNodes_3" presStyleLbl="node1" presStyleIdx="2" presStyleCnt="5">
        <dgm:presLayoutVars>
          <dgm:bulletEnabled val="1"/>
        </dgm:presLayoutVars>
      </dgm:prSet>
      <dgm:spPr/>
      <dgm:t>
        <a:bodyPr/>
        <a:lstStyle/>
        <a:p>
          <a:endParaRPr lang="en-US"/>
        </a:p>
      </dgm:t>
    </dgm:pt>
    <dgm:pt modelId="{3C7EEE2B-CE4E-4A58-8A9F-4E73F3205549}" type="pres">
      <dgm:prSet presAssocID="{75EFAF37-D544-4FCB-8129-D9EA5A15EB00}" presName="FiveNodes_4" presStyleLbl="node1" presStyleIdx="3" presStyleCnt="5">
        <dgm:presLayoutVars>
          <dgm:bulletEnabled val="1"/>
        </dgm:presLayoutVars>
      </dgm:prSet>
      <dgm:spPr/>
      <dgm:t>
        <a:bodyPr/>
        <a:lstStyle/>
        <a:p>
          <a:endParaRPr lang="en-US"/>
        </a:p>
      </dgm:t>
    </dgm:pt>
    <dgm:pt modelId="{B09050A8-A3D1-407B-BBDD-7EF75D2BD755}" type="pres">
      <dgm:prSet presAssocID="{75EFAF37-D544-4FCB-8129-D9EA5A15EB00}" presName="FiveNodes_5" presStyleLbl="node1" presStyleIdx="4" presStyleCnt="5">
        <dgm:presLayoutVars>
          <dgm:bulletEnabled val="1"/>
        </dgm:presLayoutVars>
      </dgm:prSet>
      <dgm:spPr/>
      <dgm:t>
        <a:bodyPr/>
        <a:lstStyle/>
        <a:p>
          <a:endParaRPr lang="en-US"/>
        </a:p>
      </dgm:t>
    </dgm:pt>
    <dgm:pt modelId="{1E79D642-3CB1-4E2D-B8D6-3B7315386B94}" type="pres">
      <dgm:prSet presAssocID="{75EFAF37-D544-4FCB-8129-D9EA5A15EB00}" presName="FiveConn_1-2" presStyleLbl="fgAccFollowNode1" presStyleIdx="0" presStyleCnt="4">
        <dgm:presLayoutVars>
          <dgm:bulletEnabled val="1"/>
        </dgm:presLayoutVars>
      </dgm:prSet>
      <dgm:spPr/>
      <dgm:t>
        <a:bodyPr/>
        <a:lstStyle/>
        <a:p>
          <a:endParaRPr lang="en-US"/>
        </a:p>
      </dgm:t>
    </dgm:pt>
    <dgm:pt modelId="{44C9631E-A441-434E-8EDD-9D64C415BDF5}" type="pres">
      <dgm:prSet presAssocID="{75EFAF37-D544-4FCB-8129-D9EA5A15EB00}" presName="FiveConn_2-3" presStyleLbl="fgAccFollowNode1" presStyleIdx="1" presStyleCnt="4">
        <dgm:presLayoutVars>
          <dgm:bulletEnabled val="1"/>
        </dgm:presLayoutVars>
      </dgm:prSet>
      <dgm:spPr/>
      <dgm:t>
        <a:bodyPr/>
        <a:lstStyle/>
        <a:p>
          <a:endParaRPr lang="en-US"/>
        </a:p>
      </dgm:t>
    </dgm:pt>
    <dgm:pt modelId="{EFA3865A-9498-4775-8391-8F2EE50E1624}" type="pres">
      <dgm:prSet presAssocID="{75EFAF37-D544-4FCB-8129-D9EA5A15EB00}" presName="FiveConn_3-4" presStyleLbl="fgAccFollowNode1" presStyleIdx="2" presStyleCnt="4">
        <dgm:presLayoutVars>
          <dgm:bulletEnabled val="1"/>
        </dgm:presLayoutVars>
      </dgm:prSet>
      <dgm:spPr/>
      <dgm:t>
        <a:bodyPr/>
        <a:lstStyle/>
        <a:p>
          <a:endParaRPr lang="en-US"/>
        </a:p>
      </dgm:t>
    </dgm:pt>
    <dgm:pt modelId="{801E305B-6D4F-4364-BC81-4D3C3F4DC727}" type="pres">
      <dgm:prSet presAssocID="{75EFAF37-D544-4FCB-8129-D9EA5A15EB00}" presName="FiveConn_4-5" presStyleLbl="fgAccFollowNode1" presStyleIdx="3" presStyleCnt="4">
        <dgm:presLayoutVars>
          <dgm:bulletEnabled val="1"/>
        </dgm:presLayoutVars>
      </dgm:prSet>
      <dgm:spPr/>
      <dgm:t>
        <a:bodyPr/>
        <a:lstStyle/>
        <a:p>
          <a:endParaRPr lang="en-US"/>
        </a:p>
      </dgm:t>
    </dgm:pt>
    <dgm:pt modelId="{82D65396-3B3A-4BB0-9CB7-62B85D94A6D6}" type="pres">
      <dgm:prSet presAssocID="{75EFAF37-D544-4FCB-8129-D9EA5A15EB00}" presName="FiveNodes_1_text" presStyleLbl="node1" presStyleIdx="4" presStyleCnt="5">
        <dgm:presLayoutVars>
          <dgm:bulletEnabled val="1"/>
        </dgm:presLayoutVars>
      </dgm:prSet>
      <dgm:spPr/>
      <dgm:t>
        <a:bodyPr/>
        <a:lstStyle/>
        <a:p>
          <a:endParaRPr lang="en-US"/>
        </a:p>
      </dgm:t>
    </dgm:pt>
    <dgm:pt modelId="{5047032E-FC75-41D5-BF53-27ACDDDAA0CF}" type="pres">
      <dgm:prSet presAssocID="{75EFAF37-D544-4FCB-8129-D9EA5A15EB00}" presName="FiveNodes_2_text" presStyleLbl="node1" presStyleIdx="4" presStyleCnt="5">
        <dgm:presLayoutVars>
          <dgm:bulletEnabled val="1"/>
        </dgm:presLayoutVars>
      </dgm:prSet>
      <dgm:spPr/>
      <dgm:t>
        <a:bodyPr/>
        <a:lstStyle/>
        <a:p>
          <a:endParaRPr lang="en-US"/>
        </a:p>
      </dgm:t>
    </dgm:pt>
    <dgm:pt modelId="{82D821AF-79EA-457D-85D3-FF5F166A8CBB}" type="pres">
      <dgm:prSet presAssocID="{75EFAF37-D544-4FCB-8129-D9EA5A15EB00}" presName="FiveNodes_3_text" presStyleLbl="node1" presStyleIdx="4" presStyleCnt="5">
        <dgm:presLayoutVars>
          <dgm:bulletEnabled val="1"/>
        </dgm:presLayoutVars>
      </dgm:prSet>
      <dgm:spPr/>
      <dgm:t>
        <a:bodyPr/>
        <a:lstStyle/>
        <a:p>
          <a:endParaRPr lang="en-US"/>
        </a:p>
      </dgm:t>
    </dgm:pt>
    <dgm:pt modelId="{E58B407E-6FA1-4662-A7E2-3879FA71A805}" type="pres">
      <dgm:prSet presAssocID="{75EFAF37-D544-4FCB-8129-D9EA5A15EB00}" presName="FiveNodes_4_text" presStyleLbl="node1" presStyleIdx="4" presStyleCnt="5">
        <dgm:presLayoutVars>
          <dgm:bulletEnabled val="1"/>
        </dgm:presLayoutVars>
      </dgm:prSet>
      <dgm:spPr/>
      <dgm:t>
        <a:bodyPr/>
        <a:lstStyle/>
        <a:p>
          <a:endParaRPr lang="en-US"/>
        </a:p>
      </dgm:t>
    </dgm:pt>
    <dgm:pt modelId="{30DDEA18-A79B-4641-B1FE-CA05FE0E516D}" type="pres">
      <dgm:prSet presAssocID="{75EFAF37-D544-4FCB-8129-D9EA5A15EB00}" presName="FiveNodes_5_text" presStyleLbl="node1" presStyleIdx="4" presStyleCnt="5">
        <dgm:presLayoutVars>
          <dgm:bulletEnabled val="1"/>
        </dgm:presLayoutVars>
      </dgm:prSet>
      <dgm:spPr/>
      <dgm:t>
        <a:bodyPr/>
        <a:lstStyle/>
        <a:p>
          <a:endParaRPr lang="en-US"/>
        </a:p>
      </dgm:t>
    </dgm:pt>
  </dgm:ptLst>
  <dgm:cxnLst>
    <dgm:cxn modelId="{BFF5CFE8-9772-4D2F-993D-EFC384685906}" srcId="{675C400A-4B17-42C3-8B96-C7A462EAE53C}" destId="{041EAEE8-B997-464A-8A5F-79E0C57100D3}" srcOrd="0" destOrd="0" parTransId="{79E3FD2F-9BFB-45DB-AC17-474D62E5442D}" sibTransId="{424CC624-A973-4DB2-980F-1288323B224E}"/>
    <dgm:cxn modelId="{B6F7A470-E9DC-4227-87C6-29296E205409}" type="presOf" srcId="{675C400A-4B17-42C3-8B96-C7A462EAE53C}" destId="{1B279E5A-5FF2-4C3C-B6A0-0DA2610896C5}" srcOrd="0" destOrd="0" presId="urn:microsoft.com/office/officeart/2005/8/layout/vProcess5"/>
    <dgm:cxn modelId="{4E45BFC1-5605-4E89-A974-22427AD5AD2F}" srcId="{75EFAF37-D544-4FCB-8129-D9EA5A15EB00}" destId="{3C4A8C0D-7125-492D-B463-D594A6ACEC2D}" srcOrd="3" destOrd="0" parTransId="{06E5C165-6EDD-43C3-B4B3-22C5E2615781}" sibTransId="{C695980A-ADC9-4E4D-950F-4F2BB5B07D43}"/>
    <dgm:cxn modelId="{4992CDEA-0B91-4D63-BACB-D1D91F68BC4A}" type="presOf" srcId="{3C4A8C0D-7125-492D-B463-D594A6ACEC2D}" destId="{E58B407E-6FA1-4662-A7E2-3879FA71A805}" srcOrd="1" destOrd="0" presId="urn:microsoft.com/office/officeart/2005/8/layout/vProcess5"/>
    <dgm:cxn modelId="{501A56C3-D3BF-4910-9979-E0866A2E80D4}" type="presOf" srcId="{B925572D-1497-4F8D-A2A3-DA686595EA6D}" destId="{F84C5ACB-9000-4F79-ADD2-17AC4AE3FF46}" srcOrd="0" destOrd="1" presId="urn:microsoft.com/office/officeart/2005/8/layout/vProcess5"/>
    <dgm:cxn modelId="{24BE1E78-3701-4FFC-B570-EF9F659F8AF3}" srcId="{75EFAF37-D544-4FCB-8129-D9EA5A15EB00}" destId="{6BD82229-D0B0-406A-903F-818FCE3D6397}" srcOrd="0" destOrd="0" parTransId="{F6D0E113-705E-4F25-ABFF-91C01802ED21}" sibTransId="{842EA3A8-8BE7-4D70-BBB9-35E15E863F4F}"/>
    <dgm:cxn modelId="{0CC21FB6-8A6A-44D1-992E-E0AB8ACB83BC}" type="presOf" srcId="{675C400A-4B17-42C3-8B96-C7A462EAE53C}" destId="{82D821AF-79EA-457D-85D3-FF5F166A8CBB}" srcOrd="1" destOrd="0" presId="urn:microsoft.com/office/officeart/2005/8/layout/vProcess5"/>
    <dgm:cxn modelId="{BD2219A8-A3CD-470D-9D9D-D7E4531B4C4A}" srcId="{52418228-9F5A-4683-BF27-962E4FFE64E0}" destId="{C4845409-4ADD-44F0-83AD-264BCF06EF1B}" srcOrd="0" destOrd="0" parTransId="{54C5FDBA-597F-4D4A-A002-A8901006B0A2}" sibTransId="{772BF0F5-36DE-438B-AC88-1D7A89E0547D}"/>
    <dgm:cxn modelId="{84FC9A2A-9C2F-47BC-8672-53792587EFCE}" type="presOf" srcId="{C695980A-ADC9-4E4D-950F-4F2BB5B07D43}" destId="{801E305B-6D4F-4364-BC81-4D3C3F4DC727}" srcOrd="0" destOrd="0" presId="urn:microsoft.com/office/officeart/2005/8/layout/vProcess5"/>
    <dgm:cxn modelId="{08684765-D7C3-4E7A-9878-EAFD19791756}" type="presOf" srcId="{E879248E-86A9-4223-904E-639C716C3AE0}" destId="{EFA3865A-9498-4775-8391-8F2EE50E1624}" srcOrd="0" destOrd="0" presId="urn:microsoft.com/office/officeart/2005/8/layout/vProcess5"/>
    <dgm:cxn modelId="{EDD4298C-79DD-4AA3-9A84-7722585BC17B}" type="presOf" srcId="{4A531DA9-D476-4770-AE1D-6E4A98365F38}" destId="{5047032E-FC75-41D5-BF53-27ACDDDAA0CF}" srcOrd="1" destOrd="0" presId="urn:microsoft.com/office/officeart/2005/8/layout/vProcess5"/>
    <dgm:cxn modelId="{E8082F4B-C5EB-4939-9C8A-96A8559C13E6}" type="presOf" srcId="{3C4A8C0D-7125-492D-B463-D594A6ACEC2D}" destId="{3C7EEE2B-CE4E-4A58-8A9F-4E73F3205549}" srcOrd="0" destOrd="0" presId="urn:microsoft.com/office/officeart/2005/8/layout/vProcess5"/>
    <dgm:cxn modelId="{50734875-5914-4F1F-B183-6BDA34286D8F}" srcId="{4A531DA9-D476-4770-AE1D-6E4A98365F38}" destId="{4903F06C-E4B2-4AB6-925D-EFDB94ED1BEE}" srcOrd="0" destOrd="0" parTransId="{8D562A68-822C-4025-B5A7-1611AFF1131C}" sibTransId="{409E472A-7648-4BA2-AD58-0EBA044A2550}"/>
    <dgm:cxn modelId="{CB228A2D-A15D-41BD-B6FD-DF567E973398}" type="presOf" srcId="{52418228-9F5A-4683-BF27-962E4FFE64E0}" destId="{30DDEA18-A79B-4641-B1FE-CA05FE0E516D}" srcOrd="1" destOrd="0" presId="urn:microsoft.com/office/officeart/2005/8/layout/vProcess5"/>
    <dgm:cxn modelId="{BD8D2697-C160-43B0-A4EB-434670F49AA7}" srcId="{6BD82229-D0B0-406A-903F-818FCE3D6397}" destId="{B925572D-1497-4F8D-A2A3-DA686595EA6D}" srcOrd="0" destOrd="0" parTransId="{60EB3408-A711-4F2A-9AA1-A5F19B220E48}" sibTransId="{66E47735-3FDA-42BB-B76B-90553B1D335B}"/>
    <dgm:cxn modelId="{29F88002-9D73-491F-A421-436CE61223C3}" type="presOf" srcId="{041EAEE8-B997-464A-8A5F-79E0C57100D3}" destId="{1B279E5A-5FF2-4C3C-B6A0-0DA2610896C5}" srcOrd="0" destOrd="1" presId="urn:microsoft.com/office/officeart/2005/8/layout/vProcess5"/>
    <dgm:cxn modelId="{6DEBF4C5-808F-4D9C-8506-4A47493B05CE}" srcId="{75EFAF37-D544-4FCB-8129-D9EA5A15EB00}" destId="{52418228-9F5A-4683-BF27-962E4FFE64E0}" srcOrd="4" destOrd="0" parTransId="{45B44FB2-302B-4777-B667-30CF0970FA7A}" sibTransId="{AD3EA3B6-75E2-490C-A3BE-7BA08A49C93F}"/>
    <dgm:cxn modelId="{A90E7A8E-2E63-49B8-B295-C27C52386D22}" type="presOf" srcId="{C4845409-4ADD-44F0-83AD-264BCF06EF1B}" destId="{30DDEA18-A79B-4641-B1FE-CA05FE0E516D}" srcOrd="1" destOrd="1" presId="urn:microsoft.com/office/officeart/2005/8/layout/vProcess5"/>
    <dgm:cxn modelId="{FB9F784F-5DDE-475F-95BF-EECB22B1BD4E}" type="presOf" srcId="{4903F06C-E4B2-4AB6-925D-EFDB94ED1BEE}" destId="{55A0E410-7765-4F10-A754-411612CE967A}" srcOrd="0" destOrd="1" presId="urn:microsoft.com/office/officeart/2005/8/layout/vProcess5"/>
    <dgm:cxn modelId="{269E50F0-24E0-4EDB-898E-19A97113DFB0}" type="presOf" srcId="{041EAEE8-B997-464A-8A5F-79E0C57100D3}" destId="{82D821AF-79EA-457D-85D3-FF5F166A8CBB}" srcOrd="1" destOrd="1" presId="urn:microsoft.com/office/officeart/2005/8/layout/vProcess5"/>
    <dgm:cxn modelId="{762A1107-5C8B-4D6B-85DD-CF91A2FF5E6A}" type="presOf" srcId="{842EA3A8-8BE7-4D70-BBB9-35E15E863F4F}" destId="{1E79D642-3CB1-4E2D-B8D6-3B7315386B94}" srcOrd="0" destOrd="0" presId="urn:microsoft.com/office/officeart/2005/8/layout/vProcess5"/>
    <dgm:cxn modelId="{F94E98CC-CA8D-4BCF-A62E-35E66314EC09}" type="presOf" srcId="{4A531DA9-D476-4770-AE1D-6E4A98365F38}" destId="{55A0E410-7765-4F10-A754-411612CE967A}" srcOrd="0" destOrd="0" presId="urn:microsoft.com/office/officeart/2005/8/layout/vProcess5"/>
    <dgm:cxn modelId="{3BCB65C4-5A1E-498E-9E46-DA2A53D5341A}" type="presOf" srcId="{DFB42092-44AC-4D77-8DB2-7CB9B7058B92}" destId="{E58B407E-6FA1-4662-A7E2-3879FA71A805}" srcOrd="1" destOrd="1" presId="urn:microsoft.com/office/officeart/2005/8/layout/vProcess5"/>
    <dgm:cxn modelId="{F9DAD8E9-9FA3-4F84-9612-183FBEE39460}" type="presOf" srcId="{52418228-9F5A-4683-BF27-962E4FFE64E0}" destId="{B09050A8-A3D1-407B-BBDD-7EF75D2BD755}" srcOrd="0" destOrd="0" presId="urn:microsoft.com/office/officeart/2005/8/layout/vProcess5"/>
    <dgm:cxn modelId="{C80C3EE9-886A-4C5A-98A0-0D9F3662BA23}" type="presOf" srcId="{DFB42092-44AC-4D77-8DB2-7CB9B7058B92}" destId="{3C7EEE2B-CE4E-4A58-8A9F-4E73F3205549}" srcOrd="0" destOrd="1" presId="urn:microsoft.com/office/officeart/2005/8/layout/vProcess5"/>
    <dgm:cxn modelId="{3A178D8D-2C19-4CB0-8BF2-59222C5AE3FE}" type="presOf" srcId="{6BD82229-D0B0-406A-903F-818FCE3D6397}" destId="{F84C5ACB-9000-4F79-ADD2-17AC4AE3FF46}" srcOrd="0" destOrd="0" presId="urn:microsoft.com/office/officeart/2005/8/layout/vProcess5"/>
    <dgm:cxn modelId="{F5EEAFB5-E348-4834-B33D-7C0EDBF1D0CD}" type="presOf" srcId="{1A91332C-DEF5-4FCA-9EA9-01FED67C60F5}" destId="{44C9631E-A441-434E-8EDD-9D64C415BDF5}" srcOrd="0" destOrd="0" presId="urn:microsoft.com/office/officeart/2005/8/layout/vProcess5"/>
    <dgm:cxn modelId="{3FD331C5-BBB7-4145-A092-FDFE295FAD08}" srcId="{75EFAF37-D544-4FCB-8129-D9EA5A15EB00}" destId="{675C400A-4B17-42C3-8B96-C7A462EAE53C}" srcOrd="2" destOrd="0" parTransId="{80BEF758-4D46-4F83-A469-8A0C4CA18B05}" sibTransId="{E879248E-86A9-4223-904E-639C716C3AE0}"/>
    <dgm:cxn modelId="{3F0F8A0C-7367-4E17-A951-5C44CABB18D1}" type="presOf" srcId="{75EFAF37-D544-4FCB-8129-D9EA5A15EB00}" destId="{ED899DC4-8D44-4103-BD08-AC9BA5D6E626}" srcOrd="0" destOrd="0" presId="urn:microsoft.com/office/officeart/2005/8/layout/vProcess5"/>
    <dgm:cxn modelId="{FCBB75E8-2B96-4F96-B730-EC51BC692728}" type="presOf" srcId="{4903F06C-E4B2-4AB6-925D-EFDB94ED1BEE}" destId="{5047032E-FC75-41D5-BF53-27ACDDDAA0CF}" srcOrd="1" destOrd="1" presId="urn:microsoft.com/office/officeart/2005/8/layout/vProcess5"/>
    <dgm:cxn modelId="{834FAAFE-4C34-4DD4-8763-75D5595F3709}" srcId="{3C4A8C0D-7125-492D-B463-D594A6ACEC2D}" destId="{DFB42092-44AC-4D77-8DB2-7CB9B7058B92}" srcOrd="0" destOrd="0" parTransId="{2BD03299-52FC-4A82-BC4A-5746B15394C9}" sibTransId="{1DF6C010-DEB5-4522-A198-6AB0AA435CB8}"/>
    <dgm:cxn modelId="{4B0B3507-95F2-4C9C-82A1-CC854F18B9C4}" type="presOf" srcId="{6BD82229-D0B0-406A-903F-818FCE3D6397}" destId="{82D65396-3B3A-4BB0-9CB7-62B85D94A6D6}" srcOrd="1" destOrd="0" presId="urn:microsoft.com/office/officeart/2005/8/layout/vProcess5"/>
    <dgm:cxn modelId="{5D0B4342-5639-4436-9B7D-377EE9388C50}" type="presOf" srcId="{C4845409-4ADD-44F0-83AD-264BCF06EF1B}" destId="{B09050A8-A3D1-407B-BBDD-7EF75D2BD755}" srcOrd="0" destOrd="1" presId="urn:microsoft.com/office/officeart/2005/8/layout/vProcess5"/>
    <dgm:cxn modelId="{5816C22D-AA08-4413-ADBE-0D0C9F8B587E}" type="presOf" srcId="{B925572D-1497-4F8D-A2A3-DA686595EA6D}" destId="{82D65396-3B3A-4BB0-9CB7-62B85D94A6D6}" srcOrd="1" destOrd="1" presId="urn:microsoft.com/office/officeart/2005/8/layout/vProcess5"/>
    <dgm:cxn modelId="{B70883C7-A4E9-4ADE-A5F7-2C414C61D051}" srcId="{75EFAF37-D544-4FCB-8129-D9EA5A15EB00}" destId="{4A531DA9-D476-4770-AE1D-6E4A98365F38}" srcOrd="1" destOrd="0" parTransId="{D7D357E5-8010-4489-88A1-14B11F2ADBAD}" sibTransId="{1A91332C-DEF5-4FCA-9EA9-01FED67C60F5}"/>
    <dgm:cxn modelId="{B9BCDCE1-03CE-48BE-99B4-0C6A076DA2C9}" type="presParOf" srcId="{ED899DC4-8D44-4103-BD08-AC9BA5D6E626}" destId="{AAA11817-AD78-4D35-BF1C-6EC3FA041350}" srcOrd="0" destOrd="0" presId="urn:microsoft.com/office/officeart/2005/8/layout/vProcess5"/>
    <dgm:cxn modelId="{5B098F6A-A292-4FD7-9F4B-49089CC2BDCD}" type="presParOf" srcId="{ED899DC4-8D44-4103-BD08-AC9BA5D6E626}" destId="{F84C5ACB-9000-4F79-ADD2-17AC4AE3FF46}" srcOrd="1" destOrd="0" presId="urn:microsoft.com/office/officeart/2005/8/layout/vProcess5"/>
    <dgm:cxn modelId="{6A235321-B7B2-45B4-9A64-3E23E12F4FCA}" type="presParOf" srcId="{ED899DC4-8D44-4103-BD08-AC9BA5D6E626}" destId="{55A0E410-7765-4F10-A754-411612CE967A}" srcOrd="2" destOrd="0" presId="urn:microsoft.com/office/officeart/2005/8/layout/vProcess5"/>
    <dgm:cxn modelId="{392D2858-672B-44DB-A05A-560E21174F09}" type="presParOf" srcId="{ED899DC4-8D44-4103-BD08-AC9BA5D6E626}" destId="{1B279E5A-5FF2-4C3C-B6A0-0DA2610896C5}" srcOrd="3" destOrd="0" presId="urn:microsoft.com/office/officeart/2005/8/layout/vProcess5"/>
    <dgm:cxn modelId="{0CB8CB4F-6767-4C2A-A780-B444FFB0B011}" type="presParOf" srcId="{ED899DC4-8D44-4103-BD08-AC9BA5D6E626}" destId="{3C7EEE2B-CE4E-4A58-8A9F-4E73F3205549}" srcOrd="4" destOrd="0" presId="urn:microsoft.com/office/officeart/2005/8/layout/vProcess5"/>
    <dgm:cxn modelId="{F5729122-FBBF-45C0-A8EE-D6B462ED6F95}" type="presParOf" srcId="{ED899DC4-8D44-4103-BD08-AC9BA5D6E626}" destId="{B09050A8-A3D1-407B-BBDD-7EF75D2BD755}" srcOrd="5" destOrd="0" presId="urn:microsoft.com/office/officeart/2005/8/layout/vProcess5"/>
    <dgm:cxn modelId="{5412D5A4-FCC9-4245-993E-7C5AA1C83EAE}" type="presParOf" srcId="{ED899DC4-8D44-4103-BD08-AC9BA5D6E626}" destId="{1E79D642-3CB1-4E2D-B8D6-3B7315386B94}" srcOrd="6" destOrd="0" presId="urn:microsoft.com/office/officeart/2005/8/layout/vProcess5"/>
    <dgm:cxn modelId="{7D5DCDFA-DFDE-4F2A-86D1-28AB2671493F}" type="presParOf" srcId="{ED899DC4-8D44-4103-BD08-AC9BA5D6E626}" destId="{44C9631E-A441-434E-8EDD-9D64C415BDF5}" srcOrd="7" destOrd="0" presId="urn:microsoft.com/office/officeart/2005/8/layout/vProcess5"/>
    <dgm:cxn modelId="{CA9D93CA-C6D9-45DE-B120-EAB2092058FB}" type="presParOf" srcId="{ED899DC4-8D44-4103-BD08-AC9BA5D6E626}" destId="{EFA3865A-9498-4775-8391-8F2EE50E1624}" srcOrd="8" destOrd="0" presId="urn:microsoft.com/office/officeart/2005/8/layout/vProcess5"/>
    <dgm:cxn modelId="{E01EA1F1-5B43-4126-9FA5-95481251A2E2}" type="presParOf" srcId="{ED899DC4-8D44-4103-BD08-AC9BA5D6E626}" destId="{801E305B-6D4F-4364-BC81-4D3C3F4DC727}" srcOrd="9" destOrd="0" presId="urn:microsoft.com/office/officeart/2005/8/layout/vProcess5"/>
    <dgm:cxn modelId="{9796B3A5-0654-4597-A272-35195676342F}" type="presParOf" srcId="{ED899DC4-8D44-4103-BD08-AC9BA5D6E626}" destId="{82D65396-3B3A-4BB0-9CB7-62B85D94A6D6}" srcOrd="10" destOrd="0" presId="urn:microsoft.com/office/officeart/2005/8/layout/vProcess5"/>
    <dgm:cxn modelId="{9581B652-7A08-4455-B677-B456CB645511}" type="presParOf" srcId="{ED899DC4-8D44-4103-BD08-AC9BA5D6E626}" destId="{5047032E-FC75-41D5-BF53-27ACDDDAA0CF}" srcOrd="11" destOrd="0" presId="urn:microsoft.com/office/officeart/2005/8/layout/vProcess5"/>
    <dgm:cxn modelId="{00C39B7B-AFF8-4275-A0E3-66B365443D7E}" type="presParOf" srcId="{ED899DC4-8D44-4103-BD08-AC9BA5D6E626}" destId="{82D821AF-79EA-457D-85D3-FF5F166A8CBB}" srcOrd="12" destOrd="0" presId="urn:microsoft.com/office/officeart/2005/8/layout/vProcess5"/>
    <dgm:cxn modelId="{204EC075-47C8-4CE3-97AF-39719A89F5F0}" type="presParOf" srcId="{ED899DC4-8D44-4103-BD08-AC9BA5D6E626}" destId="{E58B407E-6FA1-4662-A7E2-3879FA71A805}" srcOrd="13" destOrd="0" presId="urn:microsoft.com/office/officeart/2005/8/layout/vProcess5"/>
    <dgm:cxn modelId="{8F4411EF-6D14-4954-8C60-3068650C497E}" type="presParOf" srcId="{ED899DC4-8D44-4103-BD08-AC9BA5D6E626}" destId="{30DDEA18-A79B-4641-B1FE-CA05FE0E516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3F0290-34C2-49F9-B221-3452E5B734D5}" type="doc">
      <dgm:prSet loTypeId="urn:microsoft.com/office/officeart/2005/8/layout/cycle6" loCatId="relationship" qsTypeId="urn:microsoft.com/office/officeart/2005/8/quickstyle/simple1" qsCatId="simple" csTypeId="urn:microsoft.com/office/officeart/2005/8/colors/colorful4" csCatId="colorful" phldr="1"/>
      <dgm:spPr/>
      <dgm:t>
        <a:bodyPr/>
        <a:lstStyle/>
        <a:p>
          <a:endParaRPr lang="en-US"/>
        </a:p>
      </dgm:t>
    </dgm:pt>
    <dgm:pt modelId="{2798D064-DE0F-4D33-B368-21352B032682}">
      <dgm:prSet phldrT="[Text]"/>
      <dgm:spPr/>
      <dgm:t>
        <a:bodyPr/>
        <a:lstStyle/>
        <a:p>
          <a:r>
            <a:rPr lang="en-US" dirty="0" smtClean="0"/>
            <a:t>STFC</a:t>
          </a:r>
          <a:endParaRPr lang="en-US" dirty="0"/>
        </a:p>
      </dgm:t>
    </dgm:pt>
    <dgm:pt modelId="{E72178C1-594E-4354-B375-F29ADE27B665}" type="parTrans" cxnId="{E92D96AB-1DD9-4670-8DEE-0A344D87CDCC}">
      <dgm:prSet/>
      <dgm:spPr/>
      <dgm:t>
        <a:bodyPr/>
        <a:lstStyle/>
        <a:p>
          <a:endParaRPr lang="en-US"/>
        </a:p>
      </dgm:t>
    </dgm:pt>
    <dgm:pt modelId="{54AAF65D-C4FB-43CF-87DF-20403AAED67B}" type="sibTrans" cxnId="{E92D96AB-1DD9-4670-8DEE-0A344D87CDCC}">
      <dgm:prSet/>
      <dgm:spPr/>
      <dgm:t>
        <a:bodyPr/>
        <a:lstStyle/>
        <a:p>
          <a:endParaRPr lang="en-US"/>
        </a:p>
      </dgm:t>
    </dgm:pt>
    <dgm:pt modelId="{EF72B0BF-5961-4BA5-992F-4C97FB881B3B}">
      <dgm:prSet phldrT="[Text]"/>
      <dgm:spPr/>
      <dgm:t>
        <a:bodyPr/>
        <a:lstStyle/>
        <a:p>
          <a:r>
            <a:rPr lang="en-US" dirty="0" smtClean="0"/>
            <a:t>GRNET</a:t>
          </a:r>
          <a:endParaRPr lang="en-US" dirty="0"/>
        </a:p>
      </dgm:t>
    </dgm:pt>
    <dgm:pt modelId="{D3E3CFF8-BA87-4DFA-B7D0-99D0085C158E}" type="parTrans" cxnId="{975A08A4-9650-46DD-AE92-005F3AEF5788}">
      <dgm:prSet/>
      <dgm:spPr/>
      <dgm:t>
        <a:bodyPr/>
        <a:lstStyle/>
        <a:p>
          <a:endParaRPr lang="en-US"/>
        </a:p>
      </dgm:t>
    </dgm:pt>
    <dgm:pt modelId="{A78E3050-F973-4990-B50B-F5B824CE9A23}" type="sibTrans" cxnId="{975A08A4-9650-46DD-AE92-005F3AEF5788}">
      <dgm:prSet/>
      <dgm:spPr/>
      <dgm:t>
        <a:bodyPr/>
        <a:lstStyle/>
        <a:p>
          <a:endParaRPr lang="en-US"/>
        </a:p>
      </dgm:t>
    </dgm:pt>
    <dgm:pt modelId="{D5F5A781-72E8-4F1D-9CAC-CEC6D0C77F1B}">
      <dgm:prSet phldrT="[Text]"/>
      <dgm:spPr/>
      <dgm:t>
        <a:bodyPr/>
        <a:lstStyle/>
        <a:p>
          <a:r>
            <a:rPr lang="en-US" dirty="0" smtClean="0"/>
            <a:t>Nikhef</a:t>
          </a:r>
          <a:endParaRPr lang="en-US" dirty="0"/>
        </a:p>
      </dgm:t>
    </dgm:pt>
    <dgm:pt modelId="{170F08FB-121C-48BD-840D-960B165462F5}" type="parTrans" cxnId="{0EA66792-9123-430C-9D3E-367BC8290F8E}">
      <dgm:prSet/>
      <dgm:spPr/>
      <dgm:t>
        <a:bodyPr/>
        <a:lstStyle/>
        <a:p>
          <a:endParaRPr lang="en-US"/>
        </a:p>
      </dgm:t>
    </dgm:pt>
    <dgm:pt modelId="{415426FD-BFE5-44E1-8E4C-94164502DC50}" type="sibTrans" cxnId="{0EA66792-9123-430C-9D3E-367BC8290F8E}">
      <dgm:prSet/>
      <dgm:spPr/>
      <dgm:t>
        <a:bodyPr/>
        <a:lstStyle/>
        <a:p>
          <a:endParaRPr lang="en-US"/>
        </a:p>
      </dgm:t>
    </dgm:pt>
    <dgm:pt modelId="{06D79FEB-0177-4583-9F2B-1067802206E5}" type="pres">
      <dgm:prSet presAssocID="{693F0290-34C2-49F9-B221-3452E5B734D5}" presName="cycle" presStyleCnt="0">
        <dgm:presLayoutVars>
          <dgm:dir/>
          <dgm:resizeHandles val="exact"/>
        </dgm:presLayoutVars>
      </dgm:prSet>
      <dgm:spPr/>
      <dgm:t>
        <a:bodyPr/>
        <a:lstStyle/>
        <a:p>
          <a:endParaRPr lang="en-US"/>
        </a:p>
      </dgm:t>
    </dgm:pt>
    <dgm:pt modelId="{614BE3F5-9538-47E3-833E-4CA93BC90B2A}" type="pres">
      <dgm:prSet presAssocID="{2798D064-DE0F-4D33-B368-21352B032682}" presName="node" presStyleLbl="node1" presStyleIdx="0" presStyleCnt="3">
        <dgm:presLayoutVars>
          <dgm:bulletEnabled val="1"/>
        </dgm:presLayoutVars>
      </dgm:prSet>
      <dgm:spPr/>
      <dgm:t>
        <a:bodyPr/>
        <a:lstStyle/>
        <a:p>
          <a:endParaRPr lang="en-US"/>
        </a:p>
      </dgm:t>
    </dgm:pt>
    <dgm:pt modelId="{1425B877-B923-4097-B8C3-2A9B47B1FC2C}" type="pres">
      <dgm:prSet presAssocID="{2798D064-DE0F-4D33-B368-21352B032682}" presName="spNode" presStyleCnt="0"/>
      <dgm:spPr/>
    </dgm:pt>
    <dgm:pt modelId="{0B8EACBB-8CA9-444D-9086-FA4B617FBE48}" type="pres">
      <dgm:prSet presAssocID="{54AAF65D-C4FB-43CF-87DF-20403AAED67B}" presName="sibTrans" presStyleLbl="sibTrans1D1" presStyleIdx="0" presStyleCnt="3"/>
      <dgm:spPr/>
      <dgm:t>
        <a:bodyPr/>
        <a:lstStyle/>
        <a:p>
          <a:endParaRPr lang="en-US"/>
        </a:p>
      </dgm:t>
    </dgm:pt>
    <dgm:pt modelId="{2C60587E-F907-4A1F-880D-376CE71B3AB5}" type="pres">
      <dgm:prSet presAssocID="{EF72B0BF-5961-4BA5-992F-4C97FB881B3B}" presName="node" presStyleLbl="node1" presStyleIdx="1" presStyleCnt="3">
        <dgm:presLayoutVars>
          <dgm:bulletEnabled val="1"/>
        </dgm:presLayoutVars>
      </dgm:prSet>
      <dgm:spPr/>
      <dgm:t>
        <a:bodyPr/>
        <a:lstStyle/>
        <a:p>
          <a:endParaRPr lang="en-US"/>
        </a:p>
      </dgm:t>
    </dgm:pt>
    <dgm:pt modelId="{0F8A2ADD-AB6D-4310-B55B-68BCF3E93B86}" type="pres">
      <dgm:prSet presAssocID="{EF72B0BF-5961-4BA5-992F-4C97FB881B3B}" presName="spNode" presStyleCnt="0"/>
      <dgm:spPr/>
    </dgm:pt>
    <dgm:pt modelId="{35EEB9E1-A6C1-46EA-810B-3546BE5C1B24}" type="pres">
      <dgm:prSet presAssocID="{A78E3050-F973-4990-B50B-F5B824CE9A23}" presName="sibTrans" presStyleLbl="sibTrans1D1" presStyleIdx="1" presStyleCnt="3"/>
      <dgm:spPr/>
      <dgm:t>
        <a:bodyPr/>
        <a:lstStyle/>
        <a:p>
          <a:endParaRPr lang="en-US"/>
        </a:p>
      </dgm:t>
    </dgm:pt>
    <dgm:pt modelId="{558FDC3D-E3F9-47B4-A21C-12FB2394924A}" type="pres">
      <dgm:prSet presAssocID="{D5F5A781-72E8-4F1D-9CAC-CEC6D0C77F1B}" presName="node" presStyleLbl="node1" presStyleIdx="2" presStyleCnt="3">
        <dgm:presLayoutVars>
          <dgm:bulletEnabled val="1"/>
        </dgm:presLayoutVars>
      </dgm:prSet>
      <dgm:spPr/>
      <dgm:t>
        <a:bodyPr/>
        <a:lstStyle/>
        <a:p>
          <a:endParaRPr lang="en-US"/>
        </a:p>
      </dgm:t>
    </dgm:pt>
    <dgm:pt modelId="{8B6D08AC-2251-4968-B101-DFE9007D60E4}" type="pres">
      <dgm:prSet presAssocID="{D5F5A781-72E8-4F1D-9CAC-CEC6D0C77F1B}" presName="spNode" presStyleCnt="0"/>
      <dgm:spPr/>
    </dgm:pt>
    <dgm:pt modelId="{20B826B6-E233-4950-A407-26E768120E4E}" type="pres">
      <dgm:prSet presAssocID="{415426FD-BFE5-44E1-8E4C-94164502DC50}" presName="sibTrans" presStyleLbl="sibTrans1D1" presStyleIdx="2" presStyleCnt="3"/>
      <dgm:spPr/>
      <dgm:t>
        <a:bodyPr/>
        <a:lstStyle/>
        <a:p>
          <a:endParaRPr lang="en-US"/>
        </a:p>
      </dgm:t>
    </dgm:pt>
  </dgm:ptLst>
  <dgm:cxnLst>
    <dgm:cxn modelId="{FD7B429F-93DE-4733-9AC4-7AEADB24BCDF}" type="presOf" srcId="{D5F5A781-72E8-4F1D-9CAC-CEC6D0C77F1B}" destId="{558FDC3D-E3F9-47B4-A21C-12FB2394924A}" srcOrd="0" destOrd="0" presId="urn:microsoft.com/office/officeart/2005/8/layout/cycle6"/>
    <dgm:cxn modelId="{EEE27E08-4956-4475-BE5A-B494238E03FA}" type="presOf" srcId="{2798D064-DE0F-4D33-B368-21352B032682}" destId="{614BE3F5-9538-47E3-833E-4CA93BC90B2A}" srcOrd="0" destOrd="0" presId="urn:microsoft.com/office/officeart/2005/8/layout/cycle6"/>
    <dgm:cxn modelId="{CD7F46A1-BFEA-487F-AF65-95A45146BA2D}" type="presOf" srcId="{A78E3050-F973-4990-B50B-F5B824CE9A23}" destId="{35EEB9E1-A6C1-46EA-810B-3546BE5C1B24}" srcOrd="0" destOrd="0" presId="urn:microsoft.com/office/officeart/2005/8/layout/cycle6"/>
    <dgm:cxn modelId="{CEF0E326-5684-4568-8704-B5399C2B8A51}" type="presOf" srcId="{54AAF65D-C4FB-43CF-87DF-20403AAED67B}" destId="{0B8EACBB-8CA9-444D-9086-FA4B617FBE48}" srcOrd="0" destOrd="0" presId="urn:microsoft.com/office/officeart/2005/8/layout/cycle6"/>
    <dgm:cxn modelId="{0EA66792-9123-430C-9D3E-367BC8290F8E}" srcId="{693F0290-34C2-49F9-B221-3452E5B734D5}" destId="{D5F5A781-72E8-4F1D-9CAC-CEC6D0C77F1B}" srcOrd="2" destOrd="0" parTransId="{170F08FB-121C-48BD-840D-960B165462F5}" sibTransId="{415426FD-BFE5-44E1-8E4C-94164502DC50}"/>
    <dgm:cxn modelId="{9046CD41-1E07-4F80-8360-D1F6D7581187}" type="presOf" srcId="{EF72B0BF-5961-4BA5-992F-4C97FB881B3B}" destId="{2C60587E-F907-4A1F-880D-376CE71B3AB5}" srcOrd="0" destOrd="0" presId="urn:microsoft.com/office/officeart/2005/8/layout/cycle6"/>
    <dgm:cxn modelId="{975A08A4-9650-46DD-AE92-005F3AEF5788}" srcId="{693F0290-34C2-49F9-B221-3452E5B734D5}" destId="{EF72B0BF-5961-4BA5-992F-4C97FB881B3B}" srcOrd="1" destOrd="0" parTransId="{D3E3CFF8-BA87-4DFA-B7D0-99D0085C158E}" sibTransId="{A78E3050-F973-4990-B50B-F5B824CE9A23}"/>
    <dgm:cxn modelId="{E92D96AB-1DD9-4670-8DEE-0A344D87CDCC}" srcId="{693F0290-34C2-49F9-B221-3452E5B734D5}" destId="{2798D064-DE0F-4D33-B368-21352B032682}" srcOrd="0" destOrd="0" parTransId="{E72178C1-594E-4354-B375-F29ADE27B665}" sibTransId="{54AAF65D-C4FB-43CF-87DF-20403AAED67B}"/>
    <dgm:cxn modelId="{9E7BFF74-1145-4596-AECE-8A0F2C155F32}" type="presOf" srcId="{693F0290-34C2-49F9-B221-3452E5B734D5}" destId="{06D79FEB-0177-4583-9F2B-1067802206E5}" srcOrd="0" destOrd="0" presId="urn:microsoft.com/office/officeart/2005/8/layout/cycle6"/>
    <dgm:cxn modelId="{DDAB4694-590A-4EBF-B7FD-DC6478B8E64D}" type="presOf" srcId="{415426FD-BFE5-44E1-8E4C-94164502DC50}" destId="{20B826B6-E233-4950-A407-26E768120E4E}" srcOrd="0" destOrd="0" presId="urn:microsoft.com/office/officeart/2005/8/layout/cycle6"/>
    <dgm:cxn modelId="{18D62240-560C-4436-BFE7-FF011EC38FB6}" type="presParOf" srcId="{06D79FEB-0177-4583-9F2B-1067802206E5}" destId="{614BE3F5-9538-47E3-833E-4CA93BC90B2A}" srcOrd="0" destOrd="0" presId="urn:microsoft.com/office/officeart/2005/8/layout/cycle6"/>
    <dgm:cxn modelId="{E70170C3-9849-4617-ACEE-B084A127A0A0}" type="presParOf" srcId="{06D79FEB-0177-4583-9F2B-1067802206E5}" destId="{1425B877-B923-4097-B8C3-2A9B47B1FC2C}" srcOrd="1" destOrd="0" presId="urn:microsoft.com/office/officeart/2005/8/layout/cycle6"/>
    <dgm:cxn modelId="{38C761FC-FAFA-4648-966D-3A3F593C7FF3}" type="presParOf" srcId="{06D79FEB-0177-4583-9F2B-1067802206E5}" destId="{0B8EACBB-8CA9-444D-9086-FA4B617FBE48}" srcOrd="2" destOrd="0" presId="urn:microsoft.com/office/officeart/2005/8/layout/cycle6"/>
    <dgm:cxn modelId="{41C581D1-2B94-486C-AC20-2D6AC789114B}" type="presParOf" srcId="{06D79FEB-0177-4583-9F2B-1067802206E5}" destId="{2C60587E-F907-4A1F-880D-376CE71B3AB5}" srcOrd="3" destOrd="0" presId="urn:microsoft.com/office/officeart/2005/8/layout/cycle6"/>
    <dgm:cxn modelId="{DF9F4D99-7317-433F-9BF6-66338265EEA4}" type="presParOf" srcId="{06D79FEB-0177-4583-9F2B-1067802206E5}" destId="{0F8A2ADD-AB6D-4310-B55B-68BCF3E93B86}" srcOrd="4" destOrd="0" presId="urn:microsoft.com/office/officeart/2005/8/layout/cycle6"/>
    <dgm:cxn modelId="{80C8DE4E-5C9A-4AEC-A106-7FA438800352}" type="presParOf" srcId="{06D79FEB-0177-4583-9F2B-1067802206E5}" destId="{35EEB9E1-A6C1-46EA-810B-3546BE5C1B24}" srcOrd="5" destOrd="0" presId="urn:microsoft.com/office/officeart/2005/8/layout/cycle6"/>
    <dgm:cxn modelId="{5C2F9CD6-9034-479C-8D25-F4DCD67D571C}" type="presParOf" srcId="{06D79FEB-0177-4583-9F2B-1067802206E5}" destId="{558FDC3D-E3F9-47B4-A21C-12FB2394924A}" srcOrd="6" destOrd="0" presId="urn:microsoft.com/office/officeart/2005/8/layout/cycle6"/>
    <dgm:cxn modelId="{17469F3A-AE56-4B33-B759-FE5D785753D3}" type="presParOf" srcId="{06D79FEB-0177-4583-9F2B-1067802206E5}" destId="{8B6D08AC-2251-4968-B101-DFE9007D60E4}" srcOrd="7" destOrd="0" presId="urn:microsoft.com/office/officeart/2005/8/layout/cycle6"/>
    <dgm:cxn modelId="{0832656D-D9C1-4066-BD5F-A55D4FB77DD5}" type="presParOf" srcId="{06D79FEB-0177-4583-9F2B-1067802206E5}" destId="{20B826B6-E233-4950-A407-26E768120E4E}"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C5ACB-9000-4F79-ADD2-17AC4AE3FF46}">
      <dsp:nvSpPr>
        <dsp:cNvPr id="0" name=""/>
        <dsp:cNvSpPr/>
      </dsp:nvSpPr>
      <dsp:spPr>
        <a:xfrm>
          <a:off x="0" y="0"/>
          <a:ext cx="8796431" cy="851503"/>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t>Risk-centric self-assessment framework</a:t>
          </a:r>
          <a:endParaRPr lang="en-US" sz="1800" b="1" kern="1200" dirty="0"/>
        </a:p>
        <a:p>
          <a:pPr marL="114300" lvl="1" indent="-114300" algn="l" defTabSz="622300">
            <a:lnSpc>
              <a:spcPct val="90000"/>
            </a:lnSpc>
            <a:spcBef>
              <a:spcPct val="0"/>
            </a:spcBef>
            <a:spcAft>
              <a:spcPct val="15000"/>
            </a:spcAft>
            <a:buChar char="••"/>
          </a:pPr>
          <a:r>
            <a:rPr lang="en-US" sz="1400" kern="1200" dirty="0" smtClean="0"/>
            <a:t>based on federated InfoSec guidance including WISE SCI</a:t>
          </a:r>
          <a:endParaRPr lang="en-US" sz="1400" kern="1200" dirty="0"/>
        </a:p>
      </dsp:txBody>
      <dsp:txXfrm>
        <a:off x="24940" y="24940"/>
        <a:ext cx="7777966" cy="801623"/>
      </dsp:txXfrm>
    </dsp:sp>
    <dsp:sp modelId="{55A0E410-7765-4F10-A754-411612CE967A}">
      <dsp:nvSpPr>
        <dsp:cNvPr id="0" name=""/>
        <dsp:cNvSpPr/>
      </dsp:nvSpPr>
      <dsp:spPr>
        <a:xfrm>
          <a:off x="656876" y="969768"/>
          <a:ext cx="8796431" cy="851503"/>
        </a:xfrm>
        <a:prstGeom prst="roundRect">
          <a:avLst>
            <a:gd name="adj" fmla="val 10000"/>
          </a:avLst>
        </a:prstGeom>
        <a:gradFill rotWithShape="0">
          <a:gsLst>
            <a:gs pos="0">
              <a:schemeClr val="accent5">
                <a:hueOff val="-2483469"/>
                <a:satOff val="9953"/>
                <a:lumOff val="2157"/>
                <a:alphaOff val="0"/>
                <a:tint val="50000"/>
                <a:satMod val="300000"/>
              </a:schemeClr>
            </a:gs>
            <a:gs pos="35000">
              <a:schemeClr val="accent5">
                <a:hueOff val="-2483469"/>
                <a:satOff val="9953"/>
                <a:lumOff val="2157"/>
                <a:alphaOff val="0"/>
                <a:tint val="37000"/>
                <a:satMod val="300000"/>
              </a:schemeClr>
            </a:gs>
            <a:gs pos="100000">
              <a:schemeClr val="accent5">
                <a:hueOff val="-2483469"/>
                <a:satOff val="9953"/>
                <a:lumOff val="215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t>Baselining security policies &amp; common assurance</a:t>
          </a:r>
        </a:p>
        <a:p>
          <a:pPr marL="114300" lvl="1" indent="-114300" algn="l" defTabSz="622300">
            <a:lnSpc>
              <a:spcPct val="90000"/>
            </a:lnSpc>
            <a:spcBef>
              <a:spcPct val="0"/>
            </a:spcBef>
            <a:spcAft>
              <a:spcPct val="15000"/>
            </a:spcAft>
            <a:buChar char="••"/>
          </a:pPr>
          <a:r>
            <a:rPr lang="en-GB" sz="1400" kern="1200" dirty="0" smtClean="0"/>
            <a:t>AARC, REFEDS, IGTF, PDK &amp; practical implementation measures</a:t>
          </a:r>
        </a:p>
      </dsp:txBody>
      <dsp:txXfrm>
        <a:off x="681816" y="994708"/>
        <a:ext cx="7536197" cy="801623"/>
      </dsp:txXfrm>
    </dsp:sp>
    <dsp:sp modelId="{1B279E5A-5FF2-4C3C-B6A0-0DA2610896C5}">
      <dsp:nvSpPr>
        <dsp:cNvPr id="0" name=""/>
        <dsp:cNvSpPr/>
      </dsp:nvSpPr>
      <dsp:spPr>
        <a:xfrm>
          <a:off x="1313752" y="1939536"/>
          <a:ext cx="8796431" cy="851503"/>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t>An incident coordination hub and a trust posture</a:t>
          </a:r>
          <a:endParaRPr lang="en-GB" sz="1800" b="1" kern="1200" dirty="0"/>
        </a:p>
        <a:p>
          <a:pPr marL="114300" lvl="1" indent="-114300" algn="l" defTabSz="622300">
            <a:lnSpc>
              <a:spcPct val="90000"/>
            </a:lnSpc>
            <a:spcBef>
              <a:spcPct val="0"/>
            </a:spcBef>
            <a:spcAft>
              <a:spcPct val="15000"/>
            </a:spcAft>
            <a:buChar char="••"/>
          </a:pPr>
          <a:r>
            <a:rPr lang="en-GB" sz="1400" kern="1200" dirty="0" smtClean="0"/>
            <a:t>spanning providers and core, based on experience &amp; exercises</a:t>
          </a:r>
          <a:endParaRPr lang="en-GB" sz="1400" kern="1200" dirty="0"/>
        </a:p>
      </dsp:txBody>
      <dsp:txXfrm>
        <a:off x="1338692" y="1964476"/>
        <a:ext cx="7536197" cy="801623"/>
      </dsp:txXfrm>
    </dsp:sp>
    <dsp:sp modelId="{3C7EEE2B-CE4E-4A58-8A9F-4E73F3205549}">
      <dsp:nvSpPr>
        <dsp:cNvPr id="0" name=""/>
        <dsp:cNvSpPr/>
      </dsp:nvSpPr>
      <dsp:spPr>
        <a:xfrm>
          <a:off x="1970629" y="2909304"/>
          <a:ext cx="8796431" cy="851503"/>
        </a:xfrm>
        <a:prstGeom prst="roundRect">
          <a:avLst>
            <a:gd name="adj" fmla="val 10000"/>
          </a:avLst>
        </a:prstGeom>
        <a:gradFill rotWithShape="0">
          <a:gsLst>
            <a:gs pos="0">
              <a:schemeClr val="accent5">
                <a:hueOff val="-7450407"/>
                <a:satOff val="29858"/>
                <a:lumOff val="6471"/>
                <a:alphaOff val="0"/>
                <a:tint val="50000"/>
                <a:satMod val="300000"/>
              </a:schemeClr>
            </a:gs>
            <a:gs pos="35000">
              <a:schemeClr val="accent5">
                <a:hueOff val="-7450407"/>
                <a:satOff val="29858"/>
                <a:lumOff val="6471"/>
                <a:alphaOff val="0"/>
                <a:tint val="37000"/>
                <a:satMod val="300000"/>
              </a:schemeClr>
            </a:gs>
            <a:gs pos="100000">
              <a:schemeClr val="accent5">
                <a:hueOff val="-7450407"/>
                <a:satOff val="29858"/>
                <a:lumOff val="647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t>Actionable operational response to incidents</a:t>
          </a:r>
          <a:endParaRPr lang="en-GB" sz="1800" b="1" kern="1200" dirty="0"/>
        </a:p>
        <a:p>
          <a:pPr marL="114300" lvl="1" indent="-114300" algn="l" defTabSz="622300">
            <a:lnSpc>
              <a:spcPct val="90000"/>
            </a:lnSpc>
            <a:spcBef>
              <a:spcPct val="0"/>
            </a:spcBef>
            <a:spcAft>
              <a:spcPct val="15000"/>
            </a:spcAft>
            <a:buChar char="••"/>
          </a:pPr>
          <a:r>
            <a:rPr lang="en-GB" sz="1400" kern="1200" dirty="0" smtClean="0"/>
            <a:t>EOSC core expertise to support resolution of cross-provider issues</a:t>
          </a:r>
          <a:endParaRPr lang="en-GB" sz="1400" kern="1200" dirty="0"/>
        </a:p>
      </dsp:txBody>
      <dsp:txXfrm>
        <a:off x="1995569" y="2934244"/>
        <a:ext cx="7536197" cy="801623"/>
      </dsp:txXfrm>
    </dsp:sp>
    <dsp:sp modelId="{B09050A8-A3D1-407B-BBDD-7EF75D2BD755}">
      <dsp:nvSpPr>
        <dsp:cNvPr id="0" name=""/>
        <dsp:cNvSpPr/>
      </dsp:nvSpPr>
      <dsp:spPr>
        <a:xfrm>
          <a:off x="2627505" y="3879072"/>
          <a:ext cx="8796431" cy="851503"/>
        </a:xfrm>
        <a:prstGeom prst="roundRect">
          <a:avLst>
            <a:gd name="adj" fmla="val 10000"/>
          </a:avLst>
        </a:prstGeom>
        <a:solidFill>
          <a:srgbClr val="EAEAE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73152" bIns="68580" numCol="1" spcCol="1270" anchor="ctr" anchorCtr="0">
          <a:noAutofit/>
        </a:bodyPr>
        <a:lstStyle/>
        <a:p>
          <a:pPr lvl="0" algn="l" defTabSz="800100">
            <a:lnSpc>
              <a:spcPct val="90000"/>
            </a:lnSpc>
            <a:spcBef>
              <a:spcPct val="0"/>
            </a:spcBef>
            <a:spcAft>
              <a:spcPct val="35000"/>
            </a:spcAft>
          </a:pPr>
          <a:r>
            <a:rPr lang="en-GB" sz="1800" b="1" kern="1200" dirty="0" smtClean="0">
              <a:solidFill>
                <a:schemeClr val="bg1">
                  <a:lumMod val="50000"/>
                  <a:lumOff val="50000"/>
                </a:schemeClr>
              </a:solidFill>
            </a:rPr>
            <a:t>Fostering trust through a known skills programme</a:t>
          </a:r>
          <a:endParaRPr lang="en-GB" sz="1800" kern="1200" dirty="0">
            <a:solidFill>
              <a:schemeClr val="bg1">
                <a:lumMod val="50000"/>
                <a:lumOff val="50000"/>
              </a:schemeClr>
            </a:solidFill>
          </a:endParaRPr>
        </a:p>
        <a:p>
          <a:pPr marL="114300" lvl="1" indent="-114300" algn="l" defTabSz="622300">
            <a:lnSpc>
              <a:spcPct val="90000"/>
            </a:lnSpc>
            <a:spcBef>
              <a:spcPct val="0"/>
            </a:spcBef>
            <a:spcAft>
              <a:spcPct val="15000"/>
            </a:spcAft>
            <a:buChar char="••"/>
          </a:pPr>
          <a:r>
            <a:rPr lang="en-GB" sz="1400" kern="1200" dirty="0" smtClean="0">
              <a:solidFill>
                <a:schemeClr val="bg1">
                  <a:lumMod val="50000"/>
                  <a:lumOff val="50000"/>
                </a:schemeClr>
              </a:solidFill>
            </a:rPr>
            <a:t>so that your peers may have confidence in service provider abilities</a:t>
          </a:r>
          <a:endParaRPr lang="en-GB" sz="1400" kern="1200" dirty="0">
            <a:solidFill>
              <a:schemeClr val="bg1">
                <a:lumMod val="50000"/>
                <a:lumOff val="50000"/>
              </a:schemeClr>
            </a:solidFill>
          </a:endParaRPr>
        </a:p>
      </dsp:txBody>
      <dsp:txXfrm>
        <a:off x="2652445" y="3904012"/>
        <a:ext cx="7536197" cy="801623"/>
      </dsp:txXfrm>
    </dsp:sp>
    <dsp:sp modelId="{1E79D642-3CB1-4E2D-B8D6-3B7315386B94}">
      <dsp:nvSpPr>
        <dsp:cNvPr id="0" name=""/>
        <dsp:cNvSpPr/>
      </dsp:nvSpPr>
      <dsp:spPr>
        <a:xfrm>
          <a:off x="8242954" y="622070"/>
          <a:ext cx="553477" cy="553477"/>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8367486" y="622070"/>
        <a:ext cx="304413" cy="416491"/>
      </dsp:txXfrm>
    </dsp:sp>
    <dsp:sp modelId="{44C9631E-A441-434E-8EDD-9D64C415BDF5}">
      <dsp:nvSpPr>
        <dsp:cNvPr id="0" name=""/>
        <dsp:cNvSpPr/>
      </dsp:nvSpPr>
      <dsp:spPr>
        <a:xfrm>
          <a:off x="8899830" y="1591838"/>
          <a:ext cx="553477" cy="553477"/>
        </a:xfrm>
        <a:prstGeom prst="downArrow">
          <a:avLst>
            <a:gd name="adj1" fmla="val 55000"/>
            <a:gd name="adj2" fmla="val 45000"/>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9024362" y="1591838"/>
        <a:ext cx="304413" cy="416491"/>
      </dsp:txXfrm>
    </dsp:sp>
    <dsp:sp modelId="{EFA3865A-9498-4775-8391-8F2EE50E1624}">
      <dsp:nvSpPr>
        <dsp:cNvPr id="0" name=""/>
        <dsp:cNvSpPr/>
      </dsp:nvSpPr>
      <dsp:spPr>
        <a:xfrm>
          <a:off x="9556706" y="2547415"/>
          <a:ext cx="553477" cy="553477"/>
        </a:xfrm>
        <a:prstGeom prst="downArrow">
          <a:avLst>
            <a:gd name="adj1" fmla="val 55000"/>
            <a:gd name="adj2" fmla="val 45000"/>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en-US" sz="5400" kern="1200"/>
        </a:p>
      </dsp:txBody>
      <dsp:txXfrm>
        <a:off x="9681238" y="2547415"/>
        <a:ext cx="304413" cy="416491"/>
      </dsp:txXfrm>
    </dsp:sp>
    <dsp:sp modelId="{801E305B-6D4F-4364-BC81-4D3C3F4DC727}">
      <dsp:nvSpPr>
        <dsp:cNvPr id="0" name=""/>
        <dsp:cNvSpPr/>
      </dsp:nvSpPr>
      <dsp:spPr>
        <a:xfrm>
          <a:off x="10213583" y="3526644"/>
          <a:ext cx="553477" cy="553477"/>
        </a:xfrm>
        <a:prstGeom prst="downArrow">
          <a:avLst>
            <a:gd name="adj1" fmla="val 55000"/>
            <a:gd name="adj2" fmla="val 45000"/>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10338115" y="3526644"/>
        <a:ext cx="304413" cy="4164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BE3F5-9538-47E3-833E-4CA93BC90B2A}">
      <dsp:nvSpPr>
        <dsp:cNvPr id="0" name=""/>
        <dsp:cNvSpPr/>
      </dsp:nvSpPr>
      <dsp:spPr>
        <a:xfrm>
          <a:off x="1042573" y="676"/>
          <a:ext cx="917933" cy="59665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STFC</a:t>
          </a:r>
          <a:endParaRPr lang="en-US" sz="1900" kern="1200" dirty="0"/>
        </a:p>
      </dsp:txBody>
      <dsp:txXfrm>
        <a:off x="1071699" y="29802"/>
        <a:ext cx="859681" cy="538405"/>
      </dsp:txXfrm>
    </dsp:sp>
    <dsp:sp modelId="{0B8EACBB-8CA9-444D-9086-FA4B617FBE48}">
      <dsp:nvSpPr>
        <dsp:cNvPr id="0" name=""/>
        <dsp:cNvSpPr/>
      </dsp:nvSpPr>
      <dsp:spPr>
        <a:xfrm>
          <a:off x="705430" y="299004"/>
          <a:ext cx="1592220" cy="1592220"/>
        </a:xfrm>
        <a:custGeom>
          <a:avLst/>
          <a:gdLst/>
          <a:ahLst/>
          <a:cxnLst/>
          <a:rect l="0" t="0" r="0" b="0"/>
          <a:pathLst>
            <a:path>
              <a:moveTo>
                <a:pt x="1261752" y="150378"/>
              </a:moveTo>
              <a:arcTo wR="796110" hR="796110" stAng="18347740" swAng="3648625"/>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C60587E-F907-4A1F-880D-376CE71B3AB5}">
      <dsp:nvSpPr>
        <dsp:cNvPr id="0" name=""/>
        <dsp:cNvSpPr/>
      </dsp:nvSpPr>
      <dsp:spPr>
        <a:xfrm>
          <a:off x="1732025" y="1194841"/>
          <a:ext cx="917933" cy="596657"/>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GRNET</a:t>
          </a:r>
          <a:endParaRPr lang="en-US" sz="1900" kern="1200" dirty="0"/>
        </a:p>
      </dsp:txBody>
      <dsp:txXfrm>
        <a:off x="1761151" y="1223967"/>
        <a:ext cx="859681" cy="538405"/>
      </dsp:txXfrm>
    </dsp:sp>
    <dsp:sp modelId="{35EEB9E1-A6C1-46EA-810B-3546BE5C1B24}">
      <dsp:nvSpPr>
        <dsp:cNvPr id="0" name=""/>
        <dsp:cNvSpPr/>
      </dsp:nvSpPr>
      <dsp:spPr>
        <a:xfrm>
          <a:off x="705430" y="299004"/>
          <a:ext cx="1592220" cy="1592220"/>
        </a:xfrm>
        <a:custGeom>
          <a:avLst/>
          <a:gdLst/>
          <a:ahLst/>
          <a:cxnLst/>
          <a:rect l="0" t="0" r="0" b="0"/>
          <a:pathLst>
            <a:path>
              <a:moveTo>
                <a:pt x="1175142" y="1496200"/>
              </a:moveTo>
              <a:arcTo wR="796110" hR="796110" stAng="3694120" swAng="3411761"/>
            </a:path>
          </a:pathLst>
        </a:custGeom>
        <a:noFill/>
        <a:ln w="9525" cap="flat" cmpd="sng" algn="ctr">
          <a:solidFill>
            <a:schemeClr val="accent4">
              <a:hueOff val="-2232385"/>
              <a:satOff val="13449"/>
              <a:lumOff val="1078"/>
              <a:alphaOff val="0"/>
            </a:schemeClr>
          </a:solidFill>
          <a:prstDash val="solid"/>
        </a:ln>
        <a:effectLst/>
      </dsp:spPr>
      <dsp:style>
        <a:lnRef idx="1">
          <a:scrgbClr r="0" g="0" b="0"/>
        </a:lnRef>
        <a:fillRef idx="0">
          <a:scrgbClr r="0" g="0" b="0"/>
        </a:fillRef>
        <a:effectRef idx="0">
          <a:scrgbClr r="0" g="0" b="0"/>
        </a:effectRef>
        <a:fontRef idx="minor"/>
      </dsp:style>
    </dsp:sp>
    <dsp:sp modelId="{558FDC3D-E3F9-47B4-A21C-12FB2394924A}">
      <dsp:nvSpPr>
        <dsp:cNvPr id="0" name=""/>
        <dsp:cNvSpPr/>
      </dsp:nvSpPr>
      <dsp:spPr>
        <a:xfrm>
          <a:off x="353121" y="1194841"/>
          <a:ext cx="917933" cy="596657"/>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Nikhef</a:t>
          </a:r>
          <a:endParaRPr lang="en-US" sz="1900" kern="1200" dirty="0"/>
        </a:p>
      </dsp:txBody>
      <dsp:txXfrm>
        <a:off x="382247" y="1223967"/>
        <a:ext cx="859681" cy="538405"/>
      </dsp:txXfrm>
    </dsp:sp>
    <dsp:sp modelId="{20B826B6-E233-4950-A407-26E768120E4E}">
      <dsp:nvSpPr>
        <dsp:cNvPr id="0" name=""/>
        <dsp:cNvSpPr/>
      </dsp:nvSpPr>
      <dsp:spPr>
        <a:xfrm>
          <a:off x="705430" y="299004"/>
          <a:ext cx="1592220" cy="1592220"/>
        </a:xfrm>
        <a:custGeom>
          <a:avLst/>
          <a:gdLst/>
          <a:ahLst/>
          <a:cxnLst/>
          <a:rect l="0" t="0" r="0" b="0"/>
          <a:pathLst>
            <a:path>
              <a:moveTo>
                <a:pt x="5285" y="887697"/>
              </a:moveTo>
              <a:arcTo wR="796110" hR="796110" stAng="10403635" swAng="3648625"/>
            </a:path>
          </a:pathLst>
        </a:custGeom>
        <a:noFill/>
        <a:ln w="9525" cap="flat" cmpd="sng" algn="ctr">
          <a:solidFill>
            <a:schemeClr val="accent4">
              <a:hueOff val="-4464770"/>
              <a:satOff val="26899"/>
              <a:lumOff val="215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029354" cy="435849"/>
          </a:xfrm>
          <a:prstGeom prst="rect">
            <a:avLst/>
          </a:prstGeom>
        </p:spPr>
        <p:txBody>
          <a:bodyPr vert="horz" lIns="76396" tIns="38198" rIns="76396" bIns="38198" rtlCol="0"/>
          <a:lstStyle>
            <a:lvl1pPr algn="l">
              <a:defRPr sz="1000"/>
            </a:lvl1pPr>
          </a:lstStyle>
          <a:p>
            <a:endParaRPr lang="en-US"/>
          </a:p>
        </p:txBody>
      </p:sp>
      <p:sp>
        <p:nvSpPr>
          <p:cNvPr id="3" name="Date Placeholder 2"/>
          <p:cNvSpPr>
            <a:spLocks noGrp="1"/>
          </p:cNvSpPr>
          <p:nvPr>
            <p:ph type="dt" sz="quarter" idx="1"/>
          </p:nvPr>
        </p:nvSpPr>
        <p:spPr>
          <a:xfrm>
            <a:off x="2652688" y="0"/>
            <a:ext cx="2029354" cy="435849"/>
          </a:xfrm>
          <a:prstGeom prst="rect">
            <a:avLst/>
          </a:prstGeom>
        </p:spPr>
        <p:txBody>
          <a:bodyPr vert="horz" lIns="76396" tIns="38198" rIns="76396" bIns="38198" rtlCol="0"/>
          <a:lstStyle>
            <a:lvl1pPr algn="r">
              <a:defRPr sz="1000"/>
            </a:lvl1pPr>
          </a:lstStyle>
          <a:p>
            <a:fld id="{AA59789D-99D0-4A39-8CF4-F055636CD800}" type="datetimeFigureOut">
              <a:rPr lang="en-US" smtClean="0"/>
              <a:t>2022-03-23</a:t>
            </a:fld>
            <a:endParaRPr lang="en-US"/>
          </a:p>
        </p:txBody>
      </p:sp>
      <p:sp>
        <p:nvSpPr>
          <p:cNvPr id="4" name="Footer Placeholder 3"/>
          <p:cNvSpPr>
            <a:spLocks noGrp="1"/>
          </p:cNvSpPr>
          <p:nvPr>
            <p:ph type="ftr" sz="quarter" idx="2"/>
          </p:nvPr>
        </p:nvSpPr>
        <p:spPr>
          <a:xfrm>
            <a:off x="0" y="8250953"/>
            <a:ext cx="2029354" cy="435848"/>
          </a:xfrm>
          <a:prstGeom prst="rect">
            <a:avLst/>
          </a:prstGeom>
        </p:spPr>
        <p:txBody>
          <a:bodyPr vert="horz" lIns="76396" tIns="38198" rIns="76396" bIns="38198" rtlCol="0" anchor="b"/>
          <a:lstStyle>
            <a:lvl1pPr algn="l">
              <a:defRPr sz="1000"/>
            </a:lvl1pPr>
          </a:lstStyle>
          <a:p>
            <a:endParaRPr lang="en-US"/>
          </a:p>
        </p:txBody>
      </p:sp>
      <p:sp>
        <p:nvSpPr>
          <p:cNvPr id="5" name="Slide Number Placeholder 4"/>
          <p:cNvSpPr>
            <a:spLocks noGrp="1"/>
          </p:cNvSpPr>
          <p:nvPr>
            <p:ph type="sldNum" sz="quarter" idx="3"/>
          </p:nvPr>
        </p:nvSpPr>
        <p:spPr>
          <a:xfrm>
            <a:off x="2652688" y="8250953"/>
            <a:ext cx="2029354" cy="435848"/>
          </a:xfrm>
          <a:prstGeom prst="rect">
            <a:avLst/>
          </a:prstGeom>
        </p:spPr>
        <p:txBody>
          <a:bodyPr vert="horz" lIns="76396" tIns="38198" rIns="76396" bIns="38198" rtlCol="0" anchor="b"/>
          <a:lstStyle>
            <a:lvl1pPr algn="r">
              <a:defRPr sz="1000"/>
            </a:lvl1pPr>
          </a:lstStyle>
          <a:p>
            <a:fld id="{3978B75B-593A-4925-A86E-4B8422E93923}" type="slidenum">
              <a:rPr lang="en-US" smtClean="0"/>
              <a:t>‹#›</a:t>
            </a:fld>
            <a:endParaRPr lang="en-US"/>
          </a:p>
        </p:txBody>
      </p:sp>
    </p:spTree>
    <p:extLst>
      <p:ext uri="{BB962C8B-B14F-4D97-AF65-F5344CB8AC3E}">
        <p14:creationId xmlns:p14="http://schemas.microsoft.com/office/powerpoint/2010/main" val="177160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029354" cy="434340"/>
          </a:xfrm>
          <a:prstGeom prst="rect">
            <a:avLst/>
          </a:prstGeom>
        </p:spPr>
        <p:txBody>
          <a:bodyPr vert="horz" lIns="76396" tIns="38198" rIns="76396" bIns="38198" rtlCol="0"/>
          <a:lstStyle>
            <a:lvl1pPr algn="l">
              <a:defRPr sz="1000"/>
            </a:lvl1pPr>
          </a:lstStyle>
          <a:p>
            <a:endParaRPr lang="en-GB"/>
          </a:p>
        </p:txBody>
      </p:sp>
      <p:sp>
        <p:nvSpPr>
          <p:cNvPr id="3" name="Date Placeholder 2"/>
          <p:cNvSpPr>
            <a:spLocks noGrp="1"/>
          </p:cNvSpPr>
          <p:nvPr>
            <p:ph type="dt" idx="1"/>
          </p:nvPr>
        </p:nvSpPr>
        <p:spPr>
          <a:xfrm>
            <a:off x="2652688" y="1"/>
            <a:ext cx="2029354" cy="434340"/>
          </a:xfrm>
          <a:prstGeom prst="rect">
            <a:avLst/>
          </a:prstGeom>
        </p:spPr>
        <p:txBody>
          <a:bodyPr vert="horz" lIns="76396" tIns="38198" rIns="76396" bIns="38198" rtlCol="0"/>
          <a:lstStyle>
            <a:lvl1pPr algn="r">
              <a:defRPr sz="1000"/>
            </a:lvl1pPr>
          </a:lstStyle>
          <a:p>
            <a:fld id="{7AF8201F-1A73-4492-BF25-A91C82CADB2C}" type="datetimeFigureOut">
              <a:rPr lang="en-GB" smtClean="0"/>
              <a:t>23/03/2022</a:t>
            </a:fld>
            <a:endParaRPr lang="en-GB"/>
          </a:p>
        </p:txBody>
      </p:sp>
      <p:sp>
        <p:nvSpPr>
          <p:cNvPr id="4" name="Slide Image Placeholder 3"/>
          <p:cNvSpPr>
            <a:spLocks noGrp="1" noRot="1" noChangeAspect="1"/>
          </p:cNvSpPr>
          <p:nvPr>
            <p:ph type="sldImg" idx="2"/>
          </p:nvPr>
        </p:nvSpPr>
        <p:spPr>
          <a:xfrm>
            <a:off x="-552450" y="652463"/>
            <a:ext cx="5788025" cy="3255962"/>
          </a:xfrm>
          <a:prstGeom prst="rect">
            <a:avLst/>
          </a:prstGeom>
          <a:noFill/>
          <a:ln w="12700">
            <a:solidFill>
              <a:prstClr val="black"/>
            </a:solidFill>
          </a:ln>
        </p:spPr>
        <p:txBody>
          <a:bodyPr vert="horz" lIns="76396" tIns="38198" rIns="76396" bIns="38198" rtlCol="0" anchor="ctr"/>
          <a:lstStyle/>
          <a:p>
            <a:endParaRPr lang="en-GB"/>
          </a:p>
        </p:txBody>
      </p:sp>
      <p:sp>
        <p:nvSpPr>
          <p:cNvPr id="5" name="Notes Placeholder 4"/>
          <p:cNvSpPr>
            <a:spLocks noGrp="1"/>
          </p:cNvSpPr>
          <p:nvPr>
            <p:ph type="body" sz="quarter" idx="3"/>
          </p:nvPr>
        </p:nvSpPr>
        <p:spPr>
          <a:xfrm>
            <a:off x="468313" y="4126230"/>
            <a:ext cx="3746500" cy="3909060"/>
          </a:xfrm>
          <a:prstGeom prst="rect">
            <a:avLst/>
          </a:prstGeom>
        </p:spPr>
        <p:txBody>
          <a:bodyPr vert="horz" lIns="76396" tIns="38198" rIns="76396" bIns="381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250953"/>
            <a:ext cx="2029354" cy="434340"/>
          </a:xfrm>
          <a:prstGeom prst="rect">
            <a:avLst/>
          </a:prstGeom>
        </p:spPr>
        <p:txBody>
          <a:bodyPr vert="horz" lIns="76396" tIns="38198" rIns="76396" bIns="38198" rtlCol="0" anchor="b"/>
          <a:lstStyle>
            <a:lvl1pPr algn="l">
              <a:defRPr sz="1000"/>
            </a:lvl1pPr>
          </a:lstStyle>
          <a:p>
            <a:endParaRPr lang="en-GB"/>
          </a:p>
        </p:txBody>
      </p:sp>
      <p:sp>
        <p:nvSpPr>
          <p:cNvPr id="7" name="Slide Number Placeholder 6"/>
          <p:cNvSpPr>
            <a:spLocks noGrp="1"/>
          </p:cNvSpPr>
          <p:nvPr>
            <p:ph type="sldNum" sz="quarter" idx="5"/>
          </p:nvPr>
        </p:nvSpPr>
        <p:spPr>
          <a:xfrm>
            <a:off x="2652688" y="8250953"/>
            <a:ext cx="2029354" cy="434340"/>
          </a:xfrm>
          <a:prstGeom prst="rect">
            <a:avLst/>
          </a:prstGeom>
        </p:spPr>
        <p:txBody>
          <a:bodyPr vert="horz" lIns="76396" tIns="38198" rIns="76396" bIns="38198" rtlCol="0" anchor="b"/>
          <a:lstStyle>
            <a:lvl1pPr algn="r">
              <a:defRPr sz="1000"/>
            </a:lvl1pPr>
          </a:lstStyle>
          <a:p>
            <a:fld id="{F165E2C5-6477-4E64-9897-86E98B054BC6}" type="slidenum">
              <a:rPr lang="en-GB" smtClean="0"/>
              <a:t>‹#›</a:t>
            </a:fld>
            <a:endParaRPr lang="en-GB"/>
          </a:p>
        </p:txBody>
      </p:sp>
    </p:spTree>
    <p:extLst>
      <p:ext uri="{BB962C8B-B14F-4D97-AF65-F5344CB8AC3E}">
        <p14:creationId xmlns:p14="http://schemas.microsoft.com/office/powerpoint/2010/main" val="3677180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dwells also on naming since that is</a:t>
            </a:r>
            <a:r>
              <a:rPr lang="en-US" baseline="0" dirty="0" smtClean="0"/>
              <a:t> the unique hook for the service providers to actually track back persistently to the proper community as well as operator …</a:t>
            </a:r>
            <a:endParaRPr lang="en-GB" dirty="0"/>
          </a:p>
        </p:txBody>
      </p:sp>
      <p:sp>
        <p:nvSpPr>
          <p:cNvPr id="6" name="Header Placeholder 5"/>
          <p:cNvSpPr>
            <a:spLocks noGrp="1"/>
          </p:cNvSpPr>
          <p:nvPr>
            <p:ph type="hdr" sz="quarter" idx="12"/>
          </p:nvPr>
        </p:nvSpPr>
        <p:spPr/>
        <p:txBody>
          <a:bodyPr/>
          <a:lstStyle/>
          <a:p>
            <a:r>
              <a:rPr lang="en-GB" smtClean="0"/>
              <a:t>AARC Policy and Best Practice Harmonisation (AARC2 Review)</a:t>
            </a:r>
            <a:endParaRPr lang="en-GB"/>
          </a:p>
        </p:txBody>
      </p:sp>
      <p:sp>
        <p:nvSpPr>
          <p:cNvPr id="7" name="Date Placeholder 6"/>
          <p:cNvSpPr>
            <a:spLocks noGrp="1"/>
          </p:cNvSpPr>
          <p:nvPr>
            <p:ph type="dt" idx="13"/>
          </p:nvPr>
        </p:nvSpPr>
        <p:spPr/>
        <p:txBody>
          <a:bodyPr/>
          <a:lstStyle/>
          <a:p>
            <a:r>
              <a:rPr lang="en-US" smtClean="0"/>
              <a:t>June 2019</a:t>
            </a:r>
            <a:endParaRPr lang="en-GB"/>
          </a:p>
        </p:txBody>
      </p:sp>
    </p:spTree>
    <p:extLst>
      <p:ext uri="{BB962C8B-B14F-4D97-AF65-F5344CB8AC3E}">
        <p14:creationId xmlns:p14="http://schemas.microsoft.com/office/powerpoint/2010/main" val="3540026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27700" y="1412777"/>
            <a:ext cx="8136919" cy="2187674"/>
          </a:xfrm>
        </p:spPr>
        <p:txBody>
          <a:bodyPr anchor="t">
            <a:normAutofit/>
          </a:bodyPr>
          <a:lstStyle>
            <a:lvl1pPr>
              <a:defRPr sz="4800" b="1"/>
            </a:lvl1pPr>
          </a:lstStyle>
          <a:p>
            <a:r>
              <a:rPr lang="en-US" smtClean="0"/>
              <a:t>Click to edit Master title style</a:t>
            </a:r>
            <a:endParaRPr lang="en-GB" dirty="0"/>
          </a:p>
        </p:txBody>
      </p:sp>
      <p:sp>
        <p:nvSpPr>
          <p:cNvPr id="3" name="Subtitle 2"/>
          <p:cNvSpPr>
            <a:spLocks noGrp="1"/>
          </p:cNvSpPr>
          <p:nvPr>
            <p:ph type="subTitle" idx="1"/>
          </p:nvPr>
        </p:nvSpPr>
        <p:spPr>
          <a:xfrm>
            <a:off x="3527700" y="3886200"/>
            <a:ext cx="8136919" cy="1752600"/>
          </a:xfrm>
        </p:spPr>
        <p:txBody>
          <a:bodyPr>
            <a:normAutofit/>
          </a:bodyPr>
          <a:lstStyle>
            <a:lvl1pPr marL="0" indent="0" algn="l">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a:xfrm>
            <a:off x="3527700" y="6324069"/>
            <a:ext cx="1735876" cy="365125"/>
          </a:xfrm>
        </p:spPr>
        <p:txBody>
          <a:bodyPr/>
          <a:lstStyle/>
          <a:p>
            <a:r>
              <a:rPr lang="en-US" smtClean="0"/>
              <a:t>24 March 2022</a:t>
            </a:r>
            <a:endParaRPr lang="en-GB" dirty="0"/>
          </a:p>
        </p:txBody>
      </p:sp>
      <p:cxnSp>
        <p:nvCxnSpPr>
          <p:cNvPr id="9" name="Straight Connector 8"/>
          <p:cNvCxnSpPr/>
          <p:nvPr userDrawn="1"/>
        </p:nvCxnSpPr>
        <p:spPr>
          <a:xfrm rot="5400000">
            <a:off x="-62272" y="3426522"/>
            <a:ext cx="652534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Home\davidg\EUGridPMA\IGTF\IGTF-logos\IGTF_logo-interop.wmf"/>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97333" y="175548"/>
            <a:ext cx="2675768" cy="123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1"/>
          </p:nvPr>
        </p:nvSpPr>
        <p:spPr>
          <a:xfrm>
            <a:off x="304403" y="5105400"/>
            <a:ext cx="2568698" cy="533400"/>
          </a:xfrm>
        </p:spPr>
        <p:txBody>
          <a:bodyPr anchor="b">
            <a:normAutofit/>
          </a:bodyPr>
          <a:lstStyle>
            <a:lvl1pPr marL="0" indent="0" algn="r">
              <a:buNone/>
              <a:defRPr sz="1800">
                <a:solidFill>
                  <a:schemeClr val="bg1">
                    <a:lumMod val="50000"/>
                  </a:schemeClr>
                </a:solidFill>
              </a:defRPr>
            </a:lvl1pPr>
          </a:lstStyle>
          <a:p>
            <a:pPr lvl="0"/>
            <a:r>
              <a:rPr lang="en-US" smtClean="0"/>
              <a:t>Edit Master text styles</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24 March 2022</a:t>
            </a:r>
            <a:endParaRPr lang="en-GB" dirty="0"/>
          </a:p>
        </p:txBody>
      </p:sp>
      <p:sp>
        <p:nvSpPr>
          <p:cNvPr id="6" name="Footer Placeholder 5"/>
          <p:cNvSpPr>
            <a:spLocks noGrp="1"/>
          </p:cNvSpPr>
          <p:nvPr>
            <p:ph type="ftr" sz="quarter" idx="11"/>
          </p:nvPr>
        </p:nvSpPr>
        <p:spPr/>
        <p:txBody>
          <a:bodyPr/>
          <a:lstStyle/>
          <a:p>
            <a:r>
              <a:rPr lang="en-US" smtClean="0"/>
              <a:t>IGTF and EUGridPMA development - APGridPMA March 2022 meeting </a:t>
            </a:r>
            <a:endParaRPr lang="en-GB" dirty="0"/>
          </a:p>
        </p:txBody>
      </p:sp>
      <p:sp>
        <p:nvSpPr>
          <p:cNvPr id="7" name="Slide Number Placeholder 6"/>
          <p:cNvSpPr>
            <a:spLocks noGrp="1"/>
          </p:cNvSpPr>
          <p:nvPr>
            <p:ph type="sldNum" sz="quarter" idx="12"/>
          </p:nvPr>
        </p:nvSpPr>
        <p:spPr/>
        <p:txBody>
          <a:bodyPr/>
          <a:lstStyle/>
          <a:p>
            <a:fld id="{A423C6C7-C0F9-497B-BEFB-D2FC0D2E643A}" type="slidenum">
              <a:rPr lang="en-GB" smtClean="0"/>
              <a:t>‹#›</a:t>
            </a:fld>
            <a:endParaRPr lang="en-GB"/>
          </a:p>
        </p:txBody>
      </p:sp>
      <p:cxnSp>
        <p:nvCxnSpPr>
          <p:cNvPr id="8" name="Straight Connector 7"/>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 March 2022</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2022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7" name="Straight Connector 6"/>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24 March 2022</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2022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7" name="Straight Connector 6"/>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Slide for GN4 related presentatio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F576E6A-F32A-4612-884C-86870357C6B4}" type="slidenum">
              <a:rPr lang="en-GB" smtClean="0"/>
              <a:pPr/>
              <a:t>‹#›</a:t>
            </a:fld>
            <a:endParaRPr lang="en-GB" dirty="0"/>
          </a:p>
        </p:txBody>
      </p:sp>
      <p:sp>
        <p:nvSpPr>
          <p:cNvPr id="17" name="Rectangle 16"/>
          <p:cNvSpPr/>
          <p:nvPr userDrawn="1"/>
        </p:nvSpPr>
        <p:spPr>
          <a:xfrm>
            <a:off x="0" y="0"/>
            <a:ext cx="12192000" cy="6858000"/>
          </a:xfrm>
          <a:prstGeom prst="rect">
            <a:avLst/>
          </a:prstGeom>
          <a:solidFill>
            <a:srgbClr val="1C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4" name="Title 3"/>
          <p:cNvSpPr txBox="1">
            <a:spLocks/>
          </p:cNvSpPr>
          <p:nvPr userDrawn="1"/>
        </p:nvSpPr>
        <p:spPr>
          <a:xfrm>
            <a:off x="0" y="2970259"/>
            <a:ext cx="12192000" cy="589228"/>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r>
              <a:rPr lang="en-GB" sz="2100" b="0" dirty="0">
                <a:solidFill>
                  <a:schemeClr val="bg1"/>
                </a:solidFill>
              </a:rPr>
              <a:t>Thank </a:t>
            </a:r>
            <a:r>
              <a:rPr lang="en-GB" sz="2100" b="0" dirty="0" smtClean="0">
                <a:solidFill>
                  <a:schemeClr val="bg1"/>
                </a:solidFill>
              </a:rPr>
              <a:t>you</a:t>
            </a:r>
            <a:endParaRPr lang="en-GB" sz="2100" b="0" dirty="0">
              <a:solidFill>
                <a:schemeClr val="bg1"/>
              </a:solidFill>
            </a:endParaRPr>
          </a:p>
        </p:txBody>
      </p:sp>
      <p:sp>
        <p:nvSpPr>
          <p:cNvPr id="26" name="Rectangle 25"/>
          <p:cNvSpPr/>
          <p:nvPr userDrawn="1"/>
        </p:nvSpPr>
        <p:spPr>
          <a:xfrm>
            <a:off x="3294576" y="997227"/>
            <a:ext cx="5602848" cy="3984691"/>
          </a:xfrm>
          <a:prstGeom prst="rect">
            <a:avLst/>
          </a:prstGeom>
          <a:blipFill dpi="0" rotWithShape="1">
            <a:blip r:embed="rId2">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grpSp>
        <p:nvGrpSpPr>
          <p:cNvPr id="29" name="Group 28"/>
          <p:cNvGrpSpPr/>
          <p:nvPr userDrawn="1"/>
        </p:nvGrpSpPr>
        <p:grpSpPr>
          <a:xfrm>
            <a:off x="4018845" y="4773548"/>
            <a:ext cx="4154312" cy="1167623"/>
            <a:chOff x="4003396" y="4773547"/>
            <a:chExt cx="4154312" cy="1167623"/>
          </a:xfrm>
        </p:grpSpPr>
        <p:sp>
          <p:nvSpPr>
            <p:cNvPr id="21" name="TextBox 20"/>
            <p:cNvSpPr txBox="1"/>
            <p:nvPr userDrawn="1"/>
          </p:nvSpPr>
          <p:spPr>
            <a:xfrm>
              <a:off x="4003396" y="5294839"/>
              <a:ext cx="4154312" cy="646331"/>
            </a:xfrm>
            <a:prstGeom prst="rect">
              <a:avLst/>
            </a:prstGeom>
            <a:noFill/>
          </p:spPr>
          <p:txBody>
            <a:bodyPr wrap="square" rtlCol="0">
              <a:spAutoFit/>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Networks </a:t>
              </a:r>
              <a:r>
                <a:rPr lang="en-GB" sz="1200" baseline="0" dirty="0" smtClean="0">
                  <a:solidFill>
                    <a:schemeClr val="bg1"/>
                  </a:solidFill>
                </a:rPr>
                <a:t>∙ Services ∙ People         </a:t>
              </a:r>
            </a:p>
            <a:p>
              <a:pPr marL="0" marR="0" indent="0" algn="ctr" defTabSz="914377" rtl="0" eaLnBrk="1" fontAlgn="auto" latinLnBrk="0" hangingPunct="1">
                <a:lnSpc>
                  <a:spcPct val="100000"/>
                </a:lnSpc>
                <a:spcBef>
                  <a:spcPts val="0"/>
                </a:spcBef>
                <a:spcAft>
                  <a:spcPts val="0"/>
                </a:spcAft>
                <a:buClrTx/>
                <a:buSzTx/>
                <a:buFontTx/>
                <a:buNone/>
                <a:tabLst/>
                <a:defRPr/>
              </a:pPr>
              <a:r>
                <a:rPr lang="en-GB" sz="1200" b="0" i="0" dirty="0" smtClean="0">
                  <a:solidFill>
                    <a:schemeClr val="bg1"/>
                  </a:solidFill>
                </a:rPr>
                <a:t>www.geant.org</a:t>
              </a:r>
            </a:p>
            <a:p>
              <a:pPr algn="ctr"/>
              <a:r>
                <a:rPr lang="en-GB" sz="1200" i="0" baseline="0" dirty="0" smtClean="0">
                  <a:solidFill>
                    <a:schemeClr val="bg1"/>
                  </a:solidFill>
                </a:rPr>
                <a:t> </a:t>
              </a:r>
              <a:endParaRPr lang="en-GB" sz="1200" i="0" dirty="0">
                <a:solidFill>
                  <a:schemeClr val="bg1"/>
                </a:solidFill>
              </a:endParaRPr>
            </a:p>
          </p:txBody>
        </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0880" y="4773547"/>
              <a:ext cx="1219200" cy="529760"/>
            </a:xfrm>
            <a:prstGeom prst="rect">
              <a:avLst/>
            </a:prstGeom>
          </p:spPr>
        </p:pic>
      </p:grpSp>
      <p:grpSp>
        <p:nvGrpSpPr>
          <p:cNvPr id="2" name="Group 1"/>
          <p:cNvGrpSpPr/>
          <p:nvPr userDrawn="1"/>
        </p:nvGrpSpPr>
        <p:grpSpPr>
          <a:xfrm>
            <a:off x="1286861" y="6218532"/>
            <a:ext cx="8827531" cy="392885"/>
            <a:chOff x="1162308" y="4642549"/>
            <a:chExt cx="6620648" cy="294664"/>
          </a:xfrm>
        </p:grpSpPr>
        <p:sp>
          <p:nvSpPr>
            <p:cNvPr id="30" name="TextBox 29"/>
            <p:cNvSpPr txBox="1"/>
            <p:nvPr userDrawn="1"/>
          </p:nvSpPr>
          <p:spPr>
            <a:xfrm>
              <a:off x="1588712" y="4697548"/>
              <a:ext cx="6194244" cy="161583"/>
            </a:xfrm>
            <a:prstGeom prst="rect">
              <a:avLst/>
            </a:prstGeom>
            <a:noFill/>
          </p:spPr>
          <p:txBody>
            <a:bodyPr wrap="none" rtlCol="0">
              <a:spAutoFit/>
            </a:bodyPr>
            <a:lstStyle/>
            <a:p>
              <a:pPr algn="l"/>
              <a:r>
                <a:rPr lang="en-GB" sz="800" kern="1200" dirty="0" smtClean="0">
                  <a:solidFill>
                    <a:schemeClr val="bg1"/>
                  </a:solidFill>
                  <a:effectLst/>
                  <a:latin typeface="+mn-lt"/>
                  <a:ea typeface="+mn-ea"/>
                  <a:cs typeface="+mn-cs"/>
                </a:rPr>
                <a:t>This</a:t>
              </a:r>
              <a:r>
                <a:rPr lang="en-GB" sz="800" kern="1200" baseline="0" dirty="0" smtClean="0">
                  <a:solidFill>
                    <a:schemeClr val="bg1"/>
                  </a:solidFill>
                  <a:effectLst/>
                  <a:latin typeface="+mn-lt"/>
                  <a:ea typeface="+mn-ea"/>
                  <a:cs typeface="+mn-cs"/>
                </a:rPr>
                <a:t> work IS ALSO SUPPORTED BY A project that has received </a:t>
              </a:r>
              <a:r>
                <a:rPr lang="en-GB" sz="800" kern="1200" dirty="0" smtClean="0">
                  <a:solidFill>
                    <a:schemeClr val="bg1"/>
                  </a:solidFill>
                  <a:effectLst/>
                  <a:latin typeface="+mn-lt"/>
                  <a:ea typeface="+mn-ea"/>
                  <a:cs typeface="+mn-cs"/>
                </a:rPr>
                <a:t>funding from the European Union’s Horizon 2020 research and innovation programme under Grant Agreement No. 856726  (GN4-3).</a:t>
              </a:r>
              <a:endParaRPr lang="en-GB" sz="800" dirty="0">
                <a:solidFill>
                  <a:schemeClr val="bg1"/>
                </a:solidFill>
              </a:endParaRPr>
            </a:p>
          </p:txBody>
        </p:sp>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2308" y="4642549"/>
              <a:ext cx="433675" cy="294664"/>
            </a:xfrm>
            <a:prstGeom prst="rect">
              <a:avLst/>
            </a:prstGeom>
          </p:spPr>
        </p:pic>
      </p:grpSp>
      <p:sp>
        <p:nvSpPr>
          <p:cNvPr id="13" name="Text Placeholder 4"/>
          <p:cNvSpPr>
            <a:spLocks noGrp="1"/>
          </p:cNvSpPr>
          <p:nvPr>
            <p:ph type="body" sz="quarter" idx="11" hasCustomPrompt="1"/>
          </p:nvPr>
        </p:nvSpPr>
        <p:spPr>
          <a:xfrm>
            <a:off x="3565358" y="4090834"/>
            <a:ext cx="5061285" cy="350836"/>
          </a:xfrm>
        </p:spPr>
        <p:txBody>
          <a:bodyPr>
            <a:normAutofit/>
          </a:bodyPr>
          <a:lstStyle>
            <a:lvl1pPr marL="0" indent="0" algn="ctr">
              <a:buNone/>
              <a:defRPr sz="1200" baseline="0">
                <a:solidFill>
                  <a:schemeClr val="bg1"/>
                </a:solidFill>
              </a:defRPr>
            </a:lvl1pPr>
          </a:lstStyle>
          <a:p>
            <a:pPr lvl="0"/>
            <a:r>
              <a:rPr lang="en-GB" dirty="0" smtClean="0"/>
              <a:t>Presenter email</a:t>
            </a:r>
            <a:endParaRPr lang="en-GB" dirty="0"/>
          </a:p>
        </p:txBody>
      </p:sp>
      <p:sp>
        <p:nvSpPr>
          <p:cNvPr id="4" name="Content Placeholder 3"/>
          <p:cNvSpPr>
            <a:spLocks noGrp="1"/>
          </p:cNvSpPr>
          <p:nvPr>
            <p:ph sz="quarter" idx="12" hasCustomPrompt="1"/>
          </p:nvPr>
        </p:nvSpPr>
        <p:spPr>
          <a:xfrm>
            <a:off x="3594100" y="3559176"/>
            <a:ext cx="5003800" cy="428625"/>
          </a:xfrm>
        </p:spPr>
        <p:txBody>
          <a:bodyPr>
            <a:noAutofit/>
          </a:bodyPr>
          <a:lstStyle>
            <a:lvl1pPr marL="0" indent="0" algn="ctr">
              <a:buNone/>
              <a:defRPr sz="2100" baseline="0">
                <a:solidFill>
                  <a:schemeClr val="bg1"/>
                </a:solidFill>
              </a:defRPr>
            </a:lvl1pPr>
          </a:lstStyle>
          <a:p>
            <a:pPr lvl="0"/>
            <a:r>
              <a:rPr lang="en-US" dirty="0" smtClean="0"/>
              <a:t>Optional “Any Questions?” Text here</a:t>
            </a:r>
          </a:p>
        </p:txBody>
      </p:sp>
      <p:sp>
        <p:nvSpPr>
          <p:cNvPr id="7" name="Text Placeholder 6"/>
          <p:cNvSpPr>
            <a:spLocks noGrp="1"/>
          </p:cNvSpPr>
          <p:nvPr>
            <p:ph type="body" sz="quarter" idx="13" hasCustomPrompt="1"/>
          </p:nvPr>
        </p:nvSpPr>
        <p:spPr>
          <a:xfrm>
            <a:off x="455084" y="321733"/>
            <a:ext cx="11347749" cy="445600"/>
          </a:xfrm>
        </p:spPr>
        <p:txBody>
          <a:bodyPr/>
          <a:lstStyle>
            <a:lvl1pPr marL="0" indent="0">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This end slide to be used for all GN4-1 Presentations</a:t>
            </a:r>
            <a:endParaRPr lang="en-GB" dirty="0"/>
          </a:p>
        </p:txBody>
      </p:sp>
    </p:spTree>
    <p:extLst>
      <p:ext uri="{BB962C8B-B14F-4D97-AF65-F5344CB8AC3E}">
        <p14:creationId xmlns:p14="http://schemas.microsoft.com/office/powerpoint/2010/main" val="356934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317501" y="1290396"/>
            <a:ext cx="11559679" cy="4497377"/>
          </a:xfrm>
          <a:prstGeom prst="rect">
            <a:avLst/>
          </a:prstGeom>
        </p:spPr>
        <p:txBody>
          <a:bodyPr/>
          <a:lstStyle>
            <a:lvl1pPr>
              <a:defRPr sz="2751"/>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1327149" y="6143096"/>
            <a:ext cx="8776971" cy="667809"/>
          </a:xfrm>
          <a:prstGeom prst="rect">
            <a:avLst/>
          </a:prstGeom>
        </p:spPr>
        <p:txBody>
          <a:bodyPr vert="horz" lIns="91440" tIns="45720" rIns="91440" bIns="45720" rtlCol="0" anchor="ctr"/>
          <a:lstStyle>
            <a:lvl1pPr algn="l">
              <a:defRPr lang="nl-NL" sz="1500" b="0" i="0" u="none" strike="noStrike" cap="none" spc="0" baseline="0" dirty="0">
                <a:ln>
                  <a:noFill/>
                </a:ln>
                <a:solidFill>
                  <a:srgbClr val="FFFFFF"/>
                </a:solidFill>
                <a:uFillTx/>
                <a:latin typeface="+mn-lt"/>
                <a:ea typeface="+mn-ea"/>
                <a:cs typeface="+mn-cs"/>
                <a:sym typeface="Arial"/>
              </a:defRPr>
            </a:lvl1pPr>
          </a:lstStyle>
          <a:p>
            <a:r>
              <a:rPr lang="en-US" smtClean="0"/>
              <a:t>IGTF and EUGridPMA development - APGridPMA March 2022 meeting </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317500" y="317500"/>
            <a:ext cx="11557000" cy="625877"/>
          </a:xfrm>
          <a:prstGeom prst="rect">
            <a:avLst/>
          </a:prstGeom>
        </p:spPr>
        <p:txBody>
          <a:bodyPr>
            <a:spAutoFit/>
          </a:bodyPr>
          <a:lstStyle>
            <a:lvl1pPr>
              <a:defRPr sz="3467"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8036506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0" y="0"/>
            <a:ext cx="1625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1" hasCustomPrompt="1"/>
          </p:nvPr>
        </p:nvSpPr>
        <p:spPr>
          <a:xfrm>
            <a:off x="1240257" y="3625009"/>
            <a:ext cx="6795911" cy="375289"/>
          </a:xfrm>
        </p:spPr>
        <p:txBody>
          <a:bodyPr>
            <a:normAutofit/>
          </a:bodyPr>
          <a:lstStyle>
            <a:lvl1pPr marL="0" indent="0">
              <a:buNone/>
              <a:defRPr sz="2000" b="1" baseline="0"/>
            </a:lvl1pPr>
          </a:lstStyle>
          <a:p>
            <a:pPr lvl="0"/>
            <a:r>
              <a:rPr lang="en-US" dirty="0" smtClean="0"/>
              <a:t>Presenter</a:t>
            </a:r>
          </a:p>
        </p:txBody>
      </p:sp>
      <p:sp>
        <p:nvSpPr>
          <p:cNvPr id="7" name="Text Placeholder 6"/>
          <p:cNvSpPr>
            <a:spLocks noGrp="1"/>
          </p:cNvSpPr>
          <p:nvPr>
            <p:ph type="body" sz="quarter" idx="12" hasCustomPrompt="1"/>
          </p:nvPr>
        </p:nvSpPr>
        <p:spPr>
          <a:xfrm>
            <a:off x="1240256" y="5484095"/>
            <a:ext cx="6671027" cy="436340"/>
          </a:xfrm>
        </p:spPr>
        <p:txBody>
          <a:bodyPr>
            <a:normAutofit/>
          </a:bodyPr>
          <a:lstStyle>
            <a:lvl1pPr marL="0" indent="0">
              <a:buNone/>
              <a:defRPr sz="1800"/>
            </a:lvl1pPr>
          </a:lstStyle>
          <a:p>
            <a:pPr lvl="0"/>
            <a:r>
              <a:rPr lang="en-US" dirty="0" smtClean="0"/>
              <a:t>Event, Location</a:t>
            </a:r>
            <a:endParaRPr lang="en-GB" dirty="0"/>
          </a:p>
        </p:txBody>
      </p:sp>
      <p:sp>
        <p:nvSpPr>
          <p:cNvPr id="12" name="Text Placeholder 10"/>
          <p:cNvSpPr>
            <a:spLocks noGrp="1"/>
          </p:cNvSpPr>
          <p:nvPr>
            <p:ph type="body" sz="quarter" idx="17" hasCustomPrompt="1"/>
          </p:nvPr>
        </p:nvSpPr>
        <p:spPr>
          <a:xfrm>
            <a:off x="1240257" y="2804346"/>
            <a:ext cx="6683727" cy="503459"/>
          </a:xfrm>
        </p:spPr>
        <p:txBody>
          <a:bodyPr>
            <a:normAutofit/>
          </a:bodyPr>
          <a:lstStyle>
            <a:lvl1pPr marL="0" indent="0">
              <a:buNone/>
              <a:defRPr sz="1950">
                <a:solidFill>
                  <a:srgbClr val="F6791C"/>
                </a:solidFill>
              </a:defRPr>
            </a:lvl1pPr>
          </a:lstStyle>
          <a:p>
            <a:pPr lvl="0"/>
            <a:r>
              <a:rPr lang="en-US" dirty="0" smtClean="0"/>
              <a:t>Subtitle</a:t>
            </a:r>
          </a:p>
        </p:txBody>
      </p:sp>
      <p:sp>
        <p:nvSpPr>
          <p:cNvPr id="11" name="Text Placeholder 10"/>
          <p:cNvSpPr>
            <a:spLocks noGrp="1"/>
          </p:cNvSpPr>
          <p:nvPr>
            <p:ph type="body" sz="quarter" idx="14" hasCustomPrompt="1"/>
          </p:nvPr>
        </p:nvSpPr>
        <p:spPr>
          <a:xfrm>
            <a:off x="1240257" y="2398309"/>
            <a:ext cx="6683727" cy="473242"/>
          </a:xfrm>
        </p:spPr>
        <p:txBody>
          <a:bodyPr>
            <a:noAutofit/>
          </a:bodyPr>
          <a:lstStyle>
            <a:lvl1pPr marL="0" indent="0">
              <a:buNone/>
              <a:defRPr sz="2400" b="1"/>
            </a:lvl1pPr>
          </a:lstStyle>
          <a:p>
            <a:pPr lvl="0"/>
            <a:r>
              <a:rPr lang="en-US" dirty="0" smtClean="0"/>
              <a:t>Title</a:t>
            </a:r>
          </a:p>
        </p:txBody>
      </p:sp>
      <p:sp>
        <p:nvSpPr>
          <p:cNvPr id="13" name="Text Placeholder 6"/>
          <p:cNvSpPr>
            <a:spLocks noGrp="1"/>
          </p:cNvSpPr>
          <p:nvPr>
            <p:ph type="body" sz="quarter" idx="18" hasCustomPrompt="1"/>
          </p:nvPr>
        </p:nvSpPr>
        <p:spPr>
          <a:xfrm>
            <a:off x="1240256" y="5785332"/>
            <a:ext cx="6671027" cy="428319"/>
          </a:xfrm>
        </p:spPr>
        <p:txBody>
          <a:bodyPr>
            <a:normAutofit/>
          </a:bodyPr>
          <a:lstStyle>
            <a:lvl1pPr marL="0" indent="0">
              <a:buNone/>
              <a:defRPr sz="1800"/>
            </a:lvl1pPr>
          </a:lstStyle>
          <a:p>
            <a:pPr lvl="0"/>
            <a:r>
              <a:rPr lang="en-US" dirty="0" smtClean="0"/>
              <a:t>Date</a:t>
            </a:r>
            <a:endParaRPr lang="en-GB" dirty="0"/>
          </a:p>
        </p:txBody>
      </p:sp>
      <p:sp>
        <p:nvSpPr>
          <p:cNvPr id="16" name="Text Placeholder 4"/>
          <p:cNvSpPr>
            <a:spLocks noGrp="1"/>
          </p:cNvSpPr>
          <p:nvPr>
            <p:ph type="body" sz="quarter" idx="19" hasCustomPrompt="1"/>
          </p:nvPr>
        </p:nvSpPr>
        <p:spPr>
          <a:xfrm>
            <a:off x="1240257" y="3947187"/>
            <a:ext cx="6795911" cy="347215"/>
          </a:xfrm>
        </p:spPr>
        <p:txBody>
          <a:bodyPr>
            <a:normAutofit/>
          </a:bodyPr>
          <a:lstStyle>
            <a:lvl1pPr marL="0" indent="0">
              <a:buNone/>
              <a:defRPr sz="1800" b="0" baseline="0"/>
            </a:lvl1pPr>
          </a:lstStyle>
          <a:p>
            <a:pPr lvl="0"/>
            <a:r>
              <a:rPr lang="en-US" dirty="0" smtClean="0"/>
              <a:t>Role in Community, AARC (if applicable)</a:t>
            </a:r>
          </a:p>
        </p:txBody>
      </p:sp>
      <p:sp>
        <p:nvSpPr>
          <p:cNvPr id="18" name="Text Placeholder 4"/>
          <p:cNvSpPr>
            <a:spLocks noGrp="1"/>
          </p:cNvSpPr>
          <p:nvPr>
            <p:ph type="body" sz="quarter" idx="20" hasCustomPrompt="1"/>
          </p:nvPr>
        </p:nvSpPr>
        <p:spPr>
          <a:xfrm>
            <a:off x="1240257" y="4249757"/>
            <a:ext cx="8818145" cy="347215"/>
          </a:xfrm>
        </p:spPr>
        <p:txBody>
          <a:bodyPr>
            <a:normAutofit/>
          </a:bodyPr>
          <a:lstStyle>
            <a:lvl1pPr marL="0" indent="0">
              <a:buNone/>
              <a:defRPr sz="1800" b="0" baseline="0"/>
            </a:lvl1pPr>
          </a:lstStyle>
          <a:p>
            <a:pPr lvl="0"/>
            <a:r>
              <a:rPr lang="en-US" dirty="0" smtClean="0"/>
              <a:t>Role in Organisation, Organisation Name (if Applicable)</a:t>
            </a:r>
          </a:p>
        </p:txBody>
      </p:sp>
      <p:sp>
        <p:nvSpPr>
          <p:cNvPr id="4" name="Text Placeholder 3"/>
          <p:cNvSpPr>
            <a:spLocks noGrp="1"/>
          </p:cNvSpPr>
          <p:nvPr>
            <p:ph type="body" sz="quarter" idx="21" hasCustomPrompt="1"/>
          </p:nvPr>
        </p:nvSpPr>
        <p:spPr>
          <a:xfrm>
            <a:off x="1486792" y="4765917"/>
            <a:ext cx="1219200" cy="190399"/>
          </a:xfrm>
        </p:spPr>
        <p:txBody>
          <a:bodyPr>
            <a:normAutofit/>
          </a:bodyPr>
          <a:lstStyle>
            <a:lvl1pPr marL="0" indent="0">
              <a:buNone/>
              <a:defRPr sz="600"/>
            </a:lvl1pPr>
          </a:lstStyle>
          <a:p>
            <a:pPr lvl="0"/>
            <a:r>
              <a:rPr lang="en-US" dirty="0" smtClean="0"/>
              <a:t>Logo (optional)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6358" y="-42332"/>
            <a:ext cx="4389920" cy="694266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682" y="480622"/>
            <a:ext cx="1482776" cy="1339714"/>
          </a:xfrm>
          <a:prstGeom prst="rect">
            <a:avLst/>
          </a:prstGeom>
        </p:spPr>
      </p:pic>
      <p:sp>
        <p:nvSpPr>
          <p:cNvPr id="23" name="TextBox 22"/>
          <p:cNvSpPr txBox="1"/>
          <p:nvPr userDrawn="1"/>
        </p:nvSpPr>
        <p:spPr>
          <a:xfrm>
            <a:off x="2818932" y="927797"/>
            <a:ext cx="5918159" cy="353943"/>
          </a:xfrm>
          <a:prstGeom prst="rect">
            <a:avLst/>
          </a:prstGeom>
          <a:noFill/>
        </p:spPr>
        <p:txBody>
          <a:bodyPr wrap="none" rtlCol="0">
            <a:spAutoFit/>
          </a:bodyPr>
          <a:lstStyle/>
          <a:p>
            <a:r>
              <a:rPr lang="en-GB" sz="1700" dirty="0" smtClean="0">
                <a:solidFill>
                  <a:srgbClr val="003F5E"/>
                </a:solidFill>
              </a:rPr>
              <a:t>Authentication and Authorisation for Research and Collaboration</a:t>
            </a:r>
            <a:endParaRPr lang="en-GB" sz="1700" dirty="0">
              <a:solidFill>
                <a:srgbClr val="003F5E"/>
              </a:solidFill>
            </a:endParaRPr>
          </a:p>
        </p:txBody>
      </p:sp>
    </p:spTree>
    <p:extLst>
      <p:ext uri="{BB962C8B-B14F-4D97-AF65-F5344CB8AC3E}">
        <p14:creationId xmlns:p14="http://schemas.microsoft.com/office/powerpoint/2010/main" val="2565769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037876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sz="15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489368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3" y="1681163"/>
            <a:ext cx="55149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82601" y="2489204"/>
            <a:ext cx="5553075" cy="37004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427798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3"/>
            <a:ext cx="7864123" cy="4652963"/>
          </a:xfrm>
        </p:spPr>
        <p:txBody>
          <a:bodyPr/>
          <a:lstStyle>
            <a:lvl1pPr>
              <a:defRPr sz="15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602125" y="1532467"/>
            <a:ext cx="3" cy="46820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30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5" descr="H:\Home\davidg\EUGridPMA\IGTF\IGTF-logos\IGTF-colors.wmf"/>
          <p:cNvPicPr>
            <a:picLocks noChangeAspect="1" noChangeArrowheads="1"/>
          </p:cNvPicPr>
          <p:nvPr userDrawn="1"/>
        </p:nvPicPr>
        <p:blipFill>
          <a:blip r:embed="rId2" cstate="print">
            <a:lum bright="90000" contrast="-89000"/>
          </a:blip>
          <a:stretch>
            <a:fillRect/>
          </a:stretch>
        </p:blipFill>
        <p:spPr bwMode="auto">
          <a:xfrm>
            <a:off x="0" y="0"/>
            <a:ext cx="6505359" cy="6858000"/>
          </a:xfrm>
          <a:prstGeom prst="rect">
            <a:avLst/>
          </a:prstGeom>
          <a:noFill/>
        </p:spPr>
      </p:pic>
      <p:sp>
        <p:nvSpPr>
          <p:cNvPr id="2" name="Title 1"/>
          <p:cNvSpPr>
            <a:spLocks noGrp="1"/>
          </p:cNvSpPr>
          <p:nvPr>
            <p:ph type="title"/>
          </p:nvPr>
        </p:nvSpPr>
        <p:spPr/>
        <p:txBody>
          <a:bodyPr anchor="ct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1447800" y="6356351"/>
            <a:ext cx="1255779" cy="365125"/>
          </a:xfrm>
        </p:spPr>
        <p:txBody>
          <a:bodyPr/>
          <a:lstStyle/>
          <a:p>
            <a:r>
              <a:rPr lang="en-US" smtClean="0"/>
              <a:t>24 March 2022</a:t>
            </a:r>
            <a:endParaRPr lang="en-GB" dirty="0"/>
          </a:p>
        </p:txBody>
      </p:sp>
      <p:sp>
        <p:nvSpPr>
          <p:cNvPr id="5"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2022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9" name="Straight Connector 8"/>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H:\Home\davidg\EUGridPMA\IGTF\IGTF-logos\IGTF-logo-mini.wmf"/>
          <p:cNvPicPr>
            <a:picLocks noChangeAspect="1" noChangeArrowheads="1"/>
          </p:cNvPicPr>
          <p:nvPr userDrawn="1"/>
        </p:nvPicPr>
        <p:blipFill>
          <a:blip r:embed="rId3" cstate="print"/>
          <a:stretch>
            <a:fillRect/>
          </a:stretch>
        </p:blipFill>
        <p:spPr bwMode="auto">
          <a:xfrm>
            <a:off x="609599" y="6356351"/>
            <a:ext cx="791685" cy="417968"/>
          </a:xfrm>
          <a:prstGeom prst="rect">
            <a:avLst/>
          </a:prstGeom>
          <a:noFill/>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630929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676400"/>
            <a:ext cx="12192000" cy="2165684"/>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3"/>
          </p:nvPr>
        </p:nvSpPr>
        <p:spPr>
          <a:xfrm>
            <a:off x="470572" y="4083050"/>
            <a:ext cx="11208083" cy="218139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34016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6" name="Rectangle 5"/>
          <p:cNvSpPr/>
          <p:nvPr userDrawn="1"/>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54716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8"/>
            <a:ext cx="6172200" cy="4209532"/>
          </a:xfrm>
        </p:spPr>
        <p:txBody>
          <a:bodyPr/>
          <a:lstStyle>
            <a:lvl1pPr>
              <a:defRPr sz="1800"/>
            </a:lvl1pPr>
            <a:lvl2pPr>
              <a:defRPr sz="165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642188"/>
            <a:ext cx="4314825" cy="42268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379759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7"/>
            <a:ext cx="6172200" cy="414421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457202" y="1716837"/>
            <a:ext cx="4314825" cy="41521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236225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2" name="TextBox 1"/>
          <p:cNvSpPr txBox="1"/>
          <p:nvPr userDrawn="1"/>
        </p:nvSpPr>
        <p:spPr>
          <a:xfrm>
            <a:off x="652382" y="304802"/>
            <a:ext cx="3601692" cy="646331"/>
          </a:xfrm>
          <a:prstGeom prst="rect">
            <a:avLst/>
          </a:prstGeom>
          <a:noFill/>
        </p:spPr>
        <p:txBody>
          <a:bodyPr wrap="none" rtlCol="0">
            <a:spAutoFit/>
          </a:bodyPr>
          <a:lstStyle/>
          <a:p>
            <a:r>
              <a:rPr lang="en-GB" sz="1800" b="1" dirty="0" smtClean="0">
                <a:solidFill>
                  <a:srgbClr val="003F5D"/>
                </a:solidFill>
              </a:rPr>
              <a:t>Style</a:t>
            </a:r>
            <a:r>
              <a:rPr lang="en-GB" sz="1800" b="1" baseline="0" dirty="0" smtClean="0">
                <a:solidFill>
                  <a:srgbClr val="003F5D"/>
                </a:solidFill>
              </a:rPr>
              <a:t> Guide</a:t>
            </a:r>
          </a:p>
          <a:p>
            <a:r>
              <a:rPr lang="en-GB" sz="1800" baseline="0" dirty="0" smtClean="0">
                <a:solidFill>
                  <a:srgbClr val="F57A1E"/>
                </a:solidFill>
              </a:rPr>
              <a:t>A Guide to Using the AARC Template</a:t>
            </a:r>
            <a:endParaRPr lang="en-GB" sz="1800" dirty="0">
              <a:solidFill>
                <a:srgbClr val="F57A1E"/>
              </a:solidFill>
            </a:endParaRPr>
          </a:p>
        </p:txBody>
      </p:sp>
      <p:sp>
        <p:nvSpPr>
          <p:cNvPr id="4" name="TextBox 3"/>
          <p:cNvSpPr txBox="1"/>
          <p:nvPr userDrawn="1"/>
        </p:nvSpPr>
        <p:spPr>
          <a:xfrm>
            <a:off x="780366" y="2025770"/>
            <a:ext cx="10149657" cy="3139321"/>
          </a:xfrm>
          <a:prstGeom prst="rect">
            <a:avLst/>
          </a:prstGeom>
          <a:noFill/>
        </p:spPr>
        <p:txBody>
          <a:bodyPr wrap="square" rtlCol="0">
            <a:spAutoFit/>
          </a:bodyPr>
          <a:lstStyle/>
          <a:p>
            <a:pPr marL="214313" indent="-214313">
              <a:buFont typeface="Arial" panose="020B0604020202020204" pitchFamily="34" charset="0"/>
              <a:buChar char="•"/>
            </a:pPr>
            <a:r>
              <a:rPr lang="en-GB" sz="1800" dirty="0" smtClean="0">
                <a:solidFill>
                  <a:srgbClr val="003F5D"/>
                </a:solidFill>
              </a:rPr>
              <a:t>This template is to</a:t>
            </a:r>
            <a:r>
              <a:rPr lang="en-GB" sz="1800" baseline="0" dirty="0" smtClean="0">
                <a:solidFill>
                  <a:srgbClr val="003F5D"/>
                </a:solidFill>
              </a:rPr>
              <a:t> present information on behalf of the AARC Project</a:t>
            </a:r>
          </a:p>
          <a:p>
            <a:pPr marL="214313" indent="-214313">
              <a:buFont typeface="Arial" panose="020B0604020202020204" pitchFamily="34" charset="0"/>
              <a:buChar char="•"/>
            </a:pPr>
            <a:r>
              <a:rPr lang="en-GB" sz="1800" baseline="0" dirty="0" smtClean="0">
                <a:solidFill>
                  <a:srgbClr val="003F5D"/>
                </a:solidFill>
              </a:rPr>
              <a:t>Font is Calibri and will auto-size. Avoid using a font size less than 18pt.  Main font colour is Teal, </a:t>
            </a:r>
            <a:r>
              <a:rPr lang="en-GB" sz="1800" baseline="0" dirty="0" smtClean="0">
                <a:solidFill>
                  <a:srgbClr val="F57B20"/>
                </a:solidFill>
              </a:rPr>
              <a:t>highlight colour is Orange and should be used sparingly.</a:t>
            </a:r>
            <a:r>
              <a:rPr lang="en-GB" sz="1800" baseline="0" dirty="0" smtClean="0">
                <a:solidFill>
                  <a:srgbClr val="ED1556"/>
                </a:solidFill>
              </a:rPr>
              <a:t> </a:t>
            </a:r>
            <a:r>
              <a:rPr lang="en-GB" sz="1800" baseline="0" dirty="0" smtClean="0">
                <a:solidFill>
                  <a:srgbClr val="003F5D"/>
                </a:solidFill>
              </a:rPr>
              <a:t>If the colours are not shown in PowerPoint use the colour picker to select the correct colour from the logo or these samples</a:t>
            </a:r>
            <a:endParaRPr lang="en-GB" sz="1800" baseline="0" dirty="0" smtClean="0">
              <a:solidFill>
                <a:srgbClr val="ED1556"/>
              </a:solidFill>
            </a:endParaRPr>
          </a:p>
          <a:p>
            <a:pPr marL="214313" indent="-214313">
              <a:buFont typeface="Arial" panose="020B0604020202020204" pitchFamily="34" charset="0"/>
              <a:buChar char="•"/>
            </a:pPr>
            <a:endParaRPr lang="en-GB" sz="1800" baseline="0" dirty="0" smtClean="0">
              <a:solidFill>
                <a:srgbClr val="ED1556"/>
              </a:solidFill>
            </a:endParaRPr>
          </a:p>
          <a:p>
            <a:pPr marL="214313" indent="-214313">
              <a:buFont typeface="Arial" panose="020B0604020202020204" pitchFamily="34" charset="0"/>
              <a:buChar char="•"/>
            </a:pPr>
            <a:r>
              <a:rPr lang="en-GB" sz="1800" baseline="0" dirty="0" smtClean="0">
                <a:solidFill>
                  <a:srgbClr val="003F5D"/>
                </a:solidFill>
              </a:rPr>
              <a:t>The title slide has space for the speaker’s own organisation logo which should be no larger than the main AARC logo </a:t>
            </a:r>
          </a:p>
          <a:p>
            <a:pPr marL="214313" indent="-214313">
              <a:buFont typeface="Arial" panose="020B0604020202020204" pitchFamily="34" charset="0"/>
              <a:buChar char="•"/>
            </a:pPr>
            <a:endParaRPr lang="en-GB" sz="1800" baseline="0" dirty="0" smtClean="0">
              <a:solidFill>
                <a:srgbClr val="003F5D"/>
              </a:solidFill>
            </a:endParaRPr>
          </a:p>
          <a:p>
            <a:pPr marL="214313" indent="-214313">
              <a:buFont typeface="Arial" panose="020B0604020202020204" pitchFamily="34" charset="0"/>
              <a:buChar char="•"/>
            </a:pPr>
            <a:r>
              <a:rPr lang="en-GB" sz="1800" baseline="0" dirty="0" smtClean="0">
                <a:solidFill>
                  <a:srgbClr val="003F5D"/>
                </a:solidFill>
              </a:rPr>
              <a:t>The end slide includes EU logo, copyright, and funding statement. Adapt the funding statement and supporting organisations at the end (but likely keep the EU Logo and reference to H2020, since it supported the AARC and AARC2 projects)</a:t>
            </a:r>
          </a:p>
        </p:txBody>
      </p:sp>
      <p:sp>
        <p:nvSpPr>
          <p:cNvPr id="5" name="Oval 4"/>
          <p:cNvSpPr/>
          <p:nvPr userDrawn="1"/>
        </p:nvSpPr>
        <p:spPr>
          <a:xfrm>
            <a:off x="10890209" y="5560973"/>
            <a:ext cx="727243" cy="529390"/>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9884901" y="5560973"/>
            <a:ext cx="727243" cy="529390"/>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538627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12192001" cy="68580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7" name="Picture 6"/>
          <p:cNvPicPr>
            <a:picLocks noChangeAspect="1"/>
          </p:cNvPicPr>
          <p:nvPr userDrawn="1"/>
        </p:nvPicPr>
        <p:blipFill rotWithShape="1">
          <a:blip r:embed="rId2"/>
          <a:srcRect b="30428"/>
          <a:stretch/>
        </p:blipFill>
        <p:spPr>
          <a:xfrm>
            <a:off x="5217067" y="4837092"/>
            <a:ext cx="1385319" cy="78566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831" y="5927157"/>
            <a:ext cx="433675" cy="294664"/>
          </a:xfrm>
          <a:prstGeom prst="rect">
            <a:avLst/>
          </a:prstGeom>
        </p:spPr>
      </p:pic>
      <p:sp>
        <p:nvSpPr>
          <p:cNvPr id="8" name="TextBox 7"/>
          <p:cNvSpPr txBox="1"/>
          <p:nvPr userDrawn="1"/>
        </p:nvSpPr>
        <p:spPr>
          <a:xfrm>
            <a:off x="4111444" y="2395574"/>
            <a:ext cx="3748975" cy="1446550"/>
          </a:xfrm>
          <a:prstGeom prst="rect">
            <a:avLst/>
          </a:prstGeom>
          <a:noFill/>
        </p:spPr>
        <p:txBody>
          <a:bodyPr wrap="none" rtlCol="0">
            <a:spAutoFit/>
          </a:bodyPr>
          <a:lstStyle/>
          <a:p>
            <a:pPr algn="ctr"/>
            <a:r>
              <a:rPr lang="en-GB" sz="4400" dirty="0" smtClean="0">
                <a:solidFill>
                  <a:schemeClr val="bg1"/>
                </a:solidFill>
              </a:rPr>
              <a:t>Thank you</a:t>
            </a:r>
          </a:p>
          <a:p>
            <a:pPr algn="ctr"/>
            <a:r>
              <a:rPr lang="en-GB" sz="4400" dirty="0" smtClean="0">
                <a:solidFill>
                  <a:srgbClr val="F6791C"/>
                </a:solidFill>
              </a:rPr>
              <a:t>Any</a:t>
            </a:r>
            <a:r>
              <a:rPr lang="en-GB" sz="4400" baseline="0" dirty="0" smtClean="0">
                <a:solidFill>
                  <a:srgbClr val="F6791C"/>
                </a:solidFill>
              </a:rPr>
              <a:t> Questions?</a:t>
            </a:r>
            <a:endParaRPr lang="en-GB" sz="4400" dirty="0">
              <a:solidFill>
                <a:srgbClr val="F6791C"/>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6357" y="-50222"/>
            <a:ext cx="4394909" cy="6950557"/>
          </a:xfrm>
          <a:prstGeom prst="rect">
            <a:avLst/>
          </a:prstGeom>
        </p:spPr>
      </p:pic>
      <p:sp>
        <p:nvSpPr>
          <p:cNvPr id="25" name="Content Placeholder 24"/>
          <p:cNvSpPr>
            <a:spLocks noGrp="1"/>
          </p:cNvSpPr>
          <p:nvPr>
            <p:ph sz="quarter" idx="11" hasCustomPrompt="1"/>
          </p:nvPr>
        </p:nvSpPr>
        <p:spPr>
          <a:xfrm>
            <a:off x="3763166" y="4113541"/>
            <a:ext cx="4445529" cy="373710"/>
          </a:xfrm>
        </p:spPr>
        <p:txBody>
          <a:bodyPr>
            <a:normAutofit/>
          </a:bodyPr>
          <a:lstStyle>
            <a:lvl1pPr marL="0" indent="0" algn="ctr">
              <a:buNone/>
              <a:defRPr sz="1800">
                <a:solidFill>
                  <a:schemeClr val="bg1"/>
                </a:solidFill>
              </a:defRPr>
            </a:lvl1pPr>
          </a:lstStyle>
          <a:p>
            <a:pPr lvl="0"/>
            <a:r>
              <a:rPr lang="en-US" dirty="0" smtClean="0"/>
              <a:t>Presenter email address</a:t>
            </a:r>
            <a:endParaRPr lang="en-GB" dirty="0"/>
          </a:p>
        </p:txBody>
      </p:sp>
      <p:sp>
        <p:nvSpPr>
          <p:cNvPr id="10" name="TextBox 9"/>
          <p:cNvSpPr txBox="1"/>
          <p:nvPr userDrawn="1"/>
        </p:nvSpPr>
        <p:spPr>
          <a:xfrm>
            <a:off x="3492533" y="6289305"/>
            <a:ext cx="4945586" cy="276999"/>
          </a:xfrm>
          <a:prstGeom prst="rect">
            <a:avLst/>
          </a:prstGeom>
          <a:noFill/>
        </p:spPr>
        <p:txBody>
          <a:bodyPr wrap="none" rtlCol="0">
            <a:spAutoFit/>
          </a:bodyPr>
          <a:lstStyle/>
          <a:p>
            <a:pPr algn="ctr"/>
            <a:r>
              <a:rPr lang="en-GB" sz="600" kern="1200" dirty="0" smtClean="0">
                <a:solidFill>
                  <a:schemeClr val="bg1"/>
                </a:solidFill>
                <a:effectLst/>
                <a:latin typeface="+mn-lt"/>
                <a:ea typeface="+mn-ea"/>
                <a:cs typeface="+mn-cs"/>
              </a:rPr>
              <a:t>© members of the AARC Community. </a:t>
            </a:r>
          </a:p>
          <a:p>
            <a:pPr marL="0" marR="0" indent="0" algn="ctr" defTabSz="914400" rtl="0" eaLnBrk="1" fontAlgn="auto" latinLnBrk="0" hangingPunct="1">
              <a:lnSpc>
                <a:spcPct val="100000"/>
              </a:lnSpc>
              <a:spcBef>
                <a:spcPts val="0"/>
              </a:spcBef>
              <a:spcAft>
                <a:spcPts val="0"/>
              </a:spcAft>
              <a:buClrTx/>
              <a:buSzTx/>
              <a:buFontTx/>
              <a:buNone/>
              <a:tabLst/>
              <a:defRPr/>
            </a:pPr>
            <a:r>
              <a:rPr lang="en-GB" sz="600" kern="1200" dirty="0" smtClean="0">
                <a:solidFill>
                  <a:schemeClr val="bg1"/>
                </a:solidFill>
                <a:effectLst/>
                <a:latin typeface="+mn-lt"/>
                <a:ea typeface="+mn-ea"/>
                <a:cs typeface="+mn-cs"/>
              </a:rPr>
              <a:t>The work leading to these results has received funding from the European Union’s Horizon 2020 research and innovation programme</a:t>
            </a:r>
            <a:r>
              <a:rPr lang="en-GB" sz="600" kern="1200" baseline="0" dirty="0" smtClean="0">
                <a:solidFill>
                  <a:schemeClr val="bg1"/>
                </a:solidFill>
                <a:effectLst/>
                <a:latin typeface="+mn-lt"/>
                <a:ea typeface="+mn-ea"/>
                <a:cs typeface="+mn-cs"/>
              </a:rPr>
              <a:t> and other sources</a:t>
            </a:r>
            <a:r>
              <a:rPr lang="en-GB" sz="600" kern="1200" dirty="0" smtClean="0">
                <a:solidFill>
                  <a:schemeClr val="bg1"/>
                </a:solidFill>
                <a:effectLst/>
                <a:latin typeface="+mn-lt"/>
                <a:ea typeface="+mn-ea"/>
                <a:cs typeface="+mn-cs"/>
              </a:rPr>
              <a:t>.</a:t>
            </a:r>
            <a:endParaRPr lang="en-GB" sz="600" dirty="0">
              <a:solidFill>
                <a:schemeClr val="bg1"/>
              </a:solidFill>
            </a:endParaRPr>
          </a:p>
        </p:txBody>
      </p:sp>
      <p:sp>
        <p:nvSpPr>
          <p:cNvPr id="11" name="TextBox 10"/>
          <p:cNvSpPr txBox="1"/>
          <p:nvPr userDrawn="1"/>
        </p:nvSpPr>
        <p:spPr>
          <a:xfrm>
            <a:off x="5142826" y="5591160"/>
            <a:ext cx="1645002" cy="246221"/>
          </a:xfrm>
          <a:prstGeom prst="rect">
            <a:avLst/>
          </a:prstGeom>
          <a:noFill/>
        </p:spPr>
        <p:txBody>
          <a:bodyPr wrap="none" rtlCol="0">
            <a:spAutoFit/>
          </a:bodyPr>
          <a:lstStyle/>
          <a:p>
            <a:pPr algn="ctr"/>
            <a:r>
              <a:rPr lang="en-GB" sz="1000" dirty="0" smtClean="0">
                <a:solidFill>
                  <a:schemeClr val="bg1"/>
                </a:solidFill>
              </a:rPr>
              <a:t>https://aarc-community.org</a:t>
            </a:r>
            <a:endParaRPr lang="en-GB" sz="1000" dirty="0">
              <a:solidFill>
                <a:schemeClr val="bg1"/>
              </a:solidFill>
            </a:endParaRPr>
          </a:p>
        </p:txBody>
      </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46749" y="5927156"/>
            <a:ext cx="796527" cy="280595"/>
          </a:xfrm>
          <a:prstGeom prst="rect">
            <a:avLst/>
          </a:prstGeom>
        </p:spPr>
      </p:pic>
      <p:sp>
        <p:nvSpPr>
          <p:cNvPr id="3" name="Text Placeholder 2"/>
          <p:cNvSpPr>
            <a:spLocks noGrp="1"/>
          </p:cNvSpPr>
          <p:nvPr>
            <p:ph type="body" sz="quarter" idx="12" hasCustomPrompt="1"/>
          </p:nvPr>
        </p:nvSpPr>
        <p:spPr>
          <a:xfrm>
            <a:off x="3511550" y="6591300"/>
            <a:ext cx="4946650" cy="185057"/>
          </a:xfrm>
        </p:spPr>
        <p:txBody>
          <a:bodyPr>
            <a:normAutofit/>
          </a:bodyPr>
          <a:lstStyle>
            <a:lvl1pPr marL="0" indent="0">
              <a:buNone/>
              <a:defRPr sz="600" baseline="0">
                <a:solidFill>
                  <a:schemeClr val="bg1"/>
                </a:solidFill>
              </a:defRPr>
            </a:lvl1pPr>
          </a:lstStyle>
          <a:p>
            <a:pPr lvl="0"/>
            <a:r>
              <a:rPr lang="en-GB" dirty="0" smtClean="0"/>
              <a:t>Supporting projects and organisations: </a:t>
            </a:r>
            <a:endParaRPr lang="en-GB" dirty="0"/>
          </a:p>
        </p:txBody>
      </p:sp>
    </p:spTree>
    <p:extLst>
      <p:ext uri="{BB962C8B-B14F-4D97-AF65-F5344CB8AC3E}">
        <p14:creationId xmlns:p14="http://schemas.microsoft.com/office/powerpoint/2010/main" val="316384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1447800" y="6356351"/>
            <a:ext cx="1255779" cy="365125"/>
          </a:xfrm>
        </p:spPr>
        <p:txBody>
          <a:bodyPr/>
          <a:lstStyle/>
          <a:p>
            <a:r>
              <a:rPr lang="en-US" smtClean="0"/>
              <a:t>24 March 2022</a:t>
            </a:r>
            <a:endParaRPr lang="en-GB" dirty="0"/>
          </a:p>
        </p:txBody>
      </p:sp>
      <p:sp>
        <p:nvSpPr>
          <p:cNvPr id="5"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2022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9" name="Straight Connector 8"/>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H:\Home\davidg\EUGridPMA\IGTF\IGTF-logos\IGTF-logo-mini.wmf"/>
          <p:cNvPicPr>
            <a:picLocks noChangeAspect="1" noChangeArrowheads="1"/>
          </p:cNvPicPr>
          <p:nvPr userDrawn="1"/>
        </p:nvPicPr>
        <p:blipFill>
          <a:blip r:embed="rId2" cstate="print"/>
          <a:stretch>
            <a:fillRect/>
          </a:stretch>
        </p:blipFill>
        <p:spPr bwMode="auto">
          <a:xfrm>
            <a:off x="609599" y="6356351"/>
            <a:ext cx="791685" cy="417968"/>
          </a:xfrm>
          <a:prstGeom prst="rect">
            <a:avLst/>
          </a:prstGeom>
          <a:noFill/>
        </p:spPr>
      </p:pic>
    </p:spTree>
    <p:extLst>
      <p:ext uri="{BB962C8B-B14F-4D97-AF65-F5344CB8AC3E}">
        <p14:creationId xmlns:p14="http://schemas.microsoft.com/office/powerpoint/2010/main" val="28224351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lIns="0" rIns="0" anchor="t"/>
          <a:lstStyle>
            <a:lvl1pPr algn="l">
              <a:defRPr sz="4000" b="1" cap="all"/>
            </a:lvl1pPr>
          </a:lstStyle>
          <a:p>
            <a:r>
              <a:rPr lang="en-US" smtClean="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lIns="0" rIns="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a:xfrm>
            <a:off x="963085" y="6356351"/>
            <a:ext cx="7876115" cy="365125"/>
          </a:xfrm>
        </p:spPr>
        <p:txBody>
          <a:bodyPr/>
          <a:lstStyle>
            <a:lvl1pPr algn="l">
              <a:defRPr/>
            </a:lvl1pPr>
          </a:lstStyle>
          <a:p>
            <a:r>
              <a:rPr lang="en-US" smtClean="0"/>
              <a:t>IGTF and EUGridPMA development - APGridPMA March 2022 meeting </a:t>
            </a:r>
            <a:endParaRPr lang="en-GB" dirty="0"/>
          </a:p>
        </p:txBody>
      </p:sp>
      <p:sp>
        <p:nvSpPr>
          <p:cNvPr id="6" name="Slide Number Placeholder 5"/>
          <p:cNvSpPr>
            <a:spLocks noGrp="1"/>
          </p:cNvSpPr>
          <p:nvPr>
            <p:ph type="sldNum" sz="quarter" idx="12"/>
          </p:nvPr>
        </p:nvSpPr>
        <p:spPr>
          <a:xfrm>
            <a:off x="10333205" y="6356351"/>
            <a:ext cx="973899" cy="365125"/>
          </a:xfrm>
        </p:spPr>
        <p:txBody>
          <a:bodyPr/>
          <a:lstStyle/>
          <a:p>
            <a:fld id="{A423C6C7-C0F9-497B-BEFB-D2FC0D2E643A}" type="slidenum">
              <a:rPr lang="en-GB" smtClean="0"/>
              <a:t>‹#›</a:t>
            </a:fld>
            <a:endParaRPr lang="en-GB"/>
          </a:p>
        </p:txBody>
      </p:sp>
      <p:pic>
        <p:nvPicPr>
          <p:cNvPr id="2050" name="Picture 2" descr="H:\Home\davidg\EUGridPMA\IGTF\IGTF-logos\IGTF-logo-mini.wmf"/>
          <p:cNvPicPr>
            <a:picLocks noChangeAspect="1" noChangeArrowheads="1"/>
          </p:cNvPicPr>
          <p:nvPr userDrawn="1"/>
        </p:nvPicPr>
        <p:blipFill>
          <a:blip r:embed="rId2" cstate="print"/>
          <a:stretch>
            <a:fillRect/>
          </a:stretch>
        </p:blipFill>
        <p:spPr bwMode="auto">
          <a:xfrm>
            <a:off x="968107" y="2123620"/>
            <a:ext cx="1317893" cy="695779"/>
          </a:xfrm>
          <a:prstGeom prst="rect">
            <a:avLst/>
          </a:prstGeom>
          <a:noFill/>
        </p:spPr>
      </p:pic>
      <p:sp>
        <p:nvSpPr>
          <p:cNvPr id="7" name="Date Placeholder 3"/>
          <p:cNvSpPr>
            <a:spLocks noGrp="1"/>
          </p:cNvSpPr>
          <p:nvPr>
            <p:ph type="dt" sz="half" idx="10"/>
          </p:nvPr>
        </p:nvSpPr>
        <p:spPr>
          <a:xfrm>
            <a:off x="8958313" y="6356351"/>
            <a:ext cx="1255779" cy="365125"/>
          </a:xfrm>
        </p:spPr>
        <p:txBody>
          <a:bodyPr/>
          <a:lstStyle/>
          <a:p>
            <a:r>
              <a:rPr lang="en-US" smtClean="0"/>
              <a:t>24 March 2022</a:t>
            </a:r>
            <a:endParaRPr lang="en-GB"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5" descr="H:\Home\davidg\EUGridPMA\IGTF\IGTF-logos\IGTF-colors.wmf"/>
          <p:cNvPicPr>
            <a:picLocks noChangeAspect="1" noChangeArrowheads="1"/>
          </p:cNvPicPr>
          <p:nvPr userDrawn="1"/>
        </p:nvPicPr>
        <p:blipFill>
          <a:blip r:embed="rId2" cstate="print">
            <a:lum bright="90000" contrast="-89000"/>
          </a:blip>
          <a:stretch>
            <a:fillRect/>
          </a:stretch>
        </p:blipFill>
        <p:spPr bwMode="auto">
          <a:xfrm>
            <a:off x="0" y="0"/>
            <a:ext cx="6505359" cy="68580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9" name="Straight Connector 8"/>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Date Placeholder 3"/>
          <p:cNvSpPr>
            <a:spLocks noGrp="1"/>
          </p:cNvSpPr>
          <p:nvPr>
            <p:ph type="dt" sz="half" idx="10"/>
          </p:nvPr>
        </p:nvSpPr>
        <p:spPr>
          <a:xfrm>
            <a:off x="1447800" y="6356351"/>
            <a:ext cx="1255779" cy="365125"/>
          </a:xfrm>
        </p:spPr>
        <p:txBody>
          <a:bodyPr/>
          <a:lstStyle/>
          <a:p>
            <a:r>
              <a:rPr lang="en-US" smtClean="0"/>
              <a:t>24 March 2022</a:t>
            </a:r>
            <a:endParaRPr lang="en-GB" dirty="0"/>
          </a:p>
        </p:txBody>
      </p:sp>
      <p:sp>
        <p:nvSpPr>
          <p:cNvPr id="16"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2022 meeting </a:t>
            </a:r>
            <a:endParaRPr lang="en-GB" dirty="0"/>
          </a:p>
        </p:txBody>
      </p:sp>
      <p:sp>
        <p:nvSpPr>
          <p:cNvPr id="17" name="Slide Number Placeholder 5"/>
          <p:cNvSpPr>
            <a:spLocks noGrp="1"/>
          </p:cNvSpPr>
          <p:nvPr>
            <p:ph type="sldNum" sz="quarter" idx="12"/>
          </p:nvPr>
        </p:nvSpPr>
        <p:spPr>
          <a:xfrm>
            <a:off x="10608501" y="6356351"/>
            <a:ext cx="973899" cy="365125"/>
          </a:xfrm>
        </p:spPr>
        <p:txBody>
          <a:bodyPr/>
          <a:lstStyle/>
          <a:p>
            <a:fld id="{A423C6C7-C0F9-497B-BEFB-D2FC0D2E643A}" type="slidenum">
              <a:rPr lang="en-GB" smtClean="0"/>
              <a:t>‹#›</a:t>
            </a:fld>
            <a:endParaRPr lang="en-GB"/>
          </a:p>
        </p:txBody>
      </p:sp>
      <p:pic>
        <p:nvPicPr>
          <p:cNvPr id="18" name="Picture 2" descr="H:\Home\davidg\EUGridPMA\IGTF\IGTF-logos\IGTF-logo-mini.wmf"/>
          <p:cNvPicPr>
            <a:picLocks noChangeAspect="1" noChangeArrowheads="1"/>
          </p:cNvPicPr>
          <p:nvPr userDrawn="1"/>
        </p:nvPicPr>
        <p:blipFill>
          <a:blip r:embed="rId3" cstate="print"/>
          <a:stretch>
            <a:fillRect/>
          </a:stretch>
        </p:blipFill>
        <p:spPr bwMode="auto">
          <a:xfrm>
            <a:off x="609599" y="6356351"/>
            <a:ext cx="791685" cy="417968"/>
          </a:xfrm>
          <a:prstGeom prst="rect">
            <a:avLst/>
          </a:prstGeom>
          <a:noFill/>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cxnSp>
        <p:nvCxnSpPr>
          <p:cNvPr id="10" name="Straight Connector 9"/>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p:cNvSpPr>
            <a:spLocks noGrp="1"/>
          </p:cNvSpPr>
          <p:nvPr>
            <p:ph type="dt" sz="half" idx="10"/>
          </p:nvPr>
        </p:nvSpPr>
        <p:spPr>
          <a:xfrm>
            <a:off x="1447800" y="6356351"/>
            <a:ext cx="1255779" cy="365125"/>
          </a:xfrm>
        </p:spPr>
        <p:txBody>
          <a:bodyPr/>
          <a:lstStyle/>
          <a:p>
            <a:r>
              <a:rPr lang="en-US" smtClean="0"/>
              <a:t>24 March 2022</a:t>
            </a:r>
            <a:endParaRPr lang="en-GB" dirty="0"/>
          </a:p>
        </p:txBody>
      </p:sp>
      <p:sp>
        <p:nvSpPr>
          <p:cNvPr id="12"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2022 meeting </a:t>
            </a:r>
            <a:endParaRPr lang="en-GB" dirty="0"/>
          </a:p>
        </p:txBody>
      </p:sp>
      <p:sp>
        <p:nvSpPr>
          <p:cNvPr id="13" name="Slide Number Placeholder 5"/>
          <p:cNvSpPr>
            <a:spLocks noGrp="1"/>
          </p:cNvSpPr>
          <p:nvPr>
            <p:ph type="sldNum" sz="quarter" idx="12"/>
          </p:nvPr>
        </p:nvSpPr>
        <p:spPr>
          <a:xfrm>
            <a:off x="10608501" y="6356351"/>
            <a:ext cx="973899" cy="365125"/>
          </a:xfrm>
        </p:spPr>
        <p:txBody>
          <a:bodyPr/>
          <a:lstStyle/>
          <a:p>
            <a:fld id="{A423C6C7-C0F9-497B-BEFB-D2FC0D2E643A}" type="slidenum">
              <a:rPr lang="en-GB" smtClean="0"/>
              <a:t>‹#›</a:t>
            </a:fld>
            <a:endParaRPr lang="en-GB"/>
          </a:p>
        </p:txBody>
      </p:sp>
      <p:pic>
        <p:nvPicPr>
          <p:cNvPr id="14" name="Picture 2" descr="H:\Home\davidg\EUGridPMA\IGTF\IGTF-logos\IGTF-logo-mini.wmf"/>
          <p:cNvPicPr>
            <a:picLocks noChangeAspect="1" noChangeArrowheads="1"/>
          </p:cNvPicPr>
          <p:nvPr userDrawn="1"/>
        </p:nvPicPr>
        <p:blipFill>
          <a:blip r:embed="rId2" cstate="print"/>
          <a:stretch>
            <a:fillRect/>
          </a:stretch>
        </p:blipFill>
        <p:spPr bwMode="auto">
          <a:xfrm>
            <a:off x="609599" y="6356351"/>
            <a:ext cx="791685" cy="417968"/>
          </a:xfrm>
          <a:prstGeom prst="rect">
            <a:avLst/>
          </a:prstGeom>
          <a:noFill/>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cxnSp>
        <p:nvCxnSpPr>
          <p:cNvPr id="6" name="Straight Connector 5"/>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3"/>
          <p:cNvSpPr>
            <a:spLocks noGrp="1"/>
          </p:cNvSpPr>
          <p:nvPr>
            <p:ph type="dt" sz="half" idx="10"/>
          </p:nvPr>
        </p:nvSpPr>
        <p:spPr>
          <a:xfrm>
            <a:off x="1447800" y="6356351"/>
            <a:ext cx="1255779" cy="365125"/>
          </a:xfrm>
        </p:spPr>
        <p:txBody>
          <a:bodyPr/>
          <a:lstStyle/>
          <a:p>
            <a:r>
              <a:rPr lang="en-US" smtClean="0"/>
              <a:t>24 March 2022</a:t>
            </a:r>
            <a:endParaRPr lang="en-GB" dirty="0"/>
          </a:p>
        </p:txBody>
      </p:sp>
      <p:sp>
        <p:nvSpPr>
          <p:cNvPr id="8" name="Footer Placeholder 4"/>
          <p:cNvSpPr>
            <a:spLocks noGrp="1"/>
          </p:cNvSpPr>
          <p:nvPr>
            <p:ph type="ftr" sz="quarter" idx="11"/>
          </p:nvPr>
        </p:nvSpPr>
        <p:spPr>
          <a:xfrm>
            <a:off x="2895600" y="6356351"/>
            <a:ext cx="7520880" cy="365125"/>
          </a:xfrm>
        </p:spPr>
        <p:txBody>
          <a:bodyPr/>
          <a:lstStyle/>
          <a:p>
            <a:r>
              <a:rPr lang="en-US" smtClean="0"/>
              <a:t>IGTF and EUGridPMA development - APGridPMA March 2022 meeting </a:t>
            </a:r>
            <a:endParaRPr lang="en-GB" dirty="0"/>
          </a:p>
        </p:txBody>
      </p:sp>
      <p:sp>
        <p:nvSpPr>
          <p:cNvPr id="9" name="Slide Number Placeholder 5"/>
          <p:cNvSpPr>
            <a:spLocks noGrp="1"/>
          </p:cNvSpPr>
          <p:nvPr>
            <p:ph type="sldNum" sz="quarter" idx="12"/>
          </p:nvPr>
        </p:nvSpPr>
        <p:spPr>
          <a:xfrm>
            <a:off x="10608501" y="6356351"/>
            <a:ext cx="973899" cy="365125"/>
          </a:xfrm>
        </p:spPr>
        <p:txBody>
          <a:bodyPr/>
          <a:lstStyle/>
          <a:p>
            <a:fld id="{A423C6C7-C0F9-497B-BEFB-D2FC0D2E643A}" type="slidenum">
              <a:rPr lang="en-GB" smtClean="0"/>
              <a:t>‹#›</a:t>
            </a:fld>
            <a:endParaRPr lang="en-GB"/>
          </a:p>
        </p:txBody>
      </p:sp>
      <p:pic>
        <p:nvPicPr>
          <p:cNvPr id="10" name="Picture 2" descr="H:\Home\davidg\EUGridPMA\IGTF\IGTF-logos\IGTF-logo-mini.wmf"/>
          <p:cNvPicPr>
            <a:picLocks noChangeAspect="1" noChangeArrowheads="1"/>
          </p:cNvPicPr>
          <p:nvPr userDrawn="1"/>
        </p:nvPicPr>
        <p:blipFill>
          <a:blip r:embed="rId2" cstate="print"/>
          <a:stretch>
            <a:fillRect/>
          </a:stretch>
        </p:blipFill>
        <p:spPr bwMode="auto">
          <a:xfrm>
            <a:off x="609599" y="6356351"/>
            <a:ext cx="791685" cy="417968"/>
          </a:xfrm>
          <a:prstGeom prst="rect">
            <a:avLst/>
          </a:prstGeom>
          <a:noFill/>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 March 2022</a:t>
            </a:r>
            <a:endParaRPr lang="en-GB" dirty="0"/>
          </a:p>
        </p:txBody>
      </p:sp>
      <p:sp>
        <p:nvSpPr>
          <p:cNvPr id="3" name="Footer Placeholder 2"/>
          <p:cNvSpPr>
            <a:spLocks noGrp="1"/>
          </p:cNvSpPr>
          <p:nvPr>
            <p:ph type="ftr" sz="quarter" idx="11"/>
          </p:nvPr>
        </p:nvSpPr>
        <p:spPr/>
        <p:txBody>
          <a:bodyPr/>
          <a:lstStyle/>
          <a:p>
            <a:r>
              <a:rPr lang="en-US" smtClean="0"/>
              <a:t>IGTF and EUGridPMA development - APGridPMA March 2022 meeting </a:t>
            </a:r>
            <a:endParaRPr lang="en-GB" dirty="0"/>
          </a:p>
        </p:txBody>
      </p:sp>
      <p:sp>
        <p:nvSpPr>
          <p:cNvPr id="4" name="Slide Number Placeholder 3"/>
          <p:cNvSpPr>
            <a:spLocks noGrp="1"/>
          </p:cNvSpPr>
          <p:nvPr>
            <p:ph type="sldNum" sz="quarter" idx="12"/>
          </p:nvPr>
        </p:nvSpPr>
        <p:spPr/>
        <p:txBody>
          <a:bodyPr/>
          <a:lstStyle/>
          <a:p>
            <a:fld id="{A423C6C7-C0F9-497B-BEFB-D2FC0D2E643A}" type="slidenum">
              <a:rPr lang="en-GB" smtClean="0"/>
              <a:t>‹#›</a:t>
            </a:fld>
            <a:endParaRPr lang="en-GB"/>
          </a:p>
        </p:txBody>
      </p:sp>
      <p:cxnSp>
        <p:nvCxnSpPr>
          <p:cNvPr id="5" name="Straight Connector 4"/>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24 March 2022</a:t>
            </a:r>
            <a:endParaRPr lang="en-GB" dirty="0"/>
          </a:p>
        </p:txBody>
      </p:sp>
      <p:sp>
        <p:nvSpPr>
          <p:cNvPr id="6" name="Footer Placeholder 5"/>
          <p:cNvSpPr>
            <a:spLocks noGrp="1"/>
          </p:cNvSpPr>
          <p:nvPr>
            <p:ph type="ftr" sz="quarter" idx="11"/>
          </p:nvPr>
        </p:nvSpPr>
        <p:spPr/>
        <p:txBody>
          <a:bodyPr/>
          <a:lstStyle/>
          <a:p>
            <a:r>
              <a:rPr lang="en-US" smtClean="0"/>
              <a:t>IGTF and EUGridPMA development - APGridPMA March 2022 meeting </a:t>
            </a:r>
            <a:endParaRPr lang="en-GB" dirty="0"/>
          </a:p>
        </p:txBody>
      </p:sp>
      <p:sp>
        <p:nvSpPr>
          <p:cNvPr id="7" name="Slide Number Placeholder 6"/>
          <p:cNvSpPr>
            <a:spLocks noGrp="1"/>
          </p:cNvSpPr>
          <p:nvPr>
            <p:ph type="sldNum" sz="quarter" idx="12"/>
          </p:nvPr>
        </p:nvSpPr>
        <p:spPr/>
        <p:txBody>
          <a:bodyPr/>
          <a:lstStyle/>
          <a:p>
            <a:fld id="{A423C6C7-C0F9-497B-BEFB-D2FC0D2E643A}" type="slidenum">
              <a:rPr lang="en-GB" smtClean="0"/>
              <a:t>‹#›</a:t>
            </a:fld>
            <a:endParaRPr lang="en-GB"/>
          </a:p>
        </p:txBody>
      </p:sp>
      <p:cxnSp>
        <p:nvCxnSpPr>
          <p:cNvPr id="8" name="Straight Connector 7"/>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8.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15499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24 March 2022</a:t>
            </a:r>
            <a:endParaRPr lang="en-GB" dirty="0"/>
          </a:p>
        </p:txBody>
      </p:sp>
      <p:sp>
        <p:nvSpPr>
          <p:cNvPr id="5" name="Footer Placeholder 4"/>
          <p:cNvSpPr>
            <a:spLocks noGrp="1"/>
          </p:cNvSpPr>
          <p:nvPr>
            <p:ph type="ftr" sz="quarter" idx="3"/>
          </p:nvPr>
        </p:nvSpPr>
        <p:spPr>
          <a:xfrm>
            <a:off x="2159563" y="6356351"/>
            <a:ext cx="82569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IGTF and EUGridPMA development - APGridPMA March 2022 meeting </a:t>
            </a:r>
            <a:endParaRPr lang="en-GB" dirty="0"/>
          </a:p>
        </p:txBody>
      </p:sp>
      <p:sp>
        <p:nvSpPr>
          <p:cNvPr id="6" name="Slide Number Placeholder 5"/>
          <p:cNvSpPr>
            <a:spLocks noGrp="1"/>
          </p:cNvSpPr>
          <p:nvPr>
            <p:ph type="sldNum" sz="quarter" idx="4"/>
          </p:nvPr>
        </p:nvSpPr>
        <p:spPr>
          <a:xfrm>
            <a:off x="10608501" y="6356351"/>
            <a:ext cx="9738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3C6C7-C0F9-497B-BEFB-D2FC0D2E643A}"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812" r:id="rId14"/>
  </p:sldLayoutIdLst>
  <p:timing>
    <p:tnLst>
      <p:par>
        <p:cTn id="1" dur="indefinite" restart="never" nodeType="tmRoot"/>
      </p:par>
    </p:tnLst>
  </p:timing>
  <p:hf hdr="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444502" y="1439333"/>
            <a:ext cx="10909300" cy="473763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4"/>
          </p:nvPr>
        </p:nvSpPr>
        <p:spPr>
          <a:xfrm>
            <a:off x="11061812" y="6406019"/>
            <a:ext cx="741021" cy="274873"/>
          </a:xfrm>
          <a:prstGeom prst="rect">
            <a:avLst/>
          </a:prstGeom>
        </p:spPr>
        <p:txBody>
          <a:bodyPr vert="horz" lIns="91440" tIns="45720" rIns="91440" bIns="45720" rtlCol="0" anchor="ctr"/>
          <a:lstStyle>
            <a:lvl1pPr algn="r">
              <a:defRPr sz="675">
                <a:solidFill>
                  <a:schemeClr val="tx1">
                    <a:tint val="75000"/>
                  </a:schemeClr>
                </a:solidFill>
              </a:defRPr>
            </a:lvl1pPr>
          </a:lstStyle>
          <a:p>
            <a:fld id="{6F576E6A-F32A-4612-884C-86870357C6B4}" type="slidenum">
              <a:rPr lang="en-GB" smtClean="0"/>
              <a:pPr/>
              <a:t>‹#›</a:t>
            </a:fld>
            <a:endParaRPr lang="en-GB" dirty="0"/>
          </a:p>
        </p:txBody>
      </p:sp>
      <p:cxnSp>
        <p:nvCxnSpPr>
          <p:cNvPr id="13" name="Straight Connector 12"/>
          <p:cNvCxnSpPr/>
          <p:nvPr userDrawn="1"/>
        </p:nvCxnSpPr>
        <p:spPr>
          <a:xfrm>
            <a:off x="444502" y="6406019"/>
            <a:ext cx="11274749" cy="7229"/>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3997" y="6492496"/>
            <a:ext cx="1817512" cy="20774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GB" sz="750" baseline="0" dirty="0" smtClean="0">
                <a:solidFill>
                  <a:srgbClr val="003F5E"/>
                </a:solidFill>
              </a:rPr>
              <a:t>https://aarc-community.org</a:t>
            </a:r>
            <a:endParaRPr lang="en-GB" sz="750" dirty="0">
              <a:solidFill>
                <a:srgbClr val="003F5E"/>
              </a:solidFill>
            </a:endParaRPr>
          </a:p>
        </p:txBody>
      </p:sp>
      <p:cxnSp>
        <p:nvCxnSpPr>
          <p:cNvPr id="8" name="Straight Connector 7"/>
          <p:cNvCxnSpPr/>
          <p:nvPr userDrawn="1"/>
        </p:nvCxnSpPr>
        <p:spPr>
          <a:xfrm flipH="1">
            <a:off x="444503" y="1224327"/>
            <a:ext cx="10274297" cy="2887"/>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58149" y="143931"/>
            <a:ext cx="1144684" cy="1034242"/>
          </a:xfrm>
          <a:prstGeom prst="rect">
            <a:avLst/>
          </a:prstGeom>
        </p:spPr>
      </p:pic>
      <p:pic>
        <p:nvPicPr>
          <p:cNvPr id="22" name="Picture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8543" y="6460279"/>
            <a:ext cx="331798" cy="299785"/>
          </a:xfrm>
          <a:prstGeom prst="rect">
            <a:avLst/>
          </a:prstGeom>
        </p:spPr>
      </p:pic>
    </p:spTree>
    <p:extLst>
      <p:ext uri="{BB962C8B-B14F-4D97-AF65-F5344CB8AC3E}">
        <p14:creationId xmlns:p14="http://schemas.microsoft.com/office/powerpoint/2010/main" val="31880974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p:txStyles>
    <p:titleStyle>
      <a:lvl1pPr algn="l" defTabSz="685800" rtl="0" eaLnBrk="1" latinLnBrk="0" hangingPunct="1">
        <a:lnSpc>
          <a:spcPct val="90000"/>
        </a:lnSpc>
        <a:spcBef>
          <a:spcPct val="0"/>
        </a:spcBef>
        <a:buNone/>
        <a:defRPr sz="2400" b="1" kern="1200">
          <a:solidFill>
            <a:srgbClr val="004361"/>
          </a:solidFill>
          <a:latin typeface="+mn-lt"/>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wmf"/></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edu.nl/avfv4"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em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word/media/image6.sv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png"/><Relationship Id="rId3" Type="http://schemas.openxmlformats.org/officeDocument/2006/relationships/image" Target="../media/image55.wmf"/><Relationship Id="rId7" Type="http://schemas.openxmlformats.org/officeDocument/2006/relationships/image" Target="../media/image60.png"/><Relationship Id="rId12" Type="http://schemas.openxmlformats.org/officeDocument/2006/relationships/image" Target="../media/image65.gif"/><Relationship Id="rId2" Type="http://schemas.openxmlformats.org/officeDocument/2006/relationships/image" Target="../media/image56.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gif"/><Relationship Id="rId5" Type="http://schemas.openxmlformats.org/officeDocument/2006/relationships/image" Target="../media/image58.png"/><Relationship Id="rId15" Type="http://schemas.openxmlformats.org/officeDocument/2006/relationships/image" Target="../media/image68.gif"/><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wmf"/><Relationship Id="rId14" Type="http://schemas.openxmlformats.org/officeDocument/2006/relationships/image" Target="../media/image67.gif"/></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6.wmf"/><Relationship Id="rId10" Type="http://schemas.openxmlformats.org/officeDocument/2006/relationships/image" Target="../media/image82.png"/><Relationship Id="rId4" Type="http://schemas.openxmlformats.org/officeDocument/2006/relationships/oleObject" Target="../embeddings/oleObject1.bin"/><Relationship Id="rId9" Type="http://schemas.openxmlformats.org/officeDocument/2006/relationships/image" Target="../media/image81.png"/><Relationship Id="rId1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16.xml"/><Relationship Id="rId5" Type="http://schemas.openxmlformats.org/officeDocument/2006/relationships/image" Target="../media/image90.gif"/><Relationship Id="rId4" Type="http://schemas.openxmlformats.org/officeDocument/2006/relationships/image" Target="../media/image89.gif"/></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6.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word/media/image6.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tiff"/><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7700" y="1412777"/>
            <a:ext cx="8435700" cy="2187674"/>
          </a:xfrm>
        </p:spPr>
        <p:txBody>
          <a:bodyPr>
            <a:normAutofit fontScale="90000"/>
          </a:bodyPr>
          <a:lstStyle/>
          <a:p>
            <a:r>
              <a:rPr lang="en-US" sz="5400" dirty="0" smtClean="0"/>
              <a:t>Building Trust </a:t>
            </a:r>
            <a:r>
              <a:rPr lang="en-US" sz="5400" dirty="0"/>
              <a:t>and Security </a:t>
            </a:r>
            <a:r>
              <a:rPr lang="en-US" sz="5400" dirty="0" smtClean="0"/>
              <a:t/>
            </a:r>
            <a:br>
              <a:rPr lang="en-US" sz="5400" dirty="0" smtClean="0"/>
            </a:br>
            <a:r>
              <a:rPr lang="en-US" sz="5400" dirty="0" smtClean="0"/>
              <a:t>with AARC, IGTF, EOSC, &amp; WISE</a:t>
            </a:r>
            <a:endParaRPr lang="en-GB" sz="5400" dirty="0"/>
          </a:p>
        </p:txBody>
      </p:sp>
      <p:sp>
        <p:nvSpPr>
          <p:cNvPr id="3" name="Subtitle 2"/>
          <p:cNvSpPr>
            <a:spLocks noGrp="1"/>
          </p:cNvSpPr>
          <p:nvPr>
            <p:ph type="subTitle" idx="1"/>
          </p:nvPr>
        </p:nvSpPr>
        <p:spPr>
          <a:xfrm>
            <a:off x="3494172" y="3886200"/>
            <a:ext cx="8136919" cy="1752600"/>
          </a:xfrm>
        </p:spPr>
        <p:txBody>
          <a:bodyPr/>
          <a:lstStyle/>
          <a:p>
            <a:r>
              <a:rPr lang="en-GB" i="1" dirty="0" smtClean="0"/>
              <a:t>Enabling Communities through Trust, Identity, and Security in the Open Science era</a:t>
            </a:r>
            <a:endParaRPr lang="en-GB" i="1" dirty="0"/>
          </a:p>
        </p:txBody>
      </p:sp>
      <p:sp>
        <p:nvSpPr>
          <p:cNvPr id="5" name="Text Placeholder 4"/>
          <p:cNvSpPr>
            <a:spLocks noGrp="1"/>
          </p:cNvSpPr>
          <p:nvPr>
            <p:ph type="body" sz="quarter" idx="11"/>
          </p:nvPr>
        </p:nvSpPr>
        <p:spPr>
          <a:xfrm>
            <a:off x="304403" y="3886200"/>
            <a:ext cx="2568698" cy="685800"/>
          </a:xfrm>
        </p:spPr>
        <p:txBody>
          <a:bodyPr anchor="t">
            <a:normAutofit lnSpcReduction="10000"/>
          </a:bodyPr>
          <a:lstStyle/>
          <a:p>
            <a:r>
              <a:rPr lang="en-GB" dirty="0" smtClean="0"/>
              <a:t>David Groep</a:t>
            </a:r>
            <a:endParaRPr lang="en-GB" dirty="0"/>
          </a:p>
          <a:p>
            <a:r>
              <a:rPr lang="en-GB" i="1" dirty="0" smtClean="0"/>
              <a:t>davidg@nikhef.nl</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717" y="4691693"/>
            <a:ext cx="1143000" cy="443737"/>
          </a:xfrm>
          <a:prstGeom prst="rect">
            <a:avLst/>
          </a:prstGeom>
        </p:spPr>
      </p:pic>
      <p:grpSp>
        <p:nvGrpSpPr>
          <p:cNvPr id="10" name="Group 9"/>
          <p:cNvGrpSpPr/>
          <p:nvPr/>
        </p:nvGrpSpPr>
        <p:grpSpPr>
          <a:xfrm>
            <a:off x="228600" y="6019800"/>
            <a:ext cx="2743200" cy="369332"/>
            <a:chOff x="76200" y="3115549"/>
            <a:chExt cx="2743200" cy="36933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237" y="3165560"/>
              <a:ext cx="382163" cy="254708"/>
            </a:xfrm>
            <a:prstGeom prst="rect">
              <a:avLst/>
            </a:prstGeom>
          </p:spPr>
        </p:pic>
        <p:sp>
          <p:nvSpPr>
            <p:cNvPr id="9" name="TextBox 8"/>
            <p:cNvSpPr txBox="1"/>
            <p:nvPr/>
          </p:nvSpPr>
          <p:spPr>
            <a:xfrm>
              <a:off x="76200" y="3115549"/>
              <a:ext cx="2295704" cy="369332"/>
            </a:xfrm>
            <a:prstGeom prst="rect">
              <a:avLst/>
            </a:prstGeom>
            <a:noFill/>
          </p:spPr>
          <p:txBody>
            <a:bodyPr wrap="square" lIns="0" rIns="0" rtlCol="0" anchor="b">
              <a:spAutoFit/>
            </a:bodyPr>
            <a:lstStyle/>
            <a:p>
              <a:pPr algn="r"/>
              <a:r>
                <a:rPr lang="en-GB" sz="900" i="1" dirty="0" smtClean="0">
                  <a:solidFill>
                    <a:schemeClr val="tx1">
                      <a:lumMod val="75000"/>
                      <a:lumOff val="25000"/>
                    </a:schemeClr>
                  </a:solidFill>
                </a:rPr>
                <a:t>the work has received co-funding from the Horizon 2020 programme of the European Union</a:t>
              </a:r>
              <a:endParaRPr lang="en-GB" sz="900" i="1" dirty="0">
                <a:solidFill>
                  <a:schemeClr val="tx1">
                    <a:lumMod val="75000"/>
                    <a:lumOff val="25000"/>
                  </a:schemeClr>
                </a:solidFill>
              </a:endParaRPr>
            </a:p>
          </p:txBody>
        </p:sp>
      </p:grpSp>
      <p:grpSp>
        <p:nvGrpSpPr>
          <p:cNvPr id="12" name="Group 11"/>
          <p:cNvGrpSpPr/>
          <p:nvPr/>
        </p:nvGrpSpPr>
        <p:grpSpPr>
          <a:xfrm>
            <a:off x="-196397" y="6386074"/>
            <a:ext cx="3320195" cy="369332"/>
            <a:chOff x="-348797" y="3481823"/>
            <a:chExt cx="3320195" cy="369332"/>
          </a:xfrm>
        </p:grpSpPr>
        <p:sp>
          <p:nvSpPr>
            <p:cNvPr id="7" name="TextBox 6"/>
            <p:cNvSpPr txBox="1"/>
            <p:nvPr/>
          </p:nvSpPr>
          <p:spPr>
            <a:xfrm>
              <a:off x="-348797" y="3481823"/>
              <a:ext cx="2720701" cy="369332"/>
            </a:xfrm>
            <a:prstGeom prst="rect">
              <a:avLst/>
            </a:prstGeom>
            <a:noFill/>
          </p:spPr>
          <p:txBody>
            <a:bodyPr wrap="square" lIns="0" rIns="0" rtlCol="0" anchor="b">
              <a:spAutoFit/>
            </a:bodyPr>
            <a:lstStyle/>
            <a:p>
              <a:pPr algn="r"/>
              <a:r>
                <a:rPr lang="en-GB" sz="900" i="1" dirty="0">
                  <a:solidFill>
                    <a:schemeClr val="tx1">
                      <a:lumMod val="75000"/>
                      <a:lumOff val="25000"/>
                    </a:schemeClr>
                  </a:solidFill>
                </a:rPr>
                <a:t>co-supported by </a:t>
              </a:r>
              <a:r>
                <a:rPr lang="en-GB" sz="900" i="1" dirty="0" smtClean="0">
                  <a:solidFill>
                    <a:schemeClr val="tx1">
                      <a:lumMod val="75000"/>
                      <a:lumOff val="25000"/>
                    </a:schemeClr>
                  </a:solidFill>
                </a:rPr>
                <a:t>Nikhef and the  Dutch </a:t>
              </a:r>
              <a:br>
                <a:rPr lang="en-GB" sz="900" i="1" dirty="0" smtClean="0">
                  <a:solidFill>
                    <a:schemeClr val="tx1">
                      <a:lumMod val="75000"/>
                      <a:lumOff val="25000"/>
                    </a:schemeClr>
                  </a:solidFill>
                </a:rPr>
              </a:br>
              <a:r>
                <a:rPr lang="en-GB" sz="900" i="1" dirty="0" smtClean="0">
                  <a:solidFill>
                    <a:schemeClr val="tx1">
                      <a:lumMod val="75000"/>
                      <a:lumOff val="25000"/>
                    </a:schemeClr>
                  </a:solidFill>
                </a:rPr>
                <a:t>National e-Infrastructure </a:t>
              </a:r>
              <a:r>
                <a:rPr lang="en-GB" sz="900" i="1" dirty="0">
                  <a:solidFill>
                    <a:schemeClr val="tx1">
                      <a:lumMod val="75000"/>
                      <a:lumOff val="25000"/>
                    </a:schemeClr>
                  </a:solidFill>
                </a:rPr>
                <a:t>coordinated </a:t>
              </a:r>
              <a:r>
                <a:rPr lang="en-GB" sz="900" i="1" dirty="0" smtClean="0">
                  <a:solidFill>
                    <a:schemeClr val="tx1">
                      <a:lumMod val="75000"/>
                      <a:lumOff val="25000"/>
                    </a:schemeClr>
                  </a:solidFill>
                </a:rPr>
                <a:t>by SURF</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7237" y="3539961"/>
              <a:ext cx="534161" cy="272250"/>
            </a:xfrm>
            <a:prstGeom prst="rect">
              <a:avLst/>
            </a:prstGeom>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645761"/>
            <a:ext cx="1238124" cy="530998"/>
          </a:xfrm>
          <a:prstGeom prst="rect">
            <a:avLst/>
          </a:prstGeom>
        </p:spPr>
      </p:pic>
      <p:sp>
        <p:nvSpPr>
          <p:cNvPr id="14" name="TextBox 13"/>
          <p:cNvSpPr txBox="1"/>
          <p:nvPr/>
        </p:nvSpPr>
        <p:spPr>
          <a:xfrm>
            <a:off x="228600" y="5444427"/>
            <a:ext cx="2743200" cy="507831"/>
          </a:xfrm>
          <a:prstGeom prst="rect">
            <a:avLst/>
          </a:prstGeom>
          <a:noFill/>
        </p:spPr>
        <p:txBody>
          <a:bodyPr wrap="square" lIns="0" rIns="0" rtlCol="0" anchor="b">
            <a:spAutoFit/>
          </a:bodyPr>
          <a:lstStyle/>
          <a:p>
            <a:pPr algn="r"/>
            <a:r>
              <a:rPr lang="en-GB" sz="900" i="1" dirty="0" smtClean="0">
                <a:solidFill>
                  <a:schemeClr val="tx1">
                    <a:lumMod val="75000"/>
                    <a:lumOff val="25000"/>
                  </a:schemeClr>
                </a:solidFill>
              </a:rPr>
              <a:t>part of the work programme of SURF - </a:t>
            </a:r>
            <a:br>
              <a:rPr lang="en-GB" sz="900" i="1" dirty="0" smtClean="0">
                <a:solidFill>
                  <a:schemeClr val="tx1">
                    <a:lumMod val="75000"/>
                    <a:lumOff val="25000"/>
                  </a:schemeClr>
                </a:solidFill>
              </a:rPr>
            </a:br>
            <a:r>
              <a:rPr lang="en-GB" sz="900" i="1" dirty="0" smtClean="0">
                <a:solidFill>
                  <a:schemeClr val="tx1">
                    <a:lumMod val="75000"/>
                    <a:lumOff val="25000"/>
                  </a:schemeClr>
                </a:solidFill>
              </a:rPr>
              <a:t>the Dutch National e-Infrastructure, </a:t>
            </a:r>
            <a:br>
              <a:rPr lang="en-GB" sz="900" i="1" dirty="0" smtClean="0">
                <a:solidFill>
                  <a:schemeClr val="tx1">
                    <a:lumMod val="75000"/>
                    <a:lumOff val="25000"/>
                  </a:schemeClr>
                </a:solidFill>
              </a:rPr>
            </a:br>
            <a:r>
              <a:rPr lang="en-GB" sz="900" i="1" dirty="0" smtClean="0">
                <a:solidFill>
                  <a:schemeClr val="tx1">
                    <a:lumMod val="75000"/>
                    <a:lumOff val="25000"/>
                  </a:schemeClr>
                </a:solidFill>
              </a:rPr>
              <a:t>GEANT 4-3 </a:t>
            </a:r>
            <a:r>
              <a:rPr lang="en-GB" sz="900" i="1" dirty="0" err="1" smtClean="0">
                <a:solidFill>
                  <a:schemeClr val="tx1">
                    <a:lumMod val="75000"/>
                    <a:lumOff val="25000"/>
                  </a:schemeClr>
                </a:solidFill>
              </a:rPr>
              <a:t>EnCo</a:t>
            </a:r>
            <a:r>
              <a:rPr lang="en-GB" sz="900" i="1" dirty="0" smtClean="0">
                <a:solidFill>
                  <a:schemeClr val="tx1">
                    <a:lumMod val="75000"/>
                    <a:lumOff val="25000"/>
                  </a:schemeClr>
                </a:solidFill>
              </a:rPr>
              <a:t>, EGI-ACE, and EOSC-Future</a:t>
            </a:r>
            <a:endParaRPr lang="en-GB" sz="900" i="1"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109416"/>
            <a:ext cx="11430000" cy="381698"/>
          </a:xfrm>
        </p:spPr>
        <p:txBody>
          <a:bodyPr>
            <a:normAutofit fontScale="90000"/>
          </a:bodyPr>
          <a:lstStyle/>
          <a:p>
            <a:r>
              <a:rPr lang="en-US" dirty="0" smtClean="0"/>
              <a:t>EOSC Authentication and Authorization Infrastructure</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10</a:t>
            </a:fld>
            <a:endParaRPr lang="en-GB"/>
          </a:p>
        </p:txBody>
      </p:sp>
      <p:pic>
        <p:nvPicPr>
          <p:cNvPr id="6" name="Picture 5"/>
          <p:cNvPicPr>
            <a:picLocks noChangeAspect="1"/>
          </p:cNvPicPr>
          <p:nvPr/>
        </p:nvPicPr>
        <p:blipFill>
          <a:blip r:embed="rId2"/>
          <a:stretch>
            <a:fillRect/>
          </a:stretch>
        </p:blipFill>
        <p:spPr>
          <a:xfrm>
            <a:off x="640080" y="687114"/>
            <a:ext cx="10716917" cy="6028266"/>
          </a:xfrm>
          <a:prstGeom prst="rect">
            <a:avLst/>
          </a:prstGeom>
          <a:effectLst>
            <a:glow rad="101600">
              <a:srgbClr val="003F5E">
                <a:alpha val="60000"/>
              </a:srgbClr>
            </a:glow>
          </a:effectLst>
        </p:spPr>
      </p:pic>
      <p:sp>
        <p:nvSpPr>
          <p:cNvPr id="7" name="TextBox 6"/>
          <p:cNvSpPr txBox="1"/>
          <p:nvPr/>
        </p:nvSpPr>
        <p:spPr>
          <a:xfrm>
            <a:off x="640080" y="6346048"/>
            <a:ext cx="5196423" cy="338554"/>
          </a:xfrm>
          <a:prstGeom prst="rect">
            <a:avLst/>
          </a:prstGeom>
          <a:noFill/>
        </p:spPr>
        <p:txBody>
          <a:bodyPr wrap="none" rtlCol="0">
            <a:spAutoFit/>
          </a:bodyPr>
          <a:lstStyle/>
          <a:p>
            <a:r>
              <a:rPr lang="en-GB" sz="1600" dirty="0" smtClean="0"/>
              <a:t>slide: Christos </a:t>
            </a:r>
            <a:r>
              <a:rPr lang="en-GB" sz="1600" dirty="0" err="1" smtClean="0"/>
              <a:t>Kanellopoulos</a:t>
            </a:r>
            <a:r>
              <a:rPr lang="en-GB" sz="1600" dirty="0" smtClean="0"/>
              <a:t>, GEANT, for EOSC Future WP7.3</a:t>
            </a:r>
            <a:endParaRPr lang="en-GB" sz="1600" dirty="0"/>
          </a:p>
        </p:txBody>
      </p:sp>
    </p:spTree>
    <p:extLst>
      <p:ext uri="{BB962C8B-B14F-4D97-AF65-F5344CB8AC3E}">
        <p14:creationId xmlns:p14="http://schemas.microsoft.com/office/powerpoint/2010/main" val="2271612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161" t="18911" b="2277"/>
          <a:stretch/>
        </p:blipFill>
        <p:spPr>
          <a:xfrm>
            <a:off x="0" y="0"/>
            <a:ext cx="12192000" cy="6096000"/>
          </a:xfrm>
          <a:prstGeom prst="rect">
            <a:avLst/>
          </a:prstGeom>
        </p:spPr>
      </p:pic>
      <p:sp>
        <p:nvSpPr>
          <p:cNvPr id="10" name="Rectangle 9"/>
          <p:cNvSpPr/>
          <p:nvPr/>
        </p:nvSpPr>
        <p:spPr>
          <a:xfrm>
            <a:off x="220040" y="1243299"/>
            <a:ext cx="11751919" cy="4674901"/>
          </a:xfrm>
          <a:prstGeom prst="rect">
            <a:avLst/>
          </a:prstGeom>
          <a:solidFill>
            <a:srgbClr val="FFFFFF">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1100639" hangingPunct="0"/>
            <a:endParaRPr lang="en-GB" sz="4267" kern="0">
              <a:solidFill>
                <a:srgbClr val="FFFFFF"/>
              </a:solidFill>
              <a:latin typeface="Helvetica Neue Medium"/>
              <a:ea typeface="Helvetica Neue Medium"/>
              <a:cs typeface="Helvetica Neue Medium"/>
              <a:sym typeface="Helvetica Neue Medium"/>
            </a:endParaRPr>
          </a:p>
        </p:txBody>
      </p:sp>
      <p:sp>
        <p:nvSpPr>
          <p:cNvPr id="7" name="Text Placeholder 6"/>
          <p:cNvSpPr>
            <a:spLocks noGrp="1"/>
          </p:cNvSpPr>
          <p:nvPr>
            <p:ph idx="1"/>
          </p:nvPr>
        </p:nvSpPr>
        <p:spPr>
          <a:xfrm>
            <a:off x="609600" y="1371600"/>
            <a:ext cx="10972800" cy="4525963"/>
          </a:xfrm>
          <a:prstGeom prst="rect">
            <a:avLst/>
          </a:prstGeom>
        </p:spPr>
        <p:txBody>
          <a:bodyPr>
            <a:normAutofit fontScale="92500" lnSpcReduction="10000"/>
          </a:bodyPr>
          <a:lstStyle/>
          <a:p>
            <a:r>
              <a:rPr lang="en-GB" b="1" dirty="0" smtClean="0"/>
              <a:t>Entities of all kinds 		</a:t>
            </a:r>
            <a:r>
              <a:rPr lang="en-GB" dirty="0" smtClean="0"/>
              <a:t>– diversity in the EOSC range </a:t>
            </a:r>
            <a:br>
              <a:rPr lang="en-GB" dirty="0" smtClean="0"/>
            </a:br>
            <a:r>
              <a:rPr lang="en-GB" dirty="0" smtClean="0"/>
              <a:t>	from </a:t>
            </a:r>
            <a:r>
              <a:rPr lang="en-GB" i="1" dirty="0" smtClean="0"/>
              <a:t>data sets </a:t>
            </a:r>
            <a:r>
              <a:rPr lang="en-GB" dirty="0" smtClean="0"/>
              <a:t>to </a:t>
            </a:r>
            <a:r>
              <a:rPr lang="en-GB" i="1" dirty="0" smtClean="0"/>
              <a:t>storage </a:t>
            </a:r>
            <a:r>
              <a:rPr lang="en-GB" dirty="0" smtClean="0"/>
              <a:t>to </a:t>
            </a:r>
            <a:r>
              <a:rPr lang="en-GB" i="1" dirty="0" smtClean="0"/>
              <a:t>computing</a:t>
            </a:r>
            <a:r>
              <a:rPr lang="en-GB" dirty="0" smtClean="0"/>
              <a:t> to </a:t>
            </a:r>
            <a:r>
              <a:rPr lang="en-GB" i="1" dirty="0" smtClean="0"/>
              <a:t>publications </a:t>
            </a:r>
            <a:r>
              <a:rPr lang="en-GB" dirty="0" smtClean="0"/>
              <a:t>&amp; </a:t>
            </a:r>
            <a:r>
              <a:rPr lang="en-GB" i="1" dirty="0" smtClean="0"/>
              <a:t>digital objects</a:t>
            </a:r>
            <a:endParaRPr lang="en-GB" dirty="0" smtClean="0"/>
          </a:p>
          <a:p>
            <a:endParaRPr lang="en-GB" dirty="0" smtClean="0"/>
          </a:p>
          <a:p>
            <a:r>
              <a:rPr lang="en-GB" b="1" dirty="0" smtClean="0"/>
              <a:t>An open ecosystem 	</a:t>
            </a:r>
            <a:r>
              <a:rPr lang="en-GB" dirty="0" smtClean="0"/>
              <a:t>– rules of participation will favour low barrier to </a:t>
            </a:r>
            <a:br>
              <a:rPr lang="en-GB" dirty="0" smtClean="0"/>
            </a:br>
            <a:r>
              <a:rPr lang="en-GB" dirty="0" smtClean="0"/>
              <a:t>	entry regarding operational maturity, service management quality, &amp;c</a:t>
            </a:r>
          </a:p>
          <a:p>
            <a:endParaRPr lang="en-GB" dirty="0" smtClean="0"/>
          </a:p>
          <a:p>
            <a:r>
              <a:rPr lang="en-GB" b="1" dirty="0" smtClean="0"/>
              <a:t>A diverse ecosystem	</a:t>
            </a:r>
            <a:r>
              <a:rPr lang="en-GB" dirty="0" smtClean="0"/>
              <a:t>– providers will come from e-Infrastructures, </a:t>
            </a:r>
            <a:br>
              <a:rPr lang="en-GB" dirty="0" smtClean="0"/>
            </a:br>
            <a:r>
              <a:rPr lang="en-GB" dirty="0" smtClean="0"/>
              <a:t>	from member states, from research infrastructures, and private sector</a:t>
            </a:r>
          </a:p>
          <a:p>
            <a:endParaRPr lang="en-GB" dirty="0"/>
          </a:p>
          <a:p>
            <a:r>
              <a:rPr lang="en-GB" b="1" dirty="0" smtClean="0"/>
              <a:t>An </a:t>
            </a:r>
            <a:r>
              <a:rPr lang="en-GB" b="1" i="1" dirty="0" smtClean="0"/>
              <a:t>interdependent</a:t>
            </a:r>
            <a:r>
              <a:rPr lang="en-GB" b="1" dirty="0" smtClean="0"/>
              <a:t> ecosystem 	</a:t>
            </a:r>
            <a:r>
              <a:rPr lang="en-GB" dirty="0" smtClean="0"/>
              <a:t>– aiming for composability </a:t>
            </a:r>
            <a:br>
              <a:rPr lang="en-GB" dirty="0" smtClean="0"/>
            </a:br>
            <a:r>
              <a:rPr lang="en-GB" dirty="0" smtClean="0"/>
              <a:t>	and collective service design through an open, core AAI federation</a:t>
            </a:r>
            <a:endParaRPr lang="en-GB" dirty="0"/>
          </a:p>
        </p:txBody>
      </p:sp>
      <p:sp>
        <p:nvSpPr>
          <p:cNvPr id="5" name="Footer Placeholder 4"/>
          <p:cNvSpPr>
            <a:spLocks noGrp="1"/>
          </p:cNvSpPr>
          <p:nvPr>
            <p:ph type="ftr" sz="quarter" idx="11"/>
          </p:nvPr>
        </p:nvSpPr>
        <p:spPr>
          <a:prstGeom prst="rect">
            <a:avLst/>
          </a:prstGeom>
        </p:spPr>
        <p:txBody>
          <a:bodyPr/>
          <a:lstStyle/>
          <a:p>
            <a:pPr defTabSz="412740" hangingPunct="0"/>
            <a:r>
              <a:rPr lang="en-US" kern="0" smtClean="0">
                <a:latin typeface="Arial"/>
                <a:cs typeface="Arial"/>
              </a:rPr>
              <a:t>IGTF and EUGridPMA development - APGridPMA March 2022 meeting </a:t>
            </a:r>
            <a:endParaRPr lang="nl-NL" kern="0" dirty="0">
              <a:latin typeface="Arial"/>
              <a:cs typeface="Arial"/>
            </a:endParaRPr>
          </a:p>
        </p:txBody>
      </p:sp>
      <p:sp>
        <p:nvSpPr>
          <p:cNvPr id="4" name="Slide Number Placeholder 3"/>
          <p:cNvSpPr>
            <a:spLocks noGrp="1"/>
          </p:cNvSpPr>
          <p:nvPr>
            <p:ph type="sldNum" sz="quarter" idx="12"/>
          </p:nvPr>
        </p:nvSpPr>
        <p:spPr>
          <a:prstGeom prst="rect">
            <a:avLst/>
          </a:prstGeom>
        </p:spPr>
        <p:txBody>
          <a:bodyPr/>
          <a:lstStyle/>
          <a:p>
            <a:pPr defTabSz="412740" hangingPunct="0"/>
            <a:fld id="{86CB4B4D-7CA3-9044-876B-883B54F8677D}" type="slidenum">
              <a:rPr lang="en-GB" kern="0">
                <a:latin typeface="Arial"/>
                <a:cs typeface="Arial"/>
                <a:sym typeface="Arial"/>
              </a:rPr>
              <a:pPr defTabSz="412740" hangingPunct="0"/>
              <a:t>11</a:t>
            </a:fld>
            <a:endParaRPr lang="en-GB" kern="0">
              <a:latin typeface="Arial"/>
              <a:cs typeface="Arial"/>
              <a:sym typeface="Arial"/>
            </a:endParaRPr>
          </a:p>
        </p:txBody>
      </p:sp>
      <p:sp>
        <p:nvSpPr>
          <p:cNvPr id="11" name="Rectangle 10"/>
          <p:cNvSpPr/>
          <p:nvPr/>
        </p:nvSpPr>
        <p:spPr>
          <a:xfrm>
            <a:off x="215823" y="238750"/>
            <a:ext cx="11754597" cy="826749"/>
          </a:xfrm>
          <a:prstGeom prst="rect">
            <a:avLst/>
          </a:prstGeom>
          <a:solidFill>
            <a:srgbClr val="FFFFFF">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1100639" hangingPunct="0"/>
            <a:endParaRPr lang="en-GB" sz="4267" kern="0">
              <a:solidFill>
                <a:srgbClr val="FFFFFF"/>
              </a:solidFill>
              <a:latin typeface="Helvetica Neue Medium"/>
              <a:ea typeface="Helvetica Neue Medium"/>
              <a:cs typeface="Helvetica Neue Medium"/>
              <a:sym typeface="Helvetica Neue Medium"/>
            </a:endParaRPr>
          </a:p>
        </p:txBody>
      </p:sp>
      <p:sp>
        <p:nvSpPr>
          <p:cNvPr id="3" name="Title 2"/>
          <p:cNvSpPr>
            <a:spLocks noGrp="1"/>
          </p:cNvSpPr>
          <p:nvPr>
            <p:ph type="title"/>
          </p:nvPr>
        </p:nvSpPr>
        <p:spPr>
          <a:xfrm>
            <a:off x="609600" y="274638"/>
            <a:ext cx="10972800" cy="790861"/>
          </a:xfrm>
        </p:spPr>
        <p:txBody>
          <a:bodyPr>
            <a:normAutofit/>
          </a:bodyPr>
          <a:lstStyle/>
          <a:p>
            <a:r>
              <a:rPr lang="en-GB" b="1" dirty="0">
                <a:solidFill>
                  <a:srgbClr val="C00000"/>
                </a:solidFill>
              </a:rPr>
              <a:t>A challenging </a:t>
            </a:r>
            <a:r>
              <a:rPr lang="en-GB" b="1" dirty="0" smtClean="0">
                <a:solidFill>
                  <a:srgbClr val="C00000"/>
                </a:solidFill>
              </a:rPr>
              <a:t>security landscape</a:t>
            </a:r>
            <a:endParaRPr lang="en-GB" dirty="0">
              <a:solidFill>
                <a:srgbClr val="C00000"/>
              </a:solidFill>
            </a:endParaRPr>
          </a:p>
        </p:txBody>
      </p:sp>
    </p:spTree>
    <p:extLst>
      <p:ext uri="{BB962C8B-B14F-4D97-AF65-F5344CB8AC3E}">
        <p14:creationId xmlns:p14="http://schemas.microsoft.com/office/powerpoint/2010/main" val="2207708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 r="8151"/>
          <a:stretch/>
        </p:blipFill>
        <p:spPr>
          <a:xfrm>
            <a:off x="-1" y="0"/>
            <a:ext cx="12192000" cy="6858000"/>
          </a:xfrm>
          <a:prstGeom prst="rect">
            <a:avLst/>
          </a:prstGeom>
        </p:spPr>
      </p:pic>
      <p:sp>
        <p:nvSpPr>
          <p:cNvPr id="7" name="Text Placeholder 6"/>
          <p:cNvSpPr>
            <a:spLocks noGrp="1"/>
          </p:cNvSpPr>
          <p:nvPr>
            <p:ph type="body" sz="half" idx="4294967295"/>
          </p:nvPr>
        </p:nvSpPr>
        <p:spPr>
          <a:xfrm>
            <a:off x="0" y="2624138"/>
            <a:ext cx="3735388" cy="1462087"/>
          </a:xfrm>
          <a:solidFill>
            <a:srgbClr val="000000">
              <a:alpha val="60000"/>
            </a:srgbClr>
          </a:solidFill>
          <a:ln>
            <a:solidFill>
              <a:srgbClr val="E3D88B"/>
            </a:solidFill>
          </a:ln>
        </p:spPr>
        <p:txBody>
          <a:bodyPr lIns="121920" tIns="121920" rIns="121920" bIns="121920">
            <a:normAutofit fontScale="92500"/>
          </a:bodyPr>
          <a:lstStyle/>
          <a:p>
            <a:r>
              <a:rPr lang="en-GB" b="1" dirty="0" smtClean="0">
                <a:solidFill>
                  <a:srgbClr val="E3D88B"/>
                </a:solidFill>
              </a:rPr>
              <a:t>From</a:t>
            </a:r>
            <a:r>
              <a:rPr lang="en-GB" dirty="0" smtClean="0">
                <a:solidFill>
                  <a:srgbClr val="E3D88B"/>
                </a:solidFill>
              </a:rPr>
              <a:t> </a:t>
            </a:r>
            <a:r>
              <a:rPr lang="en-GB" i="1" dirty="0" smtClean="0">
                <a:solidFill>
                  <a:srgbClr val="E3D88B"/>
                </a:solidFill>
              </a:rPr>
              <a:t>promoting and monitoring capabilities </a:t>
            </a:r>
            <a:br>
              <a:rPr lang="en-GB" i="1" dirty="0" smtClean="0">
                <a:solidFill>
                  <a:srgbClr val="E3D88B"/>
                </a:solidFill>
              </a:rPr>
            </a:br>
            <a:r>
              <a:rPr lang="en-GB" b="1" dirty="0">
                <a:solidFill>
                  <a:srgbClr val="E3D88B"/>
                </a:solidFill>
              </a:rPr>
              <a:t>t</a:t>
            </a:r>
            <a:r>
              <a:rPr lang="en-GB" b="1" dirty="0" smtClean="0">
                <a:solidFill>
                  <a:srgbClr val="E3D88B"/>
                </a:solidFill>
              </a:rPr>
              <a:t>o</a:t>
            </a:r>
            <a:r>
              <a:rPr lang="en-GB" dirty="0" smtClean="0">
                <a:solidFill>
                  <a:srgbClr val="E3D88B"/>
                </a:solidFill>
              </a:rPr>
              <a:t> </a:t>
            </a:r>
            <a:r>
              <a:rPr lang="en-GB" i="1" dirty="0" smtClean="0">
                <a:solidFill>
                  <a:srgbClr val="E3D88B"/>
                </a:solidFill>
              </a:rPr>
              <a:t>managing core risk</a:t>
            </a:r>
          </a:p>
        </p:txBody>
      </p:sp>
      <p:sp>
        <p:nvSpPr>
          <p:cNvPr id="4" name="Slide Number Placeholder 3"/>
          <p:cNvSpPr>
            <a:spLocks noGrp="1"/>
          </p:cNvSpPr>
          <p:nvPr>
            <p:ph type="sldNum" sz="quarter" idx="4294967295"/>
          </p:nvPr>
        </p:nvSpPr>
        <p:spPr>
          <a:xfrm>
            <a:off x="11218863" y="6356350"/>
            <a:ext cx="973137" cy="365125"/>
          </a:xfrm>
        </p:spPr>
        <p:txBody>
          <a:bodyPr/>
          <a:lstStyle/>
          <a:p>
            <a:pPr defTabSz="412740" hangingPunct="0"/>
            <a:fld id="{86CB4B4D-7CA3-9044-876B-883B54F8677D}" type="slidenum">
              <a:rPr lang="en-GB" kern="0">
                <a:latin typeface="Arial"/>
                <a:cs typeface="Arial"/>
                <a:sym typeface="Arial"/>
              </a:rPr>
              <a:pPr defTabSz="412740" hangingPunct="0"/>
              <a:t>12</a:t>
            </a:fld>
            <a:endParaRPr lang="en-GB" kern="0">
              <a:latin typeface="Arial"/>
              <a:cs typeface="Arial"/>
              <a:sym typeface="Arial"/>
            </a:endParaRPr>
          </a:p>
        </p:txBody>
      </p:sp>
      <p:sp>
        <p:nvSpPr>
          <p:cNvPr id="5" name="Footer Placeholder 4"/>
          <p:cNvSpPr>
            <a:spLocks noGrp="1"/>
          </p:cNvSpPr>
          <p:nvPr>
            <p:ph type="ftr" sz="quarter" idx="4294967295"/>
          </p:nvPr>
        </p:nvSpPr>
        <p:spPr>
          <a:xfrm>
            <a:off x="0" y="6143625"/>
            <a:ext cx="8777288" cy="666750"/>
          </a:xfrm>
        </p:spPr>
        <p:txBody>
          <a:bodyPr/>
          <a:lstStyle/>
          <a:p>
            <a:pPr defTabSz="412740" hangingPunct="0"/>
            <a:r>
              <a:rPr lang="en-US" kern="0" smtClean="0">
                <a:latin typeface="Arial"/>
                <a:cs typeface="Arial"/>
              </a:rPr>
              <a:t>IGTF and EUGridPMA development - APGridPMA March 2022 meeting </a:t>
            </a:r>
            <a:endParaRPr lang="nl-NL" kern="0" dirty="0">
              <a:latin typeface="Arial"/>
              <a:cs typeface="Arial"/>
            </a:endParaRPr>
          </a:p>
        </p:txBody>
      </p:sp>
      <p:sp>
        <p:nvSpPr>
          <p:cNvPr id="2" name="TextBox 1"/>
          <p:cNvSpPr txBox="1"/>
          <p:nvPr/>
        </p:nvSpPr>
        <p:spPr>
          <a:xfrm>
            <a:off x="6894454" y="6049252"/>
            <a:ext cx="3607291" cy="465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algn="r" defTabSz="1100639" hangingPunct="0"/>
            <a:r>
              <a:rPr lang="en-GB" sz="1067" kern="0" dirty="0">
                <a:solidFill>
                  <a:srgbClr val="847820"/>
                </a:solidFill>
                <a:latin typeface="Arial"/>
                <a:cs typeface="Arial"/>
                <a:sym typeface="Arial"/>
              </a:rPr>
              <a:t>Photo </a:t>
            </a:r>
            <a:r>
              <a:rPr lang="en-GB" sz="1067" kern="0" dirty="0" err="1">
                <a:solidFill>
                  <a:srgbClr val="847820"/>
                </a:solidFill>
                <a:latin typeface="Arial"/>
                <a:cs typeface="Arial"/>
                <a:sym typeface="Arial"/>
              </a:rPr>
              <a:t>Hippokrates</a:t>
            </a:r>
            <a:r>
              <a:rPr lang="en-GB" sz="1067" kern="0" dirty="0">
                <a:solidFill>
                  <a:srgbClr val="847820"/>
                </a:solidFill>
                <a:latin typeface="Arial"/>
                <a:cs typeface="Arial"/>
                <a:sym typeface="Arial"/>
              </a:rPr>
              <a:t> tomb: </a:t>
            </a:r>
            <a:r>
              <a:rPr lang="en-GB" sz="1067" kern="0" dirty="0" err="1">
                <a:solidFill>
                  <a:srgbClr val="847820"/>
                </a:solidFill>
                <a:latin typeface="Arial"/>
                <a:cs typeface="Arial"/>
                <a:sym typeface="Arial"/>
              </a:rPr>
              <a:t>Melania</a:t>
            </a:r>
            <a:r>
              <a:rPr lang="en-GB" sz="1067" kern="0" dirty="0">
                <a:solidFill>
                  <a:srgbClr val="847820"/>
                </a:solidFill>
                <a:latin typeface="Arial"/>
                <a:cs typeface="Arial"/>
                <a:sym typeface="Arial"/>
              </a:rPr>
              <a:t> </a:t>
            </a:r>
            <a:r>
              <a:rPr lang="en-GB" sz="1067" kern="0" dirty="0" err="1">
                <a:solidFill>
                  <a:srgbClr val="847820"/>
                </a:solidFill>
                <a:latin typeface="Arial"/>
                <a:cs typeface="Arial"/>
                <a:sym typeface="Arial"/>
              </a:rPr>
              <a:t>Stubos</a:t>
            </a:r>
            <a:r>
              <a:rPr lang="en-GB" sz="1067" kern="0" dirty="0">
                <a:solidFill>
                  <a:srgbClr val="847820"/>
                </a:solidFill>
                <a:latin typeface="Arial"/>
                <a:cs typeface="Arial"/>
                <a:sym typeface="Arial"/>
              </a:rPr>
              <a:t>, CC-BY-SA-3.0</a:t>
            </a:r>
            <a:br>
              <a:rPr lang="en-GB" sz="1067" kern="0" dirty="0">
                <a:solidFill>
                  <a:srgbClr val="847820"/>
                </a:solidFill>
                <a:latin typeface="Arial"/>
                <a:cs typeface="Arial"/>
                <a:sym typeface="Arial"/>
              </a:rPr>
            </a:br>
            <a:r>
              <a:rPr lang="en-GB" sz="1067" kern="0" dirty="0">
                <a:solidFill>
                  <a:srgbClr val="847820"/>
                </a:solidFill>
                <a:latin typeface="Arial"/>
                <a:cs typeface="Arial"/>
                <a:sym typeface="Arial"/>
              </a:rPr>
              <a:t>http://himetop.wikidot.com/hippocrates-funeral-monument</a:t>
            </a:r>
          </a:p>
        </p:txBody>
      </p:sp>
      <p:sp>
        <p:nvSpPr>
          <p:cNvPr id="10" name="Text Placeholder 6"/>
          <p:cNvSpPr txBox="1">
            <a:spLocks/>
          </p:cNvSpPr>
          <p:nvPr/>
        </p:nvSpPr>
        <p:spPr>
          <a:xfrm>
            <a:off x="5477165" y="1659255"/>
            <a:ext cx="6592303" cy="2754429"/>
          </a:xfrm>
          <a:prstGeom prst="rect">
            <a:avLst/>
          </a:prstGeom>
          <a:solidFill>
            <a:srgbClr val="000000">
              <a:alpha val="60000"/>
            </a:srgbClr>
          </a:solidFill>
          <a:ln w="12700">
            <a:solidFill>
              <a:srgbClr val="E3D88B"/>
            </a:solidFill>
            <a:miter lim="400000"/>
          </a:ln>
          <a:extLst>
            <a:ext uri="{C572A759-6A51-4108-AA02-DFA0A04FC94B}">
              <ma14:wrappingTextBoxFlag xmlns="" xmlns:ma14="http://schemas.microsoft.com/office/mac/drawingml/2011/main" val="1"/>
            </a:ext>
          </a:extLst>
        </p:spPr>
        <p:txBody>
          <a:bodyPr lIns="121920" tIns="121920" rIns="121920" bIns="12192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defTabSz="412740"/>
            <a:r>
              <a:rPr lang="en-GB" sz="2400" b="1" kern="0" dirty="0">
                <a:solidFill>
                  <a:srgbClr val="E3D88B"/>
                </a:solidFill>
                <a:latin typeface="Arial"/>
                <a:cs typeface="Arial"/>
              </a:rPr>
              <a:t>A service provider should</a:t>
            </a:r>
          </a:p>
          <a:p>
            <a:pPr marL="457189" indent="-457189" defTabSz="412740">
              <a:buFont typeface="Arial" panose="020B0604020202020204" pitchFamily="34" charset="0"/>
              <a:buChar char="•"/>
            </a:pPr>
            <a:r>
              <a:rPr lang="en-GB" sz="2400" b="1" kern="0" dirty="0">
                <a:solidFill>
                  <a:srgbClr val="E3D88B"/>
                </a:solidFill>
                <a:latin typeface="Arial"/>
                <a:cs typeface="Arial"/>
              </a:rPr>
              <a:t>do no harm</a:t>
            </a:r>
            <a:r>
              <a:rPr lang="en-GB" sz="2400" kern="0" dirty="0">
                <a:solidFill>
                  <a:srgbClr val="E3D88B"/>
                </a:solidFill>
                <a:latin typeface="Arial"/>
                <a:cs typeface="Arial"/>
              </a:rPr>
              <a:t> to interests &amp; assets of users</a:t>
            </a:r>
          </a:p>
          <a:p>
            <a:pPr marL="457189" indent="-457189" defTabSz="412740">
              <a:buFont typeface="Arial" panose="020B0604020202020204" pitchFamily="34" charset="0"/>
              <a:buChar char="•"/>
            </a:pPr>
            <a:r>
              <a:rPr lang="en-GB" sz="2400" b="1" kern="0" dirty="0">
                <a:solidFill>
                  <a:srgbClr val="E3D88B"/>
                </a:solidFill>
                <a:latin typeface="Arial"/>
                <a:cs typeface="Arial"/>
              </a:rPr>
              <a:t>not expose </a:t>
            </a:r>
            <a:r>
              <a:rPr lang="en-GB" sz="2400" b="1" i="1" kern="0" dirty="0">
                <a:solidFill>
                  <a:srgbClr val="E3D88B"/>
                </a:solidFill>
                <a:latin typeface="Arial"/>
                <a:cs typeface="Arial"/>
              </a:rPr>
              <a:t>other </a:t>
            </a:r>
            <a:r>
              <a:rPr lang="en-GB" sz="2400" kern="0" dirty="0">
                <a:solidFill>
                  <a:srgbClr val="E3D88B"/>
                </a:solidFill>
                <a:latin typeface="Arial"/>
                <a:cs typeface="Arial"/>
              </a:rPr>
              <a:t>service providers </a:t>
            </a:r>
            <a:br>
              <a:rPr lang="en-GB" sz="2400" kern="0" dirty="0">
                <a:solidFill>
                  <a:srgbClr val="E3D88B"/>
                </a:solidFill>
                <a:latin typeface="Arial"/>
                <a:cs typeface="Arial"/>
              </a:rPr>
            </a:br>
            <a:r>
              <a:rPr lang="en-GB" sz="2400" kern="0" dirty="0">
                <a:solidFill>
                  <a:srgbClr val="E3D88B"/>
                </a:solidFill>
                <a:latin typeface="Arial"/>
                <a:cs typeface="Arial"/>
              </a:rPr>
              <a:t>in the EOSC ecosystem to enlarged risk </a:t>
            </a:r>
            <a:br>
              <a:rPr lang="en-GB" sz="2400" kern="0" dirty="0">
                <a:solidFill>
                  <a:srgbClr val="E3D88B"/>
                </a:solidFill>
                <a:latin typeface="Arial"/>
                <a:cs typeface="Arial"/>
              </a:rPr>
            </a:br>
            <a:r>
              <a:rPr lang="en-GB" sz="2400" kern="0" dirty="0">
                <a:solidFill>
                  <a:srgbClr val="E3D88B"/>
                </a:solidFill>
                <a:latin typeface="Arial"/>
                <a:cs typeface="Arial"/>
              </a:rPr>
              <a:t>as a result of </a:t>
            </a:r>
            <a:r>
              <a:rPr lang="en-GB" sz="2400" i="1" kern="0" dirty="0">
                <a:solidFill>
                  <a:srgbClr val="E3D88B"/>
                </a:solidFill>
                <a:latin typeface="Arial"/>
                <a:cs typeface="Arial"/>
              </a:rPr>
              <a:t>their </a:t>
            </a:r>
            <a:r>
              <a:rPr lang="en-GB" sz="2400" kern="0" dirty="0">
                <a:solidFill>
                  <a:srgbClr val="E3D88B"/>
                </a:solidFill>
                <a:latin typeface="Arial"/>
                <a:cs typeface="Arial"/>
              </a:rPr>
              <a:t>participation in EOSC</a:t>
            </a:r>
          </a:p>
          <a:p>
            <a:pPr marL="457189" indent="-457189" defTabSz="412740">
              <a:buFont typeface="Arial" panose="020B0604020202020204" pitchFamily="34" charset="0"/>
              <a:buChar char="•"/>
            </a:pPr>
            <a:r>
              <a:rPr lang="en-GB" sz="2400" b="1" kern="0" dirty="0">
                <a:solidFill>
                  <a:srgbClr val="E3D88B"/>
                </a:solidFill>
                <a:latin typeface="Arial"/>
                <a:cs typeface="Arial"/>
              </a:rPr>
              <a:t>be transparent</a:t>
            </a:r>
            <a:r>
              <a:rPr lang="en-GB" sz="2400" kern="0" dirty="0">
                <a:solidFill>
                  <a:srgbClr val="E3D88B"/>
                </a:solidFill>
                <a:latin typeface="Arial"/>
                <a:cs typeface="Arial"/>
              </a:rPr>
              <a:t> about its </a:t>
            </a:r>
            <a:r>
              <a:rPr lang="en-GB" sz="2400" kern="0" dirty="0" err="1">
                <a:solidFill>
                  <a:srgbClr val="E3D88B"/>
                </a:solidFill>
                <a:latin typeface="Arial"/>
                <a:cs typeface="Arial"/>
              </a:rPr>
              <a:t>infosec</a:t>
            </a:r>
            <a:r>
              <a:rPr lang="en-GB" sz="2400" kern="0" dirty="0">
                <a:solidFill>
                  <a:srgbClr val="E3D88B"/>
                </a:solidFill>
                <a:latin typeface="Arial"/>
                <a:cs typeface="Arial"/>
              </a:rPr>
              <a:t> maturity and risk to its customers and suppliers </a:t>
            </a:r>
          </a:p>
        </p:txBody>
      </p:sp>
      <p:sp>
        <p:nvSpPr>
          <p:cNvPr id="11" name="Text Placeholder 6"/>
          <p:cNvSpPr txBox="1">
            <a:spLocks/>
          </p:cNvSpPr>
          <p:nvPr/>
        </p:nvSpPr>
        <p:spPr>
          <a:xfrm>
            <a:off x="123536" y="4679064"/>
            <a:ext cx="11945931" cy="437933"/>
          </a:xfrm>
          <a:prstGeom prst="rect">
            <a:avLst/>
          </a:prstGeom>
          <a:solidFill>
            <a:srgbClr val="000000">
              <a:alpha val="60000"/>
            </a:srgbClr>
          </a:solidFill>
          <a:ln w="12700">
            <a:miter lim="400000"/>
          </a:ln>
          <a:extLst>
            <a:ext uri="{C572A759-6A51-4108-AA02-DFA0A04FC94B}">
              <ma14:wrappingTextBoxFlag xmlns="" xmlns:ma14="http://schemas.microsoft.com/office/mac/drawingml/2011/main" val="1"/>
            </a:ext>
          </a:extLst>
        </p:spPr>
        <p:txBody>
          <a:bodyPr lIns="121920" tIns="0" rIns="12192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lgn="ctr" defTabSz="412740"/>
            <a:r>
              <a:rPr lang="en-GB" sz="2751" kern="0" dirty="0">
                <a:solidFill>
                  <a:srgbClr val="E3D88B"/>
                </a:solidFill>
                <a:latin typeface="Arial"/>
                <a:cs typeface="Arial"/>
              </a:rPr>
              <a:t>this will mean </a:t>
            </a:r>
            <a:r>
              <a:rPr lang="en-GB" sz="2751" i="1" kern="0" dirty="0">
                <a:solidFill>
                  <a:srgbClr val="E3D88B"/>
                </a:solidFill>
                <a:latin typeface="Arial"/>
                <a:cs typeface="Arial"/>
              </a:rPr>
              <a:t>some minimum requirements </a:t>
            </a:r>
            <a:r>
              <a:rPr lang="en-GB" sz="2751" kern="0" dirty="0">
                <a:solidFill>
                  <a:srgbClr val="E3D88B"/>
                </a:solidFill>
                <a:latin typeface="Arial"/>
                <a:cs typeface="Arial"/>
              </a:rPr>
              <a:t>in the Rules of Participation</a:t>
            </a:r>
          </a:p>
        </p:txBody>
      </p:sp>
      <p:sp>
        <p:nvSpPr>
          <p:cNvPr id="14" name="Text Placeholder 7"/>
          <p:cNvSpPr>
            <a:spLocks noGrp="1"/>
          </p:cNvSpPr>
          <p:nvPr>
            <p:ph type="title"/>
          </p:nvPr>
        </p:nvSpPr>
        <p:spPr>
          <a:xfrm>
            <a:off x="609600" y="274638"/>
            <a:ext cx="10972800" cy="1143000"/>
          </a:xfrm>
        </p:spPr>
        <p:txBody>
          <a:bodyPr>
            <a:normAutofit fontScale="90000"/>
          </a:bodyPr>
          <a:lstStyle/>
          <a:p>
            <a:pPr marL="0" indent="0">
              <a:buNone/>
            </a:pPr>
            <a:r>
              <a:rPr lang="en-GB" dirty="0" smtClean="0">
                <a:solidFill>
                  <a:srgbClr val="ED1544"/>
                </a:solidFill>
              </a:rPr>
              <a:t>Back to Basics: </a:t>
            </a:r>
            <a:br>
              <a:rPr lang="en-GB" dirty="0" smtClean="0">
                <a:solidFill>
                  <a:srgbClr val="ED1544"/>
                </a:solidFill>
              </a:rPr>
            </a:br>
            <a:r>
              <a:rPr lang="en-GB" dirty="0" smtClean="0">
                <a:solidFill>
                  <a:srgbClr val="ED1544"/>
                </a:solidFill>
              </a:rPr>
              <a:t>the few tenets for the ecosystem security</a:t>
            </a:r>
            <a:endParaRPr lang="en-GB" dirty="0">
              <a:solidFill>
                <a:srgbClr val="ED1544"/>
              </a:solidFill>
            </a:endParaRPr>
          </a:p>
        </p:txBody>
      </p:sp>
    </p:spTree>
    <p:extLst>
      <p:ext uri="{BB962C8B-B14F-4D97-AF65-F5344CB8AC3E}">
        <p14:creationId xmlns:p14="http://schemas.microsoft.com/office/powerpoint/2010/main" val="1075647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74638"/>
            <a:ext cx="10972800" cy="849265"/>
          </a:xfrm>
        </p:spPr>
        <p:txBody>
          <a:bodyPr>
            <a:normAutofit/>
          </a:bodyPr>
          <a:lstStyle/>
          <a:p>
            <a:r>
              <a:rPr lang="en-GB" dirty="0"/>
              <a:t>Making the EOSC a trusted </a:t>
            </a:r>
            <a:r>
              <a:rPr lang="en-GB" dirty="0" smtClean="0"/>
              <a:t>place</a:t>
            </a:r>
            <a:endParaRPr lang="en-GB" dirty="0"/>
          </a:p>
        </p:txBody>
      </p:sp>
      <p:sp>
        <p:nvSpPr>
          <p:cNvPr id="3" name="Slide Number Placeholder 2"/>
          <p:cNvSpPr>
            <a:spLocks noGrp="1"/>
          </p:cNvSpPr>
          <p:nvPr>
            <p:ph type="sldNum" sz="quarter" idx="4294967295"/>
          </p:nvPr>
        </p:nvSpPr>
        <p:spPr>
          <a:xfrm>
            <a:off x="11218863" y="6356350"/>
            <a:ext cx="973137" cy="365125"/>
          </a:xfrm>
        </p:spPr>
        <p:txBody>
          <a:bodyPr/>
          <a:lstStyle/>
          <a:p>
            <a:pPr defTabSz="412740" hangingPunct="0"/>
            <a:fld id="{86CB4B4D-7CA3-9044-876B-883B54F8677D}" type="slidenum">
              <a:rPr lang="en-GB" kern="0">
                <a:latin typeface="Arial"/>
                <a:cs typeface="Arial"/>
                <a:sym typeface="Arial"/>
              </a:rPr>
              <a:pPr defTabSz="412740" hangingPunct="0"/>
              <a:t>13</a:t>
            </a:fld>
            <a:endParaRPr lang="en-GB" kern="0">
              <a:latin typeface="Arial"/>
              <a:cs typeface="Arial"/>
              <a:sym typeface="Arial"/>
            </a:endParaRPr>
          </a:p>
        </p:txBody>
      </p:sp>
      <p:sp>
        <p:nvSpPr>
          <p:cNvPr id="4" name="Footer Placeholder 3"/>
          <p:cNvSpPr>
            <a:spLocks noGrp="1"/>
          </p:cNvSpPr>
          <p:nvPr>
            <p:ph type="ftr" sz="quarter" idx="4294967295"/>
          </p:nvPr>
        </p:nvSpPr>
        <p:spPr>
          <a:xfrm>
            <a:off x="0" y="6143625"/>
            <a:ext cx="8777288" cy="666750"/>
          </a:xfrm>
        </p:spPr>
        <p:txBody>
          <a:bodyPr/>
          <a:lstStyle/>
          <a:p>
            <a:pPr defTabSz="412740" hangingPunct="0"/>
            <a:r>
              <a:rPr lang="en-US" kern="0" smtClean="0">
                <a:latin typeface="Arial"/>
                <a:cs typeface="Arial"/>
              </a:rPr>
              <a:t>IGTF and EUGridPMA development - APGridPMA March 2022 meeting </a:t>
            </a:r>
            <a:endParaRPr lang="nl-NL" kern="0" dirty="0">
              <a:latin typeface="Arial"/>
              <a:cs typeface="Arial"/>
            </a:endParaRPr>
          </a:p>
        </p:txBody>
      </p:sp>
      <p:graphicFrame>
        <p:nvGraphicFramePr>
          <p:cNvPr id="7" name="Diagram 6"/>
          <p:cNvGraphicFramePr/>
          <p:nvPr>
            <p:extLst/>
          </p:nvPr>
        </p:nvGraphicFramePr>
        <p:xfrm>
          <a:off x="469980" y="1123903"/>
          <a:ext cx="11423937" cy="4730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85216" y="5684340"/>
            <a:ext cx="3588055" cy="629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1067" kern="0" dirty="0">
                <a:solidFill>
                  <a:srgbClr val="6F2575"/>
                </a:solidFill>
                <a:latin typeface="Arial"/>
                <a:cs typeface="Arial"/>
                <a:sym typeface="Arial"/>
              </a:rPr>
              <a:t>WISE SCI: wise-community.org/</a:t>
            </a:r>
            <a:r>
              <a:rPr lang="en-GB" sz="1067" kern="0" dirty="0" err="1">
                <a:solidFill>
                  <a:srgbClr val="6F2575"/>
                </a:solidFill>
                <a:latin typeface="Arial"/>
                <a:cs typeface="Arial"/>
                <a:sym typeface="Arial"/>
              </a:rPr>
              <a:t>sci</a:t>
            </a:r>
            <a:r>
              <a:rPr lang="en-GB" sz="1067" kern="0" dirty="0">
                <a:solidFill>
                  <a:srgbClr val="6F2575"/>
                </a:solidFill>
                <a:latin typeface="Arial"/>
                <a:cs typeface="Arial"/>
                <a:sym typeface="Arial"/>
              </a:rPr>
              <a:t/>
            </a:r>
            <a:br>
              <a:rPr lang="en-GB" sz="1067" kern="0" dirty="0">
                <a:solidFill>
                  <a:srgbClr val="6F2575"/>
                </a:solidFill>
                <a:latin typeface="Arial"/>
                <a:cs typeface="Arial"/>
                <a:sym typeface="Arial"/>
              </a:rPr>
            </a:br>
            <a:r>
              <a:rPr lang="en-GB" sz="1067" kern="0" dirty="0" err="1">
                <a:solidFill>
                  <a:srgbClr val="6F2575"/>
                </a:solidFill>
                <a:latin typeface="Arial"/>
                <a:cs typeface="Arial"/>
                <a:sym typeface="Arial"/>
              </a:rPr>
              <a:t>AARC&amp;c</a:t>
            </a:r>
            <a:r>
              <a:rPr lang="en-GB" sz="1067" kern="0" dirty="0">
                <a:solidFill>
                  <a:srgbClr val="6F2575"/>
                </a:solidFill>
                <a:latin typeface="Arial"/>
                <a:cs typeface="Arial"/>
                <a:sym typeface="Arial"/>
              </a:rPr>
              <a:t>: aarc-community.org, refeds.org, igtf.net </a:t>
            </a:r>
            <a:br>
              <a:rPr lang="en-GB" sz="1067" kern="0" dirty="0">
                <a:solidFill>
                  <a:srgbClr val="6F2575"/>
                </a:solidFill>
                <a:latin typeface="Arial"/>
                <a:cs typeface="Arial"/>
                <a:sym typeface="Arial"/>
              </a:rPr>
            </a:br>
            <a:r>
              <a:rPr lang="en-GB" sz="1067" kern="0" dirty="0">
                <a:solidFill>
                  <a:srgbClr val="6F2575"/>
                </a:solidFill>
                <a:latin typeface="Arial"/>
                <a:cs typeface="Arial"/>
                <a:sym typeface="Arial"/>
              </a:rPr>
              <a:t>PDK: aarc-community.org/policies/policy-development-kit</a:t>
            </a:r>
          </a:p>
        </p:txBody>
      </p:sp>
    </p:spTree>
    <p:extLst>
      <p:ext uri="{BB962C8B-B14F-4D97-AF65-F5344CB8AC3E}">
        <p14:creationId xmlns:p14="http://schemas.microsoft.com/office/powerpoint/2010/main" val="3976104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5646" y="1400212"/>
            <a:ext cx="10745754" cy="4338431"/>
          </a:xfrm>
        </p:spPr>
        <p:txBody>
          <a:bodyPr>
            <a:normAutofit fontScale="92500" lnSpcReduction="10000"/>
          </a:bodyPr>
          <a:lstStyle/>
          <a:p>
            <a:pPr marL="0" indent="0">
              <a:buNone/>
            </a:pPr>
            <a:r>
              <a:rPr lang="en-GB" dirty="0" smtClean="0"/>
              <a:t>Original AARC PDK version of “Service </a:t>
            </a:r>
            <a:r>
              <a:rPr lang="en-GB" dirty="0"/>
              <a:t>Operations” </a:t>
            </a:r>
            <a:r>
              <a:rPr lang="en-GB" dirty="0" smtClean="0"/>
              <a:t>was rather prescriptive</a:t>
            </a:r>
            <a:endParaRPr lang="en-GB" dirty="0"/>
          </a:p>
          <a:p>
            <a:endParaRPr lang="en-GB" dirty="0" smtClean="0">
              <a:solidFill>
                <a:srgbClr val="F6791C"/>
              </a:solidFill>
            </a:endParaRPr>
          </a:p>
          <a:p>
            <a:r>
              <a:rPr lang="en-GB" dirty="0" smtClean="0">
                <a:solidFill>
                  <a:srgbClr val="F6791C"/>
                </a:solidFill>
              </a:rPr>
              <a:t>includes ‘</a:t>
            </a:r>
            <a:r>
              <a:rPr lang="en-GB" dirty="0">
                <a:solidFill>
                  <a:srgbClr val="F6791C"/>
                </a:solidFill>
              </a:rPr>
              <a:t>service-internal’ </a:t>
            </a:r>
            <a:r>
              <a:rPr lang="en-GB" dirty="0" smtClean="0">
                <a:solidFill>
                  <a:srgbClr val="F6791C"/>
                </a:solidFill>
              </a:rPr>
              <a:t/>
            </a:r>
            <a:br>
              <a:rPr lang="en-GB" dirty="0" smtClean="0">
                <a:solidFill>
                  <a:srgbClr val="F6791C"/>
                </a:solidFill>
              </a:rPr>
            </a:br>
            <a:r>
              <a:rPr lang="en-GB" dirty="0" smtClean="0">
                <a:solidFill>
                  <a:srgbClr val="F6791C"/>
                </a:solidFill>
              </a:rPr>
              <a:t>operations </a:t>
            </a:r>
            <a:r>
              <a:rPr lang="en-GB" dirty="0">
                <a:solidFill>
                  <a:srgbClr val="F6791C"/>
                </a:solidFill>
              </a:rPr>
              <a:t>and software</a:t>
            </a:r>
          </a:p>
          <a:p>
            <a:r>
              <a:rPr lang="en-GB" dirty="0">
                <a:solidFill>
                  <a:srgbClr val="F6791C"/>
                </a:solidFill>
              </a:rPr>
              <a:t>embedded in the PDK </a:t>
            </a:r>
            <a:r>
              <a:rPr lang="en-GB" dirty="0" smtClean="0">
                <a:solidFill>
                  <a:srgbClr val="F6791C"/>
                </a:solidFill>
              </a:rPr>
              <a:t/>
            </a:r>
            <a:br>
              <a:rPr lang="en-GB" dirty="0" smtClean="0">
                <a:solidFill>
                  <a:srgbClr val="F6791C"/>
                </a:solidFill>
              </a:rPr>
            </a:br>
            <a:r>
              <a:rPr lang="en-GB" dirty="0" smtClean="0">
                <a:solidFill>
                  <a:srgbClr val="F6791C"/>
                </a:solidFill>
              </a:rPr>
              <a:t>document suite:</a:t>
            </a:r>
            <a:br>
              <a:rPr lang="en-GB" dirty="0" smtClean="0">
                <a:solidFill>
                  <a:srgbClr val="F6791C"/>
                </a:solidFill>
              </a:rPr>
            </a:br>
            <a:r>
              <a:rPr lang="en-GB" dirty="0" smtClean="0">
                <a:solidFill>
                  <a:srgbClr val="F6791C"/>
                </a:solidFill>
              </a:rPr>
              <a:t>does not </a:t>
            </a:r>
            <a:r>
              <a:rPr lang="en-GB" dirty="0">
                <a:solidFill>
                  <a:srgbClr val="F6791C"/>
                </a:solidFill>
              </a:rPr>
              <a:t>work well as </a:t>
            </a:r>
            <a:r>
              <a:rPr lang="en-GB" dirty="0" smtClean="0">
                <a:solidFill>
                  <a:srgbClr val="F6791C"/>
                </a:solidFill>
              </a:rPr>
              <a:t/>
            </a:r>
            <a:br>
              <a:rPr lang="en-GB" dirty="0" smtClean="0">
                <a:solidFill>
                  <a:srgbClr val="F6791C"/>
                </a:solidFill>
              </a:rPr>
            </a:br>
            <a:r>
              <a:rPr lang="en-GB" dirty="0" smtClean="0">
                <a:solidFill>
                  <a:srgbClr val="F6791C"/>
                </a:solidFill>
              </a:rPr>
              <a:t>a </a:t>
            </a:r>
            <a:r>
              <a:rPr lang="en-GB" dirty="0">
                <a:solidFill>
                  <a:srgbClr val="F6791C"/>
                </a:solidFill>
              </a:rPr>
              <a:t>‘stand-alone’ document</a:t>
            </a:r>
          </a:p>
          <a:p>
            <a:r>
              <a:rPr lang="en-GB" dirty="0" smtClean="0">
                <a:solidFill>
                  <a:srgbClr val="F6791C"/>
                </a:solidFill>
              </a:rPr>
              <a:t>has built-in assumption of </a:t>
            </a:r>
            <a:br>
              <a:rPr lang="en-GB" dirty="0" smtClean="0">
                <a:solidFill>
                  <a:srgbClr val="F6791C"/>
                </a:solidFill>
              </a:rPr>
            </a:br>
            <a:r>
              <a:rPr lang="en-GB" dirty="0" smtClean="0">
                <a:solidFill>
                  <a:srgbClr val="F6791C"/>
                </a:solidFill>
              </a:rPr>
              <a:t>coherent </a:t>
            </a:r>
            <a:r>
              <a:rPr lang="en-GB" dirty="0">
                <a:solidFill>
                  <a:srgbClr val="F6791C"/>
                </a:solidFill>
              </a:rPr>
              <a:t>and </a:t>
            </a:r>
            <a:r>
              <a:rPr lang="en-GB" dirty="0" smtClean="0">
                <a:solidFill>
                  <a:srgbClr val="F6791C"/>
                </a:solidFill>
              </a:rPr>
              <a:t>coordinated </a:t>
            </a:r>
            <a:br>
              <a:rPr lang="en-GB" dirty="0" smtClean="0">
                <a:solidFill>
                  <a:srgbClr val="F6791C"/>
                </a:solidFill>
              </a:rPr>
            </a:br>
            <a:r>
              <a:rPr lang="en-GB" dirty="0" smtClean="0">
                <a:solidFill>
                  <a:srgbClr val="F6791C"/>
                </a:solidFill>
              </a:rPr>
              <a:t>single infrastructure </a:t>
            </a:r>
            <a:endParaRPr lang="en-GB" dirty="0">
              <a:solidFill>
                <a:srgbClr val="F6791C"/>
              </a:solidFill>
            </a:endParaRPr>
          </a:p>
          <a:p>
            <a:endParaRPr lang="en-GB" dirty="0"/>
          </a:p>
        </p:txBody>
      </p:sp>
      <p:sp>
        <p:nvSpPr>
          <p:cNvPr id="2" name="Slide Number Placeholder 1"/>
          <p:cNvSpPr>
            <a:spLocks noGrp="1"/>
          </p:cNvSpPr>
          <p:nvPr>
            <p:ph type="sldNum" sz="quarter" idx="12"/>
          </p:nvPr>
        </p:nvSpPr>
        <p:spPr/>
        <p:txBody>
          <a:bodyPr/>
          <a:lstStyle/>
          <a:p>
            <a:fld id="{6F576E6A-F32A-4612-884C-86870357C6B4}" type="slidenum">
              <a:rPr lang="en-GB" smtClean="0"/>
              <a:t>14</a:t>
            </a:fld>
            <a:endParaRPr lang="en-GB"/>
          </a:p>
        </p:txBody>
      </p:sp>
      <p:sp>
        <p:nvSpPr>
          <p:cNvPr id="3" name="Title 2"/>
          <p:cNvSpPr>
            <a:spLocks noGrp="1"/>
          </p:cNvSpPr>
          <p:nvPr>
            <p:ph type="title"/>
          </p:nvPr>
        </p:nvSpPr>
        <p:spPr/>
        <p:txBody>
          <a:bodyPr/>
          <a:lstStyle/>
          <a:p>
            <a:r>
              <a:rPr lang="en-GB" dirty="0" smtClean="0"/>
              <a:t>From an infrastructure to an ecosystem view</a:t>
            </a:r>
            <a:endParaRPr lang="en-GB" dirty="0"/>
          </a:p>
        </p:txBody>
      </p:sp>
      <p:pic>
        <p:nvPicPr>
          <p:cNvPr id="4" name="Picture 3"/>
          <p:cNvPicPr>
            <a:picLocks noChangeAspect="1"/>
          </p:cNvPicPr>
          <p:nvPr/>
        </p:nvPicPr>
        <p:blipFill>
          <a:blip r:embed="rId2"/>
          <a:stretch>
            <a:fillRect/>
          </a:stretch>
        </p:blipFill>
        <p:spPr>
          <a:xfrm>
            <a:off x="4456515" y="2292412"/>
            <a:ext cx="7346318" cy="3446231"/>
          </a:xfrm>
          <a:prstGeom prst="rect">
            <a:avLst/>
          </a:prstGeom>
          <a:ln>
            <a:solidFill>
              <a:srgbClr val="003F5E"/>
            </a:solidFill>
          </a:ln>
        </p:spPr>
      </p:pic>
    </p:spTree>
    <p:extLst>
      <p:ext uri="{BB962C8B-B14F-4D97-AF65-F5344CB8AC3E}">
        <p14:creationId xmlns:p14="http://schemas.microsoft.com/office/powerpoint/2010/main" val="38766590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Evolving to the EOSC Security Baseline</a:t>
            </a:r>
            <a:endParaRPr lang="en-GB" dirty="0"/>
          </a:p>
        </p:txBody>
      </p:sp>
      <p:sp>
        <p:nvSpPr>
          <p:cNvPr id="7" name="Content Placeholder 6"/>
          <p:cNvSpPr>
            <a:spLocks noGrp="1"/>
          </p:cNvSpPr>
          <p:nvPr>
            <p:ph idx="1"/>
          </p:nvPr>
        </p:nvSpPr>
        <p:spPr/>
        <p:txBody>
          <a:bodyPr/>
          <a:lstStyle/>
          <a:p>
            <a:pPr marL="0" indent="0">
              <a:buNone/>
            </a:pPr>
            <a:r>
              <a:rPr lang="en-GB" dirty="0"/>
              <a:t>In the EOSC ecosystem, more of the original assumptions no longer hold</a:t>
            </a:r>
          </a:p>
          <a:p>
            <a:endParaRPr lang="en-GB" dirty="0">
              <a:solidFill>
                <a:srgbClr val="F6791C"/>
              </a:solidFill>
            </a:endParaRPr>
          </a:p>
          <a:p>
            <a:r>
              <a:rPr lang="en-GB" dirty="0">
                <a:solidFill>
                  <a:srgbClr val="F6791C"/>
                </a:solidFill>
              </a:rPr>
              <a:t>services provided are less coherent, and much more autonomous then every before</a:t>
            </a:r>
          </a:p>
          <a:p>
            <a:endParaRPr lang="en-GB" dirty="0">
              <a:solidFill>
                <a:srgbClr val="F6791C"/>
              </a:solidFill>
            </a:endParaRPr>
          </a:p>
          <a:p>
            <a:r>
              <a:rPr lang="en-GB" dirty="0">
                <a:solidFill>
                  <a:srgbClr val="F6791C"/>
                </a:solidFill>
              </a:rPr>
              <a:t>need to accommodate providers with varying maturity levels - and different intentions!</a:t>
            </a:r>
          </a:p>
          <a:p>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15</a:t>
            </a:fld>
            <a:endParaRPr lang="en-GB"/>
          </a:p>
        </p:txBody>
      </p:sp>
    </p:spTree>
    <p:extLst>
      <p:ext uri="{BB962C8B-B14F-4D97-AF65-F5344CB8AC3E}">
        <p14:creationId xmlns:p14="http://schemas.microsoft.com/office/powerpoint/2010/main" val="2074521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Process</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16</a:t>
            </a:fld>
            <a:endParaRPr lang="en-GB"/>
          </a:p>
        </p:txBody>
      </p:sp>
      <p:sp>
        <p:nvSpPr>
          <p:cNvPr id="6" name="Content Placeholder 1"/>
          <p:cNvSpPr txBox="1">
            <a:spLocks/>
          </p:cNvSpPr>
          <p:nvPr/>
        </p:nvSpPr>
        <p:spPr>
          <a:xfrm>
            <a:off x="444502" y="1439333"/>
            <a:ext cx="6918824" cy="4737633"/>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2000" dirty="0" smtClean="0"/>
              <a:t>Co-development of EOSC Future &amp; AARC Policy Community</a:t>
            </a:r>
          </a:p>
          <a:p>
            <a:endParaRPr lang="en-GB" sz="2000" dirty="0" smtClean="0"/>
          </a:p>
          <a:p>
            <a:r>
              <a:rPr lang="en-GB" sz="2000" dirty="0" smtClean="0"/>
              <a:t>version based on UK-IRIS evolution of the AARC PDK</a:t>
            </a:r>
          </a:p>
          <a:p>
            <a:r>
              <a:rPr lang="en-GB" sz="2000" dirty="0" smtClean="0"/>
              <a:t>specifically geared towards the looser EOSC ecosystem</a:t>
            </a:r>
          </a:p>
          <a:p>
            <a:r>
              <a:rPr lang="en-GB" sz="2000" dirty="0" smtClean="0"/>
              <a:t>mindful of urgent need for collective coherent response</a:t>
            </a:r>
          </a:p>
          <a:p>
            <a:endParaRPr lang="en-GB" sz="2000" dirty="0" smtClean="0"/>
          </a:p>
          <a:p>
            <a:pPr marL="0" indent="0">
              <a:buFont typeface="Arial" pitchFamily="34" charset="0"/>
              <a:buNone/>
            </a:pPr>
            <a:r>
              <a:rPr lang="en-GB" sz="2000" dirty="0" smtClean="0"/>
              <a:t>AARC Policy team consultation -&gt; AEGIS -&gt; EOSC</a:t>
            </a:r>
          </a:p>
          <a:p>
            <a:r>
              <a:rPr lang="en-GB" sz="2000" dirty="0" smtClean="0"/>
              <a:t>13 itemised points - </a:t>
            </a:r>
            <a:r>
              <a:rPr lang="en-GB" sz="2000" dirty="0" smtClean="0">
                <a:hlinkClick r:id="rId2"/>
              </a:rPr>
              <a:t>https://edu.nl/avfv4</a:t>
            </a:r>
            <a:r>
              <a:rPr lang="en-GB" sz="2000" dirty="0" smtClean="0"/>
              <a:t> </a:t>
            </a:r>
          </a:p>
          <a:p>
            <a:r>
              <a:rPr lang="en-GB" sz="2000" dirty="0" smtClean="0"/>
              <a:t>complemented by an ‘FAQ’ with guidance and refs</a:t>
            </a:r>
            <a:br>
              <a:rPr lang="en-GB" sz="2000" dirty="0" smtClean="0"/>
            </a:br>
            <a:r>
              <a:rPr lang="en-GB" sz="2000" dirty="0" smtClean="0"/>
              <a:t>(no new standards, there is enough good stuff out there)</a:t>
            </a:r>
          </a:p>
          <a:p>
            <a:r>
              <a:rPr lang="en-GB" sz="2000" dirty="0" smtClean="0"/>
              <a:t>leverages </a:t>
            </a:r>
            <a:r>
              <a:rPr lang="en-GB" sz="2000" i="1" dirty="0" smtClean="0"/>
              <a:t>Sirtfi </a:t>
            </a:r>
            <a:r>
              <a:rPr lang="en-GB" sz="2000" dirty="0" smtClean="0"/>
              <a:t>framework</a:t>
            </a:r>
          </a:p>
          <a:p>
            <a:r>
              <a:rPr lang="en-GB" sz="2000" dirty="0" smtClean="0"/>
              <a:t>connects to the Core Security Team</a:t>
            </a:r>
          </a:p>
          <a:p>
            <a:endParaRPr lang="en-GB" sz="2000" dirty="0" smtClean="0"/>
          </a:p>
        </p:txBody>
      </p:sp>
      <p:pic>
        <p:nvPicPr>
          <p:cNvPr id="7" name="Picture 6"/>
          <p:cNvPicPr>
            <a:picLocks noChangeAspect="1"/>
          </p:cNvPicPr>
          <p:nvPr/>
        </p:nvPicPr>
        <p:blipFill>
          <a:blip r:embed="rId3"/>
          <a:stretch>
            <a:fillRect/>
          </a:stretch>
        </p:blipFill>
        <p:spPr>
          <a:xfrm>
            <a:off x="7501640" y="393555"/>
            <a:ext cx="4179690" cy="6287337"/>
          </a:xfrm>
          <a:prstGeom prst="rect">
            <a:avLst/>
          </a:prstGeom>
          <a:effectLst>
            <a:glow rad="101600">
              <a:srgbClr val="003F5E">
                <a:alpha val="60000"/>
              </a:srgbClr>
            </a:glow>
          </a:effectLst>
        </p:spPr>
      </p:pic>
    </p:spTree>
    <p:extLst>
      <p:ext uri="{BB962C8B-B14F-4D97-AF65-F5344CB8AC3E}">
        <p14:creationId xmlns:p14="http://schemas.microsoft.com/office/powerpoint/2010/main" val="2358927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17</a:t>
            </a:fld>
            <a:endParaRPr lang="en-GB"/>
          </a:p>
        </p:txBody>
      </p:sp>
      <p:pic>
        <p:nvPicPr>
          <p:cNvPr id="6" name="Picture 5"/>
          <p:cNvPicPr>
            <a:picLocks noChangeAspect="1"/>
          </p:cNvPicPr>
          <p:nvPr/>
        </p:nvPicPr>
        <p:blipFill>
          <a:blip r:embed="rId2"/>
          <a:stretch>
            <a:fillRect/>
          </a:stretch>
        </p:blipFill>
        <p:spPr>
          <a:xfrm>
            <a:off x="132518" y="457200"/>
            <a:ext cx="11926964" cy="5782482"/>
          </a:xfrm>
          <a:prstGeom prst="rect">
            <a:avLst/>
          </a:prstGeom>
        </p:spPr>
      </p:pic>
      <p:sp>
        <p:nvSpPr>
          <p:cNvPr id="7" name="TextBox 6"/>
          <p:cNvSpPr txBox="1"/>
          <p:nvPr/>
        </p:nvSpPr>
        <p:spPr>
          <a:xfrm>
            <a:off x="4192064" y="6596390"/>
            <a:ext cx="4927952" cy="261610"/>
          </a:xfrm>
          <a:prstGeom prst="rect">
            <a:avLst/>
          </a:prstGeom>
          <a:noFill/>
        </p:spPr>
        <p:txBody>
          <a:bodyPr wrap="none" rtlCol="0">
            <a:spAutoFit/>
          </a:bodyPr>
          <a:lstStyle/>
          <a:p>
            <a:r>
              <a:rPr lang="en-GB" sz="1100" dirty="0">
                <a:solidFill>
                  <a:srgbClr val="F57A1E"/>
                </a:solidFill>
              </a:rPr>
              <a:t>https://wiki.eoscfuture.eu/display/EOSCSMS/EOSC+Security+Operational+Baseline</a:t>
            </a:r>
          </a:p>
        </p:txBody>
      </p:sp>
    </p:spTree>
    <p:extLst>
      <p:ext uri="{BB962C8B-B14F-4D97-AF65-F5344CB8AC3E}">
        <p14:creationId xmlns:p14="http://schemas.microsoft.com/office/powerpoint/2010/main" val="294466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But an FAQ is almost mandatory</a:t>
            </a:r>
            <a:endParaRPr lang="en-GB" sz="3600"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18</a:t>
            </a:fld>
            <a:endParaRPr lang="en-GB"/>
          </a:p>
        </p:txBody>
      </p:sp>
      <p:pic>
        <p:nvPicPr>
          <p:cNvPr id="6" name="Picture 5"/>
          <p:cNvPicPr>
            <a:picLocks noChangeAspect="1"/>
          </p:cNvPicPr>
          <p:nvPr/>
        </p:nvPicPr>
        <p:blipFill>
          <a:blip r:embed="rId2"/>
          <a:stretch>
            <a:fillRect/>
          </a:stretch>
        </p:blipFill>
        <p:spPr>
          <a:xfrm>
            <a:off x="762000" y="1295400"/>
            <a:ext cx="6324600" cy="4783606"/>
          </a:xfrm>
          <a:prstGeom prst="rect">
            <a:avLst/>
          </a:prstGeom>
          <a:ln>
            <a:solidFill>
              <a:srgbClr val="000000"/>
            </a:solidFill>
          </a:ln>
        </p:spPr>
      </p:pic>
      <p:pic>
        <p:nvPicPr>
          <p:cNvPr id="7" name="Picture 6"/>
          <p:cNvPicPr>
            <a:picLocks noChangeAspect="1"/>
          </p:cNvPicPr>
          <p:nvPr/>
        </p:nvPicPr>
        <p:blipFill>
          <a:blip r:embed="rId3"/>
          <a:stretch>
            <a:fillRect/>
          </a:stretch>
        </p:blipFill>
        <p:spPr>
          <a:xfrm>
            <a:off x="8096052" y="3070298"/>
            <a:ext cx="3755524" cy="2590800"/>
          </a:xfrm>
          <a:prstGeom prst="rect">
            <a:avLst/>
          </a:prstGeom>
          <a:ln>
            <a:solidFill>
              <a:srgbClr val="000000"/>
            </a:solidFill>
          </a:ln>
        </p:spPr>
      </p:pic>
      <p:sp>
        <p:nvSpPr>
          <p:cNvPr id="8" name="TextBox 7"/>
          <p:cNvSpPr txBox="1"/>
          <p:nvPr/>
        </p:nvSpPr>
        <p:spPr>
          <a:xfrm>
            <a:off x="8153399" y="1869623"/>
            <a:ext cx="3968469" cy="923330"/>
          </a:xfrm>
          <a:prstGeom prst="rect">
            <a:avLst/>
          </a:prstGeom>
          <a:noFill/>
        </p:spPr>
        <p:txBody>
          <a:bodyPr wrap="square" rtlCol="0">
            <a:spAutoFit/>
          </a:bodyPr>
          <a:lstStyle/>
          <a:p>
            <a:r>
              <a:rPr lang="en-US" dirty="0" smtClean="0">
                <a:solidFill>
                  <a:srgbClr val="ED1544"/>
                </a:solidFill>
              </a:rPr>
              <a:t>and a way to both get the required information out of providers, gauge maturity, and raise awareness …</a:t>
            </a:r>
            <a:endParaRPr lang="en-GB" dirty="0">
              <a:solidFill>
                <a:srgbClr val="ED1544"/>
              </a:solidFill>
            </a:endParaRPr>
          </a:p>
        </p:txBody>
      </p:sp>
    </p:spTree>
    <p:extLst>
      <p:ext uri="{BB962C8B-B14F-4D97-AF65-F5344CB8AC3E}">
        <p14:creationId xmlns:p14="http://schemas.microsoft.com/office/powerpoint/2010/main" val="949445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Inspirational also for evolving </a:t>
            </a:r>
            <a:br>
              <a:rPr lang="en-US" dirty="0" smtClean="0"/>
            </a:br>
            <a:r>
              <a:rPr lang="en-US" dirty="0" smtClean="0"/>
              <a:t>the policy development kit </a:t>
            </a:r>
            <a:endParaRPr lang="en-GB" dirty="0"/>
          </a:p>
        </p:txBody>
      </p:sp>
      <p:sp>
        <p:nvSpPr>
          <p:cNvPr id="7" name="Content Placeholder 6"/>
          <p:cNvSpPr>
            <a:spLocks noGrp="1"/>
          </p:cNvSpPr>
          <p:nvPr>
            <p:ph idx="1"/>
          </p:nvPr>
        </p:nvSpPr>
        <p:spPr/>
        <p:txBody>
          <a:bodyPr/>
          <a:lstStyle/>
          <a:p>
            <a:endParaRPr lang="en-US" dirty="0" smtClean="0"/>
          </a:p>
          <a:p>
            <a:r>
              <a:rPr lang="en-US" dirty="0" smtClean="0"/>
              <a:t>Join the</a:t>
            </a:r>
            <a:br>
              <a:rPr lang="en-US" dirty="0" smtClean="0"/>
            </a:br>
            <a:r>
              <a:rPr lang="en-US" dirty="0" smtClean="0"/>
              <a:t>WISE SCI periodic meetings on Mondays (biweekly)</a:t>
            </a:r>
          </a:p>
          <a:p>
            <a:endParaRPr lang="en-US"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19</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4600" y="339726"/>
            <a:ext cx="1253386" cy="1077912"/>
          </a:xfrm>
          <a:prstGeom prst="rect">
            <a:avLst/>
          </a:prstGeom>
        </p:spPr>
      </p:pic>
    </p:spTree>
    <p:extLst>
      <p:ext uri="{BB962C8B-B14F-4D97-AF65-F5344CB8AC3E}">
        <p14:creationId xmlns:p14="http://schemas.microsoft.com/office/powerpoint/2010/main" val="1988320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 in the </a:t>
            </a:r>
            <a:r>
              <a:rPr lang="en-US" dirty="0" err="1" smtClean="0"/>
              <a:t>EUGridPMA</a:t>
            </a:r>
            <a:r>
              <a:rPr lang="en-US" dirty="0" smtClean="0"/>
              <a:t>+ …</a:t>
            </a:r>
            <a:endParaRPr lang="en-GB" dirty="0"/>
          </a:p>
        </p:txBody>
      </p:sp>
      <p:sp>
        <p:nvSpPr>
          <p:cNvPr id="13" name="Content Placeholder 12"/>
          <p:cNvSpPr>
            <a:spLocks noGrp="1"/>
          </p:cNvSpPr>
          <p:nvPr>
            <p:ph idx="1"/>
          </p:nvPr>
        </p:nvSpPr>
        <p:spPr>
          <a:xfrm>
            <a:off x="609600" y="2693152"/>
            <a:ext cx="10972800" cy="3433012"/>
          </a:xfrm>
        </p:spPr>
        <p:txBody>
          <a:bodyPr/>
          <a:lstStyle/>
          <a:p>
            <a:r>
              <a:rPr lang="en-US" dirty="0" err="1" smtClean="0"/>
              <a:t>EUGridPMA</a:t>
            </a:r>
            <a:r>
              <a:rPr lang="en-US" dirty="0" smtClean="0"/>
              <a:t> constituency and profile developments</a:t>
            </a:r>
          </a:p>
          <a:p>
            <a:r>
              <a:rPr lang="en-US" dirty="0" smtClean="0"/>
              <a:t>European Open Science Cloud – Security Baseline</a:t>
            </a:r>
          </a:p>
          <a:p>
            <a:r>
              <a:rPr lang="en-US" dirty="0" smtClean="0"/>
              <a:t>Attribute Authority Operations guideline</a:t>
            </a:r>
          </a:p>
          <a:p>
            <a:endParaRPr lang="en-US" dirty="0" smtClean="0"/>
          </a:p>
          <a:p>
            <a:r>
              <a:rPr lang="en-US" dirty="0" smtClean="0"/>
              <a:t>Simple highly-available services with </a:t>
            </a:r>
            <a:r>
              <a:rPr lang="en-US" dirty="0" err="1" smtClean="0"/>
              <a:t>anycast</a:t>
            </a:r>
            <a:r>
              <a:rPr lang="en-US" dirty="0" smtClean="0"/>
              <a:t> – and a stateful service</a:t>
            </a:r>
          </a:p>
          <a:p>
            <a:r>
              <a:rPr lang="en-US" dirty="0" smtClean="0"/>
              <a:t>Readiness and communications – the ‘SCCC-JWG’ and the IGTF RAT CC</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2</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330" y="1623552"/>
            <a:ext cx="1581955" cy="678458"/>
          </a:xfrm>
          <a:prstGeom prst="rect">
            <a:avLst/>
          </a:prstGeom>
        </p:spPr>
      </p:pic>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361" y="1471593"/>
            <a:ext cx="976351" cy="97635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2807" y="1662846"/>
            <a:ext cx="1919593" cy="724015"/>
          </a:xfrm>
          <a:prstGeom prst="rect">
            <a:avLst/>
          </a:prstGeom>
        </p:spPr>
      </p:pic>
      <p:pic>
        <p:nvPicPr>
          <p:cNvPr id="9" name="Graphic 8"/>
          <p:cNvPicPr/>
          <p:nvPr/>
        </p:nvPicPr>
        <p:blipFill>
          <a:blip r:embed="rId5" cstate="print">
            <a:extLst>
              <a:ext uri="{28A0092B-C50C-407E-A947-70E740481C1C}">
                <a14:useLocalDpi xmlns:a14="http://schemas.microsoft.com/office/drawing/2010/main" val="0"/>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asvg="http://schemas.microsoft.com/office/drawing/2016/SVG/main" xmlns:lc="http://schemas.openxmlformats.org/drawingml/2006/lockedCanvas" r:embed="rId6"/>
              </a:ext>
            </a:extLst>
          </a:blip>
          <a:stretch>
            <a:fillRect/>
          </a:stretch>
        </p:blipFill>
        <p:spPr>
          <a:xfrm>
            <a:off x="7350064" y="1623552"/>
            <a:ext cx="1333668" cy="72116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1788" y="1636050"/>
            <a:ext cx="1219200" cy="696172"/>
          </a:xfrm>
          <a:prstGeom prst="rect">
            <a:avLst/>
          </a:prstGeom>
        </p:spPr>
      </p:pic>
    </p:spTree>
    <p:extLst>
      <p:ext uri="{BB962C8B-B14F-4D97-AF65-F5344CB8AC3E}">
        <p14:creationId xmlns:p14="http://schemas.microsoft.com/office/powerpoint/2010/main" val="308159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Attribute Authority operational security</a:t>
            </a:r>
            <a:endParaRPr lang="en-US" dirty="0"/>
          </a:p>
        </p:txBody>
      </p:sp>
      <p:sp>
        <p:nvSpPr>
          <p:cNvPr id="8" name="Text Placeholder 7"/>
          <p:cNvSpPr>
            <a:spLocks noGrp="1"/>
          </p:cNvSpPr>
          <p:nvPr>
            <p:ph type="body" idx="1"/>
          </p:nvPr>
        </p:nvSpPr>
        <p:spPr/>
        <p:txBody>
          <a:bodyPr/>
          <a:lstStyle/>
          <a:p>
            <a:r>
              <a:rPr lang="en-US" dirty="0" smtClean="0"/>
              <a:t>AARC-G071</a:t>
            </a:r>
          </a:p>
          <a:p>
            <a:r>
              <a:rPr lang="en-US" dirty="0" smtClean="0"/>
              <a:t>IGTF AAOPS </a:t>
            </a:r>
            <a:r>
              <a:rPr lang="en-US" dirty="0"/>
              <a:t>(https://www.eugridpma.org/guidelines/aaops</a:t>
            </a:r>
            <a:r>
              <a:rPr lang="en-US" dirty="0" smtClean="0"/>
              <a:t>/)</a:t>
            </a:r>
            <a:endParaRPr lang="en-US" dirty="0"/>
          </a:p>
        </p:txBody>
      </p:sp>
      <p:sp>
        <p:nvSpPr>
          <p:cNvPr id="5" name="Footer Placeholder 4"/>
          <p:cNvSpPr>
            <a:spLocks noGrp="1"/>
          </p:cNvSpPr>
          <p:nvPr>
            <p:ph type="ftr" sz="quarter" idx="11"/>
          </p:nvPr>
        </p:nvSpPr>
        <p:spPr/>
        <p:txBody>
          <a:bodyPr/>
          <a:lstStyle/>
          <a:p>
            <a:r>
              <a:rPr lang="en-US" smtClean="0"/>
              <a:t>IGTF and EUGridPMA development - APGridPMA March 2022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20</a:t>
            </a:fld>
            <a:endParaRPr lang="en-GB"/>
          </a:p>
        </p:txBody>
      </p:sp>
      <p:sp>
        <p:nvSpPr>
          <p:cNvPr id="4" name="Date Placeholder 3"/>
          <p:cNvSpPr>
            <a:spLocks noGrp="1"/>
          </p:cNvSpPr>
          <p:nvPr>
            <p:ph type="dt" sz="half" idx="10"/>
          </p:nvPr>
        </p:nvSpPr>
        <p:spPr/>
        <p:txBody>
          <a:bodyPr/>
          <a:lstStyle/>
          <a:p>
            <a:r>
              <a:rPr lang="en-US" smtClean="0"/>
              <a:t>24 March 2022</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687" y="2064326"/>
            <a:ext cx="1024344" cy="925513"/>
          </a:xfrm>
          <a:prstGeom prst="rect">
            <a:avLst/>
          </a:prstGeom>
        </p:spPr>
      </p:pic>
    </p:spTree>
    <p:extLst>
      <p:ext uri="{BB962C8B-B14F-4D97-AF65-F5344CB8AC3E}">
        <p14:creationId xmlns:p14="http://schemas.microsoft.com/office/powerpoint/2010/main" val="75133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Taking proper care of trust sources</a:t>
            </a:r>
            <a:endParaRPr lang="en-GB" dirty="0"/>
          </a:p>
        </p:txBody>
      </p:sp>
      <p:sp>
        <p:nvSpPr>
          <p:cNvPr id="8" name="Content Placeholder 7"/>
          <p:cNvSpPr>
            <a:spLocks noGrp="1"/>
          </p:cNvSpPr>
          <p:nvPr>
            <p:ph idx="1"/>
          </p:nvPr>
        </p:nvSpPr>
        <p:spPr>
          <a:xfrm>
            <a:off x="7199948" y="1456441"/>
            <a:ext cx="4611052" cy="3047999"/>
          </a:xfrm>
        </p:spPr>
        <p:txBody>
          <a:bodyPr>
            <a:normAutofit/>
          </a:bodyPr>
          <a:lstStyle/>
          <a:p>
            <a:pPr marL="0" indent="0">
              <a:buNone/>
            </a:pPr>
            <a:r>
              <a:rPr lang="en-US" dirty="0" smtClean="0"/>
              <a:t>The AAI relies also on other attribute sources, and on the hubs &amp; AARC Proxies </a:t>
            </a:r>
          </a:p>
          <a:p>
            <a:r>
              <a:rPr lang="en-US" dirty="0" smtClean="0"/>
              <a:t>only generic guidance</a:t>
            </a:r>
          </a:p>
          <a:p>
            <a:r>
              <a:rPr lang="en-US" dirty="0" smtClean="0"/>
              <a:t>proxies fully hide ID source</a:t>
            </a:r>
          </a:p>
        </p:txBody>
      </p:sp>
      <p:sp>
        <p:nvSpPr>
          <p:cNvPr id="6" name="Date Placeholder 5"/>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21</a:t>
            </a:fld>
            <a:endParaRPr lang="en-GB"/>
          </a:p>
        </p:txBody>
      </p:sp>
      <p:pic>
        <p:nvPicPr>
          <p:cNvPr id="9" name="Picture 8"/>
          <p:cNvPicPr>
            <a:picLocks noChangeAspect="1"/>
          </p:cNvPicPr>
          <p:nvPr/>
        </p:nvPicPr>
        <p:blipFill>
          <a:blip r:embed="rId2"/>
          <a:stretch>
            <a:fillRect/>
          </a:stretch>
        </p:blipFill>
        <p:spPr>
          <a:xfrm>
            <a:off x="3604542" y="2652530"/>
            <a:ext cx="2924564" cy="3991340"/>
          </a:xfrm>
          <a:prstGeom prst="rect">
            <a:avLst/>
          </a:prstGeom>
          <a:ln>
            <a:solidFill>
              <a:srgbClr val="000000"/>
            </a:solidFill>
          </a:ln>
        </p:spPr>
      </p:pic>
      <p:sp>
        <p:nvSpPr>
          <p:cNvPr id="10" name="Content Placeholder 7"/>
          <p:cNvSpPr txBox="1">
            <a:spLocks/>
          </p:cNvSpPr>
          <p:nvPr/>
        </p:nvSpPr>
        <p:spPr>
          <a:xfrm>
            <a:off x="762000" y="1752601"/>
            <a:ext cx="4343400" cy="30479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mtClean="0"/>
              <a:t>Protections for (IGTF) identity providers are known and documented</a:t>
            </a:r>
          </a:p>
          <a:p>
            <a:r>
              <a:rPr lang="en-US" smtClean="0"/>
              <a:t>RFC3647</a:t>
            </a:r>
          </a:p>
          <a:p>
            <a:r>
              <a:rPr lang="en-US" smtClean="0"/>
              <a:t>IGTF Guidelines</a:t>
            </a:r>
          </a:p>
          <a:p>
            <a:r>
              <a:rPr lang="en-US" smtClean="0"/>
              <a:t>Technical profiles</a:t>
            </a:r>
            <a:endParaRPr lang="en-US" dirty="0" smtClean="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4101" y="4073356"/>
            <a:ext cx="3485408" cy="2644960"/>
          </a:xfrm>
          <a:prstGeom prst="rect">
            <a:avLst/>
          </a:prstGeom>
          <a:ln>
            <a:solidFill>
              <a:srgbClr val="000000"/>
            </a:solidFill>
          </a:ln>
        </p:spPr>
      </p:pic>
    </p:spTree>
    <p:extLst>
      <p:ext uri="{BB962C8B-B14F-4D97-AF65-F5344CB8AC3E}">
        <p14:creationId xmlns:p14="http://schemas.microsoft.com/office/powerpoint/2010/main" val="112120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22</a:t>
            </a:fld>
            <a:endParaRPr lang="en-GB"/>
          </a:p>
        </p:txBody>
      </p:sp>
      <p:sp>
        <p:nvSpPr>
          <p:cNvPr id="4" name="Title 3"/>
          <p:cNvSpPr>
            <a:spLocks noGrp="1"/>
          </p:cNvSpPr>
          <p:nvPr>
            <p:ph type="title"/>
          </p:nvPr>
        </p:nvSpPr>
        <p:spPr/>
        <p:txBody>
          <a:bodyPr>
            <a:normAutofit fontScale="90000"/>
          </a:bodyPr>
          <a:lstStyle/>
          <a:p>
            <a:r>
              <a:rPr lang="en-GB" dirty="0" smtClean="0"/>
              <a:t>Operational guideline landscape for - proxy or source - AAI components</a:t>
            </a:r>
            <a:endParaRPr lang="en-GB" dirty="0"/>
          </a:p>
        </p:txBody>
      </p:sp>
      <p:pic>
        <p:nvPicPr>
          <p:cNvPr id="9" name="Picture 8"/>
          <p:cNvPicPr>
            <a:picLocks noChangeAspect="1"/>
          </p:cNvPicPr>
          <p:nvPr/>
        </p:nvPicPr>
        <p:blipFill>
          <a:blip r:embed="rId2"/>
          <a:stretch>
            <a:fillRect/>
          </a:stretch>
        </p:blipFill>
        <p:spPr>
          <a:xfrm>
            <a:off x="2416095" y="1830973"/>
            <a:ext cx="5691187" cy="4446001"/>
          </a:xfrm>
          <a:prstGeom prst="rect">
            <a:avLst/>
          </a:prstGeom>
        </p:spPr>
      </p:pic>
      <p:sp>
        <p:nvSpPr>
          <p:cNvPr id="10" name="Rounded Rectangular Callout 9"/>
          <p:cNvSpPr/>
          <p:nvPr/>
        </p:nvSpPr>
        <p:spPr>
          <a:xfrm>
            <a:off x="8558211" y="1400211"/>
            <a:ext cx="3367089" cy="1962113"/>
          </a:xfrm>
          <a:prstGeom prst="wedgeRoundRectCallout">
            <a:avLst>
              <a:gd name="adj1" fmla="val -81145"/>
              <a:gd name="adj2" fmla="val 45101"/>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rgbClr val="F57A1E"/>
                </a:solidFill>
              </a:rPr>
              <a:t>Authentication/identity sources</a:t>
            </a:r>
          </a:p>
          <a:p>
            <a:r>
              <a:rPr lang="en-GB" dirty="0" smtClean="0">
                <a:solidFill>
                  <a:srgbClr val="003F5E"/>
                </a:solidFill>
              </a:rPr>
              <a:t>Sirtfi</a:t>
            </a:r>
            <a:endParaRPr lang="en-GB" dirty="0">
              <a:solidFill>
                <a:srgbClr val="003F5E"/>
              </a:solidFill>
            </a:endParaRPr>
          </a:p>
          <a:p>
            <a:r>
              <a:rPr lang="en-GB" dirty="0" smtClean="0">
                <a:solidFill>
                  <a:srgbClr val="003F5E"/>
                </a:solidFill>
              </a:rPr>
              <a:t>(eduGAIN) baselining, RAF</a:t>
            </a:r>
          </a:p>
          <a:p>
            <a:r>
              <a:rPr lang="en-GB" dirty="0" smtClean="0">
                <a:solidFill>
                  <a:srgbClr val="003F5E"/>
                </a:solidFill>
              </a:rPr>
              <a:t>IGTF AP Profiles</a:t>
            </a:r>
          </a:p>
          <a:p>
            <a:r>
              <a:rPr lang="en-GB" dirty="0" smtClean="0">
                <a:solidFill>
                  <a:srgbClr val="003F5E"/>
                </a:solidFill>
              </a:rPr>
              <a:t>NIST SP800-63</a:t>
            </a:r>
          </a:p>
          <a:p>
            <a:r>
              <a:rPr lang="en-GB" dirty="0" smtClean="0">
                <a:solidFill>
                  <a:srgbClr val="003F5E"/>
                </a:solidFill>
              </a:rPr>
              <a:t>eduGAIN sec. team workflow</a:t>
            </a:r>
          </a:p>
        </p:txBody>
      </p:sp>
      <p:sp>
        <p:nvSpPr>
          <p:cNvPr id="11" name="Rounded Rectangular Callout 10"/>
          <p:cNvSpPr/>
          <p:nvPr/>
        </p:nvSpPr>
        <p:spPr>
          <a:xfrm>
            <a:off x="1481136" y="1598723"/>
            <a:ext cx="1709739" cy="1152488"/>
          </a:xfrm>
          <a:prstGeom prst="wedgeRoundRectCallout">
            <a:avLst>
              <a:gd name="adj1" fmla="val 70944"/>
              <a:gd name="adj2" fmla="val 40969"/>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rgbClr val="003F5E"/>
                </a:solidFill>
              </a:rPr>
              <a:t>RFC6238/4226</a:t>
            </a:r>
            <a:br>
              <a:rPr lang="en-GB" dirty="0" smtClean="0">
                <a:solidFill>
                  <a:srgbClr val="003F5E"/>
                </a:solidFill>
              </a:rPr>
            </a:br>
            <a:r>
              <a:rPr lang="en-GB" dirty="0" smtClean="0">
                <a:solidFill>
                  <a:srgbClr val="003F5E"/>
                </a:solidFill>
              </a:rPr>
              <a:t>FIPS140</a:t>
            </a:r>
          </a:p>
          <a:p>
            <a:r>
              <a:rPr lang="en-GB" dirty="0" smtClean="0">
                <a:solidFill>
                  <a:srgbClr val="003F5E"/>
                </a:solidFill>
              </a:rPr>
              <a:t>NISTSP800-53</a:t>
            </a:r>
          </a:p>
        </p:txBody>
      </p:sp>
      <p:sp>
        <p:nvSpPr>
          <p:cNvPr id="12" name="Rounded Rectangular Callout 11"/>
          <p:cNvSpPr/>
          <p:nvPr/>
        </p:nvSpPr>
        <p:spPr>
          <a:xfrm>
            <a:off x="8205786" y="4543462"/>
            <a:ext cx="3367089" cy="1549510"/>
          </a:xfrm>
          <a:prstGeom prst="wedgeRoundRectCallout">
            <a:avLst>
              <a:gd name="adj1" fmla="val -81145"/>
              <a:gd name="adj2" fmla="val 45101"/>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rgbClr val="F57A1E"/>
                </a:solidFill>
              </a:rPr>
              <a:t>Service provider operations</a:t>
            </a:r>
          </a:p>
          <a:p>
            <a:r>
              <a:rPr lang="en-GB" dirty="0" smtClean="0">
                <a:solidFill>
                  <a:srgbClr val="003F5E"/>
                </a:solidFill>
              </a:rPr>
              <a:t>ISO27k</a:t>
            </a:r>
          </a:p>
          <a:p>
            <a:r>
              <a:rPr lang="en-GB" dirty="0" smtClean="0">
                <a:solidFill>
                  <a:srgbClr val="003F5E"/>
                </a:solidFill>
              </a:rPr>
              <a:t>Sirtfi</a:t>
            </a:r>
          </a:p>
          <a:p>
            <a:r>
              <a:rPr lang="en-GB" dirty="0" smtClean="0">
                <a:solidFill>
                  <a:srgbClr val="003F5E"/>
                </a:solidFill>
              </a:rPr>
              <a:t>Infrastructure response plans</a:t>
            </a:r>
            <a:endParaRPr lang="en-GB" dirty="0">
              <a:solidFill>
                <a:srgbClr val="003F5E"/>
              </a:solidFill>
            </a:endParaRPr>
          </a:p>
        </p:txBody>
      </p:sp>
      <p:sp>
        <p:nvSpPr>
          <p:cNvPr id="13" name="Rounded Rectangular Callout 12"/>
          <p:cNvSpPr/>
          <p:nvPr/>
        </p:nvSpPr>
        <p:spPr>
          <a:xfrm>
            <a:off x="466566" y="3789171"/>
            <a:ext cx="2997200" cy="1001146"/>
          </a:xfrm>
          <a:prstGeom prst="wedgeRoundRectCallout">
            <a:avLst>
              <a:gd name="adj1" fmla="val 107176"/>
              <a:gd name="adj2" fmla="val 34640"/>
              <a:gd name="adj3" fmla="val 16667"/>
            </a:avLst>
          </a:prstGeom>
          <a:solidFill>
            <a:srgbClr val="FFFFFF"/>
          </a:solidFill>
          <a:ln>
            <a:solidFill>
              <a:srgbClr val="003F5E"/>
            </a:solidFill>
          </a:ln>
          <a:effectLst>
            <a:glow rad="101600">
              <a:srgbClr val="0C3959">
                <a:alpha val="30196"/>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6791C"/>
                </a:solidFill>
              </a:rPr>
              <a:t>Ephemeral credentials</a:t>
            </a:r>
          </a:p>
          <a:p>
            <a:pPr marL="285750" indent="-285750">
              <a:buFont typeface="Arial" panose="020B0604020202020204" pitchFamily="34" charset="0"/>
              <a:buChar char="•"/>
            </a:pPr>
            <a:r>
              <a:rPr lang="en-US" dirty="0" smtClean="0">
                <a:solidFill>
                  <a:srgbClr val="003F5E"/>
                </a:solidFill>
              </a:rPr>
              <a:t>trusted credential stores</a:t>
            </a:r>
          </a:p>
          <a:p>
            <a:pPr marL="285750" indent="-285750">
              <a:buFont typeface="Arial" panose="020B0604020202020204" pitchFamily="34" charset="0"/>
              <a:buChar char="•"/>
            </a:pPr>
            <a:r>
              <a:rPr lang="en-US" dirty="0" smtClean="0">
                <a:solidFill>
                  <a:srgbClr val="003F5E"/>
                </a:solidFill>
              </a:rPr>
              <a:t>protection at rest</a:t>
            </a:r>
            <a:endParaRPr lang="en-GB" dirty="0">
              <a:solidFill>
                <a:srgbClr val="003F5E"/>
              </a:solidFill>
            </a:endParaRPr>
          </a:p>
        </p:txBody>
      </p:sp>
      <p:sp>
        <p:nvSpPr>
          <p:cNvPr id="2" name="Date Placeholder 1"/>
          <p:cNvSpPr>
            <a:spLocks noGrp="1"/>
          </p:cNvSpPr>
          <p:nvPr>
            <p:ph type="dt" sz="half" idx="10"/>
          </p:nvPr>
        </p:nvSpPr>
        <p:spPr/>
        <p:txBody>
          <a:bodyPr/>
          <a:lstStyle/>
          <a:p>
            <a:r>
              <a:rPr lang="en-US" smtClean="0"/>
              <a:t>24 March 2022</a:t>
            </a:r>
            <a:endParaRPr lang="en-GB" dirty="0"/>
          </a:p>
        </p:txBody>
      </p:sp>
      <p:sp>
        <p:nvSpPr>
          <p:cNvPr id="5" name="Footer Placeholder 4"/>
          <p:cNvSpPr>
            <a:spLocks noGrp="1"/>
          </p:cNvSpPr>
          <p:nvPr>
            <p:ph type="ftr" sz="quarter" idx="11"/>
          </p:nvPr>
        </p:nvSpPr>
        <p:spPr/>
        <p:txBody>
          <a:bodyPr/>
          <a:lstStyle/>
          <a:p>
            <a:r>
              <a:rPr lang="en-US" smtClean="0"/>
              <a:t>IGTF and EUGridPMA development - APGridPMA March 2022 meeting </a:t>
            </a:r>
            <a:endParaRPr lang="en-GB" dirty="0"/>
          </a:p>
        </p:txBody>
      </p:sp>
    </p:spTree>
    <p:extLst>
      <p:ext uri="{BB962C8B-B14F-4D97-AF65-F5344CB8AC3E}">
        <p14:creationId xmlns:p14="http://schemas.microsoft.com/office/powerpoint/2010/main" val="3434660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419617"/>
            <a:ext cx="5344772" cy="4055970"/>
          </a:xfrm>
          <a:prstGeom prst="rect">
            <a:avLst/>
          </a:prstGeom>
        </p:spPr>
      </p:pic>
      <p:sp>
        <p:nvSpPr>
          <p:cNvPr id="3" name="Slide Number Placeholder 2"/>
          <p:cNvSpPr>
            <a:spLocks noGrp="1"/>
          </p:cNvSpPr>
          <p:nvPr>
            <p:ph type="sldNum" sz="quarter" idx="12"/>
          </p:nvPr>
        </p:nvSpPr>
        <p:spPr/>
        <p:txBody>
          <a:bodyPr/>
          <a:lstStyle/>
          <a:p>
            <a:fld id="{6F576E6A-F32A-4612-884C-86870357C6B4}" type="slidenum">
              <a:rPr lang="en-GB" smtClean="0"/>
              <a:pPr/>
              <a:t>23</a:t>
            </a:fld>
            <a:endParaRPr lang="en-GB"/>
          </a:p>
        </p:txBody>
      </p:sp>
      <p:sp>
        <p:nvSpPr>
          <p:cNvPr id="5" name="Title 4"/>
          <p:cNvSpPr>
            <a:spLocks noGrp="1"/>
          </p:cNvSpPr>
          <p:nvPr>
            <p:ph type="title"/>
          </p:nvPr>
        </p:nvSpPr>
        <p:spPr/>
        <p:txBody>
          <a:bodyPr>
            <a:normAutofit fontScale="90000"/>
          </a:bodyPr>
          <a:lstStyle/>
          <a:p>
            <a:r>
              <a:rPr lang="en-US" dirty="0" smtClean="0"/>
              <a:t>Operational security focus in the BPA: beyond just the IdPs</a:t>
            </a:r>
            <a:endParaRPr lang="en-GB" dirty="0"/>
          </a:p>
        </p:txBody>
      </p:sp>
      <p:sp>
        <p:nvSpPr>
          <p:cNvPr id="922" name="TextBox 921"/>
          <p:cNvSpPr txBox="1"/>
          <p:nvPr/>
        </p:nvSpPr>
        <p:spPr>
          <a:xfrm>
            <a:off x="888938" y="5474851"/>
            <a:ext cx="5423195" cy="923330"/>
          </a:xfrm>
          <a:prstGeom prst="rect">
            <a:avLst/>
          </a:prstGeom>
          <a:noFill/>
        </p:spPr>
        <p:txBody>
          <a:bodyPr wrap="square" rtlCol="0">
            <a:spAutoFit/>
          </a:bodyPr>
          <a:lstStyle/>
          <a:p>
            <a:r>
              <a:rPr lang="en-GB" dirty="0">
                <a:solidFill>
                  <a:srgbClr val="0C3959"/>
                </a:solidFill>
              </a:rPr>
              <a:t>Guidelines for Secure Operation of </a:t>
            </a:r>
            <a:r>
              <a:rPr lang="en-GB" dirty="0" smtClean="0">
                <a:solidFill>
                  <a:srgbClr val="0C3959"/>
                </a:solidFill>
              </a:rPr>
              <a:t>Attribute Authorities </a:t>
            </a:r>
            <a:r>
              <a:rPr lang="en-GB" dirty="0">
                <a:solidFill>
                  <a:srgbClr val="0C3959"/>
                </a:solidFill>
              </a:rPr>
              <a:t>and other issuers of </a:t>
            </a:r>
            <a:r>
              <a:rPr lang="en-GB" dirty="0" smtClean="0">
                <a:solidFill>
                  <a:srgbClr val="0C3959"/>
                </a:solidFill>
              </a:rPr>
              <a:t>access-granting statements </a:t>
            </a:r>
            <a:br>
              <a:rPr lang="en-GB" dirty="0" smtClean="0">
                <a:solidFill>
                  <a:srgbClr val="0C3959"/>
                </a:solidFill>
              </a:rPr>
            </a:br>
            <a:r>
              <a:rPr lang="en-GB" i="1" dirty="0" smtClean="0">
                <a:solidFill>
                  <a:srgbClr val="0C3959"/>
                </a:solidFill>
              </a:rPr>
              <a:t>(AARC-I048, in collaboration with IGTF AAOPS)</a:t>
            </a:r>
          </a:p>
        </p:txBody>
      </p:sp>
      <p:sp>
        <p:nvSpPr>
          <p:cNvPr id="8" name="Rounded Rectangular Callout 7"/>
          <p:cNvSpPr/>
          <p:nvPr/>
        </p:nvSpPr>
        <p:spPr>
          <a:xfrm>
            <a:off x="888937" y="1898092"/>
            <a:ext cx="3262313" cy="3099020"/>
          </a:xfrm>
          <a:prstGeom prst="wedgeRoundRectCallout">
            <a:avLst>
              <a:gd name="adj1" fmla="val 159799"/>
              <a:gd name="adj2" fmla="val 4124"/>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C3959"/>
                </a:solidFill>
              </a:rPr>
              <a:t>Community membership management directories and attribute authorities</a:t>
            </a:r>
          </a:p>
          <a:p>
            <a:pPr marL="285750" indent="-285750">
              <a:buFont typeface="Arial" panose="020B0604020202020204" pitchFamily="34" charset="0"/>
              <a:buChar char="•"/>
            </a:pPr>
            <a:r>
              <a:rPr lang="en-US" dirty="0" smtClean="0">
                <a:solidFill>
                  <a:srgbClr val="F57A1E"/>
                </a:solidFill>
              </a:rPr>
              <a:t>integrity of membership</a:t>
            </a:r>
          </a:p>
          <a:p>
            <a:pPr marL="285750" indent="-285750">
              <a:buFont typeface="Arial" panose="020B0604020202020204" pitchFamily="34" charset="0"/>
              <a:buChar char="•"/>
            </a:pPr>
            <a:r>
              <a:rPr lang="en-US" dirty="0" smtClean="0">
                <a:solidFill>
                  <a:srgbClr val="F57A1E"/>
                </a:solidFill>
              </a:rPr>
              <a:t>identification, naming and traceability</a:t>
            </a:r>
          </a:p>
          <a:p>
            <a:pPr marL="285750" indent="-285750">
              <a:buFont typeface="Arial" panose="020B0604020202020204" pitchFamily="34" charset="0"/>
              <a:buChar char="•"/>
            </a:pPr>
            <a:r>
              <a:rPr lang="en-US" dirty="0" smtClean="0">
                <a:solidFill>
                  <a:srgbClr val="F57A1E"/>
                </a:solidFill>
              </a:rPr>
              <a:t>site and service security</a:t>
            </a:r>
          </a:p>
          <a:p>
            <a:pPr marL="285750" indent="-285750">
              <a:buFont typeface="Arial" panose="020B0604020202020204" pitchFamily="34" charset="0"/>
              <a:buChar char="•"/>
            </a:pPr>
            <a:r>
              <a:rPr lang="en-US" dirty="0" smtClean="0">
                <a:solidFill>
                  <a:srgbClr val="F57A1E"/>
                </a:solidFill>
              </a:rPr>
              <a:t>protection on the network</a:t>
            </a:r>
          </a:p>
          <a:p>
            <a:pPr marL="285750" indent="-285750">
              <a:buFont typeface="Arial" panose="020B0604020202020204" pitchFamily="34" charset="0"/>
              <a:buChar char="•"/>
            </a:pPr>
            <a:r>
              <a:rPr lang="en-US" dirty="0" smtClean="0">
                <a:solidFill>
                  <a:srgbClr val="F57A1E"/>
                </a:solidFill>
              </a:rPr>
              <a:t>assertion integrity</a:t>
            </a:r>
            <a:endParaRPr lang="en-GB" dirty="0">
              <a:solidFill>
                <a:srgbClr val="F57A1E"/>
              </a:solidFill>
            </a:endParaRPr>
          </a:p>
        </p:txBody>
      </p:sp>
      <p:sp>
        <p:nvSpPr>
          <p:cNvPr id="920" name="Rounded Rectangular Callout 919"/>
          <p:cNvSpPr/>
          <p:nvPr/>
        </p:nvSpPr>
        <p:spPr>
          <a:xfrm>
            <a:off x="888937" y="1898092"/>
            <a:ext cx="3262313" cy="3099020"/>
          </a:xfrm>
          <a:prstGeom prst="wedgeRoundRectCallout">
            <a:avLst>
              <a:gd name="adj1" fmla="val 107617"/>
              <a:gd name="adj2" fmla="val 38339"/>
              <a:gd name="adj3" fmla="val 16667"/>
            </a:avLst>
          </a:prstGeom>
          <a:solidFill>
            <a:srgbClr val="FFFFFF"/>
          </a:solidFill>
          <a:ln>
            <a:solidFill>
              <a:srgbClr val="0C3959"/>
            </a:solidFill>
          </a:ln>
          <a:effectLst>
            <a:glow rad="101600">
              <a:srgbClr val="0C395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C3959"/>
                </a:solidFill>
              </a:rPr>
              <a:t>Community membership management directories and attribute authorities</a:t>
            </a:r>
          </a:p>
          <a:p>
            <a:pPr marL="285750" indent="-285750">
              <a:buFont typeface="Arial" panose="020B0604020202020204" pitchFamily="34" charset="0"/>
              <a:buChar char="•"/>
            </a:pPr>
            <a:r>
              <a:rPr lang="en-US" dirty="0" smtClean="0">
                <a:solidFill>
                  <a:srgbClr val="F57A1E"/>
                </a:solidFill>
              </a:rPr>
              <a:t>integrity of membership</a:t>
            </a:r>
          </a:p>
          <a:p>
            <a:pPr marL="285750" indent="-285750">
              <a:buFont typeface="Arial" panose="020B0604020202020204" pitchFamily="34" charset="0"/>
              <a:buChar char="•"/>
            </a:pPr>
            <a:r>
              <a:rPr lang="en-US" dirty="0" smtClean="0">
                <a:solidFill>
                  <a:srgbClr val="F57A1E"/>
                </a:solidFill>
              </a:rPr>
              <a:t>identification, naming and traceability</a:t>
            </a:r>
          </a:p>
          <a:p>
            <a:pPr marL="285750" indent="-285750">
              <a:buFont typeface="Arial" panose="020B0604020202020204" pitchFamily="34" charset="0"/>
              <a:buChar char="•"/>
            </a:pPr>
            <a:r>
              <a:rPr lang="en-US" dirty="0" smtClean="0">
                <a:solidFill>
                  <a:srgbClr val="F57A1E"/>
                </a:solidFill>
              </a:rPr>
              <a:t>site and service security</a:t>
            </a:r>
          </a:p>
          <a:p>
            <a:pPr marL="285750" indent="-285750">
              <a:buFont typeface="Arial" panose="020B0604020202020204" pitchFamily="34" charset="0"/>
              <a:buChar char="•"/>
            </a:pPr>
            <a:r>
              <a:rPr lang="en-US" dirty="0" smtClean="0">
                <a:solidFill>
                  <a:srgbClr val="F57A1E"/>
                </a:solidFill>
              </a:rPr>
              <a:t>protection on the network</a:t>
            </a:r>
          </a:p>
          <a:p>
            <a:pPr marL="285750" indent="-285750">
              <a:buFont typeface="Arial" panose="020B0604020202020204" pitchFamily="34" charset="0"/>
              <a:buChar char="•"/>
            </a:pPr>
            <a:r>
              <a:rPr lang="en-US" dirty="0" smtClean="0">
                <a:solidFill>
                  <a:srgbClr val="F57A1E"/>
                </a:solidFill>
              </a:rPr>
              <a:t>assertion integrity</a:t>
            </a:r>
            <a:endParaRPr lang="en-GB" dirty="0">
              <a:solidFill>
                <a:srgbClr val="F57A1E"/>
              </a:solidFill>
            </a:endParaRPr>
          </a:p>
        </p:txBody>
      </p:sp>
      <p:sp>
        <p:nvSpPr>
          <p:cNvPr id="2" name="Date Placeholder 1"/>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Tree>
    <p:extLst>
      <p:ext uri="{BB962C8B-B14F-4D97-AF65-F5344CB8AC3E}">
        <p14:creationId xmlns:p14="http://schemas.microsoft.com/office/powerpoint/2010/main" val="173323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646" y="2807706"/>
            <a:ext cx="6769098" cy="1925658"/>
          </a:xfrm>
          <a:noFill/>
        </p:spPr>
        <p:txBody>
          <a:bodyPr>
            <a:normAutofit fontScale="85000" lnSpcReduction="20000"/>
          </a:bodyPr>
          <a:lstStyle/>
          <a:p>
            <a:pPr marL="0" indent="0" algn="ctr">
              <a:buNone/>
            </a:pPr>
            <a:r>
              <a:rPr lang="en-US" dirty="0" smtClean="0"/>
              <a:t>Structured around concept of “</a:t>
            </a:r>
            <a:r>
              <a:rPr lang="en-US" b="1" dirty="0" smtClean="0"/>
              <a:t>AA Operators</a:t>
            </a:r>
            <a:r>
              <a:rPr lang="en-US" dirty="0" smtClean="0"/>
              <a:t>”, </a:t>
            </a:r>
          </a:p>
          <a:p>
            <a:pPr marL="0" indent="0" algn="ctr">
              <a:buNone/>
            </a:pPr>
            <a:r>
              <a:rPr lang="en-US" dirty="0" smtClean="0"/>
              <a:t>operating “</a:t>
            </a:r>
            <a:r>
              <a:rPr lang="en-US" b="1" dirty="0" smtClean="0"/>
              <a:t>Attribute Authorities</a:t>
            </a:r>
            <a:r>
              <a:rPr lang="en-US" dirty="0" smtClean="0"/>
              <a:t>” </a:t>
            </a:r>
            <a:endParaRPr lang="en-US" dirty="0"/>
          </a:p>
          <a:p>
            <a:pPr marL="0" indent="0" algn="ctr">
              <a:buNone/>
            </a:pPr>
            <a:r>
              <a:rPr lang="en-US" dirty="0" smtClean="0"/>
              <a:t>(technological entities or proxies), </a:t>
            </a:r>
          </a:p>
          <a:p>
            <a:pPr marL="0" indent="0" algn="ctr">
              <a:buNone/>
            </a:pPr>
            <a:r>
              <a:rPr lang="en-US" dirty="0" smtClean="0"/>
              <a:t>on behalf of, one or more, </a:t>
            </a:r>
            <a:r>
              <a:rPr lang="en-US" b="1" dirty="0" smtClean="0"/>
              <a:t>Communities</a:t>
            </a:r>
            <a:r>
              <a:rPr lang="en-US" dirty="0" smtClean="0"/>
              <a:t>, that are</a:t>
            </a:r>
          </a:p>
          <a:p>
            <a:pPr marL="0" indent="0" algn="ctr">
              <a:buNone/>
            </a:pPr>
            <a:r>
              <a:rPr lang="en-US" dirty="0" smtClean="0"/>
              <a:t>trusted by </a:t>
            </a:r>
            <a:r>
              <a:rPr lang="en-US" b="1" dirty="0" smtClean="0"/>
              <a:t>Relying Parties</a:t>
            </a:r>
          </a:p>
        </p:txBody>
      </p:sp>
      <p:sp>
        <p:nvSpPr>
          <p:cNvPr id="3" name="Slide Number Placeholder 2"/>
          <p:cNvSpPr>
            <a:spLocks noGrp="1"/>
          </p:cNvSpPr>
          <p:nvPr>
            <p:ph type="sldNum" sz="quarter" idx="12"/>
          </p:nvPr>
        </p:nvSpPr>
        <p:spPr/>
        <p:txBody>
          <a:bodyPr/>
          <a:lstStyle/>
          <a:p>
            <a:fld id="{6F576E6A-F32A-4612-884C-86870357C6B4}" type="slidenum">
              <a:rPr lang="en-GB" smtClean="0"/>
              <a:pPr/>
              <a:t>24</a:t>
            </a:fld>
            <a:endParaRPr lang="en-GB"/>
          </a:p>
        </p:txBody>
      </p:sp>
      <p:sp>
        <p:nvSpPr>
          <p:cNvPr id="4" name="Title 3"/>
          <p:cNvSpPr>
            <a:spLocks noGrp="1"/>
          </p:cNvSpPr>
          <p:nvPr>
            <p:ph type="title"/>
          </p:nvPr>
        </p:nvSpPr>
        <p:spPr>
          <a:xfrm>
            <a:off x="455646" y="74649"/>
            <a:ext cx="9863104" cy="1325563"/>
          </a:xfrm>
        </p:spPr>
        <p:txBody>
          <a:bodyPr>
            <a:normAutofit fontScale="90000"/>
          </a:bodyPr>
          <a:lstStyle/>
          <a:p>
            <a:r>
              <a:rPr lang="en-US" dirty="0" smtClean="0"/>
              <a:t>AARC-G071: </a:t>
            </a:r>
            <a:r>
              <a:rPr lang="en-US" dirty="0">
                <a:solidFill>
                  <a:srgbClr val="0C3959"/>
                </a:solidFill>
              </a:rPr>
              <a:t>keeping users </a:t>
            </a:r>
            <a:r>
              <a:rPr lang="en-US" dirty="0" smtClean="0">
                <a:solidFill>
                  <a:srgbClr val="0C3959"/>
                </a:solidFill>
              </a:rPr>
              <a:t>&amp; communities protected, moving </a:t>
            </a:r>
            <a:r>
              <a:rPr lang="en-US" dirty="0">
                <a:solidFill>
                  <a:srgbClr val="0C3959"/>
                </a:solidFill>
              </a:rPr>
              <a:t>across </a:t>
            </a:r>
            <a:r>
              <a:rPr lang="en-US" dirty="0" smtClean="0">
                <a:solidFill>
                  <a:srgbClr val="0C3959"/>
                </a:solidFill>
              </a:rPr>
              <a:t>models</a:t>
            </a:r>
            <a:endParaRPr lang="en-GB" dirty="0"/>
          </a:p>
        </p:txBody>
      </p:sp>
      <p:sp>
        <p:nvSpPr>
          <p:cNvPr id="5" name="Rectangle 4"/>
          <p:cNvSpPr/>
          <p:nvPr/>
        </p:nvSpPr>
        <p:spPr>
          <a:xfrm>
            <a:off x="2348621" y="6488668"/>
            <a:ext cx="4010137" cy="369332"/>
          </a:xfrm>
          <a:prstGeom prst="rect">
            <a:avLst/>
          </a:prstGeom>
        </p:spPr>
        <p:txBody>
          <a:bodyPr wrap="none">
            <a:spAutoFit/>
          </a:bodyPr>
          <a:lstStyle/>
          <a:p>
            <a:r>
              <a:rPr lang="en-GB" b="1" dirty="0">
                <a:solidFill>
                  <a:srgbClr val="0C3959"/>
                </a:solidFill>
              </a:rPr>
              <a:t>https://www.igtf.net/guidelines/aaops/</a:t>
            </a:r>
          </a:p>
        </p:txBody>
      </p:sp>
      <p:sp>
        <p:nvSpPr>
          <p:cNvPr id="13" name="Rectangle 12"/>
          <p:cNvSpPr/>
          <p:nvPr/>
        </p:nvSpPr>
        <p:spPr>
          <a:xfrm>
            <a:off x="6754656" y="6488668"/>
            <a:ext cx="5048177" cy="369332"/>
          </a:xfrm>
          <a:prstGeom prst="rect">
            <a:avLst/>
          </a:prstGeom>
        </p:spPr>
        <p:txBody>
          <a:bodyPr wrap="none">
            <a:spAutoFit/>
          </a:bodyPr>
          <a:lstStyle/>
          <a:p>
            <a:r>
              <a:rPr lang="en-GB" b="1" dirty="0" smtClean="0">
                <a:solidFill>
                  <a:srgbClr val="0C3959"/>
                </a:solidFill>
              </a:rPr>
              <a:t>https://aarc-community.org/guidelines/aarc-g071/</a:t>
            </a:r>
            <a:endParaRPr lang="en-GB" b="1" dirty="0">
              <a:solidFill>
                <a:srgbClr val="0C3959"/>
              </a:solidFill>
            </a:endParaRPr>
          </a:p>
        </p:txBody>
      </p:sp>
      <p:pic>
        <p:nvPicPr>
          <p:cNvPr id="6" name="Picture 5"/>
          <p:cNvPicPr>
            <a:picLocks noChangeAspect="1"/>
          </p:cNvPicPr>
          <p:nvPr/>
        </p:nvPicPr>
        <p:blipFill>
          <a:blip r:embed="rId3"/>
          <a:stretch>
            <a:fillRect/>
          </a:stretch>
        </p:blipFill>
        <p:spPr>
          <a:xfrm>
            <a:off x="7642281" y="1652436"/>
            <a:ext cx="4337752" cy="4608548"/>
          </a:xfrm>
          <a:prstGeom prst="rect">
            <a:avLst/>
          </a:prstGeom>
          <a:effectLst>
            <a:glow rad="101600">
              <a:srgbClr val="003F5E">
                <a:alpha val="60000"/>
              </a:srgbClr>
            </a:glow>
          </a:effectLst>
        </p:spPr>
      </p:pic>
      <p:sp>
        <p:nvSpPr>
          <p:cNvPr id="10" name="TextBox 9"/>
          <p:cNvSpPr txBox="1"/>
          <p:nvPr/>
        </p:nvSpPr>
        <p:spPr>
          <a:xfrm>
            <a:off x="455646" y="5891652"/>
            <a:ext cx="2386679" cy="369332"/>
          </a:xfrm>
          <a:prstGeom prst="rect">
            <a:avLst/>
          </a:prstGeom>
          <a:noFill/>
        </p:spPr>
        <p:txBody>
          <a:bodyPr wrap="none" rtlCol="0">
            <a:spAutoFit/>
          </a:bodyPr>
          <a:lstStyle/>
          <a:p>
            <a:r>
              <a:rPr lang="en-GB" dirty="0" smtClean="0"/>
              <a:t>formerly AARC-G048bis</a:t>
            </a:r>
            <a:endParaRPr lang="en-GB" dirty="0"/>
          </a:p>
        </p:txBody>
      </p:sp>
      <p:sp>
        <p:nvSpPr>
          <p:cNvPr id="7" name="Date Placeholder 6"/>
          <p:cNvSpPr>
            <a:spLocks noGrp="1"/>
          </p:cNvSpPr>
          <p:nvPr>
            <p:ph type="dt" sz="half" idx="10"/>
          </p:nvPr>
        </p:nvSpPr>
        <p:spPr/>
        <p:txBody>
          <a:bodyPr/>
          <a:lstStyle/>
          <a:p>
            <a:r>
              <a:rPr lang="en-US" smtClean="0"/>
              <a:t>24 March 2022</a:t>
            </a:r>
            <a:endParaRPr lang="en-GB" dirty="0"/>
          </a:p>
        </p:txBody>
      </p:sp>
      <p:sp>
        <p:nvSpPr>
          <p:cNvPr id="8" name="Footer Placeholder 7"/>
          <p:cNvSpPr>
            <a:spLocks noGrp="1"/>
          </p:cNvSpPr>
          <p:nvPr>
            <p:ph type="ftr" sz="quarter" idx="11"/>
          </p:nvPr>
        </p:nvSpPr>
        <p:spPr/>
        <p:txBody>
          <a:bodyPr/>
          <a:lstStyle/>
          <a:p>
            <a:r>
              <a:rPr lang="en-US" smtClean="0"/>
              <a:t>IGTF and EUGridPMA development - APGridPMA March 2022 meeting </a:t>
            </a:r>
            <a:endParaRPr lang="en-GB" dirty="0"/>
          </a:p>
        </p:txBody>
      </p:sp>
    </p:spTree>
    <p:extLst>
      <p:ext uri="{BB962C8B-B14F-4D97-AF65-F5344CB8AC3E}">
        <p14:creationId xmlns:p14="http://schemas.microsoft.com/office/powerpoint/2010/main" val="3605872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25</a:t>
            </a:fld>
            <a:endParaRPr lang="en-GB"/>
          </a:p>
        </p:txBody>
      </p:sp>
      <p:sp>
        <p:nvSpPr>
          <p:cNvPr id="4" name="Title 3"/>
          <p:cNvSpPr>
            <a:spLocks noGrp="1"/>
          </p:cNvSpPr>
          <p:nvPr>
            <p:ph type="title"/>
          </p:nvPr>
        </p:nvSpPr>
        <p:spPr/>
        <p:txBody>
          <a:bodyPr/>
          <a:lstStyle/>
          <a:p>
            <a:r>
              <a:rPr lang="en-GB" dirty="0" smtClean="0"/>
              <a:t>Deployment guidance included … </a:t>
            </a:r>
            <a:endParaRPr lang="en-GB" dirty="0"/>
          </a:p>
        </p:txBody>
      </p:sp>
      <p:pic>
        <p:nvPicPr>
          <p:cNvPr id="2" name="Picture 1"/>
          <p:cNvPicPr>
            <a:picLocks noChangeAspect="1"/>
          </p:cNvPicPr>
          <p:nvPr/>
        </p:nvPicPr>
        <p:blipFill>
          <a:blip r:embed="rId2"/>
          <a:stretch>
            <a:fillRect/>
          </a:stretch>
        </p:blipFill>
        <p:spPr>
          <a:xfrm>
            <a:off x="2548327" y="1400212"/>
            <a:ext cx="6844051" cy="4914696"/>
          </a:xfrm>
          <a:prstGeom prst="rect">
            <a:avLst/>
          </a:prstGeom>
          <a:effectLst>
            <a:glow rad="101600">
              <a:srgbClr val="003F5E">
                <a:alpha val="60000"/>
              </a:srgbClr>
            </a:glow>
          </a:effectLst>
        </p:spPr>
      </p:pic>
      <p:sp>
        <p:nvSpPr>
          <p:cNvPr id="5" name="Date Placeholder 4"/>
          <p:cNvSpPr>
            <a:spLocks noGrp="1"/>
          </p:cNvSpPr>
          <p:nvPr>
            <p:ph type="dt" sz="half" idx="10"/>
          </p:nvPr>
        </p:nvSpPr>
        <p:spPr/>
        <p:txBody>
          <a:bodyPr/>
          <a:lstStyle/>
          <a:p>
            <a:r>
              <a:rPr lang="en-US" smtClean="0"/>
              <a:t>24 March 2022</a:t>
            </a:r>
            <a:endParaRPr lang="en-GB" dirty="0"/>
          </a:p>
        </p:txBody>
      </p:sp>
      <p:sp>
        <p:nvSpPr>
          <p:cNvPr id="6" name="Footer Placeholder 5"/>
          <p:cNvSpPr>
            <a:spLocks noGrp="1"/>
          </p:cNvSpPr>
          <p:nvPr>
            <p:ph type="ftr" sz="quarter" idx="11"/>
          </p:nvPr>
        </p:nvSpPr>
        <p:spPr/>
        <p:txBody>
          <a:bodyPr/>
          <a:lstStyle/>
          <a:p>
            <a:r>
              <a:rPr lang="en-US" smtClean="0"/>
              <a:t>IGTF and EUGridPMA development - APGridPMA March 2022 meeting </a:t>
            </a:r>
            <a:endParaRPr lang="en-GB" dirty="0"/>
          </a:p>
        </p:txBody>
      </p:sp>
    </p:spTree>
    <p:extLst>
      <p:ext uri="{BB962C8B-B14F-4D97-AF65-F5344CB8AC3E}">
        <p14:creationId xmlns:p14="http://schemas.microsoft.com/office/powerpoint/2010/main" val="37981953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39334"/>
            <a:ext cx="10909300" cy="1544824"/>
          </a:xfrm>
        </p:spPr>
        <p:txBody>
          <a:bodyPr>
            <a:normAutofit fontScale="85000" lnSpcReduction="10000"/>
          </a:bodyPr>
          <a:lstStyle/>
          <a:p>
            <a:pPr marL="0" indent="0" algn="ctr">
              <a:buNone/>
            </a:pPr>
            <a:r>
              <a:rPr lang="en-US" dirty="0" smtClean="0"/>
              <a:t>Intentionally targeted broader than just the push model, since operational security spans </a:t>
            </a:r>
            <a:br>
              <a:rPr lang="en-US" dirty="0" smtClean="0"/>
            </a:br>
            <a:r>
              <a:rPr lang="en-US" dirty="0" smtClean="0"/>
              <a:t>data </a:t>
            </a:r>
            <a:r>
              <a:rPr lang="en-US" dirty="0" err="1" smtClean="0"/>
              <a:t>centres</a:t>
            </a:r>
            <a:r>
              <a:rPr lang="en-US" dirty="0" smtClean="0"/>
              <a:t> and infrastructures using other forms of AA membership management </a:t>
            </a:r>
            <a:br>
              <a:rPr lang="en-US" dirty="0" smtClean="0"/>
            </a:br>
            <a:r>
              <a:rPr lang="en-US" dirty="0" smtClean="0"/>
              <a:t>(SAML, OIDC, LDAP, …)</a:t>
            </a:r>
          </a:p>
        </p:txBody>
      </p:sp>
      <p:sp>
        <p:nvSpPr>
          <p:cNvPr id="3" name="Slide Number Placeholder 2"/>
          <p:cNvSpPr>
            <a:spLocks noGrp="1"/>
          </p:cNvSpPr>
          <p:nvPr>
            <p:ph type="sldNum" sz="quarter" idx="12"/>
          </p:nvPr>
        </p:nvSpPr>
        <p:spPr/>
        <p:txBody>
          <a:bodyPr/>
          <a:lstStyle/>
          <a:p>
            <a:fld id="{6F576E6A-F32A-4612-884C-86870357C6B4}" type="slidenum">
              <a:rPr lang="en-GB" smtClean="0"/>
              <a:pPr/>
              <a:t>26</a:t>
            </a:fld>
            <a:endParaRPr lang="en-GB"/>
          </a:p>
        </p:txBody>
      </p:sp>
      <p:sp>
        <p:nvSpPr>
          <p:cNvPr id="4" name="Title 3"/>
          <p:cNvSpPr>
            <a:spLocks noGrp="1"/>
          </p:cNvSpPr>
          <p:nvPr>
            <p:ph type="title"/>
          </p:nvPr>
        </p:nvSpPr>
        <p:spPr/>
        <p:txBody>
          <a:bodyPr>
            <a:normAutofit fontScale="90000"/>
          </a:bodyPr>
          <a:lstStyle/>
          <a:p>
            <a:r>
              <a:rPr lang="en-US" dirty="0" smtClean="0"/>
              <a:t>Protecting the community membership data and its proxy</a:t>
            </a:r>
            <a:endParaRPr lang="en-GB" dirty="0"/>
          </a:p>
        </p:txBody>
      </p:sp>
      <p:sp>
        <p:nvSpPr>
          <p:cNvPr id="9" name="TextBox 8"/>
          <p:cNvSpPr txBox="1"/>
          <p:nvPr/>
        </p:nvSpPr>
        <p:spPr>
          <a:xfrm>
            <a:off x="1143697" y="5628309"/>
            <a:ext cx="4146328" cy="646331"/>
          </a:xfrm>
          <a:prstGeom prst="rect">
            <a:avLst/>
          </a:prstGeom>
          <a:noFill/>
        </p:spPr>
        <p:txBody>
          <a:bodyPr wrap="none" rtlCol="0">
            <a:spAutoFit/>
          </a:bodyPr>
          <a:lstStyle/>
          <a:p>
            <a:pPr algn="ctr"/>
            <a:r>
              <a:rPr lang="en-US" i="1" dirty="0" smtClean="0">
                <a:solidFill>
                  <a:srgbClr val="F57A1E"/>
                </a:solidFill>
              </a:rPr>
              <a:t>push model – the common BPA method</a:t>
            </a:r>
            <a:br>
              <a:rPr lang="en-US" i="1" dirty="0" smtClean="0">
                <a:solidFill>
                  <a:srgbClr val="F57A1E"/>
                </a:solidFill>
              </a:rPr>
            </a:br>
            <a:r>
              <a:rPr lang="en-US" i="1" dirty="0" smtClean="0">
                <a:solidFill>
                  <a:srgbClr val="F57A1E"/>
                </a:solidFill>
              </a:rPr>
              <a:t>(e.g. SAML </a:t>
            </a:r>
            <a:r>
              <a:rPr lang="en-US" i="1" dirty="0" err="1" smtClean="0">
                <a:solidFill>
                  <a:srgbClr val="F57A1E"/>
                </a:solidFill>
              </a:rPr>
              <a:t>AttributeStatement</a:t>
            </a:r>
            <a:r>
              <a:rPr lang="en-US" i="1" dirty="0" smtClean="0">
                <a:solidFill>
                  <a:srgbClr val="F57A1E"/>
                </a:solidFill>
              </a:rPr>
              <a:t>, VOMS AC)</a:t>
            </a:r>
            <a:endParaRPr lang="en-GB" i="1" dirty="0">
              <a:solidFill>
                <a:srgbClr val="F57A1E"/>
              </a:solidFill>
            </a:endParaRPr>
          </a:p>
        </p:txBody>
      </p:sp>
      <p:sp>
        <p:nvSpPr>
          <p:cNvPr id="10" name="TextBox 9"/>
          <p:cNvSpPr txBox="1"/>
          <p:nvPr/>
        </p:nvSpPr>
        <p:spPr>
          <a:xfrm>
            <a:off x="6508330" y="5628309"/>
            <a:ext cx="4591706" cy="646331"/>
          </a:xfrm>
          <a:prstGeom prst="rect">
            <a:avLst/>
          </a:prstGeom>
          <a:noFill/>
        </p:spPr>
        <p:txBody>
          <a:bodyPr wrap="none" rtlCol="0">
            <a:spAutoFit/>
          </a:bodyPr>
          <a:lstStyle/>
          <a:p>
            <a:pPr algn="ctr"/>
            <a:r>
              <a:rPr lang="en-US" i="1" dirty="0" smtClean="0">
                <a:solidFill>
                  <a:srgbClr val="F57A1E"/>
                </a:solidFill>
              </a:rPr>
              <a:t>pull model – common when using directories </a:t>
            </a:r>
            <a:br>
              <a:rPr lang="en-US" i="1" dirty="0" smtClean="0">
                <a:solidFill>
                  <a:srgbClr val="F57A1E"/>
                </a:solidFill>
              </a:rPr>
            </a:br>
            <a:r>
              <a:rPr lang="en-US" i="1" dirty="0" smtClean="0">
                <a:solidFill>
                  <a:srgbClr val="F57A1E"/>
                </a:solidFill>
              </a:rPr>
              <a:t>(e.g. LDAP in PRACE, </a:t>
            </a:r>
            <a:r>
              <a:rPr lang="en-US" i="1" dirty="0" err="1" smtClean="0">
                <a:solidFill>
                  <a:srgbClr val="F57A1E"/>
                </a:solidFill>
              </a:rPr>
              <a:t>userinfo</a:t>
            </a:r>
            <a:r>
              <a:rPr lang="en-US" i="1" dirty="0" smtClean="0">
                <a:solidFill>
                  <a:srgbClr val="F57A1E"/>
                </a:solidFill>
              </a:rPr>
              <a:t> endpoint in OIDC)</a:t>
            </a:r>
            <a:endParaRPr lang="en-GB" i="1" dirty="0">
              <a:solidFill>
                <a:srgbClr val="F57A1E"/>
              </a:solidFill>
            </a:endParaRPr>
          </a:p>
        </p:txBody>
      </p:sp>
      <p:sp>
        <p:nvSpPr>
          <p:cNvPr id="11" name="TextBox 10"/>
          <p:cNvSpPr txBox="1"/>
          <p:nvPr/>
        </p:nvSpPr>
        <p:spPr>
          <a:xfrm>
            <a:off x="1262127" y="6550223"/>
            <a:ext cx="10540706" cy="307777"/>
          </a:xfrm>
          <a:prstGeom prst="rect">
            <a:avLst/>
          </a:prstGeom>
          <a:noFill/>
        </p:spPr>
        <p:txBody>
          <a:bodyPr wrap="none" rtlCol="0">
            <a:spAutoFit/>
          </a:bodyPr>
          <a:lstStyle/>
          <a:p>
            <a:pPr algn="r"/>
            <a:r>
              <a:rPr lang="en-US" sz="1400" i="1" dirty="0" smtClean="0">
                <a:solidFill>
                  <a:srgbClr val="F57A1E"/>
                </a:solidFill>
              </a:rPr>
              <a:t>push and pull model diagrams as per RFC2904 – the 3</a:t>
            </a:r>
            <a:r>
              <a:rPr lang="en-US" sz="1400" i="1" baseline="30000" dirty="0" smtClean="0">
                <a:solidFill>
                  <a:srgbClr val="F57A1E"/>
                </a:solidFill>
              </a:rPr>
              <a:t>rd</a:t>
            </a:r>
            <a:r>
              <a:rPr lang="en-US" sz="1400" i="1" dirty="0" smtClean="0">
                <a:solidFill>
                  <a:srgbClr val="F57A1E"/>
                </a:solidFill>
              </a:rPr>
              <a:t> (agent) model is uncommon in research/collaboration scenarios except for provisioning</a:t>
            </a:r>
            <a:endParaRPr lang="en-GB" sz="1400" i="1" dirty="0">
              <a:solidFill>
                <a:srgbClr val="F57A1E"/>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2" y="2548085"/>
            <a:ext cx="3110898" cy="261903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815" y="2523437"/>
            <a:ext cx="3458715" cy="2643679"/>
          </a:xfrm>
          <a:prstGeom prst="rect">
            <a:avLst/>
          </a:prstGeom>
        </p:spPr>
      </p:pic>
      <p:sp>
        <p:nvSpPr>
          <p:cNvPr id="5" name="Date Placeholder 4"/>
          <p:cNvSpPr>
            <a:spLocks noGrp="1"/>
          </p:cNvSpPr>
          <p:nvPr>
            <p:ph type="dt" sz="half" idx="10"/>
          </p:nvPr>
        </p:nvSpPr>
        <p:spPr/>
        <p:txBody>
          <a:bodyPr/>
          <a:lstStyle/>
          <a:p>
            <a:r>
              <a:rPr lang="en-US" smtClean="0"/>
              <a:t>24 March 2022</a:t>
            </a:r>
            <a:endParaRPr lang="en-GB" dirty="0"/>
          </a:p>
        </p:txBody>
      </p:sp>
      <p:sp>
        <p:nvSpPr>
          <p:cNvPr id="6" name="Footer Placeholder 5"/>
          <p:cNvSpPr>
            <a:spLocks noGrp="1"/>
          </p:cNvSpPr>
          <p:nvPr>
            <p:ph type="ftr" sz="quarter" idx="11"/>
          </p:nvPr>
        </p:nvSpPr>
        <p:spPr/>
        <p:txBody>
          <a:bodyPr/>
          <a:lstStyle/>
          <a:p>
            <a:r>
              <a:rPr lang="en-US" smtClean="0"/>
              <a:t>IGTF and EUGridPMA development - APGridPMA March 2022 meeting </a:t>
            </a:r>
            <a:endParaRPr lang="en-GB" dirty="0"/>
          </a:p>
        </p:txBody>
      </p:sp>
    </p:spTree>
    <p:extLst>
      <p:ext uri="{BB962C8B-B14F-4D97-AF65-F5344CB8AC3E}">
        <p14:creationId xmlns:p14="http://schemas.microsoft.com/office/powerpoint/2010/main" val="288996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0" indent="0">
              <a:buNone/>
            </a:pPr>
            <a:r>
              <a:rPr lang="en-GB" b="1" dirty="0" smtClean="0"/>
              <a:t>Many of the recommendations are already implemented ‘implicitly’</a:t>
            </a:r>
          </a:p>
          <a:p>
            <a:r>
              <a:rPr lang="en-GB" dirty="0" smtClean="0"/>
              <a:t>because common software implements it: e.g. signing SAML assertions and JWTs</a:t>
            </a:r>
          </a:p>
          <a:p>
            <a:r>
              <a:rPr lang="en-GB" dirty="0" smtClean="0"/>
              <a:t>because a good data centre already has network monitoring and central logging in place</a:t>
            </a:r>
          </a:p>
          <a:p>
            <a:r>
              <a:rPr lang="en-GB" dirty="0" smtClean="0"/>
              <a:t>because you signed up to Sirtfi (didn’t you?) – so you collaborate in incident response</a:t>
            </a:r>
            <a:endParaRPr lang="en-GB" dirty="0"/>
          </a:p>
          <a:p>
            <a:r>
              <a:rPr lang="en-GB" dirty="0" smtClean="0"/>
              <a:t>because you have trained IT operations personnel looking after the service</a:t>
            </a:r>
          </a:p>
          <a:p>
            <a:endParaRPr lang="en-GB" dirty="0" smtClean="0"/>
          </a:p>
          <a:p>
            <a:pPr marL="0" indent="0">
              <a:buNone/>
            </a:pPr>
            <a:r>
              <a:rPr lang="en-GB" b="1" dirty="0" smtClean="0"/>
              <a:t>And some are intuitive best practice</a:t>
            </a:r>
          </a:p>
          <a:p>
            <a:r>
              <a:rPr lang="en-GB" dirty="0" smtClean="0"/>
              <a:t>like assigning a unique and lasting name to a group</a:t>
            </a:r>
          </a:p>
          <a:p>
            <a:r>
              <a:rPr lang="en-GB" dirty="0"/>
              <a:t>because implemented controls </a:t>
            </a:r>
            <a:r>
              <a:rPr lang="en-GB" dirty="0" smtClean="0"/>
              <a:t>ought </a:t>
            </a:r>
            <a:r>
              <a:rPr lang="en-GB" dirty="0"/>
              <a:t>to be those that have been </a:t>
            </a:r>
            <a:r>
              <a:rPr lang="en-GB" dirty="0" smtClean="0"/>
              <a:t>documented</a:t>
            </a:r>
          </a:p>
          <a:p>
            <a:endParaRPr lang="en-GB" dirty="0"/>
          </a:p>
          <a:p>
            <a:pPr marL="0" indent="0">
              <a:buNone/>
            </a:pPr>
            <a:r>
              <a:rPr lang="en-GB" i="1" dirty="0" smtClean="0"/>
              <a:t>	Some items contain reminders about appropriate values and recommendations </a:t>
            </a:r>
            <a:br>
              <a:rPr lang="en-GB" i="1" dirty="0" smtClean="0"/>
            </a:br>
            <a:r>
              <a:rPr lang="en-GB" i="1" dirty="0" smtClean="0"/>
              <a:t>	that are good practice</a:t>
            </a:r>
            <a:r>
              <a:rPr lang="en-GB" i="1" dirty="0"/>
              <a:t> </a:t>
            </a:r>
            <a:r>
              <a:rPr lang="en-GB" i="1" dirty="0" smtClean="0"/>
              <a:t>- based on the relevant standards involved</a:t>
            </a:r>
            <a:endParaRPr lang="en-GB"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27</a:t>
            </a:fld>
            <a:endParaRPr lang="en-GB"/>
          </a:p>
        </p:txBody>
      </p:sp>
      <p:sp>
        <p:nvSpPr>
          <p:cNvPr id="4" name="Title 3"/>
          <p:cNvSpPr>
            <a:spLocks noGrp="1"/>
          </p:cNvSpPr>
          <p:nvPr>
            <p:ph type="title"/>
          </p:nvPr>
        </p:nvSpPr>
        <p:spPr/>
        <p:txBody>
          <a:bodyPr/>
          <a:lstStyle/>
          <a:p>
            <a:r>
              <a:rPr lang="en-GB" dirty="0" smtClean="0"/>
              <a:t>When the AA is in a </a:t>
            </a:r>
            <a:r>
              <a:rPr lang="en-GB" smtClean="0"/>
              <a:t>managed environment …</a:t>
            </a:r>
            <a:endParaRPr lang="en-GB" dirty="0"/>
          </a:p>
        </p:txBody>
      </p:sp>
      <p:sp>
        <p:nvSpPr>
          <p:cNvPr id="5" name="Date Placeholder 4"/>
          <p:cNvSpPr>
            <a:spLocks noGrp="1"/>
          </p:cNvSpPr>
          <p:nvPr>
            <p:ph type="dt" sz="half" idx="10"/>
          </p:nvPr>
        </p:nvSpPr>
        <p:spPr/>
        <p:txBody>
          <a:bodyPr/>
          <a:lstStyle/>
          <a:p>
            <a:r>
              <a:rPr lang="en-US" smtClean="0"/>
              <a:t>24 March 2022</a:t>
            </a:r>
            <a:endParaRPr lang="en-GB" dirty="0"/>
          </a:p>
        </p:txBody>
      </p:sp>
      <p:sp>
        <p:nvSpPr>
          <p:cNvPr id="6" name="Footer Placeholder 5"/>
          <p:cNvSpPr>
            <a:spLocks noGrp="1"/>
          </p:cNvSpPr>
          <p:nvPr>
            <p:ph type="ftr" sz="quarter" idx="11"/>
          </p:nvPr>
        </p:nvSpPr>
        <p:spPr/>
        <p:txBody>
          <a:bodyPr/>
          <a:lstStyle/>
          <a:p>
            <a:r>
              <a:rPr lang="en-US" smtClean="0"/>
              <a:t>IGTF and EUGridPMA development - APGridPMA March 2022 meeting </a:t>
            </a:r>
            <a:endParaRPr lang="en-GB" dirty="0"/>
          </a:p>
        </p:txBody>
      </p:sp>
    </p:spTree>
    <p:extLst>
      <p:ext uri="{BB962C8B-B14F-4D97-AF65-F5344CB8AC3E}">
        <p14:creationId xmlns:p14="http://schemas.microsoft.com/office/powerpoint/2010/main" val="388528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637607"/>
            <a:ext cx="10909300" cy="4539359"/>
          </a:xfrm>
        </p:spPr>
        <p:txBody>
          <a:bodyPr>
            <a:normAutofit/>
          </a:bodyPr>
          <a:lstStyle/>
          <a:p>
            <a:pPr marL="457200" indent="-457200">
              <a:buFont typeface="+mj-lt"/>
              <a:buAutoNum type="arabicPeriod"/>
            </a:pPr>
            <a:r>
              <a:rPr lang="en-GB" sz="2400" dirty="0" smtClean="0"/>
              <a:t>Major RPs and Infrastructures reviewed it based on current use cases and models</a:t>
            </a:r>
          </a:p>
          <a:p>
            <a:pPr marL="457200" indent="-457200">
              <a:buFont typeface="+mj-lt"/>
              <a:buAutoNum type="arabicPeriod"/>
            </a:pPr>
            <a:r>
              <a:rPr lang="en-GB" sz="2400" dirty="0" smtClean="0"/>
              <a:t>Guideline aimed at both Infrastructure and Community use cases</a:t>
            </a:r>
          </a:p>
          <a:p>
            <a:pPr marL="457200" indent="-457200">
              <a:buFont typeface="+mj-lt"/>
              <a:buAutoNum type="arabicPeriod"/>
            </a:pPr>
            <a:r>
              <a:rPr lang="en-GB" sz="2400" dirty="0" smtClean="0"/>
              <a:t>Useful input to e.g. ‘EOSC’ connected proxies as a good practice guideline </a:t>
            </a:r>
          </a:p>
          <a:p>
            <a:pPr marL="457200" indent="-457200">
              <a:buFont typeface="+mj-lt"/>
              <a:buAutoNum type="arabicPeriod"/>
            </a:pPr>
            <a:r>
              <a:rPr lang="en-GB" sz="2400" dirty="0" smtClean="0"/>
              <a:t>Assessment or review process is separate – could be IGTF or an RP consortium, </a:t>
            </a:r>
            <a:br>
              <a:rPr lang="en-GB" sz="2400" dirty="0" smtClean="0"/>
            </a:br>
            <a:r>
              <a:rPr lang="en-GB" sz="2400" dirty="0" smtClean="0"/>
              <a:t>but does state what needs to be logged and saved to do a (self) assessment</a:t>
            </a:r>
          </a:p>
        </p:txBody>
      </p:sp>
      <p:sp>
        <p:nvSpPr>
          <p:cNvPr id="3" name="Slide Number Placeholder 2"/>
          <p:cNvSpPr>
            <a:spLocks noGrp="1"/>
          </p:cNvSpPr>
          <p:nvPr>
            <p:ph type="sldNum" sz="quarter" idx="12"/>
          </p:nvPr>
        </p:nvSpPr>
        <p:spPr/>
        <p:txBody>
          <a:bodyPr/>
          <a:lstStyle/>
          <a:p>
            <a:fld id="{6F576E6A-F32A-4612-884C-86870357C6B4}" type="slidenum">
              <a:rPr lang="en-GB" smtClean="0"/>
              <a:pPr/>
              <a:t>28</a:t>
            </a:fld>
            <a:endParaRPr lang="en-GB"/>
          </a:p>
        </p:txBody>
      </p:sp>
      <p:sp>
        <p:nvSpPr>
          <p:cNvPr id="4" name="Title 3"/>
          <p:cNvSpPr>
            <a:spLocks noGrp="1"/>
          </p:cNvSpPr>
          <p:nvPr>
            <p:ph type="title"/>
          </p:nvPr>
        </p:nvSpPr>
        <p:spPr/>
        <p:txBody>
          <a:bodyPr>
            <a:normAutofit fontScale="90000"/>
          </a:bodyPr>
          <a:lstStyle/>
          <a:p>
            <a:r>
              <a:rPr lang="en-GB" dirty="0" smtClean="0"/>
              <a:t>Implementation of the AA Operations (“AAI proxy”) Security guidelines</a:t>
            </a:r>
            <a:endParaRPr lang="en-GB" dirty="0"/>
          </a:p>
        </p:txBody>
      </p:sp>
      <p:sp>
        <p:nvSpPr>
          <p:cNvPr id="6" name="Rectangle 5"/>
          <p:cNvSpPr/>
          <p:nvPr/>
        </p:nvSpPr>
        <p:spPr>
          <a:xfrm>
            <a:off x="2011581" y="3797302"/>
            <a:ext cx="7775142" cy="523220"/>
          </a:xfrm>
          <a:prstGeom prst="rect">
            <a:avLst/>
          </a:prstGeom>
        </p:spPr>
        <p:txBody>
          <a:bodyPr wrap="none">
            <a:spAutoFit/>
          </a:bodyPr>
          <a:lstStyle/>
          <a:p>
            <a:r>
              <a:rPr lang="en-GB" sz="2800" b="1" dirty="0">
                <a:solidFill>
                  <a:srgbClr val="F6791C"/>
                </a:solidFill>
              </a:rPr>
              <a:t>https</a:t>
            </a:r>
            <a:r>
              <a:rPr lang="en-GB" sz="2800" b="1" dirty="0" smtClean="0">
                <a:solidFill>
                  <a:srgbClr val="F6791C"/>
                </a:solidFill>
              </a:rPr>
              <a:t>://aarc-community.org/guidelines/aarc-g071/</a:t>
            </a:r>
            <a:endParaRPr lang="en-GB" sz="2800" b="1" dirty="0">
              <a:solidFill>
                <a:srgbClr val="F6791C"/>
              </a:solidFill>
            </a:endParaRPr>
          </a:p>
        </p:txBody>
      </p:sp>
      <p:sp>
        <p:nvSpPr>
          <p:cNvPr id="8" name="Date Placeholder 7"/>
          <p:cNvSpPr>
            <a:spLocks noGrp="1"/>
          </p:cNvSpPr>
          <p:nvPr>
            <p:ph type="dt" sz="half" idx="10"/>
          </p:nvPr>
        </p:nvSpPr>
        <p:spPr/>
        <p:txBody>
          <a:bodyPr/>
          <a:lstStyle/>
          <a:p>
            <a:r>
              <a:rPr lang="en-US" smtClean="0"/>
              <a:t>24 March 2022</a:t>
            </a:r>
            <a:endParaRPr lang="en-GB" dirty="0"/>
          </a:p>
        </p:txBody>
      </p:sp>
      <p:sp>
        <p:nvSpPr>
          <p:cNvPr id="9" name="Footer Placeholder 8"/>
          <p:cNvSpPr>
            <a:spLocks noGrp="1"/>
          </p:cNvSpPr>
          <p:nvPr>
            <p:ph type="ftr" sz="quarter" idx="11"/>
          </p:nvPr>
        </p:nvSpPr>
        <p:spPr/>
        <p:txBody>
          <a:bodyPr/>
          <a:lstStyle/>
          <a:p>
            <a:r>
              <a:rPr lang="en-US" smtClean="0"/>
              <a:t>IGTF and EUGridPMA development - APGridPMA March 2022 meeting </a:t>
            </a:r>
            <a:endParaRPr lang="en-GB" dirty="0"/>
          </a:p>
        </p:txBody>
      </p:sp>
      <p:pic>
        <p:nvPicPr>
          <p:cNvPr id="10" name="Picture 9"/>
          <p:cNvPicPr>
            <a:picLocks noChangeAspect="1"/>
          </p:cNvPicPr>
          <p:nvPr/>
        </p:nvPicPr>
        <p:blipFill>
          <a:blip r:embed="rId2"/>
          <a:stretch>
            <a:fillRect/>
          </a:stretch>
        </p:blipFill>
        <p:spPr>
          <a:xfrm>
            <a:off x="1568819" y="4430506"/>
            <a:ext cx="9054361" cy="2254727"/>
          </a:xfrm>
          <a:prstGeom prst="rect">
            <a:avLst/>
          </a:prstGeom>
        </p:spPr>
      </p:pic>
    </p:spTree>
    <p:extLst>
      <p:ext uri="{BB962C8B-B14F-4D97-AF65-F5344CB8AC3E}">
        <p14:creationId xmlns:p14="http://schemas.microsoft.com/office/powerpoint/2010/main" val="4250972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RCauth.eu – resilience and HA</a:t>
            </a:r>
            <a:endParaRPr lang="en-US" dirty="0"/>
          </a:p>
        </p:txBody>
      </p:sp>
      <p:sp>
        <p:nvSpPr>
          <p:cNvPr id="8" name="Text Placeholder 7"/>
          <p:cNvSpPr>
            <a:spLocks noGrp="1"/>
          </p:cNvSpPr>
          <p:nvPr>
            <p:ph type="body" idx="1"/>
          </p:nvPr>
        </p:nvSpPr>
        <p:spPr/>
        <p:txBody>
          <a:bodyPr/>
          <a:lstStyle/>
          <a:p>
            <a:r>
              <a:rPr lang="en-US" dirty="0" smtClean="0"/>
              <a:t>multi-domain </a:t>
            </a:r>
            <a:r>
              <a:rPr lang="en-US" dirty="0" err="1" smtClean="0"/>
              <a:t>anycast</a:t>
            </a:r>
            <a:endParaRPr lang="en-US" dirty="0"/>
          </a:p>
        </p:txBody>
      </p:sp>
      <p:sp>
        <p:nvSpPr>
          <p:cNvPr id="5" name="Footer Placeholder 4"/>
          <p:cNvSpPr>
            <a:spLocks noGrp="1"/>
          </p:cNvSpPr>
          <p:nvPr>
            <p:ph type="ftr" sz="quarter" idx="11"/>
          </p:nvPr>
        </p:nvSpPr>
        <p:spPr/>
        <p:txBody>
          <a:bodyPr/>
          <a:lstStyle/>
          <a:p>
            <a:r>
              <a:rPr lang="en-US" smtClean="0"/>
              <a:t>IGTF and EUGridPMA development - APGridPMA March 2022 meeting </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29</a:t>
            </a:fld>
            <a:endParaRPr lang="en-GB"/>
          </a:p>
        </p:txBody>
      </p:sp>
      <p:sp>
        <p:nvSpPr>
          <p:cNvPr id="4" name="Date Placeholder 3"/>
          <p:cNvSpPr>
            <a:spLocks noGrp="1"/>
          </p:cNvSpPr>
          <p:nvPr>
            <p:ph type="dt" sz="half" idx="10"/>
          </p:nvPr>
        </p:nvSpPr>
        <p:spPr/>
        <p:txBody>
          <a:bodyPr/>
          <a:lstStyle/>
          <a:p>
            <a:r>
              <a:rPr lang="en-US" smtClean="0"/>
              <a:t>24 March 2022</a:t>
            </a:r>
            <a:endParaRPr lang="en-GB" dirty="0"/>
          </a:p>
        </p:txBody>
      </p:sp>
    </p:spTree>
    <p:extLst>
      <p:ext uri="{BB962C8B-B14F-4D97-AF65-F5344CB8AC3E}">
        <p14:creationId xmlns:p14="http://schemas.microsoft.com/office/powerpoint/2010/main" val="33375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IGTF EMEA area membership evolution</a:t>
            </a:r>
            <a:endParaRPr lang="en-GB" dirty="0"/>
          </a:p>
        </p:txBody>
      </p:sp>
      <p:sp>
        <p:nvSpPr>
          <p:cNvPr id="3" name="Content Placeholder 2"/>
          <p:cNvSpPr>
            <a:spLocks noGrp="1"/>
          </p:cNvSpPr>
          <p:nvPr>
            <p:ph idx="1"/>
          </p:nvPr>
        </p:nvSpPr>
        <p:spPr>
          <a:xfrm>
            <a:off x="609600" y="1524001"/>
            <a:ext cx="10972800" cy="4602164"/>
          </a:xfrm>
        </p:spPr>
        <p:txBody>
          <a:bodyPr>
            <a:normAutofit/>
          </a:bodyPr>
          <a:lstStyle/>
          <a:p>
            <a:r>
              <a:rPr lang="en-GB" dirty="0" smtClean="0"/>
              <a:t>Europe</a:t>
            </a:r>
            <a:r>
              <a:rPr lang="en-GB" baseline="30000" dirty="0" smtClean="0"/>
              <a:t>+</a:t>
            </a:r>
            <a:r>
              <a:rPr lang="en-GB" dirty="0" smtClean="0"/>
              <a:t>: GEANT TCS, and CZ</a:t>
            </a:r>
            <a:r>
              <a:rPr lang="en-GB" dirty="0"/>
              <a:t>, DE, </a:t>
            </a:r>
            <a:r>
              <a:rPr lang="en-GB" dirty="0" smtClean="0"/>
              <a:t>DK(+FI+IS+NO+SE), FR</a:t>
            </a:r>
            <a:r>
              <a:rPr lang="en-GB" dirty="0"/>
              <a:t>, GR, HR, HU, </a:t>
            </a:r>
            <a:r>
              <a:rPr lang="en-GB" dirty="0" smtClean="0"/>
              <a:t>NL</a:t>
            </a:r>
            <a:r>
              <a:rPr lang="en-GB" dirty="0"/>
              <a:t>, PL, PT, RO, </a:t>
            </a:r>
            <a:r>
              <a:rPr lang="en-GB" dirty="0" smtClean="0"/>
              <a:t>SI</a:t>
            </a:r>
            <a:r>
              <a:rPr lang="en-GB" dirty="0"/>
              <a:t>, </a:t>
            </a:r>
            <a:r>
              <a:rPr lang="en-GB" dirty="0" smtClean="0"/>
              <a:t>SK; AM</a:t>
            </a:r>
            <a:r>
              <a:rPr lang="en-GB" dirty="0"/>
              <a:t>, GE, </a:t>
            </a:r>
            <a:r>
              <a:rPr lang="en-GB" dirty="0" smtClean="0"/>
              <a:t>MD</a:t>
            </a:r>
            <a:r>
              <a:rPr lang="en-GB" dirty="0"/>
              <a:t>, ME, MK, </a:t>
            </a:r>
            <a:r>
              <a:rPr lang="en-GB" dirty="0" smtClean="0"/>
              <a:t>RS</a:t>
            </a:r>
            <a:r>
              <a:rPr lang="en-GB" dirty="0"/>
              <a:t>, </a:t>
            </a:r>
            <a:r>
              <a:rPr lang="en-GB" dirty="0" smtClean="0"/>
              <a:t>RU, </a:t>
            </a:r>
            <a:r>
              <a:rPr lang="en-GB" dirty="0"/>
              <a:t>TR, </a:t>
            </a:r>
            <a:r>
              <a:rPr lang="en-GB" dirty="0" smtClean="0"/>
              <a:t>UA, UK</a:t>
            </a:r>
          </a:p>
          <a:p>
            <a:r>
              <a:rPr lang="en-GB" dirty="0" smtClean="0"/>
              <a:t>Middle East: AE, IR, PK</a:t>
            </a:r>
            <a:endParaRPr lang="en-GB" dirty="0"/>
          </a:p>
          <a:p>
            <a:r>
              <a:rPr lang="en-GB" dirty="0"/>
              <a:t>Africa: </a:t>
            </a:r>
            <a:r>
              <a:rPr lang="en-GB" dirty="0" smtClean="0"/>
              <a:t>DZ, KE, MA</a:t>
            </a:r>
          </a:p>
          <a:p>
            <a:r>
              <a:rPr lang="en-GB" dirty="0" smtClean="0"/>
              <a:t>CERN, RCauth.eu, </a:t>
            </a:r>
            <a:br>
              <a:rPr lang="en-GB" dirty="0" smtClean="0"/>
            </a:br>
            <a:r>
              <a:rPr lang="en-GB" dirty="0" err="1" smtClean="0"/>
              <a:t>DigitalTrust</a:t>
            </a:r>
            <a:r>
              <a:rPr lang="en-GB" dirty="0" smtClean="0"/>
              <a:t> (AE)</a:t>
            </a:r>
          </a:p>
          <a:p>
            <a:endParaRPr lang="en-GB" dirty="0"/>
          </a:p>
          <a:p>
            <a:pPr marL="0" indent="0">
              <a:buNone/>
            </a:pPr>
            <a:r>
              <a:rPr lang="en-GB" b="1" dirty="0" smtClean="0">
                <a:solidFill>
                  <a:srgbClr val="004361"/>
                </a:solidFill>
              </a:rPr>
              <a:t>Emphasis on collaboration</a:t>
            </a:r>
            <a:br>
              <a:rPr lang="en-GB" b="1" dirty="0" smtClean="0">
                <a:solidFill>
                  <a:srgbClr val="004361"/>
                </a:solidFill>
              </a:rPr>
            </a:br>
            <a:r>
              <a:rPr lang="en-GB" b="1" dirty="0" smtClean="0">
                <a:solidFill>
                  <a:srgbClr val="004361"/>
                </a:solidFill>
              </a:rPr>
              <a:t>across the whole T&amp;I space </a:t>
            </a:r>
            <a:endParaRPr lang="en-GB" b="1" dirty="0">
              <a:solidFill>
                <a:srgbClr val="004361"/>
              </a:solidFill>
            </a:endParaRPr>
          </a:p>
        </p:txBody>
      </p:sp>
      <p:sp>
        <p:nvSpPr>
          <p:cNvPr id="4" name="Date Placeholder 3"/>
          <p:cNvSpPr>
            <a:spLocks noGrp="1"/>
          </p:cNvSpPr>
          <p:nvPr>
            <p:ph type="dt" sz="half" idx="10"/>
          </p:nvPr>
        </p:nvSpPr>
        <p:spPr/>
        <p:txBody>
          <a:bodyPr/>
          <a:lstStyle/>
          <a:p>
            <a:r>
              <a:rPr lang="en-US" smtClean="0"/>
              <a:t>24 March 2022</a:t>
            </a:r>
            <a:endParaRPr lang="en-GB" dirty="0"/>
          </a:p>
        </p:txBody>
      </p:sp>
      <p:sp>
        <p:nvSpPr>
          <p:cNvPr id="9" name="Slide Number Placeholder 8"/>
          <p:cNvSpPr>
            <a:spLocks noGrp="1"/>
          </p:cNvSpPr>
          <p:nvPr>
            <p:ph type="sldNum" sz="quarter" idx="12"/>
          </p:nvPr>
        </p:nvSpPr>
        <p:spPr/>
        <p:txBody>
          <a:bodyPr/>
          <a:lstStyle/>
          <a:p>
            <a:fld id="{A423C6C7-C0F9-497B-BEFB-D2FC0D2E643A}" type="slidenum">
              <a:rPr lang="en-GB" smtClean="0"/>
              <a:t>3</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8501" y="580639"/>
            <a:ext cx="1238124" cy="53099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514" y="2341504"/>
            <a:ext cx="6833886" cy="4532972"/>
          </a:xfrm>
          <a:prstGeom prst="rect">
            <a:avLst/>
          </a:prstGeom>
        </p:spPr>
      </p:pic>
      <p:sp>
        <p:nvSpPr>
          <p:cNvPr id="5" name="Footer Placeholder 4"/>
          <p:cNvSpPr>
            <a:spLocks noGrp="1"/>
          </p:cNvSpPr>
          <p:nvPr>
            <p:ph type="ftr" sz="quarter" idx="11"/>
          </p:nvPr>
        </p:nvSpPr>
        <p:spPr/>
        <p:txBody>
          <a:bodyPr/>
          <a:lstStyle/>
          <a:p>
            <a:r>
              <a:rPr lang="en-US" dirty="0" smtClean="0"/>
              <a:t>IGTF and </a:t>
            </a:r>
            <a:r>
              <a:rPr lang="en-US" dirty="0" err="1" smtClean="0"/>
              <a:t>EUGridPMA</a:t>
            </a:r>
            <a:r>
              <a:rPr lang="en-US" dirty="0" smtClean="0"/>
              <a:t> development - </a:t>
            </a:r>
            <a:r>
              <a:rPr lang="en-US" dirty="0" err="1" smtClean="0"/>
              <a:t>APGridPMA</a:t>
            </a:r>
            <a:r>
              <a:rPr lang="en-US" dirty="0" smtClean="0"/>
              <a:t> March 2022 meeting </a:t>
            </a:r>
            <a:endParaRPr lang="en-GB" dirty="0"/>
          </a:p>
        </p:txBody>
      </p:sp>
    </p:spTree>
    <p:extLst>
      <p:ext uri="{BB962C8B-B14F-4D97-AF65-F5344CB8AC3E}">
        <p14:creationId xmlns:p14="http://schemas.microsoft.com/office/powerpoint/2010/main" val="1327817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RCauth.eu – a ubiquitous federated IOTA</a:t>
            </a:r>
            <a:endParaRPr lang="en-GB" dirty="0"/>
          </a:p>
        </p:txBody>
      </p:sp>
      <p:sp>
        <p:nvSpPr>
          <p:cNvPr id="8" name="Content Placeholder 7"/>
          <p:cNvSpPr>
            <a:spLocks noGrp="1"/>
          </p:cNvSpPr>
          <p:nvPr>
            <p:ph idx="1"/>
          </p:nvPr>
        </p:nvSpPr>
        <p:spPr/>
        <p:txBody>
          <a:bodyPr>
            <a:normAutofit/>
          </a:bodyPr>
          <a:lstStyle/>
          <a:p>
            <a:r>
              <a:rPr lang="en-GB" sz="3200" dirty="0" err="1"/>
              <a:t>RCauth</a:t>
            </a:r>
            <a:r>
              <a:rPr lang="en-GB" sz="3200" dirty="0"/>
              <a:t> is an IGTF accredited IOTA (DOGWOOD class) CA</a:t>
            </a:r>
          </a:p>
          <a:p>
            <a:pPr lvl="1"/>
            <a:r>
              <a:rPr lang="en-GB" sz="2800" dirty="0"/>
              <a:t>Online credential conversion</a:t>
            </a:r>
          </a:p>
          <a:p>
            <a:pPr lvl="1"/>
            <a:r>
              <a:rPr lang="en-GB" sz="2800" dirty="0"/>
              <a:t>Connected to eduGAIN (</a:t>
            </a:r>
            <a:r>
              <a:rPr lang="en-GB" sz="2800" dirty="0" err="1"/>
              <a:t>R&amp;S+Sirtfi</a:t>
            </a:r>
            <a:r>
              <a:rPr lang="en-GB" sz="2800" dirty="0"/>
              <a:t>) plus direct,</a:t>
            </a:r>
            <a:br>
              <a:rPr lang="en-GB" sz="2800" dirty="0"/>
            </a:br>
            <a:r>
              <a:rPr lang="en-GB" sz="2800" dirty="0"/>
              <a:t>e.g. EGI Check-in and </a:t>
            </a:r>
            <a:r>
              <a:rPr lang="en-GB" sz="2800" dirty="0" err="1" smtClean="0"/>
              <a:t>eduTEAMS</a:t>
            </a:r>
            <a:endParaRPr lang="en-GB" sz="2800" dirty="0" smtClean="0"/>
          </a:p>
          <a:p>
            <a:r>
              <a:rPr lang="en-US" sz="3200" dirty="0" smtClean="0"/>
              <a:t>Inspired by and leveraging the delegation service from </a:t>
            </a:r>
            <a:r>
              <a:rPr lang="en-US" sz="3200" dirty="0" err="1" smtClean="0"/>
              <a:t>CILogon</a:t>
            </a:r>
            <a:endParaRPr lang="en-GB" sz="2800" dirty="0"/>
          </a:p>
          <a:p>
            <a:r>
              <a:rPr lang="en-GB" sz="3200" dirty="0"/>
              <a:t>EOSC Hub and EOSC Future implementing </a:t>
            </a:r>
            <a:r>
              <a:rPr lang="en-GB" sz="3200" dirty="0" smtClean="0"/>
              <a:t>a</a:t>
            </a:r>
            <a:br>
              <a:rPr lang="en-GB" sz="3200" dirty="0" smtClean="0"/>
            </a:br>
            <a:r>
              <a:rPr lang="en-GB" sz="3200" dirty="0" smtClean="0"/>
              <a:t>High </a:t>
            </a:r>
            <a:r>
              <a:rPr lang="en-GB" sz="3200" dirty="0"/>
              <a:t>Availability setup across 3 sites</a:t>
            </a:r>
          </a:p>
          <a:p>
            <a:endParaRPr lang="en-GB" sz="3200" dirty="0"/>
          </a:p>
        </p:txBody>
      </p:sp>
      <p:sp>
        <p:nvSpPr>
          <p:cNvPr id="6" name="Date Placeholder 5"/>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30</a:t>
            </a:fld>
            <a:endParaRPr lang="en-GB"/>
          </a:p>
        </p:txBody>
      </p:sp>
      <p:pic>
        <p:nvPicPr>
          <p:cNvPr id="9" name="Picture 2" descr="H:\Home\davidg\DutchGrid\CA\RCauth-Pilot-CA\RCauth-eu-logo.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1200" y="4800600"/>
            <a:ext cx="2148100" cy="103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254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ago, in a drawer far, far away …</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31</a:t>
            </a:fld>
            <a:endParaRPr lang="en-GB"/>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4024" y="4168761"/>
            <a:ext cx="2653553" cy="210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Home\davidg\DutchGrid\CA\RCauth-Pilot-CA\RCauth-eu-logo.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9477" y="3092820"/>
            <a:ext cx="2148100" cy="1039905"/>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2"/>
          <p:cNvSpPr txBox="1">
            <a:spLocks/>
          </p:cNvSpPr>
          <p:nvPr/>
        </p:nvSpPr>
        <p:spPr>
          <a:xfrm>
            <a:off x="11061812" y="6406019"/>
            <a:ext cx="741021" cy="2748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576E6A-F32A-4612-884C-86870357C6B4}" type="slidenum">
              <a:rPr lang="en-GB" smtClean="0"/>
              <a:pPr/>
              <a:t>31</a:t>
            </a:fld>
            <a:endParaRPr lang="en-GB"/>
          </a:p>
        </p:txBody>
      </p:sp>
      <p:grpSp>
        <p:nvGrpSpPr>
          <p:cNvPr id="41" name="Group 40"/>
          <p:cNvGrpSpPr/>
          <p:nvPr/>
        </p:nvGrpSpPr>
        <p:grpSpPr>
          <a:xfrm>
            <a:off x="2599116" y="1877554"/>
            <a:ext cx="5823743" cy="4018881"/>
            <a:chOff x="5853953" y="2371525"/>
            <a:chExt cx="5823743" cy="4018881"/>
          </a:xfrm>
        </p:grpSpPr>
        <p:pic>
          <p:nvPicPr>
            <p:cNvPr id="8" name="Picture 8" descr="Image result for simplesamlphp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4421" y="4995657"/>
              <a:ext cx="517769" cy="3530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8148" y="6040487"/>
              <a:ext cx="1428750" cy="34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2608" y="5051885"/>
              <a:ext cx="1405088" cy="335349"/>
            </a:xfrm>
            <a:prstGeom prst="rect">
              <a:avLst/>
            </a:prstGeom>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53460" y="4715008"/>
              <a:ext cx="624236" cy="31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H:\Home\davidg\Template\Logos\SURFSARA.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7648" y="4715008"/>
              <a:ext cx="901000" cy="3368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H:\Home\davidg\Template\Logos\EGI-logo-large01-transp.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8148" y="5387234"/>
              <a:ext cx="501412" cy="3794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Image result for elixir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14507" y="5802541"/>
              <a:ext cx="670063" cy="353186"/>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p:cNvSpPr/>
            <p:nvPr/>
          </p:nvSpPr>
          <p:spPr>
            <a:xfrm rot="10800000">
              <a:off x="9511550" y="4715008"/>
              <a:ext cx="493059" cy="1440719"/>
            </a:xfrm>
            <a:prstGeom prst="chevron">
              <a:avLst/>
            </a:prstGeom>
            <a:solidFill>
              <a:srgbClr val="F6791C"/>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lowchart: Collate 16"/>
            <p:cNvSpPr/>
            <p:nvPr/>
          </p:nvSpPr>
          <p:spPr>
            <a:xfrm>
              <a:off x="8901949" y="4782171"/>
              <a:ext cx="430306" cy="768493"/>
            </a:xfrm>
            <a:prstGeom prst="flowChartCollate">
              <a:avLst/>
            </a:prstGeom>
            <a:solidFill>
              <a:srgbClr val="003F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8659733" y="5563613"/>
              <a:ext cx="914738" cy="646331"/>
            </a:xfrm>
            <a:prstGeom prst="rect">
              <a:avLst/>
            </a:prstGeom>
            <a:noFill/>
          </p:spPr>
          <p:txBody>
            <a:bodyPr wrap="none" rtlCol="0">
              <a:spAutoFit/>
            </a:bodyPr>
            <a:lstStyle/>
            <a:p>
              <a:pPr algn="ctr"/>
              <a:r>
                <a:rPr lang="en-US" dirty="0" smtClean="0">
                  <a:solidFill>
                    <a:srgbClr val="003F5E"/>
                  </a:solidFill>
                </a:rPr>
                <a:t>filtering</a:t>
              </a:r>
              <a:br>
                <a:rPr lang="en-US" dirty="0" smtClean="0">
                  <a:solidFill>
                    <a:srgbClr val="003F5E"/>
                  </a:solidFill>
                </a:rPr>
              </a:br>
              <a:r>
                <a:rPr lang="en-US" dirty="0" smtClean="0">
                  <a:solidFill>
                    <a:srgbClr val="003F5E"/>
                  </a:solidFill>
                </a:rPr>
                <a:t>WAYF</a:t>
              </a:r>
              <a:endParaRPr lang="en-US" dirty="0">
                <a:solidFill>
                  <a:srgbClr val="003F5E"/>
                </a:solidFill>
              </a:endParaRPr>
            </a:p>
          </p:txBody>
        </p:sp>
        <p:sp>
          <p:nvSpPr>
            <p:cNvPr id="19" name="Chevron 18"/>
            <p:cNvSpPr/>
            <p:nvPr/>
          </p:nvSpPr>
          <p:spPr>
            <a:xfrm rot="10800000">
              <a:off x="8166847" y="4715009"/>
              <a:ext cx="493059" cy="1440719"/>
            </a:xfrm>
            <a:prstGeom prst="chevron">
              <a:avLst/>
            </a:prstGeom>
            <a:solidFill>
              <a:srgbClr val="F6791C"/>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 name="Straight Connector 19"/>
            <p:cNvCxnSpPr/>
            <p:nvPr/>
          </p:nvCxnSpPr>
          <p:spPr>
            <a:xfrm flipH="1" flipV="1">
              <a:off x="10004609" y="4847586"/>
              <a:ext cx="273389" cy="1"/>
            </a:xfrm>
            <a:prstGeom prst="line">
              <a:avLst/>
            </a:prstGeom>
            <a:ln w="76200">
              <a:solidFill>
                <a:srgbClr val="F6791C"/>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0004604" y="5233076"/>
              <a:ext cx="273389" cy="1"/>
            </a:xfrm>
            <a:prstGeom prst="line">
              <a:avLst/>
            </a:prstGeom>
            <a:ln w="76200">
              <a:solidFill>
                <a:srgbClr val="F6791C"/>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10004599" y="5609601"/>
              <a:ext cx="273389" cy="1"/>
            </a:xfrm>
            <a:prstGeom prst="line">
              <a:avLst/>
            </a:prstGeom>
            <a:ln w="76200">
              <a:solidFill>
                <a:srgbClr val="F6791C"/>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10004594" y="5968196"/>
              <a:ext cx="273389" cy="1"/>
            </a:xfrm>
            <a:prstGeom prst="line">
              <a:avLst/>
            </a:prstGeom>
            <a:ln w="76200">
              <a:solidFill>
                <a:srgbClr val="F6791C"/>
              </a:solidFill>
              <a:headEnd type="none"/>
              <a:tailEnd type="triangle" w="sm" len="sm"/>
            </a:ln>
          </p:spPr>
          <p:style>
            <a:lnRef idx="1">
              <a:schemeClr val="accent1"/>
            </a:lnRef>
            <a:fillRef idx="0">
              <a:schemeClr val="accent1"/>
            </a:fillRef>
            <a:effectRef idx="0">
              <a:schemeClr val="accent1"/>
            </a:effectRef>
            <a:fontRef idx="minor">
              <a:schemeClr val="tx1"/>
            </a:fontRef>
          </p:style>
        </p:cxnSp>
        <p:sp>
          <p:nvSpPr>
            <p:cNvPr id="24" name="Flowchart: Summing Junction 23"/>
            <p:cNvSpPr/>
            <p:nvPr/>
          </p:nvSpPr>
          <p:spPr>
            <a:xfrm>
              <a:off x="6606988" y="4770308"/>
              <a:ext cx="1304863" cy="1304863"/>
            </a:xfrm>
            <a:prstGeom prst="flowChartSummingJunction">
              <a:avLst/>
            </a:prstGeom>
            <a:solidFill>
              <a:srgbClr val="003F5E"/>
            </a:solidFill>
            <a:ln w="38100">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descr="H:\Home\davidg\Projects-misc\Terena\AARC\PR\OIDC-logo-compact.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06988" y="5161614"/>
              <a:ext cx="546077" cy="4937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H:\Home\davidg\Projects-misc\Terena\AARC\PR\oasis-logo-compact.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1865" y="5281864"/>
              <a:ext cx="269760" cy="2817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800000">
              <a:off x="6804211" y="2719133"/>
              <a:ext cx="910414" cy="1153192"/>
            </a:xfrm>
            <a:prstGeom prst="rect">
              <a:avLst/>
            </a:prstGeom>
            <a:noFill/>
            <a:ln>
              <a:noFill/>
            </a:ln>
            <a:effectLst>
              <a:glow rad="101600">
                <a:srgbClr val="F6791C">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Minus 27"/>
            <p:cNvSpPr/>
            <p:nvPr/>
          </p:nvSpPr>
          <p:spPr>
            <a:xfrm rot="5400000">
              <a:off x="6838077" y="4091962"/>
              <a:ext cx="842683" cy="475129"/>
            </a:xfrm>
            <a:prstGeom prst="mathMinus">
              <a:avLst/>
            </a:prstGeom>
            <a:solidFill>
              <a:srgbClr val="003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evron 28"/>
            <p:cNvSpPr/>
            <p:nvPr/>
          </p:nvSpPr>
          <p:spPr>
            <a:xfrm rot="10800000">
              <a:off x="5853953" y="4715009"/>
              <a:ext cx="493059" cy="1440719"/>
            </a:xfrm>
            <a:prstGeom prst="chevron">
              <a:avLst/>
            </a:prstGeom>
            <a:solidFill>
              <a:srgbClr val="F6791C"/>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11" descr="H:\Home\davidg\DutchGrid\CA\RCauth-Pilot-CA\RCauth-eu-logo.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1852" y="2719133"/>
              <a:ext cx="896102" cy="43380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881626" y="4854661"/>
              <a:ext cx="790601" cy="261610"/>
            </a:xfrm>
            <a:prstGeom prst="rect">
              <a:avLst/>
            </a:prstGeom>
            <a:noFill/>
          </p:spPr>
          <p:txBody>
            <a:bodyPr wrap="none" rtlCol="0">
              <a:spAutoFit/>
            </a:bodyPr>
            <a:lstStyle/>
            <a:p>
              <a:r>
                <a:rPr lang="en-US" sz="1050" dirty="0" smtClean="0">
                  <a:solidFill>
                    <a:srgbClr val="F6791C"/>
                  </a:solidFill>
                </a:rPr>
                <a:t>delegation</a:t>
              </a:r>
              <a:endParaRPr lang="en-US" sz="1050" dirty="0">
                <a:solidFill>
                  <a:srgbClr val="F6791C"/>
                </a:solidFill>
              </a:endParaRPr>
            </a:p>
          </p:txBody>
        </p:sp>
        <p:sp>
          <p:nvSpPr>
            <p:cNvPr id="32" name="TextBox 31"/>
            <p:cNvSpPr txBox="1"/>
            <p:nvPr/>
          </p:nvSpPr>
          <p:spPr>
            <a:xfrm>
              <a:off x="7014296" y="5707289"/>
              <a:ext cx="526106" cy="253916"/>
            </a:xfrm>
            <a:prstGeom prst="rect">
              <a:avLst/>
            </a:prstGeom>
            <a:noFill/>
          </p:spPr>
          <p:txBody>
            <a:bodyPr wrap="none" rtlCol="0">
              <a:spAutoFit/>
            </a:bodyPr>
            <a:lstStyle/>
            <a:p>
              <a:r>
                <a:rPr lang="en-US" sz="1050" dirty="0" smtClean="0">
                  <a:solidFill>
                    <a:srgbClr val="F6791C"/>
                  </a:solidFill>
                </a:rPr>
                <a:t>server</a:t>
              </a:r>
              <a:endParaRPr lang="en-US" sz="1050" dirty="0">
                <a:solidFill>
                  <a:srgbClr val="F6791C"/>
                </a:solidFill>
              </a:endParaRPr>
            </a:p>
          </p:txBody>
        </p:sp>
        <p:sp>
          <p:nvSpPr>
            <p:cNvPr id="33" name="Trapezoid 32"/>
            <p:cNvSpPr/>
            <p:nvPr/>
          </p:nvSpPr>
          <p:spPr>
            <a:xfrm rot="10800000">
              <a:off x="8516469" y="3552408"/>
              <a:ext cx="1241609" cy="959213"/>
            </a:xfrm>
            <a:prstGeom prst="trapezoid">
              <a:avLst/>
            </a:prstGeom>
            <a:solidFill>
              <a:srgbClr val="F6791C"/>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17" descr="H:\Home\davidg\Projects-misc\Terena\AARC\PR\sirtfi-logo-transp.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53399" y="3596861"/>
              <a:ext cx="643952" cy="510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1" descr="H:\Home\davidg\Projects-misc\Terena\AARC\PR\refeds-mini.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89475" y="4111678"/>
              <a:ext cx="342780" cy="34278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8874568" y="4111678"/>
              <a:ext cx="572593" cy="369332"/>
            </a:xfrm>
            <a:prstGeom prst="rect">
              <a:avLst/>
            </a:prstGeom>
            <a:noFill/>
          </p:spPr>
          <p:txBody>
            <a:bodyPr wrap="none" rtlCol="0">
              <a:spAutoFit/>
            </a:bodyPr>
            <a:lstStyle/>
            <a:p>
              <a:r>
                <a:rPr lang="en-US" dirty="0" smtClean="0">
                  <a:solidFill>
                    <a:srgbClr val="003F5E"/>
                  </a:solidFill>
                </a:rPr>
                <a:t>R&amp;S</a:t>
              </a:r>
              <a:endParaRPr lang="en-US" dirty="0">
                <a:solidFill>
                  <a:srgbClr val="003F5E"/>
                </a:solidFill>
              </a:endParaRPr>
            </a:p>
          </p:txBody>
        </p:sp>
        <p:sp>
          <p:nvSpPr>
            <p:cNvPr id="38" name="Rectangle 37"/>
            <p:cNvSpPr/>
            <p:nvPr/>
          </p:nvSpPr>
          <p:spPr>
            <a:xfrm>
              <a:off x="6418729" y="2371525"/>
              <a:ext cx="3585865" cy="4018881"/>
            </a:xfrm>
            <a:prstGeom prst="rect">
              <a:avLst/>
            </a:prstGeom>
            <a:noFill/>
            <a:ln w="76200">
              <a:solidFill>
                <a:srgbClr val="F6791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2673" y="4287543"/>
            <a:ext cx="1920959" cy="144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865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a:t>
            </a:r>
            <a:r>
              <a:rPr lang="en-US" dirty="0" err="1" smtClean="0"/>
              <a:t>RCauth</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32</a:t>
            </a:fld>
            <a:endParaRPr lang="en-GB"/>
          </a:p>
        </p:txBody>
      </p:sp>
      <p:graphicFrame>
        <p:nvGraphicFramePr>
          <p:cNvPr id="6" name="Diagram 5"/>
          <p:cNvGraphicFramePr/>
          <p:nvPr>
            <p:extLst>
              <p:ext uri="{D42A27DB-BD31-4B8C-83A1-F6EECF244321}">
                <p14:modId xmlns:p14="http://schemas.microsoft.com/office/powerpoint/2010/main" val="1535796842"/>
              </p:ext>
            </p:extLst>
          </p:nvPr>
        </p:nvGraphicFramePr>
        <p:xfrm>
          <a:off x="609600" y="2885967"/>
          <a:ext cx="3003081" cy="2002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4870134" y="6641154"/>
            <a:ext cx="3571812" cy="253916"/>
          </a:xfrm>
          <a:prstGeom prst="rect">
            <a:avLst/>
          </a:prstGeom>
          <a:noFill/>
        </p:spPr>
        <p:txBody>
          <a:bodyPr wrap="none" rtlCol="0">
            <a:spAutoFit/>
          </a:bodyPr>
          <a:lstStyle/>
          <a:p>
            <a:pPr algn="ctr"/>
            <a:r>
              <a:rPr lang="en-US" sz="1050" dirty="0" smtClean="0">
                <a:solidFill>
                  <a:srgbClr val="F57A1E"/>
                </a:solidFill>
              </a:rPr>
              <a:t>selected imagery: Mischa </a:t>
            </a:r>
            <a:r>
              <a:rPr lang="en-US" sz="1050" dirty="0" err="1" smtClean="0">
                <a:solidFill>
                  <a:srgbClr val="F57A1E"/>
                </a:solidFill>
              </a:rPr>
              <a:t>Sall</a:t>
            </a:r>
            <a:r>
              <a:rPr lang="en-GB" sz="1050" dirty="0" smtClean="0">
                <a:solidFill>
                  <a:srgbClr val="F57A1E"/>
                </a:solidFill>
              </a:rPr>
              <a:t>é, </a:t>
            </a:r>
            <a:r>
              <a:rPr lang="en-US" sz="1050" dirty="0" smtClean="0">
                <a:solidFill>
                  <a:srgbClr val="F57A1E"/>
                </a:solidFill>
              </a:rPr>
              <a:t>Jens Jensen, Nicolas </a:t>
            </a:r>
            <a:r>
              <a:rPr lang="en-US" sz="1050" dirty="0" err="1" smtClean="0">
                <a:solidFill>
                  <a:srgbClr val="F57A1E"/>
                </a:solidFill>
              </a:rPr>
              <a:t>Liampotis</a:t>
            </a:r>
            <a:endParaRPr lang="en-GB" sz="1050" dirty="0">
              <a:solidFill>
                <a:srgbClr val="F57A1E"/>
              </a:solidFill>
            </a:endParaRPr>
          </a:p>
        </p:txBody>
      </p:sp>
      <p:grpSp>
        <p:nvGrpSpPr>
          <p:cNvPr id="8" name="Group 7"/>
          <p:cNvGrpSpPr/>
          <p:nvPr/>
        </p:nvGrpSpPr>
        <p:grpSpPr>
          <a:xfrm>
            <a:off x="3810000" y="1720976"/>
            <a:ext cx="7977772" cy="4155951"/>
            <a:chOff x="837350" y="1063375"/>
            <a:chExt cx="9940275" cy="5178300"/>
          </a:xfrm>
        </p:grpSpPr>
        <p:sp>
          <p:nvSpPr>
            <p:cNvPr id="9" name="Google Shape;207;p23"/>
            <p:cNvSpPr/>
            <p:nvPr/>
          </p:nvSpPr>
          <p:spPr>
            <a:xfrm>
              <a:off x="837350" y="1063375"/>
              <a:ext cx="1787700" cy="51783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0" name="Google Shape;208;p23"/>
            <p:cNvSpPr/>
            <p:nvPr/>
          </p:nvSpPr>
          <p:spPr>
            <a:xfrm>
              <a:off x="6462425" y="1178950"/>
              <a:ext cx="4315200" cy="1464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1" name="Google Shape;210;p23"/>
            <p:cNvSpPr/>
            <p:nvPr/>
          </p:nvSpPr>
          <p:spPr>
            <a:xfrm>
              <a:off x="1155975" y="1325350"/>
              <a:ext cx="1125000" cy="1171200"/>
            </a:xfrm>
            <a:prstGeom prst="heptagon">
              <a:avLst>
                <a:gd name="hf" fmla="val 102572"/>
                <a:gd name="vf" fmla="val 10521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HA proxy</a:t>
              </a:r>
              <a:endParaRPr sz="1600"/>
            </a:p>
          </p:txBody>
        </p:sp>
        <p:sp>
          <p:nvSpPr>
            <p:cNvPr id="12" name="Google Shape;211;p23"/>
            <p:cNvSpPr/>
            <p:nvPr/>
          </p:nvSpPr>
          <p:spPr>
            <a:xfrm>
              <a:off x="6724475" y="1379200"/>
              <a:ext cx="1125000" cy="1063500"/>
            </a:xfrm>
            <a:prstGeom prst="can">
              <a:avLst>
                <a:gd name="adj" fmla="val 25000"/>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DB</a:t>
              </a:r>
              <a:endParaRPr sz="1600"/>
            </a:p>
          </p:txBody>
        </p:sp>
        <p:sp>
          <p:nvSpPr>
            <p:cNvPr id="13" name="Google Shape;212;p23"/>
            <p:cNvSpPr/>
            <p:nvPr/>
          </p:nvSpPr>
          <p:spPr>
            <a:xfrm>
              <a:off x="9390575" y="1379200"/>
              <a:ext cx="1125000" cy="1063500"/>
            </a:xfrm>
            <a:prstGeom prst="ellipse">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VPN server</a:t>
              </a:r>
              <a:endParaRPr sz="1600"/>
            </a:p>
          </p:txBody>
        </p:sp>
        <p:sp>
          <p:nvSpPr>
            <p:cNvPr id="14" name="Google Shape;213;p23"/>
            <p:cNvSpPr/>
            <p:nvPr/>
          </p:nvSpPr>
          <p:spPr>
            <a:xfrm>
              <a:off x="8057525" y="1379200"/>
              <a:ext cx="1125000" cy="1063500"/>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VPN</a:t>
              </a:r>
              <a:endParaRPr sz="1600"/>
            </a:p>
            <a:p>
              <a:pPr marL="0" lvl="0" indent="0" algn="ctr" rtl="0">
                <a:spcBef>
                  <a:spcPts val="0"/>
                </a:spcBef>
                <a:spcAft>
                  <a:spcPts val="0"/>
                </a:spcAft>
                <a:buNone/>
              </a:pPr>
              <a:r>
                <a:rPr lang="en-US" sz="1600"/>
                <a:t>client</a:t>
              </a:r>
              <a:endParaRPr sz="1600"/>
            </a:p>
          </p:txBody>
        </p:sp>
        <p:sp>
          <p:nvSpPr>
            <p:cNvPr id="15" name="Google Shape;214;p23"/>
            <p:cNvSpPr/>
            <p:nvPr/>
          </p:nvSpPr>
          <p:spPr>
            <a:xfrm>
              <a:off x="3560100" y="1171150"/>
              <a:ext cx="1479600" cy="1479600"/>
            </a:xfrm>
            <a:prstGeom prst="sun">
              <a:avLst>
                <a:gd name="adj" fmla="val 25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DS</a:t>
              </a:r>
              <a:endParaRPr sz="1600"/>
            </a:p>
          </p:txBody>
        </p:sp>
        <p:sp>
          <p:nvSpPr>
            <p:cNvPr id="16" name="Google Shape;215;p23"/>
            <p:cNvSpPr/>
            <p:nvPr/>
          </p:nvSpPr>
          <p:spPr>
            <a:xfrm>
              <a:off x="2375888" y="1695250"/>
              <a:ext cx="1089300" cy="431400"/>
            </a:xfrm>
            <a:prstGeom prst="leftRightArrow">
              <a:avLst>
                <a:gd name="adj1" fmla="val 50000"/>
                <a:gd name="adj2" fmla="val 50000"/>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7" name="Google Shape;216;p23"/>
            <p:cNvSpPr/>
            <p:nvPr/>
          </p:nvSpPr>
          <p:spPr>
            <a:xfrm>
              <a:off x="5206400" y="1695250"/>
              <a:ext cx="1089300" cy="431400"/>
            </a:xfrm>
            <a:prstGeom prst="leftRightArrow">
              <a:avLst>
                <a:gd name="adj1" fmla="val 50000"/>
                <a:gd name="adj2" fmla="val 50000"/>
              </a:avLst>
            </a:prstGeom>
            <a:solidFill>
              <a:schemeClr val="lt1"/>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8" name="Google Shape;217;p23"/>
            <p:cNvSpPr/>
            <p:nvPr/>
          </p:nvSpPr>
          <p:spPr>
            <a:xfrm>
              <a:off x="6462425" y="2938025"/>
              <a:ext cx="4315200" cy="1464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19" name="Google Shape;218;p23"/>
            <p:cNvSpPr/>
            <p:nvPr/>
          </p:nvSpPr>
          <p:spPr>
            <a:xfrm>
              <a:off x="1155975" y="3084425"/>
              <a:ext cx="1125000" cy="1171200"/>
            </a:xfrm>
            <a:prstGeom prst="heptagon">
              <a:avLst>
                <a:gd name="hf" fmla="val 102572"/>
                <a:gd name="vf" fmla="val 10521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HA proxy</a:t>
              </a:r>
              <a:endParaRPr sz="1600"/>
            </a:p>
          </p:txBody>
        </p:sp>
        <p:sp>
          <p:nvSpPr>
            <p:cNvPr id="20" name="Google Shape;219;p23"/>
            <p:cNvSpPr/>
            <p:nvPr/>
          </p:nvSpPr>
          <p:spPr>
            <a:xfrm>
              <a:off x="6724475" y="3138275"/>
              <a:ext cx="1125000" cy="1063500"/>
            </a:xfrm>
            <a:prstGeom prst="can">
              <a:avLst>
                <a:gd name="adj" fmla="val 25000"/>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DB</a:t>
              </a:r>
              <a:endParaRPr sz="1600"/>
            </a:p>
          </p:txBody>
        </p:sp>
        <p:sp>
          <p:nvSpPr>
            <p:cNvPr id="21" name="Google Shape;220;p23"/>
            <p:cNvSpPr/>
            <p:nvPr/>
          </p:nvSpPr>
          <p:spPr>
            <a:xfrm>
              <a:off x="9390575" y="3138275"/>
              <a:ext cx="1125000" cy="1063500"/>
            </a:xfrm>
            <a:prstGeom prst="ellipse">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VPN server</a:t>
              </a:r>
              <a:endParaRPr sz="1600"/>
            </a:p>
          </p:txBody>
        </p:sp>
        <p:sp>
          <p:nvSpPr>
            <p:cNvPr id="22" name="Google Shape;221;p23"/>
            <p:cNvSpPr/>
            <p:nvPr/>
          </p:nvSpPr>
          <p:spPr>
            <a:xfrm>
              <a:off x="8057525" y="3138275"/>
              <a:ext cx="1125000" cy="1063500"/>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VPN client</a:t>
              </a:r>
              <a:endParaRPr sz="1600"/>
            </a:p>
          </p:txBody>
        </p:sp>
        <p:sp>
          <p:nvSpPr>
            <p:cNvPr id="23" name="Google Shape;222;p23"/>
            <p:cNvSpPr/>
            <p:nvPr/>
          </p:nvSpPr>
          <p:spPr>
            <a:xfrm>
              <a:off x="3560100" y="2930225"/>
              <a:ext cx="1479600" cy="1479600"/>
            </a:xfrm>
            <a:prstGeom prst="sun">
              <a:avLst>
                <a:gd name="adj" fmla="val 25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DS</a:t>
              </a:r>
              <a:endParaRPr sz="1600"/>
            </a:p>
          </p:txBody>
        </p:sp>
        <p:sp>
          <p:nvSpPr>
            <p:cNvPr id="24" name="Google Shape;223;p23"/>
            <p:cNvSpPr/>
            <p:nvPr/>
          </p:nvSpPr>
          <p:spPr>
            <a:xfrm>
              <a:off x="2375888" y="3454325"/>
              <a:ext cx="1089300" cy="431400"/>
            </a:xfrm>
            <a:prstGeom prst="leftRightArrow">
              <a:avLst>
                <a:gd name="adj1" fmla="val 50000"/>
                <a:gd name="adj2" fmla="val 50000"/>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 name="Google Shape;224;p23"/>
            <p:cNvSpPr/>
            <p:nvPr/>
          </p:nvSpPr>
          <p:spPr>
            <a:xfrm>
              <a:off x="5206400" y="3454325"/>
              <a:ext cx="1089300" cy="431400"/>
            </a:xfrm>
            <a:prstGeom prst="leftRightArrow">
              <a:avLst>
                <a:gd name="adj1" fmla="val 50000"/>
                <a:gd name="adj2" fmla="val 50000"/>
              </a:avLst>
            </a:prstGeom>
            <a:solidFill>
              <a:schemeClr val="lt1"/>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6" name="Google Shape;225;p23"/>
            <p:cNvSpPr/>
            <p:nvPr/>
          </p:nvSpPr>
          <p:spPr>
            <a:xfrm>
              <a:off x="6462425" y="4689300"/>
              <a:ext cx="4315200" cy="14640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27" name="Google Shape;226;p23"/>
            <p:cNvSpPr/>
            <p:nvPr/>
          </p:nvSpPr>
          <p:spPr>
            <a:xfrm>
              <a:off x="1155975" y="4835700"/>
              <a:ext cx="1125000" cy="1171200"/>
            </a:xfrm>
            <a:prstGeom prst="heptagon">
              <a:avLst>
                <a:gd name="hf" fmla="val 102572"/>
                <a:gd name="vf" fmla="val 10521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HA proxy</a:t>
              </a:r>
              <a:endParaRPr sz="1600"/>
            </a:p>
          </p:txBody>
        </p:sp>
        <p:sp>
          <p:nvSpPr>
            <p:cNvPr id="28" name="Google Shape;227;p23"/>
            <p:cNvSpPr/>
            <p:nvPr/>
          </p:nvSpPr>
          <p:spPr>
            <a:xfrm>
              <a:off x="6724475" y="4889550"/>
              <a:ext cx="1125000" cy="1063500"/>
            </a:xfrm>
            <a:prstGeom prst="can">
              <a:avLst>
                <a:gd name="adj" fmla="val 25000"/>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DB</a:t>
              </a:r>
              <a:endParaRPr sz="1600"/>
            </a:p>
          </p:txBody>
        </p:sp>
        <p:sp>
          <p:nvSpPr>
            <p:cNvPr id="29" name="Google Shape;228;p23"/>
            <p:cNvSpPr/>
            <p:nvPr/>
          </p:nvSpPr>
          <p:spPr>
            <a:xfrm>
              <a:off x="9390575" y="4889550"/>
              <a:ext cx="1125000" cy="1063500"/>
            </a:xfrm>
            <a:prstGeom prst="ellipse">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VPN server</a:t>
              </a:r>
              <a:endParaRPr sz="1600"/>
            </a:p>
          </p:txBody>
        </p:sp>
        <p:sp>
          <p:nvSpPr>
            <p:cNvPr id="30" name="Google Shape;229;p23"/>
            <p:cNvSpPr/>
            <p:nvPr/>
          </p:nvSpPr>
          <p:spPr>
            <a:xfrm>
              <a:off x="8057525" y="4889550"/>
              <a:ext cx="1125000" cy="1063500"/>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VPN client</a:t>
              </a:r>
              <a:endParaRPr sz="1600"/>
            </a:p>
          </p:txBody>
        </p:sp>
        <p:sp>
          <p:nvSpPr>
            <p:cNvPr id="31" name="Google Shape;230;p23"/>
            <p:cNvSpPr/>
            <p:nvPr/>
          </p:nvSpPr>
          <p:spPr>
            <a:xfrm>
              <a:off x="3560100" y="4681500"/>
              <a:ext cx="1479600" cy="1479600"/>
            </a:xfrm>
            <a:prstGeom prst="sun">
              <a:avLst>
                <a:gd name="adj" fmla="val 25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t>DS</a:t>
              </a:r>
              <a:endParaRPr sz="1600"/>
            </a:p>
          </p:txBody>
        </p:sp>
        <p:sp>
          <p:nvSpPr>
            <p:cNvPr id="32" name="Google Shape;231;p23"/>
            <p:cNvSpPr/>
            <p:nvPr/>
          </p:nvSpPr>
          <p:spPr>
            <a:xfrm>
              <a:off x="2375888" y="5205600"/>
              <a:ext cx="1089300" cy="431400"/>
            </a:xfrm>
            <a:prstGeom prst="leftRightArrow">
              <a:avLst>
                <a:gd name="adj1" fmla="val 50000"/>
                <a:gd name="adj2" fmla="val 50000"/>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3" name="Google Shape;232;p23"/>
            <p:cNvSpPr/>
            <p:nvPr/>
          </p:nvSpPr>
          <p:spPr>
            <a:xfrm>
              <a:off x="5206400" y="5205600"/>
              <a:ext cx="1089300" cy="431400"/>
            </a:xfrm>
            <a:prstGeom prst="leftRightArrow">
              <a:avLst>
                <a:gd name="adj1" fmla="val 50000"/>
                <a:gd name="adj2" fmla="val 50000"/>
              </a:avLst>
            </a:prstGeom>
            <a:solidFill>
              <a:schemeClr val="lt1"/>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4" name="Google Shape;233;p23"/>
            <p:cNvSpPr/>
            <p:nvPr/>
          </p:nvSpPr>
          <p:spPr>
            <a:xfrm rot="-4402076">
              <a:off x="7968933" y="3482277"/>
              <a:ext cx="2695785" cy="431396"/>
            </a:xfrm>
            <a:prstGeom prst="rightArrow">
              <a:avLst>
                <a:gd name="adj1" fmla="val 50000"/>
                <a:gd name="adj2"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5" name="Google Shape;234;p23"/>
            <p:cNvSpPr/>
            <p:nvPr/>
          </p:nvSpPr>
          <p:spPr>
            <a:xfrm rot="3311646">
              <a:off x="8681622" y="2637086"/>
              <a:ext cx="1089527" cy="431500"/>
            </a:xfrm>
            <a:prstGeom prst="rightArrow">
              <a:avLst>
                <a:gd name="adj1" fmla="val 50000"/>
                <a:gd name="adj2"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6" name="Google Shape;235;p23"/>
            <p:cNvSpPr/>
            <p:nvPr/>
          </p:nvSpPr>
          <p:spPr>
            <a:xfrm rot="3311646">
              <a:off x="8681622" y="4419411"/>
              <a:ext cx="1089527" cy="431500"/>
            </a:xfrm>
            <a:prstGeom prst="rightArrow">
              <a:avLst>
                <a:gd name="adj1" fmla="val 50000"/>
                <a:gd name="adj2"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7" name="Google Shape;238;p23"/>
            <p:cNvSpPr/>
            <p:nvPr/>
          </p:nvSpPr>
          <p:spPr>
            <a:xfrm rot="2700000">
              <a:off x="2244175" y="2585261"/>
              <a:ext cx="1340250" cy="431477"/>
            </a:xfrm>
            <a:prstGeom prst="leftRightArrow">
              <a:avLst>
                <a:gd name="adj1" fmla="val 50000"/>
                <a:gd name="adj2" fmla="val 50000"/>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8" name="Google Shape;239;p23"/>
            <p:cNvSpPr/>
            <p:nvPr/>
          </p:nvSpPr>
          <p:spPr>
            <a:xfrm rot="-2540511">
              <a:off x="2250436" y="2574719"/>
              <a:ext cx="1340207" cy="431513"/>
            </a:xfrm>
            <a:prstGeom prst="leftRightArrow">
              <a:avLst>
                <a:gd name="adj1" fmla="val 50000"/>
                <a:gd name="adj2" fmla="val 50000"/>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9" name="Google Shape;240;p23"/>
            <p:cNvSpPr/>
            <p:nvPr/>
          </p:nvSpPr>
          <p:spPr>
            <a:xfrm rot="-2540511">
              <a:off x="2250436" y="4319394"/>
              <a:ext cx="1340207" cy="431513"/>
            </a:xfrm>
            <a:prstGeom prst="leftRightArrow">
              <a:avLst>
                <a:gd name="adj1" fmla="val 50000"/>
                <a:gd name="adj2" fmla="val 50000"/>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0" name="Google Shape;241;p23"/>
            <p:cNvSpPr/>
            <p:nvPr/>
          </p:nvSpPr>
          <p:spPr>
            <a:xfrm rot="2700000">
              <a:off x="2244175" y="4329936"/>
              <a:ext cx="1340250" cy="431477"/>
            </a:xfrm>
            <a:prstGeom prst="leftRightArrow">
              <a:avLst>
                <a:gd name="adj1" fmla="val 50000"/>
                <a:gd name="adj2" fmla="val 50000"/>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Tree>
    <p:extLst>
      <p:ext uri="{BB962C8B-B14F-4D97-AF65-F5344CB8AC3E}">
        <p14:creationId xmlns:p14="http://schemas.microsoft.com/office/powerpoint/2010/main" val="605579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transparent multi-site setup?</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33</a:t>
            </a:fld>
            <a:endParaRPr lang="en-GB"/>
          </a:p>
        </p:txBody>
      </p:sp>
      <p:sp>
        <p:nvSpPr>
          <p:cNvPr id="6" name="Google Shape;313;p32"/>
          <p:cNvSpPr/>
          <p:nvPr/>
        </p:nvSpPr>
        <p:spPr>
          <a:xfrm>
            <a:off x="7941925" y="1016350"/>
            <a:ext cx="1787700" cy="5178300"/>
          </a:xfrm>
          <a:prstGeom prst="roundRect">
            <a:avLst>
              <a:gd name="adj" fmla="val 16667"/>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15;p32"/>
          <p:cNvSpPr/>
          <p:nvPr/>
        </p:nvSpPr>
        <p:spPr>
          <a:xfrm>
            <a:off x="8260550" y="1278325"/>
            <a:ext cx="1125000" cy="1171200"/>
          </a:xfrm>
          <a:prstGeom prst="heptagon">
            <a:avLst>
              <a:gd name="hf" fmla="val 102572"/>
              <a:gd name="vf" fmla="val 10521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HA proxy</a:t>
            </a:r>
            <a:endParaRPr/>
          </a:p>
        </p:txBody>
      </p:sp>
      <p:sp>
        <p:nvSpPr>
          <p:cNvPr id="8" name="Google Shape;316;p32"/>
          <p:cNvSpPr/>
          <p:nvPr/>
        </p:nvSpPr>
        <p:spPr>
          <a:xfrm>
            <a:off x="8260550" y="3037400"/>
            <a:ext cx="1125000" cy="1171200"/>
          </a:xfrm>
          <a:prstGeom prst="heptagon">
            <a:avLst>
              <a:gd name="hf" fmla="val 102572"/>
              <a:gd name="vf" fmla="val 10521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HA proxy</a:t>
            </a:r>
            <a:endParaRPr/>
          </a:p>
        </p:txBody>
      </p:sp>
      <p:sp>
        <p:nvSpPr>
          <p:cNvPr id="9" name="Google Shape;317;p32"/>
          <p:cNvSpPr/>
          <p:nvPr/>
        </p:nvSpPr>
        <p:spPr>
          <a:xfrm>
            <a:off x="8260550" y="4788675"/>
            <a:ext cx="1125000" cy="1171200"/>
          </a:xfrm>
          <a:prstGeom prst="heptagon">
            <a:avLst>
              <a:gd name="hf" fmla="val 102572"/>
              <a:gd name="vf" fmla="val 10521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HA proxy</a:t>
            </a:r>
            <a:endParaRPr/>
          </a:p>
        </p:txBody>
      </p:sp>
      <p:sp>
        <p:nvSpPr>
          <p:cNvPr id="10" name="Google Shape;319;p32"/>
          <p:cNvSpPr/>
          <p:nvPr/>
        </p:nvSpPr>
        <p:spPr>
          <a:xfrm>
            <a:off x="2902450" y="2897300"/>
            <a:ext cx="1479600" cy="1479600"/>
          </a:xfrm>
          <a:prstGeom prst="smileyFace">
            <a:avLst>
              <a:gd name="adj" fmla="val 4653"/>
            </a:avLst>
          </a:prstGeom>
          <a:solidFill>
            <a:srgbClr val="FFE599"/>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0;p32"/>
          <p:cNvSpPr txBox="1"/>
          <p:nvPr/>
        </p:nvSpPr>
        <p:spPr>
          <a:xfrm>
            <a:off x="1130150" y="4592550"/>
            <a:ext cx="60105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Open Sans"/>
                <a:ea typeface="Open Sans"/>
                <a:cs typeface="Open Sans"/>
                <a:sym typeface="Open Sans"/>
              </a:rPr>
              <a:t>Need a way to send users to “closest” working service</a:t>
            </a:r>
            <a:endParaRPr sz="2000">
              <a:latin typeface="Open Sans"/>
              <a:ea typeface="Open Sans"/>
              <a:cs typeface="Open Sans"/>
              <a:sym typeface="Open Sans"/>
            </a:endParaRPr>
          </a:p>
          <a:p>
            <a:pPr marL="0" lvl="0" indent="0" algn="l" rtl="0">
              <a:spcBef>
                <a:spcPts val="0"/>
              </a:spcBef>
              <a:spcAft>
                <a:spcPts val="0"/>
              </a:spcAft>
              <a:buNone/>
            </a:pPr>
            <a:endParaRPr sz="2000">
              <a:latin typeface="Open Sans"/>
              <a:ea typeface="Open Sans"/>
              <a:cs typeface="Open Sans"/>
              <a:sym typeface="Open Sans"/>
            </a:endParaRPr>
          </a:p>
          <a:p>
            <a:pPr marL="0" lvl="0" indent="0" algn="l" rtl="0">
              <a:spcBef>
                <a:spcPts val="0"/>
              </a:spcBef>
              <a:spcAft>
                <a:spcPts val="0"/>
              </a:spcAft>
              <a:buNone/>
            </a:pPr>
            <a:r>
              <a:rPr lang="en-US" sz="2000">
                <a:latin typeface="Open Sans"/>
                <a:ea typeface="Open Sans"/>
                <a:cs typeface="Open Sans"/>
                <a:sym typeface="Open Sans"/>
              </a:rPr>
              <a:t>Each HA proxy forward mainly to its own DS</a:t>
            </a:r>
            <a:endParaRPr sz="2000">
              <a:latin typeface="Open Sans"/>
              <a:ea typeface="Open Sans"/>
              <a:cs typeface="Open Sans"/>
              <a:sym typeface="Open Sans"/>
            </a:endParaRPr>
          </a:p>
        </p:txBody>
      </p:sp>
      <p:sp>
        <p:nvSpPr>
          <p:cNvPr id="12" name="Google Shape;322;p32"/>
          <p:cNvSpPr/>
          <p:nvPr/>
        </p:nvSpPr>
        <p:spPr>
          <a:xfrm>
            <a:off x="4710150" y="3389600"/>
            <a:ext cx="2771700" cy="494100"/>
          </a:xfrm>
          <a:prstGeom prst="rightArrow">
            <a:avLst>
              <a:gd name="adj1" fmla="val 50000"/>
              <a:gd name="adj2" fmla="val 50000"/>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3;p32"/>
          <p:cNvSpPr txBox="1"/>
          <p:nvPr/>
        </p:nvSpPr>
        <p:spPr>
          <a:xfrm>
            <a:off x="10265550" y="4669511"/>
            <a:ext cx="1498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Open Sans"/>
                <a:ea typeface="Open Sans"/>
                <a:cs typeface="Open Sans"/>
                <a:sym typeface="Open Sans"/>
              </a:rPr>
              <a:t>If a HA loses its backend DS, it can still route to the other DSes</a:t>
            </a:r>
            <a:endParaRPr>
              <a:latin typeface="Open Sans"/>
              <a:ea typeface="Open Sans"/>
              <a:cs typeface="Open Sans"/>
              <a:sym typeface="Open Sans"/>
            </a:endParaRPr>
          </a:p>
        </p:txBody>
      </p:sp>
      <p:sp>
        <p:nvSpPr>
          <p:cNvPr id="14" name="TextBox 13"/>
          <p:cNvSpPr txBox="1"/>
          <p:nvPr/>
        </p:nvSpPr>
        <p:spPr>
          <a:xfrm>
            <a:off x="4870134" y="6641154"/>
            <a:ext cx="3571812" cy="253916"/>
          </a:xfrm>
          <a:prstGeom prst="rect">
            <a:avLst/>
          </a:prstGeom>
          <a:noFill/>
        </p:spPr>
        <p:txBody>
          <a:bodyPr wrap="none" rtlCol="0">
            <a:spAutoFit/>
          </a:bodyPr>
          <a:lstStyle/>
          <a:p>
            <a:pPr algn="ctr"/>
            <a:r>
              <a:rPr lang="en-US" sz="1050" dirty="0" smtClean="0">
                <a:solidFill>
                  <a:srgbClr val="F57A1E"/>
                </a:solidFill>
              </a:rPr>
              <a:t>selected imagery: Mischa </a:t>
            </a:r>
            <a:r>
              <a:rPr lang="en-US" sz="1050" dirty="0" err="1" smtClean="0">
                <a:solidFill>
                  <a:srgbClr val="F57A1E"/>
                </a:solidFill>
              </a:rPr>
              <a:t>Sall</a:t>
            </a:r>
            <a:r>
              <a:rPr lang="en-GB" sz="1050" dirty="0" smtClean="0">
                <a:solidFill>
                  <a:srgbClr val="F57A1E"/>
                </a:solidFill>
              </a:rPr>
              <a:t>é, </a:t>
            </a:r>
            <a:r>
              <a:rPr lang="en-US" sz="1050" dirty="0" smtClean="0">
                <a:solidFill>
                  <a:srgbClr val="F57A1E"/>
                </a:solidFill>
              </a:rPr>
              <a:t>Jens Jensen, Nicolas </a:t>
            </a:r>
            <a:r>
              <a:rPr lang="en-US" sz="1050" dirty="0" err="1" smtClean="0">
                <a:solidFill>
                  <a:srgbClr val="F57A1E"/>
                </a:solidFill>
              </a:rPr>
              <a:t>Liampotis</a:t>
            </a:r>
            <a:endParaRPr lang="en-GB" sz="1050" dirty="0">
              <a:solidFill>
                <a:srgbClr val="F57A1E"/>
              </a:solidFill>
            </a:endParaRPr>
          </a:p>
        </p:txBody>
      </p:sp>
    </p:spTree>
    <p:extLst>
      <p:ext uri="{BB962C8B-B14F-4D97-AF65-F5344CB8AC3E}">
        <p14:creationId xmlns:p14="http://schemas.microsoft.com/office/powerpoint/2010/main" val="3116254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proven technology: </a:t>
            </a:r>
            <a:r>
              <a:rPr lang="en-US" dirty="0" err="1" smtClean="0"/>
              <a:t>ip</a:t>
            </a:r>
            <a:r>
              <a:rPr lang="en-US" dirty="0" smtClean="0"/>
              <a:t> </a:t>
            </a:r>
            <a:r>
              <a:rPr lang="en-US" dirty="0" err="1" smtClean="0"/>
              <a:t>anycast</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34</a:t>
            </a:fld>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78" y="1210880"/>
            <a:ext cx="7126221" cy="4715882"/>
          </a:xfrm>
          <a:prstGeom prst="rect">
            <a:avLst/>
          </a:prstGeom>
        </p:spPr>
      </p:pic>
      <p:sp>
        <p:nvSpPr>
          <p:cNvPr id="7" name="TextBox 6"/>
          <p:cNvSpPr txBox="1"/>
          <p:nvPr/>
        </p:nvSpPr>
        <p:spPr>
          <a:xfrm>
            <a:off x="2556203" y="6641154"/>
            <a:ext cx="8199681" cy="253916"/>
          </a:xfrm>
          <a:prstGeom prst="rect">
            <a:avLst/>
          </a:prstGeom>
          <a:noFill/>
        </p:spPr>
        <p:txBody>
          <a:bodyPr wrap="none" rtlCol="0">
            <a:spAutoFit/>
          </a:bodyPr>
          <a:lstStyle/>
          <a:p>
            <a:pPr algn="ctr"/>
            <a:r>
              <a:rPr lang="en-US" sz="1050" dirty="0" smtClean="0">
                <a:solidFill>
                  <a:srgbClr val="F57A1E"/>
                </a:solidFill>
              </a:rPr>
              <a:t>routing image: </a:t>
            </a:r>
            <a:r>
              <a:rPr lang="en-US" sz="1050" dirty="0" err="1" smtClean="0">
                <a:solidFill>
                  <a:srgbClr val="F57A1E"/>
                </a:solidFill>
              </a:rPr>
              <a:t>SIDNlabs</a:t>
            </a:r>
            <a:r>
              <a:rPr lang="en-US" sz="1050" dirty="0">
                <a:solidFill>
                  <a:srgbClr val="F57A1E"/>
                </a:solidFill>
              </a:rPr>
              <a:t> - https://www.sidnlabs.nl/en/news-and-blogs/the-bgp-tuner-intuitive-management-applied-to-dns-anycast-infrastructure</a:t>
            </a:r>
            <a:endParaRPr lang="en-GB" sz="1050" dirty="0">
              <a:solidFill>
                <a:srgbClr val="F57A1E"/>
              </a:solidFill>
            </a:endParaRPr>
          </a:p>
        </p:txBody>
      </p:sp>
      <p:sp>
        <p:nvSpPr>
          <p:cNvPr id="8" name="TextBox 7"/>
          <p:cNvSpPr txBox="1"/>
          <p:nvPr/>
        </p:nvSpPr>
        <p:spPr>
          <a:xfrm>
            <a:off x="7619999" y="1356694"/>
            <a:ext cx="4572001" cy="4524315"/>
          </a:xfrm>
          <a:prstGeom prst="rect">
            <a:avLst/>
          </a:prstGeom>
          <a:noFill/>
        </p:spPr>
        <p:txBody>
          <a:bodyPr wrap="square" rtlCol="0">
            <a:spAutoFit/>
          </a:bodyPr>
          <a:lstStyle/>
          <a:p>
            <a:r>
              <a:rPr lang="en-US" sz="3200" b="1" dirty="0" smtClean="0"/>
              <a:t>So we used</a:t>
            </a:r>
          </a:p>
          <a:p>
            <a:pPr marL="457200" indent="-457200">
              <a:buFont typeface="Arial" panose="020B0604020202020204" pitchFamily="34" charset="0"/>
              <a:buChar char="•"/>
            </a:pPr>
            <a:r>
              <a:rPr lang="en-US" sz="2800" dirty="0" smtClean="0"/>
              <a:t>3 (now: 2) sites</a:t>
            </a:r>
          </a:p>
          <a:p>
            <a:pPr marL="457200" indent="-457200">
              <a:buFont typeface="Arial" panose="020B0604020202020204" pitchFamily="34" charset="0"/>
              <a:buChar char="•"/>
            </a:pPr>
            <a:r>
              <a:rPr lang="en-US" sz="2800" dirty="0" smtClean="0"/>
              <a:t>one VM at each site</a:t>
            </a:r>
            <a:br>
              <a:rPr lang="en-US" sz="2800" dirty="0" smtClean="0"/>
            </a:br>
            <a:r>
              <a:rPr lang="en-US" sz="2800" dirty="0" smtClean="0"/>
              <a:t>exposing 145.116.216.1</a:t>
            </a:r>
          </a:p>
          <a:p>
            <a:pPr marL="457200" indent="-457200">
              <a:buFont typeface="Arial" panose="020B0604020202020204" pitchFamily="34" charset="0"/>
              <a:buChar char="•"/>
            </a:pPr>
            <a:r>
              <a:rPr lang="en-US" sz="2800" dirty="0" smtClean="0"/>
              <a:t>smallest v4 subnet (/24)</a:t>
            </a:r>
          </a:p>
          <a:p>
            <a:pPr marL="457200" indent="-457200">
              <a:buFont typeface="Arial" panose="020B0604020202020204" pitchFamily="34" charset="0"/>
              <a:buChar char="•"/>
            </a:pPr>
            <a:r>
              <a:rPr lang="en-US" sz="2800" dirty="0" smtClean="0"/>
              <a:t>bird + a service probe</a:t>
            </a:r>
          </a:p>
          <a:p>
            <a:pPr marL="457200" indent="-457200">
              <a:buFont typeface="Arial" panose="020B0604020202020204" pitchFamily="34" charset="0"/>
              <a:buChar char="•"/>
            </a:pPr>
            <a:r>
              <a:rPr lang="en-US" sz="2800" dirty="0" smtClean="0"/>
              <a:t>each site’s own ASN</a:t>
            </a:r>
          </a:p>
          <a:p>
            <a:pPr marL="457200" indent="-457200">
              <a:buFont typeface="Arial" panose="020B0604020202020204" pitchFamily="34" charset="0"/>
              <a:buChar char="•"/>
            </a:pPr>
            <a:r>
              <a:rPr lang="en-US" sz="2800" dirty="0" smtClean="0"/>
              <a:t>some IRR DB editing</a:t>
            </a:r>
          </a:p>
          <a:p>
            <a:pPr marL="457200" indent="-457200">
              <a:buFont typeface="Arial" panose="020B0604020202020204" pitchFamily="34" charset="0"/>
              <a:buChar char="•"/>
            </a:pPr>
            <a:r>
              <a:rPr lang="en-US" sz="2800" dirty="0" smtClean="0"/>
              <a:t>v6 is similar, with a /48</a:t>
            </a:r>
            <a:endParaRPr lang="en-US" sz="2800" dirty="0"/>
          </a:p>
          <a:p>
            <a:r>
              <a:rPr lang="en-US" sz="3200" i="1" dirty="0" smtClean="0"/>
              <a:t>and some monitoring</a:t>
            </a:r>
          </a:p>
        </p:txBody>
      </p:sp>
    </p:spTree>
    <p:extLst>
      <p:ext uri="{BB962C8B-B14F-4D97-AF65-F5344CB8AC3E}">
        <p14:creationId xmlns:p14="http://schemas.microsoft.com/office/powerpoint/2010/main" val="34034102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145.116.216.0/24 out there</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35</a:t>
            </a:fld>
            <a:endParaRPr lang="en-GB"/>
          </a:p>
        </p:txBody>
      </p:sp>
      <p:pic>
        <p:nvPicPr>
          <p:cNvPr id="6" name="Picture 5"/>
          <p:cNvPicPr>
            <a:picLocks noChangeAspect="1"/>
          </p:cNvPicPr>
          <p:nvPr/>
        </p:nvPicPr>
        <p:blipFill>
          <a:blip r:embed="rId2"/>
          <a:stretch>
            <a:fillRect/>
          </a:stretch>
        </p:blipFill>
        <p:spPr>
          <a:xfrm>
            <a:off x="7391400" y="1252889"/>
            <a:ext cx="3978581" cy="5084659"/>
          </a:xfrm>
          <a:prstGeom prst="rect">
            <a:avLst/>
          </a:prstGeom>
        </p:spPr>
      </p:pic>
      <p:sp>
        <p:nvSpPr>
          <p:cNvPr id="7" name="Chevron 6"/>
          <p:cNvSpPr/>
          <p:nvPr/>
        </p:nvSpPr>
        <p:spPr>
          <a:xfrm>
            <a:off x="5715000" y="3074858"/>
            <a:ext cx="493059" cy="1440719"/>
          </a:xfrm>
          <a:prstGeom prst="chevron">
            <a:avLst/>
          </a:prstGeom>
          <a:solidFill>
            <a:srgbClr val="F6791C"/>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3"/>
          <a:stretch>
            <a:fillRect/>
          </a:stretch>
        </p:blipFill>
        <p:spPr>
          <a:xfrm>
            <a:off x="563265" y="1974639"/>
            <a:ext cx="4939316" cy="3461325"/>
          </a:xfrm>
          <a:prstGeom prst="rect">
            <a:avLst/>
          </a:prstGeom>
        </p:spPr>
      </p:pic>
      <p:sp>
        <p:nvSpPr>
          <p:cNvPr id="10" name="TextBox 9"/>
          <p:cNvSpPr txBox="1"/>
          <p:nvPr/>
        </p:nvSpPr>
        <p:spPr>
          <a:xfrm>
            <a:off x="4719465" y="6641154"/>
            <a:ext cx="3873176" cy="253916"/>
          </a:xfrm>
          <a:prstGeom prst="rect">
            <a:avLst/>
          </a:prstGeom>
          <a:noFill/>
        </p:spPr>
        <p:txBody>
          <a:bodyPr wrap="none" rtlCol="0">
            <a:spAutoFit/>
          </a:bodyPr>
          <a:lstStyle/>
          <a:p>
            <a:pPr algn="ctr"/>
            <a:r>
              <a:rPr lang="en-US" sz="1050" dirty="0" smtClean="0">
                <a:solidFill>
                  <a:srgbClr val="F57A1E"/>
                </a:solidFill>
              </a:rPr>
              <a:t>route maps: </a:t>
            </a:r>
            <a:r>
              <a:rPr lang="en-US" sz="1050" dirty="0" err="1" smtClean="0">
                <a:solidFill>
                  <a:srgbClr val="F57A1E"/>
                </a:solidFill>
              </a:rPr>
              <a:t>bgp.tools</a:t>
            </a:r>
            <a:r>
              <a:rPr lang="en-US" sz="1050" dirty="0" smtClean="0">
                <a:solidFill>
                  <a:srgbClr val="F57A1E"/>
                </a:solidFill>
              </a:rPr>
              <a:t> for 145.116.216.0/24 – IPv6 would be similar</a:t>
            </a:r>
            <a:endParaRPr lang="en-GB" sz="1050" dirty="0">
              <a:solidFill>
                <a:srgbClr val="F57A1E"/>
              </a:solidFill>
            </a:endParaRPr>
          </a:p>
        </p:txBody>
      </p:sp>
    </p:spTree>
    <p:extLst>
      <p:ext uri="{BB962C8B-B14F-4D97-AF65-F5344CB8AC3E}">
        <p14:creationId xmlns:p14="http://schemas.microsoft.com/office/powerpoint/2010/main" val="41365747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IP address, two AS paths </a:t>
            </a:r>
            <a:r>
              <a:rPr lang="en-US" dirty="0" smtClean="0">
                <a:sym typeface="Wingdings" panose="05000000000000000000" pitchFamily="2" charset="2"/>
              </a:rPr>
              <a:t></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36</a:t>
            </a:fld>
            <a:endParaRPr lang="en-GB"/>
          </a:p>
        </p:txBody>
      </p:sp>
      <p:pic>
        <p:nvPicPr>
          <p:cNvPr id="6" name="Picture 5"/>
          <p:cNvPicPr>
            <a:picLocks noChangeAspect="1"/>
          </p:cNvPicPr>
          <p:nvPr/>
        </p:nvPicPr>
        <p:blipFill>
          <a:blip r:embed="rId2"/>
          <a:stretch>
            <a:fillRect/>
          </a:stretch>
        </p:blipFill>
        <p:spPr>
          <a:xfrm>
            <a:off x="1351697" y="1417638"/>
            <a:ext cx="10230703" cy="4987866"/>
          </a:xfrm>
          <a:prstGeom prst="rect">
            <a:avLst/>
          </a:prstGeom>
        </p:spPr>
      </p:pic>
    </p:spTree>
    <p:extLst>
      <p:ext uri="{BB962C8B-B14F-4D97-AF65-F5344CB8AC3E}">
        <p14:creationId xmlns:p14="http://schemas.microsoft.com/office/powerpoint/2010/main" val="22176415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 take any shortest route in the default-free zone</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37</a:t>
            </a:fld>
            <a:endParaRPr lang="en-GB"/>
          </a:p>
        </p:txBody>
      </p:sp>
      <p:grpSp>
        <p:nvGrpSpPr>
          <p:cNvPr id="14" name="Group 13"/>
          <p:cNvGrpSpPr/>
          <p:nvPr/>
        </p:nvGrpSpPr>
        <p:grpSpPr>
          <a:xfrm>
            <a:off x="6493436" y="2895600"/>
            <a:ext cx="5619991" cy="3435673"/>
            <a:chOff x="6656040" y="2995005"/>
            <a:chExt cx="5457387" cy="3336268"/>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2995005"/>
              <a:ext cx="4798227" cy="3336268"/>
            </a:xfrm>
            <a:prstGeom prst="rect">
              <a:avLst/>
            </a:prstGeom>
          </p:spPr>
        </p:pic>
        <p:sp>
          <p:nvSpPr>
            <p:cNvPr id="8" name="Rectangle 7"/>
            <p:cNvSpPr/>
            <p:nvPr/>
          </p:nvSpPr>
          <p:spPr>
            <a:xfrm>
              <a:off x="8991600" y="5486400"/>
              <a:ext cx="2286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6656040" y="5226049"/>
              <a:ext cx="2335560" cy="488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358932" y="4944805"/>
            <a:ext cx="2173544" cy="400110"/>
          </a:xfrm>
          <a:prstGeom prst="rect">
            <a:avLst/>
          </a:prstGeom>
          <a:noFill/>
        </p:spPr>
        <p:txBody>
          <a:bodyPr wrap="none" rtlCol="0">
            <a:spAutoFit/>
          </a:bodyPr>
          <a:lstStyle/>
          <a:p>
            <a:r>
              <a:rPr lang="en-US" sz="2000" i="1" dirty="0" smtClean="0"/>
              <a:t>rcauth.eu HA proxy</a:t>
            </a:r>
            <a:endParaRPr lang="en-GB" sz="2000" i="1" dirty="0"/>
          </a:p>
        </p:txBody>
      </p:sp>
      <p:sp>
        <p:nvSpPr>
          <p:cNvPr id="12" name="TextBox 11"/>
          <p:cNvSpPr txBox="1"/>
          <p:nvPr/>
        </p:nvSpPr>
        <p:spPr>
          <a:xfrm>
            <a:off x="385823" y="5961941"/>
            <a:ext cx="5506892" cy="369332"/>
          </a:xfrm>
          <a:prstGeom prst="rect">
            <a:avLst/>
          </a:prstGeom>
          <a:noFill/>
        </p:spPr>
        <p:txBody>
          <a:bodyPr wrap="none" rtlCol="0">
            <a:spAutoFit/>
          </a:bodyPr>
          <a:lstStyle/>
          <a:p>
            <a:r>
              <a:rPr lang="en-GB" dirty="0" smtClean="0">
                <a:solidFill>
                  <a:srgbClr val="F57A1E"/>
                </a:solidFill>
              </a:rPr>
              <a:t>Network graphic: https</a:t>
            </a:r>
            <a:r>
              <a:rPr lang="en-GB" dirty="0">
                <a:solidFill>
                  <a:srgbClr val="F57A1E"/>
                </a:solidFill>
              </a:rPr>
              <a:t>://www.nikhef.nl/pdp/doc/facility</a:t>
            </a:r>
          </a:p>
        </p:txBody>
      </p:sp>
      <p:sp>
        <p:nvSpPr>
          <p:cNvPr id="6" name="Rectangle 5"/>
          <p:cNvSpPr/>
          <p:nvPr/>
        </p:nvSpPr>
        <p:spPr>
          <a:xfrm>
            <a:off x="381000" y="1332449"/>
            <a:ext cx="8229601" cy="2554545"/>
          </a:xfrm>
          <a:prstGeom prst="rect">
            <a:avLst/>
          </a:prstGeom>
        </p:spPr>
        <p:txBody>
          <a:bodyPr wrap="square">
            <a:spAutoFit/>
          </a:bodyPr>
          <a:lstStyle/>
          <a:p>
            <a:r>
              <a:rPr lang="en-GB" sz="2000" dirty="0"/>
              <a:t>[</a:t>
            </a:r>
            <a:r>
              <a:rPr lang="en-GB" sz="2000" dirty="0" err="1"/>
              <a:t>root@kwark</a:t>
            </a:r>
            <a:r>
              <a:rPr lang="en-GB" sz="2000" dirty="0"/>
              <a:t> ~]# traceroute -IA </a:t>
            </a:r>
            <a:r>
              <a:rPr lang="en-GB" sz="2000" b="1" dirty="0"/>
              <a:t>145.116.216.1</a:t>
            </a:r>
          </a:p>
          <a:p>
            <a:r>
              <a:rPr lang="en-GB" sz="2000" dirty="0"/>
              <a:t>traceroute to 145.116.216.1 (145.116.216.1), 30 hops max, 60 byte packets</a:t>
            </a:r>
          </a:p>
          <a:p>
            <a:r>
              <a:rPr lang="en-GB" sz="2000" dirty="0" smtClean="0"/>
              <a:t> 1  cmbr.connected.by.freedominter.net </a:t>
            </a:r>
            <a:r>
              <a:rPr lang="en-GB" sz="2000" dirty="0"/>
              <a:t>(185.93.175.234) [</a:t>
            </a:r>
            <a:r>
              <a:rPr lang="en-GB" sz="2000" b="1" dirty="0"/>
              <a:t>AS206238</a:t>
            </a:r>
            <a:r>
              <a:rPr lang="en-GB" sz="2000" dirty="0" smtClean="0"/>
              <a:t>]</a:t>
            </a:r>
            <a:endParaRPr lang="en-GB" sz="2000" dirty="0"/>
          </a:p>
          <a:p>
            <a:r>
              <a:rPr lang="en-GB" sz="2000" dirty="0"/>
              <a:t> </a:t>
            </a:r>
            <a:r>
              <a:rPr lang="en-GB" sz="2000" dirty="0" smtClean="0"/>
              <a:t>2  </a:t>
            </a:r>
            <a:r>
              <a:rPr lang="en-GB" sz="2000" dirty="0"/>
              <a:t>connected.by.freedom.nl (185.93.175.240) [AS206238</a:t>
            </a:r>
            <a:r>
              <a:rPr lang="en-GB" sz="2000" dirty="0" smtClean="0"/>
              <a:t>]</a:t>
            </a:r>
            <a:endParaRPr lang="en-GB" sz="2000" dirty="0"/>
          </a:p>
          <a:p>
            <a:r>
              <a:rPr lang="en-GB" sz="2000" dirty="0"/>
              <a:t> </a:t>
            </a:r>
            <a:r>
              <a:rPr lang="en-GB" sz="2000" dirty="0" smtClean="0"/>
              <a:t>3  </a:t>
            </a:r>
            <a:r>
              <a:rPr lang="en-GB" sz="2000" dirty="0"/>
              <a:t>et-0-0-0-1002.core1.fi001.nl.freedomnet.nl (185.93.175.208) [AS206238</a:t>
            </a:r>
            <a:r>
              <a:rPr lang="en-GB" sz="2000" dirty="0" smtClean="0"/>
              <a:t>]</a:t>
            </a:r>
            <a:endParaRPr lang="en-GB" sz="2000" dirty="0"/>
          </a:p>
          <a:p>
            <a:r>
              <a:rPr lang="en-GB" sz="2000" dirty="0"/>
              <a:t> </a:t>
            </a:r>
            <a:r>
              <a:rPr lang="en-GB" sz="2000" dirty="0" smtClean="0"/>
              <a:t>4  </a:t>
            </a:r>
            <a:r>
              <a:rPr lang="en-GB" sz="2000" b="1" dirty="0"/>
              <a:t>as1104.frys-ix.net</a:t>
            </a:r>
            <a:r>
              <a:rPr lang="en-GB" sz="2000" dirty="0"/>
              <a:t> (185.1.203.66) </a:t>
            </a:r>
            <a:r>
              <a:rPr lang="en-GB" sz="2000" dirty="0" smtClean="0"/>
              <a:t>[</a:t>
            </a:r>
            <a:r>
              <a:rPr lang="en-GB" sz="2000" b="1" dirty="0" smtClean="0"/>
              <a:t>*</a:t>
            </a:r>
            <a:r>
              <a:rPr lang="en-GB" sz="2000" dirty="0" smtClean="0"/>
              <a:t>]</a:t>
            </a:r>
            <a:endParaRPr lang="en-GB" sz="2000" dirty="0"/>
          </a:p>
          <a:p>
            <a:r>
              <a:rPr lang="en-GB" sz="2000" dirty="0"/>
              <a:t> </a:t>
            </a:r>
            <a:r>
              <a:rPr lang="en-GB" sz="2000" dirty="0" smtClean="0"/>
              <a:t>5  </a:t>
            </a:r>
            <a:r>
              <a:rPr lang="en-GB" sz="2000" dirty="0"/>
              <a:t>parkwachter.nikhef.nl (192.16.186.141) [</a:t>
            </a:r>
            <a:r>
              <a:rPr lang="en-GB" sz="2000" b="1" dirty="0"/>
              <a:t>AS1104</a:t>
            </a:r>
            <a:r>
              <a:rPr lang="en-GB" sz="2000" dirty="0" smtClean="0"/>
              <a:t>]</a:t>
            </a:r>
            <a:endParaRPr lang="en-GB" sz="2000" dirty="0"/>
          </a:p>
          <a:p>
            <a:r>
              <a:rPr lang="en-GB" sz="2000" dirty="0"/>
              <a:t> </a:t>
            </a:r>
            <a:r>
              <a:rPr lang="en-GB" sz="2000" dirty="0" smtClean="0"/>
              <a:t>6  </a:t>
            </a:r>
            <a:r>
              <a:rPr lang="en-GB" sz="2000" dirty="0"/>
              <a:t>gw-anyc-01.rcauth.eu (145.116.216.1) [</a:t>
            </a:r>
            <a:r>
              <a:rPr lang="en-GB" sz="2000" b="1" dirty="0"/>
              <a:t>AS786/AS5408/AS1104</a:t>
            </a:r>
            <a:r>
              <a:rPr lang="en-GB" sz="2000" dirty="0" smtClean="0"/>
              <a:t>]</a:t>
            </a:r>
            <a:endParaRPr lang="en-GB" sz="2000" dirty="0"/>
          </a:p>
        </p:txBody>
      </p:sp>
    </p:spTree>
    <p:extLst>
      <p:ext uri="{BB962C8B-B14F-4D97-AF65-F5344CB8AC3E}">
        <p14:creationId xmlns:p14="http://schemas.microsoft.com/office/powerpoint/2010/main" val="548620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 are relatively simple</a:t>
            </a:r>
            <a:endParaRPr lang="en-GB" dirty="0"/>
          </a:p>
        </p:txBody>
      </p:sp>
      <p:sp>
        <p:nvSpPr>
          <p:cNvPr id="6" name="Content Placeholder 5"/>
          <p:cNvSpPr>
            <a:spLocks noGrp="1"/>
          </p:cNvSpPr>
          <p:nvPr>
            <p:ph idx="1"/>
          </p:nvPr>
        </p:nvSpPr>
        <p:spPr/>
        <p:txBody>
          <a:bodyPr>
            <a:normAutofit/>
          </a:bodyPr>
          <a:lstStyle/>
          <a:p>
            <a:r>
              <a:rPr lang="en-US" sz="2400" dirty="0" smtClean="0"/>
              <a:t>an IPv4 /24 </a:t>
            </a:r>
            <a:r>
              <a:rPr lang="en-US" sz="2400" dirty="0" err="1" smtClean="0"/>
              <a:t>netblock</a:t>
            </a:r>
            <a:r>
              <a:rPr lang="en-US" sz="2400" dirty="0" smtClean="0"/>
              <a:t> (and, or) an IPv6 /48</a:t>
            </a:r>
          </a:p>
          <a:p>
            <a:r>
              <a:rPr lang="en-US" sz="2400" dirty="0" smtClean="0"/>
              <a:t>your own, or a friendly AS</a:t>
            </a:r>
          </a:p>
          <a:p>
            <a:r>
              <a:rPr lang="en-US" sz="2400" dirty="0" smtClean="0"/>
              <a:t>a set of IRR route objects, and either none, or a correct RPKI VRP</a:t>
            </a:r>
            <a:br>
              <a:rPr lang="en-US" sz="2400" dirty="0" smtClean="0"/>
            </a:br>
            <a:r>
              <a:rPr lang="en-US" sz="2400" dirty="0" smtClean="0"/>
              <a:t>(easily done in your local RIR registry: APNIC, RIPE, ARIN, </a:t>
            </a:r>
            <a:r>
              <a:rPr lang="en-US" sz="2400" dirty="0" err="1" smtClean="0"/>
              <a:t>AfriNIC</a:t>
            </a:r>
            <a:r>
              <a:rPr lang="en-US" sz="2400" dirty="0" smtClean="0"/>
              <a:t>, LACNIC)</a:t>
            </a:r>
          </a:p>
          <a:p>
            <a:r>
              <a:rPr lang="en-US" sz="2400" dirty="0" smtClean="0"/>
              <a:t>bird, or quagga, with a monitoring plugin (to flap the route in case of downtime)</a:t>
            </a:r>
          </a:p>
          <a:p>
            <a:pPr marL="0" indent="0">
              <a:buNone/>
            </a:pPr>
            <a:endParaRPr lang="en-US" sz="2400" dirty="0" smtClean="0"/>
          </a:p>
          <a:p>
            <a:pPr marL="0" indent="0">
              <a:buNone/>
            </a:pPr>
            <a:r>
              <a:rPr lang="en-US" sz="2400" dirty="0" smtClean="0"/>
              <a:t>But you </a:t>
            </a:r>
            <a:r>
              <a:rPr lang="en-US" sz="2400" i="1" dirty="0" smtClean="0"/>
              <a:t>don’t </a:t>
            </a:r>
            <a:r>
              <a:rPr lang="en-US" sz="2400" dirty="0" smtClean="0"/>
              <a:t>per-se need:</a:t>
            </a:r>
            <a:endParaRPr lang="en-US" sz="2400" dirty="0"/>
          </a:p>
          <a:p>
            <a:r>
              <a:rPr lang="en-US" sz="2400" dirty="0" smtClean="0"/>
              <a:t>a unique AS </a:t>
            </a:r>
            <a:r>
              <a:rPr lang="en-US" sz="2400" i="1" dirty="0" smtClean="0"/>
              <a:t>just</a:t>
            </a:r>
            <a:r>
              <a:rPr lang="en-US" sz="2400" dirty="0" smtClean="0"/>
              <a:t> for this </a:t>
            </a:r>
            <a:r>
              <a:rPr lang="en-US" sz="2400" dirty="0" err="1" smtClean="0"/>
              <a:t>anycast</a:t>
            </a:r>
            <a:r>
              <a:rPr lang="en-US" sz="2400" dirty="0" smtClean="0"/>
              <a:t> activity (it works equally well without it)</a:t>
            </a:r>
          </a:p>
          <a:p>
            <a:r>
              <a:rPr lang="en-US" sz="2400" dirty="0" smtClean="0"/>
              <a:t>a balanced AS path length (unless you want load balancing as well as redundancy)</a:t>
            </a:r>
          </a:p>
          <a:p>
            <a:r>
              <a:rPr lang="en-US" sz="2400" dirty="0" smtClean="0"/>
              <a:t>your own AS (if you have a friendly AS willing to re-announce your specific route)</a:t>
            </a:r>
            <a:endParaRPr lang="en-GB" sz="2400"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38</a:t>
            </a:fld>
            <a:endParaRPr lang="en-GB"/>
          </a:p>
        </p:txBody>
      </p:sp>
    </p:spTree>
    <p:extLst>
      <p:ext uri="{BB962C8B-B14F-4D97-AF65-F5344CB8AC3E}">
        <p14:creationId xmlns:p14="http://schemas.microsoft.com/office/powerpoint/2010/main" val="20958824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lstStyle/>
          <a:p>
            <a:r>
              <a:rPr lang="en-US" dirty="0" smtClean="0"/>
              <a:t>And you get reasonable load balancing</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39</a:t>
            </a:fld>
            <a:endParaRPr lang="en-GB"/>
          </a:p>
        </p:txBody>
      </p:sp>
      <p:pic>
        <p:nvPicPr>
          <p:cNvPr id="6" name="Picture 5"/>
          <p:cNvPicPr>
            <a:picLocks noChangeAspect="1"/>
          </p:cNvPicPr>
          <p:nvPr/>
        </p:nvPicPr>
        <p:blipFill>
          <a:blip r:embed="rId2"/>
          <a:stretch>
            <a:fillRect/>
          </a:stretch>
        </p:blipFill>
        <p:spPr>
          <a:xfrm>
            <a:off x="1066800" y="1053207"/>
            <a:ext cx="9830619" cy="5282362"/>
          </a:xfrm>
          <a:prstGeom prst="rect">
            <a:avLst/>
          </a:prstGeom>
        </p:spPr>
      </p:pic>
      <p:sp>
        <p:nvSpPr>
          <p:cNvPr id="7" name="TextBox 6"/>
          <p:cNvSpPr txBox="1"/>
          <p:nvPr/>
        </p:nvSpPr>
        <p:spPr>
          <a:xfrm>
            <a:off x="4913439" y="6641154"/>
            <a:ext cx="3485249" cy="253916"/>
          </a:xfrm>
          <a:prstGeom prst="rect">
            <a:avLst/>
          </a:prstGeom>
          <a:noFill/>
        </p:spPr>
        <p:txBody>
          <a:bodyPr wrap="none" rtlCol="0">
            <a:spAutoFit/>
          </a:bodyPr>
          <a:lstStyle/>
          <a:p>
            <a:pPr algn="ctr"/>
            <a:r>
              <a:rPr lang="en-US" sz="1050" dirty="0" smtClean="0">
                <a:solidFill>
                  <a:srgbClr val="F57A1E"/>
                </a:solidFill>
              </a:rPr>
              <a:t>map: RIPE NCC RIPE Atlas- 500 probes, zoomed in on Europe</a:t>
            </a:r>
            <a:endParaRPr lang="en-GB" sz="1050" dirty="0">
              <a:solidFill>
                <a:srgbClr val="F57A1E"/>
              </a:solidFill>
            </a:endParaRPr>
          </a:p>
        </p:txBody>
      </p:sp>
    </p:spTree>
    <p:extLst>
      <p:ext uri="{BB962C8B-B14F-4D97-AF65-F5344CB8AC3E}">
        <p14:creationId xmlns:p14="http://schemas.microsoft.com/office/powerpoint/2010/main" val="1862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smtClean="0"/>
              <a:t>Membership and other changes</a:t>
            </a:r>
          </a:p>
        </p:txBody>
      </p:sp>
      <p:sp>
        <p:nvSpPr>
          <p:cNvPr id="19459" name="Content Placeholder 2"/>
          <p:cNvSpPr>
            <a:spLocks noGrp="1"/>
          </p:cNvSpPr>
          <p:nvPr>
            <p:ph idx="1"/>
          </p:nvPr>
        </p:nvSpPr>
        <p:spPr>
          <a:xfrm>
            <a:off x="609599" y="1600201"/>
            <a:ext cx="11360967" cy="4525963"/>
          </a:xfrm>
        </p:spPr>
        <p:txBody>
          <a:bodyPr>
            <a:noAutofit/>
          </a:bodyPr>
          <a:lstStyle/>
          <a:p>
            <a:r>
              <a:rPr lang="en-GB" dirty="0" smtClean="0"/>
              <a:t>Identity </a:t>
            </a:r>
            <a:r>
              <a:rPr lang="en-GB" dirty="0"/>
              <a:t>providers: both reduction and growth</a:t>
            </a:r>
          </a:p>
          <a:p>
            <a:pPr lvl="1"/>
            <a:r>
              <a:rPr lang="en-US" dirty="0" smtClean="0"/>
              <a:t>some migration to GEANT TCS is still </a:t>
            </a:r>
            <a:r>
              <a:rPr lang="en-US" dirty="0"/>
              <a:t>ongoing</a:t>
            </a:r>
            <a:br>
              <a:rPr lang="en-US" dirty="0"/>
            </a:br>
            <a:r>
              <a:rPr lang="en-US" sz="1800" i="1" dirty="0"/>
              <a:t>https://wiki.geant.org/display/TCSNT/TCS+Participants+Sectigo</a:t>
            </a:r>
            <a:endParaRPr lang="en-US" i="1" dirty="0" smtClean="0"/>
          </a:p>
          <a:p>
            <a:pPr lvl="1"/>
            <a:r>
              <a:rPr lang="en-US" dirty="0" smtClean="0"/>
              <a:t>BCDR </a:t>
            </a:r>
            <a:endParaRPr lang="en-GB" dirty="0" smtClean="0"/>
          </a:p>
          <a:p>
            <a:endParaRPr lang="en-GB" dirty="0" smtClean="0"/>
          </a:p>
          <a:p>
            <a:r>
              <a:rPr lang="en-GB" dirty="0" smtClean="0"/>
              <a:t>Self-audit review</a:t>
            </a:r>
          </a:p>
          <a:p>
            <a:pPr lvl="1"/>
            <a:r>
              <a:rPr lang="en-GB" dirty="0" smtClean="0"/>
              <a:t>Cosmin </a:t>
            </a:r>
            <a:r>
              <a:rPr lang="en-GB" dirty="0" err="1"/>
              <a:t>Nistor</a:t>
            </a:r>
            <a:r>
              <a:rPr lang="en-GB" dirty="0"/>
              <a:t> as review coordinator</a:t>
            </a:r>
          </a:p>
          <a:p>
            <a:pPr lvl="1"/>
            <a:r>
              <a:rPr lang="en-GB" dirty="0" smtClean="0"/>
              <a:t>Self-audits are slacking a bit – fewer CAs …</a:t>
            </a:r>
          </a:p>
          <a:p>
            <a:pPr lvl="1"/>
            <a:endParaRPr lang="en-US" dirty="0"/>
          </a:p>
          <a:p>
            <a:r>
              <a:rPr lang="en-US" dirty="0" smtClean="0"/>
              <a:t>Next meeting in </a:t>
            </a:r>
            <a:r>
              <a:rPr lang="en-US" dirty="0" err="1" smtClean="0"/>
              <a:t>Garching</a:t>
            </a:r>
            <a:r>
              <a:rPr lang="en-US" dirty="0" smtClean="0"/>
              <a:t>, DE, May 23-25!</a:t>
            </a:r>
            <a:endParaRPr lang="en-GB" dirty="0"/>
          </a:p>
        </p:txBody>
      </p:sp>
      <p:sp>
        <p:nvSpPr>
          <p:cNvPr id="2" name="Date Placeholder 1"/>
          <p:cNvSpPr>
            <a:spLocks noGrp="1"/>
          </p:cNvSpPr>
          <p:nvPr>
            <p:ph type="dt" sz="half" idx="10"/>
          </p:nvPr>
        </p:nvSpPr>
        <p:spPr/>
        <p:txBody>
          <a:bodyPr/>
          <a:lstStyle/>
          <a:p>
            <a:r>
              <a:rPr lang="en-US" smtClean="0"/>
              <a:t>24 March 2022</a:t>
            </a:r>
            <a:endParaRPr lang="en-GB" dirty="0"/>
          </a:p>
        </p:txBody>
      </p:sp>
      <p:sp>
        <p:nvSpPr>
          <p:cNvPr id="3" name="Footer Placeholder 2"/>
          <p:cNvSpPr>
            <a:spLocks noGrp="1"/>
          </p:cNvSpPr>
          <p:nvPr>
            <p:ph type="ftr" sz="quarter" idx="11"/>
          </p:nvPr>
        </p:nvSpPr>
        <p:spPr/>
        <p:txBody>
          <a:bodyPr/>
          <a:lstStyle/>
          <a:p>
            <a:r>
              <a:rPr lang="en-US" smtClean="0"/>
              <a:t>IGTF and EUGridPMA development - APGridPMA March 2022 meeting </a:t>
            </a:r>
            <a:endParaRPr lang="en-GB" dirty="0"/>
          </a:p>
        </p:txBody>
      </p:sp>
      <p:sp>
        <p:nvSpPr>
          <p:cNvPr id="4" name="Slide Number Placeholder 3"/>
          <p:cNvSpPr>
            <a:spLocks noGrp="1"/>
          </p:cNvSpPr>
          <p:nvPr>
            <p:ph type="sldNum" sz="quarter" idx="12"/>
          </p:nvPr>
        </p:nvSpPr>
        <p:spPr/>
        <p:txBody>
          <a:bodyPr/>
          <a:lstStyle/>
          <a:p>
            <a:fld id="{A423C6C7-C0F9-497B-BEFB-D2FC0D2E643A}" type="slidenum">
              <a:rPr lang="en-GB" smtClean="0"/>
              <a:t>4</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8501" y="580639"/>
            <a:ext cx="1238124" cy="530998"/>
          </a:xfrm>
          <a:prstGeom prst="rect">
            <a:avLst/>
          </a:prstGeom>
        </p:spPr>
      </p:pic>
      <p:pic>
        <p:nvPicPr>
          <p:cNvPr id="5" name="Picture 4"/>
          <p:cNvPicPr>
            <a:picLocks noChangeAspect="1"/>
          </p:cNvPicPr>
          <p:nvPr/>
        </p:nvPicPr>
        <p:blipFill>
          <a:blip r:embed="rId3"/>
          <a:stretch>
            <a:fillRect/>
          </a:stretch>
        </p:blipFill>
        <p:spPr>
          <a:xfrm>
            <a:off x="7010269" y="3657600"/>
            <a:ext cx="4836356" cy="1752600"/>
          </a:xfrm>
          <a:prstGeom prst="rect">
            <a:avLst/>
          </a:prstGeom>
          <a:effectLst>
            <a:glow rad="101600">
              <a:srgbClr val="000000">
                <a:alpha val="60000"/>
              </a:srgbClr>
            </a:glow>
          </a:effectLst>
        </p:spPr>
      </p:pic>
    </p:spTree>
    <p:extLst>
      <p:ext uri="{BB962C8B-B14F-4D97-AF65-F5344CB8AC3E}">
        <p14:creationId xmlns:p14="http://schemas.microsoft.com/office/powerpoint/2010/main" val="1539574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HA options</a:t>
            </a:r>
            <a:endParaRPr lang="en-GB" dirty="0"/>
          </a:p>
        </p:txBody>
      </p:sp>
      <p:sp>
        <p:nvSpPr>
          <p:cNvPr id="6" name="Content Placeholder 5"/>
          <p:cNvSpPr>
            <a:spLocks noGrp="1"/>
          </p:cNvSpPr>
          <p:nvPr>
            <p:ph idx="1"/>
          </p:nvPr>
        </p:nvSpPr>
        <p:spPr/>
        <p:txBody>
          <a:bodyPr>
            <a:normAutofit/>
          </a:bodyPr>
          <a:lstStyle/>
          <a:p>
            <a:r>
              <a:rPr lang="en-US" sz="2400" dirty="0" smtClean="0"/>
              <a:t>Local HA with an HA proxy and pacemaker/CRM failover works on the local network – and can be meshed with two signing systems</a:t>
            </a:r>
            <a:br>
              <a:rPr lang="en-US" sz="2400" dirty="0" smtClean="0"/>
            </a:br>
            <a:r>
              <a:rPr lang="en-US" sz="2400" i="1" dirty="0" smtClean="0"/>
              <a:t>this is the local Nikhef </a:t>
            </a:r>
            <a:r>
              <a:rPr lang="en-US" sz="2400" i="1" dirty="0" err="1" smtClean="0"/>
              <a:t>RCauth</a:t>
            </a:r>
            <a:r>
              <a:rPr lang="en-US" sz="2400" i="1" dirty="0" smtClean="0"/>
              <a:t> instance setup</a:t>
            </a:r>
          </a:p>
          <a:p>
            <a:endParaRPr lang="en-US" sz="2400" dirty="0" smtClean="0"/>
          </a:p>
          <a:p>
            <a:r>
              <a:rPr lang="en-US" sz="2400" dirty="0" smtClean="0"/>
              <a:t>DNS-based fast-failover – the method used for </a:t>
            </a:r>
            <a:r>
              <a:rPr lang="en-US" sz="2400" dirty="0" err="1" smtClean="0"/>
              <a:t>InAcademia</a:t>
            </a:r>
            <a:r>
              <a:rPr lang="en-US" sz="2400" dirty="0" smtClean="0"/>
              <a:t/>
            </a:r>
            <a:br>
              <a:rPr lang="en-US" sz="2400" dirty="0" smtClean="0"/>
            </a:br>
            <a:r>
              <a:rPr lang="en-US" sz="2400" i="1" dirty="0" smtClean="0"/>
              <a:t>automatic updating of DNS a distributed set of servers, auto-updating each other</a:t>
            </a:r>
            <a:br>
              <a:rPr lang="en-US" sz="2400" i="1" dirty="0" smtClean="0"/>
            </a:br>
            <a:r>
              <a:rPr lang="en-US" sz="2400" i="1" dirty="0" smtClean="0"/>
              <a:t>But does require that the DNS domain level operator remains available, since you need *very* short TTLs (and of course your </a:t>
            </a:r>
            <a:r>
              <a:rPr lang="en-US" sz="2400" i="1" dirty="0" err="1" smtClean="0"/>
              <a:t>ccTLD</a:t>
            </a:r>
            <a:r>
              <a:rPr lang="en-US" sz="2400" i="1" dirty="0" smtClean="0"/>
              <a:t>/</a:t>
            </a:r>
            <a:r>
              <a:rPr lang="en-US" sz="2400" i="1" dirty="0" err="1" smtClean="0"/>
              <a:t>gTLD</a:t>
            </a:r>
            <a:r>
              <a:rPr lang="en-US" sz="2400" i="1" dirty="0" smtClean="0"/>
              <a:t> as well)</a:t>
            </a:r>
          </a:p>
          <a:p>
            <a:endParaRPr lang="en-US" sz="2400" i="1" dirty="0"/>
          </a:p>
          <a:p>
            <a:r>
              <a:rPr lang="en-US" sz="2400" dirty="0" smtClean="0"/>
              <a:t>Add a dedicated HA link for the back-end databases</a:t>
            </a:r>
            <a:br>
              <a:rPr lang="en-US" sz="2400" dirty="0" smtClean="0"/>
            </a:br>
            <a:r>
              <a:rPr lang="en-US" sz="2400" i="1" dirty="0" smtClean="0"/>
              <a:t>e.g. multiple redundant circuits over an MPLS cloud</a:t>
            </a:r>
            <a:endParaRPr lang="en-GB" sz="2400" i="1"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40</a:t>
            </a:fld>
            <a:endParaRPr lang="en-GB"/>
          </a:p>
        </p:txBody>
      </p:sp>
    </p:spTree>
    <p:extLst>
      <p:ext uri="{BB962C8B-B14F-4D97-AF65-F5344CB8AC3E}">
        <p14:creationId xmlns:p14="http://schemas.microsoft.com/office/powerpoint/2010/main" val="556896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finally … What about </a:t>
            </a:r>
            <a:br>
              <a:rPr lang="en-GB" dirty="0" smtClean="0"/>
            </a:br>
            <a:r>
              <a:rPr lang="en-GB" dirty="0" smtClean="0"/>
              <a:t>An IGTF RAT CC again?</a:t>
            </a:r>
            <a:endParaRPr lang="en-US" dirty="0"/>
          </a:p>
        </p:txBody>
      </p:sp>
      <p:sp>
        <p:nvSpPr>
          <p:cNvPr id="3" name="Text Placeholder 2"/>
          <p:cNvSpPr>
            <a:spLocks noGrp="1"/>
          </p:cNvSpPr>
          <p:nvPr>
            <p:ph type="body" idx="1"/>
          </p:nvPr>
        </p:nvSpPr>
        <p:spPr/>
        <p:txBody>
          <a:bodyPr/>
          <a:lstStyle/>
          <a:p>
            <a:r>
              <a:rPr lang="en-GB" dirty="0" smtClean="0"/>
              <a:t>From </a:t>
            </a:r>
            <a:r>
              <a:rPr lang="en-GB" dirty="0"/>
              <a:t>IGTF RAT CC to ‘Security Communications Challenge Coordination’ - </a:t>
            </a:r>
            <a:r>
              <a:rPr lang="en-GB" dirty="0" smtClean="0"/>
              <a:t>SCCC</a:t>
            </a:r>
            <a:endParaRPr lang="en-US"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41</a:t>
            </a:fld>
            <a:endParaRPr lang="en-GB"/>
          </a:p>
        </p:txBody>
      </p:sp>
      <p:sp>
        <p:nvSpPr>
          <p:cNvPr id="6" name="Date Placeholder 5"/>
          <p:cNvSpPr>
            <a:spLocks noGrp="1"/>
          </p:cNvSpPr>
          <p:nvPr>
            <p:ph type="dt" sz="half" idx="10"/>
          </p:nvPr>
        </p:nvSpPr>
        <p:spPr/>
        <p:txBody>
          <a:bodyPr/>
          <a:lstStyle/>
          <a:p>
            <a:r>
              <a:rPr lang="en-US" smtClean="0"/>
              <a:t>24 March 2022</a:t>
            </a:r>
            <a:endParaRPr lang="en-GB" dirty="0"/>
          </a:p>
        </p:txBody>
      </p:sp>
    </p:spTree>
    <p:extLst>
      <p:ext uri="{BB962C8B-B14F-4D97-AF65-F5344CB8AC3E}">
        <p14:creationId xmlns:p14="http://schemas.microsoft.com/office/powerpoint/2010/main" val="3920418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6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GB" dirty="0" smtClean="0"/>
              <a:t>Communications Challenges – who picks up the call?</a:t>
            </a:r>
            <a:endParaRPr lang="en-GB" dirty="0"/>
          </a:p>
        </p:txBody>
      </p:sp>
      <p:pic>
        <p:nvPicPr>
          <p:cNvPr id="5" name="Picture 4"/>
          <p:cNvPicPr>
            <a:picLocks noChangeAspect="1"/>
          </p:cNvPicPr>
          <p:nvPr/>
        </p:nvPicPr>
        <p:blipFill>
          <a:blip r:embed="rId3"/>
          <a:stretch>
            <a:fillRect/>
          </a:stretch>
        </p:blipFill>
        <p:spPr>
          <a:xfrm>
            <a:off x="232756" y="1400212"/>
            <a:ext cx="6145876" cy="4282196"/>
          </a:xfrm>
          <a:prstGeom prst="rect">
            <a:avLst/>
          </a:prstGeom>
        </p:spPr>
      </p:pic>
      <p:graphicFrame>
        <p:nvGraphicFramePr>
          <p:cNvPr id="6" name="Object 5"/>
          <p:cNvGraphicFramePr>
            <a:graphicFrameLocks noChangeAspect="1"/>
          </p:cNvGraphicFramePr>
          <p:nvPr>
            <p:extLst/>
          </p:nvPr>
        </p:nvGraphicFramePr>
        <p:xfrm>
          <a:off x="2158480" y="1952861"/>
          <a:ext cx="7473893" cy="4728031"/>
        </p:xfrm>
        <a:graphic>
          <a:graphicData uri="http://schemas.openxmlformats.org/presentationml/2006/ole">
            <mc:AlternateContent xmlns:mc="http://schemas.openxmlformats.org/markup-compatibility/2006">
              <mc:Choice xmlns:v="urn:schemas-microsoft-com:vml" Requires="v">
                <p:oleObj spid="_x0000_s2201" name="PHOTO-PAINT" r:id="rId4" imgW="5530680" imgH="3498840" progId="CorelPHOTOPAINT.Image.16">
                  <p:embed/>
                </p:oleObj>
              </mc:Choice>
              <mc:Fallback>
                <p:oleObj name="PHOTO-PAINT" r:id="rId4" imgW="5530680" imgH="3498840" progId="CorelPHOTOPAINT.Image.16">
                  <p:embed/>
                  <p:pic>
                    <p:nvPicPr>
                      <p:cNvPr id="6" name="Object 5"/>
                      <p:cNvPicPr/>
                      <p:nvPr/>
                    </p:nvPicPr>
                    <p:blipFill>
                      <a:blip r:embed="rId5"/>
                      <a:stretch>
                        <a:fillRect/>
                      </a:stretch>
                    </p:blipFill>
                    <p:spPr>
                      <a:xfrm>
                        <a:off x="2158480" y="1952861"/>
                        <a:ext cx="7473893" cy="4728031"/>
                      </a:xfrm>
                      <a:prstGeom prst="rect">
                        <a:avLst/>
                      </a:prstGeom>
                    </p:spPr>
                  </p:pic>
                </p:oleObj>
              </mc:Fallback>
            </mc:AlternateContent>
          </a:graphicData>
        </a:graphic>
      </p:graphicFrame>
      <p:pic>
        <p:nvPicPr>
          <p:cNvPr id="8" name="Picture 7"/>
          <p:cNvPicPr>
            <a:picLocks noChangeAspect="1"/>
          </p:cNvPicPr>
          <p:nvPr/>
        </p:nvPicPr>
        <p:blipFill>
          <a:blip r:embed="rId6"/>
          <a:stretch>
            <a:fillRect/>
          </a:stretch>
        </p:blipFill>
        <p:spPr>
          <a:xfrm>
            <a:off x="5012575" y="1758142"/>
            <a:ext cx="5575155" cy="3175721"/>
          </a:xfrm>
          <a:prstGeom prst="rect">
            <a:avLst/>
          </a:prstGeom>
        </p:spPr>
      </p:pic>
      <p:pic>
        <p:nvPicPr>
          <p:cNvPr id="9" name="Picture 8"/>
          <p:cNvPicPr>
            <a:picLocks noChangeAspect="1"/>
          </p:cNvPicPr>
          <p:nvPr/>
        </p:nvPicPr>
        <p:blipFill>
          <a:blip r:embed="rId7"/>
          <a:stretch>
            <a:fillRect/>
          </a:stretch>
        </p:blipFill>
        <p:spPr>
          <a:xfrm>
            <a:off x="6585277" y="3182865"/>
            <a:ext cx="5294900" cy="2946829"/>
          </a:xfrm>
          <a:prstGeom prst="rect">
            <a:avLst/>
          </a:prstGeom>
          <a:effectLst>
            <a:glow rad="101600">
              <a:srgbClr val="0C3959">
                <a:alpha val="60000"/>
              </a:srgbClr>
            </a:glow>
          </a:effectLst>
        </p:spPr>
      </p:pic>
      <p:grpSp>
        <p:nvGrpSpPr>
          <p:cNvPr id="10" name="Group 9"/>
          <p:cNvGrpSpPr/>
          <p:nvPr/>
        </p:nvGrpSpPr>
        <p:grpSpPr>
          <a:xfrm>
            <a:off x="7588026" y="2927341"/>
            <a:ext cx="4501983" cy="1820523"/>
            <a:chOff x="342635" y="3010798"/>
            <a:chExt cx="7195442" cy="2909711"/>
          </a:xfrm>
        </p:grpSpPr>
        <p:pic>
          <p:nvPicPr>
            <p:cNvPr id="11" name="Picture 10"/>
            <p:cNvPicPr>
              <a:picLocks noChangeAspect="1"/>
            </p:cNvPicPr>
            <p:nvPr/>
          </p:nvPicPr>
          <p:blipFill>
            <a:blip r:embed="rId8"/>
            <a:stretch>
              <a:fillRect/>
            </a:stretch>
          </p:blipFill>
          <p:spPr>
            <a:xfrm>
              <a:off x="342635" y="3010798"/>
              <a:ext cx="7195442" cy="2909711"/>
            </a:xfrm>
            <a:prstGeom prst="rect">
              <a:avLst/>
            </a:prstGeom>
            <a:effectLst>
              <a:glow rad="101600">
                <a:srgbClr val="0C3959">
                  <a:alpha val="60000"/>
                </a:srgbClr>
              </a:glow>
            </a:effectLst>
          </p:spPr>
        </p:pic>
        <p:pic>
          <p:nvPicPr>
            <p:cNvPr id="12" name="Picture 11"/>
            <p:cNvPicPr>
              <a:picLocks noChangeAspect="1"/>
            </p:cNvPicPr>
            <p:nvPr/>
          </p:nvPicPr>
          <p:blipFill>
            <a:blip r:embed="rId9"/>
            <a:stretch>
              <a:fillRect/>
            </a:stretch>
          </p:blipFill>
          <p:spPr>
            <a:xfrm>
              <a:off x="2249657" y="3092823"/>
              <a:ext cx="636018" cy="430986"/>
            </a:xfrm>
            <a:prstGeom prst="rect">
              <a:avLst/>
            </a:prstGeom>
          </p:spPr>
        </p:pic>
        <p:pic>
          <p:nvPicPr>
            <p:cNvPr id="13" name="Picture 12"/>
            <p:cNvPicPr>
              <a:picLocks noChangeAspect="1"/>
            </p:cNvPicPr>
            <p:nvPr/>
          </p:nvPicPr>
          <p:blipFill>
            <a:blip r:embed="rId10"/>
            <a:stretch>
              <a:fillRect/>
            </a:stretch>
          </p:blipFill>
          <p:spPr>
            <a:xfrm>
              <a:off x="5090992" y="3092823"/>
              <a:ext cx="640078" cy="430986"/>
            </a:xfrm>
            <a:prstGeom prst="rect">
              <a:avLst/>
            </a:prstGeom>
          </p:spPr>
        </p:pic>
        <p:pic>
          <p:nvPicPr>
            <p:cNvPr id="14" name="Picture 13"/>
            <p:cNvPicPr>
              <a:picLocks noChangeAspect="1"/>
            </p:cNvPicPr>
            <p:nvPr/>
          </p:nvPicPr>
          <p:blipFill>
            <a:blip r:embed="rId11"/>
            <a:stretch>
              <a:fillRect/>
            </a:stretch>
          </p:blipFill>
          <p:spPr>
            <a:xfrm>
              <a:off x="6221356" y="4869648"/>
              <a:ext cx="776839" cy="430986"/>
            </a:xfrm>
            <a:prstGeom prst="rect">
              <a:avLst/>
            </a:prstGeom>
          </p:spPr>
        </p:pic>
        <p:pic>
          <p:nvPicPr>
            <p:cNvPr id="15" name="Picture 14"/>
            <p:cNvPicPr>
              <a:picLocks noChangeAspect="1"/>
            </p:cNvPicPr>
            <p:nvPr/>
          </p:nvPicPr>
          <p:blipFill>
            <a:blip r:embed="rId12"/>
            <a:stretch>
              <a:fillRect/>
            </a:stretch>
          </p:blipFill>
          <p:spPr>
            <a:xfrm>
              <a:off x="6221356" y="5360014"/>
              <a:ext cx="428459" cy="430986"/>
            </a:xfrm>
            <a:prstGeom prst="rect">
              <a:avLst/>
            </a:prstGeom>
          </p:spPr>
        </p:pic>
        <p:pic>
          <p:nvPicPr>
            <p:cNvPr id="16" name="Picture 15"/>
            <p:cNvPicPr>
              <a:picLocks noChangeAspect="1"/>
            </p:cNvPicPr>
            <p:nvPr/>
          </p:nvPicPr>
          <p:blipFill>
            <a:blip r:embed="rId10"/>
            <a:stretch>
              <a:fillRect/>
            </a:stretch>
          </p:blipFill>
          <p:spPr>
            <a:xfrm>
              <a:off x="1701052" y="5191907"/>
              <a:ext cx="640078" cy="430986"/>
            </a:xfrm>
            <a:prstGeom prst="rect">
              <a:avLst/>
            </a:prstGeom>
          </p:spPr>
        </p:pic>
        <p:pic>
          <p:nvPicPr>
            <p:cNvPr id="17" name="Picture 16"/>
            <p:cNvPicPr>
              <a:picLocks noChangeAspect="1"/>
            </p:cNvPicPr>
            <p:nvPr/>
          </p:nvPicPr>
          <p:blipFill>
            <a:blip r:embed="rId13"/>
            <a:stretch>
              <a:fillRect/>
            </a:stretch>
          </p:blipFill>
          <p:spPr>
            <a:xfrm>
              <a:off x="6751682" y="5329652"/>
              <a:ext cx="425181" cy="437328"/>
            </a:xfrm>
            <a:prstGeom prst="rect">
              <a:avLst/>
            </a:prstGeom>
          </p:spPr>
        </p:pic>
      </p:grpSp>
      <p:pic>
        <p:nvPicPr>
          <p:cNvPr id="18" name="Picture 17"/>
          <p:cNvPicPr>
            <a:picLocks noChangeAspect="1"/>
          </p:cNvPicPr>
          <p:nvPr/>
        </p:nvPicPr>
        <p:blipFill>
          <a:blip r:embed="rId14"/>
          <a:stretch>
            <a:fillRect/>
          </a:stretch>
        </p:blipFill>
        <p:spPr>
          <a:xfrm>
            <a:off x="8124700" y="4619223"/>
            <a:ext cx="3941911" cy="1568968"/>
          </a:xfrm>
          <a:prstGeom prst="rect">
            <a:avLst/>
          </a:prstGeom>
          <a:effectLst>
            <a:glow rad="101600">
              <a:srgbClr val="0C3959">
                <a:alpha val="60000"/>
              </a:srgbClr>
            </a:glow>
          </a:effectLst>
        </p:spPr>
      </p:pic>
    </p:spTree>
    <p:extLst>
      <p:ext uri="{BB962C8B-B14F-4D97-AF65-F5344CB8AC3E}">
        <p14:creationId xmlns:p14="http://schemas.microsoft.com/office/powerpoint/2010/main" val="1130417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646" y="3689603"/>
            <a:ext cx="11266673" cy="3058952"/>
          </a:xfrm>
        </p:spPr>
        <p:txBody>
          <a:bodyPr>
            <a:normAutofit/>
          </a:bodyPr>
          <a:lstStyle/>
          <a:p>
            <a:r>
              <a:rPr lang="en-US" dirty="0" smtClean="0"/>
              <a:t>when data available</a:t>
            </a:r>
            <a:r>
              <a:rPr lang="en-US" dirty="0"/>
              <a:t>:</a:t>
            </a:r>
            <a:r>
              <a:rPr lang="en-US" dirty="0" smtClean="0"/>
              <a:t> infrastructure can set its </a:t>
            </a:r>
            <a:r>
              <a:rPr lang="en-US" i="1" dirty="0" smtClean="0"/>
              <a:t>own level </a:t>
            </a:r>
            <a:r>
              <a:rPr lang="en-US" dirty="0" smtClean="0"/>
              <a:t>of expectancy and gives </a:t>
            </a:r>
            <a:r>
              <a:rPr lang="en-US" i="1" dirty="0" smtClean="0"/>
              <a:t>deep trust</a:t>
            </a:r>
          </a:p>
          <a:p>
            <a:r>
              <a:rPr lang="en-US" dirty="0" smtClean="0"/>
              <a:t>assessment supported with community controls (suspension) gives a </a:t>
            </a:r>
            <a:r>
              <a:rPr lang="en-US" i="1" dirty="0" smtClean="0"/>
              <a:t>baseline compliance</a:t>
            </a:r>
            <a:endParaRPr lang="en-US" dirty="0" smtClean="0"/>
          </a:p>
          <a:p>
            <a:pPr marL="0" indent="0">
              <a:buNone/>
            </a:pPr>
            <a:endParaRPr lang="en-US" sz="1100" b="1" dirty="0" smtClean="0"/>
          </a:p>
          <a:p>
            <a:pPr marL="0" indent="0">
              <a:buNone/>
            </a:pPr>
            <a:r>
              <a:rPr lang="en-US" b="1" dirty="0" smtClean="0"/>
              <a:t>Communications </a:t>
            </a:r>
            <a:r>
              <a:rPr lang="en-US" b="1" dirty="0"/>
              <a:t>challenges </a:t>
            </a:r>
            <a:r>
              <a:rPr lang="en-US" b="1" dirty="0" smtClean="0"/>
              <a:t>build </a:t>
            </a:r>
            <a:r>
              <a:rPr lang="en-US" b="1" dirty="0"/>
              <a:t>‘confidence’ and trust – an important social </a:t>
            </a:r>
            <a:r>
              <a:rPr lang="en-US" b="1" dirty="0" smtClean="0"/>
              <a:t>aspect!</a:t>
            </a:r>
            <a:endParaRPr lang="en-US" b="1" dirty="0"/>
          </a:p>
          <a:p>
            <a:r>
              <a:rPr lang="en-US" dirty="0"/>
              <a:t>different tests bring complementary results: responsiveness vs. ability act , or do forensics</a:t>
            </a:r>
          </a:p>
          <a:p>
            <a:r>
              <a:rPr lang="en-US" dirty="0" smtClean="0"/>
              <a:t>unless </a:t>
            </a:r>
            <a:r>
              <a:rPr lang="en-US" dirty="0"/>
              <a:t>you run the test </a:t>
            </a:r>
            <a:r>
              <a:rPr lang="en-US" dirty="0" smtClean="0"/>
              <a:t>yourself, you </a:t>
            </a:r>
            <a:r>
              <a:rPr lang="en-US" dirty="0"/>
              <a:t>may not be growing more trust in the entities tested</a:t>
            </a:r>
          </a:p>
          <a:p>
            <a:r>
              <a:rPr lang="en-US" dirty="0" smtClean="0"/>
              <a:t>for a ‘warm </a:t>
            </a:r>
            <a:r>
              <a:rPr lang="en-US" dirty="0"/>
              <a:t>and fuzzy feeling of trust’, </a:t>
            </a:r>
            <a:r>
              <a:rPr lang="en-US" dirty="0" smtClean="0"/>
              <a:t>share results: but this is sociologically still challenging …</a:t>
            </a:r>
            <a:endParaRPr lang="en-GB"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6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smtClean="0"/>
              <a:t>Challenge elements – what is valued or expected might differ …</a:t>
            </a:r>
            <a:endParaRPr lang="en-GB" dirty="0"/>
          </a:p>
        </p:txBody>
      </p:sp>
      <p:grpSp>
        <p:nvGrpSpPr>
          <p:cNvPr id="14" name="Group 13"/>
          <p:cNvGrpSpPr/>
          <p:nvPr/>
        </p:nvGrpSpPr>
        <p:grpSpPr>
          <a:xfrm>
            <a:off x="1215960" y="2136011"/>
            <a:ext cx="2192531" cy="1117609"/>
            <a:chOff x="4176464" y="1509850"/>
            <a:chExt cx="2192531" cy="111760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6464" y="1509850"/>
              <a:ext cx="2192531" cy="1117609"/>
            </a:xfrm>
            <a:prstGeom prst="rect">
              <a:avLst/>
            </a:prstGeom>
          </p:spPr>
        </p:pic>
        <p:sp>
          <p:nvSpPr>
            <p:cNvPr id="6" name="TextBox 5"/>
            <p:cNvSpPr txBox="1"/>
            <p:nvPr/>
          </p:nvSpPr>
          <p:spPr>
            <a:xfrm>
              <a:off x="4413539" y="1807044"/>
              <a:ext cx="169629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timeliness</a:t>
              </a:r>
            </a:p>
          </p:txBody>
        </p:sp>
      </p:grpSp>
      <p:grpSp>
        <p:nvGrpSpPr>
          <p:cNvPr id="16" name="Group 15"/>
          <p:cNvGrpSpPr/>
          <p:nvPr/>
        </p:nvGrpSpPr>
        <p:grpSpPr>
          <a:xfrm>
            <a:off x="7030253" y="2538251"/>
            <a:ext cx="4428019" cy="904856"/>
            <a:chOff x="7873109" y="2393343"/>
            <a:chExt cx="4428019" cy="904856"/>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109" y="2393343"/>
              <a:ext cx="4428019" cy="904856"/>
            </a:xfrm>
            <a:prstGeom prst="rect">
              <a:avLst/>
            </a:prstGeom>
          </p:spPr>
        </p:pic>
        <p:sp>
          <p:nvSpPr>
            <p:cNvPr id="8" name="TextBox 7"/>
            <p:cNvSpPr txBox="1"/>
            <p:nvPr/>
          </p:nvSpPr>
          <p:spPr>
            <a:xfrm>
              <a:off x="8216103" y="2615611"/>
              <a:ext cx="370325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investigative capability</a:t>
              </a:r>
            </a:p>
          </p:txBody>
        </p:sp>
      </p:grpSp>
      <p:grpSp>
        <p:nvGrpSpPr>
          <p:cNvPr id="15" name="Group 14"/>
          <p:cNvGrpSpPr/>
          <p:nvPr/>
        </p:nvGrpSpPr>
        <p:grpSpPr>
          <a:xfrm>
            <a:off x="6091305" y="1752884"/>
            <a:ext cx="2867117" cy="773969"/>
            <a:chOff x="6723547" y="1874366"/>
            <a:chExt cx="2867117" cy="773969"/>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3547" y="1874366"/>
              <a:ext cx="2867117" cy="773969"/>
            </a:xfrm>
            <a:prstGeom prst="rect">
              <a:avLst/>
            </a:prstGeom>
          </p:spPr>
        </p:pic>
        <p:sp>
          <p:nvSpPr>
            <p:cNvPr id="9" name="TextBox 8"/>
            <p:cNvSpPr txBox="1"/>
            <p:nvPr/>
          </p:nvSpPr>
          <p:spPr>
            <a:xfrm>
              <a:off x="6952287" y="2025605"/>
              <a:ext cx="240963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confidentiality</a:t>
              </a:r>
            </a:p>
          </p:txBody>
        </p:sp>
      </p:grpSp>
      <p:grpSp>
        <p:nvGrpSpPr>
          <p:cNvPr id="13" name="Group 12"/>
          <p:cNvGrpSpPr/>
          <p:nvPr/>
        </p:nvGrpSpPr>
        <p:grpSpPr>
          <a:xfrm>
            <a:off x="3452888" y="1672378"/>
            <a:ext cx="2546794" cy="1334618"/>
            <a:chOff x="4015782" y="2338885"/>
            <a:chExt cx="2546794" cy="1334618"/>
          </a:xfrm>
        </p:grpSpPr>
        <p:sp>
          <p:nvSpPr>
            <p:cNvPr id="10" name="TextBox 9"/>
            <p:cNvSpPr txBox="1"/>
            <p:nvPr/>
          </p:nvSpPr>
          <p:spPr>
            <a:xfrm>
              <a:off x="4375923" y="2603404"/>
              <a:ext cx="192552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ability to </a:t>
              </a:r>
              <a:b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br>
              <a:r>
                <a:rPr kumimoji="0" lang="en-GB" sz="2400" b="0" i="0" u="none" strike="noStrike" kern="1200" cap="none" spc="0" normalizeH="0" baseline="0" noProof="0" dirty="0" smtClean="0">
                  <a:ln>
                    <a:noFill/>
                  </a:ln>
                  <a:solidFill>
                    <a:srgbClr val="F57A1E"/>
                  </a:solidFill>
                  <a:effectLst/>
                  <a:uLnTx/>
                  <a:uFillTx/>
                  <a:latin typeface="Segoe Print" panose="02000600000000000000" pitchFamily="2" charset="0"/>
                  <a:ea typeface="+mn-ea"/>
                  <a:cs typeface="+mn-cs"/>
                </a:rPr>
                <a:t>take action</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782" y="2338885"/>
              <a:ext cx="2546794" cy="1334618"/>
            </a:xfrm>
            <a:prstGeom prst="rect">
              <a:avLst/>
            </a:prstGeom>
          </p:spPr>
        </p:pic>
      </p:grpSp>
      <p:sp>
        <p:nvSpPr>
          <p:cNvPr id="17" name="TextBox 16"/>
          <p:cNvSpPr txBox="1"/>
          <p:nvPr/>
        </p:nvSpPr>
        <p:spPr>
          <a:xfrm>
            <a:off x="704007" y="1229005"/>
            <a:ext cx="1055019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C3959"/>
                </a:solidFill>
                <a:effectLst/>
                <a:uLnTx/>
                <a:uFillTx/>
                <a:latin typeface="Calibri" panose="020F0502020204030204"/>
                <a:ea typeface="+mn-ea"/>
                <a:cs typeface="+mn-cs"/>
              </a:rPr>
              <a:t>A single test and challenge can answer one </a:t>
            </a:r>
            <a:r>
              <a:rPr kumimoji="0" lang="en-GB" sz="2800" b="1" i="0" u="none" strike="noStrike" kern="1200" cap="none" spc="0" normalizeH="0" baseline="0" noProof="0" dirty="0" smtClean="0">
                <a:ln>
                  <a:noFill/>
                </a:ln>
                <a:solidFill>
                  <a:srgbClr val="0C3959"/>
                </a:solidFill>
                <a:effectLst/>
                <a:uLnTx/>
                <a:uFillTx/>
                <a:latin typeface="Calibri" panose="020F0502020204030204"/>
                <a:ea typeface="+mn-ea"/>
                <a:cs typeface="+mn-cs"/>
              </a:rPr>
              <a:t>or more </a:t>
            </a:r>
            <a:r>
              <a:rPr kumimoji="0" lang="en-GB" sz="2800" b="0" i="0" u="none" strike="noStrike" kern="1200" cap="none" spc="0" normalizeH="0" baseline="0" noProof="0" dirty="0" smtClean="0">
                <a:ln>
                  <a:noFill/>
                </a:ln>
                <a:solidFill>
                  <a:srgbClr val="0C3959"/>
                </a:solidFill>
                <a:effectLst/>
                <a:uLnTx/>
                <a:uFillTx/>
                <a:latin typeface="Calibri" panose="020F0502020204030204"/>
                <a:ea typeface="+mn-ea"/>
                <a:cs typeface="+mn-cs"/>
              </a:rPr>
              <a:t>of these questions</a:t>
            </a:r>
          </a:p>
        </p:txBody>
      </p:sp>
    </p:spTree>
    <p:extLst>
      <p:ext uri="{BB962C8B-B14F-4D97-AF65-F5344CB8AC3E}">
        <p14:creationId xmlns:p14="http://schemas.microsoft.com/office/powerpoint/2010/main" val="297413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675"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smtClean="0"/>
              <a:t>Continued engagement and coordination: WISE SCCC </a:t>
            </a:r>
            <a:r>
              <a:rPr lang="en-US" dirty="0" smtClean="0">
                <a:solidFill>
                  <a:srgbClr val="F57A1E"/>
                </a:solidFill>
              </a:rPr>
              <a:t>JOINT </a:t>
            </a:r>
            <a:r>
              <a:rPr lang="en-US" dirty="0" smtClean="0"/>
              <a:t>WG</a:t>
            </a:r>
            <a:endParaRPr lang="en-GB" dirty="0"/>
          </a:p>
        </p:txBody>
      </p:sp>
      <p:sp>
        <p:nvSpPr>
          <p:cNvPr id="5" name="Rectangle 4"/>
          <p:cNvSpPr/>
          <p:nvPr/>
        </p:nvSpPr>
        <p:spPr>
          <a:xfrm>
            <a:off x="3899624" y="6450913"/>
            <a:ext cx="424988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57A1E"/>
                </a:solidFill>
                <a:effectLst/>
                <a:uLnTx/>
                <a:uFillTx/>
                <a:latin typeface="Calibri" panose="020F0502020204030204"/>
                <a:ea typeface="+mn-ea"/>
                <a:cs typeface="+mn-cs"/>
              </a:rPr>
              <a:t>https://wiki.geant.org/display/WISE/SCCC-JWG</a:t>
            </a:r>
          </a:p>
        </p:txBody>
      </p:sp>
      <p:pic>
        <p:nvPicPr>
          <p:cNvPr id="6" name="Content Placeholder 4"/>
          <p:cNvPicPr>
            <a:picLocks noGrp="1" noChangeAspect="1"/>
          </p:cNvPicPr>
          <p:nvPr>
            <p:ph idx="1"/>
          </p:nvPr>
        </p:nvPicPr>
        <p:blipFill>
          <a:blip r:embed="rId2"/>
          <a:stretch>
            <a:fillRect/>
          </a:stretch>
        </p:blipFill>
        <p:spPr>
          <a:xfrm>
            <a:off x="339372" y="1749964"/>
            <a:ext cx="9080350" cy="4078342"/>
          </a:xfrm>
          <a:prstGeom prst="rect">
            <a:avLst/>
          </a:prstGeom>
          <a:ln>
            <a:solidFill>
              <a:srgbClr val="0C3959"/>
            </a:solidFill>
          </a:ln>
        </p:spPr>
      </p:pic>
      <p:sp>
        <p:nvSpPr>
          <p:cNvPr id="2" name="TextBox 1"/>
          <p:cNvSpPr txBox="1"/>
          <p:nvPr/>
        </p:nvSpPr>
        <p:spPr>
          <a:xfrm>
            <a:off x="9716494" y="2634973"/>
            <a:ext cx="208633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smtClean="0">
                <a:ln>
                  <a:noFill/>
                </a:ln>
                <a:solidFill>
                  <a:srgbClr val="F57A1E"/>
                </a:solidFill>
                <a:effectLst/>
                <a:uLnTx/>
                <a:uFillTx/>
                <a:latin typeface="Calibri" panose="020F0502020204030204"/>
                <a:ea typeface="+mn-ea"/>
                <a:cs typeface="+mn-cs"/>
              </a:rPr>
              <a:t>WISE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smtClean="0">
                <a:ln>
                  <a:noFill/>
                </a:ln>
                <a:solidFill>
                  <a:srgbClr val="F57A1E"/>
                </a:solidFill>
                <a:effectLst/>
                <a:uLnTx/>
                <a:uFillTx/>
                <a:latin typeface="Calibri" panose="020F0502020204030204"/>
                <a:ea typeface="+mn-ea"/>
                <a:cs typeface="+mn-cs"/>
              </a:rPr>
              <a:t>SIG-ISM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smtClean="0">
                <a:ln>
                  <a:noFill/>
                </a:ln>
                <a:solidFill>
                  <a:srgbClr val="F57A1E"/>
                </a:solidFill>
                <a:effectLst/>
                <a:uLnTx/>
                <a:uFillTx/>
                <a:latin typeface="Calibri" panose="020F0502020204030204"/>
                <a:ea typeface="+mn-ea"/>
                <a:cs typeface="+mn-cs"/>
              </a:rPr>
              <a:t>REFEDS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smtClean="0">
                <a:ln>
                  <a:noFill/>
                </a:ln>
                <a:solidFill>
                  <a:srgbClr val="F57A1E"/>
                </a:solidFill>
                <a:effectLst/>
                <a:uLnTx/>
                <a:uFillTx/>
                <a:latin typeface="Calibri" panose="020F0502020204030204"/>
                <a:ea typeface="+mn-ea"/>
                <a:cs typeface="+mn-cs"/>
              </a:rPr>
              <a:t>IGTF</a:t>
            </a:r>
            <a:endParaRPr kumimoji="0" lang="en-GB" sz="3600" b="1" i="1" u="none" strike="noStrike" kern="1200" cap="none" spc="0" normalizeH="0" baseline="0" noProof="0" dirty="0">
              <a:ln>
                <a:noFill/>
              </a:ln>
              <a:solidFill>
                <a:srgbClr val="F57A1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72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dirty="0" smtClean="0"/>
              <a:t>The most basic response is to (sorry!) click on a harmless link: making it a challenge to respond ‘as fast as possible’ </a:t>
            </a:r>
            <a:r>
              <a:rPr lang="en-NL" dirty="0" smtClean="0"/>
              <a:t>–</a:t>
            </a:r>
            <a:r>
              <a:rPr lang="en-GB" dirty="0" smtClean="0"/>
              <a:t> a bit like a competition</a:t>
            </a:r>
          </a:p>
          <a:p>
            <a:pPr marL="0" indent="0">
              <a:buNone/>
            </a:pPr>
            <a:endParaRPr lang="en-GB" dirty="0"/>
          </a:p>
          <a:p>
            <a:pPr marL="0" indent="0">
              <a:buNone/>
            </a:pPr>
            <a:r>
              <a:rPr lang="en-GB" b="1" dirty="0" smtClean="0">
                <a:solidFill>
                  <a:srgbClr val="F57A1E"/>
                </a:solidFill>
              </a:rPr>
              <a:t>Ask also a very simple ‘question’ to raise awareness</a:t>
            </a:r>
            <a:r>
              <a:rPr lang="en-GB" dirty="0" smtClean="0"/>
              <a:t>, </a:t>
            </a:r>
          </a:p>
          <a:p>
            <a:pPr marL="0" indent="0">
              <a:buNone/>
            </a:pPr>
            <a:r>
              <a:rPr lang="en-GB" dirty="0" smtClean="0"/>
              <a:t>	‘for </a:t>
            </a:r>
            <a:r>
              <a:rPr lang="en-GB" dirty="0"/>
              <a:t>security contacts, do you want to be </a:t>
            </a:r>
            <a:r>
              <a:rPr lang="en-GB" dirty="0" smtClean="0"/>
              <a:t>(proactively) informed </a:t>
            </a:r>
            <a:r>
              <a:rPr lang="en-GB" dirty="0"/>
              <a:t>if we have </a:t>
            </a:r>
            <a:r>
              <a:rPr lang="en-GB" dirty="0" smtClean="0"/>
              <a:t/>
            </a:r>
            <a:br>
              <a:rPr lang="en-GB" dirty="0" smtClean="0"/>
            </a:br>
            <a:r>
              <a:rPr lang="en-GB" dirty="0" smtClean="0"/>
              <a:t>	 security </a:t>
            </a:r>
            <a:r>
              <a:rPr lang="en-GB" dirty="0"/>
              <a:t>information relevant to your organisation</a:t>
            </a:r>
            <a:r>
              <a:rPr lang="en-GB" dirty="0" smtClean="0"/>
              <a:t>?’</a:t>
            </a:r>
            <a:endParaRPr lang="en-GB" dirty="0"/>
          </a:p>
          <a:p>
            <a:pPr marL="0" indent="0">
              <a:buNone/>
            </a:pPr>
            <a:r>
              <a:rPr lang="en-GB" b="1" i="1" dirty="0">
                <a:solidFill>
                  <a:srgbClr val="F57A1E"/>
                </a:solidFill>
              </a:rPr>
              <a:t>esp. </a:t>
            </a:r>
            <a:r>
              <a:rPr lang="en-GB" b="1" dirty="0">
                <a:solidFill>
                  <a:srgbClr val="F57A1E"/>
                </a:solidFill>
              </a:rPr>
              <a:t>if the contact is the technical </a:t>
            </a:r>
            <a:r>
              <a:rPr lang="en-GB" b="1" dirty="0" smtClean="0">
                <a:solidFill>
                  <a:srgbClr val="F57A1E"/>
                </a:solidFill>
              </a:rPr>
              <a:t>rep, i.e.  </a:t>
            </a:r>
            <a:r>
              <a:rPr lang="en-GB" b="1" dirty="0">
                <a:solidFill>
                  <a:srgbClr val="F57A1E"/>
                </a:solidFill>
              </a:rPr>
              <a:t>there is no </a:t>
            </a:r>
            <a:r>
              <a:rPr lang="en-GB" b="1" i="1" dirty="0" err="1">
                <a:solidFill>
                  <a:srgbClr val="F57A1E"/>
                </a:solidFill>
              </a:rPr>
              <a:t>Sirtfi</a:t>
            </a:r>
            <a:r>
              <a:rPr lang="en-GB" b="1" dirty="0">
                <a:solidFill>
                  <a:srgbClr val="F57A1E"/>
                </a:solidFill>
              </a:rPr>
              <a:t> </a:t>
            </a:r>
            <a:r>
              <a:rPr lang="en-GB" b="1" dirty="0" smtClean="0">
                <a:solidFill>
                  <a:srgbClr val="F57A1E"/>
                </a:solidFill>
              </a:rPr>
              <a:t>contact</a:t>
            </a:r>
          </a:p>
          <a:p>
            <a:pPr marL="0" indent="0">
              <a:buNone/>
            </a:pPr>
            <a:r>
              <a:rPr lang="en-GB" dirty="0" smtClean="0"/>
              <a:t>    	‘you got this message because there is no designated security contact for your 	organisation. Would you want to receive security information, or who (if not you) </a:t>
            </a:r>
            <a:br>
              <a:rPr lang="en-GB" dirty="0" smtClean="0"/>
            </a:br>
            <a:r>
              <a:rPr lang="en-GB" dirty="0" smtClean="0"/>
              <a:t>	should be </a:t>
            </a:r>
            <a:r>
              <a:rPr lang="en-GB" dirty="0"/>
              <a:t>your security </a:t>
            </a:r>
            <a:r>
              <a:rPr lang="en-GB" dirty="0" smtClean="0"/>
              <a:t>contact? </a:t>
            </a:r>
            <a:br>
              <a:rPr lang="en-GB" dirty="0" smtClean="0"/>
            </a:br>
            <a:r>
              <a:rPr lang="en-GB" dirty="0" smtClean="0"/>
              <a:t>	Are </a:t>
            </a:r>
            <a:r>
              <a:rPr lang="en-GB" dirty="0"/>
              <a:t>you aware of </a:t>
            </a:r>
            <a:r>
              <a:rPr lang="en-GB" dirty="0" err="1"/>
              <a:t>Sirtfi</a:t>
            </a:r>
            <a:r>
              <a:rPr lang="en-GB" dirty="0" smtClean="0"/>
              <a:t>?’</a:t>
            </a:r>
            <a:endParaRPr lang="en-GB" dirty="0"/>
          </a:p>
          <a:p>
            <a:pPr marL="0" indent="0">
              <a:buNone/>
            </a:pPr>
            <a:endParaRPr lang="en-GB" dirty="0" smtClean="0"/>
          </a:p>
          <a:p>
            <a:pPr marL="0" indent="0">
              <a:buNone/>
            </a:pPr>
            <a:r>
              <a:rPr lang="en-GB" dirty="0" smtClean="0"/>
              <a:t>And we can add </a:t>
            </a:r>
            <a:r>
              <a:rPr lang="en-GB" dirty="0"/>
              <a:t>some </a:t>
            </a:r>
            <a:r>
              <a:rPr lang="en-GB" dirty="0" smtClean="0"/>
              <a:t>ads for </a:t>
            </a:r>
            <a:r>
              <a:rPr lang="en-GB" dirty="0" err="1" smtClean="0"/>
              <a:t>Sirtfi</a:t>
            </a:r>
            <a:r>
              <a:rPr lang="en-GB" dirty="0" smtClean="0"/>
              <a:t>, although having </a:t>
            </a:r>
            <a:r>
              <a:rPr lang="en-GB" i="1" dirty="0" smtClean="0"/>
              <a:t>any</a:t>
            </a:r>
            <a:r>
              <a:rPr lang="en-GB" dirty="0" smtClean="0"/>
              <a:t> kind of contact is better than none </a:t>
            </a:r>
            <a:r>
              <a:rPr lang="en-NL" dirty="0" smtClean="0"/>
              <a:t>…</a:t>
            </a:r>
            <a:endParaRPr lang="en-GB" dirty="0"/>
          </a:p>
          <a:p>
            <a:pPr marL="0" indent="0">
              <a:buNone/>
            </a:pP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675"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675"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GB" dirty="0" smtClean="0"/>
              <a:t>Subsidiary aim: make security contacts less ‘scary’</a:t>
            </a:r>
            <a:endParaRPr lang="en-US" dirty="0"/>
          </a:p>
        </p:txBody>
      </p:sp>
    </p:spTree>
    <p:extLst>
      <p:ext uri="{BB962C8B-B14F-4D97-AF65-F5344CB8AC3E}">
        <p14:creationId xmlns:p14="http://schemas.microsoft.com/office/powerpoint/2010/main" val="535090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39333"/>
            <a:ext cx="10909300" cy="4966686"/>
          </a:xfrm>
        </p:spPr>
        <p:txBody>
          <a:bodyPr>
            <a:normAutofit fontScale="92500" lnSpcReduction="20000"/>
          </a:bodyPr>
          <a:lstStyle/>
          <a:p>
            <a:pPr marL="457200" indent="-457200">
              <a:lnSpc>
                <a:spcPct val="120000"/>
              </a:lnSpc>
              <a:buFont typeface="+mj-lt"/>
              <a:buAutoNum type="arabicPeriod"/>
            </a:pPr>
            <a:r>
              <a:rPr lang="en-GB" sz="2600" dirty="0" smtClean="0"/>
              <a:t>Do you have a security contact listed for your organisation? </a:t>
            </a:r>
            <a:br>
              <a:rPr lang="en-GB" sz="2600" dirty="0" smtClean="0"/>
            </a:br>
            <a:r>
              <a:rPr lang="en-GB" sz="2600" dirty="0" smtClean="0"/>
              <a:t>Is your CERT contact public?</a:t>
            </a:r>
          </a:p>
          <a:p>
            <a:pPr marL="457200" indent="-457200">
              <a:buFont typeface="+mj-lt"/>
              <a:buAutoNum type="arabicPeriod"/>
            </a:pPr>
            <a:endParaRPr lang="en-GB" sz="2600" dirty="0"/>
          </a:p>
          <a:p>
            <a:pPr marL="457200" indent="-457200">
              <a:buFont typeface="+mj-lt"/>
              <a:buAutoNum type="arabicPeriod"/>
            </a:pPr>
            <a:r>
              <a:rPr lang="en-GB" sz="2600" dirty="0" smtClean="0"/>
              <a:t>Do you run (or control) an </a:t>
            </a:r>
            <a:r>
              <a:rPr lang="en-GB" sz="2600" dirty="0" err="1" smtClean="0"/>
              <a:t>IdP</a:t>
            </a:r>
            <a:r>
              <a:rPr lang="en-GB" sz="2600" dirty="0" smtClean="0"/>
              <a:t>, and do you support </a:t>
            </a:r>
            <a:r>
              <a:rPr lang="en-GB" sz="2600" i="1" dirty="0" err="1" smtClean="0"/>
              <a:t>Sirtfi</a:t>
            </a:r>
            <a:r>
              <a:rPr lang="en-GB" sz="2600" dirty="0" smtClean="0"/>
              <a:t>?</a:t>
            </a:r>
          </a:p>
          <a:p>
            <a:pPr marL="457200" indent="-457200">
              <a:buFont typeface="+mj-lt"/>
              <a:buAutoNum type="arabicPeriod"/>
            </a:pPr>
            <a:endParaRPr lang="en-GB" sz="2600" dirty="0"/>
          </a:p>
          <a:p>
            <a:pPr marL="457200" indent="-457200">
              <a:buFont typeface="+mj-lt"/>
              <a:buAutoNum type="arabicPeriod"/>
            </a:pPr>
            <a:r>
              <a:rPr lang="en-GB" sz="2600" dirty="0" smtClean="0"/>
              <a:t>What kind of communications would </a:t>
            </a:r>
            <a:r>
              <a:rPr lang="en-GB" sz="2600" i="1" u="sng" dirty="0" smtClean="0"/>
              <a:t>you</a:t>
            </a:r>
            <a:r>
              <a:rPr lang="en-GB" sz="2600" dirty="0" smtClean="0"/>
              <a:t> like to receive there?</a:t>
            </a:r>
          </a:p>
          <a:p>
            <a:pPr lvl="1">
              <a:lnSpc>
                <a:spcPct val="110000"/>
              </a:lnSpc>
            </a:pPr>
            <a:r>
              <a:rPr lang="en-GB" sz="2400" dirty="0" smtClean="0">
                <a:solidFill>
                  <a:srgbClr val="F57A1E"/>
                </a:solidFill>
              </a:rPr>
              <a:t>information about </a:t>
            </a:r>
            <a:r>
              <a:rPr lang="en-GB" sz="2400" b="1" dirty="0" smtClean="0">
                <a:solidFill>
                  <a:srgbClr val="F57A1E"/>
                </a:solidFill>
              </a:rPr>
              <a:t>incidents in connected services</a:t>
            </a:r>
            <a:r>
              <a:rPr lang="en-GB" sz="2400" dirty="0" smtClean="0">
                <a:solidFill>
                  <a:srgbClr val="F57A1E"/>
                </a:solidFill>
              </a:rPr>
              <a:t>, </a:t>
            </a:r>
            <a:br>
              <a:rPr lang="en-GB" sz="2400" dirty="0" smtClean="0">
                <a:solidFill>
                  <a:srgbClr val="F57A1E"/>
                </a:solidFill>
              </a:rPr>
            </a:br>
            <a:r>
              <a:rPr lang="en-GB" sz="2400" dirty="0" smtClean="0">
                <a:solidFill>
                  <a:srgbClr val="F57A1E"/>
                </a:solidFill>
              </a:rPr>
              <a:t>	where your users are actively involved?</a:t>
            </a:r>
          </a:p>
          <a:p>
            <a:pPr lvl="1">
              <a:lnSpc>
                <a:spcPct val="110000"/>
              </a:lnSpc>
            </a:pPr>
            <a:r>
              <a:rPr lang="en-GB" sz="2400" dirty="0" smtClean="0">
                <a:solidFill>
                  <a:srgbClr val="F57A1E"/>
                </a:solidFill>
              </a:rPr>
              <a:t>information about incidents that are </a:t>
            </a:r>
            <a:r>
              <a:rPr lang="en-GB" sz="2400" b="1" dirty="0" smtClean="0">
                <a:solidFill>
                  <a:srgbClr val="F57A1E"/>
                </a:solidFill>
              </a:rPr>
              <a:t>currently affecting institutions like yours </a:t>
            </a:r>
            <a:r>
              <a:rPr lang="en-GB" sz="2400" dirty="0" smtClean="0">
                <a:solidFill>
                  <a:srgbClr val="F57A1E"/>
                </a:solidFill>
              </a:rPr>
              <a:t/>
            </a:r>
            <a:br>
              <a:rPr lang="en-GB" sz="2400" dirty="0" smtClean="0">
                <a:solidFill>
                  <a:srgbClr val="F57A1E"/>
                </a:solidFill>
              </a:rPr>
            </a:br>
            <a:r>
              <a:rPr lang="en-GB" sz="2400" dirty="0" smtClean="0">
                <a:solidFill>
                  <a:srgbClr val="F57A1E"/>
                </a:solidFill>
              </a:rPr>
              <a:t>	and are spreading and attacking you soon?</a:t>
            </a:r>
          </a:p>
          <a:p>
            <a:pPr lvl="1">
              <a:lnSpc>
                <a:spcPct val="110000"/>
              </a:lnSpc>
            </a:pPr>
            <a:r>
              <a:rPr lang="en-GB" sz="2400" dirty="0" smtClean="0">
                <a:solidFill>
                  <a:srgbClr val="F57A1E"/>
                </a:solidFill>
              </a:rPr>
              <a:t>information that </a:t>
            </a:r>
            <a:r>
              <a:rPr lang="en-GB" sz="2400" b="1" dirty="0" smtClean="0">
                <a:solidFill>
                  <a:srgbClr val="F57A1E"/>
                </a:solidFill>
              </a:rPr>
              <a:t>people with an email address </a:t>
            </a:r>
            <a:r>
              <a:rPr lang="en-GB" sz="2400" dirty="0" smtClean="0">
                <a:solidFill>
                  <a:srgbClr val="F57A1E"/>
                </a:solidFill>
              </a:rPr>
              <a:t>from your domain </a:t>
            </a:r>
            <a:br>
              <a:rPr lang="en-GB" sz="2400" dirty="0" smtClean="0">
                <a:solidFill>
                  <a:srgbClr val="F57A1E"/>
                </a:solidFill>
              </a:rPr>
            </a:br>
            <a:r>
              <a:rPr lang="en-GB" sz="2400" dirty="0" smtClean="0">
                <a:solidFill>
                  <a:srgbClr val="F57A1E"/>
                </a:solidFill>
              </a:rPr>
              <a:t>	are using non-federated services?</a:t>
            </a:r>
          </a:p>
          <a:p>
            <a:pPr lvl="1">
              <a:lnSpc>
                <a:spcPct val="110000"/>
              </a:lnSpc>
            </a:pPr>
            <a:r>
              <a:rPr lang="en-GB" sz="2400" b="1" dirty="0" smtClean="0">
                <a:solidFill>
                  <a:srgbClr val="F57A1E"/>
                </a:solidFill>
              </a:rPr>
              <a:t>communications challenges</a:t>
            </a:r>
            <a:r>
              <a:rPr lang="en-GB" sz="2400" dirty="0" smtClean="0">
                <a:solidFill>
                  <a:srgbClr val="F57A1E"/>
                </a:solidFill>
              </a:rPr>
              <a:t>, to see whether you’re awake?</a:t>
            </a:r>
          </a:p>
          <a:p>
            <a:pPr lvl="1">
              <a:lnSpc>
                <a:spcPct val="110000"/>
              </a:lnSpc>
            </a:pPr>
            <a:r>
              <a:rPr lang="en-GB" sz="2400" b="1" dirty="0" smtClean="0">
                <a:solidFill>
                  <a:srgbClr val="F57A1E"/>
                </a:solidFill>
              </a:rPr>
              <a:t>surveys</a:t>
            </a:r>
            <a:r>
              <a:rPr lang="en-GB" sz="2400" dirty="0" smtClean="0">
                <a:solidFill>
                  <a:srgbClr val="F57A1E"/>
                </a:solidFill>
              </a:rPr>
              <a:t> and questionnaires? </a:t>
            </a:r>
            <a:r>
              <a:rPr lang="en-GB" sz="2400" dirty="0" smtClean="0">
                <a:solidFill>
                  <a:srgbClr val="F57A1E"/>
                </a:solidFill>
                <a:sym typeface="Wingdings" panose="05000000000000000000" pitchFamily="2" charset="2"/>
              </a:rPr>
              <a:t></a:t>
            </a:r>
            <a:endParaRPr lang="en-GB" sz="2400" dirty="0" smtClean="0">
              <a:solidFill>
                <a:srgbClr val="F57A1E"/>
              </a:solidFill>
            </a:endParaRPr>
          </a:p>
          <a:p>
            <a:pPr marL="457200" indent="-457200">
              <a:buFont typeface="+mj-lt"/>
              <a:buAutoNum type="arabicPeriod"/>
            </a:pPr>
            <a:endParaRPr lang="en-GB"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46</a:t>
            </a:fld>
            <a:endParaRPr lang="en-GB"/>
          </a:p>
        </p:txBody>
      </p:sp>
      <p:sp>
        <p:nvSpPr>
          <p:cNvPr id="4" name="Title 3"/>
          <p:cNvSpPr>
            <a:spLocks noGrp="1"/>
          </p:cNvSpPr>
          <p:nvPr>
            <p:ph type="title"/>
          </p:nvPr>
        </p:nvSpPr>
        <p:spPr/>
        <p:txBody>
          <a:bodyPr/>
          <a:lstStyle/>
          <a:p>
            <a:r>
              <a:rPr lang="en-GB" dirty="0" smtClean="0"/>
              <a:t>Would </a:t>
            </a:r>
            <a:r>
              <a:rPr lang="en-GB" i="1" dirty="0" smtClean="0"/>
              <a:t>you</a:t>
            </a:r>
            <a:r>
              <a:rPr lang="en-GB" dirty="0" smtClean="0"/>
              <a:t> like to be contacted?</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1200" y="1981200"/>
            <a:ext cx="1111302" cy="889042"/>
          </a:xfrm>
          <a:prstGeom prst="rect">
            <a:avLst/>
          </a:prstGeom>
        </p:spPr>
      </p:pic>
    </p:spTree>
    <p:extLst>
      <p:ext uri="{BB962C8B-B14F-4D97-AF65-F5344CB8AC3E}">
        <p14:creationId xmlns:p14="http://schemas.microsoft.com/office/powerpoint/2010/main" val="111817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WISE SCCC-WG – participate!</a:t>
            </a:r>
            <a:endParaRPr lang="en-GB" dirty="0"/>
          </a:p>
        </p:txBody>
      </p:sp>
      <p:sp>
        <p:nvSpPr>
          <p:cNvPr id="3" name="Content Placeholder 2"/>
          <p:cNvSpPr>
            <a:spLocks noGrp="1"/>
          </p:cNvSpPr>
          <p:nvPr>
            <p:ph idx="1"/>
          </p:nvPr>
        </p:nvSpPr>
        <p:spPr>
          <a:xfrm>
            <a:off x="3276945" y="5128496"/>
            <a:ext cx="6205924" cy="824069"/>
          </a:xfrm>
          <a:ln>
            <a:solidFill>
              <a:srgbClr val="990000"/>
            </a:solidFill>
          </a:ln>
        </p:spPr>
        <p:txBody>
          <a:bodyPr/>
          <a:lstStyle/>
          <a:p>
            <a:pPr marL="0" indent="0" algn="ctr">
              <a:buNone/>
            </a:pPr>
            <a:r>
              <a:rPr lang="en-US" dirty="0" smtClean="0"/>
              <a:t>WISE, SIGISM, REFEDS, TI joint working group</a:t>
            </a:r>
          </a:p>
          <a:p>
            <a:pPr marL="0" indent="0" algn="ctr">
              <a:buNone/>
            </a:pPr>
            <a:r>
              <a:rPr lang="en-US" i="1" dirty="0" smtClean="0"/>
              <a:t>see wise-community.org wiki and join!</a:t>
            </a:r>
            <a:endParaRPr lang="en-GB" i="1" dirty="0"/>
          </a:p>
        </p:txBody>
      </p:sp>
      <p:pic>
        <p:nvPicPr>
          <p:cNvPr id="7" name="Picture 6"/>
          <p:cNvPicPr>
            <a:picLocks noChangeAspect="1"/>
          </p:cNvPicPr>
          <p:nvPr/>
        </p:nvPicPr>
        <p:blipFill>
          <a:blip r:embed="rId2"/>
          <a:stretch>
            <a:fillRect/>
          </a:stretch>
        </p:blipFill>
        <p:spPr>
          <a:xfrm>
            <a:off x="378381" y="1261006"/>
            <a:ext cx="4872536" cy="2948268"/>
          </a:xfrm>
          <a:prstGeom prst="rect">
            <a:avLst/>
          </a:prstGeom>
          <a:effectLst>
            <a:glow rad="101600">
              <a:srgbClr val="000066">
                <a:alpha val="60000"/>
              </a:srgbClr>
            </a:glow>
          </a:effectLst>
        </p:spPr>
      </p:pic>
      <p:sp>
        <p:nvSpPr>
          <p:cNvPr id="6" name="TextBox 5"/>
          <p:cNvSpPr txBox="1"/>
          <p:nvPr/>
        </p:nvSpPr>
        <p:spPr>
          <a:xfrm>
            <a:off x="3348665" y="6007734"/>
            <a:ext cx="60022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90000"/>
                </a:solidFill>
                <a:effectLst/>
                <a:uLnTx/>
                <a:uFillTx/>
                <a:latin typeface="Calibri" panose="020F0502020204030204"/>
                <a:ea typeface="+mn-ea"/>
                <a:cs typeface="+mn-cs"/>
              </a:rPr>
              <a:t>https://</a:t>
            </a:r>
            <a:r>
              <a:rPr kumimoji="0" lang="en-GB" sz="1600" b="1" i="0" u="none" strike="noStrike" kern="1200" cap="none" spc="0" normalizeH="0" baseline="0" noProof="0" dirty="0" smtClean="0">
                <a:ln>
                  <a:noFill/>
                </a:ln>
                <a:solidFill>
                  <a:srgbClr val="990000"/>
                </a:solidFill>
                <a:effectLst/>
                <a:uLnTx/>
                <a:uFillTx/>
                <a:latin typeface="Calibri" panose="020F0502020204030204"/>
                <a:ea typeface="+mn-ea"/>
                <a:cs typeface="+mn-cs"/>
              </a:rPr>
              <a:t>wiki.geant.org/display/WISE/SCCC-JWG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99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rgbClr val="990000"/>
                </a:solidFill>
                <a:effectLst/>
                <a:uLnTx/>
                <a:uFillTx/>
                <a:latin typeface="Calibri" panose="020F0502020204030204"/>
                <a:ea typeface="+mn-ea"/>
                <a:cs typeface="+mn-cs"/>
              </a:rPr>
              <a:t>co-chairs: Hannah Short (CERN) and David </a:t>
            </a:r>
            <a:r>
              <a:rPr kumimoji="0" lang="en-GB" sz="1600" b="1" i="0" u="none" strike="noStrike" kern="1200" cap="none" spc="0" normalizeH="0" baseline="0" noProof="0" dirty="0" err="1" smtClean="0">
                <a:ln>
                  <a:noFill/>
                </a:ln>
                <a:solidFill>
                  <a:srgbClr val="990000"/>
                </a:solidFill>
                <a:effectLst/>
                <a:uLnTx/>
                <a:uFillTx/>
                <a:latin typeface="Calibri" panose="020F0502020204030204"/>
                <a:ea typeface="+mn-ea"/>
                <a:cs typeface="+mn-cs"/>
              </a:rPr>
              <a:t>Groep</a:t>
            </a:r>
            <a:r>
              <a:rPr kumimoji="0" lang="en-GB" sz="1600" b="1" i="0" u="none" strike="noStrike" kern="1200" cap="none" spc="0" normalizeH="0" baseline="0" noProof="0" dirty="0" smtClean="0">
                <a:ln>
                  <a:noFill/>
                </a:ln>
                <a:solidFill>
                  <a:srgbClr val="990000"/>
                </a:solidFill>
                <a:effectLst/>
                <a:uLnTx/>
                <a:uFillTx/>
                <a:latin typeface="Calibri" panose="020F0502020204030204"/>
                <a:ea typeface="+mn-ea"/>
                <a:cs typeface="+mn-cs"/>
              </a:rPr>
              <a:t> (Nikhef)</a:t>
            </a:r>
            <a:endParaRPr kumimoji="0" lang="en-GB" sz="1600" b="1" i="0" u="none" strike="noStrike" kern="1200" cap="none" spc="0" normalizeH="0" baseline="0" noProof="0" dirty="0">
              <a:ln>
                <a:noFill/>
              </a:ln>
              <a:solidFill>
                <a:srgbClr val="990000"/>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2084916" y="1719112"/>
            <a:ext cx="6550213" cy="3047352"/>
          </a:xfrm>
          <a:prstGeom prst="rect">
            <a:avLst/>
          </a:prstGeom>
          <a:effectLst>
            <a:glow rad="101600">
              <a:srgbClr val="000066">
                <a:alpha val="60000"/>
              </a:srgbClr>
            </a:glow>
          </a:effectLst>
        </p:spPr>
      </p:pic>
      <p:pic>
        <p:nvPicPr>
          <p:cNvPr id="9" name="Picture 8"/>
          <p:cNvPicPr>
            <a:picLocks noChangeAspect="1"/>
          </p:cNvPicPr>
          <p:nvPr/>
        </p:nvPicPr>
        <p:blipFill>
          <a:blip r:embed="rId4"/>
          <a:stretch>
            <a:fillRect/>
          </a:stretch>
        </p:blipFill>
        <p:spPr>
          <a:xfrm>
            <a:off x="6715129" y="1156032"/>
            <a:ext cx="5271505" cy="2876617"/>
          </a:xfrm>
          <a:prstGeom prst="rect">
            <a:avLst/>
          </a:prstGeom>
          <a:ln>
            <a:solidFill>
              <a:srgbClr val="990000"/>
            </a:solidFill>
          </a:ln>
          <a:effectLst>
            <a:glow rad="101600">
              <a:srgbClr val="000066">
                <a:alpha val="60000"/>
              </a:srgbClr>
            </a:glow>
          </a:effectLst>
        </p:spPr>
      </p:pic>
      <p:sp>
        <p:nvSpPr>
          <p:cNvPr id="4" name="Slide Number Placeholder 3"/>
          <p:cNvSpPr>
            <a:spLocks noGrp="1"/>
          </p:cNvSpPr>
          <p:nvPr>
            <p:ph type="sldNum" sz="quarter" idx="12"/>
          </p:nvPr>
        </p:nvSpPr>
        <p:spPr/>
        <p:txBody>
          <a:bodyPr/>
          <a:lstStyle/>
          <a:p>
            <a:fld id="{6F576E6A-F32A-4612-884C-86870357C6B4}" type="slidenum">
              <a:rPr lang="en-GB" smtClean="0"/>
              <a:pPr/>
              <a:t>47</a:t>
            </a:fld>
            <a:endParaRPr lang="en-GB"/>
          </a:p>
        </p:txBody>
      </p:sp>
    </p:spTree>
    <p:extLst>
      <p:ext uri="{BB962C8B-B14F-4D97-AF65-F5344CB8AC3E}">
        <p14:creationId xmlns:p14="http://schemas.microsoft.com/office/powerpoint/2010/main" val="1633546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Building a global trust fabric</a:t>
            </a:r>
            <a:endParaRPr lang="en-GB" dirty="0"/>
          </a:p>
        </p:txBody>
      </p:sp>
      <p:sp>
        <p:nvSpPr>
          <p:cNvPr id="3" name="Text Placeholder 2"/>
          <p:cNvSpPr>
            <a:spLocks noGrp="1"/>
          </p:cNvSpPr>
          <p:nvPr>
            <p:ph type="body" idx="1"/>
          </p:nvPr>
        </p:nvSpPr>
        <p:spPr/>
        <p:txBody>
          <a:bodyPr/>
          <a:lstStyle/>
          <a:p>
            <a:r>
              <a:rPr lang="en-GB" dirty="0" smtClean="0"/>
              <a:t>Questions?</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Date Placeholder 4"/>
          <p:cNvSpPr>
            <a:spLocks noGrp="1"/>
          </p:cNvSpPr>
          <p:nvPr>
            <p:ph type="dt" sz="half" idx="10"/>
          </p:nvPr>
        </p:nvSpPr>
        <p:spPr/>
        <p:txBody>
          <a:bodyPr/>
          <a:lstStyle/>
          <a:p>
            <a:r>
              <a:rPr lang="en-US" smtClean="0"/>
              <a:t>24 March 2022</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48</a:t>
            </a:fld>
            <a:endParaRPr lang="en-GB"/>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914377">
              <a:defRPr/>
            </a:pPr>
            <a:fld id="{6F576E6A-F32A-4612-884C-86870357C6B4}" type="slidenum">
              <a:rPr lang="en-GB" sz="900">
                <a:solidFill>
                  <a:prstClr val="black">
                    <a:tint val="75000"/>
                  </a:prstClr>
                </a:solidFill>
                <a:latin typeface="Calibri" panose="020F0502020204030204"/>
              </a:rPr>
              <a:pPr defTabSz="914377">
                <a:defRPr/>
              </a:pPr>
              <a:t>49</a:t>
            </a:fld>
            <a:endParaRPr lang="en-GB" sz="900" dirty="0">
              <a:solidFill>
                <a:prstClr val="black">
                  <a:tint val="75000"/>
                </a:prstClr>
              </a:solidFill>
              <a:latin typeface="Calibri" panose="020F0502020204030204"/>
            </a:endParaRPr>
          </a:p>
        </p:txBody>
      </p:sp>
      <p:sp>
        <p:nvSpPr>
          <p:cNvPr id="3" name="Text Placeholder 2"/>
          <p:cNvSpPr>
            <a:spLocks noGrp="1"/>
          </p:cNvSpPr>
          <p:nvPr>
            <p:ph type="body" sz="quarter" idx="11"/>
          </p:nvPr>
        </p:nvSpPr>
        <p:spPr>
          <a:xfrm>
            <a:off x="3598315" y="3962400"/>
            <a:ext cx="5061285" cy="350836"/>
          </a:xfrm>
        </p:spPr>
        <p:txBody>
          <a:bodyPr>
            <a:normAutofit/>
          </a:bodyPr>
          <a:lstStyle/>
          <a:p>
            <a:r>
              <a:rPr lang="en-GB" sz="1600" dirty="0" smtClean="0"/>
              <a:t>davidg@nikhef.nl</a:t>
            </a:r>
            <a:endParaRPr lang="en-GB" sz="1600" dirty="0"/>
          </a:p>
        </p:txBody>
      </p:sp>
      <p:sp>
        <p:nvSpPr>
          <p:cNvPr id="5" name="Text Placeholder 4"/>
          <p:cNvSpPr>
            <a:spLocks noGrp="1"/>
          </p:cNvSpPr>
          <p:nvPr>
            <p:ph type="body" sz="quarter" idx="13"/>
          </p:nvPr>
        </p:nvSpPr>
        <p:spPr/>
        <p:txBody>
          <a:bodyPr>
            <a:normAutofit fontScale="77500" lnSpcReduction="20000"/>
          </a:bodyPr>
          <a:lstStyle/>
          <a:p>
            <a:pPr algn="ctr"/>
            <a:r>
              <a:rPr lang="en-GB" dirty="0"/>
              <a:t>t</a:t>
            </a:r>
            <a:r>
              <a:rPr lang="en-GB" dirty="0" smtClean="0"/>
              <a:t>his work is co-supported by the Trust and Identity </a:t>
            </a:r>
            <a:r>
              <a:rPr lang="en-GB" dirty="0" err="1" smtClean="0"/>
              <a:t>workpackage</a:t>
            </a:r>
            <a:r>
              <a:rPr lang="en-GB" dirty="0" smtClean="0"/>
              <a:t> of the GEANT4 project - phase 3</a:t>
            </a:r>
            <a:endParaRPr lang="en-GB" dirty="0"/>
          </a:p>
        </p:txBody>
      </p:sp>
      <p:sp>
        <p:nvSpPr>
          <p:cNvPr id="6" name="Content Placeholder 5"/>
          <p:cNvSpPr>
            <a:spLocks noGrp="1"/>
          </p:cNvSpPr>
          <p:nvPr>
            <p:ph sz="quarter" idx="12"/>
          </p:nvPr>
        </p:nvSpPr>
        <p:spPr>
          <a:xfrm>
            <a:off x="389167" y="5791200"/>
            <a:ext cx="11413666" cy="428625"/>
          </a:xfrm>
        </p:spPr>
        <p:txBody>
          <a:bodyPr/>
          <a:lstStyle/>
          <a:p>
            <a:r>
              <a:rPr lang="en-GB" sz="1600" i="1" dirty="0" smtClean="0"/>
              <a:t>with material also from Christos </a:t>
            </a:r>
            <a:r>
              <a:rPr lang="en-GB" sz="1600" i="1" dirty="0" err="1" smtClean="0"/>
              <a:t>Kanellopoulos</a:t>
            </a:r>
            <a:r>
              <a:rPr lang="en-GB" sz="1600" i="1" dirty="0" smtClean="0"/>
              <a:t>, Hannah Short, </a:t>
            </a:r>
            <a:r>
              <a:rPr lang="en-GB" sz="1600" i="1" dirty="0" err="1" smtClean="0"/>
              <a:t>Pinja</a:t>
            </a:r>
            <a:r>
              <a:rPr lang="en-GB" sz="1600" i="1" dirty="0" smtClean="0"/>
              <a:t> Koskinen, Maarten </a:t>
            </a:r>
            <a:r>
              <a:rPr lang="en-GB" sz="1600" i="1" dirty="0" err="1" smtClean="0"/>
              <a:t>Kremers</a:t>
            </a:r>
            <a:r>
              <a:rPr lang="en-GB" sz="1600" i="1" dirty="0" smtClean="0"/>
              <a:t>, David Crooks, </a:t>
            </a:r>
            <a:br>
              <a:rPr lang="en-GB" sz="1600" i="1" dirty="0" smtClean="0"/>
            </a:br>
            <a:r>
              <a:rPr lang="en-GB" sz="1600" i="1" dirty="0" smtClean="0"/>
              <a:t>Dave Kelsey, Nicolas </a:t>
            </a:r>
            <a:r>
              <a:rPr lang="en-GB" sz="1600" i="1" dirty="0" err="1" smtClean="0"/>
              <a:t>Liampotis</a:t>
            </a:r>
            <a:r>
              <a:rPr lang="en-GB" sz="1600" i="1" dirty="0" smtClean="0"/>
              <a:t>, Mischa </a:t>
            </a:r>
            <a:r>
              <a:rPr lang="en-GB" sz="1600" i="1" dirty="0" err="1" smtClean="0"/>
              <a:t>Sallé</a:t>
            </a:r>
            <a:r>
              <a:rPr lang="en-GB" sz="1600" i="1" dirty="0" smtClean="0"/>
              <a:t>, Jens Jensen, and others</a:t>
            </a:r>
            <a:endParaRPr lang="en-US" sz="1600" i="1" dirty="0"/>
          </a:p>
        </p:txBody>
      </p:sp>
      <p:pic>
        <p:nvPicPr>
          <p:cNvPr id="7" name="Graphic 8"/>
          <p:cNvPicPr/>
          <p:nvPr/>
        </p:nvPicPr>
        <p:blipFill>
          <a:blip r:embed="rId2" cstate="print">
            <a:extLst>
              <a:ext uri="{28A0092B-C50C-407E-A947-70E740481C1C}">
                <a14:useLocalDpi xmlns:a14="http://schemas.microsoft.com/office/drawing/2010/main" val="0"/>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asvg="http://schemas.microsoft.com/office/drawing/2016/SVG/main" xmlns:lc="http://schemas.openxmlformats.org/drawingml/2006/lockedCanvas" r:embed="rId3"/>
              </a:ext>
            </a:extLst>
          </a:blip>
          <a:stretch>
            <a:fillRect/>
          </a:stretch>
        </p:blipFill>
        <p:spPr>
          <a:xfrm>
            <a:off x="7239000" y="4691634"/>
            <a:ext cx="1333668" cy="721168"/>
          </a:xfrm>
          <a:prstGeom prst="rect">
            <a:avLst/>
          </a:prstGeom>
        </p:spPr>
      </p:pic>
    </p:spTree>
    <p:extLst>
      <p:ext uri="{BB962C8B-B14F-4D97-AF65-F5344CB8AC3E}">
        <p14:creationId xmlns:p14="http://schemas.microsoft.com/office/powerpoint/2010/main" val="204652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WLCG and server credentials study WG</a:t>
            </a:r>
            <a:endParaRPr lang="en-GB" dirty="0"/>
          </a:p>
        </p:txBody>
      </p:sp>
      <p:sp>
        <p:nvSpPr>
          <p:cNvPr id="6" name="Content Placeholder 5"/>
          <p:cNvSpPr>
            <a:spLocks noGrp="1"/>
          </p:cNvSpPr>
          <p:nvPr>
            <p:ph idx="1"/>
          </p:nvPr>
        </p:nvSpPr>
        <p:spPr/>
        <p:txBody>
          <a:bodyPr>
            <a:normAutofit/>
          </a:bodyPr>
          <a:lstStyle/>
          <a:p>
            <a:r>
              <a:rPr lang="en-US" dirty="0" smtClean="0"/>
              <a:t>Increased use of automatic public cloud deployment (and at times lack of documentation) highlight the fact that in ‘conventional’ grid middleware server-trust and client-trust cannot be distinguished</a:t>
            </a:r>
          </a:p>
          <a:p>
            <a:r>
              <a:rPr lang="en-US" dirty="0" smtClean="0"/>
              <a:t>Similarly, while combined-assurance (DOGWOOD) is available for client-</a:t>
            </a:r>
            <a:r>
              <a:rPr lang="en-US" dirty="0" err="1" smtClean="0"/>
              <a:t>auth</a:t>
            </a:r>
            <a:r>
              <a:rPr lang="en-US" dirty="0" smtClean="0"/>
              <a:t>, there is no equivalent for server trust</a:t>
            </a:r>
          </a:p>
          <a:p>
            <a:r>
              <a:rPr lang="en-US" dirty="0" smtClean="0"/>
              <a:t>Although issues will change on introduction of ‘token-based’ access (which does distinguish client &amp; channel trust), of limited help now</a:t>
            </a:r>
          </a:p>
          <a:p>
            <a:pPr marL="0" indent="0">
              <a:buNone/>
            </a:pPr>
            <a:r>
              <a:rPr lang="en-US" dirty="0" smtClean="0"/>
              <a:t>WLCG, with participants from the IGTF, set up a WG to study </a:t>
            </a:r>
            <a:r>
              <a:rPr lang="en-US" dirty="0"/>
              <a:t>the issues</a:t>
            </a:r>
            <a:br>
              <a:rPr lang="en-US" dirty="0"/>
            </a:br>
            <a:r>
              <a:rPr lang="en-US" sz="2200" i="1" dirty="0"/>
              <a:t>https://docs.google.com/document/d/1Sl0C_q-lGMCifChmFArHjsGzdnd-RM7O7jbpsGa8XRw</a:t>
            </a:r>
            <a:endParaRPr lang="en-GB" i="1"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5</a:t>
            </a:fld>
            <a:endParaRPr lang="en-GB"/>
          </a:p>
        </p:txBody>
      </p:sp>
    </p:spTree>
    <p:extLst>
      <p:ext uri="{BB962C8B-B14F-4D97-AF65-F5344CB8AC3E}">
        <p14:creationId xmlns:p14="http://schemas.microsoft.com/office/powerpoint/2010/main" val="16842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Security Baseline </a:t>
            </a:r>
            <a:br>
              <a:rPr lang="en-US" dirty="0" smtClean="0"/>
            </a:br>
            <a:r>
              <a:rPr lang="en-US" dirty="0" smtClean="0"/>
              <a:t>for diverse infrastructures and the EOSC</a:t>
            </a:r>
            <a:endParaRPr lang="en-GB" dirty="0"/>
          </a:p>
        </p:txBody>
      </p:sp>
      <p:sp>
        <p:nvSpPr>
          <p:cNvPr id="7" name="Text Placeholder 6"/>
          <p:cNvSpPr>
            <a:spLocks noGrp="1"/>
          </p:cNvSpPr>
          <p:nvPr>
            <p:ph type="body" idx="1"/>
          </p:nvPr>
        </p:nvSpPr>
        <p:spPr/>
        <p:txBody>
          <a:bodyPr/>
          <a:lstStyle/>
          <a:p>
            <a:r>
              <a:rPr lang="en-US" dirty="0" smtClean="0"/>
              <a:t>European Open Science Cloud</a:t>
            </a:r>
          </a:p>
          <a:p>
            <a:r>
              <a:rPr lang="en-US" dirty="0" smtClean="0"/>
              <a:t>EOSC Security Baseline</a:t>
            </a:r>
          </a:p>
          <a:p>
            <a:r>
              <a:rPr lang="en-US" dirty="0" smtClean="0"/>
              <a:t>Evolving the Policy Development Kit in WISE SCI</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6</a:t>
            </a:fld>
            <a:endParaRPr lang="en-GB"/>
          </a:p>
        </p:txBody>
      </p:sp>
      <p:sp>
        <p:nvSpPr>
          <p:cNvPr id="3" name="Date Placeholder 2"/>
          <p:cNvSpPr>
            <a:spLocks noGrp="1"/>
          </p:cNvSpPr>
          <p:nvPr>
            <p:ph type="dt" sz="half" idx="10"/>
          </p:nvPr>
        </p:nvSpPr>
        <p:spPr/>
        <p:txBody>
          <a:bodyPr/>
          <a:lstStyle/>
          <a:p>
            <a:r>
              <a:rPr lang="en-US" smtClean="0"/>
              <a:t>24 March 2022</a:t>
            </a:r>
            <a:endParaRPr lang="en-GB" dirty="0"/>
          </a:p>
        </p:txBody>
      </p:sp>
    </p:spTree>
    <p:extLst>
      <p:ext uri="{BB962C8B-B14F-4D97-AF65-F5344CB8AC3E}">
        <p14:creationId xmlns:p14="http://schemas.microsoft.com/office/powerpoint/2010/main" val="122709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582400" cy="820479"/>
          </a:xfrm>
        </p:spPr>
        <p:txBody>
          <a:bodyPr>
            <a:noAutofit/>
          </a:bodyPr>
          <a:lstStyle/>
          <a:p>
            <a:r>
              <a:rPr lang="en-US" sz="3600" dirty="0"/>
              <a:t>European Open Science </a:t>
            </a:r>
            <a:r>
              <a:rPr lang="en-US" sz="3600" dirty="0" smtClean="0"/>
              <a:t>Cloud - Interconnecting communities</a:t>
            </a:r>
            <a:endParaRPr lang="en-GB" sz="3600" dirty="0"/>
          </a:p>
        </p:txBody>
      </p:sp>
      <p:sp>
        <p:nvSpPr>
          <p:cNvPr id="3" name="Slide Number Placeholder 2"/>
          <p:cNvSpPr>
            <a:spLocks noGrp="1"/>
          </p:cNvSpPr>
          <p:nvPr>
            <p:ph type="sldNum" sz="quarter" idx="4294967295"/>
          </p:nvPr>
        </p:nvSpPr>
        <p:spPr>
          <a:xfrm>
            <a:off x="11218863" y="6356350"/>
            <a:ext cx="973137" cy="365125"/>
          </a:xfrm>
        </p:spPr>
        <p:txBody>
          <a:bodyPr/>
          <a:lstStyle/>
          <a:p>
            <a:pPr defTabSz="412740" hangingPunct="0"/>
            <a:fld id="{86CB4B4D-7CA3-9044-876B-883B54F8677D}" type="slidenum">
              <a:rPr lang="en-US" kern="0">
                <a:latin typeface="Arial"/>
                <a:cs typeface="Arial"/>
                <a:sym typeface="Arial"/>
              </a:rPr>
              <a:pPr defTabSz="412740" hangingPunct="0"/>
              <a:t>7</a:t>
            </a:fld>
            <a:endParaRPr lang="en-US" kern="0">
              <a:latin typeface="Arial"/>
              <a:cs typeface="Arial"/>
              <a:sym typeface="Arial"/>
            </a:endParaRPr>
          </a:p>
        </p:txBody>
      </p:sp>
      <p:sp>
        <p:nvSpPr>
          <p:cNvPr id="4" name="Footer Placeholder 3"/>
          <p:cNvSpPr>
            <a:spLocks noGrp="1"/>
          </p:cNvSpPr>
          <p:nvPr>
            <p:ph type="ftr" sz="quarter" idx="4294967295"/>
          </p:nvPr>
        </p:nvSpPr>
        <p:spPr>
          <a:xfrm>
            <a:off x="0" y="6143625"/>
            <a:ext cx="8777288" cy="666750"/>
          </a:xfrm>
        </p:spPr>
        <p:txBody>
          <a:bodyPr/>
          <a:lstStyle/>
          <a:p>
            <a:pPr defTabSz="412740" hangingPunct="0"/>
            <a:r>
              <a:rPr lang="en-US" kern="0" smtClean="0">
                <a:latin typeface="Arial"/>
                <a:cs typeface="Arial"/>
              </a:rPr>
              <a:t>IGTF and EUGridPMA development - APGridPMA March 2022 meeting </a:t>
            </a:r>
            <a:endParaRPr lang="nl-NL" kern="0" dirty="0">
              <a:latin typeface="Arial"/>
              <a:cs typeface="Arial"/>
            </a:endParaRPr>
          </a:p>
        </p:txBody>
      </p:sp>
      <p:pic>
        <p:nvPicPr>
          <p:cNvPr id="6" name="Picture 5">
            <a:extLst>
              <a:ext uri="{FF2B5EF4-FFF2-40B4-BE49-F238E27FC236}">
                <a16:creationId xmlns:a16="http://schemas.microsoft.com/office/drawing/2014/main" id="{FE9C9C3A-180D-104A-A16F-0914FEBF92C4}"/>
              </a:ext>
            </a:extLst>
          </p:cNvPr>
          <p:cNvPicPr>
            <a:picLocks noChangeAspect="1"/>
          </p:cNvPicPr>
          <p:nvPr/>
        </p:nvPicPr>
        <p:blipFill>
          <a:blip r:embed="rId2"/>
          <a:stretch>
            <a:fillRect/>
          </a:stretch>
        </p:blipFill>
        <p:spPr>
          <a:xfrm>
            <a:off x="1203535" y="980311"/>
            <a:ext cx="9123152" cy="5646420"/>
          </a:xfrm>
          <a:prstGeom prst="rect">
            <a:avLst/>
          </a:prstGeom>
        </p:spPr>
      </p:pic>
      <p:sp>
        <p:nvSpPr>
          <p:cNvPr id="7" name="Oval 6">
            <a:extLst>
              <a:ext uri="{FF2B5EF4-FFF2-40B4-BE49-F238E27FC236}">
                <a16:creationId xmlns:a16="http://schemas.microsoft.com/office/drawing/2014/main" id="{3665724A-A682-9140-AE4A-F2950381FE2B}"/>
              </a:ext>
            </a:extLst>
          </p:cNvPr>
          <p:cNvSpPr/>
          <p:nvPr/>
        </p:nvSpPr>
        <p:spPr>
          <a:xfrm>
            <a:off x="3223472" y="4413018"/>
            <a:ext cx="1186688" cy="95910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pic>
        <p:nvPicPr>
          <p:cNvPr id="8" name="Picture 7">
            <a:extLst>
              <a:ext uri="{FF2B5EF4-FFF2-40B4-BE49-F238E27FC236}">
                <a16:creationId xmlns:a16="http://schemas.microsoft.com/office/drawing/2014/main" id="{AA81E177-AA52-564B-A522-8FE77F35D270}"/>
              </a:ext>
            </a:extLst>
          </p:cNvPr>
          <p:cNvPicPr>
            <a:picLocks noChangeAspect="1"/>
          </p:cNvPicPr>
          <p:nvPr/>
        </p:nvPicPr>
        <p:blipFill rotWithShape="1">
          <a:blip r:embed="rId4"/>
          <a:srcRect l="2" r="47334"/>
          <a:stretch/>
        </p:blipFill>
        <p:spPr>
          <a:xfrm>
            <a:off x="1976787" y="5122351"/>
            <a:ext cx="1840029" cy="559008"/>
          </a:xfrm>
          <a:prstGeom prst="rect">
            <a:avLst/>
          </a:prstGeom>
        </p:spPr>
      </p:pic>
      <p:sp>
        <p:nvSpPr>
          <p:cNvPr id="9" name="Oval 8">
            <a:extLst>
              <a:ext uri="{FF2B5EF4-FFF2-40B4-BE49-F238E27FC236}">
                <a16:creationId xmlns:a16="http://schemas.microsoft.com/office/drawing/2014/main" id="{9FA9BC31-5329-B949-88F4-BEF118F83773}"/>
              </a:ext>
            </a:extLst>
          </p:cNvPr>
          <p:cNvSpPr/>
          <p:nvPr/>
        </p:nvSpPr>
        <p:spPr>
          <a:xfrm>
            <a:off x="6705685" y="1784260"/>
            <a:ext cx="1069945" cy="86475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sp>
        <p:nvSpPr>
          <p:cNvPr id="12" name="Oval 11">
            <a:extLst>
              <a:ext uri="{FF2B5EF4-FFF2-40B4-BE49-F238E27FC236}">
                <a16:creationId xmlns:a16="http://schemas.microsoft.com/office/drawing/2014/main" id="{9773AED3-D676-EA40-931F-9C2218CD5FBF}"/>
              </a:ext>
            </a:extLst>
          </p:cNvPr>
          <p:cNvSpPr/>
          <p:nvPr/>
        </p:nvSpPr>
        <p:spPr>
          <a:xfrm>
            <a:off x="7632884" y="2337086"/>
            <a:ext cx="1022377" cy="82630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pic>
        <p:nvPicPr>
          <p:cNvPr id="13" name="Picture 12">
            <a:extLst>
              <a:ext uri="{FF2B5EF4-FFF2-40B4-BE49-F238E27FC236}">
                <a16:creationId xmlns:a16="http://schemas.microsoft.com/office/drawing/2014/main" id="{E6E28737-55C0-FF41-850A-881D17E7CA3D}"/>
              </a:ext>
            </a:extLst>
          </p:cNvPr>
          <p:cNvPicPr>
            <a:picLocks noChangeAspect="1"/>
          </p:cNvPicPr>
          <p:nvPr/>
        </p:nvPicPr>
        <p:blipFill>
          <a:blip r:embed="rId5"/>
          <a:stretch>
            <a:fillRect/>
          </a:stretch>
        </p:blipFill>
        <p:spPr>
          <a:xfrm>
            <a:off x="1302417" y="2326513"/>
            <a:ext cx="2629719" cy="549597"/>
          </a:xfrm>
          <a:prstGeom prst="rect">
            <a:avLst/>
          </a:prstGeom>
        </p:spPr>
      </p:pic>
      <p:pic>
        <p:nvPicPr>
          <p:cNvPr id="14" name="Picture 13">
            <a:extLst>
              <a:ext uri="{FF2B5EF4-FFF2-40B4-BE49-F238E27FC236}">
                <a16:creationId xmlns:a16="http://schemas.microsoft.com/office/drawing/2014/main" id="{070AA901-F7D4-A84B-8919-4F6448BC812E}"/>
              </a:ext>
            </a:extLst>
          </p:cNvPr>
          <p:cNvPicPr>
            <a:picLocks noChangeAspect="1"/>
          </p:cNvPicPr>
          <p:nvPr/>
        </p:nvPicPr>
        <p:blipFill>
          <a:blip r:embed="rId6"/>
          <a:stretch>
            <a:fillRect/>
          </a:stretch>
        </p:blipFill>
        <p:spPr>
          <a:xfrm>
            <a:off x="8915423" y="2125280"/>
            <a:ext cx="3172432" cy="617081"/>
          </a:xfrm>
          <a:prstGeom prst="rect">
            <a:avLst/>
          </a:prstGeom>
        </p:spPr>
      </p:pic>
      <p:sp>
        <p:nvSpPr>
          <p:cNvPr id="16" name="TextBox 15"/>
          <p:cNvSpPr txBox="1"/>
          <p:nvPr/>
        </p:nvSpPr>
        <p:spPr>
          <a:xfrm>
            <a:off x="8446851" y="5889416"/>
            <a:ext cx="3745149" cy="3830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US" sz="1600" kern="0" dirty="0">
                <a:solidFill>
                  <a:srgbClr val="6F2575"/>
                </a:solidFill>
                <a:latin typeface="Arial"/>
                <a:cs typeface="Arial"/>
                <a:sym typeface="Arial"/>
              </a:rPr>
              <a:t>https://aarc-community.org/about/aegis/</a:t>
            </a:r>
          </a:p>
        </p:txBody>
      </p:sp>
      <p:pic>
        <p:nvPicPr>
          <p:cNvPr id="18" name="Picture 17"/>
          <p:cNvPicPr>
            <a:picLocks noChangeAspect="1"/>
          </p:cNvPicPr>
          <p:nvPr/>
        </p:nvPicPr>
        <p:blipFill>
          <a:blip r:embed="rId7"/>
          <a:stretch>
            <a:fillRect/>
          </a:stretch>
        </p:blipFill>
        <p:spPr>
          <a:xfrm>
            <a:off x="7894099" y="1027931"/>
            <a:ext cx="1105504" cy="845385"/>
          </a:xfrm>
          <a:prstGeom prst="rect">
            <a:avLst/>
          </a:prstGeom>
        </p:spPr>
      </p:pic>
      <p:sp>
        <p:nvSpPr>
          <p:cNvPr id="11" name="Oval 10">
            <a:extLst>
              <a:ext uri="{FF2B5EF4-FFF2-40B4-BE49-F238E27FC236}">
                <a16:creationId xmlns:a16="http://schemas.microsoft.com/office/drawing/2014/main" id="{E7858C7E-1421-0543-B7D4-D0DACE0EC0CE}"/>
              </a:ext>
            </a:extLst>
          </p:cNvPr>
          <p:cNvSpPr/>
          <p:nvPr/>
        </p:nvSpPr>
        <p:spPr>
          <a:xfrm>
            <a:off x="3377851" y="1787671"/>
            <a:ext cx="1186688" cy="95910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94099" y="4525152"/>
            <a:ext cx="1571379" cy="1277892"/>
          </a:xfrm>
          <a:prstGeom prst="rect">
            <a:avLst/>
          </a:prstGeom>
        </p:spPr>
      </p:pic>
      <p:sp>
        <p:nvSpPr>
          <p:cNvPr id="23" name="Oval 22">
            <a:extLst>
              <a:ext uri="{FF2B5EF4-FFF2-40B4-BE49-F238E27FC236}">
                <a16:creationId xmlns:a16="http://schemas.microsoft.com/office/drawing/2014/main" id="{3665724A-A682-9140-AE4A-F2950381FE2B}"/>
              </a:ext>
            </a:extLst>
          </p:cNvPr>
          <p:cNvSpPr/>
          <p:nvPr/>
        </p:nvSpPr>
        <p:spPr>
          <a:xfrm>
            <a:off x="7165095" y="4374558"/>
            <a:ext cx="1186688" cy="95910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40" hangingPunct="0"/>
            <a:endParaRPr lang="en-US" sz="3500" kern="0" cap="all">
              <a:solidFill>
                <a:srgbClr val="E6223C"/>
              </a:solidFill>
              <a:latin typeface="Arial"/>
              <a:cs typeface="Arial"/>
              <a:sym typeface="Arial"/>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1966" y="5204851"/>
            <a:ext cx="1330719" cy="832884"/>
          </a:xfrm>
          <a:prstGeom prst="rect">
            <a:avLst/>
          </a:prstGeom>
        </p:spPr>
      </p:pic>
    </p:spTree>
    <p:extLst>
      <p:ext uri="{BB962C8B-B14F-4D97-AF65-F5344CB8AC3E}">
        <p14:creationId xmlns:p14="http://schemas.microsoft.com/office/powerpoint/2010/main" val="1554187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76375"/>
          </a:xfrm>
        </p:spPr>
        <p:txBody>
          <a:bodyPr>
            <a:normAutofit fontScale="90000"/>
          </a:bodyPr>
          <a:lstStyle/>
          <a:p>
            <a:r>
              <a:rPr lang="en-US" dirty="0"/>
              <a:t>An ecosystem more than just the </a:t>
            </a:r>
            <a:r>
              <a:rPr lang="en-US" dirty="0" smtClean="0"/>
              <a:t>infrastructure</a:t>
            </a:r>
            <a:endParaRPr lang="en-GB" dirty="0"/>
          </a:p>
        </p:txBody>
      </p:sp>
      <p:sp>
        <p:nvSpPr>
          <p:cNvPr id="3" name="Slide Number Placeholder 2"/>
          <p:cNvSpPr>
            <a:spLocks noGrp="1"/>
          </p:cNvSpPr>
          <p:nvPr>
            <p:ph type="sldNum" sz="quarter" idx="4294967295"/>
          </p:nvPr>
        </p:nvSpPr>
        <p:spPr>
          <a:xfrm>
            <a:off x="11218863" y="6356350"/>
            <a:ext cx="973137" cy="365125"/>
          </a:xfrm>
        </p:spPr>
        <p:txBody>
          <a:bodyPr/>
          <a:lstStyle/>
          <a:p>
            <a:pPr defTabSz="412740" hangingPunct="0"/>
            <a:fld id="{86CB4B4D-7CA3-9044-876B-883B54F8677D}" type="slidenum">
              <a:rPr lang="en-GB" kern="0">
                <a:latin typeface="Arial"/>
                <a:cs typeface="Arial"/>
                <a:sym typeface="Arial"/>
              </a:rPr>
              <a:pPr defTabSz="412740" hangingPunct="0"/>
              <a:t>8</a:t>
            </a:fld>
            <a:endParaRPr lang="en-GB" kern="0">
              <a:latin typeface="Arial"/>
              <a:cs typeface="Arial"/>
              <a:sym typeface="Arial"/>
            </a:endParaRPr>
          </a:p>
        </p:txBody>
      </p:sp>
      <p:sp>
        <p:nvSpPr>
          <p:cNvPr id="4" name="Footer Placeholder 3"/>
          <p:cNvSpPr>
            <a:spLocks noGrp="1"/>
          </p:cNvSpPr>
          <p:nvPr>
            <p:ph type="ftr" sz="quarter" idx="4294967295"/>
          </p:nvPr>
        </p:nvSpPr>
        <p:spPr>
          <a:xfrm>
            <a:off x="0" y="6143625"/>
            <a:ext cx="8777288" cy="666750"/>
          </a:xfrm>
        </p:spPr>
        <p:txBody>
          <a:bodyPr/>
          <a:lstStyle/>
          <a:p>
            <a:pPr defTabSz="412740" hangingPunct="0"/>
            <a:r>
              <a:rPr lang="en-US" kern="0" smtClean="0">
                <a:latin typeface="Arial"/>
                <a:cs typeface="Arial"/>
              </a:rPr>
              <a:t>IGTF and EUGridPMA development - APGridPMA March 2022 meeting </a:t>
            </a:r>
            <a:endParaRPr lang="nl-NL" kern="0" dirty="0">
              <a:latin typeface="Arial"/>
              <a:cs typeface="Arial"/>
            </a:endParaRPr>
          </a:p>
        </p:txBody>
      </p:sp>
      <p:pic>
        <p:nvPicPr>
          <p:cNvPr id="7" name="Picture 6"/>
          <p:cNvPicPr>
            <a:picLocks noChangeAspect="1"/>
          </p:cNvPicPr>
          <p:nvPr/>
        </p:nvPicPr>
        <p:blipFill>
          <a:blip r:embed="rId2"/>
          <a:stretch>
            <a:fillRect/>
          </a:stretch>
        </p:blipFill>
        <p:spPr>
          <a:xfrm>
            <a:off x="1423742" y="1037833"/>
            <a:ext cx="5591174" cy="3161065"/>
          </a:xfrm>
          <a:prstGeom prst="rect">
            <a:avLst/>
          </a:prstGeom>
          <a:effectLst>
            <a:glow rad="101600">
              <a:srgbClr val="6F2575">
                <a:alpha val="60000"/>
              </a:srgbClr>
            </a:glow>
          </a:effectLst>
        </p:spPr>
      </p:pic>
      <p:sp>
        <p:nvSpPr>
          <p:cNvPr id="8" name="TextBox 7"/>
          <p:cNvSpPr txBox="1"/>
          <p:nvPr/>
        </p:nvSpPr>
        <p:spPr>
          <a:xfrm>
            <a:off x="533400" y="5982897"/>
            <a:ext cx="4612373" cy="321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1100639" hangingPunct="0"/>
            <a:r>
              <a:rPr lang="en-GB" sz="1200" kern="0" dirty="0">
                <a:solidFill>
                  <a:srgbClr val="6F2575"/>
                </a:solidFill>
                <a:latin typeface="Arial"/>
                <a:cs typeface="Arial"/>
                <a:sym typeface="Arial"/>
              </a:rPr>
              <a:t>EOSC Portal (https://www.eosc-portal.eu/) – as built by </a:t>
            </a:r>
            <a:r>
              <a:rPr lang="en-GB" sz="1200" kern="0" dirty="0" err="1">
                <a:solidFill>
                  <a:srgbClr val="6F2575"/>
                </a:solidFill>
                <a:latin typeface="Arial"/>
                <a:cs typeface="Arial"/>
                <a:sym typeface="Arial"/>
              </a:rPr>
              <a:t>EOSChub</a:t>
            </a:r>
            <a:endParaRPr lang="en-GB" sz="1200" kern="0" dirty="0">
              <a:solidFill>
                <a:srgbClr val="6F2575"/>
              </a:solidFill>
              <a:latin typeface="Arial"/>
              <a:cs typeface="Arial"/>
              <a:sym typeface="Arial"/>
            </a:endParaRPr>
          </a:p>
        </p:txBody>
      </p:sp>
      <p:pic>
        <p:nvPicPr>
          <p:cNvPr id="9" name="Picture 8"/>
          <p:cNvPicPr>
            <a:picLocks noChangeAspect="1"/>
          </p:cNvPicPr>
          <p:nvPr/>
        </p:nvPicPr>
        <p:blipFill rotWithShape="1">
          <a:blip r:embed="rId3"/>
          <a:srcRect l="10478" r="14647" b="18447"/>
          <a:stretch/>
        </p:blipFill>
        <p:spPr>
          <a:xfrm>
            <a:off x="575733" y="2837841"/>
            <a:ext cx="4767298" cy="3064692"/>
          </a:xfrm>
          <a:prstGeom prst="rect">
            <a:avLst/>
          </a:prstGeom>
          <a:effectLst>
            <a:glow rad="101600">
              <a:srgbClr val="6F2575">
                <a:alpha val="60000"/>
              </a:srgbClr>
            </a:glow>
          </a:effectLst>
        </p:spPr>
      </p:pic>
      <p:sp>
        <p:nvSpPr>
          <p:cNvPr id="5" name="TextBox 4"/>
          <p:cNvSpPr txBox="1"/>
          <p:nvPr/>
        </p:nvSpPr>
        <p:spPr>
          <a:xfrm>
            <a:off x="8686800" y="5782842"/>
            <a:ext cx="3425297" cy="400110"/>
          </a:xfrm>
          <a:prstGeom prst="rect">
            <a:avLst/>
          </a:prstGeom>
          <a:noFill/>
        </p:spPr>
        <p:txBody>
          <a:bodyPr wrap="none" rtlCol="0">
            <a:spAutoFit/>
          </a:bodyPr>
          <a:lstStyle/>
          <a:p>
            <a:pPr algn="r"/>
            <a:r>
              <a:rPr lang="en-GB" sz="1000" dirty="0" smtClean="0">
                <a:solidFill>
                  <a:srgbClr val="C00000"/>
                </a:solidFill>
              </a:rPr>
              <a:t>circle diagram: from Ignacio </a:t>
            </a:r>
            <a:r>
              <a:rPr lang="en-GB" sz="1000" dirty="0" err="1" smtClean="0">
                <a:solidFill>
                  <a:srgbClr val="C00000"/>
                </a:solidFill>
              </a:rPr>
              <a:t>Blanquer’s</a:t>
            </a:r>
            <a:r>
              <a:rPr lang="en-GB" sz="1000" dirty="0" smtClean="0">
                <a:solidFill>
                  <a:srgbClr val="C00000"/>
                </a:solidFill>
              </a:rPr>
              <a:t> ISGC 2022 keynote</a:t>
            </a:r>
            <a:br>
              <a:rPr lang="en-GB" sz="1000" dirty="0" smtClean="0">
                <a:solidFill>
                  <a:srgbClr val="C00000"/>
                </a:solidFill>
              </a:rPr>
            </a:br>
            <a:r>
              <a:rPr lang="en-US" sz="1000" spc="-5" dirty="0">
                <a:solidFill>
                  <a:srgbClr val="C00000"/>
                </a:solidFill>
                <a:cs typeface="Calibri"/>
              </a:rPr>
              <a:t>Digital Skills </a:t>
            </a:r>
            <a:r>
              <a:rPr lang="en-US" sz="1000" spc="-10" dirty="0">
                <a:solidFill>
                  <a:srgbClr val="C00000"/>
                </a:solidFill>
                <a:cs typeface="Calibri"/>
              </a:rPr>
              <a:t>for </a:t>
            </a:r>
            <a:r>
              <a:rPr lang="en-US" sz="1000" spc="-25" dirty="0">
                <a:solidFill>
                  <a:srgbClr val="C00000"/>
                </a:solidFill>
                <a:cs typeface="Calibri"/>
              </a:rPr>
              <a:t>FAIR </a:t>
            </a:r>
            <a:r>
              <a:rPr lang="en-US" sz="1000" spc="-20" dirty="0">
                <a:solidFill>
                  <a:srgbClr val="C00000"/>
                </a:solidFill>
                <a:cs typeface="Calibri"/>
              </a:rPr>
              <a:t> </a:t>
            </a:r>
            <a:r>
              <a:rPr lang="en-US" sz="1000" dirty="0">
                <a:solidFill>
                  <a:srgbClr val="C00000"/>
                </a:solidFill>
                <a:cs typeface="Calibri"/>
              </a:rPr>
              <a:t>and </a:t>
            </a:r>
            <a:r>
              <a:rPr lang="en-US" sz="1000" spc="-5" dirty="0">
                <a:solidFill>
                  <a:srgbClr val="C00000"/>
                </a:solidFill>
                <a:cs typeface="Calibri"/>
              </a:rPr>
              <a:t>open science </a:t>
            </a:r>
            <a:r>
              <a:rPr lang="en-US" sz="1000" dirty="0">
                <a:solidFill>
                  <a:srgbClr val="C00000"/>
                </a:solidFill>
                <a:cs typeface="Calibri"/>
              </a:rPr>
              <a:t> </a:t>
            </a:r>
            <a:r>
              <a:rPr lang="en-US" sz="1000" spc="-5" dirty="0" smtClean="0">
                <a:solidFill>
                  <a:srgbClr val="C00000"/>
                </a:solidFill>
                <a:cs typeface="Calibri"/>
              </a:rPr>
              <a:t>doi.org/10.2777/59065</a:t>
            </a:r>
            <a:endParaRPr lang="en-US" sz="1000" dirty="0">
              <a:solidFill>
                <a:srgbClr val="C00000"/>
              </a:solidFill>
              <a:cs typeface="Calibri"/>
            </a:endParaRPr>
          </a:p>
        </p:txBody>
      </p:sp>
      <p:pic>
        <p:nvPicPr>
          <p:cNvPr id="10" name="object 4"/>
          <p:cNvPicPr/>
          <p:nvPr/>
        </p:nvPicPr>
        <p:blipFill>
          <a:blip r:embed="rId4" cstate="print"/>
          <a:stretch>
            <a:fillRect/>
          </a:stretch>
        </p:blipFill>
        <p:spPr>
          <a:xfrm>
            <a:off x="6629400" y="1272325"/>
            <a:ext cx="5803586" cy="4106139"/>
          </a:xfrm>
          <a:prstGeom prst="rect">
            <a:avLst/>
          </a:prstGeom>
        </p:spPr>
      </p:pic>
    </p:spTree>
    <p:extLst>
      <p:ext uri="{BB962C8B-B14F-4D97-AF65-F5344CB8AC3E}">
        <p14:creationId xmlns:p14="http://schemas.microsoft.com/office/powerpoint/2010/main" val="2420809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EOSC ecosystem – core and an ‘exchange’</a:t>
            </a:r>
            <a:endParaRPr lang="en-GB" dirty="0"/>
          </a:p>
        </p:txBody>
      </p:sp>
      <p:sp>
        <p:nvSpPr>
          <p:cNvPr id="3" name="Date Placeholder 2"/>
          <p:cNvSpPr>
            <a:spLocks noGrp="1"/>
          </p:cNvSpPr>
          <p:nvPr>
            <p:ph type="dt" sz="half" idx="10"/>
          </p:nvPr>
        </p:nvSpPr>
        <p:spPr/>
        <p:txBody>
          <a:bodyPr/>
          <a:lstStyle/>
          <a:p>
            <a:r>
              <a:rPr lang="en-US" smtClean="0"/>
              <a:t>24 March 2022</a:t>
            </a:r>
            <a:endParaRPr lang="en-GB" dirty="0"/>
          </a:p>
        </p:txBody>
      </p:sp>
      <p:sp>
        <p:nvSpPr>
          <p:cNvPr id="4" name="Footer Placeholder 3"/>
          <p:cNvSpPr>
            <a:spLocks noGrp="1"/>
          </p:cNvSpPr>
          <p:nvPr>
            <p:ph type="ftr" sz="quarter" idx="11"/>
          </p:nvPr>
        </p:nvSpPr>
        <p:spPr/>
        <p:txBody>
          <a:bodyPr/>
          <a:lstStyle/>
          <a:p>
            <a:r>
              <a:rPr lang="en-US" smtClean="0"/>
              <a:t>IGTF and EUGridPMA development - APGridPMA March 2022 meeting </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9</a:t>
            </a:fld>
            <a:endParaRPr lang="en-GB"/>
          </a:p>
        </p:txBody>
      </p:sp>
      <p:pic>
        <p:nvPicPr>
          <p:cNvPr id="6" name="Google Shape;142;gf1d7537519_0_56"/>
          <p:cNvPicPr preferRelativeResize="0">
            <a:picLocks/>
          </p:cNvPicPr>
          <p:nvPr/>
        </p:nvPicPr>
        <p:blipFill rotWithShape="1">
          <a:blip r:embed="rId2">
            <a:alphaModFix/>
          </a:blip>
          <a:srcRect/>
          <a:stretch/>
        </p:blipFill>
        <p:spPr>
          <a:xfrm>
            <a:off x="1799227" y="1293475"/>
            <a:ext cx="7559261" cy="5112544"/>
          </a:xfrm>
          <a:prstGeom prst="rect">
            <a:avLst/>
          </a:prstGeom>
          <a:noFill/>
          <a:ln>
            <a:noFill/>
          </a:ln>
        </p:spPr>
      </p:pic>
      <p:pic>
        <p:nvPicPr>
          <p:cNvPr id="7" name="Google Shape;11;p9"/>
          <p:cNvPicPr preferRelativeResize="0"/>
          <p:nvPr/>
        </p:nvPicPr>
        <p:blipFill rotWithShape="1">
          <a:blip r:embed="rId3">
            <a:alphaModFix/>
          </a:blip>
          <a:srcRect/>
          <a:stretch/>
        </p:blipFill>
        <p:spPr>
          <a:xfrm>
            <a:off x="10189066" y="5460967"/>
            <a:ext cx="1328652" cy="715996"/>
          </a:xfrm>
          <a:prstGeom prst="rect">
            <a:avLst/>
          </a:prstGeom>
          <a:noFill/>
          <a:ln>
            <a:noFill/>
          </a:ln>
        </p:spPr>
      </p:pic>
      <p:sp>
        <p:nvSpPr>
          <p:cNvPr id="8" name="Rectangle 7"/>
          <p:cNvSpPr/>
          <p:nvPr/>
        </p:nvSpPr>
        <p:spPr>
          <a:xfrm>
            <a:off x="3194756" y="4289778"/>
            <a:ext cx="4865511" cy="204328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319912" y="2246490"/>
            <a:ext cx="282221" cy="101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594090" y="3262490"/>
            <a:ext cx="282221" cy="101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226757" y="4605867"/>
            <a:ext cx="1219200" cy="2822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8448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TF-template-davidg-9x16.potx" id="{F88861DC-B770-4CDE-955A-243752A50076}" vid="{E3E9ED40-0286-43CB-860C-09554CE4D4CC}"/>
    </a:ext>
  </a:extLst>
</a:theme>
</file>

<file path=ppt/theme/theme2.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RC-community-template-16-9-format.potx" id="{AE52D9D6-9D64-47B7-BEDA-75986951F70B}" vid="{0061BA48-699B-4232-B02C-5EF96819DD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IGTF-template-davidg-9x16</Template>
  <TotalTime>13114</TotalTime>
  <Words>3294</Words>
  <Application>Microsoft Office PowerPoint</Application>
  <PresentationFormat>Widescreen</PresentationFormat>
  <Paragraphs>446</Paragraphs>
  <Slides>49</Slides>
  <Notes>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9" baseType="lpstr">
      <vt:lpstr>Arial</vt:lpstr>
      <vt:lpstr>Calibri</vt:lpstr>
      <vt:lpstr>Helvetica Neue Medium</vt:lpstr>
      <vt:lpstr>Open Sans</vt:lpstr>
      <vt:lpstr>Segoe Print</vt:lpstr>
      <vt:lpstr>Verdana</vt:lpstr>
      <vt:lpstr>Wingdings</vt:lpstr>
      <vt:lpstr>Office Theme</vt:lpstr>
      <vt:lpstr>GEANT Association</vt:lpstr>
      <vt:lpstr>PHOTO-PAINT</vt:lpstr>
      <vt:lpstr>Building Trust and Security  with AARC, IGTF, EOSC, &amp; WISE</vt:lpstr>
      <vt:lpstr>Meanwhile in the EUGridPMA+ …</vt:lpstr>
      <vt:lpstr>IGTF EMEA area membership evolution</vt:lpstr>
      <vt:lpstr>Membership and other changes</vt:lpstr>
      <vt:lpstr>WLCG and server credentials study WG</vt:lpstr>
      <vt:lpstr>A Security Baseline  for diverse infrastructures and the EOSC</vt:lpstr>
      <vt:lpstr>European Open Science Cloud - Interconnecting communities</vt:lpstr>
      <vt:lpstr>An ecosystem more than just the infrastructure</vt:lpstr>
      <vt:lpstr>The EOSC ecosystem – core and an ‘exchange’</vt:lpstr>
      <vt:lpstr>EOSC Authentication and Authorization Infrastructure</vt:lpstr>
      <vt:lpstr>A challenging security landscape</vt:lpstr>
      <vt:lpstr>Back to Basics:  the few tenets for the ecosystem security</vt:lpstr>
      <vt:lpstr>Making the EOSC a trusted place</vt:lpstr>
      <vt:lpstr>From an infrastructure to an ecosystem view</vt:lpstr>
      <vt:lpstr>Evolving to the EOSC Security Baseline</vt:lpstr>
      <vt:lpstr>Baseline Process</vt:lpstr>
      <vt:lpstr>PowerPoint Presentation</vt:lpstr>
      <vt:lpstr>But an FAQ is almost mandatory</vt:lpstr>
      <vt:lpstr>Inspirational also for evolving  the policy development kit </vt:lpstr>
      <vt:lpstr>Attribute Authority operational security</vt:lpstr>
      <vt:lpstr>Taking proper care of trust sources</vt:lpstr>
      <vt:lpstr>Operational guideline landscape for - proxy or source - AAI components</vt:lpstr>
      <vt:lpstr>Operational security focus in the BPA: beyond just the IdPs</vt:lpstr>
      <vt:lpstr>AARC-G071: keeping users &amp; communities protected, moving across models</vt:lpstr>
      <vt:lpstr>Deployment guidance included … </vt:lpstr>
      <vt:lpstr>Protecting the community membership data and its proxy</vt:lpstr>
      <vt:lpstr>When the AA is in a managed environment …</vt:lpstr>
      <vt:lpstr>Implementation of the AA Operations (“AAI proxy”) Security guidelines</vt:lpstr>
      <vt:lpstr>RCauth.eu – resilience and HA</vt:lpstr>
      <vt:lpstr>RCauth.eu – a ubiquitous federated IOTA</vt:lpstr>
      <vt:lpstr>Long ago, in a drawer far, far away …</vt:lpstr>
      <vt:lpstr>Distributed RCauth</vt:lpstr>
      <vt:lpstr>A transparent multi-site setup?</vt:lpstr>
      <vt:lpstr>Use proven technology: ip anycast</vt:lpstr>
      <vt:lpstr>Getting 145.116.216.0/24 out there</vt:lpstr>
      <vt:lpstr>Same IP address, two AS paths </vt:lpstr>
      <vt:lpstr>Will take any shortest route in the default-free zone</vt:lpstr>
      <vt:lpstr>Prerequisites are relatively simple</vt:lpstr>
      <vt:lpstr>And you get reasonable load balancing</vt:lpstr>
      <vt:lpstr>Other HA options</vt:lpstr>
      <vt:lpstr>And finally … What about  An IGTF RAT CC again?</vt:lpstr>
      <vt:lpstr>Communications Challenges – who picks up the call?</vt:lpstr>
      <vt:lpstr>Challenge elements – what is valued or expected might differ …</vt:lpstr>
      <vt:lpstr>Continued engagement and coordination: WISE SCCC JOINT WG</vt:lpstr>
      <vt:lpstr>Subsidiary aim: make security contacts less ‘scary’</vt:lpstr>
      <vt:lpstr>Would you like to be contacted?</vt:lpstr>
      <vt:lpstr>WISE SCCC-WG – participate!</vt:lpstr>
      <vt:lpstr>Building a global trust fabric</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Trust and Security developments in the EUGridPMA and EOSC</dc:title>
  <dc:creator>davidg</dc:creator>
  <cp:lastModifiedBy>davidg</cp:lastModifiedBy>
  <cp:revision>208</cp:revision>
  <cp:lastPrinted>2021-03-20T13:35:45Z</cp:lastPrinted>
  <dcterms:created xsi:type="dcterms:W3CDTF">2021-03-15T10:18:01Z</dcterms:created>
  <dcterms:modified xsi:type="dcterms:W3CDTF">2022-03-23T21:08:41Z</dcterms:modified>
</cp:coreProperties>
</file>