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2" r:id="rId5"/>
    <p:sldId id="263" r:id="rId6"/>
    <p:sldId id="257" r:id="rId7"/>
    <p:sldId id="264" r:id="rId8"/>
    <p:sldId id="266" r:id="rId9"/>
    <p:sldId id="265" r:id="rId10"/>
    <p:sldId id="267" r:id="rId11"/>
    <p:sldId id="268" r:id="rId12"/>
    <p:sldId id="269" r:id="rId13"/>
    <p:sldId id="260" r:id="rId14"/>
    <p:sldId id="271" r:id="rId15"/>
    <p:sldId id="26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D492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94227-23BA-4262-B38C-6652E04AEA9D}" type="datetimeFigureOut">
              <a:rPr lang="en-US" smtClean="0"/>
              <a:pPr/>
              <a:t>3/28/2009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58A26-63BD-42A6-97C7-8E3CB925E4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EB948A-FE2B-4E0B-A105-F65304E453B1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869" y="4344025"/>
            <a:ext cx="5488264" cy="411292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186831-CD03-41E6-A9AC-33E2CC70BE04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869" y="4344025"/>
            <a:ext cx="5488264" cy="411292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77340E-1D48-436A-855D-815D5E8AEE1E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869" y="4344025"/>
            <a:ext cx="5488264" cy="411292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38" y="3713163"/>
            <a:ext cx="4286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rgbClr val="FFCC00"/>
                </a:solidFill>
                <a:latin typeface="Franklin Gothic Demi" pitchFamily="34" charset="0"/>
                <a:cs typeface="+mn-cs"/>
              </a:rPr>
              <a:t>&gt;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73B95-7F36-4EED-95E8-ECF6EA37D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5400000">
            <a:off x="420688" y="228600"/>
            <a:ext cx="4286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rgbClr val="FFCC00"/>
                </a:solidFill>
                <a:latin typeface="Franklin Gothic Demi" pitchFamily="34" charset="0"/>
                <a:cs typeface="+mn-cs"/>
              </a:rPr>
              <a:t>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46075"/>
            <a:ext cx="7758138" cy="796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002A-C8D9-4144-AA74-1A618AC6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2C03-29B0-4DC9-B9D9-D10C3DAE3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338" y="190500"/>
            <a:ext cx="8141677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0936" y="1350963"/>
            <a:ext cx="4340469" cy="515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081" y="1350963"/>
            <a:ext cx="4341934" cy="515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019925" y="6554788"/>
            <a:ext cx="1901825" cy="3032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</a:t>
            </a:r>
            <a:r>
              <a:rPr lang="en-GB" sz="1400"/>
              <a:t>_</a:t>
            </a:r>
            <a:fld id="{ABB8D186-26C7-4362-8AEA-9425EC917D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5400000">
            <a:off x="420688" y="214313"/>
            <a:ext cx="4286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rgbClr val="FFCC00"/>
                </a:solidFill>
                <a:latin typeface="Franklin Gothic Demi" pitchFamily="34" charset="0"/>
                <a:cs typeface="+mn-cs"/>
              </a:rPr>
              <a:t>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46075"/>
            <a:ext cx="7758138" cy="796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5CBDD-E846-458A-8393-A274EE15E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5400000">
            <a:off x="721519" y="2156619"/>
            <a:ext cx="4286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rgbClr val="FFCC00"/>
                </a:solidFill>
                <a:latin typeface="Franklin Gothic Demi" pitchFamily="34" charset="0"/>
                <a:cs typeface="+mn-cs"/>
              </a:rPr>
              <a:t>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BD853-8416-4D84-9077-5AB560216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5400000">
            <a:off x="420688" y="214313"/>
            <a:ext cx="4286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rgbClr val="FFCC00"/>
                </a:solidFill>
                <a:latin typeface="Franklin Gothic Demi" pitchFamily="34" charset="0"/>
                <a:cs typeface="+mn-cs"/>
              </a:rPr>
              <a:t>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46075"/>
            <a:ext cx="7758138" cy="796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9008E-FFCE-4FEA-B137-BD13EB512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5400000">
            <a:off x="420688" y="214313"/>
            <a:ext cx="4286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rgbClr val="FFCC00"/>
                </a:solidFill>
                <a:latin typeface="Franklin Gothic Demi" pitchFamily="34" charset="0"/>
                <a:cs typeface="+mn-cs"/>
              </a:rPr>
              <a:t>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46075"/>
            <a:ext cx="7758138" cy="7969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DCC25-F913-4826-97D0-FE3F6BD17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5400000">
            <a:off x="420688" y="214313"/>
            <a:ext cx="4286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rgbClr val="FFCC00"/>
                </a:solidFill>
                <a:latin typeface="Franklin Gothic Demi" pitchFamily="34" charset="0"/>
                <a:cs typeface="+mn-cs"/>
              </a:rPr>
              <a:t>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346075"/>
            <a:ext cx="7758138" cy="796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20CDE-EF41-4198-A75B-8BA26B02D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2009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E99A2-4A66-4173-9CE7-749A4250A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340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33407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954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2009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2BD8C-2995-4800-A799-128177B27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2009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EBDF7-62A1-4E51-AEF7-E14C6A9B5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85813" y="346075"/>
            <a:ext cx="7900987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57313"/>
            <a:ext cx="8229600" cy="47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43688" y="6500813"/>
            <a:ext cx="1071562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8875" y="6500813"/>
            <a:ext cx="328612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5313" y="6500813"/>
            <a:ext cx="471487" cy="214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  <a:cs typeface="+mn-cs"/>
              </a:defRPr>
            </a:lvl1pPr>
          </a:lstStyle>
          <a:p>
            <a:pPr>
              <a:defRPr/>
            </a:pPr>
            <a:fld id="{BF000AE9-984D-4D01-A10A-6C590D5D6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" descr="H:\Home\davidg\Template\Logos\NIKHEF.wm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69900" y="6484938"/>
            <a:ext cx="68421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3" descr="H:\Home\davidg\Template\Logos\pdpbw-small.gif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244600" y="6519863"/>
            <a:ext cx="4095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071688" y="6429375"/>
            <a:ext cx="428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C00000"/>
                </a:solidFill>
                <a:latin typeface="Franklin Gothic Demi" pitchFamily="34" charset="0"/>
                <a:cs typeface="+mn-cs"/>
              </a:rPr>
              <a:t>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03" r:id="rId7"/>
    <p:sldLayoutId id="2147483704" r:id="rId8"/>
    <p:sldLayoutId id="2147483705" r:id="rId9"/>
    <p:sldLayoutId id="2147483713" r:id="rId10"/>
    <p:sldLayoutId id="2147483706" r:id="rId11"/>
    <p:sldLayoutId id="2147483714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Franklin Gothic Dem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Franklin Gothic Dem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Franklin Gothic Dem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Franklin Gothic Dem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Franklin Gothic Dem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Franklin Gothic Dem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Franklin Gothic Dem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Franklin Gothic Dem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Franklin Gothic Dem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Franklin Gothic Heavy" pitchFamily="34" charset="0"/>
        <a:buChar char="&gt;"/>
        <a:defRPr sz="2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Franklin Gothic Book" pitchFamily="34" charset="0"/>
        <a:buChar char="&gt;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d-docdb.fnal.gov/cgi-bin/ShowDocument?docid=2952" TargetMode="External"/><Relationship Id="rId2" Type="http://schemas.openxmlformats.org/officeDocument/2006/relationships/hyperlink" Target="http://www.switch.ch/grid/support/documents/xacmlsam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ms.cern.ch/document/929867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AuthZ</a:t>
            </a:r>
            <a:r>
              <a:rPr lang="en-US" dirty="0" smtClean="0"/>
              <a:t> </a:t>
            </a:r>
            <a:r>
              <a:rPr lang="en-US" dirty="0" err="1" smtClean="0"/>
              <a:t>Interop</a:t>
            </a:r>
            <a:r>
              <a:rPr lang="en-US" dirty="0" smtClean="0"/>
              <a:t> report 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for the authz-interop.org collaboration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i="1" dirty="0" smtClean="0"/>
              <a:t>David Groep, </a:t>
            </a:r>
            <a:br>
              <a:rPr lang="en-US" i="1" dirty="0" smtClean="0"/>
            </a:br>
            <a:r>
              <a:rPr lang="en-US" i="1" dirty="0" smtClean="0"/>
              <a:t>with many thanks to Dave Dykstra’s CHEP talk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7" y="287338"/>
            <a:ext cx="7618437" cy="920750"/>
          </a:xfrm>
        </p:spPr>
        <p:txBody>
          <a:bodyPr/>
          <a:lstStyle/>
          <a:p>
            <a:r>
              <a:rPr lang="en-US" sz="3200" dirty="0" smtClean="0"/>
              <a:t>Structure of the </a:t>
            </a:r>
            <a:r>
              <a:rPr lang="en-US" sz="3200" dirty="0" err="1" smtClean="0"/>
              <a:t>AuthZ</a:t>
            </a:r>
            <a:r>
              <a:rPr lang="en-US" sz="3200" dirty="0" smtClean="0"/>
              <a:t> </a:t>
            </a:r>
            <a:r>
              <a:rPr lang="en-US" sz="3200" dirty="0" err="1" smtClean="0"/>
              <a:t>Interop</a:t>
            </a:r>
            <a:r>
              <a:rPr lang="en-US" sz="3200" dirty="0" smtClean="0"/>
              <a:t> Profile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2605088"/>
            <a:ext cx="8229600" cy="1855787"/>
          </a:xfrm>
        </p:spPr>
        <p:txBody>
          <a:bodyPr/>
          <a:lstStyle/>
          <a:p>
            <a:r>
              <a:rPr lang="en-US" sz="2400" smtClean="0"/>
              <a:t>Subject: </a:t>
            </a:r>
            <a:r>
              <a:rPr lang="en-US" sz="2400" i="1" smtClean="0">
                <a:solidFill>
                  <a:schemeClr val="hlink"/>
                </a:solidFill>
              </a:rPr>
              <a:t>&lt;ns-prefix&gt;/subject/&lt;subject-attr-name&gt;</a:t>
            </a:r>
          </a:p>
          <a:p>
            <a:r>
              <a:rPr lang="en-US" sz="2400" smtClean="0"/>
              <a:t>Action: </a:t>
            </a:r>
            <a:r>
              <a:rPr lang="en-US" sz="2400" i="1" smtClean="0">
                <a:solidFill>
                  <a:schemeClr val="hlink"/>
                </a:solidFill>
              </a:rPr>
              <a:t>&lt;ns-prefix&gt;/action/&lt;action-attr-name&gt;</a:t>
            </a:r>
          </a:p>
          <a:p>
            <a:r>
              <a:rPr lang="en-US" sz="2400" smtClean="0"/>
              <a:t>Resource: </a:t>
            </a:r>
            <a:r>
              <a:rPr lang="en-US" sz="2400" i="1" smtClean="0">
                <a:solidFill>
                  <a:schemeClr val="hlink"/>
                </a:solidFill>
              </a:rPr>
              <a:t>&lt;ns-prefix&gt;/resource/&lt;resource-attr-name&gt;</a:t>
            </a:r>
          </a:p>
          <a:p>
            <a:r>
              <a:rPr lang="en-US" sz="2400" smtClean="0"/>
              <a:t>Environment: </a:t>
            </a:r>
            <a:r>
              <a:rPr lang="en-US" sz="2400" i="1" smtClean="0">
                <a:solidFill>
                  <a:schemeClr val="hlink"/>
                </a:solidFill>
              </a:rPr>
              <a:t>&lt;ns-prefix&gt;/environment/&lt;env-type&gt;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65125" y="4765675"/>
            <a:ext cx="8229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Obligation Attribute Identifiers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5463" y="5297488"/>
            <a:ext cx="8293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err="1">
                <a:latin typeface="+mn-lt"/>
              </a:rPr>
              <a:t>ObligationId</a:t>
            </a:r>
            <a:r>
              <a:rPr lang="en-US" sz="2400" kern="0" dirty="0">
                <a:latin typeface="+mn-lt"/>
              </a:rPr>
              <a:t>: </a:t>
            </a:r>
            <a:r>
              <a:rPr lang="en-US" sz="2400" i="1" kern="0" dirty="0">
                <a:solidFill>
                  <a:schemeClr val="hlink"/>
                </a:solidFill>
                <a:latin typeface="+mn-lt"/>
              </a:rPr>
              <a:t>&lt;ns-prefix&gt;/obligation/&lt;obligation-name&gt;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err="1">
                <a:latin typeface="+mn-lt"/>
              </a:rPr>
              <a:t>AttributeId</a:t>
            </a:r>
            <a:r>
              <a:rPr lang="en-US" sz="2400" kern="0" dirty="0">
                <a:latin typeface="+mn-lt"/>
              </a:rPr>
              <a:t>: </a:t>
            </a:r>
            <a:r>
              <a:rPr lang="en-US" sz="2400" i="1" kern="0" dirty="0">
                <a:solidFill>
                  <a:schemeClr val="hlink"/>
                </a:solidFill>
                <a:latin typeface="+mn-lt"/>
              </a:rPr>
              <a:t>&lt;ns-prefix&gt;/attributes/&lt;obligation-</a:t>
            </a:r>
            <a:r>
              <a:rPr lang="en-US" sz="2400" i="1" kern="0" dirty="0" err="1">
                <a:solidFill>
                  <a:schemeClr val="hlink"/>
                </a:solidFill>
                <a:latin typeface="+mn-lt"/>
              </a:rPr>
              <a:t>attr</a:t>
            </a:r>
            <a:r>
              <a:rPr lang="en-US" sz="2400" i="1" kern="0" dirty="0">
                <a:solidFill>
                  <a:schemeClr val="hlink"/>
                </a:solidFill>
                <a:latin typeface="+mn-lt"/>
              </a:rPr>
              <a:t>-name&gt;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8163" y="1304925"/>
            <a:ext cx="82296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Namespace prefix:</a:t>
            </a:r>
            <a:r>
              <a:rPr lang="en-US" sz="2400" i="1" kern="0" dirty="0">
                <a:latin typeface="+mn-lt"/>
              </a:rPr>
              <a:t> </a:t>
            </a:r>
            <a:r>
              <a:rPr lang="en-US" sz="2400" i="1" kern="0" dirty="0">
                <a:solidFill>
                  <a:srgbClr val="990000"/>
                </a:solidFill>
                <a:latin typeface="+mn-lt"/>
              </a:rPr>
              <a:t>http://authz-interop.org/xacml</a:t>
            </a:r>
            <a:endParaRPr lang="en-US" sz="2400" kern="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92100" y="1881188"/>
            <a:ext cx="82296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Request Attribute Identifiers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5CBDD-E846-458A-8393-A274EE15E76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Common Request </a:t>
            </a:r>
            <a:r>
              <a:rPr lang="en-US" dirty="0" smtClean="0"/>
              <a:t>attributes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200" dirty="0" smtClean="0">
                <a:sym typeface="Symbol" pitchFamily="18" charset="2"/>
              </a:rPr>
              <a:t>Subject </a:t>
            </a:r>
            <a:r>
              <a:rPr lang="en-US" sz="1600" dirty="0" smtClean="0">
                <a:sym typeface="Symbol" pitchFamily="18" charset="2"/>
              </a:rPr>
              <a:t>(see profile doc for full list)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 smtClean="0">
                <a:sym typeface="Symbol" pitchFamily="18" charset="2"/>
              </a:rPr>
              <a:t>Subject-X509-id</a:t>
            </a:r>
            <a:endParaRPr lang="en-US" sz="1800" dirty="0" smtClean="0"/>
          </a:p>
          <a:p>
            <a:pPr lvl="2" algn="just">
              <a:lnSpc>
                <a:spcPct val="90000"/>
              </a:lnSpc>
              <a:defRPr/>
            </a:pPr>
            <a:r>
              <a:rPr lang="en-US" sz="1400" dirty="0" smtClean="0"/>
              <a:t>String: </a:t>
            </a:r>
            <a:r>
              <a:rPr lang="en-US" sz="1400" dirty="0" err="1" smtClean="0"/>
              <a:t>OpenSSL</a:t>
            </a:r>
            <a:r>
              <a:rPr lang="en-US" sz="1400" dirty="0" smtClean="0"/>
              <a:t> DN notation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 smtClean="0"/>
              <a:t>Subject-VO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 smtClean="0"/>
              <a:t>String: “CMS”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 smtClean="0"/>
              <a:t>VOMS-FQAN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 smtClean="0"/>
              <a:t>String: “/CMS/VO-Admin”</a:t>
            </a:r>
          </a:p>
          <a:p>
            <a:pPr lvl="2">
              <a:lnSpc>
                <a:spcPct val="90000"/>
              </a:lnSpc>
              <a:defRPr/>
            </a:pPr>
            <a:endParaRPr lang="en-US" sz="1400" dirty="0" smtClean="0"/>
          </a:p>
          <a:p>
            <a:pPr lvl="2">
              <a:lnSpc>
                <a:spcPct val="90000"/>
              </a:lnSpc>
              <a:defRPr/>
            </a:pPr>
            <a:endParaRPr lang="en-US" sz="1400" dirty="0" smtClean="0"/>
          </a:p>
          <a:p>
            <a:pPr>
              <a:lnSpc>
                <a:spcPct val="90000"/>
              </a:lnSpc>
              <a:defRPr/>
            </a:pPr>
            <a:r>
              <a:rPr lang="en-US" sz="2200" dirty="0" smtClean="0"/>
              <a:t>Resource </a:t>
            </a:r>
            <a:r>
              <a:rPr lang="en-US" sz="1600" dirty="0" smtClean="0">
                <a:sym typeface="Symbol" pitchFamily="18" charset="2"/>
              </a:rPr>
              <a:t>(see doc for full list)</a:t>
            </a:r>
            <a:endParaRPr lang="en-US" sz="16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1800" dirty="0" smtClean="0"/>
              <a:t>Resource-id (</a:t>
            </a:r>
            <a:r>
              <a:rPr lang="en-US" sz="1800" dirty="0" err="1" smtClean="0"/>
              <a:t>enum</a:t>
            </a:r>
            <a:r>
              <a:rPr lang="en-US" sz="1800" dirty="0" smtClean="0"/>
              <a:t> type)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 smtClean="0"/>
              <a:t>CE / SE / WN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 smtClean="0"/>
              <a:t>Resource X509 Service Certificate Subject</a:t>
            </a:r>
          </a:p>
          <a:p>
            <a:pPr lvl="2">
              <a:lnSpc>
                <a:spcPct val="90000"/>
              </a:lnSpc>
              <a:defRPr/>
            </a:pPr>
            <a:r>
              <a:rPr lang="en-GB" sz="1400" dirty="0" smtClean="0"/>
              <a:t>resource-x509-id</a:t>
            </a:r>
            <a:endParaRPr lang="en-US" sz="1400" dirty="0" smtClean="0"/>
          </a:p>
          <a:p>
            <a:pPr lvl="1" indent="-228600">
              <a:lnSpc>
                <a:spcPct val="90000"/>
              </a:lnSpc>
              <a:defRPr/>
            </a:pPr>
            <a:r>
              <a:rPr lang="en-GB" sz="1800" dirty="0" smtClean="0"/>
              <a:t>Host DNS Name</a:t>
            </a:r>
          </a:p>
          <a:p>
            <a:pPr lvl="2">
              <a:lnSpc>
                <a:spcPct val="90000"/>
              </a:lnSpc>
              <a:defRPr/>
            </a:pPr>
            <a:r>
              <a:rPr lang="en-GB" sz="1300" dirty="0" err="1" smtClean="0"/>
              <a:t>Dns</a:t>
            </a:r>
            <a:r>
              <a:rPr lang="en-GB" sz="1300" dirty="0" smtClean="0"/>
              <a:t>-host-name</a:t>
            </a:r>
            <a:endParaRPr lang="en-US" sz="2200" dirty="0" smtClean="0"/>
          </a:p>
          <a:p>
            <a:pPr lvl="1">
              <a:lnSpc>
                <a:spcPct val="90000"/>
              </a:lnSpc>
              <a:defRPr/>
            </a:pPr>
            <a:endParaRPr lang="en-US" sz="14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Action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900" dirty="0" smtClean="0"/>
              <a:t>Action-id (</a:t>
            </a:r>
            <a:r>
              <a:rPr lang="en-US" sz="1900" dirty="0" err="1" smtClean="0"/>
              <a:t>enum</a:t>
            </a:r>
            <a:r>
              <a:rPr lang="en-US" sz="1900" dirty="0" smtClean="0"/>
              <a:t> type)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 smtClean="0"/>
              <a:t>Queue / Execute-Now / Access (file)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900" dirty="0" smtClean="0"/>
              <a:t>Res. Spec. Lang.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1400" dirty="0" smtClean="0"/>
              <a:t>RSL string</a:t>
            </a:r>
          </a:p>
          <a:p>
            <a:pPr lvl="2">
              <a:lnSpc>
                <a:spcPct val="90000"/>
              </a:lnSpc>
              <a:defRPr/>
            </a:pPr>
            <a:endParaRPr lang="en-GB" sz="1300" dirty="0" smtClean="0"/>
          </a:p>
          <a:p>
            <a:pPr lvl="2">
              <a:lnSpc>
                <a:spcPct val="90000"/>
              </a:lnSpc>
              <a:defRPr/>
            </a:pPr>
            <a:endParaRPr lang="en-US" sz="1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Environment</a:t>
            </a:r>
          </a:p>
          <a:p>
            <a:pPr lvl="1">
              <a:defRPr/>
            </a:pPr>
            <a:r>
              <a:rPr lang="en-GB" sz="1900" dirty="0" smtClean="0"/>
              <a:t>PEP-PDP capability </a:t>
            </a:r>
            <a:r>
              <a:rPr lang="en-GB" sz="1900" dirty="0" err="1" smtClean="0"/>
              <a:t>negot</a:t>
            </a:r>
            <a:r>
              <a:rPr lang="en-GB" sz="1900" dirty="0" smtClean="0"/>
              <a:t>.</a:t>
            </a:r>
            <a:endParaRPr lang="en-US" sz="1900" dirty="0" smtClean="0"/>
          </a:p>
          <a:p>
            <a:pPr lvl="2">
              <a:defRPr/>
            </a:pPr>
            <a:r>
              <a:rPr lang="en-US" sz="1400" dirty="0" smtClean="0"/>
              <a:t>PEP sends to PDP supported Obligations</a:t>
            </a:r>
          </a:p>
          <a:p>
            <a:pPr lvl="2">
              <a:defRPr/>
            </a:pPr>
            <a:r>
              <a:rPr lang="en-US" sz="1400" dirty="0" smtClean="0"/>
              <a:t>Enables upgrading of the PEPs and PDPs independently</a:t>
            </a:r>
          </a:p>
          <a:p>
            <a:pPr lvl="1">
              <a:defRPr/>
            </a:pPr>
            <a:r>
              <a:rPr lang="en-US" sz="1800" dirty="0" smtClean="0"/>
              <a:t>Pilot Job context (pull-WMS)</a:t>
            </a:r>
          </a:p>
          <a:p>
            <a:pPr lvl="2">
              <a:defRPr/>
            </a:pPr>
            <a:r>
              <a:rPr lang="en-US" sz="1400" dirty="0" smtClean="0"/>
              <a:t>Pilot job invoker identity</a:t>
            </a:r>
            <a:endParaRPr lang="en-GB" sz="1400" dirty="0" smtClean="0"/>
          </a:p>
          <a:p>
            <a:pPr lvl="2">
              <a:defRPr/>
            </a:pPr>
            <a:r>
              <a:rPr lang="en-GB" sz="1400" dirty="0" smtClean="0"/>
              <a:t>Policy statement example: “User access to the WN execution environment can be granted only if the pilot job belongs to the same VO as the user VO”</a:t>
            </a:r>
            <a:endParaRPr lang="en-US" sz="1400" dirty="0" smtClean="0"/>
          </a:p>
          <a:p>
            <a:pPr lvl="2">
              <a:lnSpc>
                <a:spcPct val="90000"/>
              </a:lnSpc>
              <a:defRPr/>
            </a:pPr>
            <a:endParaRPr lang="en-US" sz="13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9008E-FFCE-4FEA-B137-BD13EB512A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43240" y="6162280"/>
            <a:ext cx="5715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 smtClean="0"/>
              <a:t>s</a:t>
            </a:r>
            <a:r>
              <a:rPr lang="en-US" sz="1600" i="1" dirty="0" smtClean="0"/>
              <a:t>ee document for all attributes and obligations</a:t>
            </a:r>
            <a:endParaRPr lang="en-US" sz="1600" i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Common Obligation </a:t>
            </a:r>
            <a:r>
              <a:rPr lang="en-US" dirty="0" smtClean="0"/>
              <a:t>Attributes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3500" dirty="0" smtClean="0"/>
              <a:t>UIDGID</a:t>
            </a:r>
            <a:endParaRPr lang="en-US" sz="3500" b="1" dirty="0" smtClean="0"/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UID (integer): Unix User ID local to the PEP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GID (integer): Unix Group ID local to the PEP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algn="just">
              <a:lnSpc>
                <a:spcPct val="90000"/>
              </a:lnSpc>
              <a:defRPr/>
            </a:pPr>
            <a:r>
              <a:rPr lang="en-US" sz="3300" dirty="0" smtClean="0"/>
              <a:t>Secondary GIDs</a:t>
            </a:r>
            <a:endParaRPr lang="en-US" sz="4600" dirty="0" smtClean="0"/>
          </a:p>
          <a:p>
            <a:pPr lvl="1" algn="just">
              <a:lnSpc>
                <a:spcPct val="90000"/>
              </a:lnSpc>
              <a:defRPr/>
            </a:pPr>
            <a:r>
              <a:rPr lang="en-US" dirty="0" smtClean="0"/>
              <a:t>GID (integer): Unix Group ID local to the PEP (Multi recurrence)</a:t>
            </a:r>
          </a:p>
          <a:p>
            <a:pPr lvl="1" algn="just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sz="3300" dirty="0" smtClean="0"/>
              <a:t>Username</a:t>
            </a:r>
            <a:endParaRPr lang="en-US" sz="3300" b="1" dirty="0" smtClean="0"/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Username (string): Unix username or account name local to the PEP.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3300" dirty="0" smtClean="0"/>
              <a:t>Path restriction</a:t>
            </a:r>
            <a:endParaRPr lang="en-US" sz="3300" b="1" dirty="0" smtClean="0"/>
          </a:p>
          <a:p>
            <a:pPr lvl="1">
              <a:defRPr/>
            </a:pPr>
            <a:r>
              <a:rPr lang="en-US" dirty="0" err="1" smtClean="0"/>
              <a:t>RootPath</a:t>
            </a:r>
            <a:r>
              <a:rPr lang="en-US" dirty="0" smtClean="0"/>
              <a:t> (string): a sub-tree of the FS at the PEP</a:t>
            </a:r>
          </a:p>
          <a:p>
            <a:pPr lvl="1">
              <a:defRPr/>
            </a:pPr>
            <a:r>
              <a:rPr lang="en-US" dirty="0" err="1" smtClean="0"/>
              <a:t>HomePath</a:t>
            </a:r>
            <a:r>
              <a:rPr lang="en-US" dirty="0" smtClean="0"/>
              <a:t> (string): path to user home area (relative to </a:t>
            </a:r>
            <a:r>
              <a:rPr lang="en-US" dirty="0" err="1" smtClean="0"/>
              <a:t>RootPath</a:t>
            </a:r>
            <a:r>
              <a:rPr lang="en-US" dirty="0" smtClean="0"/>
              <a:t>)</a:t>
            </a:r>
          </a:p>
          <a:p>
            <a:pPr lvl="1">
              <a:buFontTx/>
              <a:buNone/>
              <a:defRPr/>
            </a:pPr>
            <a:endParaRPr lang="en-US" sz="1300" dirty="0" smtClean="0"/>
          </a:p>
          <a:p>
            <a:pPr>
              <a:defRPr/>
            </a:pPr>
            <a:r>
              <a:rPr lang="en-US" sz="3300" dirty="0" smtClean="0"/>
              <a:t>Storage Priority</a:t>
            </a:r>
          </a:p>
          <a:p>
            <a:pPr lvl="1" algn="just">
              <a:defRPr/>
            </a:pPr>
            <a:r>
              <a:rPr lang="en-US" dirty="0" smtClean="0"/>
              <a:t>Priority (integer): priority to access storage resources.</a:t>
            </a:r>
          </a:p>
          <a:p>
            <a:pPr lvl="1" algn="just">
              <a:buFontTx/>
              <a:buNone/>
              <a:defRPr/>
            </a:pPr>
            <a:endParaRPr lang="en-US" sz="1900" dirty="0" smtClean="0"/>
          </a:p>
          <a:p>
            <a:pPr>
              <a:defRPr/>
            </a:pPr>
            <a:r>
              <a:rPr lang="en-US" sz="3300" dirty="0" smtClean="0"/>
              <a:t>Access permissions</a:t>
            </a:r>
            <a:endParaRPr lang="en-US" sz="3300" b="1" dirty="0" smtClean="0"/>
          </a:p>
          <a:p>
            <a:pPr lvl="1">
              <a:defRPr/>
            </a:pPr>
            <a:r>
              <a:rPr lang="en-US" dirty="0" smtClean="0"/>
              <a:t>Access-Permissions (string):</a:t>
            </a:r>
            <a:br>
              <a:rPr lang="en-US" dirty="0" smtClean="0"/>
            </a:br>
            <a:r>
              <a:rPr lang="en-GB" dirty="0" smtClean="0"/>
              <a:t>“read-only”, “read-write”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9008E-FFCE-4FEA-B137-BD13EB512A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43240" y="6162280"/>
            <a:ext cx="5715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 smtClean="0"/>
              <a:t>s</a:t>
            </a:r>
            <a:r>
              <a:rPr lang="en-US" sz="1600" i="1" dirty="0" smtClean="0"/>
              <a:t>ee document for all attributes and obligations</a:t>
            </a:r>
            <a:endParaRPr lang="en-US" sz="1600" i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interoperability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5CBDD-E846-458A-8393-A274EE15E76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22530" name="Picture 2" descr="H:\Home\davidg\Projects-misc\Privilege\authz-interop-diagram-0.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59"/>
            <a:ext cx="7500990" cy="5093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been achieved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All profiles written and implemented</a:t>
            </a:r>
          </a:p>
          <a:p>
            <a:r>
              <a:rPr lang="en-US" sz="2400" dirty="0" smtClean="0"/>
              <a:t>Common libraries available in Java and C implementing the communications protocol</a:t>
            </a:r>
          </a:p>
          <a:p>
            <a:r>
              <a:rPr lang="en-US" sz="2400" dirty="0" smtClean="0"/>
              <a:t>Common handlers for </a:t>
            </a:r>
            <a:br>
              <a:rPr lang="en-US" sz="2400" dirty="0" smtClean="0"/>
            </a:br>
            <a:r>
              <a:rPr lang="en-US" sz="2400" dirty="0" smtClean="0"/>
              <a:t>Joint Interoperable Attribute and Obligations</a:t>
            </a:r>
          </a:p>
          <a:p>
            <a:r>
              <a:rPr lang="en-US" sz="2400" dirty="0" smtClean="0"/>
              <a:t>Integrated in all relevant middleware in EGEE and OSG:</a:t>
            </a:r>
          </a:p>
          <a:p>
            <a:pPr lvl="1"/>
            <a:r>
              <a:rPr lang="en-US" sz="2000" dirty="0" smtClean="0"/>
              <a:t>Clients: </a:t>
            </a:r>
            <a:r>
              <a:rPr lang="en-US" sz="2000" dirty="0" err="1" smtClean="0"/>
              <a:t>lcg</a:t>
            </a:r>
            <a:r>
              <a:rPr lang="en-US" sz="2000" dirty="0" smtClean="0"/>
              <a:t>-CE (via LCMAPS </a:t>
            </a:r>
            <a:r>
              <a:rPr lang="en-US" sz="2000" dirty="0" err="1" smtClean="0"/>
              <a:t>scasclient</a:t>
            </a:r>
            <a:r>
              <a:rPr lang="en-US" sz="2000" dirty="0" smtClean="0"/>
              <a:t>), CREAM and gLExec (ditto), </a:t>
            </a:r>
            <a:br>
              <a:rPr lang="en-US" sz="2000" dirty="0" smtClean="0"/>
            </a:br>
            <a:r>
              <a:rPr lang="en-US" sz="2000" dirty="0" smtClean="0"/>
              <a:t>GT pre-WS gram (both prima and LCMAPS), GT </a:t>
            </a:r>
            <a:r>
              <a:rPr lang="en-US" sz="2000" dirty="0" err="1" smtClean="0"/>
              <a:t>GridFTP</a:t>
            </a:r>
            <a:r>
              <a:rPr lang="en-US" sz="2000" dirty="0" smtClean="0"/>
              <a:t>, </a:t>
            </a:r>
            <a:br>
              <a:rPr lang="en-US" sz="2000" dirty="0" smtClean="0"/>
            </a:br>
            <a:r>
              <a:rPr lang="en-US" sz="2000" dirty="0" smtClean="0"/>
              <a:t>GT4.2 WS-GRAM, dCache/SRM</a:t>
            </a:r>
          </a:p>
          <a:p>
            <a:pPr lvl="1"/>
            <a:r>
              <a:rPr lang="en-US" sz="2000" dirty="0" smtClean="0"/>
              <a:t>Servers: GUMS, SCAS</a:t>
            </a:r>
          </a:p>
          <a:p>
            <a:r>
              <a:rPr lang="en-US" dirty="0" smtClean="0"/>
              <a:t>Other (lower-</a:t>
            </a:r>
            <a:r>
              <a:rPr lang="en-US" dirty="0" err="1" smtClean="0"/>
              <a:t>prio</a:t>
            </a:r>
            <a:r>
              <a:rPr lang="en-US" dirty="0" smtClean="0"/>
              <a:t>) components in progress</a:t>
            </a:r>
          </a:p>
          <a:p>
            <a:pPr lvl="1"/>
            <a:r>
              <a:rPr lang="en-US" dirty="0" smtClean="0"/>
              <a:t>SAZ, </a:t>
            </a:r>
            <a:r>
              <a:rPr lang="en-US" dirty="0" smtClean="0"/>
              <a:t>RFT</a:t>
            </a:r>
            <a:r>
              <a:rPr lang="en-US" dirty="0" smtClean="0"/>
              <a:t>, GT4.x native-</a:t>
            </a:r>
            <a:r>
              <a:rPr lang="en-US" dirty="0" err="1" smtClean="0"/>
              <a:t>AuthZ</a:t>
            </a:r>
            <a:r>
              <a:rPr lang="en-US" dirty="0" smtClean="0"/>
              <a:t>, Condor (&amp; -G</a:t>
            </a:r>
            <a:r>
              <a:rPr lang="en-US" dirty="0" smtClean="0"/>
              <a:t>), </a:t>
            </a:r>
            <a:r>
              <a:rPr lang="en-US" dirty="0" err="1" smtClean="0"/>
              <a:t>BeStMan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5CBDD-E846-458A-8393-A274EE15E76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Integration Test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5CBDD-E846-458A-8393-A274EE15E76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8595" y="1071545"/>
          <a:ext cx="8286808" cy="5263272"/>
        </p:xfrm>
        <a:graphic>
          <a:graphicData uri="http://schemas.openxmlformats.org/drawingml/2006/table">
            <a:tbl>
              <a:tblPr/>
              <a:tblGrid>
                <a:gridCol w="2904049"/>
                <a:gridCol w="2904049"/>
                <a:gridCol w="953350"/>
                <a:gridCol w="821348"/>
                <a:gridCol w="704012"/>
              </a:tblGrid>
              <a:tr h="27024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Component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Test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PDP Component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91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Old GUMS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New GUMS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SCAS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02687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WS-Gatekeeper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(Out of Scope)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Test call-out component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D4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D492"/>
                    </a:solidFill>
                  </a:tcPr>
                </a:tc>
              </a:tr>
              <a:tr h="4053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Run job w/o Delegation or File Transfer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D4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out of scope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053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Run job with Delegation and File Transfer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D4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out of scope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1937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SCAS / PRIMA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cmd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line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tool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(OOS)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AuthZ call via Legacy protocol call-out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D4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D4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3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AuthZ call via XACML protocol call-out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D4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D492"/>
                    </a:solidFill>
                  </a:tcPr>
                </a:tc>
              </a:tr>
              <a:tr h="31937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Pre-WS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Gatekeeper 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(VTB-TESTED)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Run job. AuthZ  via Legacy protocol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93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Run job.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AuthZ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via XACML protocol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D492"/>
                    </a:solidFill>
                  </a:tcPr>
                </a:tc>
              </a:tr>
              <a:tr h="37744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GridFTP 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(VTB-TESTED)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Transfer file. AuthZ  via Legacy protocol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D4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D4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4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Transfer file. AuthZ via XACML protocol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D492"/>
                    </a:solidFill>
                  </a:tcPr>
                </a:tc>
              </a:tr>
              <a:tr h="37744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gLExec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(REL.  Jan 20)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Run pilot job. AuthZ  via Legacy protocol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4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Run pilot job.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AuthZ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via XACML protocol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D492"/>
                    </a:solidFill>
                  </a:tcPr>
                </a:tc>
              </a:tr>
              <a:tr h="37744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SRM/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dCache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gPlazma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(REL.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Jan 20)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Transfer file. AuthZ  via Legacy protocol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74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Transfer file.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AuthZ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via XACML protocol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468" marR="514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Latest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dCache v1.9.2-4 has been released this week. </a:t>
            </a:r>
            <a:br>
              <a:rPr lang="en-US" sz="2400" dirty="0" smtClean="0"/>
            </a:br>
            <a:r>
              <a:rPr lang="en-US" sz="2400" dirty="0" smtClean="0"/>
              <a:t>Pre-release tests have been conducted successfully against GUMS and SCAS. Will be the recommended release in a few months!</a:t>
            </a:r>
          </a:p>
          <a:p>
            <a:pPr lvl="1"/>
            <a:r>
              <a:rPr lang="en-US" sz="2000" dirty="0" smtClean="0"/>
              <a:t>What are the EGEE deployment plans?</a:t>
            </a:r>
          </a:p>
          <a:p>
            <a:endParaRPr lang="en-US" sz="2400" dirty="0" smtClean="0"/>
          </a:p>
          <a:p>
            <a:r>
              <a:rPr lang="en-US" sz="2400" dirty="0" smtClean="0"/>
              <a:t>Development of native </a:t>
            </a:r>
            <a:r>
              <a:rPr lang="en-US" sz="2400" dirty="0" err="1" smtClean="0"/>
              <a:t>authz</a:t>
            </a:r>
            <a:r>
              <a:rPr lang="en-US" sz="2400" dirty="0" smtClean="0"/>
              <a:t> XACML call-out module for </a:t>
            </a:r>
            <a:r>
              <a:rPr lang="en-US" sz="2400" dirty="0" err="1" smtClean="0"/>
              <a:t>GridFTP</a:t>
            </a:r>
            <a:r>
              <a:rPr lang="en-US" sz="2400" dirty="0" smtClean="0"/>
              <a:t>: tests with the </a:t>
            </a:r>
            <a:r>
              <a:rPr lang="en-US" sz="2400" dirty="0" err="1" smtClean="0"/>
              <a:t>Globus</a:t>
            </a:r>
            <a:r>
              <a:rPr lang="en-US" sz="2400" dirty="0" smtClean="0"/>
              <a:t> Toolkit call-out module for authorization speaking the </a:t>
            </a:r>
            <a:r>
              <a:rPr lang="en-US" sz="2400" dirty="0" err="1" smtClean="0"/>
              <a:t>interop</a:t>
            </a:r>
            <a:r>
              <a:rPr lang="en-US" sz="2400" dirty="0" smtClean="0"/>
              <a:t> protocol start this week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5CBDD-E846-458A-8393-A274EE15E76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Keeping </a:t>
            </a:r>
            <a:r>
              <a:rPr lang="en-US" sz="2400" b="1" dirty="0" err="1" smtClean="0"/>
              <a:t>interop</a:t>
            </a:r>
            <a:r>
              <a:rPr lang="en-US" sz="2400" b="1" dirty="0" smtClean="0"/>
              <a:t> (in ‘maintenance mode’) is most important!</a:t>
            </a:r>
          </a:p>
          <a:p>
            <a:endParaRPr lang="en-US" sz="2400" dirty="0" smtClean="0"/>
          </a:p>
          <a:p>
            <a:r>
              <a:rPr lang="en-US" sz="2400" dirty="0" smtClean="0"/>
              <a:t>Continued software support from contributing partners</a:t>
            </a:r>
          </a:p>
          <a:p>
            <a:r>
              <a:rPr lang="en-US" sz="2400" dirty="0" smtClean="0"/>
              <a:t>Interdependency in timing between OSG and GT may lead to Catch-22 in prioritizing native GT4.2 implementation</a:t>
            </a:r>
          </a:p>
          <a:p>
            <a:pPr lvl="1"/>
            <a:r>
              <a:rPr lang="en-US" sz="2000" dirty="0" smtClean="0"/>
              <a:t>Support in Delegation Service and RTF is needed for full production, and before existing legacy solutions can be phased out</a:t>
            </a:r>
          </a:p>
          <a:p>
            <a:r>
              <a:rPr lang="en-US" sz="2400" dirty="0" smtClean="0"/>
              <a:t>Continued close coordination on the specification of the Authorization Profile. New uses cases </a:t>
            </a:r>
            <a:r>
              <a:rPr lang="en-US" sz="2400" b="1" dirty="0" smtClean="0"/>
              <a:t>must </a:t>
            </a:r>
            <a:r>
              <a:rPr lang="en-US" sz="2400" dirty="0" smtClean="0"/>
              <a:t>be coordinated and </a:t>
            </a:r>
            <a:r>
              <a:rPr lang="en-US" sz="2400" b="1" dirty="0" smtClean="0"/>
              <a:t>no </a:t>
            </a:r>
            <a:r>
              <a:rPr lang="en-US" sz="2400" dirty="0" smtClean="0"/>
              <a:t>‘proprietary’ extensions should added, as that breaks the </a:t>
            </a:r>
            <a:r>
              <a:rPr lang="en-US" sz="2400" dirty="0" err="1" smtClean="0"/>
              <a:t>interop</a:t>
            </a:r>
            <a:r>
              <a:rPr lang="en-US" sz="2400" dirty="0" smtClean="0"/>
              <a:t>. Continuous </a:t>
            </a:r>
            <a:r>
              <a:rPr lang="en-US" sz="2400" dirty="0" err="1" smtClean="0"/>
              <a:t>communations</a:t>
            </a:r>
            <a:r>
              <a:rPr lang="en-US" sz="2400" dirty="0" smtClean="0"/>
              <a:t> and coordination remains essential.</a:t>
            </a:r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5CBDD-E846-458A-8393-A274EE15E76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EGEE, OSG, </a:t>
            </a:r>
            <a:r>
              <a:rPr lang="en-US" sz="2400" dirty="0" err="1" smtClean="0"/>
              <a:t>Globus</a:t>
            </a:r>
            <a:r>
              <a:rPr lang="en-US" sz="2400" dirty="0" smtClean="0"/>
              <a:t>, and Condor have collaborated since Feb 2007 on an Authorization Interoperability profile and implementation</a:t>
            </a:r>
          </a:p>
          <a:p>
            <a:pPr>
              <a:defRPr/>
            </a:pPr>
            <a:r>
              <a:rPr lang="en-US" sz="2400" dirty="0" smtClean="0"/>
              <a:t>Interoperability is achieved through an </a:t>
            </a:r>
            <a:r>
              <a:rPr lang="en-US" sz="2400" dirty="0" err="1" smtClean="0"/>
              <a:t>AuthZ</a:t>
            </a:r>
            <a:r>
              <a:rPr lang="en-US" sz="2400" dirty="0" smtClean="0"/>
              <a:t> </a:t>
            </a:r>
            <a:r>
              <a:rPr lang="en-US" sz="2400" dirty="0" err="1" smtClean="0"/>
              <a:t>Interop</a:t>
            </a:r>
            <a:r>
              <a:rPr lang="en-US" sz="2400" dirty="0" smtClean="0"/>
              <a:t> Profile, based on the SAML v2 profile of XACML v2</a:t>
            </a:r>
          </a:p>
          <a:p>
            <a:pPr>
              <a:defRPr/>
            </a:pPr>
            <a:r>
              <a:rPr lang="en-US" sz="2400" dirty="0" smtClean="0"/>
              <a:t>Call-out module implementations are integrated with major Resource Gateways</a:t>
            </a:r>
          </a:p>
          <a:p>
            <a:pPr>
              <a:defRPr/>
            </a:pPr>
            <a:r>
              <a:rPr lang="en-US" sz="2400" dirty="0" smtClean="0"/>
              <a:t>The major advantages of the infrastructure are:</a:t>
            </a:r>
          </a:p>
          <a:p>
            <a:pPr lvl="1">
              <a:defRPr/>
            </a:pPr>
            <a:r>
              <a:rPr lang="en-US" sz="2000" dirty="0" smtClean="0"/>
              <a:t>Software developed in the US or EU can seamlessly be deployed in the EU or US security infrastructures</a:t>
            </a:r>
          </a:p>
          <a:p>
            <a:pPr lvl="1">
              <a:defRPr/>
            </a:pPr>
            <a:r>
              <a:rPr lang="en-US" sz="2000" dirty="0" smtClean="0"/>
              <a:t>Software groups in EGEE and OSG can share and reuse common code</a:t>
            </a:r>
          </a:p>
          <a:p>
            <a:pPr>
              <a:defRPr/>
            </a:pPr>
            <a:r>
              <a:rPr lang="en-US" sz="2400" dirty="0" smtClean="0"/>
              <a:t>Production deployments in OSG and EGEE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5CBDD-E846-458A-8393-A274EE15E76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EGEE</a:t>
            </a:r>
          </a:p>
          <a:p>
            <a:r>
              <a:rPr lang="en-US" sz="2400" dirty="0" smtClean="0"/>
              <a:t>VO Services (‘Privilege’) Project</a:t>
            </a:r>
          </a:p>
          <a:p>
            <a:r>
              <a:rPr lang="en-US" sz="2400" dirty="0" err="1" smtClean="0"/>
              <a:t>Globus</a:t>
            </a:r>
            <a:endParaRPr lang="en-US" sz="2400" dirty="0" smtClean="0"/>
          </a:p>
          <a:p>
            <a:r>
              <a:rPr lang="en-US" sz="2400" dirty="0" smtClean="0"/>
              <a:t>Condor</a:t>
            </a:r>
          </a:p>
          <a:p>
            <a:r>
              <a:rPr lang="en-US" sz="2400" dirty="0" smtClean="0"/>
              <a:t>VDT (OSG)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Joint development and definition effort 2007 until early 2009</a:t>
            </a:r>
          </a:p>
          <a:p>
            <a:pPr>
              <a:buNone/>
            </a:pPr>
            <a:r>
              <a:rPr lang="en-US" sz="2400" dirty="0" smtClean="0"/>
              <a:t>In production phase as of mid 2008</a:t>
            </a:r>
          </a:p>
          <a:p>
            <a:pPr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i="1" dirty="0" smtClean="0"/>
              <a:t>Institutes: </a:t>
            </a:r>
            <a:br>
              <a:rPr lang="en-US" sz="2400" i="1" dirty="0" smtClean="0"/>
            </a:br>
            <a:r>
              <a:rPr lang="en-US" sz="2400" i="1" dirty="0" smtClean="0"/>
              <a:t>ANL, BCCS, BNL, FNAL, INFN, Nikhef, Switch, </a:t>
            </a:r>
            <a:r>
              <a:rPr lang="en-US" sz="2400" i="1" dirty="0" err="1" smtClean="0"/>
              <a:t>UvA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UWMadison</a:t>
            </a:r>
            <a:endParaRPr lang="en-US" sz="240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5CBDD-E846-458A-8393-A274EE15E76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start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GUMS and PRIMA using proprietary SAML1 based protocol</a:t>
            </a:r>
          </a:p>
          <a:p>
            <a:r>
              <a:rPr lang="en-US" sz="2400" dirty="0" smtClean="0"/>
              <a:t>SAZ (authorization service)</a:t>
            </a:r>
          </a:p>
          <a:p>
            <a:r>
              <a:rPr lang="en-US" sz="2400" dirty="0" smtClean="0"/>
              <a:t>GT3, GT4 ‘</a:t>
            </a:r>
            <a:r>
              <a:rPr lang="en-US" sz="2400" dirty="0" err="1" smtClean="0"/>
              <a:t>authz</a:t>
            </a:r>
            <a:r>
              <a:rPr lang="en-US" sz="2400" dirty="0" smtClean="0"/>
              <a:t> callout’ for PRIMA by Markus </a:t>
            </a:r>
            <a:r>
              <a:rPr lang="en-US" sz="2400" dirty="0" err="1" smtClean="0"/>
              <a:t>Lorch</a:t>
            </a:r>
            <a:endParaRPr lang="en-US" sz="2400" dirty="0" smtClean="0"/>
          </a:p>
          <a:p>
            <a:r>
              <a:rPr lang="en-US" sz="2400" dirty="0" smtClean="0"/>
              <a:t>LCAS/LCMAPS</a:t>
            </a:r>
          </a:p>
          <a:p>
            <a:r>
              <a:rPr lang="en-US" sz="2400" dirty="0" smtClean="0"/>
              <a:t>gLExec</a:t>
            </a:r>
          </a:p>
          <a:p>
            <a:r>
              <a:rPr lang="en-US" sz="2400" dirty="0" err="1" smtClean="0"/>
              <a:t>gPlazma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Not only used GUMS and the ‘EGEE’ a different logical model of dealing with attributes and authorization (local VOMS dumps vs. VOMS attribute push)</a:t>
            </a:r>
          </a:p>
          <a:p>
            <a:pPr marL="0" indent="0">
              <a:buNone/>
            </a:pPr>
            <a:r>
              <a:rPr lang="en-US" sz="2400" dirty="0" smtClean="0"/>
              <a:t>Also, the services build in one ecosystem (e.g. ‘EGEE’) could not be used in the other (‘OSG’) </a:t>
            </a:r>
            <a:r>
              <a:rPr lang="en-US" sz="2400" dirty="0" smtClean="0">
                <a:latin typeface="Franklin Gothic Book"/>
              </a:rPr>
              <a:t>→ </a:t>
            </a:r>
            <a:r>
              <a:rPr lang="en-US" sz="2400" dirty="0" smtClean="0"/>
              <a:t>hacks and double work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5CBDD-E846-458A-8393-A274EE15E76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342900" y="1506538"/>
            <a:ext cx="2654300" cy="1538287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8113" y="5686425"/>
            <a:ext cx="2438400" cy="838200"/>
            <a:chOff x="288" y="3600"/>
            <a:chExt cx="1536" cy="528"/>
          </a:xfrm>
        </p:grpSpPr>
        <p:sp>
          <p:nvSpPr>
            <p:cNvPr id="18549" name="Rectangle 6"/>
            <p:cNvSpPr>
              <a:spLocks noChangeArrowheads="1"/>
            </p:cNvSpPr>
            <p:nvPr/>
          </p:nvSpPr>
          <p:spPr bwMode="auto">
            <a:xfrm>
              <a:off x="288" y="3600"/>
              <a:ext cx="1536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0" name="Text Box 7"/>
            <p:cNvSpPr txBox="1">
              <a:spLocks noChangeArrowheads="1"/>
            </p:cNvSpPr>
            <p:nvPr/>
          </p:nvSpPr>
          <p:spPr bwMode="auto">
            <a:xfrm>
              <a:off x="615" y="3815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8551" name="Text Box 8"/>
            <p:cNvSpPr txBox="1">
              <a:spLocks noChangeArrowheads="1"/>
            </p:cNvSpPr>
            <p:nvPr/>
          </p:nvSpPr>
          <p:spPr bwMode="auto">
            <a:xfrm>
              <a:off x="567" y="3719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8552" name="AutoShape 9"/>
            <p:cNvSpPr>
              <a:spLocks noChangeArrowheads="1"/>
            </p:cNvSpPr>
            <p:nvPr/>
          </p:nvSpPr>
          <p:spPr bwMode="auto">
            <a:xfrm>
              <a:off x="331" y="3792"/>
              <a:ext cx="624" cy="24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900"/>
                <a:t>AuthZ </a:t>
              </a:r>
            </a:p>
            <a:p>
              <a:pPr algn="ctr"/>
              <a:r>
                <a:rPr lang="en-US" sz="900"/>
                <a:t>Components</a:t>
              </a:r>
            </a:p>
          </p:txBody>
        </p:sp>
        <p:sp>
          <p:nvSpPr>
            <p:cNvPr id="18553" name="Text Box 10"/>
            <p:cNvSpPr txBox="1">
              <a:spLocks noChangeArrowheads="1"/>
            </p:cNvSpPr>
            <p:nvPr/>
          </p:nvSpPr>
          <p:spPr bwMode="auto">
            <a:xfrm>
              <a:off x="288" y="3600"/>
              <a:ext cx="43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Legend</a:t>
              </a:r>
            </a:p>
          </p:txBody>
        </p:sp>
        <p:sp>
          <p:nvSpPr>
            <p:cNvPr id="18554" name="AutoShape 11" descr="10%"/>
            <p:cNvSpPr>
              <a:spLocks noChangeArrowheads="1"/>
            </p:cNvSpPr>
            <p:nvPr/>
          </p:nvSpPr>
          <p:spPr bwMode="auto">
            <a:xfrm>
              <a:off x="1008" y="3792"/>
              <a:ext cx="672" cy="255"/>
            </a:xfrm>
            <a:prstGeom prst="roundRect">
              <a:avLst>
                <a:gd name="adj" fmla="val 16667"/>
              </a:avLst>
            </a:prstGeom>
            <a:pattFill prst="pct10">
              <a:fgClr>
                <a:srgbClr val="5A99A6"/>
              </a:fgClr>
              <a:bgClr>
                <a:schemeClr val="bg1"/>
              </a:bgClr>
            </a:pattFill>
            <a:ln w="9525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55" name="Text Box 12" descr="10%"/>
            <p:cNvSpPr txBox="1">
              <a:spLocks noChangeArrowheads="1"/>
            </p:cNvSpPr>
            <p:nvPr/>
          </p:nvSpPr>
          <p:spPr bwMode="auto">
            <a:xfrm>
              <a:off x="1008" y="3792"/>
              <a:ext cx="720" cy="230"/>
            </a:xfrm>
            <a:prstGeom prst="rect">
              <a:avLst/>
            </a:prstGeom>
            <a:pattFill prst="pct10">
              <a:fgClr>
                <a:srgbClr val="5A99A6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900"/>
                <a:t>VO Management </a:t>
              </a:r>
            </a:p>
            <a:p>
              <a:r>
                <a:rPr lang="en-US" sz="900"/>
                <a:t>Services</a:t>
              </a:r>
            </a:p>
          </p:txBody>
        </p:sp>
      </p:grpSp>
      <p:sp>
        <p:nvSpPr>
          <p:cNvPr id="18437" name="AutoShape 13"/>
          <p:cNvSpPr>
            <a:spLocks noChangeArrowheads="1"/>
          </p:cNvSpPr>
          <p:nvPr/>
        </p:nvSpPr>
        <p:spPr bwMode="auto">
          <a:xfrm>
            <a:off x="3454400" y="1487488"/>
            <a:ext cx="5338763" cy="4484687"/>
          </a:xfrm>
          <a:prstGeom prst="roundRect">
            <a:avLst>
              <a:gd name="adj" fmla="val 647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8" name="Text Box 14"/>
          <p:cNvSpPr txBox="1">
            <a:spLocks noChangeArrowheads="1"/>
          </p:cNvSpPr>
          <p:nvPr/>
        </p:nvSpPr>
        <p:spPr bwMode="auto">
          <a:xfrm>
            <a:off x="7961313" y="1538288"/>
            <a:ext cx="615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Grid</a:t>
            </a:r>
          </a:p>
          <a:p>
            <a:r>
              <a:rPr lang="en-US"/>
              <a:t>Site</a:t>
            </a:r>
          </a:p>
        </p:txBody>
      </p:sp>
      <p:sp>
        <p:nvSpPr>
          <p:cNvPr id="18439" name="Rectangle 15"/>
          <p:cNvSpPr>
            <a:spLocks noChangeArrowheads="1"/>
          </p:cNvSpPr>
          <p:nvPr/>
        </p:nvSpPr>
        <p:spPr bwMode="auto">
          <a:xfrm>
            <a:off x="4313238" y="1530350"/>
            <a:ext cx="1998662" cy="1290638"/>
          </a:xfrm>
          <a:prstGeom prst="rect">
            <a:avLst/>
          </a:prstGeom>
          <a:solidFill>
            <a:srgbClr val="C0C0C0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AutoShape 16"/>
          <p:cNvSpPr>
            <a:spLocks noChangeArrowheads="1"/>
          </p:cNvSpPr>
          <p:nvPr/>
        </p:nvSpPr>
        <p:spPr bwMode="auto">
          <a:xfrm>
            <a:off x="4395788" y="2079625"/>
            <a:ext cx="1846262" cy="668338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SCAS</a:t>
            </a:r>
          </a:p>
        </p:txBody>
      </p:sp>
      <p:sp>
        <p:nvSpPr>
          <p:cNvPr id="18441" name="Text Box 17"/>
          <p:cNvSpPr txBox="1">
            <a:spLocks noChangeArrowheads="1"/>
          </p:cNvSpPr>
          <p:nvPr/>
        </p:nvSpPr>
        <p:spPr bwMode="auto">
          <a:xfrm>
            <a:off x="4465638" y="1604963"/>
            <a:ext cx="1517650" cy="36671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Site Services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462588" y="3748088"/>
            <a:ext cx="1577975" cy="1189037"/>
            <a:chOff x="3441" y="2361"/>
            <a:chExt cx="993" cy="749"/>
          </a:xfrm>
        </p:grpSpPr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3441" y="2361"/>
              <a:ext cx="993" cy="749"/>
              <a:chOff x="3648" y="2508"/>
              <a:chExt cx="993" cy="868"/>
            </a:xfrm>
          </p:grpSpPr>
          <p:sp>
            <p:nvSpPr>
              <p:cNvPr id="18547" name="Rectangle 21"/>
              <p:cNvSpPr>
                <a:spLocks noChangeArrowheads="1"/>
              </p:cNvSpPr>
              <p:nvPr/>
            </p:nvSpPr>
            <p:spPr bwMode="auto">
              <a:xfrm>
                <a:off x="3648" y="2531"/>
                <a:ext cx="993" cy="845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8" name="Text Box 22"/>
              <p:cNvSpPr txBox="1">
                <a:spLocks noChangeArrowheads="1"/>
              </p:cNvSpPr>
              <p:nvPr/>
            </p:nvSpPr>
            <p:spPr bwMode="auto">
              <a:xfrm>
                <a:off x="4325" y="2508"/>
                <a:ext cx="316" cy="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CE</a:t>
                </a:r>
              </a:p>
            </p:txBody>
          </p:sp>
        </p:grp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3485" y="2538"/>
              <a:ext cx="897" cy="537"/>
              <a:chOff x="3485" y="2538"/>
              <a:chExt cx="897" cy="537"/>
            </a:xfrm>
          </p:grpSpPr>
          <p:sp>
            <p:nvSpPr>
              <p:cNvPr id="18545" name="AutoShape 24"/>
              <p:cNvSpPr>
                <a:spLocks noChangeArrowheads="1"/>
              </p:cNvSpPr>
              <p:nvPr/>
            </p:nvSpPr>
            <p:spPr bwMode="auto">
              <a:xfrm>
                <a:off x="3485" y="2538"/>
                <a:ext cx="897" cy="5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algn="ctr"/>
                <a:r>
                  <a:rPr lang="en-US" sz="1400"/>
                  <a:t>Gatekeeper</a:t>
                </a:r>
              </a:p>
            </p:txBody>
          </p:sp>
          <p:sp>
            <p:nvSpPr>
              <p:cNvPr id="18546" name="AutoShape 25"/>
              <p:cNvSpPr>
                <a:spLocks noChangeArrowheads="1"/>
              </p:cNvSpPr>
              <p:nvPr/>
            </p:nvSpPr>
            <p:spPr bwMode="auto">
              <a:xfrm>
                <a:off x="3543" y="2770"/>
                <a:ext cx="768" cy="245"/>
              </a:xfrm>
              <a:prstGeom prst="roundRect">
                <a:avLst>
                  <a:gd name="adj" fmla="val 16667"/>
                </a:avLst>
              </a:prstGeom>
              <a:solidFill>
                <a:srgbClr val="FF99CC"/>
              </a:solidFill>
              <a:ln w="9525">
                <a:solidFill>
                  <a:srgbClr val="5A99A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400"/>
              </a:p>
              <a:p>
                <a:pPr algn="ctr"/>
                <a:r>
                  <a:rPr lang="en-US" sz="1400"/>
                  <a:t>SCAS Clnt.</a:t>
                </a:r>
              </a:p>
              <a:p>
                <a:pPr algn="ctr"/>
                <a:endParaRPr lang="en-US" sz="1400"/>
              </a:p>
            </p:txBody>
          </p:sp>
        </p:grpSp>
      </p:grpSp>
      <p:sp>
        <p:nvSpPr>
          <p:cNvPr id="18443" name="Text Box 26"/>
          <p:cNvSpPr txBox="1">
            <a:spLocks noChangeArrowheads="1"/>
          </p:cNvSpPr>
          <p:nvPr/>
        </p:nvSpPr>
        <p:spPr bwMode="auto">
          <a:xfrm rot="5400000">
            <a:off x="5348288" y="2760663"/>
            <a:ext cx="7937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Is Auth?</a:t>
            </a:r>
          </a:p>
          <a:p>
            <a:pPr algn="ctr"/>
            <a:r>
              <a:rPr lang="en-US" sz="1200"/>
              <a:t>ID Map?</a:t>
            </a:r>
          </a:p>
          <a:p>
            <a:pPr algn="ctr"/>
            <a:r>
              <a:rPr lang="en-US" sz="1200"/>
              <a:t>Yes / No </a:t>
            </a:r>
          </a:p>
          <a:p>
            <a:pPr algn="ctr"/>
            <a:r>
              <a:rPr lang="en-US" sz="1200"/>
              <a:t>UID/GID</a:t>
            </a: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3509963" y="3743325"/>
            <a:ext cx="1773237" cy="1196975"/>
            <a:chOff x="2211" y="2358"/>
            <a:chExt cx="1117" cy="754"/>
          </a:xfrm>
        </p:grpSpPr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2211" y="2358"/>
              <a:ext cx="1117" cy="754"/>
              <a:chOff x="2016" y="2517"/>
              <a:chExt cx="993" cy="868"/>
            </a:xfrm>
          </p:grpSpPr>
          <p:sp>
            <p:nvSpPr>
              <p:cNvPr id="18541" name="Rectangle 29"/>
              <p:cNvSpPr>
                <a:spLocks noChangeArrowheads="1"/>
              </p:cNvSpPr>
              <p:nvPr/>
            </p:nvSpPr>
            <p:spPr bwMode="auto">
              <a:xfrm>
                <a:off x="2016" y="2540"/>
                <a:ext cx="993" cy="845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2" name="Text Box 30"/>
              <p:cNvSpPr txBox="1">
                <a:spLocks noChangeArrowheads="1"/>
              </p:cNvSpPr>
              <p:nvPr/>
            </p:nvSpPr>
            <p:spPr bwMode="auto">
              <a:xfrm>
                <a:off x="2016" y="2517"/>
                <a:ext cx="274" cy="2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SE</a:t>
                </a:r>
              </a:p>
            </p:txBody>
          </p:sp>
        </p:grpSp>
        <p:grpSp>
          <p:nvGrpSpPr>
            <p:cNvPr id="8" name="Group 31"/>
            <p:cNvGrpSpPr>
              <a:grpSpLocks/>
            </p:cNvGrpSpPr>
            <p:nvPr/>
          </p:nvGrpSpPr>
          <p:grpSpPr bwMode="auto">
            <a:xfrm>
              <a:off x="2260" y="2536"/>
              <a:ext cx="1010" cy="540"/>
              <a:chOff x="2260" y="2536"/>
              <a:chExt cx="1010" cy="540"/>
            </a:xfrm>
          </p:grpSpPr>
          <p:sp>
            <p:nvSpPr>
              <p:cNvPr id="18539" name="AutoShape 32"/>
              <p:cNvSpPr>
                <a:spLocks noChangeArrowheads="1"/>
              </p:cNvSpPr>
              <p:nvPr/>
            </p:nvSpPr>
            <p:spPr bwMode="auto">
              <a:xfrm>
                <a:off x="2260" y="2536"/>
                <a:ext cx="1010" cy="54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algn="ctr"/>
                <a:r>
                  <a:rPr lang="en-US" sz="1400"/>
                  <a:t>SRM</a:t>
                </a:r>
              </a:p>
            </p:txBody>
          </p:sp>
          <p:sp>
            <p:nvSpPr>
              <p:cNvPr id="18540" name="AutoShape 33"/>
              <p:cNvSpPr>
                <a:spLocks noChangeArrowheads="1"/>
              </p:cNvSpPr>
              <p:nvPr/>
            </p:nvSpPr>
            <p:spPr bwMode="auto">
              <a:xfrm>
                <a:off x="2325" y="2770"/>
                <a:ext cx="865" cy="245"/>
              </a:xfrm>
              <a:prstGeom prst="roundRect">
                <a:avLst>
                  <a:gd name="adj" fmla="val 16667"/>
                </a:avLst>
              </a:prstGeom>
              <a:solidFill>
                <a:srgbClr val="FF99CC"/>
              </a:solidFill>
              <a:ln w="9525">
                <a:solidFill>
                  <a:srgbClr val="5A99A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/>
                  <a:t>gPlazma</a:t>
                </a:r>
              </a:p>
            </p:txBody>
          </p:sp>
        </p:grp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392113" y="1841500"/>
            <a:ext cx="2551112" cy="1143000"/>
            <a:chOff x="96" y="1008"/>
            <a:chExt cx="1606" cy="720"/>
          </a:xfrm>
        </p:grpSpPr>
        <p:sp>
          <p:nvSpPr>
            <p:cNvPr id="18531" name="Rectangle 38"/>
            <p:cNvSpPr>
              <a:spLocks noChangeArrowheads="1"/>
            </p:cNvSpPr>
            <p:nvPr/>
          </p:nvSpPr>
          <p:spPr bwMode="auto">
            <a:xfrm>
              <a:off x="96" y="1008"/>
              <a:ext cx="1606" cy="72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2" name="Text Box 39"/>
            <p:cNvSpPr txBox="1">
              <a:spLocks noChangeArrowheads="1"/>
            </p:cNvSpPr>
            <p:nvPr/>
          </p:nvSpPr>
          <p:spPr bwMode="auto">
            <a:xfrm>
              <a:off x="759" y="1046"/>
              <a:ext cx="916" cy="23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VO Services</a:t>
              </a:r>
            </a:p>
          </p:txBody>
        </p:sp>
        <p:sp>
          <p:nvSpPr>
            <p:cNvPr id="18533" name="AutoShape 40" descr="10%"/>
            <p:cNvSpPr>
              <a:spLocks noChangeArrowheads="1"/>
            </p:cNvSpPr>
            <p:nvPr/>
          </p:nvSpPr>
          <p:spPr bwMode="auto">
            <a:xfrm>
              <a:off x="123" y="1312"/>
              <a:ext cx="672" cy="355"/>
            </a:xfrm>
            <a:prstGeom prst="roundRect">
              <a:avLst>
                <a:gd name="adj" fmla="val 16667"/>
              </a:avLst>
            </a:prstGeom>
            <a:pattFill prst="pct10">
              <a:fgClr>
                <a:srgbClr val="5A99A6"/>
              </a:fgClr>
              <a:bgClr>
                <a:schemeClr val="bg1"/>
              </a:bgClr>
            </a:pattFill>
            <a:ln w="12700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VOMRS</a:t>
              </a:r>
            </a:p>
          </p:txBody>
        </p:sp>
        <p:sp>
          <p:nvSpPr>
            <p:cNvPr id="18534" name="AutoShape 41" descr="10%"/>
            <p:cNvSpPr>
              <a:spLocks noChangeArrowheads="1"/>
            </p:cNvSpPr>
            <p:nvPr/>
          </p:nvSpPr>
          <p:spPr bwMode="auto">
            <a:xfrm>
              <a:off x="1104" y="1312"/>
              <a:ext cx="576" cy="355"/>
            </a:xfrm>
            <a:prstGeom prst="roundRect">
              <a:avLst>
                <a:gd name="adj" fmla="val 16667"/>
              </a:avLst>
            </a:prstGeom>
            <a:pattFill prst="pct10">
              <a:fgClr>
                <a:srgbClr val="5A99A6"/>
              </a:fgClr>
              <a:bgClr>
                <a:schemeClr val="bg1"/>
              </a:bgClr>
            </a:pattFill>
            <a:ln w="12700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VOMS</a:t>
              </a:r>
            </a:p>
          </p:txBody>
        </p:sp>
        <p:cxnSp>
          <p:nvCxnSpPr>
            <p:cNvPr id="18535" name="AutoShape 42"/>
            <p:cNvCxnSpPr>
              <a:cxnSpLocks noChangeShapeType="1"/>
              <a:stCxn id="18534" idx="1"/>
              <a:endCxn id="18533" idx="3"/>
            </p:cNvCxnSpPr>
            <p:nvPr/>
          </p:nvCxnSpPr>
          <p:spPr bwMode="auto">
            <a:xfrm flipH="1">
              <a:off x="795" y="1490"/>
              <a:ext cx="30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sp>
          <p:nvSpPr>
            <p:cNvPr id="18536" name="Text Box 43"/>
            <p:cNvSpPr txBox="1">
              <a:spLocks noChangeArrowheads="1"/>
            </p:cNvSpPr>
            <p:nvPr/>
          </p:nvSpPr>
          <p:spPr bwMode="auto">
            <a:xfrm>
              <a:off x="775" y="1337"/>
              <a:ext cx="3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synch</a:t>
              </a:r>
            </a:p>
          </p:txBody>
        </p:sp>
      </p:grpSp>
      <p:sp>
        <p:nvSpPr>
          <p:cNvPr id="18446" name="Text Box 44"/>
          <p:cNvSpPr txBox="1">
            <a:spLocks noChangeArrowheads="1"/>
          </p:cNvSpPr>
          <p:nvPr/>
        </p:nvSpPr>
        <p:spPr bwMode="auto">
          <a:xfrm rot="-5400000">
            <a:off x="506412" y="3262313"/>
            <a:ext cx="690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register</a:t>
            </a:r>
          </a:p>
        </p:txBody>
      </p:sp>
      <p:sp>
        <p:nvSpPr>
          <p:cNvPr id="18447" name="Text Box 45"/>
          <p:cNvSpPr txBox="1">
            <a:spLocks noChangeArrowheads="1"/>
          </p:cNvSpPr>
          <p:nvPr/>
        </p:nvSpPr>
        <p:spPr bwMode="auto">
          <a:xfrm>
            <a:off x="1285875" y="3967163"/>
            <a:ext cx="1222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get voms-proxy</a:t>
            </a:r>
          </a:p>
        </p:txBody>
      </p: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728663" y="3903663"/>
            <a:ext cx="5022850" cy="1096962"/>
            <a:chOff x="459" y="2459"/>
            <a:chExt cx="3164" cy="691"/>
          </a:xfrm>
        </p:grpSpPr>
        <p:grpSp>
          <p:nvGrpSpPr>
            <p:cNvPr id="11" name="Group 47"/>
            <p:cNvGrpSpPr>
              <a:grpSpLocks/>
            </p:cNvGrpSpPr>
            <p:nvPr/>
          </p:nvGrpSpPr>
          <p:grpSpPr bwMode="auto">
            <a:xfrm>
              <a:off x="459" y="2459"/>
              <a:ext cx="3164" cy="675"/>
              <a:chOff x="458" y="2459"/>
              <a:chExt cx="3164" cy="845"/>
            </a:xfrm>
          </p:grpSpPr>
          <p:sp>
            <p:nvSpPr>
              <p:cNvPr id="18529" name="Line 48"/>
              <p:cNvSpPr>
                <a:spLocks noChangeShapeType="1"/>
              </p:cNvSpPr>
              <p:nvPr/>
            </p:nvSpPr>
            <p:spPr bwMode="auto">
              <a:xfrm flipV="1">
                <a:off x="2457" y="3164"/>
                <a:ext cx="0" cy="1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8530" name="AutoShape 49"/>
              <p:cNvCxnSpPr>
                <a:cxnSpLocks noChangeShapeType="1"/>
                <a:endCxn id="18545" idx="2"/>
              </p:cNvCxnSpPr>
              <p:nvPr/>
            </p:nvCxnSpPr>
            <p:spPr bwMode="auto">
              <a:xfrm rot="16200000" flipH="1">
                <a:off x="1686" y="1231"/>
                <a:ext cx="708" cy="3164"/>
              </a:xfrm>
              <a:prstGeom prst="bentConnector3">
                <a:avLst>
                  <a:gd name="adj1" fmla="val 120338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sp>
          <p:nvSpPr>
            <p:cNvPr id="18528" name="Text Box 50"/>
            <p:cNvSpPr txBox="1">
              <a:spLocks noChangeArrowheads="1"/>
            </p:cNvSpPr>
            <p:nvPr/>
          </p:nvSpPr>
          <p:spPr bwMode="auto">
            <a:xfrm>
              <a:off x="623" y="2862"/>
              <a:ext cx="8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Submit request </a:t>
              </a:r>
            </a:p>
            <a:p>
              <a:pPr algn="ctr"/>
              <a:r>
                <a:rPr lang="en-US" sz="1200"/>
                <a:t>with voms-proxy</a:t>
              </a:r>
            </a:p>
          </p:txBody>
        </p:sp>
      </p:grpSp>
      <p:sp>
        <p:nvSpPr>
          <p:cNvPr id="18449" name="Oval 54"/>
          <p:cNvSpPr>
            <a:spLocks noChangeArrowheads="1"/>
          </p:cNvSpPr>
          <p:nvPr/>
        </p:nvSpPr>
        <p:spPr bwMode="auto">
          <a:xfrm>
            <a:off x="492125" y="3100388"/>
            <a:ext cx="268288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8450" name="Oval 55"/>
          <p:cNvSpPr>
            <a:spLocks noChangeArrowheads="1"/>
          </p:cNvSpPr>
          <p:nvPr/>
        </p:nvSpPr>
        <p:spPr bwMode="auto">
          <a:xfrm>
            <a:off x="1393825" y="3648075"/>
            <a:ext cx="266700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8451" name="Oval 56"/>
          <p:cNvSpPr>
            <a:spLocks noChangeArrowheads="1"/>
          </p:cNvSpPr>
          <p:nvPr/>
        </p:nvSpPr>
        <p:spPr bwMode="auto">
          <a:xfrm>
            <a:off x="765175" y="4646613"/>
            <a:ext cx="266700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8452" name="Oval 57"/>
          <p:cNvSpPr>
            <a:spLocks noChangeArrowheads="1"/>
          </p:cNvSpPr>
          <p:nvPr/>
        </p:nvSpPr>
        <p:spPr bwMode="auto">
          <a:xfrm>
            <a:off x="5029200" y="2990850"/>
            <a:ext cx="266700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53" name="Oval 59"/>
          <p:cNvSpPr>
            <a:spLocks noChangeArrowheads="1"/>
          </p:cNvSpPr>
          <p:nvPr/>
        </p:nvSpPr>
        <p:spPr bwMode="auto">
          <a:xfrm>
            <a:off x="1590675" y="2659063"/>
            <a:ext cx="266700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2</a:t>
            </a:r>
          </a:p>
        </p:txBody>
      </p:sp>
      <p:grpSp>
        <p:nvGrpSpPr>
          <p:cNvPr id="12" name="Group 61"/>
          <p:cNvGrpSpPr>
            <a:grpSpLocks/>
          </p:cNvGrpSpPr>
          <p:nvPr/>
        </p:nvGrpSpPr>
        <p:grpSpPr bwMode="auto">
          <a:xfrm>
            <a:off x="7156450" y="3743325"/>
            <a:ext cx="1639888" cy="1189038"/>
            <a:chOff x="4508" y="2358"/>
            <a:chExt cx="1033" cy="749"/>
          </a:xfrm>
        </p:grpSpPr>
        <p:grpSp>
          <p:nvGrpSpPr>
            <p:cNvPr id="13" name="Group 62"/>
            <p:cNvGrpSpPr>
              <a:grpSpLocks/>
            </p:cNvGrpSpPr>
            <p:nvPr/>
          </p:nvGrpSpPr>
          <p:grpSpPr bwMode="auto">
            <a:xfrm>
              <a:off x="4508" y="2358"/>
              <a:ext cx="1033" cy="749"/>
              <a:chOff x="3648" y="2508"/>
              <a:chExt cx="1033" cy="868"/>
            </a:xfrm>
          </p:grpSpPr>
          <p:sp>
            <p:nvSpPr>
              <p:cNvPr id="18525" name="Rectangle 63"/>
              <p:cNvSpPr>
                <a:spLocks noChangeArrowheads="1"/>
              </p:cNvSpPr>
              <p:nvPr/>
            </p:nvSpPr>
            <p:spPr bwMode="auto">
              <a:xfrm>
                <a:off x="3648" y="2531"/>
                <a:ext cx="993" cy="845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6" name="Text Box 64"/>
              <p:cNvSpPr txBox="1">
                <a:spLocks noChangeArrowheads="1"/>
              </p:cNvSpPr>
              <p:nvPr/>
            </p:nvSpPr>
            <p:spPr bwMode="auto">
              <a:xfrm>
                <a:off x="4325" y="2508"/>
                <a:ext cx="356" cy="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WN</a:t>
                </a:r>
              </a:p>
            </p:txBody>
          </p:sp>
        </p:grpSp>
        <p:grpSp>
          <p:nvGrpSpPr>
            <p:cNvPr id="14" name="Group 65"/>
            <p:cNvGrpSpPr>
              <a:grpSpLocks/>
            </p:cNvGrpSpPr>
            <p:nvPr/>
          </p:nvGrpSpPr>
          <p:grpSpPr bwMode="auto">
            <a:xfrm>
              <a:off x="4552" y="2535"/>
              <a:ext cx="897" cy="537"/>
              <a:chOff x="4552" y="2535"/>
              <a:chExt cx="897" cy="537"/>
            </a:xfrm>
          </p:grpSpPr>
          <p:sp>
            <p:nvSpPr>
              <p:cNvPr id="18523" name="AutoShape 66"/>
              <p:cNvSpPr>
                <a:spLocks noChangeArrowheads="1"/>
              </p:cNvSpPr>
              <p:nvPr/>
            </p:nvSpPr>
            <p:spPr bwMode="auto">
              <a:xfrm>
                <a:off x="4552" y="2535"/>
                <a:ext cx="897" cy="5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algn="ctr"/>
                <a:r>
                  <a:rPr lang="en-US" sz="1400"/>
                  <a:t>gLExec</a:t>
                </a:r>
              </a:p>
            </p:txBody>
          </p:sp>
          <p:sp>
            <p:nvSpPr>
              <p:cNvPr id="18524" name="AutoShape 67"/>
              <p:cNvSpPr>
                <a:spLocks noChangeArrowheads="1"/>
              </p:cNvSpPr>
              <p:nvPr/>
            </p:nvSpPr>
            <p:spPr bwMode="auto">
              <a:xfrm>
                <a:off x="4610" y="2767"/>
                <a:ext cx="768" cy="245"/>
              </a:xfrm>
              <a:prstGeom prst="roundRect">
                <a:avLst>
                  <a:gd name="adj" fmla="val 16667"/>
                </a:avLst>
              </a:prstGeom>
              <a:solidFill>
                <a:srgbClr val="FF99CC"/>
              </a:solidFill>
              <a:ln w="9525">
                <a:solidFill>
                  <a:srgbClr val="5A99A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400"/>
              </a:p>
              <a:p>
                <a:pPr algn="ctr"/>
                <a:r>
                  <a:rPr lang="en-US" sz="1400"/>
                  <a:t>SCAS Clnt.</a:t>
                </a:r>
              </a:p>
              <a:p>
                <a:pPr algn="ctr"/>
                <a:endParaRPr lang="en-US" sz="1400"/>
              </a:p>
            </p:txBody>
          </p:sp>
        </p:grpSp>
      </p:grpSp>
      <p:grpSp>
        <p:nvGrpSpPr>
          <p:cNvPr id="15" name="Group 68"/>
          <p:cNvGrpSpPr>
            <a:grpSpLocks/>
          </p:cNvGrpSpPr>
          <p:nvPr/>
        </p:nvGrpSpPr>
        <p:grpSpPr bwMode="auto">
          <a:xfrm>
            <a:off x="3748088" y="5270500"/>
            <a:ext cx="715962" cy="609600"/>
            <a:chOff x="2457" y="3320"/>
            <a:chExt cx="451" cy="384"/>
          </a:xfrm>
        </p:grpSpPr>
        <p:grpSp>
          <p:nvGrpSpPr>
            <p:cNvPr id="16" name="Group 69"/>
            <p:cNvGrpSpPr>
              <a:grpSpLocks/>
            </p:cNvGrpSpPr>
            <p:nvPr/>
          </p:nvGrpSpPr>
          <p:grpSpPr bwMode="auto">
            <a:xfrm>
              <a:off x="2499" y="3320"/>
              <a:ext cx="364" cy="384"/>
              <a:chOff x="2630" y="3661"/>
              <a:chExt cx="364" cy="384"/>
            </a:xfrm>
          </p:grpSpPr>
          <p:sp>
            <p:nvSpPr>
              <p:cNvPr id="18517" name="Oval 70"/>
              <p:cNvSpPr>
                <a:spLocks noChangeArrowheads="1"/>
              </p:cNvSpPr>
              <p:nvPr/>
            </p:nvSpPr>
            <p:spPr bwMode="auto">
              <a:xfrm>
                <a:off x="2630" y="3661"/>
                <a:ext cx="364" cy="12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8" name="Oval 71"/>
              <p:cNvSpPr>
                <a:spLocks noChangeArrowheads="1"/>
              </p:cNvSpPr>
              <p:nvPr/>
            </p:nvSpPr>
            <p:spPr bwMode="auto">
              <a:xfrm>
                <a:off x="2630" y="3924"/>
                <a:ext cx="364" cy="12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9" name="Line 72"/>
              <p:cNvSpPr>
                <a:spLocks noChangeShapeType="1"/>
              </p:cNvSpPr>
              <p:nvPr/>
            </p:nvSpPr>
            <p:spPr bwMode="auto">
              <a:xfrm>
                <a:off x="2631" y="3723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0" name="Line 73"/>
              <p:cNvSpPr>
                <a:spLocks noChangeShapeType="1"/>
              </p:cNvSpPr>
              <p:nvPr/>
            </p:nvSpPr>
            <p:spPr bwMode="auto">
              <a:xfrm>
                <a:off x="2994" y="3729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516" name="Text Box 74"/>
            <p:cNvSpPr txBox="1">
              <a:spLocks noChangeArrowheads="1"/>
            </p:cNvSpPr>
            <p:nvPr/>
          </p:nvSpPr>
          <p:spPr bwMode="auto">
            <a:xfrm>
              <a:off x="2457" y="3421"/>
              <a:ext cx="45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Storage</a:t>
              </a:r>
            </a:p>
          </p:txBody>
        </p:sp>
      </p:grpSp>
      <p:grpSp>
        <p:nvGrpSpPr>
          <p:cNvPr id="17" name="Group 75"/>
          <p:cNvGrpSpPr>
            <a:grpSpLocks/>
          </p:cNvGrpSpPr>
          <p:nvPr/>
        </p:nvGrpSpPr>
        <p:grpSpPr bwMode="auto">
          <a:xfrm>
            <a:off x="6253163" y="5135563"/>
            <a:ext cx="723900" cy="771525"/>
            <a:chOff x="3972" y="3510"/>
            <a:chExt cx="456" cy="486"/>
          </a:xfrm>
        </p:grpSpPr>
        <p:grpSp>
          <p:nvGrpSpPr>
            <p:cNvPr id="18" name="Group 76"/>
            <p:cNvGrpSpPr>
              <a:grpSpLocks/>
            </p:cNvGrpSpPr>
            <p:nvPr/>
          </p:nvGrpSpPr>
          <p:grpSpPr bwMode="auto">
            <a:xfrm>
              <a:off x="3976" y="3510"/>
              <a:ext cx="447" cy="486"/>
              <a:chOff x="3976" y="3510"/>
              <a:chExt cx="447" cy="486"/>
            </a:xfrm>
          </p:grpSpPr>
          <p:grpSp>
            <p:nvGrpSpPr>
              <p:cNvPr id="19" name="Group 77"/>
              <p:cNvGrpSpPr>
                <a:grpSpLocks/>
              </p:cNvGrpSpPr>
              <p:nvPr/>
            </p:nvGrpSpPr>
            <p:grpSpPr bwMode="auto">
              <a:xfrm>
                <a:off x="3976" y="3903"/>
                <a:ext cx="447" cy="93"/>
                <a:chOff x="3972" y="3903"/>
                <a:chExt cx="447" cy="93"/>
              </a:xfrm>
            </p:grpSpPr>
            <p:sp>
              <p:nvSpPr>
                <p:cNvPr id="18511" name="Rectangle 78"/>
                <p:cNvSpPr>
                  <a:spLocks noChangeArrowheads="1"/>
                </p:cNvSpPr>
                <p:nvPr/>
              </p:nvSpPr>
              <p:spPr bwMode="auto">
                <a:xfrm>
                  <a:off x="3972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8512" name="Rectangle 79"/>
                <p:cNvSpPr>
                  <a:spLocks noChangeArrowheads="1"/>
                </p:cNvSpPr>
                <p:nvPr/>
              </p:nvSpPr>
              <p:spPr bwMode="auto">
                <a:xfrm>
                  <a:off x="4086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8513" name="Rectangle 80"/>
                <p:cNvSpPr>
                  <a:spLocks noChangeArrowheads="1"/>
                </p:cNvSpPr>
                <p:nvPr/>
              </p:nvSpPr>
              <p:spPr bwMode="auto">
                <a:xfrm>
                  <a:off x="4200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8514" name="Rectangle 81"/>
                <p:cNvSpPr>
                  <a:spLocks noChangeArrowheads="1"/>
                </p:cNvSpPr>
                <p:nvPr/>
              </p:nvSpPr>
              <p:spPr bwMode="auto">
                <a:xfrm>
                  <a:off x="4326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82"/>
              <p:cNvGrpSpPr>
                <a:grpSpLocks/>
              </p:cNvGrpSpPr>
              <p:nvPr/>
            </p:nvGrpSpPr>
            <p:grpSpPr bwMode="auto">
              <a:xfrm>
                <a:off x="3976" y="3777"/>
                <a:ext cx="447" cy="93"/>
                <a:chOff x="3972" y="3903"/>
                <a:chExt cx="447" cy="93"/>
              </a:xfrm>
            </p:grpSpPr>
            <p:sp>
              <p:nvSpPr>
                <p:cNvPr id="18507" name="Rectangle 83"/>
                <p:cNvSpPr>
                  <a:spLocks noChangeArrowheads="1"/>
                </p:cNvSpPr>
                <p:nvPr/>
              </p:nvSpPr>
              <p:spPr bwMode="auto">
                <a:xfrm>
                  <a:off x="3972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8508" name="Rectangle 84"/>
                <p:cNvSpPr>
                  <a:spLocks noChangeArrowheads="1"/>
                </p:cNvSpPr>
                <p:nvPr/>
              </p:nvSpPr>
              <p:spPr bwMode="auto">
                <a:xfrm>
                  <a:off x="4086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8509" name="Rectangle 85"/>
                <p:cNvSpPr>
                  <a:spLocks noChangeArrowheads="1"/>
                </p:cNvSpPr>
                <p:nvPr/>
              </p:nvSpPr>
              <p:spPr bwMode="auto">
                <a:xfrm>
                  <a:off x="4200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8510" name="Rectangle 86"/>
                <p:cNvSpPr>
                  <a:spLocks noChangeArrowheads="1"/>
                </p:cNvSpPr>
                <p:nvPr/>
              </p:nvSpPr>
              <p:spPr bwMode="auto">
                <a:xfrm>
                  <a:off x="4326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87"/>
              <p:cNvGrpSpPr>
                <a:grpSpLocks/>
              </p:cNvGrpSpPr>
              <p:nvPr/>
            </p:nvGrpSpPr>
            <p:grpSpPr bwMode="auto">
              <a:xfrm>
                <a:off x="3976" y="3648"/>
                <a:ext cx="447" cy="93"/>
                <a:chOff x="3972" y="3903"/>
                <a:chExt cx="447" cy="93"/>
              </a:xfrm>
            </p:grpSpPr>
            <p:sp>
              <p:nvSpPr>
                <p:cNvPr id="18503" name="Rectangle 88"/>
                <p:cNvSpPr>
                  <a:spLocks noChangeArrowheads="1"/>
                </p:cNvSpPr>
                <p:nvPr/>
              </p:nvSpPr>
              <p:spPr bwMode="auto">
                <a:xfrm>
                  <a:off x="3972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8504" name="Rectangle 89"/>
                <p:cNvSpPr>
                  <a:spLocks noChangeArrowheads="1"/>
                </p:cNvSpPr>
                <p:nvPr/>
              </p:nvSpPr>
              <p:spPr bwMode="auto">
                <a:xfrm>
                  <a:off x="4086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8505" name="Rectangle 90"/>
                <p:cNvSpPr>
                  <a:spLocks noChangeArrowheads="1"/>
                </p:cNvSpPr>
                <p:nvPr/>
              </p:nvSpPr>
              <p:spPr bwMode="auto">
                <a:xfrm>
                  <a:off x="4200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8506" name="Rectangle 91"/>
                <p:cNvSpPr>
                  <a:spLocks noChangeArrowheads="1"/>
                </p:cNvSpPr>
                <p:nvPr/>
              </p:nvSpPr>
              <p:spPr bwMode="auto">
                <a:xfrm>
                  <a:off x="4326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92"/>
              <p:cNvGrpSpPr>
                <a:grpSpLocks/>
              </p:cNvGrpSpPr>
              <p:nvPr/>
            </p:nvGrpSpPr>
            <p:grpSpPr bwMode="auto">
              <a:xfrm>
                <a:off x="3976" y="3510"/>
                <a:ext cx="447" cy="93"/>
                <a:chOff x="3972" y="3903"/>
                <a:chExt cx="447" cy="93"/>
              </a:xfrm>
            </p:grpSpPr>
            <p:sp>
              <p:nvSpPr>
                <p:cNvPr id="18499" name="Rectangle 93"/>
                <p:cNvSpPr>
                  <a:spLocks noChangeArrowheads="1"/>
                </p:cNvSpPr>
                <p:nvPr/>
              </p:nvSpPr>
              <p:spPr bwMode="auto">
                <a:xfrm>
                  <a:off x="3972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8500" name="Rectangle 94"/>
                <p:cNvSpPr>
                  <a:spLocks noChangeArrowheads="1"/>
                </p:cNvSpPr>
                <p:nvPr/>
              </p:nvSpPr>
              <p:spPr bwMode="auto">
                <a:xfrm>
                  <a:off x="4086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8501" name="Rectangle 95"/>
                <p:cNvSpPr>
                  <a:spLocks noChangeArrowheads="1"/>
                </p:cNvSpPr>
                <p:nvPr/>
              </p:nvSpPr>
              <p:spPr bwMode="auto">
                <a:xfrm>
                  <a:off x="4200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8502" name="Rectangle 96"/>
                <p:cNvSpPr>
                  <a:spLocks noChangeArrowheads="1"/>
                </p:cNvSpPr>
                <p:nvPr/>
              </p:nvSpPr>
              <p:spPr bwMode="auto">
                <a:xfrm>
                  <a:off x="4326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8494" name="Text Box 97"/>
            <p:cNvSpPr txBox="1">
              <a:spLocks noChangeArrowheads="1"/>
            </p:cNvSpPr>
            <p:nvPr/>
          </p:nvSpPr>
          <p:spPr bwMode="auto">
            <a:xfrm>
              <a:off x="3972" y="3609"/>
              <a:ext cx="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/>
                <a:t>Batch</a:t>
              </a:r>
            </a:p>
            <a:p>
              <a:pPr algn="ctr"/>
              <a:r>
                <a:rPr lang="en-US" sz="1200" b="1"/>
                <a:t>System</a:t>
              </a:r>
            </a:p>
          </p:txBody>
        </p:sp>
      </p:grpSp>
      <p:grpSp>
        <p:nvGrpSpPr>
          <p:cNvPr id="23" name="Group 98"/>
          <p:cNvGrpSpPr>
            <a:grpSpLocks/>
          </p:cNvGrpSpPr>
          <p:nvPr/>
        </p:nvGrpSpPr>
        <p:grpSpPr bwMode="auto">
          <a:xfrm>
            <a:off x="5618163" y="4787900"/>
            <a:ext cx="638175" cy="1177925"/>
            <a:chOff x="3538" y="3016"/>
            <a:chExt cx="403" cy="742"/>
          </a:xfrm>
        </p:grpSpPr>
        <p:grpSp>
          <p:nvGrpSpPr>
            <p:cNvPr id="24" name="Group 99"/>
            <p:cNvGrpSpPr>
              <a:grpSpLocks/>
            </p:cNvGrpSpPr>
            <p:nvPr/>
          </p:nvGrpSpPr>
          <p:grpSpPr bwMode="auto">
            <a:xfrm>
              <a:off x="3683" y="3016"/>
              <a:ext cx="250" cy="676"/>
              <a:chOff x="3683" y="3002"/>
              <a:chExt cx="175" cy="446"/>
            </a:xfrm>
          </p:grpSpPr>
          <p:sp>
            <p:nvSpPr>
              <p:cNvPr id="18491" name="Line 100"/>
              <p:cNvSpPr>
                <a:spLocks noChangeShapeType="1"/>
              </p:cNvSpPr>
              <p:nvPr/>
            </p:nvSpPr>
            <p:spPr bwMode="auto">
              <a:xfrm flipV="1">
                <a:off x="3686" y="3002"/>
                <a:ext cx="0" cy="4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2" name="Line 101"/>
              <p:cNvSpPr>
                <a:spLocks noChangeShapeType="1"/>
              </p:cNvSpPr>
              <p:nvPr/>
            </p:nvSpPr>
            <p:spPr bwMode="auto">
              <a:xfrm>
                <a:off x="3683" y="3448"/>
                <a:ext cx="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90" name="Text Box 102"/>
            <p:cNvSpPr txBox="1">
              <a:spLocks noChangeArrowheads="1"/>
            </p:cNvSpPr>
            <p:nvPr/>
          </p:nvSpPr>
          <p:spPr bwMode="auto">
            <a:xfrm rot="5400000">
              <a:off x="3377" y="3194"/>
              <a:ext cx="725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Submit</a:t>
              </a:r>
            </a:p>
            <a:p>
              <a:pPr algn="ctr"/>
              <a:r>
                <a:rPr lang="en-US" sz="1200"/>
                <a:t>Pilot OR  Job </a:t>
              </a:r>
            </a:p>
            <a:p>
              <a:pPr algn="ctr"/>
              <a:r>
                <a:rPr lang="en-US" sz="1200"/>
                <a:t>(UID/GID)</a:t>
              </a:r>
            </a:p>
          </p:txBody>
        </p:sp>
      </p:grpSp>
      <p:grpSp>
        <p:nvGrpSpPr>
          <p:cNvPr id="25" name="Group 103"/>
          <p:cNvGrpSpPr>
            <a:grpSpLocks/>
          </p:cNvGrpSpPr>
          <p:nvPr/>
        </p:nvGrpSpPr>
        <p:grpSpPr bwMode="auto">
          <a:xfrm flipH="1">
            <a:off x="4351338" y="4800600"/>
            <a:ext cx="336550" cy="1057275"/>
            <a:chOff x="3683" y="3002"/>
            <a:chExt cx="175" cy="446"/>
          </a:xfrm>
        </p:grpSpPr>
        <p:sp>
          <p:nvSpPr>
            <p:cNvPr id="18487" name="Line 104"/>
            <p:cNvSpPr>
              <a:spLocks noChangeShapeType="1"/>
            </p:cNvSpPr>
            <p:nvPr/>
          </p:nvSpPr>
          <p:spPr bwMode="auto">
            <a:xfrm flipV="1">
              <a:off x="3686" y="3002"/>
              <a:ext cx="0" cy="4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Line 105"/>
            <p:cNvSpPr>
              <a:spLocks noChangeShapeType="1"/>
            </p:cNvSpPr>
            <p:nvPr/>
          </p:nvSpPr>
          <p:spPr bwMode="auto">
            <a:xfrm>
              <a:off x="3683" y="3448"/>
              <a:ext cx="1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9" name="Text Box 106"/>
          <p:cNvSpPr txBox="1">
            <a:spLocks noChangeArrowheads="1"/>
          </p:cNvSpPr>
          <p:nvPr/>
        </p:nvSpPr>
        <p:spPr bwMode="auto">
          <a:xfrm rot="5400000">
            <a:off x="4339431" y="5110957"/>
            <a:ext cx="862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Access</a:t>
            </a:r>
          </a:p>
          <a:p>
            <a:pPr algn="ctr"/>
            <a:r>
              <a:rPr lang="en-US" sz="1200"/>
              <a:t>Data</a:t>
            </a:r>
          </a:p>
          <a:p>
            <a:pPr algn="ctr"/>
            <a:r>
              <a:rPr lang="en-US" sz="1200"/>
              <a:t>(UID/GID)</a:t>
            </a:r>
          </a:p>
        </p:txBody>
      </p:sp>
      <p:sp>
        <p:nvSpPr>
          <p:cNvPr id="18460" name="Oval 107"/>
          <p:cNvSpPr>
            <a:spLocks noChangeArrowheads="1"/>
          </p:cNvSpPr>
          <p:nvPr/>
        </p:nvSpPr>
        <p:spPr bwMode="auto">
          <a:xfrm>
            <a:off x="5003800" y="5291138"/>
            <a:ext cx="268288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8461" name="Oval 108"/>
          <p:cNvSpPr>
            <a:spLocks noChangeArrowheads="1"/>
          </p:cNvSpPr>
          <p:nvPr/>
        </p:nvSpPr>
        <p:spPr bwMode="auto">
          <a:xfrm>
            <a:off x="5384800" y="5286375"/>
            <a:ext cx="268288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8462" name="Line 112"/>
          <p:cNvSpPr>
            <a:spLocks noChangeShapeType="1"/>
          </p:cNvSpPr>
          <p:nvPr/>
        </p:nvSpPr>
        <p:spPr bwMode="auto">
          <a:xfrm flipV="1">
            <a:off x="5738813" y="2754313"/>
            <a:ext cx="0" cy="1627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6" name="Group 113"/>
          <p:cNvGrpSpPr>
            <a:grpSpLocks/>
          </p:cNvGrpSpPr>
          <p:nvPr/>
        </p:nvGrpSpPr>
        <p:grpSpPr bwMode="auto">
          <a:xfrm>
            <a:off x="5738813" y="3536950"/>
            <a:ext cx="1781175" cy="836613"/>
            <a:chOff x="3615" y="2228"/>
            <a:chExt cx="1122" cy="527"/>
          </a:xfrm>
        </p:grpSpPr>
        <p:sp>
          <p:nvSpPr>
            <p:cNvPr id="18485" name="Line 114"/>
            <p:cNvSpPr>
              <a:spLocks noChangeShapeType="1"/>
            </p:cNvSpPr>
            <p:nvPr/>
          </p:nvSpPr>
          <p:spPr bwMode="auto">
            <a:xfrm>
              <a:off x="3615" y="2228"/>
              <a:ext cx="11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6" name="Line 115"/>
            <p:cNvSpPr>
              <a:spLocks noChangeShapeType="1"/>
            </p:cNvSpPr>
            <p:nvPr/>
          </p:nvSpPr>
          <p:spPr bwMode="auto">
            <a:xfrm>
              <a:off x="4737" y="2228"/>
              <a:ext cx="0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" name="Group 116"/>
          <p:cNvGrpSpPr>
            <a:grpSpLocks/>
          </p:cNvGrpSpPr>
          <p:nvPr/>
        </p:nvGrpSpPr>
        <p:grpSpPr bwMode="auto">
          <a:xfrm>
            <a:off x="7015163" y="4800600"/>
            <a:ext cx="469900" cy="1047750"/>
            <a:chOff x="4419" y="3039"/>
            <a:chExt cx="219" cy="622"/>
          </a:xfrm>
        </p:grpSpPr>
        <p:sp>
          <p:nvSpPr>
            <p:cNvPr id="18483" name="Line 117"/>
            <p:cNvSpPr>
              <a:spLocks noChangeShapeType="1"/>
            </p:cNvSpPr>
            <p:nvPr/>
          </p:nvSpPr>
          <p:spPr bwMode="auto">
            <a:xfrm>
              <a:off x="4419" y="3661"/>
              <a:ext cx="2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Line 118"/>
            <p:cNvSpPr>
              <a:spLocks noChangeShapeType="1"/>
            </p:cNvSpPr>
            <p:nvPr/>
          </p:nvSpPr>
          <p:spPr bwMode="auto">
            <a:xfrm flipV="1">
              <a:off x="4638" y="3039"/>
              <a:ext cx="0" cy="6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65" name="Text Box 119"/>
          <p:cNvSpPr txBox="1">
            <a:spLocks noChangeArrowheads="1"/>
          </p:cNvSpPr>
          <p:nvPr/>
        </p:nvSpPr>
        <p:spPr bwMode="auto">
          <a:xfrm rot="5400000">
            <a:off x="6918325" y="5160963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Schedule</a:t>
            </a:r>
          </a:p>
          <a:p>
            <a:pPr algn="ctr"/>
            <a:r>
              <a:rPr lang="en-US" sz="1200"/>
              <a:t>Pilot OR Job</a:t>
            </a:r>
          </a:p>
        </p:txBody>
      </p:sp>
      <p:sp>
        <p:nvSpPr>
          <p:cNvPr id="18466" name="Oval 120"/>
          <p:cNvSpPr>
            <a:spLocks noChangeArrowheads="1"/>
          </p:cNvSpPr>
          <p:nvPr/>
        </p:nvSpPr>
        <p:spPr bwMode="auto">
          <a:xfrm>
            <a:off x="7561263" y="5672138"/>
            <a:ext cx="266700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7</a:t>
            </a:r>
          </a:p>
        </p:txBody>
      </p:sp>
      <p:grpSp>
        <p:nvGrpSpPr>
          <p:cNvPr id="28" name="Group 121"/>
          <p:cNvGrpSpPr>
            <a:grpSpLocks/>
          </p:cNvGrpSpPr>
          <p:nvPr/>
        </p:nvGrpSpPr>
        <p:grpSpPr bwMode="auto">
          <a:xfrm>
            <a:off x="7631113" y="4781550"/>
            <a:ext cx="863600" cy="749300"/>
            <a:chOff x="4807" y="3012"/>
            <a:chExt cx="543" cy="472"/>
          </a:xfrm>
        </p:grpSpPr>
        <p:grpSp>
          <p:nvGrpSpPr>
            <p:cNvPr id="29" name="Group 122"/>
            <p:cNvGrpSpPr>
              <a:grpSpLocks/>
            </p:cNvGrpSpPr>
            <p:nvPr/>
          </p:nvGrpSpPr>
          <p:grpSpPr bwMode="auto">
            <a:xfrm>
              <a:off x="4878" y="3012"/>
              <a:ext cx="396" cy="334"/>
              <a:chOff x="4878" y="3012"/>
              <a:chExt cx="342" cy="301"/>
            </a:xfrm>
          </p:grpSpPr>
          <p:sp>
            <p:nvSpPr>
              <p:cNvPr id="18480" name="Line 123"/>
              <p:cNvSpPr>
                <a:spLocks noChangeShapeType="1"/>
              </p:cNvSpPr>
              <p:nvPr/>
            </p:nvSpPr>
            <p:spPr bwMode="auto">
              <a:xfrm>
                <a:off x="4881" y="302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1" name="Line 124"/>
              <p:cNvSpPr>
                <a:spLocks noChangeShapeType="1"/>
              </p:cNvSpPr>
              <p:nvPr/>
            </p:nvSpPr>
            <p:spPr bwMode="auto">
              <a:xfrm>
                <a:off x="5220" y="3012"/>
                <a:ext cx="0" cy="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2" name="Line 125"/>
              <p:cNvSpPr>
                <a:spLocks noChangeShapeType="1"/>
              </p:cNvSpPr>
              <p:nvPr/>
            </p:nvSpPr>
            <p:spPr bwMode="auto">
              <a:xfrm>
                <a:off x="4878" y="3313"/>
                <a:ext cx="34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79" name="Text Box 126"/>
            <p:cNvSpPr txBox="1">
              <a:spLocks noChangeArrowheads="1"/>
            </p:cNvSpPr>
            <p:nvPr/>
          </p:nvSpPr>
          <p:spPr bwMode="auto">
            <a:xfrm>
              <a:off x="4807" y="3081"/>
              <a:ext cx="5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Pilot SU</a:t>
              </a:r>
            </a:p>
            <a:p>
              <a:pPr algn="ctr"/>
              <a:r>
                <a:rPr lang="en-US" sz="1200"/>
                <a:t>Job</a:t>
              </a:r>
            </a:p>
            <a:p>
              <a:pPr algn="ctr"/>
              <a:r>
                <a:rPr lang="en-US" sz="1200"/>
                <a:t>(UID/GID)</a:t>
              </a:r>
            </a:p>
          </p:txBody>
        </p:sp>
      </p:grpSp>
      <p:sp>
        <p:nvSpPr>
          <p:cNvPr id="18468" name="Oval 127"/>
          <p:cNvSpPr>
            <a:spLocks noChangeArrowheads="1"/>
          </p:cNvSpPr>
          <p:nvPr/>
        </p:nvSpPr>
        <p:spPr bwMode="auto">
          <a:xfrm>
            <a:off x="8418513" y="4981575"/>
            <a:ext cx="304800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8</a:t>
            </a:r>
          </a:p>
        </p:txBody>
      </p:sp>
      <p:pic>
        <p:nvPicPr>
          <p:cNvPr id="18469" name="Picture 128" descr="MCj039741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3730625"/>
            <a:ext cx="7318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70" name="Text Box 129"/>
          <p:cNvSpPr txBox="1">
            <a:spLocks noChangeArrowheads="1"/>
          </p:cNvSpPr>
          <p:nvPr/>
        </p:nvSpPr>
        <p:spPr bwMode="auto">
          <a:xfrm>
            <a:off x="2386013" y="1462088"/>
            <a:ext cx="51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VO</a:t>
            </a:r>
          </a:p>
        </p:txBody>
      </p:sp>
      <p:cxnSp>
        <p:nvCxnSpPr>
          <p:cNvPr id="18471" name="AutoShape 130"/>
          <p:cNvCxnSpPr>
            <a:cxnSpLocks noChangeShapeType="1"/>
            <a:endCxn id="18534" idx="2"/>
          </p:cNvCxnSpPr>
          <p:nvPr/>
        </p:nvCxnSpPr>
        <p:spPr bwMode="auto">
          <a:xfrm flipV="1">
            <a:off x="1331913" y="2887663"/>
            <a:ext cx="1119187" cy="11398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8472" name="AutoShape 131"/>
          <p:cNvCxnSpPr>
            <a:cxnSpLocks noChangeShapeType="1"/>
            <a:endCxn id="18533" idx="2"/>
          </p:cNvCxnSpPr>
          <p:nvPr/>
        </p:nvCxnSpPr>
        <p:spPr bwMode="auto">
          <a:xfrm flipV="1">
            <a:off x="966788" y="2887663"/>
            <a:ext cx="1587" cy="842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73" name="Line 137"/>
          <p:cNvSpPr>
            <a:spLocks noChangeShapeType="1"/>
          </p:cNvSpPr>
          <p:nvPr/>
        </p:nvSpPr>
        <p:spPr bwMode="auto">
          <a:xfrm rot="-5400000">
            <a:off x="4465638" y="39639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4" name="Line 140"/>
          <p:cNvSpPr>
            <a:spLocks noChangeShapeType="1"/>
          </p:cNvSpPr>
          <p:nvPr/>
        </p:nvSpPr>
        <p:spPr bwMode="auto">
          <a:xfrm flipH="1">
            <a:off x="4895850" y="3538538"/>
            <a:ext cx="842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76" name="Text Box 14"/>
          <p:cNvSpPr txBox="1">
            <a:spLocks noChangeArrowheads="1"/>
          </p:cNvSpPr>
          <p:nvPr/>
        </p:nvSpPr>
        <p:spPr bwMode="auto">
          <a:xfrm>
            <a:off x="6353175" y="1555750"/>
            <a:ext cx="6588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PDP</a:t>
            </a:r>
          </a:p>
        </p:txBody>
      </p:sp>
      <p:sp>
        <p:nvSpPr>
          <p:cNvPr id="18477" name="Text Box 14"/>
          <p:cNvSpPr txBox="1">
            <a:spLocks noChangeArrowheads="1"/>
          </p:cNvSpPr>
          <p:nvPr/>
        </p:nvSpPr>
        <p:spPr bwMode="auto">
          <a:xfrm>
            <a:off x="8062913" y="33782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PEPs</a:t>
            </a:r>
          </a:p>
        </p:txBody>
      </p:sp>
      <p:sp>
        <p:nvSpPr>
          <p:cNvPr id="125" name="Title 1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</a:t>
            </a:r>
            <a:r>
              <a:rPr lang="en-US" dirty="0" smtClean="0"/>
              <a:t>(interim) EGEE </a:t>
            </a:r>
            <a:r>
              <a:rPr lang="en-US" dirty="0" smtClean="0"/>
              <a:t>scenario plan</a:t>
            </a:r>
            <a:endParaRPr lang="en-US" dirty="0"/>
          </a:p>
        </p:txBody>
      </p:sp>
      <p:sp>
        <p:nvSpPr>
          <p:cNvPr id="126" name="Date Placeholder 1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127" name="Slide Number Placeholder 1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5CBDD-E846-458A-8393-A274EE15E76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342900" y="1506538"/>
            <a:ext cx="2654300" cy="1538287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60" name="AutoShape 13"/>
          <p:cNvSpPr>
            <a:spLocks noChangeArrowheads="1"/>
          </p:cNvSpPr>
          <p:nvPr/>
        </p:nvSpPr>
        <p:spPr bwMode="auto">
          <a:xfrm>
            <a:off x="3454400" y="1487488"/>
            <a:ext cx="5338763" cy="4484687"/>
          </a:xfrm>
          <a:prstGeom prst="roundRect">
            <a:avLst>
              <a:gd name="adj" fmla="val 647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61" name="Text Box 14"/>
          <p:cNvSpPr txBox="1">
            <a:spLocks noChangeArrowheads="1"/>
          </p:cNvSpPr>
          <p:nvPr/>
        </p:nvSpPr>
        <p:spPr bwMode="auto">
          <a:xfrm>
            <a:off x="7961313" y="1538288"/>
            <a:ext cx="615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Grid</a:t>
            </a:r>
          </a:p>
          <a:p>
            <a:r>
              <a:rPr lang="en-US"/>
              <a:t>Site</a:t>
            </a:r>
          </a:p>
        </p:txBody>
      </p:sp>
      <p:sp>
        <p:nvSpPr>
          <p:cNvPr id="19462" name="Rectangle 15"/>
          <p:cNvSpPr>
            <a:spLocks noChangeArrowheads="1"/>
          </p:cNvSpPr>
          <p:nvPr/>
        </p:nvSpPr>
        <p:spPr bwMode="auto">
          <a:xfrm>
            <a:off x="4313238" y="1530350"/>
            <a:ext cx="1998662" cy="1290638"/>
          </a:xfrm>
          <a:prstGeom prst="rect">
            <a:avLst/>
          </a:prstGeom>
          <a:solidFill>
            <a:srgbClr val="C0C0C0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AutoShape 16"/>
          <p:cNvSpPr>
            <a:spLocks noChangeArrowheads="1"/>
          </p:cNvSpPr>
          <p:nvPr/>
        </p:nvSpPr>
        <p:spPr bwMode="auto">
          <a:xfrm>
            <a:off x="4395788" y="2079625"/>
            <a:ext cx="914400" cy="668338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GUMS</a:t>
            </a:r>
          </a:p>
        </p:txBody>
      </p:sp>
      <p:sp>
        <p:nvSpPr>
          <p:cNvPr id="19464" name="Text Box 17"/>
          <p:cNvSpPr txBox="1">
            <a:spLocks noChangeArrowheads="1"/>
          </p:cNvSpPr>
          <p:nvPr/>
        </p:nvSpPr>
        <p:spPr bwMode="auto">
          <a:xfrm>
            <a:off x="4465638" y="1604963"/>
            <a:ext cx="1517650" cy="36671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Site Services</a:t>
            </a:r>
          </a:p>
        </p:txBody>
      </p:sp>
      <p:sp>
        <p:nvSpPr>
          <p:cNvPr id="19465" name="AutoShape 18"/>
          <p:cNvSpPr>
            <a:spLocks noChangeArrowheads="1"/>
          </p:cNvSpPr>
          <p:nvPr/>
        </p:nvSpPr>
        <p:spPr bwMode="auto">
          <a:xfrm>
            <a:off x="5373688" y="2076450"/>
            <a:ext cx="838200" cy="668338"/>
          </a:xfrm>
          <a:prstGeom prst="roundRect">
            <a:avLst>
              <a:gd name="adj" fmla="val 16667"/>
            </a:avLst>
          </a:prstGeom>
          <a:solidFill>
            <a:srgbClr val="FFCDE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SAZ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462588" y="3748088"/>
            <a:ext cx="1577975" cy="1189037"/>
            <a:chOff x="3441" y="2361"/>
            <a:chExt cx="993" cy="749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3441" y="2361"/>
              <a:ext cx="993" cy="749"/>
              <a:chOff x="3648" y="2508"/>
              <a:chExt cx="993" cy="868"/>
            </a:xfrm>
          </p:grpSpPr>
          <p:sp>
            <p:nvSpPr>
              <p:cNvPr id="19599" name="Rectangle 21"/>
              <p:cNvSpPr>
                <a:spLocks noChangeArrowheads="1"/>
              </p:cNvSpPr>
              <p:nvPr/>
            </p:nvSpPr>
            <p:spPr bwMode="auto">
              <a:xfrm>
                <a:off x="3648" y="2531"/>
                <a:ext cx="993" cy="845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0" name="Text Box 22"/>
              <p:cNvSpPr txBox="1">
                <a:spLocks noChangeArrowheads="1"/>
              </p:cNvSpPr>
              <p:nvPr/>
            </p:nvSpPr>
            <p:spPr bwMode="auto">
              <a:xfrm>
                <a:off x="4325" y="2508"/>
                <a:ext cx="316" cy="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CE</a:t>
                </a:r>
              </a:p>
            </p:txBody>
          </p:sp>
        </p:grp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3485" y="2538"/>
              <a:ext cx="897" cy="537"/>
              <a:chOff x="3485" y="2538"/>
              <a:chExt cx="897" cy="537"/>
            </a:xfrm>
          </p:grpSpPr>
          <p:sp>
            <p:nvSpPr>
              <p:cNvPr id="19597" name="AutoShape 24"/>
              <p:cNvSpPr>
                <a:spLocks noChangeArrowheads="1"/>
              </p:cNvSpPr>
              <p:nvPr/>
            </p:nvSpPr>
            <p:spPr bwMode="auto">
              <a:xfrm>
                <a:off x="3485" y="2538"/>
                <a:ext cx="897" cy="5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algn="ctr"/>
                <a:r>
                  <a:rPr lang="en-US" sz="1400"/>
                  <a:t>Gatekeeper</a:t>
                </a:r>
              </a:p>
            </p:txBody>
          </p:sp>
          <p:sp>
            <p:nvSpPr>
              <p:cNvPr id="19598" name="AutoShape 25"/>
              <p:cNvSpPr>
                <a:spLocks noChangeArrowheads="1"/>
              </p:cNvSpPr>
              <p:nvPr/>
            </p:nvSpPr>
            <p:spPr bwMode="auto">
              <a:xfrm>
                <a:off x="3543" y="2770"/>
                <a:ext cx="768" cy="245"/>
              </a:xfrm>
              <a:prstGeom prst="roundRect">
                <a:avLst>
                  <a:gd name="adj" fmla="val 16667"/>
                </a:avLst>
              </a:prstGeom>
              <a:solidFill>
                <a:srgbClr val="FF99CC"/>
              </a:solidFill>
              <a:ln w="9525">
                <a:solidFill>
                  <a:srgbClr val="5A99A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400"/>
              </a:p>
              <a:p>
                <a:pPr algn="ctr"/>
                <a:r>
                  <a:rPr lang="en-US" sz="1400"/>
                  <a:t>Prima </a:t>
                </a:r>
              </a:p>
              <a:p>
                <a:pPr algn="ctr"/>
                <a:endParaRPr lang="en-US" sz="1400"/>
              </a:p>
            </p:txBody>
          </p:sp>
        </p:grpSp>
      </p:grpSp>
      <p:sp>
        <p:nvSpPr>
          <p:cNvPr id="19467" name="Text Box 26"/>
          <p:cNvSpPr txBox="1">
            <a:spLocks noChangeArrowheads="1"/>
          </p:cNvSpPr>
          <p:nvPr/>
        </p:nvSpPr>
        <p:spPr bwMode="auto">
          <a:xfrm rot="5400000">
            <a:off x="5337175" y="294798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Is Auth?</a:t>
            </a:r>
          </a:p>
          <a:p>
            <a:pPr algn="ctr"/>
            <a:r>
              <a:rPr lang="en-US" sz="1200"/>
              <a:t>Yes / No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509963" y="3743325"/>
            <a:ext cx="1773237" cy="1196975"/>
            <a:chOff x="2211" y="2358"/>
            <a:chExt cx="1117" cy="754"/>
          </a:xfrm>
        </p:grpSpPr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2211" y="2358"/>
              <a:ext cx="1117" cy="754"/>
              <a:chOff x="2016" y="2517"/>
              <a:chExt cx="993" cy="868"/>
            </a:xfrm>
          </p:grpSpPr>
          <p:sp>
            <p:nvSpPr>
              <p:cNvPr id="19593" name="Rectangle 29"/>
              <p:cNvSpPr>
                <a:spLocks noChangeArrowheads="1"/>
              </p:cNvSpPr>
              <p:nvPr/>
            </p:nvSpPr>
            <p:spPr bwMode="auto">
              <a:xfrm>
                <a:off x="2016" y="2540"/>
                <a:ext cx="993" cy="845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94" name="Text Box 30"/>
              <p:cNvSpPr txBox="1">
                <a:spLocks noChangeArrowheads="1"/>
              </p:cNvSpPr>
              <p:nvPr/>
            </p:nvSpPr>
            <p:spPr bwMode="auto">
              <a:xfrm>
                <a:off x="2016" y="2517"/>
                <a:ext cx="274" cy="2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SE</a:t>
                </a:r>
              </a:p>
            </p:txBody>
          </p:sp>
        </p:grp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2260" y="2536"/>
              <a:ext cx="1010" cy="540"/>
              <a:chOff x="2260" y="2536"/>
              <a:chExt cx="1010" cy="540"/>
            </a:xfrm>
          </p:grpSpPr>
          <p:sp>
            <p:nvSpPr>
              <p:cNvPr id="19591" name="AutoShape 32"/>
              <p:cNvSpPr>
                <a:spLocks noChangeArrowheads="1"/>
              </p:cNvSpPr>
              <p:nvPr/>
            </p:nvSpPr>
            <p:spPr bwMode="auto">
              <a:xfrm>
                <a:off x="2260" y="2536"/>
                <a:ext cx="1010" cy="54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algn="ctr"/>
                <a:r>
                  <a:rPr lang="en-US" sz="1400"/>
                  <a:t>SRM</a:t>
                </a:r>
              </a:p>
            </p:txBody>
          </p:sp>
          <p:sp>
            <p:nvSpPr>
              <p:cNvPr id="19592" name="AutoShape 33"/>
              <p:cNvSpPr>
                <a:spLocks noChangeArrowheads="1"/>
              </p:cNvSpPr>
              <p:nvPr/>
            </p:nvSpPr>
            <p:spPr bwMode="auto">
              <a:xfrm>
                <a:off x="2325" y="2770"/>
                <a:ext cx="865" cy="245"/>
              </a:xfrm>
              <a:prstGeom prst="roundRect">
                <a:avLst>
                  <a:gd name="adj" fmla="val 16667"/>
                </a:avLst>
              </a:prstGeom>
              <a:solidFill>
                <a:srgbClr val="FF99CC"/>
              </a:solidFill>
              <a:ln w="9525">
                <a:solidFill>
                  <a:srgbClr val="5A99A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/>
                  <a:t>gPlazma</a:t>
                </a:r>
              </a:p>
            </p:txBody>
          </p:sp>
        </p:grp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4114800" y="2743200"/>
            <a:ext cx="639763" cy="1655763"/>
            <a:chOff x="2592" y="1728"/>
            <a:chExt cx="403" cy="1043"/>
          </a:xfrm>
        </p:grpSpPr>
        <p:sp>
          <p:nvSpPr>
            <p:cNvPr id="19587" name="Text Box 35"/>
            <p:cNvSpPr txBox="1">
              <a:spLocks noChangeArrowheads="1"/>
            </p:cNvSpPr>
            <p:nvPr/>
          </p:nvSpPr>
          <p:spPr bwMode="auto">
            <a:xfrm rot="5400000">
              <a:off x="2445" y="1875"/>
              <a:ext cx="69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ID Mapping?</a:t>
              </a:r>
            </a:p>
            <a:p>
              <a:pPr algn="ctr"/>
              <a:r>
                <a:rPr lang="en-US" sz="1200"/>
                <a:t>Yes / No +</a:t>
              </a:r>
            </a:p>
            <a:p>
              <a:pPr algn="ctr"/>
              <a:r>
                <a:rPr lang="en-US" sz="1200"/>
                <a:t>UserName</a:t>
              </a:r>
            </a:p>
          </p:txBody>
        </p:sp>
        <p:sp>
          <p:nvSpPr>
            <p:cNvPr id="19588" name="Line 36"/>
            <p:cNvSpPr>
              <a:spLocks noChangeShapeType="1"/>
            </p:cNvSpPr>
            <p:nvPr/>
          </p:nvSpPr>
          <p:spPr bwMode="auto">
            <a:xfrm flipV="1">
              <a:off x="2856" y="1735"/>
              <a:ext cx="0" cy="10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392113" y="1841500"/>
            <a:ext cx="2551112" cy="1143000"/>
            <a:chOff x="96" y="1008"/>
            <a:chExt cx="1606" cy="720"/>
          </a:xfrm>
        </p:grpSpPr>
        <p:sp>
          <p:nvSpPr>
            <p:cNvPr id="19581" name="Rectangle 38"/>
            <p:cNvSpPr>
              <a:spLocks noChangeArrowheads="1"/>
            </p:cNvSpPr>
            <p:nvPr/>
          </p:nvSpPr>
          <p:spPr bwMode="auto">
            <a:xfrm>
              <a:off x="96" y="1008"/>
              <a:ext cx="1606" cy="72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2" name="Text Box 39"/>
            <p:cNvSpPr txBox="1">
              <a:spLocks noChangeArrowheads="1"/>
            </p:cNvSpPr>
            <p:nvPr/>
          </p:nvSpPr>
          <p:spPr bwMode="auto">
            <a:xfrm>
              <a:off x="759" y="1046"/>
              <a:ext cx="916" cy="23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VO Services</a:t>
              </a:r>
            </a:p>
          </p:txBody>
        </p:sp>
        <p:sp>
          <p:nvSpPr>
            <p:cNvPr id="19583" name="AutoShape 40" descr="10%"/>
            <p:cNvSpPr>
              <a:spLocks noChangeArrowheads="1"/>
            </p:cNvSpPr>
            <p:nvPr/>
          </p:nvSpPr>
          <p:spPr bwMode="auto">
            <a:xfrm>
              <a:off x="123" y="1312"/>
              <a:ext cx="672" cy="355"/>
            </a:xfrm>
            <a:prstGeom prst="roundRect">
              <a:avLst>
                <a:gd name="adj" fmla="val 16667"/>
              </a:avLst>
            </a:prstGeom>
            <a:pattFill prst="pct10">
              <a:fgClr>
                <a:srgbClr val="5A99A6"/>
              </a:fgClr>
              <a:bgClr>
                <a:schemeClr val="bg1"/>
              </a:bgClr>
            </a:pattFill>
            <a:ln w="12700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VOMRS</a:t>
              </a:r>
            </a:p>
          </p:txBody>
        </p:sp>
        <p:sp>
          <p:nvSpPr>
            <p:cNvPr id="19584" name="AutoShape 41" descr="10%"/>
            <p:cNvSpPr>
              <a:spLocks noChangeArrowheads="1"/>
            </p:cNvSpPr>
            <p:nvPr/>
          </p:nvSpPr>
          <p:spPr bwMode="auto">
            <a:xfrm>
              <a:off x="1104" y="1312"/>
              <a:ext cx="576" cy="355"/>
            </a:xfrm>
            <a:prstGeom prst="roundRect">
              <a:avLst>
                <a:gd name="adj" fmla="val 16667"/>
              </a:avLst>
            </a:prstGeom>
            <a:pattFill prst="pct10">
              <a:fgClr>
                <a:srgbClr val="5A99A6"/>
              </a:fgClr>
              <a:bgClr>
                <a:schemeClr val="bg1"/>
              </a:bgClr>
            </a:pattFill>
            <a:ln w="12700">
              <a:solidFill>
                <a:srgbClr val="96969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VOMS</a:t>
              </a:r>
            </a:p>
          </p:txBody>
        </p:sp>
        <p:cxnSp>
          <p:nvCxnSpPr>
            <p:cNvPr id="19585" name="AutoShape 42"/>
            <p:cNvCxnSpPr>
              <a:cxnSpLocks noChangeShapeType="1"/>
              <a:stCxn id="19584" idx="1"/>
              <a:endCxn id="19583" idx="3"/>
            </p:cNvCxnSpPr>
            <p:nvPr/>
          </p:nvCxnSpPr>
          <p:spPr bwMode="auto">
            <a:xfrm flipH="1">
              <a:off x="795" y="1490"/>
              <a:ext cx="309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sp>
          <p:nvSpPr>
            <p:cNvPr id="19586" name="Text Box 43"/>
            <p:cNvSpPr txBox="1">
              <a:spLocks noChangeArrowheads="1"/>
            </p:cNvSpPr>
            <p:nvPr/>
          </p:nvSpPr>
          <p:spPr bwMode="auto">
            <a:xfrm>
              <a:off x="775" y="1337"/>
              <a:ext cx="3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synch</a:t>
              </a:r>
            </a:p>
          </p:txBody>
        </p:sp>
      </p:grpSp>
      <p:sp>
        <p:nvSpPr>
          <p:cNvPr id="19471" name="Text Box 44"/>
          <p:cNvSpPr txBox="1">
            <a:spLocks noChangeArrowheads="1"/>
          </p:cNvSpPr>
          <p:nvPr/>
        </p:nvSpPr>
        <p:spPr bwMode="auto">
          <a:xfrm rot="-5400000">
            <a:off x="506412" y="3262313"/>
            <a:ext cx="690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register</a:t>
            </a:r>
          </a:p>
        </p:txBody>
      </p:sp>
      <p:sp>
        <p:nvSpPr>
          <p:cNvPr id="19472" name="Text Box 45"/>
          <p:cNvSpPr txBox="1">
            <a:spLocks noChangeArrowheads="1"/>
          </p:cNvSpPr>
          <p:nvPr/>
        </p:nvSpPr>
        <p:spPr bwMode="auto">
          <a:xfrm>
            <a:off x="1285875" y="3967163"/>
            <a:ext cx="1222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get voms-proxy</a:t>
            </a:r>
          </a:p>
        </p:txBody>
      </p: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728663" y="3903663"/>
            <a:ext cx="5022850" cy="1096962"/>
            <a:chOff x="459" y="2459"/>
            <a:chExt cx="3164" cy="691"/>
          </a:xfrm>
        </p:grpSpPr>
        <p:grpSp>
          <p:nvGrpSpPr>
            <p:cNvPr id="11" name="Group 47"/>
            <p:cNvGrpSpPr>
              <a:grpSpLocks/>
            </p:cNvGrpSpPr>
            <p:nvPr/>
          </p:nvGrpSpPr>
          <p:grpSpPr bwMode="auto">
            <a:xfrm>
              <a:off x="459" y="2459"/>
              <a:ext cx="3164" cy="675"/>
              <a:chOff x="458" y="2459"/>
              <a:chExt cx="3164" cy="845"/>
            </a:xfrm>
          </p:grpSpPr>
          <p:sp>
            <p:nvSpPr>
              <p:cNvPr id="19579" name="Line 48"/>
              <p:cNvSpPr>
                <a:spLocks noChangeShapeType="1"/>
              </p:cNvSpPr>
              <p:nvPr/>
            </p:nvSpPr>
            <p:spPr bwMode="auto">
              <a:xfrm flipV="1">
                <a:off x="2457" y="3164"/>
                <a:ext cx="0" cy="1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9580" name="AutoShape 49"/>
              <p:cNvCxnSpPr>
                <a:cxnSpLocks noChangeShapeType="1"/>
                <a:endCxn id="19597" idx="2"/>
              </p:cNvCxnSpPr>
              <p:nvPr/>
            </p:nvCxnSpPr>
            <p:spPr bwMode="auto">
              <a:xfrm rot="16200000" flipH="1">
                <a:off x="1686" y="1231"/>
                <a:ext cx="708" cy="3164"/>
              </a:xfrm>
              <a:prstGeom prst="bentConnector3">
                <a:avLst>
                  <a:gd name="adj1" fmla="val 120338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sp>
          <p:nvSpPr>
            <p:cNvPr id="19578" name="Text Box 50"/>
            <p:cNvSpPr txBox="1">
              <a:spLocks noChangeArrowheads="1"/>
            </p:cNvSpPr>
            <p:nvPr/>
          </p:nvSpPr>
          <p:spPr bwMode="auto">
            <a:xfrm>
              <a:off x="623" y="2862"/>
              <a:ext cx="8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Submit request </a:t>
              </a:r>
            </a:p>
            <a:p>
              <a:pPr algn="ctr"/>
              <a:r>
                <a:rPr lang="en-US" sz="1200"/>
                <a:t>with voms-proxy</a:t>
              </a:r>
            </a:p>
          </p:txBody>
        </p:sp>
      </p:grpSp>
      <p:grpSp>
        <p:nvGrpSpPr>
          <p:cNvPr id="12" name="Group 51"/>
          <p:cNvGrpSpPr>
            <a:grpSpLocks/>
          </p:cNvGrpSpPr>
          <p:nvPr/>
        </p:nvGrpSpPr>
        <p:grpSpPr bwMode="auto">
          <a:xfrm>
            <a:off x="2933700" y="2351088"/>
            <a:ext cx="1447800" cy="274637"/>
            <a:chOff x="1848" y="1481"/>
            <a:chExt cx="912" cy="173"/>
          </a:xfrm>
        </p:grpSpPr>
        <p:sp>
          <p:nvSpPr>
            <p:cNvPr id="19575" name="Text Box 52"/>
            <p:cNvSpPr txBox="1">
              <a:spLocks noChangeArrowheads="1"/>
            </p:cNvSpPr>
            <p:nvPr/>
          </p:nvSpPr>
          <p:spPr bwMode="auto">
            <a:xfrm>
              <a:off x="1848" y="1481"/>
              <a:ext cx="3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synch</a:t>
              </a:r>
            </a:p>
          </p:txBody>
        </p:sp>
        <p:sp>
          <p:nvSpPr>
            <p:cNvPr id="19576" name="Line 53"/>
            <p:cNvSpPr>
              <a:spLocks noChangeShapeType="1"/>
            </p:cNvSpPr>
            <p:nvPr/>
          </p:nvSpPr>
          <p:spPr bwMode="auto">
            <a:xfrm>
              <a:off x="1881" y="1634"/>
              <a:ext cx="8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5" name="Oval 54"/>
          <p:cNvSpPr>
            <a:spLocks noChangeArrowheads="1"/>
          </p:cNvSpPr>
          <p:nvPr/>
        </p:nvSpPr>
        <p:spPr bwMode="auto">
          <a:xfrm>
            <a:off x="492125" y="3100388"/>
            <a:ext cx="268288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9476" name="Oval 55"/>
          <p:cNvSpPr>
            <a:spLocks noChangeArrowheads="1"/>
          </p:cNvSpPr>
          <p:nvPr/>
        </p:nvSpPr>
        <p:spPr bwMode="auto">
          <a:xfrm>
            <a:off x="1393825" y="3648075"/>
            <a:ext cx="266700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9477" name="Oval 56"/>
          <p:cNvSpPr>
            <a:spLocks noChangeArrowheads="1"/>
          </p:cNvSpPr>
          <p:nvPr/>
        </p:nvSpPr>
        <p:spPr bwMode="auto">
          <a:xfrm>
            <a:off x="765175" y="4646613"/>
            <a:ext cx="266700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9478" name="Oval 57"/>
          <p:cNvSpPr>
            <a:spLocks noChangeArrowheads="1"/>
          </p:cNvSpPr>
          <p:nvPr/>
        </p:nvSpPr>
        <p:spPr bwMode="auto">
          <a:xfrm>
            <a:off x="5232400" y="2933700"/>
            <a:ext cx="266700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9479" name="Oval 58"/>
          <p:cNvSpPr>
            <a:spLocks noChangeArrowheads="1"/>
          </p:cNvSpPr>
          <p:nvPr/>
        </p:nvSpPr>
        <p:spPr bwMode="auto">
          <a:xfrm>
            <a:off x="4757738" y="2930525"/>
            <a:ext cx="268287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9480" name="Oval 59"/>
          <p:cNvSpPr>
            <a:spLocks noChangeArrowheads="1"/>
          </p:cNvSpPr>
          <p:nvPr/>
        </p:nvSpPr>
        <p:spPr bwMode="auto">
          <a:xfrm>
            <a:off x="1590675" y="2659063"/>
            <a:ext cx="266700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81" name="Oval 60"/>
          <p:cNvSpPr>
            <a:spLocks noChangeArrowheads="1"/>
          </p:cNvSpPr>
          <p:nvPr/>
        </p:nvSpPr>
        <p:spPr bwMode="auto">
          <a:xfrm>
            <a:off x="3097213" y="2622550"/>
            <a:ext cx="268287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3</a:t>
            </a:r>
          </a:p>
        </p:txBody>
      </p:sp>
      <p:grpSp>
        <p:nvGrpSpPr>
          <p:cNvPr id="13" name="Group 61"/>
          <p:cNvGrpSpPr>
            <a:grpSpLocks/>
          </p:cNvGrpSpPr>
          <p:nvPr/>
        </p:nvGrpSpPr>
        <p:grpSpPr bwMode="auto">
          <a:xfrm>
            <a:off x="7156450" y="3743325"/>
            <a:ext cx="1639888" cy="1189038"/>
            <a:chOff x="4508" y="2358"/>
            <a:chExt cx="1033" cy="749"/>
          </a:xfrm>
        </p:grpSpPr>
        <p:grpSp>
          <p:nvGrpSpPr>
            <p:cNvPr id="14" name="Group 62"/>
            <p:cNvGrpSpPr>
              <a:grpSpLocks/>
            </p:cNvGrpSpPr>
            <p:nvPr/>
          </p:nvGrpSpPr>
          <p:grpSpPr bwMode="auto">
            <a:xfrm>
              <a:off x="4508" y="2358"/>
              <a:ext cx="1033" cy="749"/>
              <a:chOff x="3648" y="2508"/>
              <a:chExt cx="1033" cy="868"/>
            </a:xfrm>
          </p:grpSpPr>
          <p:sp>
            <p:nvSpPr>
              <p:cNvPr id="19573" name="Rectangle 63"/>
              <p:cNvSpPr>
                <a:spLocks noChangeArrowheads="1"/>
              </p:cNvSpPr>
              <p:nvPr/>
            </p:nvSpPr>
            <p:spPr bwMode="auto">
              <a:xfrm>
                <a:off x="3648" y="2531"/>
                <a:ext cx="993" cy="845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4" name="Text Box 64"/>
              <p:cNvSpPr txBox="1">
                <a:spLocks noChangeArrowheads="1"/>
              </p:cNvSpPr>
              <p:nvPr/>
            </p:nvSpPr>
            <p:spPr bwMode="auto">
              <a:xfrm>
                <a:off x="4325" y="2508"/>
                <a:ext cx="356" cy="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WN</a:t>
                </a:r>
              </a:p>
            </p:txBody>
          </p:sp>
        </p:grpSp>
        <p:grpSp>
          <p:nvGrpSpPr>
            <p:cNvPr id="15" name="Group 65"/>
            <p:cNvGrpSpPr>
              <a:grpSpLocks/>
            </p:cNvGrpSpPr>
            <p:nvPr/>
          </p:nvGrpSpPr>
          <p:grpSpPr bwMode="auto">
            <a:xfrm>
              <a:off x="4552" y="2535"/>
              <a:ext cx="897" cy="537"/>
              <a:chOff x="4552" y="2535"/>
              <a:chExt cx="897" cy="537"/>
            </a:xfrm>
          </p:grpSpPr>
          <p:sp>
            <p:nvSpPr>
              <p:cNvPr id="19571" name="AutoShape 66"/>
              <p:cNvSpPr>
                <a:spLocks noChangeArrowheads="1"/>
              </p:cNvSpPr>
              <p:nvPr/>
            </p:nvSpPr>
            <p:spPr bwMode="auto">
              <a:xfrm>
                <a:off x="4552" y="2535"/>
                <a:ext cx="897" cy="5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 algn="ctr"/>
                <a:r>
                  <a:rPr lang="en-US" sz="1400"/>
                  <a:t>gLExec</a:t>
                </a:r>
              </a:p>
            </p:txBody>
          </p:sp>
          <p:sp>
            <p:nvSpPr>
              <p:cNvPr id="19572" name="AutoShape 67"/>
              <p:cNvSpPr>
                <a:spLocks noChangeArrowheads="1"/>
              </p:cNvSpPr>
              <p:nvPr/>
            </p:nvSpPr>
            <p:spPr bwMode="auto">
              <a:xfrm>
                <a:off x="4610" y="2767"/>
                <a:ext cx="768" cy="245"/>
              </a:xfrm>
              <a:prstGeom prst="roundRect">
                <a:avLst>
                  <a:gd name="adj" fmla="val 16667"/>
                </a:avLst>
              </a:prstGeom>
              <a:solidFill>
                <a:srgbClr val="FF99CC"/>
              </a:solidFill>
              <a:ln w="9525">
                <a:solidFill>
                  <a:srgbClr val="5A99A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400"/>
              </a:p>
              <a:p>
                <a:pPr algn="ctr"/>
                <a:r>
                  <a:rPr lang="en-US" sz="1400"/>
                  <a:t>Prima </a:t>
                </a:r>
              </a:p>
              <a:p>
                <a:pPr algn="ctr"/>
                <a:endParaRPr lang="en-US" sz="1400"/>
              </a:p>
            </p:txBody>
          </p:sp>
        </p:grpSp>
      </p:grpSp>
      <p:grpSp>
        <p:nvGrpSpPr>
          <p:cNvPr id="16" name="Group 68"/>
          <p:cNvGrpSpPr>
            <a:grpSpLocks/>
          </p:cNvGrpSpPr>
          <p:nvPr/>
        </p:nvGrpSpPr>
        <p:grpSpPr bwMode="auto">
          <a:xfrm>
            <a:off x="3748088" y="5270500"/>
            <a:ext cx="715962" cy="609600"/>
            <a:chOff x="2457" y="3320"/>
            <a:chExt cx="451" cy="384"/>
          </a:xfrm>
        </p:grpSpPr>
        <p:grpSp>
          <p:nvGrpSpPr>
            <p:cNvPr id="17" name="Group 69"/>
            <p:cNvGrpSpPr>
              <a:grpSpLocks/>
            </p:cNvGrpSpPr>
            <p:nvPr/>
          </p:nvGrpSpPr>
          <p:grpSpPr bwMode="auto">
            <a:xfrm>
              <a:off x="2499" y="3320"/>
              <a:ext cx="364" cy="384"/>
              <a:chOff x="2630" y="3661"/>
              <a:chExt cx="364" cy="384"/>
            </a:xfrm>
          </p:grpSpPr>
          <p:sp>
            <p:nvSpPr>
              <p:cNvPr id="19565" name="Oval 70"/>
              <p:cNvSpPr>
                <a:spLocks noChangeArrowheads="1"/>
              </p:cNvSpPr>
              <p:nvPr/>
            </p:nvSpPr>
            <p:spPr bwMode="auto">
              <a:xfrm>
                <a:off x="2630" y="3661"/>
                <a:ext cx="364" cy="12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6" name="Oval 71"/>
              <p:cNvSpPr>
                <a:spLocks noChangeArrowheads="1"/>
              </p:cNvSpPr>
              <p:nvPr/>
            </p:nvSpPr>
            <p:spPr bwMode="auto">
              <a:xfrm>
                <a:off x="2630" y="3924"/>
                <a:ext cx="364" cy="12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7" name="Line 72"/>
              <p:cNvSpPr>
                <a:spLocks noChangeShapeType="1"/>
              </p:cNvSpPr>
              <p:nvPr/>
            </p:nvSpPr>
            <p:spPr bwMode="auto">
              <a:xfrm>
                <a:off x="2631" y="3723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8" name="Line 73"/>
              <p:cNvSpPr>
                <a:spLocks noChangeShapeType="1"/>
              </p:cNvSpPr>
              <p:nvPr/>
            </p:nvSpPr>
            <p:spPr bwMode="auto">
              <a:xfrm>
                <a:off x="2994" y="3729"/>
                <a:ext cx="0" cy="2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564" name="Text Box 74"/>
            <p:cNvSpPr txBox="1">
              <a:spLocks noChangeArrowheads="1"/>
            </p:cNvSpPr>
            <p:nvPr/>
          </p:nvSpPr>
          <p:spPr bwMode="auto">
            <a:xfrm>
              <a:off x="2457" y="3421"/>
              <a:ext cx="45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Storage</a:t>
              </a:r>
            </a:p>
          </p:txBody>
        </p:sp>
      </p:grpSp>
      <p:grpSp>
        <p:nvGrpSpPr>
          <p:cNvPr id="18" name="Group 75"/>
          <p:cNvGrpSpPr>
            <a:grpSpLocks/>
          </p:cNvGrpSpPr>
          <p:nvPr/>
        </p:nvGrpSpPr>
        <p:grpSpPr bwMode="auto">
          <a:xfrm>
            <a:off x="6253163" y="5135563"/>
            <a:ext cx="723900" cy="771525"/>
            <a:chOff x="3972" y="3510"/>
            <a:chExt cx="456" cy="486"/>
          </a:xfrm>
        </p:grpSpPr>
        <p:grpSp>
          <p:nvGrpSpPr>
            <p:cNvPr id="19" name="Group 76"/>
            <p:cNvGrpSpPr>
              <a:grpSpLocks/>
            </p:cNvGrpSpPr>
            <p:nvPr/>
          </p:nvGrpSpPr>
          <p:grpSpPr bwMode="auto">
            <a:xfrm>
              <a:off x="3976" y="3510"/>
              <a:ext cx="447" cy="486"/>
              <a:chOff x="3976" y="3510"/>
              <a:chExt cx="447" cy="486"/>
            </a:xfrm>
          </p:grpSpPr>
          <p:grpSp>
            <p:nvGrpSpPr>
              <p:cNvPr id="20" name="Group 77"/>
              <p:cNvGrpSpPr>
                <a:grpSpLocks/>
              </p:cNvGrpSpPr>
              <p:nvPr/>
            </p:nvGrpSpPr>
            <p:grpSpPr bwMode="auto">
              <a:xfrm>
                <a:off x="3976" y="3903"/>
                <a:ext cx="447" cy="93"/>
                <a:chOff x="3972" y="3903"/>
                <a:chExt cx="447" cy="93"/>
              </a:xfrm>
            </p:grpSpPr>
            <p:sp>
              <p:nvSpPr>
                <p:cNvPr id="19559" name="Rectangle 78"/>
                <p:cNvSpPr>
                  <a:spLocks noChangeArrowheads="1"/>
                </p:cNvSpPr>
                <p:nvPr/>
              </p:nvSpPr>
              <p:spPr bwMode="auto">
                <a:xfrm>
                  <a:off x="3972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9560" name="Rectangle 79"/>
                <p:cNvSpPr>
                  <a:spLocks noChangeArrowheads="1"/>
                </p:cNvSpPr>
                <p:nvPr/>
              </p:nvSpPr>
              <p:spPr bwMode="auto">
                <a:xfrm>
                  <a:off x="4086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9561" name="Rectangle 80"/>
                <p:cNvSpPr>
                  <a:spLocks noChangeArrowheads="1"/>
                </p:cNvSpPr>
                <p:nvPr/>
              </p:nvSpPr>
              <p:spPr bwMode="auto">
                <a:xfrm>
                  <a:off x="4200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9562" name="Rectangle 81"/>
                <p:cNvSpPr>
                  <a:spLocks noChangeArrowheads="1"/>
                </p:cNvSpPr>
                <p:nvPr/>
              </p:nvSpPr>
              <p:spPr bwMode="auto">
                <a:xfrm>
                  <a:off x="4326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82"/>
              <p:cNvGrpSpPr>
                <a:grpSpLocks/>
              </p:cNvGrpSpPr>
              <p:nvPr/>
            </p:nvGrpSpPr>
            <p:grpSpPr bwMode="auto">
              <a:xfrm>
                <a:off x="3976" y="3777"/>
                <a:ext cx="447" cy="93"/>
                <a:chOff x="3972" y="3903"/>
                <a:chExt cx="447" cy="93"/>
              </a:xfrm>
            </p:grpSpPr>
            <p:sp>
              <p:nvSpPr>
                <p:cNvPr id="19555" name="Rectangle 83"/>
                <p:cNvSpPr>
                  <a:spLocks noChangeArrowheads="1"/>
                </p:cNvSpPr>
                <p:nvPr/>
              </p:nvSpPr>
              <p:spPr bwMode="auto">
                <a:xfrm>
                  <a:off x="3972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9556" name="Rectangle 84"/>
                <p:cNvSpPr>
                  <a:spLocks noChangeArrowheads="1"/>
                </p:cNvSpPr>
                <p:nvPr/>
              </p:nvSpPr>
              <p:spPr bwMode="auto">
                <a:xfrm>
                  <a:off x="4086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9557" name="Rectangle 85"/>
                <p:cNvSpPr>
                  <a:spLocks noChangeArrowheads="1"/>
                </p:cNvSpPr>
                <p:nvPr/>
              </p:nvSpPr>
              <p:spPr bwMode="auto">
                <a:xfrm>
                  <a:off x="4200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9558" name="Rectangle 86"/>
                <p:cNvSpPr>
                  <a:spLocks noChangeArrowheads="1"/>
                </p:cNvSpPr>
                <p:nvPr/>
              </p:nvSpPr>
              <p:spPr bwMode="auto">
                <a:xfrm>
                  <a:off x="4326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87"/>
              <p:cNvGrpSpPr>
                <a:grpSpLocks/>
              </p:cNvGrpSpPr>
              <p:nvPr/>
            </p:nvGrpSpPr>
            <p:grpSpPr bwMode="auto">
              <a:xfrm>
                <a:off x="3976" y="3648"/>
                <a:ext cx="447" cy="93"/>
                <a:chOff x="3972" y="3903"/>
                <a:chExt cx="447" cy="93"/>
              </a:xfrm>
            </p:grpSpPr>
            <p:sp>
              <p:nvSpPr>
                <p:cNvPr id="19551" name="Rectangle 88"/>
                <p:cNvSpPr>
                  <a:spLocks noChangeArrowheads="1"/>
                </p:cNvSpPr>
                <p:nvPr/>
              </p:nvSpPr>
              <p:spPr bwMode="auto">
                <a:xfrm>
                  <a:off x="3972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9552" name="Rectangle 89"/>
                <p:cNvSpPr>
                  <a:spLocks noChangeArrowheads="1"/>
                </p:cNvSpPr>
                <p:nvPr/>
              </p:nvSpPr>
              <p:spPr bwMode="auto">
                <a:xfrm>
                  <a:off x="4086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9553" name="Rectangle 90"/>
                <p:cNvSpPr>
                  <a:spLocks noChangeArrowheads="1"/>
                </p:cNvSpPr>
                <p:nvPr/>
              </p:nvSpPr>
              <p:spPr bwMode="auto">
                <a:xfrm>
                  <a:off x="4200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9554" name="Rectangle 91"/>
                <p:cNvSpPr>
                  <a:spLocks noChangeArrowheads="1"/>
                </p:cNvSpPr>
                <p:nvPr/>
              </p:nvSpPr>
              <p:spPr bwMode="auto">
                <a:xfrm>
                  <a:off x="4326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92"/>
              <p:cNvGrpSpPr>
                <a:grpSpLocks/>
              </p:cNvGrpSpPr>
              <p:nvPr/>
            </p:nvGrpSpPr>
            <p:grpSpPr bwMode="auto">
              <a:xfrm>
                <a:off x="3976" y="3510"/>
                <a:ext cx="447" cy="93"/>
                <a:chOff x="3972" y="3903"/>
                <a:chExt cx="447" cy="93"/>
              </a:xfrm>
            </p:grpSpPr>
            <p:sp>
              <p:nvSpPr>
                <p:cNvPr id="19547" name="Rectangle 93"/>
                <p:cNvSpPr>
                  <a:spLocks noChangeArrowheads="1"/>
                </p:cNvSpPr>
                <p:nvPr/>
              </p:nvSpPr>
              <p:spPr bwMode="auto">
                <a:xfrm>
                  <a:off x="3972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9548" name="Rectangle 94"/>
                <p:cNvSpPr>
                  <a:spLocks noChangeArrowheads="1"/>
                </p:cNvSpPr>
                <p:nvPr/>
              </p:nvSpPr>
              <p:spPr bwMode="auto">
                <a:xfrm>
                  <a:off x="4086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9549" name="Rectangle 95"/>
                <p:cNvSpPr>
                  <a:spLocks noChangeArrowheads="1"/>
                </p:cNvSpPr>
                <p:nvPr/>
              </p:nvSpPr>
              <p:spPr bwMode="auto">
                <a:xfrm>
                  <a:off x="4200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19550" name="Rectangle 96"/>
                <p:cNvSpPr>
                  <a:spLocks noChangeArrowheads="1"/>
                </p:cNvSpPr>
                <p:nvPr/>
              </p:nvSpPr>
              <p:spPr bwMode="auto">
                <a:xfrm>
                  <a:off x="4326" y="3903"/>
                  <a:ext cx="93" cy="9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miter lim="800000"/>
                  <a:headEnd/>
                  <a:tailEnd/>
                </a:ln>
                <a:scene3d>
                  <a:camera prst="legacyPerspectiv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1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9542" name="Text Box 97"/>
            <p:cNvSpPr txBox="1">
              <a:spLocks noChangeArrowheads="1"/>
            </p:cNvSpPr>
            <p:nvPr/>
          </p:nvSpPr>
          <p:spPr bwMode="auto">
            <a:xfrm>
              <a:off x="3972" y="3609"/>
              <a:ext cx="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/>
                <a:t>Batch</a:t>
              </a:r>
            </a:p>
            <a:p>
              <a:pPr algn="ctr"/>
              <a:r>
                <a:rPr lang="en-US" sz="1200" b="1"/>
                <a:t>System</a:t>
              </a:r>
            </a:p>
          </p:txBody>
        </p:sp>
      </p:grpSp>
      <p:grpSp>
        <p:nvGrpSpPr>
          <p:cNvPr id="24" name="Group 98"/>
          <p:cNvGrpSpPr>
            <a:grpSpLocks/>
          </p:cNvGrpSpPr>
          <p:nvPr/>
        </p:nvGrpSpPr>
        <p:grpSpPr bwMode="auto">
          <a:xfrm>
            <a:off x="5618163" y="4787900"/>
            <a:ext cx="638175" cy="1177925"/>
            <a:chOff x="3538" y="3016"/>
            <a:chExt cx="403" cy="742"/>
          </a:xfrm>
        </p:grpSpPr>
        <p:grpSp>
          <p:nvGrpSpPr>
            <p:cNvPr id="25" name="Group 99"/>
            <p:cNvGrpSpPr>
              <a:grpSpLocks/>
            </p:cNvGrpSpPr>
            <p:nvPr/>
          </p:nvGrpSpPr>
          <p:grpSpPr bwMode="auto">
            <a:xfrm>
              <a:off x="3683" y="3016"/>
              <a:ext cx="250" cy="676"/>
              <a:chOff x="3683" y="3002"/>
              <a:chExt cx="175" cy="446"/>
            </a:xfrm>
          </p:grpSpPr>
          <p:sp>
            <p:nvSpPr>
              <p:cNvPr id="19539" name="Line 100"/>
              <p:cNvSpPr>
                <a:spLocks noChangeShapeType="1"/>
              </p:cNvSpPr>
              <p:nvPr/>
            </p:nvSpPr>
            <p:spPr bwMode="auto">
              <a:xfrm flipV="1">
                <a:off x="3686" y="3002"/>
                <a:ext cx="0" cy="4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0" name="Line 101"/>
              <p:cNvSpPr>
                <a:spLocks noChangeShapeType="1"/>
              </p:cNvSpPr>
              <p:nvPr/>
            </p:nvSpPr>
            <p:spPr bwMode="auto">
              <a:xfrm>
                <a:off x="3683" y="3448"/>
                <a:ext cx="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538" name="Text Box 102"/>
            <p:cNvSpPr txBox="1">
              <a:spLocks noChangeArrowheads="1"/>
            </p:cNvSpPr>
            <p:nvPr/>
          </p:nvSpPr>
          <p:spPr bwMode="auto">
            <a:xfrm rot="5400000">
              <a:off x="3377" y="3194"/>
              <a:ext cx="725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Submit</a:t>
              </a:r>
            </a:p>
            <a:p>
              <a:pPr algn="ctr"/>
              <a:r>
                <a:rPr lang="en-US" sz="1200"/>
                <a:t>Pilot OR  Job </a:t>
              </a:r>
            </a:p>
            <a:p>
              <a:pPr algn="ctr"/>
              <a:r>
                <a:rPr lang="en-US" sz="1200"/>
                <a:t>(UID/GID)</a:t>
              </a:r>
            </a:p>
          </p:txBody>
        </p:sp>
      </p:grpSp>
      <p:grpSp>
        <p:nvGrpSpPr>
          <p:cNvPr id="26" name="Group 103"/>
          <p:cNvGrpSpPr>
            <a:grpSpLocks/>
          </p:cNvGrpSpPr>
          <p:nvPr/>
        </p:nvGrpSpPr>
        <p:grpSpPr bwMode="auto">
          <a:xfrm flipH="1">
            <a:off x="4351338" y="4800600"/>
            <a:ext cx="336550" cy="1057275"/>
            <a:chOff x="3683" y="3002"/>
            <a:chExt cx="175" cy="446"/>
          </a:xfrm>
        </p:grpSpPr>
        <p:sp>
          <p:nvSpPr>
            <p:cNvPr id="19535" name="Line 104"/>
            <p:cNvSpPr>
              <a:spLocks noChangeShapeType="1"/>
            </p:cNvSpPr>
            <p:nvPr/>
          </p:nvSpPr>
          <p:spPr bwMode="auto">
            <a:xfrm flipV="1">
              <a:off x="3686" y="3002"/>
              <a:ext cx="0" cy="4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6" name="Line 105"/>
            <p:cNvSpPr>
              <a:spLocks noChangeShapeType="1"/>
            </p:cNvSpPr>
            <p:nvPr/>
          </p:nvSpPr>
          <p:spPr bwMode="auto">
            <a:xfrm>
              <a:off x="3683" y="3448"/>
              <a:ext cx="1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87" name="Text Box 106"/>
          <p:cNvSpPr txBox="1">
            <a:spLocks noChangeArrowheads="1"/>
          </p:cNvSpPr>
          <p:nvPr/>
        </p:nvSpPr>
        <p:spPr bwMode="auto">
          <a:xfrm rot="5400000">
            <a:off x="4339431" y="5110957"/>
            <a:ext cx="862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Access</a:t>
            </a:r>
          </a:p>
          <a:p>
            <a:pPr algn="ctr"/>
            <a:r>
              <a:rPr lang="en-US" sz="1200"/>
              <a:t>Data</a:t>
            </a:r>
          </a:p>
          <a:p>
            <a:pPr algn="ctr"/>
            <a:r>
              <a:rPr lang="en-US" sz="1200"/>
              <a:t>(UID/GID)</a:t>
            </a:r>
          </a:p>
        </p:txBody>
      </p:sp>
      <p:sp>
        <p:nvSpPr>
          <p:cNvPr id="19488" name="Oval 107"/>
          <p:cNvSpPr>
            <a:spLocks noChangeArrowheads="1"/>
          </p:cNvSpPr>
          <p:nvPr/>
        </p:nvSpPr>
        <p:spPr bwMode="auto">
          <a:xfrm>
            <a:off x="5003800" y="5291138"/>
            <a:ext cx="268288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9489" name="Oval 108"/>
          <p:cNvSpPr>
            <a:spLocks noChangeArrowheads="1"/>
          </p:cNvSpPr>
          <p:nvPr/>
        </p:nvSpPr>
        <p:spPr bwMode="auto">
          <a:xfrm>
            <a:off x="5384800" y="5286375"/>
            <a:ext cx="268288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9490" name="Line 109"/>
          <p:cNvSpPr>
            <a:spLocks noChangeShapeType="1"/>
          </p:cNvSpPr>
          <p:nvPr/>
        </p:nvSpPr>
        <p:spPr bwMode="auto">
          <a:xfrm>
            <a:off x="5346700" y="3719513"/>
            <a:ext cx="0" cy="998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1" name="Line 110"/>
          <p:cNvSpPr>
            <a:spLocks noChangeShapeType="1"/>
          </p:cNvSpPr>
          <p:nvPr/>
        </p:nvSpPr>
        <p:spPr bwMode="auto">
          <a:xfrm>
            <a:off x="5346700" y="4729163"/>
            <a:ext cx="298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2" name="Line 111"/>
          <p:cNvSpPr>
            <a:spLocks noChangeShapeType="1"/>
          </p:cNvSpPr>
          <p:nvPr/>
        </p:nvSpPr>
        <p:spPr bwMode="auto">
          <a:xfrm>
            <a:off x="7412038" y="3717925"/>
            <a:ext cx="0" cy="652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3" name="Line 112"/>
          <p:cNvSpPr>
            <a:spLocks noChangeShapeType="1"/>
          </p:cNvSpPr>
          <p:nvPr/>
        </p:nvSpPr>
        <p:spPr bwMode="auto">
          <a:xfrm flipV="1">
            <a:off x="5738813" y="2754313"/>
            <a:ext cx="0" cy="1627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7" name="Group 113"/>
          <p:cNvGrpSpPr>
            <a:grpSpLocks/>
          </p:cNvGrpSpPr>
          <p:nvPr/>
        </p:nvGrpSpPr>
        <p:grpSpPr bwMode="auto">
          <a:xfrm>
            <a:off x="5738813" y="3536950"/>
            <a:ext cx="1781175" cy="836613"/>
            <a:chOff x="3615" y="2228"/>
            <a:chExt cx="1122" cy="527"/>
          </a:xfrm>
        </p:grpSpPr>
        <p:sp>
          <p:nvSpPr>
            <p:cNvPr id="19533" name="Line 114"/>
            <p:cNvSpPr>
              <a:spLocks noChangeShapeType="1"/>
            </p:cNvSpPr>
            <p:nvPr/>
          </p:nvSpPr>
          <p:spPr bwMode="auto">
            <a:xfrm>
              <a:off x="3615" y="2228"/>
              <a:ext cx="11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4" name="Line 115"/>
            <p:cNvSpPr>
              <a:spLocks noChangeShapeType="1"/>
            </p:cNvSpPr>
            <p:nvPr/>
          </p:nvSpPr>
          <p:spPr bwMode="auto">
            <a:xfrm>
              <a:off x="4737" y="2228"/>
              <a:ext cx="0" cy="5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116"/>
          <p:cNvGrpSpPr>
            <a:grpSpLocks/>
          </p:cNvGrpSpPr>
          <p:nvPr/>
        </p:nvGrpSpPr>
        <p:grpSpPr bwMode="auto">
          <a:xfrm>
            <a:off x="7015163" y="4800600"/>
            <a:ext cx="469900" cy="1047750"/>
            <a:chOff x="4419" y="3039"/>
            <a:chExt cx="219" cy="622"/>
          </a:xfrm>
        </p:grpSpPr>
        <p:sp>
          <p:nvSpPr>
            <p:cNvPr id="19531" name="Line 117"/>
            <p:cNvSpPr>
              <a:spLocks noChangeShapeType="1"/>
            </p:cNvSpPr>
            <p:nvPr/>
          </p:nvSpPr>
          <p:spPr bwMode="auto">
            <a:xfrm>
              <a:off x="4419" y="3661"/>
              <a:ext cx="2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2" name="Line 118"/>
            <p:cNvSpPr>
              <a:spLocks noChangeShapeType="1"/>
            </p:cNvSpPr>
            <p:nvPr/>
          </p:nvSpPr>
          <p:spPr bwMode="auto">
            <a:xfrm flipV="1">
              <a:off x="4638" y="3039"/>
              <a:ext cx="0" cy="6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96" name="Text Box 119"/>
          <p:cNvSpPr txBox="1">
            <a:spLocks noChangeArrowheads="1"/>
          </p:cNvSpPr>
          <p:nvPr/>
        </p:nvSpPr>
        <p:spPr bwMode="auto">
          <a:xfrm rot="5400000">
            <a:off x="6918325" y="5160963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Schedule</a:t>
            </a:r>
          </a:p>
          <a:p>
            <a:pPr algn="ctr"/>
            <a:r>
              <a:rPr lang="en-US" sz="1200"/>
              <a:t>Pilot OR Job</a:t>
            </a:r>
          </a:p>
        </p:txBody>
      </p:sp>
      <p:sp>
        <p:nvSpPr>
          <p:cNvPr id="19497" name="Oval 120"/>
          <p:cNvSpPr>
            <a:spLocks noChangeArrowheads="1"/>
          </p:cNvSpPr>
          <p:nvPr/>
        </p:nvSpPr>
        <p:spPr bwMode="auto">
          <a:xfrm>
            <a:off x="7561263" y="5672138"/>
            <a:ext cx="266700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9</a:t>
            </a:r>
          </a:p>
        </p:txBody>
      </p:sp>
      <p:grpSp>
        <p:nvGrpSpPr>
          <p:cNvPr id="29" name="Group 121"/>
          <p:cNvGrpSpPr>
            <a:grpSpLocks/>
          </p:cNvGrpSpPr>
          <p:nvPr/>
        </p:nvGrpSpPr>
        <p:grpSpPr bwMode="auto">
          <a:xfrm>
            <a:off x="7631113" y="4781550"/>
            <a:ext cx="863600" cy="749300"/>
            <a:chOff x="4807" y="3012"/>
            <a:chExt cx="543" cy="472"/>
          </a:xfrm>
        </p:grpSpPr>
        <p:grpSp>
          <p:nvGrpSpPr>
            <p:cNvPr id="30" name="Group 122"/>
            <p:cNvGrpSpPr>
              <a:grpSpLocks/>
            </p:cNvGrpSpPr>
            <p:nvPr/>
          </p:nvGrpSpPr>
          <p:grpSpPr bwMode="auto">
            <a:xfrm>
              <a:off x="4878" y="3012"/>
              <a:ext cx="396" cy="334"/>
              <a:chOff x="4878" y="3012"/>
              <a:chExt cx="342" cy="301"/>
            </a:xfrm>
          </p:grpSpPr>
          <p:sp>
            <p:nvSpPr>
              <p:cNvPr id="19528" name="Line 123"/>
              <p:cNvSpPr>
                <a:spLocks noChangeShapeType="1"/>
              </p:cNvSpPr>
              <p:nvPr/>
            </p:nvSpPr>
            <p:spPr bwMode="auto">
              <a:xfrm>
                <a:off x="4881" y="302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9" name="Line 124"/>
              <p:cNvSpPr>
                <a:spLocks noChangeShapeType="1"/>
              </p:cNvSpPr>
              <p:nvPr/>
            </p:nvSpPr>
            <p:spPr bwMode="auto">
              <a:xfrm>
                <a:off x="5220" y="3012"/>
                <a:ext cx="0" cy="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0" name="Line 125"/>
              <p:cNvSpPr>
                <a:spLocks noChangeShapeType="1"/>
              </p:cNvSpPr>
              <p:nvPr/>
            </p:nvSpPr>
            <p:spPr bwMode="auto">
              <a:xfrm>
                <a:off x="4878" y="3313"/>
                <a:ext cx="34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527" name="Text Box 126"/>
            <p:cNvSpPr txBox="1">
              <a:spLocks noChangeArrowheads="1"/>
            </p:cNvSpPr>
            <p:nvPr/>
          </p:nvSpPr>
          <p:spPr bwMode="auto">
            <a:xfrm>
              <a:off x="4807" y="3081"/>
              <a:ext cx="54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Pilot SU</a:t>
              </a:r>
            </a:p>
            <a:p>
              <a:pPr algn="ctr"/>
              <a:r>
                <a:rPr lang="en-US" sz="1200"/>
                <a:t>Job</a:t>
              </a:r>
            </a:p>
            <a:p>
              <a:pPr algn="ctr"/>
              <a:r>
                <a:rPr lang="en-US" sz="1200"/>
                <a:t>(UID/GID)</a:t>
              </a:r>
            </a:p>
          </p:txBody>
        </p:sp>
      </p:grpSp>
      <p:sp>
        <p:nvSpPr>
          <p:cNvPr id="19499" name="Oval 127"/>
          <p:cNvSpPr>
            <a:spLocks noChangeArrowheads="1"/>
          </p:cNvSpPr>
          <p:nvPr/>
        </p:nvSpPr>
        <p:spPr bwMode="auto">
          <a:xfrm>
            <a:off x="8418513" y="4981575"/>
            <a:ext cx="304800" cy="26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/>
              <a:t>10</a:t>
            </a:r>
          </a:p>
        </p:txBody>
      </p:sp>
      <p:pic>
        <p:nvPicPr>
          <p:cNvPr id="19500" name="Picture 128" descr="MCj039741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3730625"/>
            <a:ext cx="7318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01" name="Text Box 129"/>
          <p:cNvSpPr txBox="1">
            <a:spLocks noChangeArrowheads="1"/>
          </p:cNvSpPr>
          <p:nvPr/>
        </p:nvSpPr>
        <p:spPr bwMode="auto">
          <a:xfrm>
            <a:off x="2386013" y="1462088"/>
            <a:ext cx="51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VO</a:t>
            </a:r>
          </a:p>
        </p:txBody>
      </p:sp>
      <p:cxnSp>
        <p:nvCxnSpPr>
          <p:cNvPr id="19502" name="AutoShape 130"/>
          <p:cNvCxnSpPr>
            <a:cxnSpLocks noChangeShapeType="1"/>
            <a:endCxn id="19584" idx="2"/>
          </p:cNvCxnSpPr>
          <p:nvPr/>
        </p:nvCxnSpPr>
        <p:spPr bwMode="auto">
          <a:xfrm flipV="1">
            <a:off x="1331913" y="2887663"/>
            <a:ext cx="1119187" cy="11398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9503" name="AutoShape 131"/>
          <p:cNvCxnSpPr>
            <a:cxnSpLocks noChangeShapeType="1"/>
            <a:endCxn id="19583" idx="2"/>
          </p:cNvCxnSpPr>
          <p:nvPr/>
        </p:nvCxnSpPr>
        <p:spPr bwMode="auto">
          <a:xfrm flipV="1">
            <a:off x="966788" y="2887663"/>
            <a:ext cx="1587" cy="842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1" name="Group 132"/>
          <p:cNvGrpSpPr>
            <a:grpSpLocks/>
          </p:cNvGrpSpPr>
          <p:nvPr/>
        </p:nvGrpSpPr>
        <p:grpSpPr bwMode="auto">
          <a:xfrm>
            <a:off x="4514850" y="3656013"/>
            <a:ext cx="2898775" cy="57150"/>
            <a:chOff x="2844" y="2303"/>
            <a:chExt cx="1826" cy="36"/>
          </a:xfrm>
        </p:grpSpPr>
        <p:sp>
          <p:nvSpPr>
            <p:cNvPr id="19523" name="Line 133"/>
            <p:cNvSpPr>
              <a:spLocks noChangeShapeType="1"/>
            </p:cNvSpPr>
            <p:nvPr/>
          </p:nvSpPr>
          <p:spPr bwMode="auto">
            <a:xfrm>
              <a:off x="2844" y="2339"/>
              <a:ext cx="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4" name="Freeform 134"/>
            <p:cNvSpPr>
              <a:spLocks/>
            </p:cNvSpPr>
            <p:nvPr/>
          </p:nvSpPr>
          <p:spPr bwMode="auto">
            <a:xfrm>
              <a:off x="3582" y="2303"/>
              <a:ext cx="63" cy="34"/>
            </a:xfrm>
            <a:custGeom>
              <a:avLst/>
              <a:gdLst>
                <a:gd name="T0" fmla="*/ 0 w 48"/>
                <a:gd name="T1" fmla="*/ 31 h 34"/>
                <a:gd name="T2" fmla="*/ 370 w 48"/>
                <a:gd name="T3" fmla="*/ 1 h 34"/>
                <a:gd name="T4" fmla="*/ 732 w 48"/>
                <a:gd name="T5" fmla="*/ 34 h 34"/>
                <a:gd name="T6" fmla="*/ 0 60000 65536"/>
                <a:gd name="T7" fmla="*/ 0 60000 65536"/>
                <a:gd name="T8" fmla="*/ 0 60000 65536"/>
                <a:gd name="T9" fmla="*/ 0 w 48"/>
                <a:gd name="T10" fmla="*/ 0 h 34"/>
                <a:gd name="T11" fmla="*/ 48 w 48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34">
                  <a:moveTo>
                    <a:pt x="0" y="31"/>
                  </a:moveTo>
                  <a:cubicBezTo>
                    <a:pt x="8" y="15"/>
                    <a:pt x="16" y="0"/>
                    <a:pt x="24" y="1"/>
                  </a:cubicBezTo>
                  <a:cubicBezTo>
                    <a:pt x="32" y="2"/>
                    <a:pt x="45" y="29"/>
                    <a:pt x="48" y="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5" name="Line 135"/>
            <p:cNvSpPr>
              <a:spLocks noChangeShapeType="1"/>
            </p:cNvSpPr>
            <p:nvPr/>
          </p:nvSpPr>
          <p:spPr bwMode="auto">
            <a:xfrm>
              <a:off x="3645" y="2339"/>
              <a:ext cx="10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94" name="Group 136"/>
          <p:cNvGrpSpPr>
            <a:grpSpLocks/>
          </p:cNvGrpSpPr>
          <p:nvPr/>
        </p:nvGrpSpPr>
        <p:grpSpPr bwMode="auto">
          <a:xfrm>
            <a:off x="4840288" y="3533775"/>
            <a:ext cx="898525" cy="862013"/>
            <a:chOff x="3049" y="2226"/>
            <a:chExt cx="566" cy="543"/>
          </a:xfrm>
        </p:grpSpPr>
        <p:sp>
          <p:nvSpPr>
            <p:cNvPr id="19519" name="Line 137"/>
            <p:cNvSpPr>
              <a:spLocks noChangeShapeType="1"/>
            </p:cNvSpPr>
            <p:nvPr/>
          </p:nvSpPr>
          <p:spPr bwMode="auto">
            <a:xfrm rot="-5400000">
              <a:off x="2888" y="2572"/>
              <a:ext cx="3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0" name="Freeform 138"/>
            <p:cNvSpPr>
              <a:spLocks/>
            </p:cNvSpPr>
            <p:nvPr/>
          </p:nvSpPr>
          <p:spPr bwMode="auto">
            <a:xfrm rot="-5400000">
              <a:off x="3034" y="2324"/>
              <a:ext cx="63" cy="34"/>
            </a:xfrm>
            <a:custGeom>
              <a:avLst/>
              <a:gdLst>
                <a:gd name="T0" fmla="*/ 0 w 48"/>
                <a:gd name="T1" fmla="*/ 31 h 34"/>
                <a:gd name="T2" fmla="*/ 370 w 48"/>
                <a:gd name="T3" fmla="*/ 1 h 34"/>
                <a:gd name="T4" fmla="*/ 732 w 48"/>
                <a:gd name="T5" fmla="*/ 34 h 34"/>
                <a:gd name="T6" fmla="*/ 0 60000 65536"/>
                <a:gd name="T7" fmla="*/ 0 60000 65536"/>
                <a:gd name="T8" fmla="*/ 0 60000 65536"/>
                <a:gd name="T9" fmla="*/ 0 w 48"/>
                <a:gd name="T10" fmla="*/ 0 h 34"/>
                <a:gd name="T11" fmla="*/ 48 w 48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34">
                  <a:moveTo>
                    <a:pt x="0" y="31"/>
                  </a:moveTo>
                  <a:cubicBezTo>
                    <a:pt x="8" y="15"/>
                    <a:pt x="16" y="0"/>
                    <a:pt x="24" y="1"/>
                  </a:cubicBezTo>
                  <a:cubicBezTo>
                    <a:pt x="32" y="2"/>
                    <a:pt x="45" y="29"/>
                    <a:pt x="48" y="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1" name="Line 139"/>
            <p:cNvSpPr>
              <a:spLocks noChangeShapeType="1"/>
            </p:cNvSpPr>
            <p:nvPr/>
          </p:nvSpPr>
          <p:spPr bwMode="auto">
            <a:xfrm rot="-5400000">
              <a:off x="3043" y="2268"/>
              <a:ext cx="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2" name="Line 140"/>
            <p:cNvSpPr>
              <a:spLocks noChangeShapeType="1"/>
            </p:cNvSpPr>
            <p:nvPr/>
          </p:nvSpPr>
          <p:spPr bwMode="auto">
            <a:xfrm flipH="1">
              <a:off x="3084" y="2229"/>
              <a:ext cx="5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9506" name="Rectangle 5"/>
          <p:cNvSpPr>
            <a:spLocks noGrp="1" noChangeArrowheads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The Authz-Interop Collaboration</a:t>
            </a:r>
          </a:p>
        </p:txBody>
      </p:sp>
      <p:sp>
        <p:nvSpPr>
          <p:cNvPr id="19507" name="Text Box 14"/>
          <p:cNvSpPr txBox="1">
            <a:spLocks noChangeArrowheads="1"/>
          </p:cNvSpPr>
          <p:nvPr/>
        </p:nvSpPr>
        <p:spPr bwMode="auto">
          <a:xfrm>
            <a:off x="6353175" y="1555750"/>
            <a:ext cx="6588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PDP</a:t>
            </a:r>
          </a:p>
        </p:txBody>
      </p:sp>
      <p:sp>
        <p:nvSpPr>
          <p:cNvPr id="19508" name="Text Box 14"/>
          <p:cNvSpPr txBox="1">
            <a:spLocks noChangeArrowheads="1"/>
          </p:cNvSpPr>
          <p:nvPr/>
        </p:nvSpPr>
        <p:spPr bwMode="auto">
          <a:xfrm>
            <a:off x="8062913" y="33782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PEPs</a:t>
            </a:r>
          </a:p>
        </p:txBody>
      </p:sp>
      <p:grpSp>
        <p:nvGrpSpPr>
          <p:cNvPr id="19495" name="Group 146"/>
          <p:cNvGrpSpPr>
            <a:grpSpLocks/>
          </p:cNvGrpSpPr>
          <p:nvPr/>
        </p:nvGrpSpPr>
        <p:grpSpPr bwMode="auto">
          <a:xfrm>
            <a:off x="138113" y="5686425"/>
            <a:ext cx="3238500" cy="836613"/>
            <a:chOff x="138176" y="5685790"/>
            <a:chExt cx="3239008" cy="836930"/>
          </a:xfrm>
        </p:grpSpPr>
        <p:sp>
          <p:nvSpPr>
            <p:cNvPr id="19510" name="Rectangle 6"/>
            <p:cNvSpPr>
              <a:spLocks noChangeArrowheads="1"/>
            </p:cNvSpPr>
            <p:nvPr/>
          </p:nvSpPr>
          <p:spPr bwMode="auto">
            <a:xfrm>
              <a:off x="138176" y="5685790"/>
              <a:ext cx="3239008" cy="8369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1" name="Text Box 7"/>
            <p:cNvSpPr txBox="1">
              <a:spLocks noChangeArrowheads="1"/>
            </p:cNvSpPr>
            <p:nvPr/>
          </p:nvSpPr>
          <p:spPr bwMode="auto">
            <a:xfrm>
              <a:off x="657289" y="6027103"/>
              <a:ext cx="184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9512" name="Text Box 8"/>
            <p:cNvSpPr txBox="1">
              <a:spLocks noChangeArrowheads="1"/>
            </p:cNvSpPr>
            <p:nvPr/>
          </p:nvSpPr>
          <p:spPr bwMode="auto">
            <a:xfrm>
              <a:off x="581089" y="5874703"/>
              <a:ext cx="184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9513" name="AutoShape 9"/>
            <p:cNvSpPr>
              <a:spLocks noChangeArrowheads="1"/>
            </p:cNvSpPr>
            <p:nvPr/>
          </p:nvSpPr>
          <p:spPr bwMode="auto">
            <a:xfrm>
              <a:off x="206439" y="5990590"/>
              <a:ext cx="878649" cy="38100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900"/>
                <a:t>AuthZ </a:t>
              </a:r>
            </a:p>
            <a:p>
              <a:pPr algn="ctr"/>
              <a:r>
                <a:rPr lang="en-US" sz="900"/>
                <a:t>Components</a:t>
              </a:r>
            </a:p>
          </p:txBody>
        </p:sp>
        <p:sp>
          <p:nvSpPr>
            <p:cNvPr id="19514" name="Text Box 10"/>
            <p:cNvSpPr txBox="1">
              <a:spLocks noChangeArrowheads="1"/>
            </p:cNvSpPr>
            <p:nvPr/>
          </p:nvSpPr>
          <p:spPr bwMode="auto">
            <a:xfrm>
              <a:off x="138176" y="5685790"/>
              <a:ext cx="69056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Legend</a:t>
              </a:r>
            </a:p>
          </p:txBody>
        </p:sp>
        <p:sp>
          <p:nvSpPr>
            <p:cNvPr id="19515" name="AutoShape 18"/>
            <p:cNvSpPr>
              <a:spLocks noChangeArrowheads="1"/>
            </p:cNvSpPr>
            <p:nvPr/>
          </p:nvSpPr>
          <p:spPr bwMode="auto">
            <a:xfrm>
              <a:off x="1149160" y="5983986"/>
              <a:ext cx="850328" cy="392430"/>
            </a:xfrm>
            <a:prstGeom prst="roundRect">
              <a:avLst>
                <a:gd name="adj" fmla="val 16667"/>
              </a:avLst>
            </a:prstGeom>
            <a:solidFill>
              <a:srgbClr val="FFCDE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900"/>
                <a:t>Not Officially</a:t>
              </a:r>
            </a:p>
            <a:p>
              <a:pPr algn="ctr"/>
              <a:r>
                <a:rPr lang="en-US" sz="900"/>
                <a:t>In OSG</a:t>
              </a:r>
            </a:p>
          </p:txBody>
        </p:sp>
        <p:grpSp>
          <p:nvGrpSpPr>
            <p:cNvPr id="19498" name="Group 145"/>
            <p:cNvGrpSpPr>
              <a:grpSpLocks/>
            </p:cNvGrpSpPr>
            <p:nvPr/>
          </p:nvGrpSpPr>
          <p:grpSpPr bwMode="auto">
            <a:xfrm>
              <a:off x="2072640" y="5974080"/>
              <a:ext cx="1194816" cy="414528"/>
              <a:chOff x="1499616" y="5583936"/>
              <a:chExt cx="1194816" cy="470091"/>
            </a:xfrm>
          </p:grpSpPr>
          <p:sp>
            <p:nvSpPr>
              <p:cNvPr id="19517" name="AutoShape 11" descr="10%"/>
              <p:cNvSpPr>
                <a:spLocks noChangeArrowheads="1"/>
              </p:cNvSpPr>
              <p:nvPr/>
            </p:nvSpPr>
            <p:spPr bwMode="auto">
              <a:xfrm>
                <a:off x="1499616" y="5583936"/>
                <a:ext cx="1194816" cy="470091"/>
              </a:xfrm>
              <a:prstGeom prst="roundRect">
                <a:avLst>
                  <a:gd name="adj" fmla="val 16667"/>
                </a:avLst>
              </a:prstGeom>
              <a:pattFill prst="pct10">
                <a:fgClr>
                  <a:srgbClr val="5A99A6"/>
                </a:fgClr>
                <a:bgClr>
                  <a:schemeClr val="bg1"/>
                </a:bgClr>
              </a:patt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18" name="Text Box 12" descr="10%"/>
              <p:cNvSpPr txBox="1">
                <a:spLocks noChangeArrowheads="1"/>
              </p:cNvSpPr>
              <p:nvPr/>
            </p:nvSpPr>
            <p:spPr bwMode="auto">
              <a:xfrm>
                <a:off x="1512824" y="5649214"/>
                <a:ext cx="1145032" cy="369332"/>
              </a:xfrm>
              <a:prstGeom prst="rect">
                <a:avLst/>
              </a:prstGeom>
              <a:pattFill prst="pct10">
                <a:fgClr>
                  <a:srgbClr val="5A99A6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900"/>
                  <a:t>VO Management </a:t>
                </a:r>
              </a:p>
              <a:p>
                <a:pPr algn="ctr"/>
                <a:r>
                  <a:rPr lang="en-US" sz="900"/>
                  <a:t>Services</a:t>
                </a:r>
              </a:p>
            </p:txBody>
          </p:sp>
        </p:grpSp>
      </p:grpSp>
      <p:sp>
        <p:nvSpPr>
          <p:cNvPr id="145" name="Title 1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Authorization Infrastructure</a:t>
            </a:r>
            <a:endParaRPr lang="en-US" dirty="0"/>
          </a:p>
        </p:txBody>
      </p:sp>
      <p:sp>
        <p:nvSpPr>
          <p:cNvPr id="146" name="AutoShape 141"/>
          <p:cNvSpPr>
            <a:spLocks noChangeArrowheads="1"/>
          </p:cNvSpPr>
          <p:nvPr/>
        </p:nvSpPr>
        <p:spPr bwMode="auto">
          <a:xfrm>
            <a:off x="6088063" y="636588"/>
            <a:ext cx="3055937" cy="2836862"/>
          </a:xfrm>
          <a:prstGeom prst="irregularSeal1">
            <a:avLst/>
          </a:prstGeom>
          <a:solidFill>
            <a:srgbClr val="FFFF99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/>
          </a:p>
          <a:p>
            <a:pPr algn="ctr"/>
            <a:r>
              <a:rPr lang="en-US" sz="1400" b="1"/>
              <a:t>A Common Protocol</a:t>
            </a:r>
          </a:p>
          <a:p>
            <a:pPr algn="ctr"/>
            <a:r>
              <a:rPr lang="en-US" sz="1400" b="1"/>
              <a:t>for OSG and EGEE</a:t>
            </a:r>
          </a:p>
          <a:p>
            <a:pPr algn="ctr"/>
            <a:r>
              <a:rPr lang="en-US" sz="1400" b="1"/>
              <a:t>integrated with </a:t>
            </a:r>
          </a:p>
          <a:p>
            <a:pPr algn="ctr"/>
            <a:r>
              <a:rPr lang="en-US" sz="1400" b="1"/>
              <a:t>the GT</a:t>
            </a:r>
          </a:p>
        </p:txBody>
      </p:sp>
      <p:sp>
        <p:nvSpPr>
          <p:cNvPr id="147" name="Date Placeholder 1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148" name="Slide Number Placeholder 1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5CBDD-E846-458A-8393-A274EE15E76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928688" y="346075"/>
            <a:ext cx="7758112" cy="796925"/>
          </a:xfrm>
        </p:spPr>
        <p:txBody>
          <a:bodyPr/>
          <a:lstStyle/>
          <a:p>
            <a:r>
              <a:rPr lang="en-US" dirty="0" smtClean="0"/>
              <a:t>Aims of the </a:t>
            </a:r>
            <a:r>
              <a:rPr lang="en-US" dirty="0" err="1" smtClean="0"/>
              <a:t>authz</a:t>
            </a:r>
            <a:r>
              <a:rPr lang="en-US" dirty="0" smtClean="0"/>
              <a:t>-</a:t>
            </a:r>
            <a:r>
              <a:rPr lang="en-US" dirty="0" err="1" smtClean="0"/>
              <a:t>interop</a:t>
            </a:r>
            <a:r>
              <a:rPr lang="en-US" dirty="0" smtClean="0"/>
              <a:t> project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Provide interoperability within the authorization infrastructures of OSG, EGEE, </a:t>
            </a:r>
            <a:r>
              <a:rPr lang="en-US" sz="2400" dirty="0" err="1" smtClean="0"/>
              <a:t>Globus</a:t>
            </a:r>
            <a:r>
              <a:rPr lang="en-US" sz="2400" dirty="0" smtClean="0"/>
              <a:t> and Condor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Through</a:t>
            </a:r>
          </a:p>
          <a:p>
            <a:r>
              <a:rPr lang="en-US" sz="2400" dirty="0" smtClean="0"/>
              <a:t>Common communication protocol</a:t>
            </a:r>
          </a:p>
          <a:p>
            <a:r>
              <a:rPr lang="en-US" sz="2400" dirty="0" smtClean="0"/>
              <a:t>Common attribute and obligation definition</a:t>
            </a:r>
          </a:p>
          <a:p>
            <a:r>
              <a:rPr lang="en-US" sz="2400" dirty="0" smtClean="0"/>
              <a:t>Common semantics </a:t>
            </a:r>
            <a:r>
              <a:rPr lang="en-US" sz="2400" b="1" dirty="0" smtClean="0"/>
              <a:t>and </a:t>
            </a:r>
            <a:br>
              <a:rPr lang="en-US" sz="2400" b="1" dirty="0" smtClean="0"/>
            </a:br>
            <a:r>
              <a:rPr lang="en-US" sz="2400" dirty="0" smtClean="0"/>
              <a:t>actual interoperation of production system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So that services can use either framework </a:t>
            </a:r>
            <a:br>
              <a:rPr lang="en-US" sz="2400" dirty="0" smtClean="0"/>
            </a:br>
            <a:r>
              <a:rPr lang="en-US" sz="2400" dirty="0" smtClean="0"/>
              <a:t>and be used in both infrastructures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5CBDD-E846-458A-8393-A274EE15E76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Elements for </a:t>
            </a:r>
            <a:r>
              <a:rPr lang="en-US" dirty="0" err="1" smtClean="0"/>
              <a:t>interop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</a:t>
            </a:r>
            <a:r>
              <a:rPr lang="en-US" i="1" dirty="0" smtClean="0"/>
              <a:t>communications</a:t>
            </a:r>
            <a:r>
              <a:rPr lang="en-US" dirty="0" smtClean="0"/>
              <a:t> profile</a:t>
            </a:r>
          </a:p>
          <a:p>
            <a:pPr lvl="1"/>
            <a:r>
              <a:rPr lang="en-US" dirty="0" smtClean="0"/>
              <a:t>Agreed on use of SAML2-XACML2 </a:t>
            </a:r>
          </a:p>
          <a:p>
            <a:pPr lvl="1"/>
            <a:r>
              <a:rPr lang="en-US" sz="2000" dirty="0" smtClean="0">
                <a:hlinkClick r:id="rId2"/>
              </a:rPr>
              <a:t>http://www.switch.ch/grid/support/documents/xacmlsaml.pdf</a:t>
            </a:r>
            <a:endParaRPr lang="en-US" sz="2000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Common </a:t>
            </a:r>
            <a:r>
              <a:rPr lang="en-US" i="1" dirty="0" smtClean="0"/>
              <a:t>attributes and obligations </a:t>
            </a:r>
            <a:r>
              <a:rPr lang="en-US" dirty="0" smtClean="0"/>
              <a:t>profile</a:t>
            </a:r>
          </a:p>
          <a:p>
            <a:pPr lvl="1"/>
            <a:r>
              <a:rPr lang="en-US" dirty="0" smtClean="0"/>
              <a:t>List and semantics of </a:t>
            </a:r>
            <a:r>
              <a:rPr lang="en-US" dirty="0" err="1" smtClean="0"/>
              <a:t>attrbutes</a:t>
            </a:r>
            <a:r>
              <a:rPr lang="en-US" dirty="0" smtClean="0"/>
              <a:t> sent and obligations received between a ‘PEP’ and ‘PDP’</a:t>
            </a:r>
          </a:p>
          <a:p>
            <a:pPr lvl="1"/>
            <a:r>
              <a:rPr lang="en-US" dirty="0" smtClean="0"/>
              <a:t>Now at version 1.1</a:t>
            </a:r>
          </a:p>
          <a:p>
            <a:pPr lvl="1"/>
            <a:r>
              <a:rPr lang="en-US" sz="2000" dirty="0" smtClean="0">
                <a:hlinkClick r:id="rId3"/>
              </a:rPr>
              <a:t>http://cd-docdb.fnal.gov/cgi-bin/ShowDocument?docid=2952</a:t>
            </a:r>
            <a:endParaRPr lang="en-US" dirty="0" smtClean="0"/>
          </a:p>
          <a:p>
            <a:pPr lvl="1"/>
            <a:r>
              <a:rPr lang="en-US" sz="2000" dirty="0" smtClean="0">
                <a:hlinkClick r:id="rId4"/>
              </a:rPr>
              <a:t>http://edms.cern.ch/document/929867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5CBDD-E846-458A-8393-A274EE15E76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1425"/>
            <a:ext cx="8229600" cy="3500438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Existing standards:</a:t>
            </a:r>
          </a:p>
          <a:p>
            <a:pPr lvl="1">
              <a:defRPr/>
            </a:pPr>
            <a:r>
              <a:rPr lang="en-US" b="1" dirty="0" smtClean="0"/>
              <a:t>XACML</a:t>
            </a:r>
            <a:r>
              <a:rPr lang="en-US" dirty="0" smtClean="0"/>
              <a:t> defines the XML-structures that are exchanged with the PDP to communicate the security context and the rendered authorization decision.</a:t>
            </a:r>
          </a:p>
          <a:p>
            <a:pPr lvl="1">
              <a:defRPr/>
            </a:pPr>
            <a:r>
              <a:rPr lang="en-US" b="1" dirty="0" smtClean="0"/>
              <a:t>SAML</a:t>
            </a:r>
            <a:r>
              <a:rPr lang="en-US" dirty="0" smtClean="0"/>
              <a:t> defines the on-the-wire messages that envelope XACML's PDP conversation.</a:t>
            </a:r>
          </a:p>
          <a:p>
            <a:pPr>
              <a:defRPr/>
            </a:pPr>
            <a:r>
              <a:rPr lang="en-US" dirty="0" smtClean="0"/>
              <a:t>The Authorization Interoperability profile augments those standards:</a:t>
            </a:r>
          </a:p>
          <a:p>
            <a:pPr lvl="1">
              <a:defRPr/>
            </a:pPr>
            <a:r>
              <a:rPr lang="en-US" dirty="0" smtClean="0"/>
              <a:t>standardize names, values and semantics for common-obligations and core-attributes such that our applications, PDP-implementations and policy do interoperate.</a:t>
            </a:r>
          </a:p>
          <a:p>
            <a:pPr>
              <a:buFontTx/>
              <a:buNone/>
              <a:defRPr/>
            </a:pPr>
            <a:endParaRPr lang="en-US" dirty="0" smtClean="0"/>
          </a:p>
        </p:txBody>
      </p:sp>
      <p:sp>
        <p:nvSpPr>
          <p:cNvPr id="23556" name="AutoShape 12"/>
          <p:cNvSpPr>
            <a:spLocks noChangeArrowheads="1"/>
          </p:cNvSpPr>
          <p:nvPr/>
        </p:nvSpPr>
        <p:spPr bwMode="auto">
          <a:xfrm>
            <a:off x="1873250" y="4695825"/>
            <a:ext cx="5662613" cy="1908175"/>
          </a:xfrm>
          <a:prstGeom prst="roundRect">
            <a:avLst>
              <a:gd name="adj" fmla="val 647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" name="Group 154"/>
          <p:cNvGrpSpPr>
            <a:grpSpLocks/>
          </p:cNvGrpSpPr>
          <p:nvPr/>
        </p:nvGrpSpPr>
        <p:grpSpPr bwMode="auto">
          <a:xfrm>
            <a:off x="5915025" y="5078413"/>
            <a:ext cx="1362075" cy="900112"/>
            <a:chOff x="3648075" y="1609725"/>
            <a:chExt cx="1352550" cy="1066800"/>
          </a:xfrm>
        </p:grpSpPr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3648075" y="1609725"/>
              <a:ext cx="1352550" cy="10668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75" name="AutoShape 15"/>
            <p:cNvSpPr>
              <a:spLocks noChangeArrowheads="1"/>
            </p:cNvSpPr>
            <p:nvPr/>
          </p:nvSpPr>
          <p:spPr bwMode="auto">
            <a:xfrm>
              <a:off x="3850196" y="2141931"/>
              <a:ext cx="914400" cy="420231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PDP</a:t>
              </a:r>
            </a:p>
          </p:txBody>
        </p:sp>
        <p:sp>
          <p:nvSpPr>
            <p:cNvPr id="23576" name="Text Box 16"/>
            <p:cNvSpPr txBox="1">
              <a:spLocks noChangeArrowheads="1"/>
            </p:cNvSpPr>
            <p:nvPr/>
          </p:nvSpPr>
          <p:spPr bwMode="auto">
            <a:xfrm>
              <a:off x="3717665" y="1675022"/>
              <a:ext cx="1221553" cy="32840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Site Services</a:t>
              </a:r>
              <a:endParaRPr lang="en-US" sz="1600"/>
            </a:p>
          </p:txBody>
        </p:sp>
      </p:grpSp>
      <p:grpSp>
        <p:nvGrpSpPr>
          <p:cNvPr id="4" name="Group 153"/>
          <p:cNvGrpSpPr>
            <a:grpSpLocks/>
          </p:cNvGrpSpPr>
          <p:nvPr/>
        </p:nvGrpSpPr>
        <p:grpSpPr bwMode="auto">
          <a:xfrm>
            <a:off x="2149475" y="5091113"/>
            <a:ext cx="1433513" cy="896937"/>
            <a:chOff x="5973370" y="2495550"/>
            <a:chExt cx="1359454" cy="1358901"/>
          </a:xfrm>
        </p:grpSpPr>
        <p:sp>
          <p:nvSpPr>
            <p:cNvPr id="10" name="Rectangle 28"/>
            <p:cNvSpPr>
              <a:spLocks noChangeArrowheads="1"/>
            </p:cNvSpPr>
            <p:nvPr/>
          </p:nvSpPr>
          <p:spPr bwMode="auto">
            <a:xfrm>
              <a:off x="5973370" y="2495550"/>
              <a:ext cx="1359454" cy="135890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70" name="Text Box 16"/>
            <p:cNvSpPr txBox="1">
              <a:spLocks noChangeArrowheads="1"/>
            </p:cNvSpPr>
            <p:nvPr/>
          </p:nvSpPr>
          <p:spPr bwMode="auto">
            <a:xfrm>
              <a:off x="6029573" y="2552699"/>
              <a:ext cx="1249060" cy="42028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CE / SE / WN</a:t>
              </a:r>
            </a:p>
          </p:txBody>
        </p:sp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6030764" y="3025775"/>
              <a:ext cx="1252588" cy="771525"/>
              <a:chOff x="2260" y="2590"/>
              <a:chExt cx="1010" cy="486"/>
            </a:xfrm>
          </p:grpSpPr>
          <p:sp>
            <p:nvSpPr>
              <p:cNvPr id="23572" name="AutoShape 31"/>
              <p:cNvSpPr>
                <a:spLocks noChangeArrowheads="1"/>
              </p:cNvSpPr>
              <p:nvPr/>
            </p:nvSpPr>
            <p:spPr bwMode="auto">
              <a:xfrm>
                <a:off x="2260" y="2590"/>
                <a:ext cx="1010" cy="48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tIns="0"/>
              <a:lstStyle/>
              <a:p>
                <a:pPr algn="ctr"/>
                <a:r>
                  <a:rPr lang="en-US" sz="1400"/>
                  <a:t>Gateway</a:t>
                </a:r>
              </a:p>
            </p:txBody>
          </p:sp>
          <p:sp>
            <p:nvSpPr>
              <p:cNvPr id="23573" name="AutoShape 32"/>
              <p:cNvSpPr>
                <a:spLocks noChangeArrowheads="1"/>
              </p:cNvSpPr>
              <p:nvPr/>
            </p:nvSpPr>
            <p:spPr bwMode="auto">
              <a:xfrm>
                <a:off x="2325" y="2802"/>
                <a:ext cx="865" cy="245"/>
              </a:xfrm>
              <a:prstGeom prst="roundRect">
                <a:avLst>
                  <a:gd name="adj" fmla="val 16667"/>
                </a:avLst>
              </a:prstGeom>
              <a:solidFill>
                <a:srgbClr val="FF99CC"/>
              </a:solidFill>
              <a:ln w="9525">
                <a:solidFill>
                  <a:srgbClr val="5A99A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200"/>
                  <a:t>PEP</a:t>
                </a:r>
              </a:p>
            </p:txBody>
          </p:sp>
        </p:grpSp>
      </p:grpSp>
      <p:sp>
        <p:nvSpPr>
          <p:cNvPr id="16" name="Curved Down Arrow 15"/>
          <p:cNvSpPr/>
          <p:nvPr/>
        </p:nvSpPr>
        <p:spPr>
          <a:xfrm>
            <a:off x="3509963" y="5103813"/>
            <a:ext cx="2681287" cy="5143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XACML Request</a:t>
            </a:r>
          </a:p>
        </p:txBody>
      </p:sp>
      <p:sp>
        <p:nvSpPr>
          <p:cNvPr id="18" name="Curved Down Arrow 17"/>
          <p:cNvSpPr/>
          <p:nvPr/>
        </p:nvSpPr>
        <p:spPr>
          <a:xfrm flipH="1" flipV="1">
            <a:off x="3411538" y="5741988"/>
            <a:ext cx="2681287" cy="5143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561" name="TextBox 18"/>
          <p:cNvSpPr txBox="1">
            <a:spLocks noChangeArrowheads="1"/>
          </p:cNvSpPr>
          <p:nvPr/>
        </p:nvSpPr>
        <p:spPr bwMode="auto">
          <a:xfrm>
            <a:off x="3810000" y="5767388"/>
            <a:ext cx="1760538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XACML Response</a:t>
            </a:r>
          </a:p>
        </p:txBody>
      </p:sp>
      <p:sp>
        <p:nvSpPr>
          <p:cNvPr id="23562" name="Text Box 13"/>
          <p:cNvSpPr txBox="1">
            <a:spLocks noChangeArrowheads="1"/>
          </p:cNvSpPr>
          <p:nvPr/>
        </p:nvSpPr>
        <p:spPr bwMode="auto">
          <a:xfrm>
            <a:off x="1966913" y="6276975"/>
            <a:ext cx="8366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Grid Site</a:t>
            </a:r>
          </a:p>
        </p:txBody>
      </p:sp>
      <p:sp>
        <p:nvSpPr>
          <p:cNvPr id="23563" name="TextBox 20"/>
          <p:cNvSpPr txBox="1">
            <a:spLocks noChangeArrowheads="1"/>
          </p:cNvSpPr>
          <p:nvPr/>
        </p:nvSpPr>
        <p:spPr bwMode="auto">
          <a:xfrm>
            <a:off x="1670050" y="4730750"/>
            <a:ext cx="58594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3550" lvl="1"/>
            <a:r>
              <a:rPr lang="en-US" sz="1200" i="1" u="sng"/>
              <a:t>Subject </a:t>
            </a:r>
            <a:r>
              <a:rPr lang="en-US" sz="1200" u="sng"/>
              <a:t>S requests to perform </a:t>
            </a:r>
            <a:r>
              <a:rPr lang="en-US" sz="1200" i="1" u="sng"/>
              <a:t>Action </a:t>
            </a:r>
            <a:r>
              <a:rPr lang="en-US" sz="1200" u="sng"/>
              <a:t>A on </a:t>
            </a:r>
            <a:r>
              <a:rPr lang="en-US" sz="1200" i="1" u="sng"/>
              <a:t>Resource </a:t>
            </a:r>
            <a:r>
              <a:rPr lang="en-US" sz="1200" u="sng"/>
              <a:t>R within </a:t>
            </a:r>
            <a:r>
              <a:rPr lang="en-US" sz="1200" i="1" u="sng"/>
              <a:t>Environment </a:t>
            </a:r>
            <a:r>
              <a:rPr lang="en-US" sz="1200" u="sng"/>
              <a:t>E</a:t>
            </a:r>
          </a:p>
        </p:txBody>
      </p:sp>
      <p:sp>
        <p:nvSpPr>
          <p:cNvPr id="23564" name="TextBox 21"/>
          <p:cNvSpPr txBox="1">
            <a:spLocks noChangeArrowheads="1"/>
          </p:cNvSpPr>
          <p:nvPr/>
        </p:nvSpPr>
        <p:spPr bwMode="auto">
          <a:xfrm>
            <a:off x="4108450" y="6321425"/>
            <a:ext cx="32067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sz="1200" i="1"/>
              <a:t>Decision </a:t>
            </a:r>
            <a:r>
              <a:rPr lang="en-US" sz="1200"/>
              <a:t>Permit, but must fulfill </a:t>
            </a:r>
            <a:r>
              <a:rPr lang="en-US" sz="1200" i="1"/>
              <a:t>Obligation </a:t>
            </a:r>
            <a:r>
              <a:rPr lang="en-US" sz="1200"/>
              <a:t>O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10800000">
            <a:off x="4200525" y="6381750"/>
            <a:ext cx="2928938" cy="1588"/>
          </a:xfrm>
          <a:prstGeom prst="line">
            <a:avLst/>
          </a:prstGeom>
          <a:ln w="889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918075" y="4945063"/>
            <a:ext cx="376238" cy="300037"/>
          </a:xfrm>
          <a:prstGeom prst="line">
            <a:avLst/>
          </a:prstGeom>
          <a:ln w="889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813300" y="6042025"/>
            <a:ext cx="463550" cy="333375"/>
          </a:xfrm>
          <a:prstGeom prst="line">
            <a:avLst/>
          </a:prstGeom>
          <a:ln w="889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5CBDD-E846-458A-8393-A274EE15E7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in a nutshell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Authz-Interop Collaboration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44475"/>
            <a:ext cx="9144000" cy="555625"/>
          </a:xfrm>
        </p:spPr>
        <p:txBody>
          <a:bodyPr/>
          <a:lstStyle/>
          <a:p>
            <a:r>
              <a:rPr lang="en-US" dirty="0" smtClean="0"/>
              <a:t>An XACML </a:t>
            </a:r>
            <a:r>
              <a:rPr lang="en-US" dirty="0" err="1" smtClean="0"/>
              <a:t>AuthZ</a:t>
            </a:r>
            <a:r>
              <a:rPr lang="en-US" dirty="0" smtClean="0"/>
              <a:t> </a:t>
            </a:r>
            <a:r>
              <a:rPr lang="en-US" dirty="0" err="1" smtClean="0"/>
              <a:t>Interop</a:t>
            </a:r>
            <a:r>
              <a:rPr lang="en-US" dirty="0" smtClean="0"/>
              <a:t> Profile</a:t>
            </a:r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56450" y="1046163"/>
            <a:ext cx="1987550" cy="4960937"/>
          </a:xfrm>
        </p:spPr>
        <p:txBody>
          <a:bodyPr/>
          <a:lstStyle/>
          <a:p>
            <a:pPr marL="171450" indent="-171450">
              <a:defRPr/>
            </a:pPr>
            <a:r>
              <a:rPr lang="en-GB" sz="1900" dirty="0" smtClean="0"/>
              <a:t>Authorization Interoperability Profile based on the SAML v2 profile of XACML v2</a:t>
            </a:r>
          </a:p>
          <a:p>
            <a:pPr marL="171450" indent="-171450">
              <a:defRPr/>
            </a:pPr>
            <a:endParaRPr lang="en-GB" sz="1900" dirty="0" smtClean="0"/>
          </a:p>
          <a:p>
            <a:pPr marL="171450" indent="-171450">
              <a:defRPr/>
            </a:pPr>
            <a:r>
              <a:rPr lang="en-GB" sz="1900" dirty="0" smtClean="0"/>
              <a:t>Result of  a 1yr collaboration between OSG, EGEE, Globus, and Condor</a:t>
            </a:r>
          </a:p>
          <a:p>
            <a:pPr marL="0" indent="0">
              <a:buFontTx/>
              <a:buNone/>
              <a:defRPr/>
            </a:pPr>
            <a:r>
              <a:rPr lang="en-GB" sz="1900" dirty="0" smtClean="0"/>
              <a:t> </a:t>
            </a:r>
          </a:p>
          <a:p>
            <a:pPr marL="0" indent="0">
              <a:defRPr/>
            </a:pPr>
            <a:r>
              <a:rPr lang="en-GB" sz="1900" dirty="0" smtClean="0"/>
              <a:t>Releases: </a:t>
            </a:r>
          </a:p>
          <a:p>
            <a:pPr marL="230188" lvl="1" indent="0">
              <a:buFontTx/>
              <a:buNone/>
              <a:defRPr/>
            </a:pPr>
            <a:r>
              <a:rPr lang="en-GB" sz="1600" dirty="0" smtClean="0"/>
              <a:t>v1.1 </a:t>
            </a:r>
            <a:r>
              <a:rPr lang="en-GB" sz="1600" dirty="0" smtClean="0">
                <a:sym typeface="Wingdings" pitchFamily="2" charset="2"/>
              </a:rPr>
              <a:t> 10/09/08</a:t>
            </a:r>
            <a:r>
              <a:rPr lang="en-GB" sz="1600" dirty="0" smtClean="0"/>
              <a:t> v1.0 </a:t>
            </a:r>
            <a:r>
              <a:rPr lang="en-GB" sz="1600" dirty="0" smtClean="0">
                <a:sym typeface="Wingdings" pitchFamily="2" charset="2"/>
              </a:rPr>
              <a:t> 05/16/08</a:t>
            </a:r>
            <a:endParaRPr lang="en-GB" sz="1600" dirty="0" smtClean="0"/>
          </a:p>
          <a:p>
            <a:pPr marL="0" indent="0">
              <a:buFontTx/>
              <a:buNone/>
              <a:defRPr/>
            </a:pPr>
            <a:endParaRPr lang="en-GB" sz="1900" dirty="0"/>
          </a:p>
        </p:txBody>
      </p:sp>
      <p:pic>
        <p:nvPicPr>
          <p:cNvPr id="22532" name="Picture 9" descr="xacml-doc.jpg"/>
          <p:cNvPicPr>
            <a:picLocks noChangeAspect="1"/>
          </p:cNvPicPr>
          <p:nvPr/>
        </p:nvPicPr>
        <p:blipFill>
          <a:blip r:embed="rId2"/>
          <a:srcRect b="12360"/>
          <a:stretch>
            <a:fillRect/>
          </a:stretch>
        </p:blipFill>
        <p:spPr bwMode="auto">
          <a:xfrm>
            <a:off x="207963" y="1036638"/>
            <a:ext cx="6915150" cy="523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</a:t>
            </a:r>
            <a:r>
              <a:rPr lang="en-GB" sz="1400" smtClean="0"/>
              <a:t>_</a:t>
            </a:r>
            <a:fld id="{ABB8D186-26C7-4362-8AEA-9425EC917D52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bg1">
                    <a:lumMod val="75000"/>
                  </a:schemeClr>
                </a:solidFill>
              </a:rPr>
              <a:t>The Authz-Interop Collaboration</a:t>
            </a:r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khef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Nikhef-New</Template>
  <TotalTime>122</TotalTime>
  <Words>1392</Words>
  <Application>Microsoft Office PowerPoint</Application>
  <PresentationFormat>On-screen Show (4:3)</PresentationFormat>
  <Paragraphs>406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Nikhef-New</vt:lpstr>
      <vt:lpstr>AuthZ Interop report out</vt:lpstr>
      <vt:lpstr>Participants</vt:lpstr>
      <vt:lpstr>What did we start with?</vt:lpstr>
      <vt:lpstr>Original (interim) EGEE scenario plan</vt:lpstr>
      <vt:lpstr>OSG Authorization Infrastructure</vt:lpstr>
      <vt:lpstr>Aims of the authz-interop project</vt:lpstr>
      <vt:lpstr>Two Elements for interop</vt:lpstr>
      <vt:lpstr>Profile in a nutshell</vt:lpstr>
      <vt:lpstr>An XACML AuthZ Interop Profile</vt:lpstr>
      <vt:lpstr>Structure of the AuthZ Interop Profile</vt:lpstr>
      <vt:lpstr>Most Common Request attributes</vt:lpstr>
      <vt:lpstr>Most Common Obligation Attributes</vt:lpstr>
      <vt:lpstr>Full interoperability</vt:lpstr>
      <vt:lpstr>What has been achieved now</vt:lpstr>
      <vt:lpstr>OSG Integration Test Results</vt:lpstr>
      <vt:lpstr>Latest news</vt:lpstr>
      <vt:lpstr>What next?</vt:lpstr>
      <vt:lpstr>Conclusions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AuthZ Interop report out</dc:title>
  <dc:creator>davidg</dc:creator>
  <cp:lastModifiedBy>davidg</cp:lastModifiedBy>
  <cp:revision>2</cp:revision>
  <dcterms:created xsi:type="dcterms:W3CDTF">2009-03-27T10:17:03Z</dcterms:created>
  <dcterms:modified xsi:type="dcterms:W3CDTF">2009-03-28T13:49:05Z</dcterms:modified>
</cp:coreProperties>
</file>