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83" r:id="rId5"/>
    <p:sldId id="291" r:id="rId6"/>
    <p:sldId id="288" r:id="rId7"/>
    <p:sldId id="289" r:id="rId8"/>
    <p:sldId id="290" r:id="rId9"/>
    <p:sldId id="296" r:id="rId10"/>
    <p:sldId id="297" r:id="rId11"/>
    <p:sldId id="293" r:id="rId12"/>
    <p:sldId id="295" r:id="rId13"/>
    <p:sldId id="298" r:id="rId14"/>
    <p:sldId id="286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2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ACAMP input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TechEX18, Orlando, FL, USA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Authentication and Authorisation for Research and Collaboration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Towards a baseline </a:t>
            </a:r>
            <a:r>
              <a:rPr lang="en-GB" dirty="0" smtClean="0"/>
              <a:t>Acceptable Use Policy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2018-10-18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6791C"/>
                </a:solidFill>
              </a:rPr>
              <a:t>And now what ...</a:t>
            </a:r>
            <a:endParaRPr lang="en-GB" dirty="0">
              <a:solidFill>
                <a:srgbClr val="F6791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can we make it easy for the user, and </a:t>
            </a:r>
          </a:p>
          <a:p>
            <a:r>
              <a:rPr lang="en-US" dirty="0" smtClean="0"/>
              <a:t>give enough confidence to the services that they don’t feel the need </a:t>
            </a:r>
            <a:br>
              <a:rPr lang="en-US" dirty="0" smtClean="0"/>
            </a:br>
            <a:r>
              <a:rPr lang="en-US" dirty="0" smtClean="0"/>
              <a:t>to show their own AUP and ‘T&amp;C’ </a:t>
            </a:r>
            <a:br>
              <a:rPr lang="en-US" dirty="0" smtClean="0"/>
            </a:br>
            <a:r>
              <a:rPr lang="en-US" i="1" dirty="0" smtClean="0"/>
              <a:t>unless they are truly unique</a:t>
            </a:r>
            <a:endParaRPr lang="en-US" dirty="0" smtClean="0"/>
          </a:p>
          <a:p>
            <a:r>
              <a:rPr lang="en-US" dirty="0" smtClean="0"/>
              <a:t>Can we case the ‘generic enrolment’ case in that common Baseline AUP format?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239" y="1644296"/>
            <a:ext cx="5925484" cy="414582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5975217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 desire to accept a different AUP </a:t>
            </a:r>
            <a:br>
              <a:rPr lang="en-US" dirty="0" smtClean="0"/>
            </a:br>
            <a:r>
              <a:rPr lang="en-US" dirty="0" smtClean="0"/>
              <a:t>for each and every service</a:t>
            </a:r>
          </a:p>
          <a:p>
            <a:endParaRPr lang="en-US" dirty="0" smtClean="0"/>
          </a:p>
          <a:p>
            <a:r>
              <a:rPr lang="en-US" dirty="0" smtClean="0"/>
              <a:t>In the simple-proxy model, the proxy can conceivable present a ‘common’ AUP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i="1" dirty="0" smtClean="0"/>
              <a:t>provided</a:t>
            </a:r>
            <a:r>
              <a:rPr lang="en-US" dirty="0" smtClean="0"/>
              <a:t> that all back-end SPs agree </a:t>
            </a:r>
            <a:br>
              <a:rPr lang="en-US" dirty="0" smtClean="0"/>
            </a:br>
            <a:r>
              <a:rPr lang="en-US" dirty="0" smtClean="0"/>
              <a:t>to a common baseline</a:t>
            </a:r>
          </a:p>
          <a:p>
            <a:endParaRPr lang="en-US" dirty="0"/>
          </a:p>
          <a:p>
            <a:r>
              <a:rPr lang="en-US" dirty="0" smtClean="0"/>
              <a:t>To make it work for all back-services and </a:t>
            </a:r>
            <a:br>
              <a:rPr lang="en-US" dirty="0" smtClean="0"/>
            </a:br>
            <a:r>
              <a:rPr lang="en-US" dirty="0" smtClean="0"/>
              <a:t>e-infrastructures, the basic AUP commandments</a:t>
            </a:r>
            <a:br>
              <a:rPr lang="en-US" dirty="0" smtClean="0"/>
            </a:br>
            <a:r>
              <a:rPr lang="en-US" dirty="0" smtClean="0"/>
              <a:t>should be </a:t>
            </a:r>
            <a:r>
              <a:rPr lang="en-US" i="1" dirty="0" smtClean="0"/>
              <a:t>exactly the same</a:t>
            </a:r>
            <a:r>
              <a:rPr lang="en-US" dirty="0" smtClean="0"/>
              <a:t> for everyone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users from facing multiple AUPs?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918760" cy="1325563"/>
          </a:xfrm>
        </p:spPr>
        <p:txBody>
          <a:bodyPr/>
          <a:lstStyle/>
          <a:p>
            <a:r>
              <a:rPr lang="en-US" dirty="0" smtClean="0"/>
              <a:t>Difference to commonality in the Baseline AUP – sign once, use everywhere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1400211"/>
            <a:ext cx="8368958" cy="3056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3092199" y="2512482"/>
            <a:ext cx="836334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8533" y="2512482"/>
            <a:ext cx="1253067" cy="573617"/>
          </a:xfrm>
          <a:prstGeom prst="rect">
            <a:avLst/>
          </a:prstGeom>
          <a:noFill/>
          <a:ln w="57150"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2512482"/>
            <a:ext cx="4549045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99" y="3380975"/>
            <a:ext cx="6638446" cy="2757494"/>
          </a:xfrm>
          <a:prstGeom prst="rect">
            <a:avLst/>
          </a:prstGeom>
          <a:ln w="28575">
            <a:solidFill>
              <a:srgbClr val="0C39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23" y="2228368"/>
            <a:ext cx="2249177" cy="295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732" y="6417977"/>
            <a:ext cx="477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C3959"/>
                </a:solidFill>
              </a:rPr>
              <a:t>Image: </a:t>
            </a:r>
            <a:r>
              <a:rPr lang="en-US" sz="1400" i="1" dirty="0" err="1" smtClean="0">
                <a:solidFill>
                  <a:srgbClr val="0C3959"/>
                </a:solidFill>
              </a:rPr>
              <a:t>Mozes</a:t>
            </a:r>
            <a:r>
              <a:rPr lang="en-US" sz="1400" i="1" dirty="0" smtClean="0">
                <a:solidFill>
                  <a:srgbClr val="0C3959"/>
                </a:solidFill>
              </a:rPr>
              <a:t> </a:t>
            </a:r>
            <a:r>
              <a:rPr lang="en-US" sz="1400" i="1" dirty="0" err="1" smtClean="0">
                <a:solidFill>
                  <a:srgbClr val="0C3959"/>
                </a:solidFill>
              </a:rPr>
              <a:t>en</a:t>
            </a:r>
            <a:r>
              <a:rPr lang="en-US" sz="1400" i="1" dirty="0" smtClean="0">
                <a:solidFill>
                  <a:srgbClr val="0C3959"/>
                </a:solidFill>
              </a:rPr>
              <a:t> de </a:t>
            </a:r>
            <a:r>
              <a:rPr lang="en-US" sz="1400" i="1" dirty="0" err="1" smtClean="0">
                <a:solidFill>
                  <a:srgbClr val="0C3959"/>
                </a:solidFill>
              </a:rPr>
              <a:t>tafelen</a:t>
            </a:r>
            <a:r>
              <a:rPr lang="en-US" sz="1400" i="1" dirty="0" smtClean="0">
                <a:solidFill>
                  <a:srgbClr val="0C3959"/>
                </a:solidFill>
              </a:rPr>
              <a:t> der Wet, Rembrandt van Rijn, 1659</a:t>
            </a:r>
            <a:endParaRPr lang="en-GB" sz="140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46" y="1316320"/>
            <a:ext cx="3532367" cy="1134887"/>
          </a:xfrm>
          <a:ln>
            <a:solidFill>
              <a:srgbClr val="F57A1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mpractical to present user ‘click-through’ screens on each individual service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Acceptable Use Policy and data release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5646" y="4218534"/>
            <a:ext cx="10770727" cy="1928693"/>
          </a:xfrm>
          <a:prstGeom prst="rect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C3959"/>
                </a:solidFill>
              </a:rPr>
              <a:t>Common baseline AUP 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b="1" dirty="0" smtClean="0">
                <a:solidFill>
                  <a:srgbClr val="0C3959"/>
                </a:solidFill>
              </a:rPr>
              <a:t>for e-Infrastructures and Research Communities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(current draft Baseline AUP –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leveraging comparison study and joint e-Infrastructure work)</a:t>
            </a:r>
            <a:endParaRPr lang="en-GB" sz="2800" dirty="0">
              <a:solidFill>
                <a:srgbClr val="0C3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4983" y="3465498"/>
            <a:ext cx="3886589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 Cluster-specific terms &amp; conditions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94752" y="3465498"/>
            <a:ext cx="2069457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74983" y="2712462"/>
            <a:ext cx="1895252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conditions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5646" y="3065929"/>
            <a:ext cx="2028332" cy="1052712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930842" y="6406019"/>
            <a:ext cx="336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https://wiki.geant.org/x/P4bWBQ</a:t>
            </a:r>
          </a:p>
        </p:txBody>
      </p:sp>
      <p:sp>
        <p:nvSpPr>
          <p:cNvPr id="11" name="TextBox 10"/>
          <p:cNvSpPr txBox="1"/>
          <p:nvPr/>
        </p:nvSpPr>
        <p:spPr>
          <a:xfrm rot="20700000">
            <a:off x="81004" y="4838805"/>
            <a:ext cx="2036135" cy="430887"/>
          </a:xfrm>
          <a:prstGeom prst="rect">
            <a:avLst/>
          </a:prstGeom>
          <a:solidFill>
            <a:srgbClr val="AFBEC9"/>
          </a:solidFill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Look ahead to an ACAMP</a:t>
            </a:r>
            <a:br>
              <a:rPr lang="en-GB" sz="1100" dirty="0" smtClean="0"/>
            </a:br>
            <a:r>
              <a:rPr lang="en-GB" sz="1100" dirty="0" smtClean="0"/>
              <a:t>session on a global baseline AUP</a:t>
            </a:r>
            <a:endParaRPr lang="en-GB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8" y="143867"/>
            <a:ext cx="4648200" cy="302249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95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composite (‘multi-BPA’) proxy model, that point </a:t>
            </a:r>
            <a:br>
              <a:rPr lang="en-US" dirty="0"/>
            </a:br>
            <a:r>
              <a:rPr lang="en-US" dirty="0" smtClean="0"/>
              <a:t>would </a:t>
            </a:r>
            <a:r>
              <a:rPr lang="en-US" dirty="0"/>
              <a:t>naturally shift to the Community AAI logical </a:t>
            </a:r>
            <a:r>
              <a:rPr lang="en-US" dirty="0" err="1" smtClean="0"/>
              <a:t>entrypoint</a:t>
            </a:r>
            <a:endParaRPr lang="en-US" dirty="0" smtClean="0"/>
          </a:p>
          <a:p>
            <a:r>
              <a:rPr lang="en-US" dirty="0" smtClean="0"/>
              <a:t>The community known the connected services and</a:t>
            </a:r>
            <a:br>
              <a:rPr lang="en-US" dirty="0" smtClean="0"/>
            </a:br>
            <a:r>
              <a:rPr lang="en-US" dirty="0" smtClean="0"/>
              <a:t>proxies, and can present the union of augmented terms </a:t>
            </a:r>
            <a:br>
              <a:rPr lang="en-US" dirty="0" smtClean="0"/>
            </a:br>
            <a:r>
              <a:rPr lang="en-US" dirty="0" smtClean="0"/>
              <a:t>alongside the baseline AUP (and the set of Privacy</a:t>
            </a:r>
            <a:br>
              <a:rPr lang="en-US" dirty="0" smtClean="0"/>
            </a:br>
            <a:r>
              <a:rPr lang="en-US" dirty="0" smtClean="0"/>
              <a:t>Notices as well)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BUT:</a:t>
            </a:r>
            <a:endParaRPr lang="en-US" b="1" dirty="0"/>
          </a:p>
          <a:p>
            <a:r>
              <a:rPr lang="en-US" dirty="0" smtClean="0"/>
              <a:t>if users first enroll in the AAI hub, and </a:t>
            </a:r>
            <a:r>
              <a:rPr lang="en-US" i="1" dirty="0" smtClean="0"/>
              <a:t>only then </a:t>
            </a:r>
            <a:r>
              <a:rPr lang="en-US" dirty="0" smtClean="0"/>
              <a:t>select </a:t>
            </a:r>
            <a:br>
              <a:rPr lang="en-US" dirty="0" smtClean="0"/>
            </a:br>
            <a:r>
              <a:rPr lang="en-US" dirty="0" smtClean="0"/>
              <a:t>their community, the community is not yet known </a:t>
            </a:r>
            <a:br>
              <a:rPr lang="en-US" dirty="0" smtClean="0"/>
            </a:br>
            <a:r>
              <a:rPr lang="en-US" dirty="0" smtClean="0"/>
              <a:t>and the generic enrolment service is encountered first</a:t>
            </a:r>
          </a:p>
          <a:p>
            <a:r>
              <a:rPr lang="en-US" dirty="0" smtClean="0"/>
              <a:t>what should that entry-point present?</a:t>
            </a:r>
          </a:p>
          <a:p>
            <a:r>
              <a:rPr lang="en-US" dirty="0" smtClean="0"/>
              <a:t>Can is use the baseline as such? What about ‘connected services’?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‘generic enrolment’ AAIs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EEFD5-ED37-4EE8-80FD-4C18E83F0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5" y="1478931"/>
            <a:ext cx="4852858" cy="48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Baseline AUP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47" y="1811453"/>
            <a:ext cx="6073850" cy="3978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8680" y="431766"/>
            <a:ext cx="3091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https://goo.gl/JnUURY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57" y="1892094"/>
            <a:ext cx="5373848" cy="42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070" y="2106274"/>
            <a:ext cx="11576597" cy="3440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Give us an alternative for ‘Granting Authority’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 smtClean="0"/>
              <a:t>to stand for</a:t>
            </a:r>
          </a:p>
          <a:p>
            <a:pPr marL="0" indent="0" algn="ctr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GB" sz="4000" i="1" dirty="0"/>
              <a:t>community, and/or the agency, or infrastructure name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controversial 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03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Christos’ </a:t>
            </a:r>
            <a:r>
              <a:rPr lang="en-US" dirty="0" err="1" smtClean="0"/>
              <a:t>eduTEAMS</a:t>
            </a:r>
            <a:r>
              <a:rPr lang="en-US" dirty="0" smtClean="0"/>
              <a:t> idea – present AUP for </a:t>
            </a:r>
            <a:r>
              <a:rPr lang="en-US" dirty="0" err="1" smtClean="0"/>
              <a:t>eduTEAMS</a:t>
            </a:r>
            <a:r>
              <a:rPr lang="en-US" dirty="0" smtClean="0"/>
              <a:t> and hang everything off that org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46" y="1106875"/>
            <a:ext cx="7800426" cy="4802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672" y="5638173"/>
            <a:ext cx="9220200" cy="1152525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3515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Make the purpose </a:t>
            </a:r>
            <a:r>
              <a:rPr lang="en-GB" dirty="0" smtClean="0"/>
              <a:t>clause</a:t>
            </a:r>
          </a:p>
          <a:p>
            <a:r>
              <a:rPr lang="en-GB" dirty="0" smtClean="0"/>
              <a:t>'for </a:t>
            </a:r>
            <a:r>
              <a:rPr lang="en-GB" dirty="0"/>
              <a:t>the purpose of participating in activities of research and </a:t>
            </a:r>
            <a:r>
              <a:rPr lang="en-GB" dirty="0" smtClean="0"/>
              <a:t>educational collaborations </a:t>
            </a:r>
            <a:r>
              <a:rPr lang="en-GB" dirty="0"/>
              <a:t>(“Collaborations"), which are represented in the Service </a:t>
            </a:r>
            <a:r>
              <a:rPr lang="en-GB" dirty="0" smtClean="0"/>
              <a:t>as "Virtual </a:t>
            </a:r>
            <a:r>
              <a:rPr lang="en-GB" dirty="0"/>
              <a:t>Organizations</a:t>
            </a:r>
            <a:r>
              <a:rPr lang="en-GB" dirty="0" smtClean="0"/>
              <a:t>"‘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and the ‘green paragraph’ </a:t>
            </a:r>
            <a:r>
              <a:rPr lang="en-GB" dirty="0"/>
              <a:t>in the baseline AUP) </a:t>
            </a:r>
            <a:r>
              <a:rPr lang="en-GB" dirty="0" smtClean="0"/>
              <a:t>to capture </a:t>
            </a:r>
            <a:r>
              <a:rPr lang="en-GB" dirty="0"/>
              <a:t>the concept of connected services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i="1" dirty="0" smtClean="0"/>
              <a:t>“The </a:t>
            </a:r>
            <a:r>
              <a:rPr lang="en-GB" i="1" dirty="0" err="1"/>
              <a:t>eduTEAMS</a:t>
            </a:r>
            <a:r>
              <a:rPr lang="en-GB" i="1" dirty="0"/>
              <a:t> Service may be used to facilitate access to Connected </a:t>
            </a:r>
            <a:r>
              <a:rPr lang="en-GB" i="1" dirty="0" smtClean="0"/>
              <a:t>Services provided </a:t>
            </a:r>
            <a:r>
              <a:rPr lang="en-GB" i="1" dirty="0"/>
              <a:t>by other organizations and/or the GÉANT Association. Access </a:t>
            </a:r>
            <a:r>
              <a:rPr lang="en-GB" i="1" dirty="0" smtClean="0"/>
              <a:t>granted by </a:t>
            </a:r>
            <a:r>
              <a:rPr lang="en-GB" i="1" dirty="0"/>
              <a:t>the Service Provider to the </a:t>
            </a:r>
            <a:r>
              <a:rPr lang="en-GB" i="1" dirty="0" err="1"/>
              <a:t>eduTEAMS</a:t>
            </a:r>
            <a:r>
              <a:rPr lang="en-GB" i="1" dirty="0"/>
              <a:t> Service does not imply that access </a:t>
            </a:r>
            <a:r>
              <a:rPr lang="en-GB" i="1" dirty="0" smtClean="0"/>
              <a:t>to Connected </a:t>
            </a:r>
            <a:r>
              <a:rPr lang="en-GB" i="1" dirty="0"/>
              <a:t>Services is granted. Access to Connected Services available to </a:t>
            </a:r>
            <a:r>
              <a:rPr lang="en-GB" i="1" dirty="0" smtClean="0"/>
              <a:t>a Virtual </a:t>
            </a:r>
            <a:r>
              <a:rPr lang="en-GB" i="1" dirty="0"/>
              <a:t>Organization are granted to members of that Virtual Organization </a:t>
            </a:r>
            <a:r>
              <a:rPr lang="en-GB" i="1" dirty="0" smtClean="0"/>
              <a:t>by the </a:t>
            </a:r>
            <a:r>
              <a:rPr lang="en-GB" i="1" dirty="0"/>
              <a:t>owner(s) of the Virtual Organization ("Granting Authority"). Users of </a:t>
            </a:r>
            <a:r>
              <a:rPr lang="en-GB" i="1" dirty="0" smtClean="0"/>
              <a:t>the Service </a:t>
            </a:r>
            <a:r>
              <a:rPr lang="en-GB" i="1" dirty="0"/>
              <a:t>can be members of more than </a:t>
            </a:r>
            <a:r>
              <a:rPr lang="en-GB" i="1" dirty="0" smtClean="0"/>
              <a:t>one </a:t>
            </a:r>
            <a:r>
              <a:rPr lang="en-GB" i="1" dirty="0"/>
              <a:t>Virtual Organizations hosted on </a:t>
            </a:r>
            <a:r>
              <a:rPr lang="en-GB" i="1" dirty="0" smtClean="0"/>
              <a:t>the Service.</a:t>
            </a:r>
            <a:br>
              <a:rPr lang="en-GB" i="1" dirty="0" smtClean="0"/>
            </a:br>
            <a:r>
              <a:rPr lang="en-GB" i="1" dirty="0" smtClean="0"/>
              <a:t>The </a:t>
            </a:r>
            <a:r>
              <a:rPr lang="en-GB" i="1" dirty="0"/>
              <a:t>Baseline clauses of this AUP apply equally to both the </a:t>
            </a:r>
            <a:r>
              <a:rPr lang="en-GB" i="1" dirty="0" err="1"/>
              <a:t>eduTEAMS</a:t>
            </a:r>
            <a:r>
              <a:rPr lang="en-GB" i="1" dirty="0"/>
              <a:t> </a:t>
            </a:r>
            <a:r>
              <a:rPr lang="en-GB" i="1" dirty="0" smtClean="0"/>
              <a:t>service as </a:t>
            </a:r>
            <a:r>
              <a:rPr lang="en-GB" i="1" dirty="0"/>
              <a:t>well as to all Connected Services, as augmented by any specific terms </a:t>
            </a:r>
            <a:r>
              <a:rPr lang="en-GB" i="1" dirty="0" smtClean="0"/>
              <a:t>to which </a:t>
            </a:r>
            <a:r>
              <a:rPr lang="en-GB" i="1" dirty="0"/>
              <a:t>adherence will be required during enrolment in any Virtual Organisation</a:t>
            </a:r>
            <a:r>
              <a:rPr lang="en-GB" i="1" dirty="0" smtClean="0"/>
              <a:t>.“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leave the AUP terms entirely unchanged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maybe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12576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1111</TotalTime>
  <Words>349</Words>
  <Application>Microsoft Office PowerPoint</Application>
  <PresentationFormat>Widescreen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GEANT Association</vt:lpstr>
      <vt:lpstr>PowerPoint Presentation</vt:lpstr>
      <vt:lpstr>How to prevent users from facing multiple AUPs?</vt:lpstr>
      <vt:lpstr>Difference to commonality in the Baseline AUP – sign once, use everywhere</vt:lpstr>
      <vt:lpstr>Scaling Acceptable Use Policy and data release</vt:lpstr>
      <vt:lpstr>What about ‘generic enrolment’ AAIs</vt:lpstr>
      <vt:lpstr>The Baseline AUP</vt:lpstr>
      <vt:lpstr>The most controversial word</vt:lpstr>
      <vt:lpstr>Christos’ eduTEAMS idea – present AUP for eduTEAMS and hang everything off that org</vt:lpstr>
      <vt:lpstr>Or maybe …</vt:lpstr>
      <vt:lpstr>And now what ...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12</cp:revision>
  <cp:lastPrinted>2015-05-01T10:30:08Z</cp:lastPrinted>
  <dcterms:created xsi:type="dcterms:W3CDTF">2018-10-17T21:02:18Z</dcterms:created>
  <dcterms:modified xsi:type="dcterms:W3CDTF">2018-10-18T15:33:42Z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