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83" r:id="rId5"/>
    <p:sldId id="295" r:id="rId6"/>
    <p:sldId id="290" r:id="rId7"/>
    <p:sldId id="294" r:id="rId8"/>
    <p:sldId id="305" r:id="rId9"/>
    <p:sldId id="291" r:id="rId10"/>
    <p:sldId id="298" r:id="rId11"/>
    <p:sldId id="299" r:id="rId12"/>
    <p:sldId id="300" r:id="rId13"/>
    <p:sldId id="301" r:id="rId14"/>
    <p:sldId id="302" r:id="rId15"/>
    <p:sldId id="292" r:id="rId16"/>
    <p:sldId id="304" r:id="rId17"/>
    <p:sldId id="288" r:id="rId18"/>
    <p:sldId id="296" r:id="rId19"/>
    <p:sldId id="286" r:id="rId20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91C"/>
    <a:srgbClr val="003F5E"/>
    <a:srgbClr val="F57B20"/>
    <a:srgbClr val="F57A1E"/>
    <a:srgbClr val="013F5E"/>
    <a:srgbClr val="003959"/>
    <a:srgbClr val="ED1556"/>
    <a:srgbClr val="003F5D"/>
    <a:srgbClr val="1C4161"/>
    <a:srgbClr val="004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72" y="6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GDPR-style Code of Conduct – a new way from May 2018</a:t>
          </a:r>
          <a:endParaRPr lang="en-US" sz="23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Model Clauses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BCR-inspired model (“Binding Corporate Rules”-like)</a:t>
          </a:r>
          <a:endParaRPr lang="en-US" sz="23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Global sharing in controlled communities appears attractive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Only works for tightly and ‘legal document’ controlled communities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Note that this is not formally BCR, so requires acceptance of some risk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D0633F70-55AF-4F61-91FA-17B1B6DC6CD9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Uncertainly about requirements (governing body) and </a:t>
          </a:r>
          <a:br>
            <a:rPr lang="en-US" sz="2000" dirty="0" smtClean="0">
              <a:solidFill>
                <a:srgbClr val="0C3959"/>
              </a:solidFill>
            </a:rPr>
          </a:br>
          <a:r>
            <a:rPr lang="en-US" sz="2000" dirty="0" smtClean="0">
              <a:solidFill>
                <a:srgbClr val="0C3959"/>
              </a:solidFill>
            </a:rPr>
            <a:t>timing (&gt; Mar 2018) are not helpful for adoption today … just yet</a:t>
          </a:r>
          <a:endParaRPr lang="en-US" sz="2000" dirty="0">
            <a:solidFill>
              <a:srgbClr val="0C3959"/>
            </a:solidFill>
          </a:endParaRPr>
        </a:p>
      </dgm:t>
    </dgm:pt>
    <dgm:pt modelId="{3E9E5FE6-BAC0-4152-9D6C-5EF5B7B72B2B}" type="parTrans" cxnId="{EA2E1B9F-DEE1-478A-BA24-9381FBB9BD79}">
      <dgm:prSet/>
      <dgm:spPr/>
      <dgm:t>
        <a:bodyPr/>
        <a:lstStyle/>
        <a:p>
          <a:endParaRPr lang="en-US"/>
        </a:p>
      </dgm:t>
    </dgm:pt>
    <dgm:pt modelId="{B8EF946A-B22E-494B-8127-3B579D3D48D0}" type="sibTrans" cxnId="{EA2E1B9F-DEE1-478A-BA24-9381FBB9BD79}">
      <dgm:prSet/>
      <dgm:spPr/>
      <dgm:t>
        <a:bodyPr/>
        <a:lstStyle/>
        <a:p>
          <a:endParaRPr lang="en-US"/>
        </a:p>
      </dgm:t>
    </dgm:pt>
    <dgm:pt modelId="{86638396-D284-42FB-B1AA-38EFEF830643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Ongoing work: text needs to allow for (community) attribute authorities</a:t>
          </a:r>
          <a:endParaRPr lang="en-US" sz="2000" dirty="0">
            <a:solidFill>
              <a:srgbClr val="0C3959"/>
            </a:solidFill>
          </a:endParaRPr>
        </a:p>
      </dgm:t>
    </dgm:pt>
    <dgm:pt modelId="{0DD78072-73DC-4916-A73C-800E3F5127D7}" type="parTrans" cxnId="{B1F1BEDD-63C0-4EDC-BD5A-AFC6C907A534}">
      <dgm:prSet/>
      <dgm:spPr/>
      <dgm:t>
        <a:bodyPr/>
        <a:lstStyle/>
        <a:p>
          <a:endParaRPr lang="en-US"/>
        </a:p>
      </dgm:t>
    </dgm:pt>
    <dgm:pt modelId="{DBFE97BA-8F66-4538-8504-C494F89FCA87}" type="sibTrans" cxnId="{B1F1BEDD-63C0-4EDC-BD5A-AFC6C907A534}">
      <dgm:prSet/>
      <dgm:spPr/>
      <dgm:t>
        <a:bodyPr/>
        <a:lstStyle/>
        <a:p>
          <a:endParaRPr lang="en-US"/>
        </a:p>
      </dgm:t>
    </dgm:pt>
    <dgm:pt modelId="{1FA1A046-2941-4CD6-AB2B-22E847823FDD}">
      <dgm:prSet custT="1"/>
      <dgm:spPr/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Puts legal and contract onus on the SP-IdP Proxy (as per our Blueprint)</a:t>
          </a:r>
        </a:p>
      </dgm:t>
    </dgm:pt>
    <dgm:pt modelId="{0F5EB42E-0F98-4CAB-9720-A72C0D3D96FD}" type="parTrans" cxnId="{900BC574-AEB8-418F-B657-16369A5D1C0C}">
      <dgm:prSet/>
      <dgm:spPr/>
      <dgm:t>
        <a:bodyPr/>
        <a:lstStyle/>
        <a:p>
          <a:endParaRPr lang="en-US"/>
        </a:p>
      </dgm:t>
    </dgm:pt>
    <dgm:pt modelId="{89B6F5DD-601E-45A1-A938-F609BEB8F23F}" type="sibTrans" cxnId="{900BC574-AEB8-418F-B657-16369A5D1C0C}">
      <dgm:prSet/>
      <dgm:spPr/>
      <dgm:t>
        <a:bodyPr/>
        <a:lstStyle/>
        <a:p>
          <a:endParaRPr lang="en-US"/>
        </a:p>
      </dgm:t>
    </dgm:pt>
    <dgm:pt modelId="{6E2D6AEC-2617-43C4-8A7F-9CF783D35956}">
      <dgm:prSet custT="1"/>
      <dgm:spPr/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Research and Collaboration lack both mechanism and time to do this</a:t>
          </a:r>
        </a:p>
      </dgm:t>
    </dgm:pt>
    <dgm:pt modelId="{3C883F01-B01C-4E6A-BE1E-69B4AF5B9B78}" type="parTrans" cxnId="{56B1745F-9952-4F15-8115-8506144D88F8}">
      <dgm:prSet/>
      <dgm:spPr/>
      <dgm:t>
        <a:bodyPr/>
        <a:lstStyle/>
        <a:p>
          <a:endParaRPr lang="en-US"/>
        </a:p>
      </dgm:t>
    </dgm:pt>
    <dgm:pt modelId="{B9BCCCEA-F379-4620-ACA0-B9504543B522}" type="sibTrans" cxnId="{56B1745F-9952-4F15-8115-8506144D88F8}">
      <dgm:prSet/>
      <dgm:spPr/>
      <dgm:t>
        <a:bodyPr/>
        <a:lstStyle/>
        <a:p>
          <a:endParaRPr lang="en-US"/>
        </a:p>
      </dgm:t>
    </dgm:pt>
    <dgm:pt modelId="{0647854E-954F-4F0F-B8B9-F96E016A524A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Collaborations (e.g. based around </a:t>
          </a:r>
          <a:r>
            <a:rPr lang="en-US" sz="2000" i="1" dirty="0" err="1" smtClean="0">
              <a:solidFill>
                <a:srgbClr val="0C3959"/>
              </a:solidFill>
            </a:rPr>
            <a:t>Snctfi</a:t>
          </a:r>
          <a:r>
            <a:rPr lang="en-US" sz="2000" dirty="0" smtClean="0">
              <a:solidFill>
                <a:srgbClr val="0C3959"/>
              </a:solidFill>
            </a:rPr>
            <a:t>) with control mechanisms benefit</a:t>
          </a:r>
          <a:endParaRPr lang="en-US" sz="2000" dirty="0">
            <a:solidFill>
              <a:srgbClr val="0C3959"/>
            </a:solidFill>
          </a:endParaRPr>
        </a:p>
      </dgm:t>
    </dgm:pt>
    <dgm:pt modelId="{7304A708-0BEA-4F5A-81DC-90FB70F372F1}" type="parTrans" cxnId="{3D68631E-E2EA-4E7A-8882-D6B240F81358}">
      <dgm:prSet/>
      <dgm:spPr/>
      <dgm:t>
        <a:bodyPr/>
        <a:lstStyle/>
        <a:p>
          <a:endParaRPr lang="en-US"/>
        </a:p>
      </dgm:t>
    </dgm:pt>
    <dgm:pt modelId="{E83DCF23-A493-459A-9399-B211B81724FB}" type="sibTrans" cxnId="{3D68631E-E2EA-4E7A-8882-D6B240F81358}">
      <dgm:prSet/>
      <dgm:spPr/>
      <dgm:t>
        <a:bodyPr/>
        <a:lstStyle/>
        <a:p>
          <a:endParaRPr lang="en-US"/>
        </a:p>
      </dgm:t>
    </dgm:pt>
    <dgm:pt modelId="{B3B9D419-C873-433C-A880-EA4C1110F534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“Say what you do, and do as you say” – transparency and openness </a:t>
          </a:r>
          <a:br>
            <a:rPr lang="en-US" sz="2000" dirty="0" smtClean="0">
              <a:solidFill>
                <a:srgbClr val="0C3959"/>
              </a:solidFill>
            </a:rPr>
          </a:br>
          <a:r>
            <a:rPr lang="en-US" sz="2000" dirty="0" smtClean="0">
              <a:solidFill>
                <a:srgbClr val="0C3959"/>
              </a:solidFill>
            </a:rPr>
            <a:t>is our real benefit towards the person whose data is being handled</a:t>
          </a:r>
          <a:endParaRPr lang="en-US" sz="2000" dirty="0">
            <a:solidFill>
              <a:srgbClr val="0C3959"/>
            </a:solidFill>
          </a:endParaRPr>
        </a:p>
      </dgm:t>
    </dgm:pt>
    <dgm:pt modelId="{4C6B4424-CC31-4E12-BC42-C98B6B2ECD5E}" type="parTrans" cxnId="{7F53F37F-B9A8-487F-8150-DF57D487AB11}">
      <dgm:prSet/>
      <dgm:spPr/>
      <dgm:t>
        <a:bodyPr/>
        <a:lstStyle/>
        <a:p>
          <a:endParaRPr lang="en-US"/>
        </a:p>
      </dgm:t>
    </dgm:pt>
    <dgm:pt modelId="{20281549-DB88-4EA3-9309-2D8F3BEB5E0A}" type="sibTrans" cxnId="{7F53F37F-B9A8-487F-8150-DF57D487AB11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3" custScaleX="1169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3" custScaleX="1169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3" custScaleX="1169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3" custLinFactNeighborX="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5DA530-A297-4C20-B479-1DEE3EA62349}" type="presOf" srcId="{6E526ACF-770C-423D-9E1C-EA92F64A3341}" destId="{10D048A1-E80C-4682-BB33-E3EDDF728920}" srcOrd="0" destOrd="0" presId="urn:microsoft.com/office/officeart/2005/8/layout/list1"/>
    <dgm:cxn modelId="{410CD6C6-16BB-4F2A-8BD7-24A9E374F548}" type="presOf" srcId="{D19AB046-D061-4762-9371-9AA2CB0F4DE0}" destId="{EED3217B-01A2-4D74-BAF6-1246E3BAAD3D}" srcOrd="0" destOrd="0" presId="urn:microsoft.com/office/officeart/2005/8/layout/list1"/>
    <dgm:cxn modelId="{900BC574-AEB8-418F-B657-16369A5D1C0C}" srcId="{2297CCA2-118D-4CB8-A012-F7E89D098B08}" destId="{1FA1A046-2941-4CD6-AB2B-22E847823FDD}" srcOrd="1" destOrd="0" parTransId="{0F5EB42E-0F98-4CAB-9720-A72C0D3D96FD}" sibTransId="{89B6F5DD-601E-45A1-A938-F609BEB8F23F}"/>
    <dgm:cxn modelId="{127B8381-6E32-4BEB-9894-CD5A07EFF0CA}" type="presOf" srcId="{BC8C6FD1-EDF0-45C7-8A22-5CEFF6942F5B}" destId="{7FA08938-D8FF-458A-9D50-AB3E5C4AD190}" srcOrd="0" destOrd="0" presId="urn:microsoft.com/office/officeart/2005/8/layout/list1"/>
    <dgm:cxn modelId="{F1995B30-355F-4E2F-9EB1-C9CD0527C61D}" type="presOf" srcId="{06BE0DCC-155D-4445-AA0A-339455DBC26F}" destId="{4E5A5628-74D1-4318-BAEC-D98F11AFBD71}" srcOrd="0" destOrd="0" presId="urn:microsoft.com/office/officeart/2005/8/layout/list1"/>
    <dgm:cxn modelId="{656E2072-050C-41EE-B3C4-6F29C1C17C41}" type="presOf" srcId="{6B4D8A2D-C343-49A7-B04B-1DF32D42CE23}" destId="{B2F18EDD-3E1C-430A-BB30-3B69E62C0E69}" srcOrd="0" destOrd="0" presId="urn:microsoft.com/office/officeart/2005/8/layout/list1"/>
    <dgm:cxn modelId="{4ED2648F-3C44-45CC-A14E-9701858499C1}" type="presOf" srcId="{B094CA3B-F998-4A8C-8DCA-488B09B59D0D}" destId="{80A40C49-A20F-4BEF-A060-582C9B373774}" srcOrd="0" destOrd="0" presId="urn:microsoft.com/office/officeart/2005/8/layout/list1"/>
    <dgm:cxn modelId="{7C286A00-D5B6-4323-8373-B32B0D97C8BD}" type="presOf" srcId="{86638396-D284-42FB-B1AA-38EFEF830643}" destId="{7FA08938-D8FF-458A-9D50-AB3E5C4AD190}" srcOrd="0" destOrd="2" presId="urn:microsoft.com/office/officeart/2005/8/layout/list1"/>
    <dgm:cxn modelId="{7F53F37F-B9A8-487F-8150-DF57D487AB11}" srcId="{06BE0DCC-155D-4445-AA0A-339455DBC26F}" destId="{B3B9D419-C873-433C-A880-EA4C1110F534}" srcOrd="2" destOrd="0" parTransId="{4C6B4424-CC31-4E12-BC42-C98B6B2ECD5E}" sibTransId="{20281549-DB88-4EA3-9309-2D8F3BEB5E0A}"/>
    <dgm:cxn modelId="{F43E838D-D00A-4AF9-9F2A-85C64862E405}" type="presOf" srcId="{2297CCA2-118D-4CB8-A012-F7E89D098B08}" destId="{FC6C048F-68DC-424B-90BF-C53916BDBEBD}" srcOrd="1" destOrd="0" presId="urn:microsoft.com/office/officeart/2005/8/layout/list1"/>
    <dgm:cxn modelId="{56B1745F-9952-4F15-8115-8506144D88F8}" srcId="{2297CCA2-118D-4CB8-A012-F7E89D098B08}" destId="{6E2D6AEC-2617-43C4-8A7F-9CF783D35956}" srcOrd="2" destOrd="0" parTransId="{3C883F01-B01C-4E6A-BE1E-69B4AF5B9B78}" sibTransId="{B9BCCCEA-F379-4620-ACA0-B9504543B522}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2C376F83-560B-4265-A7F2-36D59F26B531}" type="presOf" srcId="{1FA1A046-2941-4CD6-AB2B-22E847823FDD}" destId="{80A40C49-A20F-4BEF-A060-582C9B373774}" srcOrd="0" destOrd="1" presId="urn:microsoft.com/office/officeart/2005/8/layout/list1"/>
    <dgm:cxn modelId="{F3161011-8461-4FF2-B126-4860A00BC24F}" type="presOf" srcId="{0647854E-954F-4F0F-B8B9-F96E016A524A}" destId="{10D048A1-E80C-4682-BB33-E3EDDF728920}" srcOrd="0" destOrd="1" presId="urn:microsoft.com/office/officeart/2005/8/layout/list1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1DA88BAF-CFB8-44FC-B415-30485EA5A3D3}" type="presOf" srcId="{6E2D6AEC-2617-43C4-8A7F-9CF783D35956}" destId="{80A40C49-A20F-4BEF-A060-582C9B373774}" srcOrd="0" destOrd="2" presId="urn:microsoft.com/office/officeart/2005/8/layout/list1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3D68631E-E2EA-4E7A-8882-D6B240F81358}" srcId="{06BE0DCC-155D-4445-AA0A-339455DBC26F}" destId="{0647854E-954F-4F0F-B8B9-F96E016A524A}" srcOrd="1" destOrd="0" parTransId="{7304A708-0BEA-4F5A-81DC-90FB70F372F1}" sibTransId="{E83DCF23-A493-459A-9399-B211B81724FB}"/>
    <dgm:cxn modelId="{7EA56AF9-0F49-4D79-BDAD-FADA698DE851}" type="presOf" srcId="{6B4D8A2D-C343-49A7-B04B-1DF32D42CE23}" destId="{8C603398-9770-45C5-90C1-F6D72FB2ECB4}" srcOrd="1" destOrd="0" presId="urn:microsoft.com/office/officeart/2005/8/layout/list1"/>
    <dgm:cxn modelId="{9021E15E-8E58-401A-BE67-9B88E2472282}" type="presOf" srcId="{06BE0DCC-155D-4445-AA0A-339455DBC26F}" destId="{BCAD7431-7638-4E1B-9277-EE71978CDEF4}" srcOrd="1" destOrd="0" presId="urn:microsoft.com/office/officeart/2005/8/layout/list1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ED27565C-EF22-41C2-81EF-F7252380DE59}" type="presOf" srcId="{D0633F70-55AF-4F61-91FA-17B1B6DC6CD9}" destId="{7FA08938-D8FF-458A-9D50-AB3E5C4AD190}" srcOrd="0" destOrd="1" presId="urn:microsoft.com/office/officeart/2005/8/layout/list1"/>
    <dgm:cxn modelId="{EA2E1B9F-DEE1-478A-BA24-9381FBB9BD79}" srcId="{6B4D8A2D-C343-49A7-B04B-1DF32D42CE23}" destId="{D0633F70-55AF-4F61-91FA-17B1B6DC6CD9}" srcOrd="1" destOrd="0" parTransId="{3E9E5FE6-BAC0-4152-9D6C-5EF5B7B72B2B}" sibTransId="{B8EF946A-B22E-494B-8127-3B579D3D48D0}"/>
    <dgm:cxn modelId="{948D0E65-7304-416A-9B4A-D715CB63B6DA}" type="presOf" srcId="{2297CCA2-118D-4CB8-A012-F7E89D098B08}" destId="{D9CC20A6-B314-4D7F-8A81-E332EBCA5838}" srcOrd="0" destOrd="0" presId="urn:microsoft.com/office/officeart/2005/8/layout/list1"/>
    <dgm:cxn modelId="{CF19C949-9A71-4750-A8FE-DE7838A69A2C}" type="presOf" srcId="{B3B9D419-C873-433C-A880-EA4C1110F534}" destId="{10D048A1-E80C-4682-BB33-E3EDDF728920}" srcOrd="0" destOrd="2" presId="urn:microsoft.com/office/officeart/2005/8/layout/list1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B1F1BEDD-63C0-4EDC-BD5A-AFC6C907A534}" srcId="{6B4D8A2D-C343-49A7-B04B-1DF32D42CE23}" destId="{86638396-D284-42FB-B1AA-38EFEF830643}" srcOrd="2" destOrd="0" parTransId="{0DD78072-73DC-4916-A73C-800E3F5127D7}" sibTransId="{DBFE97BA-8F66-4538-8504-C494F89FCA87}"/>
    <dgm:cxn modelId="{26D26C32-3F99-4937-B8F2-F60146AD13C1}" type="presParOf" srcId="{EED3217B-01A2-4D74-BAF6-1246E3BAAD3D}" destId="{C5F6BFE3-99FD-4499-8785-162C6C5DB2E7}" srcOrd="0" destOrd="0" presId="urn:microsoft.com/office/officeart/2005/8/layout/list1"/>
    <dgm:cxn modelId="{E9CA365C-0CE9-4DE0-98C7-6E27FB04ABF7}" type="presParOf" srcId="{C5F6BFE3-99FD-4499-8785-162C6C5DB2E7}" destId="{B2F18EDD-3E1C-430A-BB30-3B69E62C0E69}" srcOrd="0" destOrd="0" presId="urn:microsoft.com/office/officeart/2005/8/layout/list1"/>
    <dgm:cxn modelId="{FAA664C9-6F86-4FDA-9FC2-E2DFF68BC7CB}" type="presParOf" srcId="{C5F6BFE3-99FD-4499-8785-162C6C5DB2E7}" destId="{8C603398-9770-45C5-90C1-F6D72FB2ECB4}" srcOrd="1" destOrd="0" presId="urn:microsoft.com/office/officeart/2005/8/layout/list1"/>
    <dgm:cxn modelId="{EF5F6B4F-E35D-4463-A4FD-7CBC5FA3C4EF}" type="presParOf" srcId="{EED3217B-01A2-4D74-BAF6-1246E3BAAD3D}" destId="{E6B1D445-D6D5-4F36-B784-75DECD0296E8}" srcOrd="1" destOrd="0" presId="urn:microsoft.com/office/officeart/2005/8/layout/list1"/>
    <dgm:cxn modelId="{CB9C6982-F1B5-4F2B-84C0-582DA9E1E5AE}" type="presParOf" srcId="{EED3217B-01A2-4D74-BAF6-1246E3BAAD3D}" destId="{7FA08938-D8FF-458A-9D50-AB3E5C4AD190}" srcOrd="2" destOrd="0" presId="urn:microsoft.com/office/officeart/2005/8/layout/list1"/>
    <dgm:cxn modelId="{0E361036-792E-4B1F-BDE1-201D00E16B02}" type="presParOf" srcId="{EED3217B-01A2-4D74-BAF6-1246E3BAAD3D}" destId="{E6ED7ADE-C0BC-497B-976A-8589FA4E4D8B}" srcOrd="3" destOrd="0" presId="urn:microsoft.com/office/officeart/2005/8/layout/list1"/>
    <dgm:cxn modelId="{D05D11B7-86A2-4A9F-8EA2-0A6A393EDC43}" type="presParOf" srcId="{EED3217B-01A2-4D74-BAF6-1246E3BAAD3D}" destId="{46B1E8BF-F84C-411E-8DCE-30E3BE0E3CD9}" srcOrd="4" destOrd="0" presId="urn:microsoft.com/office/officeart/2005/8/layout/list1"/>
    <dgm:cxn modelId="{9B45D9CF-A7F9-4645-AAC5-D5FA0423D1C1}" type="presParOf" srcId="{46B1E8BF-F84C-411E-8DCE-30E3BE0E3CD9}" destId="{D9CC20A6-B314-4D7F-8A81-E332EBCA5838}" srcOrd="0" destOrd="0" presId="urn:microsoft.com/office/officeart/2005/8/layout/list1"/>
    <dgm:cxn modelId="{B1369ED5-19D3-4C9E-8E78-51FADCA6E611}" type="presParOf" srcId="{46B1E8BF-F84C-411E-8DCE-30E3BE0E3CD9}" destId="{FC6C048F-68DC-424B-90BF-C53916BDBEBD}" srcOrd="1" destOrd="0" presId="urn:microsoft.com/office/officeart/2005/8/layout/list1"/>
    <dgm:cxn modelId="{01F06DEB-B19A-4D53-80F5-9D769CEC2738}" type="presParOf" srcId="{EED3217B-01A2-4D74-BAF6-1246E3BAAD3D}" destId="{819681F7-853B-472B-937A-CB7240E0435A}" srcOrd="5" destOrd="0" presId="urn:microsoft.com/office/officeart/2005/8/layout/list1"/>
    <dgm:cxn modelId="{EA9FD646-E41C-45BB-B0CC-4C95753DF11E}" type="presParOf" srcId="{EED3217B-01A2-4D74-BAF6-1246E3BAAD3D}" destId="{80A40C49-A20F-4BEF-A060-582C9B373774}" srcOrd="6" destOrd="0" presId="urn:microsoft.com/office/officeart/2005/8/layout/list1"/>
    <dgm:cxn modelId="{2BDB1231-FE15-499A-BEC2-973C63B04B81}" type="presParOf" srcId="{EED3217B-01A2-4D74-BAF6-1246E3BAAD3D}" destId="{AC77EB9E-5261-48A2-8FAE-3CDA848745D8}" srcOrd="7" destOrd="0" presId="urn:microsoft.com/office/officeart/2005/8/layout/list1"/>
    <dgm:cxn modelId="{4B2998BB-B0A5-42E3-A0A2-9256C8955068}" type="presParOf" srcId="{EED3217B-01A2-4D74-BAF6-1246E3BAAD3D}" destId="{33FDA85C-A15E-42D6-B317-A44194ADA687}" srcOrd="8" destOrd="0" presId="urn:microsoft.com/office/officeart/2005/8/layout/list1"/>
    <dgm:cxn modelId="{A3882AC1-7B1B-4435-94EF-AD0A0D5675AF}" type="presParOf" srcId="{33FDA85C-A15E-42D6-B317-A44194ADA687}" destId="{4E5A5628-74D1-4318-BAEC-D98F11AFBD71}" srcOrd="0" destOrd="0" presId="urn:microsoft.com/office/officeart/2005/8/layout/list1"/>
    <dgm:cxn modelId="{977AAA79-5654-4E5A-8F95-B40A5A25EE87}" type="presParOf" srcId="{33FDA85C-A15E-42D6-B317-A44194ADA687}" destId="{BCAD7431-7638-4E1B-9277-EE71978CDEF4}" srcOrd="1" destOrd="0" presId="urn:microsoft.com/office/officeart/2005/8/layout/list1"/>
    <dgm:cxn modelId="{5A47C43C-D802-4C13-93B7-49BCC9446BF1}" type="presParOf" srcId="{EED3217B-01A2-4D74-BAF6-1246E3BAAD3D}" destId="{0EFA6B60-0C55-44C5-8A15-884C0EED33A4}" srcOrd="9" destOrd="0" presId="urn:microsoft.com/office/officeart/2005/8/layout/list1"/>
    <dgm:cxn modelId="{7FCB1562-E03C-4E32-9A12-23F08685729E}" type="presParOf" srcId="{EED3217B-01A2-4D74-BAF6-1246E3BAAD3D}" destId="{10D048A1-E80C-4682-BB33-E3EDDF7289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Operational Security</a:t>
          </a:r>
          <a:endParaRPr lang="en-US" sz="24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User Responsibilities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Protection and Processing of Personal Data</a:t>
          </a:r>
          <a:endParaRPr lang="en-US" sz="24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State common security requirements: AAI, security, incident and vulnerability handling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Awareness: users and communities need to know there are policies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Have a data protection policy that binds the infrastructure together, e.g. AARCs recommendations or DP </a:t>
          </a:r>
          <a:r>
            <a:rPr lang="en-US" sz="2000" dirty="0" err="1" smtClean="0">
              <a:solidFill>
                <a:srgbClr val="0C3959"/>
              </a:solidFill>
            </a:rPr>
            <a:t>CoCo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80B66D12-4D67-4E76-94AD-92F1B289EDE9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Ensure </a:t>
          </a:r>
          <a:r>
            <a:rPr lang="en-US" sz="2000" i="1" dirty="0" smtClean="0">
              <a:solidFill>
                <a:srgbClr val="0C3959"/>
              </a:solidFill>
            </a:rPr>
            <a:t>constituents </a:t>
          </a:r>
          <a:r>
            <a:rPr lang="en-US" sz="2000" i="0" dirty="0" smtClean="0">
              <a:solidFill>
                <a:srgbClr val="0C3959"/>
              </a:solidFill>
            </a:rPr>
            <a:t>comply: through MoUs, SLA, OLA, policies, or even contracts, &amp;c</a:t>
          </a:r>
          <a:endParaRPr lang="en-US" sz="2000" i="0" dirty="0">
            <a:solidFill>
              <a:srgbClr val="0C3959"/>
            </a:solidFill>
          </a:endParaRPr>
        </a:p>
      </dgm:t>
    </dgm:pt>
    <dgm:pt modelId="{C1A53E0C-CC10-4499-9C9B-36BF4FB9BF2A}" type="parTrans" cxnId="{48214011-9B1E-42DD-87CD-F4A34A2BB01D}">
      <dgm:prSet/>
      <dgm:spPr/>
      <dgm:t>
        <a:bodyPr/>
        <a:lstStyle/>
        <a:p>
          <a:endParaRPr lang="en-US"/>
        </a:p>
      </dgm:t>
    </dgm:pt>
    <dgm:pt modelId="{E78F149C-AE51-4510-B867-71D5C17D39C2}" type="sibTrans" cxnId="{48214011-9B1E-42DD-87CD-F4A34A2BB01D}">
      <dgm:prSet/>
      <dgm:spPr/>
      <dgm:t>
        <a:bodyPr/>
        <a:lstStyle/>
        <a:p>
          <a:endParaRPr lang="en-US"/>
        </a:p>
      </dgm:t>
    </dgm:pt>
    <dgm:pt modelId="{C906977E-2D8A-4BF6-ACBF-6A96C61E3D3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Have an AUP covering the usual</a:t>
          </a:r>
        </a:p>
      </dgm:t>
    </dgm:pt>
    <dgm:pt modelId="{0A500A38-DCF8-4859-BCD7-D0D5964E18A4}" type="parTrans" cxnId="{920CAFDC-7699-48C9-856F-55FC87E1AD88}">
      <dgm:prSet/>
      <dgm:spPr/>
      <dgm:t>
        <a:bodyPr/>
        <a:lstStyle/>
        <a:p>
          <a:endParaRPr lang="en-US"/>
        </a:p>
      </dgm:t>
    </dgm:pt>
    <dgm:pt modelId="{C00DA8C3-1C56-4C4B-ABD0-D9F6CB8FC512}" type="sibTrans" cxnId="{920CAFDC-7699-48C9-856F-55FC87E1AD88}">
      <dgm:prSet/>
      <dgm:spPr/>
      <dgm:t>
        <a:bodyPr/>
        <a:lstStyle/>
        <a:p>
          <a:endParaRPr lang="en-US"/>
        </a:p>
      </dgm:t>
    </dgm:pt>
    <dgm:pt modelId="{193DC8B9-E562-4011-81C4-8F82FB86B2B0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Community registration and membership should be managed</a:t>
          </a:r>
        </a:p>
      </dgm:t>
    </dgm:pt>
    <dgm:pt modelId="{1A5BC7FA-B5B7-4E08-8101-2DDCC16FD8F4}" type="parTrans" cxnId="{5934E30D-E5D4-41C5-A6C5-F2CE396B79C0}">
      <dgm:prSet/>
      <dgm:spPr/>
      <dgm:t>
        <a:bodyPr/>
        <a:lstStyle/>
        <a:p>
          <a:endParaRPr lang="en-US"/>
        </a:p>
      </dgm:t>
    </dgm:pt>
    <dgm:pt modelId="{88A6CED8-8202-40FF-BB2F-2D4ABE642497}" type="sibTrans" cxnId="{5934E30D-E5D4-41C5-A6C5-F2CE396B79C0}">
      <dgm:prSet/>
      <dgm:spPr/>
      <dgm:t>
        <a:bodyPr/>
        <a:lstStyle/>
        <a:p>
          <a:endParaRPr lang="en-US"/>
        </a:p>
      </dgm:t>
    </dgm:pt>
    <dgm:pt modelId="{AA976E3C-6966-4700-94DC-2487927701CC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Have a way of identifying both individuals and communities</a:t>
          </a:r>
        </a:p>
      </dgm:t>
    </dgm:pt>
    <dgm:pt modelId="{3ABB40AF-1281-428E-8669-E10DDE6137E6}" type="parTrans" cxnId="{045DB05C-4098-4108-90BB-D8624907E972}">
      <dgm:prSet/>
      <dgm:spPr/>
      <dgm:t>
        <a:bodyPr/>
        <a:lstStyle/>
        <a:p>
          <a:endParaRPr lang="en-US"/>
        </a:p>
      </dgm:t>
    </dgm:pt>
    <dgm:pt modelId="{8E74AC39-42F9-49A5-AE80-4C626F3890A1}" type="sibTrans" cxnId="{045DB05C-4098-4108-90BB-D8624907E972}">
      <dgm:prSet/>
      <dgm:spPr/>
      <dgm:t>
        <a:bodyPr/>
        <a:lstStyle/>
        <a:p>
          <a:endParaRPr lang="en-US"/>
        </a:p>
      </dgm:t>
    </dgm:pt>
    <dgm:pt modelId="{498D6370-C497-4C0D-972C-8CA3E65207D6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Define the common aims and purposes </a:t>
          </a:r>
          <a:r>
            <a:rPr lang="en-US" sz="2000" i="1" dirty="0" smtClean="0">
              <a:solidFill>
                <a:srgbClr val="0C3959"/>
              </a:solidFill>
            </a:rPr>
            <a:t>(that really helps for data protection …)</a:t>
          </a:r>
        </a:p>
      </dgm:t>
    </dgm:pt>
    <dgm:pt modelId="{86EBC681-4011-4A87-9F97-BCF95ED495AD}" type="parTrans" cxnId="{4E6DE294-8C09-4057-8525-F8E0D6DF9F14}">
      <dgm:prSet/>
      <dgm:spPr/>
      <dgm:t>
        <a:bodyPr/>
        <a:lstStyle/>
        <a:p>
          <a:endParaRPr lang="en-US"/>
        </a:p>
      </dgm:t>
    </dgm:pt>
    <dgm:pt modelId="{E0A2A848-5111-4C3F-B10A-B2FAFC6FEBD9}" type="sibTrans" cxnId="{4E6DE294-8C09-4057-8525-F8E0D6DF9F14}">
      <dgm:prSet/>
      <dgm:spPr/>
      <dgm:t>
        <a:bodyPr/>
        <a:lstStyle/>
        <a:p>
          <a:endParaRPr lang="en-US"/>
        </a:p>
      </dgm:t>
    </dgm:pt>
    <dgm:pt modelId="{C74D469D-3DF0-4456-A078-BE8E22C295F9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Make sure every ‘back-end’ provider has a visible and accessible Privacy Policy</a:t>
          </a:r>
          <a:endParaRPr lang="en-US" sz="2000" dirty="0">
            <a:solidFill>
              <a:srgbClr val="0C3959"/>
            </a:solidFill>
          </a:endParaRPr>
        </a:p>
      </dgm:t>
    </dgm:pt>
    <dgm:pt modelId="{6E9CE8B0-71F3-44D4-BD88-319EB0A24F0B}" type="parTrans" cxnId="{8BC7C2FF-F814-4071-885A-700AD1D9FB27}">
      <dgm:prSet/>
      <dgm:spPr/>
      <dgm:t>
        <a:bodyPr/>
        <a:lstStyle/>
        <a:p>
          <a:endParaRPr lang="en-US"/>
        </a:p>
      </dgm:t>
    </dgm:pt>
    <dgm:pt modelId="{FF5A9DB8-7CF9-4EEC-A8FC-A5F60B729290}" type="sibTrans" cxnId="{8BC7C2FF-F814-4071-885A-700AD1D9FB27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65B55C-E8FB-4493-A729-923FF67D62E5}" type="presOf" srcId="{498D6370-C497-4C0D-972C-8CA3E65207D6}" destId="{80A40C49-A20F-4BEF-A060-582C9B373774}" srcOrd="0" destOrd="4" presId="urn:microsoft.com/office/officeart/2005/8/layout/list1"/>
    <dgm:cxn modelId="{47C96005-1C80-41E9-B62C-51872AAE5604}" type="presOf" srcId="{193DC8B9-E562-4011-81C4-8F82FB86B2B0}" destId="{80A40C49-A20F-4BEF-A060-582C9B373774}" srcOrd="0" destOrd="2" presId="urn:microsoft.com/office/officeart/2005/8/layout/list1"/>
    <dgm:cxn modelId="{446185E3-AF79-42C8-95B6-D28B27CA59FC}" type="presOf" srcId="{2297CCA2-118D-4CB8-A012-F7E89D098B08}" destId="{FC6C048F-68DC-424B-90BF-C53916BDBEBD}" srcOrd="1" destOrd="0" presId="urn:microsoft.com/office/officeart/2005/8/layout/list1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08920028-EBAD-44EA-A6B1-DF05AF8BA342}" type="presOf" srcId="{80B66D12-4D67-4E76-94AD-92F1B289EDE9}" destId="{7FA08938-D8FF-458A-9D50-AB3E5C4AD190}" srcOrd="0" destOrd="1" presId="urn:microsoft.com/office/officeart/2005/8/layout/list1"/>
    <dgm:cxn modelId="{77F240F6-02AE-48E1-B10F-73AD50838B7C}" type="presOf" srcId="{6E526ACF-770C-423D-9E1C-EA92F64A3341}" destId="{10D048A1-E80C-4682-BB33-E3EDDF728920}" srcOrd="0" destOrd="0" presId="urn:microsoft.com/office/officeart/2005/8/layout/list1"/>
    <dgm:cxn modelId="{03CF2F34-CE32-4265-9483-69B627E1960A}" type="presOf" srcId="{C906977E-2D8A-4BF6-ACBF-6A96C61E3D3B}" destId="{80A40C49-A20F-4BEF-A060-582C9B373774}" srcOrd="0" destOrd="1" presId="urn:microsoft.com/office/officeart/2005/8/layout/list1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54B23B34-AFD7-483F-8EE5-CC4AD298EAC3}" type="presOf" srcId="{6B4D8A2D-C343-49A7-B04B-1DF32D42CE23}" destId="{B2F18EDD-3E1C-430A-BB30-3B69E62C0E69}" srcOrd="0" destOrd="0" presId="urn:microsoft.com/office/officeart/2005/8/layout/list1"/>
    <dgm:cxn modelId="{1AE7DDB4-BAF9-49B1-ABB4-61ED1744907F}" type="presOf" srcId="{AA976E3C-6966-4700-94DC-2487927701CC}" destId="{80A40C49-A20F-4BEF-A060-582C9B373774}" srcOrd="0" destOrd="3" presId="urn:microsoft.com/office/officeart/2005/8/layout/list1"/>
    <dgm:cxn modelId="{92E4966C-E675-4F64-8A1A-4A65D328CAB9}" type="presOf" srcId="{B094CA3B-F998-4A8C-8DCA-488B09B59D0D}" destId="{80A40C49-A20F-4BEF-A060-582C9B373774}" srcOrd="0" destOrd="0" presId="urn:microsoft.com/office/officeart/2005/8/layout/list1"/>
    <dgm:cxn modelId="{14F46272-D7BF-4CE8-A714-2F9369BD4BA0}" type="presOf" srcId="{06BE0DCC-155D-4445-AA0A-339455DBC26F}" destId="{4E5A5628-74D1-4318-BAEC-D98F11AFBD71}" srcOrd="0" destOrd="0" presId="urn:microsoft.com/office/officeart/2005/8/layout/list1"/>
    <dgm:cxn modelId="{4E6DE294-8C09-4057-8525-F8E0D6DF9F14}" srcId="{2297CCA2-118D-4CB8-A012-F7E89D098B08}" destId="{498D6370-C497-4C0D-972C-8CA3E65207D6}" srcOrd="4" destOrd="0" parTransId="{86EBC681-4011-4A87-9F97-BCF95ED495AD}" sibTransId="{E0A2A848-5111-4C3F-B10A-B2FAFC6FEBD9}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5934E30D-E5D4-41C5-A6C5-F2CE396B79C0}" srcId="{2297CCA2-118D-4CB8-A012-F7E89D098B08}" destId="{193DC8B9-E562-4011-81C4-8F82FB86B2B0}" srcOrd="2" destOrd="0" parTransId="{1A5BC7FA-B5B7-4E08-8101-2DDCC16FD8F4}" sibTransId="{88A6CED8-8202-40FF-BB2F-2D4ABE642497}"/>
    <dgm:cxn modelId="{8BC7C2FF-F814-4071-885A-700AD1D9FB27}" srcId="{06BE0DCC-155D-4445-AA0A-339455DBC26F}" destId="{C74D469D-3DF0-4456-A078-BE8E22C295F9}" srcOrd="1" destOrd="0" parTransId="{6E9CE8B0-71F3-44D4-BD88-319EB0A24F0B}" sibTransId="{FF5A9DB8-7CF9-4EEC-A8FC-A5F60B729290}"/>
    <dgm:cxn modelId="{48214011-9B1E-42DD-87CD-F4A34A2BB01D}" srcId="{6B4D8A2D-C343-49A7-B04B-1DF32D42CE23}" destId="{80B66D12-4D67-4E76-94AD-92F1B289EDE9}" srcOrd="1" destOrd="0" parTransId="{C1A53E0C-CC10-4499-9C9B-36BF4FB9BF2A}" sibTransId="{E78F149C-AE51-4510-B867-71D5C17D39C2}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761C0613-BCC8-4D1C-8AD2-C6F7019FE39D}" type="presOf" srcId="{2297CCA2-118D-4CB8-A012-F7E89D098B08}" destId="{D9CC20A6-B314-4D7F-8A81-E332EBCA5838}" srcOrd="0" destOrd="0" presId="urn:microsoft.com/office/officeart/2005/8/layout/list1"/>
    <dgm:cxn modelId="{D00CC970-4BAE-448A-8CCD-63991B27D76B}" type="presOf" srcId="{D19AB046-D061-4762-9371-9AA2CB0F4DE0}" destId="{EED3217B-01A2-4D74-BAF6-1246E3BAAD3D}" srcOrd="0" destOrd="0" presId="urn:microsoft.com/office/officeart/2005/8/layout/list1"/>
    <dgm:cxn modelId="{045DB05C-4098-4108-90BB-D8624907E972}" srcId="{2297CCA2-118D-4CB8-A012-F7E89D098B08}" destId="{AA976E3C-6966-4700-94DC-2487927701CC}" srcOrd="3" destOrd="0" parTransId="{3ABB40AF-1281-428E-8669-E10DDE6137E6}" sibTransId="{8E74AC39-42F9-49A5-AE80-4C626F3890A1}"/>
    <dgm:cxn modelId="{920CAFDC-7699-48C9-856F-55FC87E1AD88}" srcId="{2297CCA2-118D-4CB8-A012-F7E89D098B08}" destId="{C906977E-2D8A-4BF6-ACBF-6A96C61E3D3B}" srcOrd="1" destOrd="0" parTransId="{0A500A38-DCF8-4859-BCD7-D0D5964E18A4}" sibTransId="{C00DA8C3-1C56-4C4B-ABD0-D9F6CB8FC512}"/>
    <dgm:cxn modelId="{27D8083F-9A7A-4CA3-A35F-93001E8ABD84}" type="presOf" srcId="{C74D469D-3DF0-4456-A078-BE8E22C295F9}" destId="{10D048A1-E80C-4682-BB33-E3EDDF728920}" srcOrd="0" destOrd="1" presId="urn:microsoft.com/office/officeart/2005/8/layout/list1"/>
    <dgm:cxn modelId="{5AB647A8-B54B-4466-B01B-7C0D2A89FC4E}" type="presOf" srcId="{06BE0DCC-155D-4445-AA0A-339455DBC26F}" destId="{BCAD7431-7638-4E1B-9277-EE71978CDEF4}" srcOrd="1" destOrd="0" presId="urn:microsoft.com/office/officeart/2005/8/layout/list1"/>
    <dgm:cxn modelId="{4572B2C2-35DB-4C96-95E0-F5BAB9B37F54}" type="presOf" srcId="{BC8C6FD1-EDF0-45C7-8A22-5CEFF6942F5B}" destId="{7FA08938-D8FF-458A-9D50-AB3E5C4AD190}" srcOrd="0" destOrd="0" presId="urn:microsoft.com/office/officeart/2005/8/layout/list1"/>
    <dgm:cxn modelId="{3B0E02EC-DE49-4EF6-845E-458B2F62024A}" type="presOf" srcId="{6B4D8A2D-C343-49A7-B04B-1DF32D42CE23}" destId="{8C603398-9770-45C5-90C1-F6D72FB2ECB4}" srcOrd="1" destOrd="0" presId="urn:microsoft.com/office/officeart/2005/8/layout/list1"/>
    <dgm:cxn modelId="{A32BDAF1-7979-463A-A0B9-A242FEA22F1D}" type="presParOf" srcId="{EED3217B-01A2-4D74-BAF6-1246E3BAAD3D}" destId="{C5F6BFE3-99FD-4499-8785-162C6C5DB2E7}" srcOrd="0" destOrd="0" presId="urn:microsoft.com/office/officeart/2005/8/layout/list1"/>
    <dgm:cxn modelId="{F5F4F264-8E78-4110-942A-A161B2E23D6B}" type="presParOf" srcId="{C5F6BFE3-99FD-4499-8785-162C6C5DB2E7}" destId="{B2F18EDD-3E1C-430A-BB30-3B69E62C0E69}" srcOrd="0" destOrd="0" presId="urn:microsoft.com/office/officeart/2005/8/layout/list1"/>
    <dgm:cxn modelId="{6CBD332D-AADD-4E5C-B356-A5A2BB45427A}" type="presParOf" srcId="{C5F6BFE3-99FD-4499-8785-162C6C5DB2E7}" destId="{8C603398-9770-45C5-90C1-F6D72FB2ECB4}" srcOrd="1" destOrd="0" presId="urn:microsoft.com/office/officeart/2005/8/layout/list1"/>
    <dgm:cxn modelId="{0E561D6A-6E03-4CE7-889C-0BB500A2528E}" type="presParOf" srcId="{EED3217B-01A2-4D74-BAF6-1246E3BAAD3D}" destId="{E6B1D445-D6D5-4F36-B784-75DECD0296E8}" srcOrd="1" destOrd="0" presId="urn:microsoft.com/office/officeart/2005/8/layout/list1"/>
    <dgm:cxn modelId="{B55F5F24-B09D-444B-A91F-D610E9DFD921}" type="presParOf" srcId="{EED3217B-01A2-4D74-BAF6-1246E3BAAD3D}" destId="{7FA08938-D8FF-458A-9D50-AB3E5C4AD190}" srcOrd="2" destOrd="0" presId="urn:microsoft.com/office/officeart/2005/8/layout/list1"/>
    <dgm:cxn modelId="{45142BE9-BC22-41FA-91FD-D79B8140779E}" type="presParOf" srcId="{EED3217B-01A2-4D74-BAF6-1246E3BAAD3D}" destId="{E6ED7ADE-C0BC-497B-976A-8589FA4E4D8B}" srcOrd="3" destOrd="0" presId="urn:microsoft.com/office/officeart/2005/8/layout/list1"/>
    <dgm:cxn modelId="{30C2DFC8-C9CA-481D-85DD-468D59986E93}" type="presParOf" srcId="{EED3217B-01A2-4D74-BAF6-1246E3BAAD3D}" destId="{46B1E8BF-F84C-411E-8DCE-30E3BE0E3CD9}" srcOrd="4" destOrd="0" presId="urn:microsoft.com/office/officeart/2005/8/layout/list1"/>
    <dgm:cxn modelId="{75D0C726-3A57-43AB-B435-1D1E96BDA1D8}" type="presParOf" srcId="{46B1E8BF-F84C-411E-8DCE-30E3BE0E3CD9}" destId="{D9CC20A6-B314-4D7F-8A81-E332EBCA5838}" srcOrd="0" destOrd="0" presId="urn:microsoft.com/office/officeart/2005/8/layout/list1"/>
    <dgm:cxn modelId="{E1B3B05E-77D9-4A8C-B6F5-E211CA31547F}" type="presParOf" srcId="{46B1E8BF-F84C-411E-8DCE-30E3BE0E3CD9}" destId="{FC6C048F-68DC-424B-90BF-C53916BDBEBD}" srcOrd="1" destOrd="0" presId="urn:microsoft.com/office/officeart/2005/8/layout/list1"/>
    <dgm:cxn modelId="{56F66029-4EB1-4887-9A86-839FD19EFF3C}" type="presParOf" srcId="{EED3217B-01A2-4D74-BAF6-1246E3BAAD3D}" destId="{819681F7-853B-472B-937A-CB7240E0435A}" srcOrd="5" destOrd="0" presId="urn:microsoft.com/office/officeart/2005/8/layout/list1"/>
    <dgm:cxn modelId="{937ABBB3-73E2-4B08-B9B7-906C5F37A951}" type="presParOf" srcId="{EED3217B-01A2-4D74-BAF6-1246E3BAAD3D}" destId="{80A40C49-A20F-4BEF-A060-582C9B373774}" srcOrd="6" destOrd="0" presId="urn:microsoft.com/office/officeart/2005/8/layout/list1"/>
    <dgm:cxn modelId="{C1BE2FBA-126F-4A51-9B36-20717D567BCF}" type="presParOf" srcId="{EED3217B-01A2-4D74-BAF6-1246E3BAAD3D}" destId="{AC77EB9E-5261-48A2-8FAE-3CDA848745D8}" srcOrd="7" destOrd="0" presId="urn:microsoft.com/office/officeart/2005/8/layout/list1"/>
    <dgm:cxn modelId="{73552543-1560-4FAC-B511-920430392A94}" type="presParOf" srcId="{EED3217B-01A2-4D74-BAF6-1246E3BAAD3D}" destId="{33FDA85C-A15E-42D6-B317-A44194ADA687}" srcOrd="8" destOrd="0" presId="urn:microsoft.com/office/officeart/2005/8/layout/list1"/>
    <dgm:cxn modelId="{5DCCB5A4-2B36-47E4-9C36-CBB55C691C30}" type="presParOf" srcId="{33FDA85C-A15E-42D6-B317-A44194ADA687}" destId="{4E5A5628-74D1-4318-BAEC-D98F11AFBD71}" srcOrd="0" destOrd="0" presId="urn:microsoft.com/office/officeart/2005/8/layout/list1"/>
    <dgm:cxn modelId="{85E345AC-497D-4F4D-B5ED-80BC9242B95D}" type="presParOf" srcId="{33FDA85C-A15E-42D6-B317-A44194ADA687}" destId="{BCAD7431-7638-4E1B-9277-EE71978CDEF4}" srcOrd="1" destOrd="0" presId="urn:microsoft.com/office/officeart/2005/8/layout/list1"/>
    <dgm:cxn modelId="{1B208BA9-5612-4DA0-890E-FDFE367F391B}" type="presParOf" srcId="{EED3217B-01A2-4D74-BAF6-1246E3BAAD3D}" destId="{0EFA6B60-0C55-44C5-8A15-884C0EED33A4}" srcOrd="9" destOrd="0" presId="urn:microsoft.com/office/officeart/2005/8/layout/list1"/>
    <dgm:cxn modelId="{85EDFB89-2428-4078-AA81-07AC451A9459}" type="presParOf" srcId="{EED3217B-01A2-4D74-BAF6-1246E3BAAD3D}" destId="{10D048A1-E80C-4682-BB33-E3EDDF7289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178919"/>
          <a:ext cx="9302173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52" tIns="229108" rIns="72195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Global sharing in controlled communities appears attractive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Uncertainly about requirements (governing body) and </a:t>
          </a:r>
          <a:br>
            <a:rPr lang="en-US" sz="2000" kern="1200" dirty="0" smtClean="0">
              <a:solidFill>
                <a:srgbClr val="0C3959"/>
              </a:solidFill>
            </a:rPr>
          </a:br>
          <a:r>
            <a:rPr lang="en-US" sz="2000" kern="1200" dirty="0" smtClean="0">
              <a:solidFill>
                <a:srgbClr val="0C3959"/>
              </a:solidFill>
            </a:rPr>
            <a:t>timing (&gt; Mar 2018) are not helpful for adoption today … just yet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Ongoing work: text needs to allow for (community) attribute authorities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178919"/>
        <a:ext cx="9302173" cy="1593900"/>
      </dsp:txXfrm>
    </dsp:sp>
    <dsp:sp modelId="{8C603398-9770-45C5-90C1-F6D72FB2ECB4}">
      <dsp:nvSpPr>
        <dsp:cNvPr id="0" name=""/>
        <dsp:cNvSpPr/>
      </dsp:nvSpPr>
      <dsp:spPr>
        <a:xfrm>
          <a:off x="465108" y="16559"/>
          <a:ext cx="7613726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20" tIns="0" rIns="24612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GDPR-style Code of Conduct – a new way from May 2018</a:t>
          </a:r>
          <a:endParaRPr lang="en-US" sz="2300" b="0" kern="1200" dirty="0"/>
        </a:p>
      </dsp:txBody>
      <dsp:txXfrm>
        <a:off x="480960" y="32411"/>
        <a:ext cx="7582022" cy="293016"/>
      </dsp:txXfrm>
    </dsp:sp>
    <dsp:sp modelId="{80A40C49-A20F-4BEF-A060-582C9B373774}">
      <dsp:nvSpPr>
        <dsp:cNvPr id="0" name=""/>
        <dsp:cNvSpPr/>
      </dsp:nvSpPr>
      <dsp:spPr>
        <a:xfrm>
          <a:off x="0" y="1994579"/>
          <a:ext cx="9302173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52" tIns="229108" rIns="72195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Only works for tightly and ‘legal document’ controlled communities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Puts legal and contract onus on the SP-IdP Proxy (as per our Blueprint)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Research and Collaboration lack both mechanism and time to do this</a:t>
          </a:r>
        </a:p>
      </dsp:txBody>
      <dsp:txXfrm>
        <a:off x="0" y="1994579"/>
        <a:ext cx="9302173" cy="1316699"/>
      </dsp:txXfrm>
    </dsp:sp>
    <dsp:sp modelId="{FC6C048F-68DC-424B-90BF-C53916BDBEBD}">
      <dsp:nvSpPr>
        <dsp:cNvPr id="0" name=""/>
        <dsp:cNvSpPr/>
      </dsp:nvSpPr>
      <dsp:spPr>
        <a:xfrm>
          <a:off x="465108" y="1832219"/>
          <a:ext cx="7613726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20" tIns="0" rIns="24612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Model Clauses</a:t>
          </a:r>
        </a:p>
      </dsp:txBody>
      <dsp:txXfrm>
        <a:off x="480960" y="1848071"/>
        <a:ext cx="7582022" cy="293016"/>
      </dsp:txXfrm>
    </dsp:sp>
    <dsp:sp modelId="{10D048A1-E80C-4682-BB33-E3EDDF728920}">
      <dsp:nvSpPr>
        <dsp:cNvPr id="0" name=""/>
        <dsp:cNvSpPr/>
      </dsp:nvSpPr>
      <dsp:spPr>
        <a:xfrm>
          <a:off x="0" y="3533039"/>
          <a:ext cx="9302173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52" tIns="229108" rIns="72195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Note that this is not formally BCR, so requires acceptance of some risk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Collaborations (e.g. based around </a:t>
          </a:r>
          <a:r>
            <a:rPr lang="en-US" sz="2000" i="1" kern="1200" dirty="0" err="1" smtClean="0">
              <a:solidFill>
                <a:srgbClr val="0C3959"/>
              </a:solidFill>
            </a:rPr>
            <a:t>Snctfi</a:t>
          </a:r>
          <a:r>
            <a:rPr lang="en-US" sz="2000" kern="1200" dirty="0" smtClean="0">
              <a:solidFill>
                <a:srgbClr val="0C3959"/>
              </a:solidFill>
            </a:rPr>
            <a:t>) with control mechanisms benefit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“Say what you do, and do as you say” – transparency and openness </a:t>
          </a:r>
          <a:br>
            <a:rPr lang="en-US" sz="2000" kern="1200" dirty="0" smtClean="0">
              <a:solidFill>
                <a:srgbClr val="0C3959"/>
              </a:solidFill>
            </a:rPr>
          </a:br>
          <a:r>
            <a:rPr lang="en-US" sz="2000" kern="1200" dirty="0" smtClean="0">
              <a:solidFill>
                <a:srgbClr val="0C3959"/>
              </a:solidFill>
            </a:rPr>
            <a:t>is our real benefit towards the person whose data is being handled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3533039"/>
        <a:ext cx="9302173" cy="1593900"/>
      </dsp:txXfrm>
    </dsp:sp>
    <dsp:sp modelId="{BCAD7431-7638-4E1B-9277-EE71978CDEF4}">
      <dsp:nvSpPr>
        <dsp:cNvPr id="0" name=""/>
        <dsp:cNvSpPr/>
      </dsp:nvSpPr>
      <dsp:spPr>
        <a:xfrm>
          <a:off x="465108" y="3370679"/>
          <a:ext cx="7613726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20" tIns="0" rIns="24612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BCR-inspired model (“Binding Corporate Rules”-like)</a:t>
          </a:r>
          <a:endParaRPr lang="en-US" sz="2300" b="0" kern="1200" dirty="0"/>
        </a:p>
      </dsp:txBody>
      <dsp:txXfrm>
        <a:off x="480960" y="3386531"/>
        <a:ext cx="7582022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209282"/>
          <a:ext cx="10909300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State common security requirements: AAI, security, incident and vulnerability handling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Ensure </a:t>
          </a:r>
          <a:r>
            <a:rPr lang="en-US" sz="2000" i="1" kern="1200" dirty="0" smtClean="0">
              <a:solidFill>
                <a:srgbClr val="0C3959"/>
              </a:solidFill>
            </a:rPr>
            <a:t>constituents </a:t>
          </a:r>
          <a:r>
            <a:rPr lang="en-US" sz="2000" i="0" kern="1200" dirty="0" smtClean="0">
              <a:solidFill>
                <a:srgbClr val="0C3959"/>
              </a:solidFill>
            </a:rPr>
            <a:t>comply: through MoUs, SLA, OLA, policies, or even contracts, &amp;c</a:t>
          </a:r>
          <a:endParaRPr lang="en-US" sz="2000" i="0" kern="1200" dirty="0">
            <a:solidFill>
              <a:srgbClr val="0C3959"/>
            </a:solidFill>
          </a:endParaRPr>
        </a:p>
      </dsp:txBody>
      <dsp:txXfrm>
        <a:off x="0" y="209282"/>
        <a:ext cx="10909300" cy="1023750"/>
      </dsp:txXfrm>
    </dsp:sp>
    <dsp:sp modelId="{8C603398-9770-45C5-90C1-F6D72FB2ECB4}">
      <dsp:nvSpPr>
        <dsp:cNvPr id="0" name=""/>
        <dsp:cNvSpPr/>
      </dsp:nvSpPr>
      <dsp:spPr>
        <a:xfrm>
          <a:off x="545465" y="17402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Operational Security</a:t>
          </a:r>
          <a:endParaRPr lang="en-US" sz="2400" b="0" kern="1200" dirty="0"/>
        </a:p>
      </dsp:txBody>
      <dsp:txXfrm>
        <a:off x="564199" y="36136"/>
        <a:ext cx="7599042" cy="346292"/>
      </dsp:txXfrm>
    </dsp:sp>
    <dsp:sp modelId="{80A40C49-A20F-4BEF-A060-582C9B373774}">
      <dsp:nvSpPr>
        <dsp:cNvPr id="0" name=""/>
        <dsp:cNvSpPr/>
      </dsp:nvSpPr>
      <dsp:spPr>
        <a:xfrm>
          <a:off x="0" y="1495112"/>
          <a:ext cx="10909300" cy="200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Awareness: users and communities need to know there are policies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Have an AUP covering the usual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Community registration and membership should be managed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Have a way of identifying both individuals and communities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Define the common aims and purposes </a:t>
          </a:r>
          <a:r>
            <a:rPr lang="en-US" sz="2000" i="1" kern="1200" dirty="0" smtClean="0">
              <a:solidFill>
                <a:srgbClr val="0C3959"/>
              </a:solidFill>
            </a:rPr>
            <a:t>(that really helps for data protection …)</a:t>
          </a:r>
        </a:p>
      </dsp:txBody>
      <dsp:txXfrm>
        <a:off x="0" y="1495112"/>
        <a:ext cx="10909300" cy="2006550"/>
      </dsp:txXfrm>
    </dsp:sp>
    <dsp:sp modelId="{FC6C048F-68DC-424B-90BF-C53916BDBEBD}">
      <dsp:nvSpPr>
        <dsp:cNvPr id="0" name=""/>
        <dsp:cNvSpPr/>
      </dsp:nvSpPr>
      <dsp:spPr>
        <a:xfrm>
          <a:off x="545465" y="1303232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User Responsibilities</a:t>
          </a:r>
        </a:p>
      </dsp:txBody>
      <dsp:txXfrm>
        <a:off x="564199" y="1321966"/>
        <a:ext cx="7599042" cy="346292"/>
      </dsp:txXfrm>
    </dsp:sp>
    <dsp:sp modelId="{10D048A1-E80C-4682-BB33-E3EDDF728920}">
      <dsp:nvSpPr>
        <dsp:cNvPr id="0" name=""/>
        <dsp:cNvSpPr/>
      </dsp:nvSpPr>
      <dsp:spPr>
        <a:xfrm>
          <a:off x="0" y="3763742"/>
          <a:ext cx="10909300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Have a data protection policy that binds the infrastructure together, e.g. AARCs recommendations or DP </a:t>
          </a:r>
          <a:r>
            <a:rPr lang="en-US" sz="2000" kern="1200" dirty="0" err="1" smtClean="0">
              <a:solidFill>
                <a:srgbClr val="0C3959"/>
              </a:solidFill>
            </a:rPr>
            <a:t>CoCo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Make sure every ‘back-end’ provider has a visible and accessible Privacy Policy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3763742"/>
        <a:ext cx="10909300" cy="1310400"/>
      </dsp:txXfrm>
    </dsp:sp>
    <dsp:sp modelId="{BCAD7431-7638-4E1B-9277-EE71978CDEF4}">
      <dsp:nvSpPr>
        <dsp:cNvPr id="0" name=""/>
        <dsp:cNvSpPr/>
      </dsp:nvSpPr>
      <dsp:spPr>
        <a:xfrm>
          <a:off x="545465" y="3571862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Protection and Processing of Personal Data</a:t>
          </a:r>
          <a:endParaRPr lang="en-US" sz="2400" b="0" kern="1200" dirty="0"/>
        </a:p>
      </dsp:txBody>
      <dsp:txXfrm>
        <a:off x="564199" y="3590596"/>
        <a:ext cx="759904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51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6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9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37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34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1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91782" y="6289305"/>
            <a:ext cx="5747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</a:t>
            </a:r>
            <a:r>
              <a:rPr lang="is-IS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730941 </a:t>
            </a: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(AARC2).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wmf"/><Relationship Id="rId12" Type="http://schemas.openxmlformats.org/officeDocument/2006/relationships/image" Target="../media/image44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11" Type="http://schemas.openxmlformats.org/officeDocument/2006/relationships/image" Target="../media/image43.png"/><Relationship Id="rId5" Type="http://schemas.openxmlformats.org/officeDocument/2006/relationships/image" Target="../media/image37.wmf"/><Relationship Id="rId10" Type="http://schemas.openxmlformats.org/officeDocument/2006/relationships/image" Target="../media/image42.gif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AARC2 AHM2 Amsterdam meeting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Story So Far 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Towards </a:t>
            </a:r>
            <a:r>
              <a:rPr lang="en-GB" dirty="0" err="1" smtClean="0"/>
              <a:t>hamonized</a:t>
            </a:r>
            <a:r>
              <a:rPr lang="en-GB" dirty="0" smtClean="0"/>
              <a:t> policies and best practices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November 2017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NA3 Coordinator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Dutch National Institute for sub-atomic Physics Nikhef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10" y="4641919"/>
            <a:ext cx="1131758" cy="4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10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the Policy Development Kit for communities around </a:t>
            </a:r>
            <a:r>
              <a:rPr lang="en-US" dirty="0" err="1" smtClean="0"/>
              <a:t>Snctfi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51" y="1590261"/>
            <a:ext cx="3401596" cy="3823252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252" y="1962428"/>
            <a:ext cx="3691487" cy="4232963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276" y="2725078"/>
            <a:ext cx="3577851" cy="2541660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0671454" y="3454616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GB" sz="4800" b="1" dirty="0"/>
          </a:p>
        </p:txBody>
      </p:sp>
      <p:sp>
        <p:nvSpPr>
          <p:cNvPr id="8" name="Rectangle 7"/>
          <p:cNvSpPr/>
          <p:nvPr/>
        </p:nvSpPr>
        <p:spPr>
          <a:xfrm>
            <a:off x="2423749" y="6475051"/>
            <a:ext cx="7593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https://wiki.geant.org/display/AARC/Policy+Engagement+and+Coordination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27" y="297041"/>
            <a:ext cx="1134730" cy="78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meshed together … look for your </a:t>
            </a:r>
            <a:r>
              <a:rPr lang="en-US" dirty="0" err="1" smtClean="0"/>
              <a:t>favourite</a:t>
            </a:r>
            <a:r>
              <a:rPr lang="en-US" dirty="0" smtClean="0"/>
              <a:t> loop …</a:t>
            </a:r>
            <a:endParaRPr lang="en-GB" dirty="0"/>
          </a:p>
        </p:txBody>
      </p:sp>
      <p:cxnSp>
        <p:nvCxnSpPr>
          <p:cNvPr id="34" name="Straight Arrow Connector 33"/>
          <p:cNvCxnSpPr>
            <a:endCxn id="56" idx="0"/>
          </p:cNvCxnSpPr>
          <p:nvPr/>
        </p:nvCxnSpPr>
        <p:spPr>
          <a:xfrm flipH="1">
            <a:off x="6885048" y="2968033"/>
            <a:ext cx="444673" cy="2277851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1884364" y="2515248"/>
            <a:ext cx="1758820" cy="2287871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887" y="1825033"/>
            <a:ext cx="1031264" cy="1143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54" y="3186696"/>
            <a:ext cx="2600325" cy="609600"/>
          </a:xfrm>
          <a:prstGeom prst="rect">
            <a:avLst/>
          </a:prstGeom>
        </p:spPr>
      </p:pic>
      <p:pic>
        <p:nvPicPr>
          <p:cNvPr id="38" name="Content Placeholder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87" y="4787350"/>
            <a:ext cx="2929506" cy="764070"/>
          </a:xfr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87" y="4202927"/>
            <a:ext cx="2204077" cy="83179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3730487" y="1477438"/>
            <a:ext cx="1523098" cy="1143000"/>
            <a:chOff x="1677302" y="1600200"/>
            <a:chExt cx="1523098" cy="114300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1600200"/>
              <a:ext cx="1143000" cy="11430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302" y="1801400"/>
              <a:ext cx="607796" cy="459855"/>
            </a:xfrm>
            <a:prstGeom prst="rect">
              <a:avLst/>
            </a:prstGeom>
          </p:spPr>
        </p:pic>
      </p:grpSp>
      <p:cxnSp>
        <p:nvCxnSpPr>
          <p:cNvPr id="43" name="Straight Arrow Connector 42"/>
          <p:cNvCxnSpPr>
            <a:endCxn id="41" idx="3"/>
          </p:cNvCxnSpPr>
          <p:nvPr/>
        </p:nvCxnSpPr>
        <p:spPr>
          <a:xfrm flipH="1" flipV="1">
            <a:off x="5253585" y="2048938"/>
            <a:ext cx="1249211" cy="2005556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7692887" y="2968033"/>
            <a:ext cx="560154" cy="109431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1092" y="1422653"/>
            <a:ext cx="1256726" cy="984158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H="1">
            <a:off x="7972964" y="1806281"/>
            <a:ext cx="429717" cy="242657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371996" y="1724034"/>
            <a:ext cx="3026105" cy="1284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3090048" y="3822491"/>
            <a:ext cx="770945" cy="968719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089150" y="3533918"/>
            <a:ext cx="2202148" cy="86245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296630" y="4712781"/>
            <a:ext cx="1081378" cy="332415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231672" y="4928814"/>
            <a:ext cx="1642278" cy="489508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1" idx="2"/>
          </p:cNvCxnSpPr>
          <p:nvPr/>
        </p:nvCxnSpPr>
        <p:spPr>
          <a:xfrm flipV="1">
            <a:off x="4022479" y="2620438"/>
            <a:ext cx="659606" cy="2157818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183116" y="2885093"/>
            <a:ext cx="2862540" cy="1957254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42" y="1956184"/>
            <a:ext cx="1905000" cy="681038"/>
          </a:xfrm>
          <a:prstGeom prst="rect">
            <a:avLst/>
          </a:prstGeom>
        </p:spPr>
      </p:pic>
      <p:cxnSp>
        <p:nvCxnSpPr>
          <p:cNvPr id="55" name="Straight Arrow Connector 54"/>
          <p:cNvCxnSpPr/>
          <p:nvPr/>
        </p:nvCxnSpPr>
        <p:spPr>
          <a:xfrm flipV="1">
            <a:off x="2815185" y="1916949"/>
            <a:ext cx="800395" cy="219475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97" y="5245884"/>
            <a:ext cx="1134243" cy="551998"/>
          </a:xfrm>
          <a:prstGeom prst="rect">
            <a:avLst/>
          </a:prstGeom>
        </p:spPr>
      </p:pic>
      <p:cxnSp>
        <p:nvCxnSpPr>
          <p:cNvPr id="57" name="Straight Arrow Connector 56"/>
          <p:cNvCxnSpPr/>
          <p:nvPr/>
        </p:nvCxnSpPr>
        <p:spPr>
          <a:xfrm>
            <a:off x="4978034" y="2620438"/>
            <a:ext cx="1596215" cy="2706212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9433236" y="2573631"/>
            <a:ext cx="36428" cy="285273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896" y="5570470"/>
            <a:ext cx="773536" cy="835549"/>
          </a:xfrm>
          <a:prstGeom prst="rect">
            <a:avLst/>
          </a:prstGeom>
        </p:spPr>
      </p:pic>
      <p:cxnSp>
        <p:nvCxnSpPr>
          <p:cNvPr id="60" name="Straight Arrow Connector 59"/>
          <p:cNvCxnSpPr/>
          <p:nvPr/>
        </p:nvCxnSpPr>
        <p:spPr>
          <a:xfrm flipH="1" flipV="1">
            <a:off x="4110586" y="5625444"/>
            <a:ext cx="4877701" cy="680840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905141" y="1055973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GB" sz="4800" b="1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8398101" y="5241839"/>
            <a:ext cx="684795" cy="45607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42807" y="6025771"/>
            <a:ext cx="67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ED7D31"/>
                </a:solidFill>
              </a:rPr>
              <a:t>and many more hubs and bridges, apologies if your logo is not here …</a:t>
            </a:r>
            <a:endParaRPr lang="en-GB" i="1" dirty="0">
              <a:solidFill>
                <a:srgbClr val="ED7D31"/>
              </a:solidFill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955" y="5517925"/>
            <a:ext cx="957470" cy="82342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0491875" y="5606845"/>
            <a:ext cx="61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&amp;</a:t>
            </a:r>
            <a:endParaRPr lang="en-GB" sz="48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825085" y="1752276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4563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Ease the flow across infrastructures – targeting users &amp; communities!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61173" y="1400212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b="1" dirty="0"/>
              <a:t>Identify and support commonality between acceptable use policies (AUPs</a:t>
            </a:r>
            <a:r>
              <a:rPr lang="en-GB" b="1" dirty="0" smtClean="0"/>
              <a:t>)</a:t>
            </a:r>
            <a:br>
              <a:rPr lang="en-GB" b="1" dirty="0" smtClean="0"/>
            </a:br>
            <a:r>
              <a:rPr lang="en-GB" i="1" dirty="0" smtClean="0"/>
              <a:t>So that a user that signed one of them need not be bothered again – and still move across silos</a:t>
            </a:r>
            <a:endParaRPr lang="en-GB" i="1" dirty="0"/>
          </a:p>
        </p:txBody>
      </p:sp>
      <p:sp>
        <p:nvSpPr>
          <p:cNvPr id="6" name="Rectangle 5"/>
          <p:cNvSpPr/>
          <p:nvPr/>
        </p:nvSpPr>
        <p:spPr>
          <a:xfrm>
            <a:off x="455646" y="1398911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41906" y="1212973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261173" y="2134295"/>
            <a:ext cx="10251316" cy="86571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Remember the Taipei Accord: WLCG, EGI, PRACE, OSG, XSEDE</a:t>
            </a:r>
            <a:r>
              <a:rPr lang="en-GB" dirty="0"/>
              <a:t> </a:t>
            </a:r>
            <a:r>
              <a:rPr lang="en-GB" dirty="0" smtClean="0"/>
              <a:t>share an understanding</a:t>
            </a:r>
          </a:p>
          <a:p>
            <a:r>
              <a:rPr lang="en-GB" dirty="0" smtClean="0"/>
              <a:t>and accept each other’s AUP as sufficient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1173" y="3150966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b="1" dirty="0" smtClean="0"/>
              <a:t>Enhance the Authentication Assurance Profiles</a:t>
            </a:r>
            <a:br>
              <a:rPr lang="en-GB" b="1" dirty="0" smtClean="0"/>
            </a:br>
            <a:r>
              <a:rPr lang="en-GB" i="1" dirty="0" smtClean="0"/>
              <a:t>Get the new Profiles accepted and deployed for all target groups</a:t>
            </a:r>
            <a:endParaRPr lang="en-GB" i="1" dirty="0"/>
          </a:p>
        </p:txBody>
      </p:sp>
      <p:sp>
        <p:nvSpPr>
          <p:cNvPr id="10" name="Rectangle 9"/>
          <p:cNvSpPr/>
          <p:nvPr/>
        </p:nvSpPr>
        <p:spPr>
          <a:xfrm>
            <a:off x="455646" y="3149665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41906" y="2963727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261173" y="3892306"/>
            <a:ext cx="10251316" cy="118044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Authenticating for access to biomedical and human-related data</a:t>
            </a:r>
          </a:p>
          <a:p>
            <a:r>
              <a:rPr lang="en-GB" dirty="0" smtClean="0"/>
              <a:t>Implementing verified identity vetting in the GDPR era</a:t>
            </a:r>
          </a:p>
          <a:p>
            <a:r>
              <a:rPr lang="en-GB" dirty="0" smtClean="0"/>
              <a:t>Making the baseline a real baseline, and Cappuccino a common occurrence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1173" y="5227071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b="1" dirty="0"/>
              <a:t>Define a model for community attribute management and </a:t>
            </a:r>
            <a:r>
              <a:rPr lang="en-GB" b="1" dirty="0" smtClean="0"/>
              <a:t>provisioning</a:t>
            </a:r>
            <a:br>
              <a:rPr lang="en-GB" b="1" dirty="0" smtClean="0"/>
            </a:br>
            <a:r>
              <a:rPr lang="en-GB" i="1" dirty="0" smtClean="0"/>
              <a:t>Reference practices for communities setting up their membership and attribute services</a:t>
            </a:r>
            <a:endParaRPr lang="en-GB" i="1" dirty="0"/>
          </a:p>
        </p:txBody>
      </p:sp>
      <p:sp>
        <p:nvSpPr>
          <p:cNvPr id="14" name="Rectangle 13"/>
          <p:cNvSpPr/>
          <p:nvPr/>
        </p:nvSpPr>
        <p:spPr>
          <a:xfrm>
            <a:off x="455646" y="5225770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41906" y="5039832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261173" y="6011954"/>
            <a:ext cx="10251316" cy="49044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So that the community is always in control, and the services can rely on that</a:t>
            </a:r>
          </a:p>
        </p:txBody>
      </p:sp>
    </p:spTree>
    <p:extLst>
      <p:ext uri="{BB962C8B-B14F-4D97-AF65-F5344CB8AC3E}">
        <p14:creationId xmlns:p14="http://schemas.microsoft.com/office/powerpoint/2010/main" val="2591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pc="-20" dirty="0" smtClean="0">
                <a:latin typeface="Calibri"/>
                <a:cs typeface="Calibri"/>
              </a:rPr>
              <a:t>Using Assurance in practice: mixing your </a:t>
            </a:r>
            <a:r>
              <a:rPr lang="en-US" spc="-20" dirty="0" err="1" smtClean="0">
                <a:latin typeface="Calibri"/>
                <a:cs typeface="Calibri"/>
              </a:rPr>
              <a:t>favourite</a:t>
            </a:r>
            <a:r>
              <a:rPr lang="en-US" spc="-20" dirty="0" smtClean="0">
                <a:latin typeface="Calibri"/>
                <a:cs typeface="Calibri"/>
              </a:rPr>
              <a:t> coffee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61812" y="6406019"/>
            <a:ext cx="741021" cy="274873"/>
          </a:xfrm>
        </p:spPr>
        <p:txBody>
          <a:bodyPr/>
          <a:lstStyle/>
          <a:p>
            <a:fld id="{AE06DBE7-249B-44EE-9ED5-5D4534551D10}" type="slidenum">
              <a:rPr lang="en-GB" smtClean="0"/>
              <a:t>13</a:t>
            </a:fld>
            <a:endParaRPr lang="en-GB" dirty="0"/>
          </a:p>
        </p:txBody>
      </p:sp>
      <p:grpSp>
        <p:nvGrpSpPr>
          <p:cNvPr id="39" name="Group 38"/>
          <p:cNvGrpSpPr/>
          <p:nvPr/>
        </p:nvGrpSpPr>
        <p:grpSpPr>
          <a:xfrm>
            <a:off x="693850" y="1400212"/>
            <a:ext cx="7676539" cy="3238049"/>
            <a:chOff x="693850" y="1400212"/>
            <a:chExt cx="11166403" cy="4710112"/>
          </a:xfrm>
        </p:grpSpPr>
        <p:sp>
          <p:nvSpPr>
            <p:cNvPr id="3" name="object 3"/>
            <p:cNvSpPr/>
            <p:nvPr/>
          </p:nvSpPr>
          <p:spPr>
            <a:xfrm>
              <a:off x="693850" y="1400212"/>
              <a:ext cx="2428874" cy="4710112"/>
            </a:xfrm>
            <a:custGeom>
              <a:avLst/>
              <a:gdLst/>
              <a:ahLst/>
              <a:cxnLst/>
              <a:rect l="l" t="t" r="r" b="b"/>
              <a:pathLst>
                <a:path w="2428874" h="4710112">
                  <a:moveTo>
                    <a:pt x="0" y="0"/>
                  </a:moveTo>
                  <a:lnTo>
                    <a:pt x="2428874" y="0"/>
                  </a:lnTo>
                  <a:lnTo>
                    <a:pt x="2428874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95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93850" y="1400212"/>
              <a:ext cx="2428874" cy="4710112"/>
            </a:xfrm>
            <a:custGeom>
              <a:avLst/>
              <a:gdLst/>
              <a:ahLst/>
              <a:cxnLst/>
              <a:rect l="l" t="t" r="r" b="b"/>
              <a:pathLst>
                <a:path w="2428874" h="4710112">
                  <a:moveTo>
                    <a:pt x="0" y="0"/>
                  </a:moveTo>
                  <a:lnTo>
                    <a:pt x="2428874" y="0"/>
                  </a:lnTo>
                  <a:lnTo>
                    <a:pt x="2428874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375138" y="1400212"/>
              <a:ext cx="2428874" cy="4710112"/>
            </a:xfrm>
            <a:custGeom>
              <a:avLst/>
              <a:gdLst/>
              <a:ahLst/>
              <a:cxnLst/>
              <a:rect l="l" t="t" r="r" b="b"/>
              <a:pathLst>
                <a:path w="2428874" h="4710112">
                  <a:moveTo>
                    <a:pt x="0" y="0"/>
                  </a:moveTo>
                  <a:lnTo>
                    <a:pt x="2428874" y="0"/>
                  </a:lnTo>
                  <a:lnTo>
                    <a:pt x="2428874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95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375138" y="1400212"/>
              <a:ext cx="2428874" cy="4710112"/>
            </a:xfrm>
            <a:custGeom>
              <a:avLst/>
              <a:gdLst/>
              <a:ahLst/>
              <a:cxnLst/>
              <a:rect l="l" t="t" r="r" b="b"/>
              <a:pathLst>
                <a:path w="2428874" h="4710112">
                  <a:moveTo>
                    <a:pt x="0" y="0"/>
                  </a:moveTo>
                  <a:lnTo>
                    <a:pt x="2428874" y="0"/>
                  </a:lnTo>
                  <a:lnTo>
                    <a:pt x="2428874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056425" y="1400212"/>
              <a:ext cx="2428875" cy="4710112"/>
            </a:xfrm>
            <a:custGeom>
              <a:avLst/>
              <a:gdLst/>
              <a:ahLst/>
              <a:cxnLst/>
              <a:rect l="l" t="t" r="r" b="b"/>
              <a:pathLst>
                <a:path w="2428875" h="4710112">
                  <a:moveTo>
                    <a:pt x="0" y="0"/>
                  </a:moveTo>
                  <a:lnTo>
                    <a:pt x="2428875" y="0"/>
                  </a:lnTo>
                  <a:lnTo>
                    <a:pt x="2428875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95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056425" y="1400212"/>
              <a:ext cx="2428875" cy="4710112"/>
            </a:xfrm>
            <a:custGeom>
              <a:avLst/>
              <a:gdLst/>
              <a:ahLst/>
              <a:cxnLst/>
              <a:rect l="l" t="t" r="r" b="b"/>
              <a:pathLst>
                <a:path w="2428875" h="4710112">
                  <a:moveTo>
                    <a:pt x="0" y="0"/>
                  </a:moveTo>
                  <a:lnTo>
                    <a:pt x="2428875" y="0"/>
                  </a:lnTo>
                  <a:lnTo>
                    <a:pt x="2428875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632938" y="1400212"/>
              <a:ext cx="2428874" cy="4710112"/>
            </a:xfrm>
            <a:custGeom>
              <a:avLst/>
              <a:gdLst/>
              <a:ahLst/>
              <a:cxnLst/>
              <a:rect l="l" t="t" r="r" b="b"/>
              <a:pathLst>
                <a:path w="2428874" h="4710112">
                  <a:moveTo>
                    <a:pt x="0" y="0"/>
                  </a:moveTo>
                  <a:lnTo>
                    <a:pt x="2428874" y="0"/>
                  </a:lnTo>
                  <a:lnTo>
                    <a:pt x="2428874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95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632938" y="1400212"/>
              <a:ext cx="2428874" cy="4710112"/>
            </a:xfrm>
            <a:custGeom>
              <a:avLst/>
              <a:gdLst/>
              <a:ahLst/>
              <a:cxnLst/>
              <a:rect l="l" t="t" r="r" b="b"/>
              <a:pathLst>
                <a:path w="2428874" h="4710112">
                  <a:moveTo>
                    <a:pt x="0" y="0"/>
                  </a:moveTo>
                  <a:lnTo>
                    <a:pt x="2428874" y="0"/>
                  </a:lnTo>
                  <a:lnTo>
                    <a:pt x="2428874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265152" y="1426120"/>
              <a:ext cx="9218295" cy="38100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30170" algn="l"/>
                  <a:tab pos="5080000" algn="l"/>
                  <a:tab pos="7956550" algn="l"/>
                </a:tabLst>
                <a:defRPr/>
              </a:pPr>
              <a:r>
                <a:rPr kumimoji="0" sz="16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Identifiers</a:t>
              </a:r>
              <a:r>
                <a:rPr kumimoji="0" lang="en-US" sz="16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                    </a:t>
              </a:r>
              <a:r>
                <a:rPr kumimoji="0" sz="16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ID proofing</a:t>
              </a:r>
              <a:r>
                <a:rPr lang="en-US" sz="1600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en-US" sz="1600" spc="-15" dirty="0" smtClean="0">
                  <a:solidFill>
                    <a:srgbClr val="FFFFFF"/>
                  </a:solidFill>
                  <a:latin typeface="Calibri"/>
                  <a:cs typeface="Calibri"/>
                </a:rPr>
                <a:t>                  </a:t>
              </a:r>
              <a:r>
                <a:rPr kumimoji="0" sz="16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Authentication	</a:t>
              </a:r>
              <a:r>
                <a:rPr kumimoji="0" lang="en-US" sz="16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        </a:t>
              </a:r>
              <a:r>
                <a:rPr kumimoji="0" sz="16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Attributes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908163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  <a:ln>
              <a:solidFill>
                <a:srgbClr val="0C395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908163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1292108" y="2327357"/>
              <a:ext cx="1231900" cy="8534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lvl="0" indent="-635" algn="ctr" defTabSz="914400" rtl="0" eaLnBrk="1" fontAlgn="auto" latinLnBrk="0" hangingPunct="1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ID is unique, personal and traceable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908163" y="3467135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08163" y="3467135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1172395" y="3570371"/>
              <a:ext cx="1470660" cy="8534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lvl="0" indent="0" algn="ctr" defTabSz="914400" rtl="0" eaLnBrk="1" fontAlgn="auto" latinLnBrk="0" hangingPunct="1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ePPN is unique, personal and traceable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589450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ED7D3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589450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3783305" y="2327357"/>
              <a:ext cx="1610995" cy="8534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lvl="0" indent="635" algn="ctr" defTabSz="914400" rtl="0" eaLnBrk="1" fontAlgn="auto" latinLnBrk="0" hangingPunct="1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Good enough for institution’s local systems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589450" y="3467133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ED7D3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589450" y="3467133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3679386" y="3572290"/>
              <a:ext cx="1818639" cy="85090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Assumed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2700" marR="12700" lvl="0" indent="635" algn="ctr" defTabSz="914400" rtl="0" eaLnBrk="1" fontAlgn="auto" latinLnBrk="0" hangingPunct="1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(e.g. postal credential delivery)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589450" y="4674428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  <a:ln>
              <a:solidFill>
                <a:srgbClr val="0C395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589450" y="4674428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270737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270737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9">
              <a:solidFill>
                <a:srgbClr val="ED7D3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6612490" y="2465470"/>
              <a:ext cx="1315720" cy="57721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67005" marR="12700" lvl="0" indent="-154940" algn="l" defTabSz="914400" rtl="0" eaLnBrk="1" fontAlgn="auto" latinLnBrk="0" hangingPunct="1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Good entropy passwords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270737" y="3467135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  <a:ln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270737" y="3467135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6575655" y="3708483"/>
              <a:ext cx="1389380" cy="57721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lvl="0" indent="122555" algn="l" defTabSz="914400" rtl="0" eaLnBrk="1" fontAlgn="auto" latinLnBrk="0" hangingPunct="1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Multi-factor authentication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8847249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  <a:ln>
              <a:solidFill>
                <a:srgbClr val="0C395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8847249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8959175" y="2327357"/>
              <a:ext cx="1774825" cy="8534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lvl="0" indent="0" algn="ctr" defTabSz="914400" rtl="0" eaLnBrk="1" fontAlgn="auto" latinLnBrk="0" hangingPunct="1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Accurate and fresh affiliation information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227291" y="2752872"/>
              <a:ext cx="667327" cy="1242899"/>
            </a:xfrm>
            <a:custGeom>
              <a:avLst/>
              <a:gdLst/>
              <a:ahLst/>
              <a:cxnLst/>
              <a:rect l="l" t="t" r="r" b="b"/>
              <a:pathLst>
                <a:path w="576299" h="1242899">
                  <a:moveTo>
                    <a:pt x="0" y="1242899"/>
                  </a:moveTo>
                  <a:lnTo>
                    <a:pt x="576299" y="0"/>
                  </a:lnTo>
                </a:path>
              </a:pathLst>
            </a:custGeom>
            <a:ln w="76199">
              <a:solidFill>
                <a:srgbClr val="ED7D3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498025" y="3995771"/>
              <a:ext cx="866908" cy="1207388"/>
            </a:xfrm>
            <a:custGeom>
              <a:avLst/>
              <a:gdLst/>
              <a:ahLst/>
              <a:cxnLst/>
              <a:rect l="l" t="t" r="r" b="b"/>
              <a:pathLst>
                <a:path w="681000" h="1207199">
                  <a:moveTo>
                    <a:pt x="0" y="1207199"/>
                  </a:moveTo>
                  <a:lnTo>
                    <a:pt x="681000" y="0"/>
                  </a:lnTo>
                </a:path>
              </a:pathLst>
            </a:custGeom>
            <a:ln w="76199">
              <a:solidFill>
                <a:srgbClr val="ED7D3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2865761" y="2752871"/>
              <a:ext cx="769906" cy="2450287"/>
            </a:xfrm>
            <a:custGeom>
              <a:avLst/>
              <a:gdLst/>
              <a:ahLst/>
              <a:cxnLst/>
              <a:rect l="l" t="t" r="r" b="b"/>
              <a:pathLst>
                <a:path w="680999" h="2450400">
                  <a:moveTo>
                    <a:pt x="0" y="0"/>
                  </a:moveTo>
                  <a:lnTo>
                    <a:pt x="680999" y="2450400"/>
                  </a:lnTo>
                </a:path>
              </a:pathLst>
            </a:custGeom>
            <a:ln w="76199">
              <a:solidFill>
                <a:srgbClr val="ED7D3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4150371" y="4917696"/>
              <a:ext cx="877569" cy="57467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7302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Verified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(e.g. F2F)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313" y="3527682"/>
              <a:ext cx="526940" cy="758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6725478" y="3709657"/>
            <a:ext cx="4996070" cy="2624882"/>
            <a:chOff x="6553200" y="3630144"/>
            <a:chExt cx="4996070" cy="2624882"/>
          </a:xfrm>
        </p:grpSpPr>
        <p:sp>
          <p:nvSpPr>
            <p:cNvPr id="44" name="Rectangle 43"/>
            <p:cNvSpPr/>
            <p:nvPr/>
          </p:nvSpPr>
          <p:spPr>
            <a:xfrm>
              <a:off x="6553200" y="3630144"/>
              <a:ext cx="4996070" cy="26248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9704" y="3668892"/>
              <a:ext cx="3743268" cy="186553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3583" y="4599413"/>
              <a:ext cx="3293838" cy="1577180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755798" y="4826743"/>
            <a:ext cx="5682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Assurance can come from a single source …</a:t>
            </a:r>
          </a:p>
          <a:p>
            <a:r>
              <a:rPr lang="en-US" sz="2400" b="1" dirty="0" smtClean="0">
                <a:solidFill>
                  <a:srgbClr val="0C3959"/>
                </a:solidFill>
              </a:rPr>
              <a:t>… or be a combined/</a:t>
            </a:r>
            <a:r>
              <a:rPr lang="en-US" sz="2400" b="1" dirty="0" err="1" smtClean="0">
                <a:solidFill>
                  <a:srgbClr val="0C3959"/>
                </a:solidFill>
              </a:rPr>
              <a:t>collabative</a:t>
            </a:r>
            <a:r>
              <a:rPr lang="en-US" sz="2400" b="1" dirty="0" smtClean="0">
                <a:solidFill>
                  <a:srgbClr val="0C3959"/>
                </a:solidFill>
              </a:rPr>
              <a:t> assurance </a:t>
            </a:r>
            <a:br>
              <a:rPr lang="en-US" sz="2400" b="1" dirty="0" smtClean="0">
                <a:solidFill>
                  <a:srgbClr val="0C3959"/>
                </a:solidFill>
              </a:rPr>
            </a:br>
            <a:r>
              <a:rPr lang="en-US" sz="2400" b="1" dirty="0" smtClean="0">
                <a:solidFill>
                  <a:srgbClr val="0C3959"/>
                </a:solidFill>
              </a:rPr>
              <a:t>by identifier source and vetting attributes</a:t>
            </a:r>
            <a:endParaRPr lang="en-GB" sz="2400" b="1" dirty="0">
              <a:solidFill>
                <a:srgbClr val="0C3959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075" y="3748405"/>
            <a:ext cx="1224285" cy="9262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683" y="2180913"/>
            <a:ext cx="1516865" cy="15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8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will need your input today!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3259" y="1089244"/>
            <a:ext cx="11151849" cy="400110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C3959"/>
                </a:solidFill>
              </a:rPr>
              <a:t>Operational Security and Incident Response</a:t>
            </a:r>
            <a:endParaRPr lang="en-US" sz="2000" b="1" dirty="0">
              <a:solidFill>
                <a:srgbClr val="0C3959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23261" y="1514948"/>
            <a:ext cx="11151852" cy="95906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Evolve beyond </a:t>
            </a:r>
            <a:r>
              <a:rPr lang="en-GB" dirty="0" err="1" smtClean="0"/>
              <a:t>Sirtfi</a:t>
            </a:r>
            <a:r>
              <a:rPr lang="en-GB" dirty="0" smtClean="0"/>
              <a:t>: towards automated sharing and response</a:t>
            </a:r>
          </a:p>
          <a:p>
            <a:r>
              <a:rPr lang="en-GB" dirty="0" smtClean="0"/>
              <a:t>resolution through trust : grouping of trust models, with and through the </a:t>
            </a:r>
            <a:r>
              <a:rPr lang="en-GB" dirty="0" err="1" smtClean="0"/>
              <a:t>Infrasturtcures</a:t>
            </a:r>
            <a:endParaRPr lang="en-GB" dirty="0" smtClean="0"/>
          </a:p>
          <a:p>
            <a:r>
              <a:rPr lang="en-GB" dirty="0"/>
              <a:t>Cross-domain trust groups spanning Infrastructures &amp; eduGAIN Support Desk to aid resolution</a:t>
            </a:r>
          </a:p>
          <a:p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3262" y="2453154"/>
            <a:ext cx="11151849" cy="400110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C3959"/>
                </a:solidFill>
              </a:rPr>
              <a:t>Service-centric policies</a:t>
            </a:r>
            <a:endParaRPr lang="en-US" sz="2000" b="1" dirty="0">
              <a:solidFill>
                <a:srgbClr val="0C3959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23259" y="2894041"/>
            <a:ext cx="11151852" cy="8895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Adoption of </a:t>
            </a:r>
            <a:r>
              <a:rPr lang="en-GB" i="1" dirty="0" err="1"/>
              <a:t>Snctfi</a:t>
            </a:r>
            <a:r>
              <a:rPr lang="en-GB" dirty="0"/>
              <a:t>, harmonizing policies in </a:t>
            </a:r>
            <a:r>
              <a:rPr lang="en-GB" i="1" dirty="0"/>
              <a:t>composite and multi-role </a:t>
            </a:r>
            <a:r>
              <a:rPr lang="en-GB" dirty="0"/>
              <a:t>(‘stacked’) infrastructures</a:t>
            </a:r>
          </a:p>
          <a:p>
            <a:r>
              <a:rPr lang="en-US" dirty="0" smtClean="0"/>
              <a:t>GDPR and TF-DPR impact on </a:t>
            </a:r>
            <a:r>
              <a:rPr lang="en-GB" dirty="0" smtClean="0"/>
              <a:t>accounting, and accounting in complex communities (access control to accounting data)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262" y="3734488"/>
            <a:ext cx="11151849" cy="400110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C3959"/>
                </a:solidFill>
              </a:rPr>
              <a:t>e-Researcher-Centric Policies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23259" y="4160191"/>
            <a:ext cx="11151852" cy="115067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Beyond Espresso: review complex Assurance Profile cases – in light of the GDPR and beyond</a:t>
            </a:r>
          </a:p>
          <a:p>
            <a:r>
              <a:rPr lang="en-GB" dirty="0" smtClean="0"/>
              <a:t>Align practices for (self-hosted and managed) communities, baseline AUP</a:t>
            </a:r>
          </a:p>
          <a:p>
            <a:r>
              <a:rPr lang="en-GB" dirty="0" smtClean="0"/>
              <a:t>Align </a:t>
            </a:r>
            <a:r>
              <a:rPr lang="en-GB" dirty="0"/>
              <a:t>attribute management practices &amp; provenance for self-hosting and managed communities</a:t>
            </a:r>
          </a:p>
          <a:p>
            <a:endParaRPr lang="en-GB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23259" y="5229753"/>
            <a:ext cx="11151849" cy="400110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C3959"/>
                </a:solidFill>
              </a:rPr>
              <a:t>Policy Development Engagement and Coordination</a:t>
            </a:r>
            <a:endParaRPr lang="en-US" sz="2000" b="1" dirty="0">
              <a:solidFill>
                <a:srgbClr val="0C3959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23261" y="5629863"/>
            <a:ext cx="11151852" cy="98231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Guidance for communities: policy development and engagement ‘kit’ – via </a:t>
            </a:r>
            <a:r>
              <a:rPr lang="en-GB" dirty="0" smtClean="0"/>
              <a:t>existing WISE</a:t>
            </a:r>
            <a:r>
              <a:rPr lang="en-GB" dirty="0"/>
              <a:t>, IGTF, </a:t>
            </a:r>
            <a:r>
              <a:rPr lang="en-GB" dirty="0" smtClean="0"/>
              <a:t>&amp; </a:t>
            </a:r>
            <a:r>
              <a:rPr lang="en-GB" dirty="0" smtClean="0"/>
              <a:t>FIM4R</a:t>
            </a:r>
            <a:endParaRPr lang="en-GB" dirty="0"/>
          </a:p>
          <a:p>
            <a:r>
              <a:rPr lang="en-GB" dirty="0"/>
              <a:t>SCIv3: aligning </a:t>
            </a:r>
            <a:r>
              <a:rPr lang="en-GB" dirty="0" err="1"/>
              <a:t>Snctfi</a:t>
            </a:r>
            <a:r>
              <a:rPr lang="en-GB" dirty="0"/>
              <a:t>, Sirtfi, and </a:t>
            </a:r>
            <a:r>
              <a:rPr lang="en-GB" dirty="0" smtClean="0"/>
              <a:t>Recommendations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51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Sirtfi training, FAQ, and a registry</a:t>
            </a:r>
          </a:p>
          <a:p>
            <a:r>
              <a:rPr lang="en-US" dirty="0" smtClean="0"/>
              <a:t>Smoothing incident information exchange through technology</a:t>
            </a:r>
          </a:p>
          <a:p>
            <a:endParaRPr lang="en-US" dirty="0"/>
          </a:p>
          <a:p>
            <a:r>
              <a:rPr lang="en-GB" dirty="0"/>
              <a:t>Accounting data sharing within complex </a:t>
            </a:r>
            <a:r>
              <a:rPr lang="en-GB" dirty="0" smtClean="0"/>
              <a:t>communities</a:t>
            </a:r>
          </a:p>
          <a:p>
            <a:r>
              <a:rPr lang="en-US" dirty="0" smtClean="0"/>
              <a:t>GDPR … and keeping users informed</a:t>
            </a:r>
          </a:p>
          <a:p>
            <a:endParaRPr lang="en-US" dirty="0"/>
          </a:p>
          <a:p>
            <a:r>
              <a:rPr lang="en-US" dirty="0" smtClean="0"/>
              <a:t>Policy alignment and the AUP development process</a:t>
            </a:r>
            <a:endParaRPr lang="en-US" dirty="0"/>
          </a:p>
          <a:p>
            <a:r>
              <a:rPr lang="en-US" dirty="0" smtClean="0"/>
              <a:t>Assurance needs and validation</a:t>
            </a:r>
          </a:p>
          <a:p>
            <a:r>
              <a:rPr lang="en-US" dirty="0" smtClean="0"/>
              <a:t>Policy development kit needs and engagement process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Assurance alignment – linking the JRA1 and NA3 work on assurance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Working Session </a:t>
            </a:r>
            <a:r>
              <a:rPr lang="en-US" i="1" dirty="0" smtClean="0"/>
              <a:t>this afternoon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581869" y="1603948"/>
            <a:ext cx="332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6791C"/>
                </a:solidFill>
              </a:rPr>
              <a:t>20 min	</a:t>
            </a:r>
            <a:r>
              <a:rPr lang="en-US" b="1" dirty="0" smtClean="0">
                <a:solidFill>
                  <a:srgbClr val="F6791C"/>
                </a:solidFill>
              </a:rPr>
              <a:t>Hannah</a:t>
            </a:r>
            <a:endParaRPr lang="en-GB" b="1" dirty="0">
              <a:solidFill>
                <a:srgbClr val="F6791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81869" y="2813154"/>
            <a:ext cx="332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6791C"/>
                </a:solidFill>
              </a:rPr>
              <a:t>20 min	</a:t>
            </a:r>
            <a:r>
              <a:rPr lang="en-US" b="1" dirty="0" err="1" smtClean="0">
                <a:solidFill>
                  <a:srgbClr val="F6791C"/>
                </a:solidFill>
              </a:rPr>
              <a:t>Uros</a:t>
            </a:r>
            <a:endParaRPr lang="en-GB" b="1" dirty="0">
              <a:solidFill>
                <a:srgbClr val="F6791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1867" y="4222563"/>
            <a:ext cx="332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6791C"/>
                </a:solidFill>
              </a:rPr>
              <a:t>30 </a:t>
            </a:r>
            <a:r>
              <a:rPr lang="en-US" b="1" dirty="0">
                <a:solidFill>
                  <a:srgbClr val="F6791C"/>
                </a:solidFill>
              </a:rPr>
              <a:t>min	</a:t>
            </a:r>
            <a:r>
              <a:rPr lang="en-US" b="1" dirty="0" err="1" smtClean="0">
                <a:solidFill>
                  <a:srgbClr val="F6791C"/>
                </a:solidFill>
              </a:rPr>
              <a:t>DaveK</a:t>
            </a:r>
            <a:endParaRPr lang="en-GB" b="1" dirty="0">
              <a:solidFill>
                <a:srgbClr val="F6791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1866" y="5447306"/>
            <a:ext cx="332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6791C"/>
                </a:solidFill>
              </a:rPr>
              <a:t>Later this week</a:t>
            </a:r>
            <a:endParaRPr lang="en-GB" b="1" dirty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41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mtClean="0"/>
              <a:t>davidg@nikhef.nl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83" y="4157422"/>
            <a:ext cx="1660166" cy="184763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339" y="5336602"/>
            <a:ext cx="2742490" cy="138416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665" y="1263239"/>
            <a:ext cx="2387730" cy="1850112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11" name="Slide Number Placeholder 2"/>
          <p:cNvSpPr txBox="1">
            <a:spLocks/>
          </p:cNvSpPr>
          <p:nvPr/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510128" y="1516772"/>
            <a:ext cx="3239394" cy="1397967"/>
            <a:chOff x="4579257" y="3265714"/>
            <a:chExt cx="7276769" cy="3140305"/>
          </a:xfrm>
        </p:grpSpPr>
        <p:sp>
          <p:nvSpPr>
            <p:cNvPr id="13" name="Rectangle 12"/>
            <p:cNvSpPr/>
            <p:nvPr/>
          </p:nvSpPr>
          <p:spPr>
            <a:xfrm>
              <a:off x="4579257" y="3265714"/>
              <a:ext cx="7276769" cy="3140305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rgbClr val="0C3959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673600" y="3332594"/>
              <a:ext cx="7182426" cy="2943959"/>
              <a:chOff x="87898" y="1452990"/>
              <a:chExt cx="11768128" cy="482356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62139" y="3916950"/>
                <a:ext cx="2866737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Baseline Assurance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known </a:t>
                </a: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 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Persistent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identifiers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Documented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vetting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Password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authenticator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Fresh status attribute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Self-assessment</a:t>
                </a:r>
                <a:endParaRPr lang="en-GB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5879" y="4574415"/>
                <a:ext cx="1139808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Content Placeholder 1"/>
              <p:cNvSpPr txBox="1">
                <a:spLocks/>
              </p:cNvSpPr>
              <p:nvPr/>
            </p:nvSpPr>
            <p:spPr>
              <a:xfrm>
                <a:off x="804090" y="1453857"/>
                <a:ext cx="2496235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‘low-risk’ use cases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/>
                </a:r>
                <a:br>
                  <a:rPr lang="en-US" sz="300" dirty="0" smtClean="0"/>
                </a:br>
                <a:r>
                  <a:rPr lang="en-US" sz="300" dirty="0" smtClean="0"/>
                  <a:t>few unalienable expectations by research and collaborative services</a:t>
                </a:r>
              </a:p>
            </p:txBody>
          </p: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898" y="4771844"/>
                <a:ext cx="391114" cy="545754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0C3959">
                    <a:alpha val="60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Content Placeholder 1"/>
              <p:cNvSpPr txBox="1">
                <a:spLocks/>
              </p:cNvSpPr>
              <p:nvPr/>
            </p:nvSpPr>
            <p:spPr>
              <a:xfrm>
                <a:off x="4749685" y="1462511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generic </a:t>
                </a:r>
                <a:br>
                  <a:rPr lang="en-US" sz="300" b="1" dirty="0" smtClean="0"/>
                </a:br>
                <a:r>
                  <a:rPr lang="en-US" sz="300" b="1" dirty="0" smtClean="0"/>
                  <a:t>e-Infrastructure services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>access to common compute and data services that do not hold sensitive personal data</a:t>
                </a:r>
              </a:p>
            </p:txBody>
          </p:sp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5986" y="4574415"/>
                <a:ext cx="526940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Content Placeholder 1"/>
              <p:cNvSpPr txBox="1">
                <a:spLocks/>
              </p:cNvSpPr>
              <p:nvPr/>
            </p:nvSpPr>
            <p:spPr>
              <a:xfrm>
                <a:off x="8758876" y="1452990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protection of sensitive</a:t>
                </a:r>
                <a:br>
                  <a:rPr lang="en-US" sz="300" b="1" dirty="0" smtClean="0"/>
                </a:br>
                <a:r>
                  <a:rPr lang="en-US" sz="300" b="1" dirty="0" smtClean="0"/>
                  <a:t>resources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>access to data of real people, where positive ID of researchers and 2-factor authentication is needed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770585" y="3916950"/>
                <a:ext cx="3029401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assumed ID vetting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LoA2’, </a:t>
                </a:r>
                <a:r>
                  <a:rPr lang="en-US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300" i="1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low’, 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or ‘IGTF BIRCH’</a:t>
                </a: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Good entropy passwords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Affiliation freshness </a:t>
                </a:r>
                <a:b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better than 1 month</a:t>
                </a:r>
                <a:endParaRPr lang="en-GB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732929" y="3916950"/>
                <a:ext cx="3123097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Verified ID vetting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substantial’, 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LoA3’</a:t>
                </a: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Multi-factor authenticator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3671187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969558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Down Arrow 25"/>
              <p:cNvSpPr/>
              <p:nvPr/>
            </p:nvSpPr>
            <p:spPr>
              <a:xfrm>
                <a:off x="1569031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sp>
            <p:nvSpPr>
              <p:cNvPr id="27" name="Down Arrow 26"/>
              <p:cNvSpPr/>
              <p:nvPr/>
            </p:nvSpPr>
            <p:spPr>
              <a:xfrm>
                <a:off x="580210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sp>
            <p:nvSpPr>
              <p:cNvPr id="28" name="Down Arrow 27"/>
              <p:cNvSpPr/>
              <p:nvPr/>
            </p:nvSpPr>
            <p:spPr>
              <a:xfrm>
                <a:off x="981129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255685" y="2368595"/>
            <a:ext cx="3294289" cy="1980224"/>
            <a:chOff x="5965825" y="2832100"/>
            <a:chExt cx="5778412" cy="347345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825" y="2832100"/>
              <a:ext cx="5778412" cy="347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Down Arrow 30"/>
            <p:cNvSpPr/>
            <p:nvPr/>
          </p:nvSpPr>
          <p:spPr>
            <a:xfrm>
              <a:off x="6915150" y="3248025"/>
              <a:ext cx="114300" cy="841375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43726" y="3181349"/>
              <a:ext cx="948132" cy="755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bulk</a:t>
              </a:r>
              <a:br>
                <a:rPr lang="en-US" sz="1050" i="1" dirty="0" smtClean="0">
                  <a:solidFill>
                    <a:srgbClr val="F57A1E"/>
                  </a:solidFill>
                </a:rPr>
              </a:br>
              <a:r>
                <a:rPr lang="en-US" sz="1050" i="1" dirty="0" smtClean="0">
                  <a:solidFill>
                    <a:srgbClr val="F57A1E"/>
                  </a:solidFill>
                </a:rPr>
                <a:t>model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9391650" y="3086100"/>
              <a:ext cx="1790700" cy="161925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70459" y="2974757"/>
              <a:ext cx="1493617" cy="458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167 entities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</p:grpSp>
      <p:pic>
        <p:nvPicPr>
          <p:cNvPr id="35" name="Picture 34" descr="nter-fed-proc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589" y="1126887"/>
            <a:ext cx="2895519" cy="129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72" y="1462914"/>
            <a:ext cx="1843935" cy="1475149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62" y="5171607"/>
            <a:ext cx="1676704" cy="1371848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861" y="4071604"/>
            <a:ext cx="4398239" cy="1959666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12553" y="4034382"/>
            <a:ext cx="1914199" cy="2718360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36" y="2510331"/>
            <a:ext cx="1377137" cy="9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2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tour of the policy space in AARC2</a:t>
            </a:r>
            <a:endParaRPr lang="en-GB" dirty="0"/>
          </a:p>
        </p:txBody>
      </p:sp>
      <p:sp>
        <p:nvSpPr>
          <p:cNvPr id="81" name="Oval 80"/>
          <p:cNvSpPr/>
          <p:nvPr/>
        </p:nvSpPr>
        <p:spPr>
          <a:xfrm>
            <a:off x="1162437" y="1748354"/>
            <a:ext cx="9201631" cy="4110050"/>
          </a:xfrm>
          <a:prstGeom prst="ellipse">
            <a:avLst/>
          </a:prstGeom>
          <a:noFill/>
          <a:ln w="76200">
            <a:solidFill>
              <a:srgbClr val="F57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1116287" y="1531917"/>
            <a:ext cx="3590624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supporting the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Researchers &amp; Community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44765" y="1759962"/>
            <a:ext cx="3417047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Operational Security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235737" y="4885717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C3959"/>
                </a:solidFill>
              </a:rPr>
              <a:t>E</a:t>
            </a:r>
            <a:r>
              <a:rPr lang="en-GB" sz="2400" b="1" dirty="0" smtClean="0">
                <a:solidFill>
                  <a:srgbClr val="0C3959"/>
                </a:solidFill>
              </a:rPr>
              <a:t>ngagement and </a:t>
            </a:r>
            <a:r>
              <a:rPr lang="en-GB" sz="2400" b="1" dirty="0">
                <a:solidFill>
                  <a:srgbClr val="0C3959"/>
                </a:solidFill>
              </a:rPr>
              <a:t>H</a:t>
            </a:r>
            <a:r>
              <a:rPr lang="en-GB" sz="2400" b="1" dirty="0" smtClean="0">
                <a:solidFill>
                  <a:srgbClr val="0C3959"/>
                </a:solidFill>
              </a:rPr>
              <a:t>armonisation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84816" y="5375549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supporting policies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for Infrastructures</a:t>
            </a:r>
            <a:endParaRPr lang="en-GB" sz="2400" b="1" dirty="0">
              <a:solidFill>
                <a:srgbClr val="0C395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43" y="4174855"/>
            <a:ext cx="1279209" cy="88691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231352" y="1748354"/>
            <a:ext cx="363831" cy="25905"/>
          </a:xfrm>
          <a:prstGeom prst="straightConnector1">
            <a:avLst/>
          </a:prstGeom>
          <a:ln w="66675">
            <a:solidFill>
              <a:srgbClr val="F6791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826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606" y="1400211"/>
            <a:ext cx="6846372" cy="47901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Operational Security – we’re all in it together!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87829" y="2046514"/>
            <a:ext cx="5878285" cy="1001486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465943" y="5239657"/>
            <a:ext cx="5050971" cy="849086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461657" y="4230914"/>
            <a:ext cx="1553029" cy="1008742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007978" y="1400210"/>
            <a:ext cx="4493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C3959"/>
                </a:solidFill>
              </a:rPr>
              <a:t>In the past 2 years, we managed to address</a:t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security coordination for the federations, </a:t>
            </a:r>
            <a:r>
              <a:rPr lang="en-GB" i="1" dirty="0" err="1" smtClean="0">
                <a:solidFill>
                  <a:srgbClr val="0C3959"/>
                </a:solidFill>
              </a:rPr>
              <a:t>IdPs</a:t>
            </a:r>
            <a:r>
              <a:rPr lang="en-GB" i="1" dirty="0" smtClean="0">
                <a:solidFill>
                  <a:srgbClr val="0C3959"/>
                </a:solidFill>
              </a:rPr>
              <a:t>,</a:t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and the e-Infrastructure collective services …</a:t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… but everyone needs to be involved, globally!</a:t>
            </a:r>
            <a:endParaRPr lang="en-GB" i="1" dirty="0">
              <a:solidFill>
                <a:srgbClr val="0C39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7977" y="2849142"/>
            <a:ext cx="4493219" cy="1200329"/>
          </a:xfrm>
          <a:prstGeom prst="rect">
            <a:avLst/>
          </a:prstGeom>
          <a:solidFill>
            <a:srgbClr val="FEEEE2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C3959"/>
                </a:solidFill>
              </a:rPr>
              <a:t>User Attribute Service operations security</a:t>
            </a:r>
          </a:p>
          <a:p>
            <a:r>
              <a:rPr lang="en-GB" i="1" dirty="0" smtClean="0">
                <a:solidFill>
                  <a:srgbClr val="0C3959"/>
                </a:solidFill>
              </a:rPr>
              <a:t>Integrity and trust for the SP-</a:t>
            </a:r>
            <a:r>
              <a:rPr lang="en-GB" i="1" dirty="0" err="1" smtClean="0">
                <a:solidFill>
                  <a:srgbClr val="0C3959"/>
                </a:solidFill>
              </a:rPr>
              <a:t>IdP</a:t>
            </a:r>
            <a:r>
              <a:rPr lang="en-GB" i="1" dirty="0" smtClean="0">
                <a:solidFill>
                  <a:srgbClr val="0C3959"/>
                </a:solidFill>
              </a:rPr>
              <a:t>-Proxies</a:t>
            </a:r>
          </a:p>
          <a:p>
            <a:r>
              <a:rPr lang="en-GB" i="1" dirty="0" smtClean="0">
                <a:solidFill>
                  <a:srgbClr val="0C3959"/>
                </a:solidFill>
              </a:rPr>
              <a:t>Link security hubs (</a:t>
            </a:r>
            <a:r>
              <a:rPr lang="en-GB" i="1" dirty="0" err="1" smtClean="0">
                <a:solidFill>
                  <a:srgbClr val="0C3959"/>
                </a:solidFill>
              </a:rPr>
              <a:t>eduGAIN</a:t>
            </a:r>
            <a:r>
              <a:rPr lang="en-GB" i="1" dirty="0" smtClean="0">
                <a:solidFill>
                  <a:srgbClr val="0C3959"/>
                </a:solidFill>
              </a:rPr>
              <a:t> Support Desk, </a:t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err="1" smtClean="0">
                <a:solidFill>
                  <a:srgbClr val="0C3959"/>
                </a:solidFill>
              </a:rPr>
              <a:t>eInfra</a:t>
            </a:r>
            <a:r>
              <a:rPr lang="en-GB" i="1" dirty="0" smtClean="0">
                <a:solidFill>
                  <a:srgbClr val="0C3959"/>
                </a:solidFill>
              </a:rPr>
              <a:t> CSIRTs) to community capabilities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7977" y="4334362"/>
            <a:ext cx="4463658" cy="1754326"/>
          </a:xfrm>
          <a:prstGeom prst="rect">
            <a:avLst/>
          </a:prstGeom>
          <a:noFill/>
          <a:ln>
            <a:solidFill>
              <a:srgbClr val="0C3959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C3959"/>
                </a:solidFill>
              </a:rPr>
              <a:t>Promote trust groups </a:t>
            </a:r>
            <a:r>
              <a:rPr lang="en-GB" i="1" dirty="0">
                <a:solidFill>
                  <a:srgbClr val="0C3959"/>
                </a:solidFill>
              </a:rPr>
              <a:t>and their expansion </a:t>
            </a:r>
            <a:r>
              <a:rPr lang="en-GB" i="1" dirty="0" smtClean="0">
                <a:solidFill>
                  <a:srgbClr val="0C3959"/>
                </a:solidFill>
              </a:rPr>
              <a:t/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to </a:t>
            </a:r>
            <a:r>
              <a:rPr lang="en-GB" i="1" dirty="0">
                <a:solidFill>
                  <a:srgbClr val="0C3959"/>
                </a:solidFill>
              </a:rPr>
              <a:t>effectively cover the </a:t>
            </a:r>
            <a:r>
              <a:rPr lang="en-GB" i="1" dirty="0" err="1">
                <a:solidFill>
                  <a:srgbClr val="0C3959"/>
                </a:solidFill>
              </a:rPr>
              <a:t>eduGAIN</a:t>
            </a:r>
            <a:r>
              <a:rPr lang="en-GB" i="1" dirty="0">
                <a:solidFill>
                  <a:srgbClr val="0C3959"/>
                </a:solidFill>
              </a:rPr>
              <a:t> </a:t>
            </a:r>
            <a:r>
              <a:rPr lang="en-GB" i="1" dirty="0" smtClean="0">
                <a:solidFill>
                  <a:srgbClr val="0C3959"/>
                </a:solidFill>
              </a:rPr>
              <a:t>network</a:t>
            </a:r>
            <a:endParaRPr lang="en-GB" i="1" dirty="0">
              <a:solidFill>
                <a:srgbClr val="0C3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0C3959"/>
                </a:solidFill>
              </a:rPr>
              <a:t>Define </a:t>
            </a:r>
            <a:r>
              <a:rPr lang="en-GB" i="1" dirty="0">
                <a:solidFill>
                  <a:srgbClr val="0C3959"/>
                </a:solidFill>
              </a:rPr>
              <a:t>reference templates on how </a:t>
            </a:r>
            <a:r>
              <a:rPr lang="en-GB" i="1" dirty="0" smtClean="0">
                <a:solidFill>
                  <a:srgbClr val="0C3959"/>
                </a:solidFill>
              </a:rPr>
              <a:t/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b="1" i="1" dirty="0" smtClean="0">
                <a:solidFill>
                  <a:srgbClr val="0C3959"/>
                </a:solidFill>
              </a:rPr>
              <a:t>incident </a:t>
            </a:r>
            <a:r>
              <a:rPr lang="en-GB" b="1" i="1" dirty="0">
                <a:solidFill>
                  <a:srgbClr val="0C3959"/>
                </a:solidFill>
              </a:rPr>
              <a:t>notifications </a:t>
            </a:r>
            <a:r>
              <a:rPr lang="en-GB" i="1" dirty="0">
                <a:solidFill>
                  <a:srgbClr val="0C3959"/>
                </a:solidFill>
              </a:rPr>
              <a:t>should be </a:t>
            </a:r>
            <a:r>
              <a:rPr lang="en-GB" i="1" dirty="0" smtClean="0">
                <a:solidFill>
                  <a:srgbClr val="0C3959"/>
                </a:solidFill>
              </a:rPr>
              <a:t>conveyed</a:t>
            </a:r>
            <a:endParaRPr lang="en-GB" i="1" dirty="0">
              <a:solidFill>
                <a:srgbClr val="0C3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0C3959"/>
                </a:solidFill>
              </a:rPr>
              <a:t>Encourage </a:t>
            </a:r>
            <a:r>
              <a:rPr lang="en-GB" i="1" dirty="0">
                <a:solidFill>
                  <a:srgbClr val="0C3959"/>
                </a:solidFill>
              </a:rPr>
              <a:t>endorsement </a:t>
            </a:r>
            <a:r>
              <a:rPr lang="en-GB" i="1" dirty="0" smtClean="0">
                <a:solidFill>
                  <a:srgbClr val="0C3959"/>
                </a:solidFill>
              </a:rPr>
              <a:t>by </a:t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global </a:t>
            </a:r>
            <a:r>
              <a:rPr lang="en-GB" i="1" dirty="0">
                <a:solidFill>
                  <a:srgbClr val="0C3959"/>
                </a:solidFill>
              </a:rPr>
              <a:t>standards bodies </a:t>
            </a:r>
            <a:r>
              <a:rPr lang="en-GB" b="1" i="1" dirty="0">
                <a:solidFill>
                  <a:srgbClr val="0C3959"/>
                </a:solidFill>
              </a:rPr>
              <a:t>and </a:t>
            </a:r>
            <a:r>
              <a:rPr lang="en-GB" b="1" i="1" dirty="0" smtClean="0">
                <a:solidFill>
                  <a:srgbClr val="0C3959"/>
                </a:solidFill>
              </a:rPr>
              <a:t>communities</a:t>
            </a:r>
            <a:endParaRPr lang="en-GB" b="1" i="1" dirty="0">
              <a:solidFill>
                <a:srgbClr val="0C395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047" y="1754345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C3959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rgbClr val="0C3959"/>
              </a:solidFill>
              <a:latin typeface="Wingdings" panose="05000000000000000000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5718" y="4936607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C3959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rgbClr val="0C3959"/>
              </a:solidFill>
              <a:latin typeface="Wingdings" panose="05000000000000000000" pitchFamily="2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1934" y="3920944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C3959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rgbClr val="0C3959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539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Sirtfi – its working, but the need for propaganda remains!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658" y="1020713"/>
            <a:ext cx="9562319" cy="1264607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52035" y="2728747"/>
            <a:ext cx="5936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F5E"/>
                </a:solidFill>
              </a:rPr>
              <a:t>Relevant qualities to Infrastructures</a:t>
            </a:r>
            <a:r>
              <a:rPr lang="en-US" sz="2000" dirty="0" smtClean="0">
                <a:solidFill>
                  <a:srgbClr val="003F5E"/>
                </a:solidFill>
              </a:rPr>
              <a:t>:</a:t>
            </a:r>
          </a:p>
          <a:p>
            <a:r>
              <a:rPr lang="en-US" sz="2000" dirty="0" smtClean="0">
                <a:solidFill>
                  <a:srgbClr val="003F5E"/>
                </a:solidFill>
              </a:rPr>
              <a:t>293 </a:t>
            </a:r>
            <a:r>
              <a:rPr lang="en-US" sz="2000" dirty="0" err="1" smtClean="0">
                <a:solidFill>
                  <a:srgbClr val="003F5E"/>
                </a:solidFill>
              </a:rPr>
              <a:t>IdPs</a:t>
            </a:r>
            <a:r>
              <a:rPr lang="en-US" sz="2000" dirty="0" smtClean="0">
                <a:solidFill>
                  <a:srgbClr val="003F5E"/>
                </a:solidFill>
              </a:rPr>
              <a:t> support </a:t>
            </a:r>
            <a:r>
              <a:rPr lang="en-US" sz="2000" b="1" dirty="0" smtClean="0">
                <a:solidFill>
                  <a:srgbClr val="003F5E"/>
                </a:solidFill>
              </a:rPr>
              <a:t>R&amp;S</a:t>
            </a:r>
          </a:p>
          <a:p>
            <a:r>
              <a:rPr lang="en-US" sz="2000" dirty="0" smtClean="0">
                <a:solidFill>
                  <a:srgbClr val="003F5E"/>
                </a:solidFill>
              </a:rPr>
              <a:t>188 </a:t>
            </a:r>
            <a:r>
              <a:rPr lang="en-US" sz="2000" dirty="0" err="1" smtClean="0">
                <a:solidFill>
                  <a:srgbClr val="003F5E"/>
                </a:solidFill>
              </a:rPr>
              <a:t>IdPs</a:t>
            </a:r>
            <a:r>
              <a:rPr lang="en-US" sz="2000" dirty="0" smtClean="0">
                <a:solidFill>
                  <a:srgbClr val="003F5E"/>
                </a:solidFill>
              </a:rPr>
              <a:t> from 18 feds support </a:t>
            </a:r>
            <a:r>
              <a:rPr lang="en-US" sz="2000" b="1" dirty="0" smtClean="0">
                <a:solidFill>
                  <a:srgbClr val="003F5E"/>
                </a:solidFill>
              </a:rPr>
              <a:t>Sirtfi</a:t>
            </a:r>
          </a:p>
          <a:p>
            <a:r>
              <a:rPr lang="en-US" sz="2000" dirty="0" smtClean="0">
                <a:solidFill>
                  <a:srgbClr val="003F5E"/>
                </a:solidFill>
              </a:rPr>
              <a:t>only 63 </a:t>
            </a:r>
            <a:r>
              <a:rPr lang="en-US" sz="2000" dirty="0" err="1" smtClean="0">
                <a:solidFill>
                  <a:srgbClr val="003F5E"/>
                </a:solidFill>
              </a:rPr>
              <a:t>IdPs</a:t>
            </a:r>
            <a:r>
              <a:rPr lang="en-US" sz="2000" dirty="0" smtClean="0">
                <a:solidFill>
                  <a:srgbClr val="003F5E"/>
                </a:solidFill>
              </a:rPr>
              <a:t> (from 17 feds) support </a:t>
            </a:r>
            <a:r>
              <a:rPr lang="en-US" sz="2000" b="1" dirty="0" smtClean="0">
                <a:solidFill>
                  <a:srgbClr val="003F5E"/>
                </a:solidFill>
              </a:rPr>
              <a:t>both</a:t>
            </a:r>
            <a:r>
              <a:rPr lang="en-US" sz="2000" dirty="0" smtClean="0">
                <a:solidFill>
                  <a:srgbClr val="003F5E"/>
                </a:solidFill>
              </a:rPr>
              <a:t> …</a:t>
            </a:r>
            <a:endParaRPr lang="en-GB" sz="2000" dirty="0">
              <a:solidFill>
                <a:srgbClr val="003F5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9078" y="5380721"/>
            <a:ext cx="7373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smtClean="0">
                <a:solidFill>
                  <a:srgbClr val="003F5E"/>
                </a:solidFill>
              </a:rPr>
              <a:t>Are our researchers only in the overlap of both?</a:t>
            </a:r>
          </a:p>
          <a:p>
            <a:pPr algn="r"/>
            <a:r>
              <a:rPr lang="en-US" sz="2800" b="1" i="1" dirty="0" smtClean="0">
                <a:solidFill>
                  <a:srgbClr val="F6791C"/>
                </a:solidFill>
              </a:rPr>
              <a:t>Can we do better with a dedicated registry?</a:t>
            </a:r>
            <a:endParaRPr lang="en-GB" sz="2800" b="1" i="1" dirty="0">
              <a:solidFill>
                <a:srgbClr val="F6791C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808806"/>
              </p:ext>
            </p:extLst>
          </p:nvPr>
        </p:nvGraphicFramePr>
        <p:xfrm>
          <a:off x="552035" y="4842620"/>
          <a:ext cx="3617834" cy="1371600"/>
        </p:xfrm>
        <a:graphic>
          <a:graphicData uri="http://schemas.openxmlformats.org/drawingml/2006/table">
            <a:tbl>
              <a:tblPr/>
              <a:tblGrid>
                <a:gridCol w="1808917">
                  <a:extLst>
                    <a:ext uri="{9D8B030D-6E8A-4147-A177-3AD203B41FA5}">
                      <a16:colId xmlns:a16="http://schemas.microsoft.com/office/drawing/2014/main" val="2194112351"/>
                    </a:ext>
                  </a:extLst>
                </a:gridCol>
                <a:gridCol w="1808917">
                  <a:extLst>
                    <a:ext uri="{9D8B030D-6E8A-4147-A177-3AD203B41FA5}">
                      <a16:colId xmlns:a16="http://schemas.microsoft.com/office/drawing/2014/main" val="1627857802"/>
                    </a:ext>
                  </a:extLst>
                </a:gridCol>
              </a:tblGrid>
              <a:tr h="30416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All entities</a:t>
                      </a:r>
                      <a:endParaRPr lang="en-GB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4327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95273"/>
                  </a:ext>
                </a:extLst>
              </a:tr>
              <a:tr h="304164">
                <a:tc>
                  <a:txBody>
                    <a:bodyPr/>
                    <a:lstStyle/>
                    <a:p>
                      <a:r>
                        <a:rPr lang="en-GB" sz="2400"/>
                        <a:t>IdPs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2570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854106"/>
                  </a:ext>
                </a:extLst>
              </a:tr>
              <a:tr h="304164">
                <a:tc>
                  <a:txBody>
                    <a:bodyPr/>
                    <a:lstStyle/>
                    <a:p>
                      <a:r>
                        <a:rPr lang="en-GB" sz="2400"/>
                        <a:t>SPs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1763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28624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702198" y="6443538"/>
            <a:ext cx="27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3F5E"/>
                </a:solidFill>
              </a:rPr>
              <a:t>data: technical.edugain.org</a:t>
            </a:r>
            <a:endParaRPr lang="en-GB" i="1" dirty="0">
              <a:solidFill>
                <a:srgbClr val="003F5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4496" y="2728747"/>
            <a:ext cx="56883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3F5E"/>
                </a:solidFill>
              </a:rPr>
              <a:t>Compare with </a:t>
            </a:r>
            <a:r>
              <a:rPr lang="en-US" sz="2000" b="1" i="1" dirty="0" smtClean="0">
                <a:solidFill>
                  <a:srgbClr val="003F5E"/>
                </a:solidFill>
              </a:rPr>
              <a:t>SP </a:t>
            </a:r>
            <a:r>
              <a:rPr lang="en-US" sz="2000" i="1" dirty="0" smtClean="0">
                <a:solidFill>
                  <a:srgbClr val="003F5E"/>
                </a:solidFill>
              </a:rPr>
              <a:t>adoption of</a:t>
            </a:r>
          </a:p>
          <a:p>
            <a:pPr algn="r"/>
            <a:r>
              <a:rPr lang="en-US" sz="2000" b="1" i="1" dirty="0" err="1" smtClean="0">
                <a:solidFill>
                  <a:srgbClr val="003F5E"/>
                </a:solidFill>
              </a:rPr>
              <a:t>DPCoCo</a:t>
            </a:r>
            <a:r>
              <a:rPr lang="en-US" sz="2000" i="1" dirty="0" smtClean="0">
                <a:solidFill>
                  <a:srgbClr val="003F5E"/>
                </a:solidFill>
              </a:rPr>
              <a:t>: 129 from 16 feds</a:t>
            </a:r>
          </a:p>
          <a:p>
            <a:pPr algn="r"/>
            <a:r>
              <a:rPr lang="en-US" sz="2000" b="1" i="1" dirty="0" smtClean="0">
                <a:solidFill>
                  <a:srgbClr val="003F5E"/>
                </a:solidFill>
              </a:rPr>
              <a:t>R&amp;S service</a:t>
            </a:r>
            <a:r>
              <a:rPr lang="en-US" sz="2000" i="1" dirty="0" smtClean="0">
                <a:solidFill>
                  <a:srgbClr val="003F5E"/>
                </a:solidFill>
              </a:rPr>
              <a:t>: 75 from 11 feds</a:t>
            </a:r>
          </a:p>
          <a:p>
            <a:pPr algn="r"/>
            <a:r>
              <a:rPr lang="en-US" sz="2000" i="1" dirty="0" smtClean="0">
                <a:solidFill>
                  <a:srgbClr val="003F5E"/>
                </a:solidFill>
              </a:rPr>
              <a:t>… both </a:t>
            </a:r>
            <a:r>
              <a:rPr lang="en-US" sz="2000" b="1" i="1" dirty="0" err="1" smtClean="0">
                <a:solidFill>
                  <a:srgbClr val="003F5E"/>
                </a:solidFill>
              </a:rPr>
              <a:t>DPCoCo</a:t>
            </a:r>
            <a:r>
              <a:rPr lang="en-US" sz="2000" b="1" i="1" dirty="0" smtClean="0">
                <a:solidFill>
                  <a:srgbClr val="003F5E"/>
                </a:solidFill>
              </a:rPr>
              <a:t> and R&amp;S SPs</a:t>
            </a:r>
            <a:r>
              <a:rPr lang="en-US" sz="2000" i="1" dirty="0" smtClean="0">
                <a:solidFill>
                  <a:srgbClr val="003F5E"/>
                </a:solidFill>
              </a:rPr>
              <a:t>: 75 from 11 feds</a:t>
            </a:r>
          </a:p>
          <a:p>
            <a:pPr algn="r"/>
            <a:r>
              <a:rPr lang="en-US" sz="2000" i="1" dirty="0">
                <a:solidFill>
                  <a:srgbClr val="003F5E"/>
                </a:solidFill>
              </a:rPr>
              <a:t>Sirtfi SPs: 13 from 8 </a:t>
            </a:r>
            <a:r>
              <a:rPr lang="en-US" sz="2000" i="1" dirty="0" smtClean="0">
                <a:solidFill>
                  <a:srgbClr val="003F5E"/>
                </a:solidFill>
              </a:rPr>
              <a:t>feds</a:t>
            </a:r>
            <a:endParaRPr lang="en-US" sz="2000" i="1" dirty="0">
              <a:solidFill>
                <a:srgbClr val="003F5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49" y="2842669"/>
            <a:ext cx="1843935" cy="1475149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51025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 process evolution in federations – beyond this first step</a:t>
            </a:r>
            <a:endParaRPr lang="en-US" dirty="0"/>
          </a:p>
        </p:txBody>
      </p:sp>
      <p:pic>
        <p:nvPicPr>
          <p:cNvPr id="4" name="Picture 3" descr="roken-comm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9" y="1430001"/>
            <a:ext cx="4157678" cy="17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nter-fed-pro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4" y="3022135"/>
            <a:ext cx="7591425" cy="33945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Arrow 7"/>
          <p:cNvSpPr/>
          <p:nvPr/>
        </p:nvSpPr>
        <p:spPr>
          <a:xfrm rot="1800000">
            <a:off x="4857750" y="2486025"/>
            <a:ext cx="1238250" cy="590550"/>
          </a:xfrm>
          <a:prstGeom prst="right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44589" y="3194173"/>
            <a:ext cx="3794035" cy="340058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Challenges</a:t>
            </a:r>
          </a:p>
          <a:p>
            <a:r>
              <a:rPr lang="en-US" dirty="0" smtClean="0"/>
              <a:t>IdP appears outside the service’</a:t>
            </a:r>
            <a:br>
              <a:rPr lang="en-US" dirty="0" smtClean="0"/>
            </a:br>
            <a:r>
              <a:rPr lang="en-US" dirty="0" smtClean="0"/>
              <a:t>security mandate</a:t>
            </a:r>
          </a:p>
          <a:p>
            <a:r>
              <a:rPr lang="en-US" dirty="0" smtClean="0"/>
              <a:t>Lack of contact, or lack of trust</a:t>
            </a:r>
            <a:br>
              <a:rPr lang="en-US" dirty="0" smtClean="0"/>
            </a:br>
            <a:r>
              <a:rPr lang="en-US" dirty="0" smtClean="0"/>
              <a:t>in IdP which is an unknown party</a:t>
            </a:r>
          </a:p>
          <a:p>
            <a:r>
              <a:rPr lang="en-US" dirty="0" smtClean="0"/>
              <a:t>IdP fails to inform other affected</a:t>
            </a:r>
            <a:br>
              <a:rPr lang="en-US" dirty="0" smtClean="0"/>
            </a:br>
            <a:r>
              <a:rPr lang="en-US" dirty="0" smtClean="0"/>
              <a:t>SPs, for fear of leaking data or reputation</a:t>
            </a:r>
          </a:p>
          <a:p>
            <a:r>
              <a:rPr lang="en-US" dirty="0"/>
              <a:t>No established channels of communication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6454864" y="1409699"/>
            <a:ext cx="5508536" cy="161243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Solution</a:t>
            </a:r>
          </a:p>
          <a:p>
            <a:r>
              <a:rPr lang="en-US" dirty="0" smtClean="0"/>
              <a:t>Stronger role for federation operators, as </a:t>
            </a:r>
            <a:br>
              <a:rPr lang="en-US" dirty="0" smtClean="0"/>
            </a:br>
            <a:r>
              <a:rPr lang="en-US" dirty="0" smtClean="0"/>
              <a:t>they are known to both SPs and IdPs</a:t>
            </a:r>
          </a:p>
          <a:p>
            <a:r>
              <a:rPr lang="en-US" dirty="0" smtClean="0"/>
              <a:t>Add hub capability centrally (@ eduGAIN)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0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Helping out the providers – with service-centric harmonisation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50029" y="3666626"/>
            <a:ext cx="10251316" cy="1015663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/>
              <a:t>Traceability and accounting policy framework</a:t>
            </a:r>
            <a:br>
              <a:rPr lang="en-US" b="1" dirty="0" smtClean="0"/>
            </a:br>
            <a:r>
              <a:rPr lang="en-US" i="1" dirty="0" smtClean="0"/>
              <a:t>Compare models for comparing and considering equivalency of policies </a:t>
            </a:r>
            <a:br>
              <a:rPr lang="en-US" i="1" dirty="0" smtClean="0"/>
            </a:br>
            <a:r>
              <a:rPr lang="en-US" i="1" dirty="0" smtClean="0"/>
              <a:t>for traceability, accounting aggregation, and registration records retention in </a:t>
            </a:r>
            <a:r>
              <a:rPr lang="en-US" i="1" dirty="0" err="1" smtClean="0"/>
              <a:t>interfederation</a:t>
            </a:r>
            <a:endParaRPr lang="en-GB" i="1" dirty="0"/>
          </a:p>
        </p:txBody>
      </p:sp>
      <p:sp>
        <p:nvSpPr>
          <p:cNvPr id="7" name="Rectangle 6"/>
          <p:cNvSpPr/>
          <p:nvPr/>
        </p:nvSpPr>
        <p:spPr>
          <a:xfrm>
            <a:off x="444502" y="3665325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30762" y="3479387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1173" y="4744855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/>
              <a:t>Explore the GDPR (2018) options for sharing of data on, and for, infrastructure usage</a:t>
            </a:r>
            <a:br>
              <a:rPr lang="en-US" b="1" dirty="0" smtClean="0"/>
            </a:br>
            <a:r>
              <a:rPr lang="en-US" i="1" dirty="0" smtClean="0"/>
              <a:t>Infrastructures need to share data, globally, but a scalable model will be community dependent</a:t>
            </a:r>
            <a:endParaRPr lang="en-GB" i="1" dirty="0"/>
          </a:p>
        </p:txBody>
      </p:sp>
      <p:sp>
        <p:nvSpPr>
          <p:cNvPr id="10" name="Rectangle 9"/>
          <p:cNvSpPr/>
          <p:nvPr/>
        </p:nvSpPr>
        <p:spPr>
          <a:xfrm>
            <a:off x="455646" y="4743554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41906" y="4557616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1173" y="5536575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/>
              <a:t>Recommendations for Blueprint Architecture Elements with </a:t>
            </a:r>
            <a:r>
              <a:rPr lang="en-US" b="1" i="1" dirty="0" err="1" smtClean="0"/>
              <a:t>Snctfi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>Create the reference templates for </a:t>
            </a:r>
            <a:r>
              <a:rPr lang="en-GB" i="1" dirty="0"/>
              <a:t>SP-</a:t>
            </a:r>
            <a:r>
              <a:rPr lang="en-GB" i="1" dirty="0" err="1"/>
              <a:t>IdP</a:t>
            </a:r>
            <a:r>
              <a:rPr lang="en-GB" i="1" dirty="0"/>
              <a:t>-proxies, gateways, targeted credential </a:t>
            </a:r>
            <a:r>
              <a:rPr lang="en-GB" i="1" dirty="0" smtClean="0"/>
              <a:t>repositories, &amp;c</a:t>
            </a:r>
            <a:endParaRPr lang="en-GB" i="1" dirty="0"/>
          </a:p>
        </p:txBody>
      </p:sp>
      <p:sp>
        <p:nvSpPr>
          <p:cNvPr id="13" name="Rectangle 12"/>
          <p:cNvSpPr/>
          <p:nvPr/>
        </p:nvSpPr>
        <p:spPr>
          <a:xfrm>
            <a:off x="455646" y="5535274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41906" y="5349336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62" y="1329973"/>
            <a:ext cx="2985426" cy="22111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12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931" y="2104072"/>
            <a:ext cx="2625725" cy="357311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community models – three </a:t>
            </a:r>
            <a:r>
              <a:rPr lang="en-US" dirty="0" smtClean="0"/>
              <a:t>Recommendations?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876526"/>
              </p:ext>
            </p:extLst>
          </p:nvPr>
        </p:nvGraphicFramePr>
        <p:xfrm>
          <a:off x="444499" y="1246909"/>
          <a:ext cx="9302173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595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Snctfi</a:t>
            </a:r>
            <a:r>
              <a:rPr lang="en-US" dirty="0" smtClean="0"/>
              <a:t>: aiding Infrastructures achieve policy coherency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5" y="2669374"/>
            <a:ext cx="4051502" cy="331486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1520" y="6468348"/>
            <a:ext cx="5319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57A1E"/>
                </a:solidFill>
              </a:rPr>
              <a:t>Graphics inset: Ann Harding and Lukas </a:t>
            </a:r>
            <a:r>
              <a:rPr lang="en-US" sz="1400" i="1" dirty="0" err="1" smtClean="0">
                <a:solidFill>
                  <a:srgbClr val="F57A1E"/>
                </a:solidFill>
              </a:rPr>
              <a:t>Hammerle</a:t>
            </a:r>
            <a:r>
              <a:rPr lang="en-US" sz="1400" i="1" dirty="0" smtClean="0">
                <a:solidFill>
                  <a:srgbClr val="F57A1E"/>
                </a:solidFill>
              </a:rPr>
              <a:t>, GEANT and SWITCH</a:t>
            </a:r>
            <a:endParaRPr lang="en-US" sz="1400" i="1" dirty="0">
              <a:solidFill>
                <a:srgbClr val="F57A1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890" y="1873065"/>
            <a:ext cx="460251" cy="464173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32102" y="1873066"/>
            <a:ext cx="9719784" cy="461665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rgbClr val="0C3959"/>
                </a:solidFill>
              </a:rPr>
              <a:t>Develop </a:t>
            </a:r>
            <a:r>
              <a:rPr lang="en-US" sz="2400" dirty="0" smtClean="0">
                <a:solidFill>
                  <a:srgbClr val="0C3959"/>
                </a:solidFill>
              </a:rPr>
              <a:t>recommendations </a:t>
            </a:r>
            <a:r>
              <a:rPr lang="en-US" sz="2400" dirty="0">
                <a:solidFill>
                  <a:srgbClr val="0C3959"/>
                </a:solidFill>
              </a:rPr>
              <a:t>for </a:t>
            </a:r>
            <a:r>
              <a:rPr lang="en-US" sz="2400" dirty="0" smtClean="0">
                <a:solidFill>
                  <a:srgbClr val="0C3959"/>
                </a:solidFill>
              </a:rPr>
              <a:t>an Infrastructure’s coherent policy set</a:t>
            </a:r>
            <a:endParaRPr lang="en-US" sz="2400" dirty="0">
              <a:solidFill>
                <a:srgbClr val="0C395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23" y="1825722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34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890" y="1368935"/>
            <a:ext cx="457764" cy="461665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32101" y="1368936"/>
            <a:ext cx="9719784" cy="461665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rgbClr val="0C3959"/>
                </a:solidFill>
              </a:rPr>
              <a:t>allow </a:t>
            </a:r>
            <a:r>
              <a:rPr lang="en-US" sz="2400" dirty="0" err="1" smtClean="0">
                <a:solidFill>
                  <a:srgbClr val="0C3959"/>
                </a:solidFill>
              </a:rPr>
              <a:t>SPIdP</a:t>
            </a:r>
            <a:r>
              <a:rPr lang="en-US" sz="2400" dirty="0" smtClean="0">
                <a:solidFill>
                  <a:srgbClr val="0C3959"/>
                </a:solidFill>
              </a:rPr>
              <a:t> Proxies to assert ‘qualities’, categories</a:t>
            </a:r>
            <a:r>
              <a:rPr lang="en-US" sz="2400" dirty="0">
                <a:solidFill>
                  <a:srgbClr val="0C3959"/>
                </a:solidFill>
              </a:rPr>
              <a:t>,</a:t>
            </a:r>
            <a:r>
              <a:rPr lang="en-US" sz="2400" dirty="0" smtClean="0">
                <a:solidFill>
                  <a:srgbClr val="0C3959"/>
                </a:solidFill>
              </a:rPr>
              <a:t> based on assessable trust</a:t>
            </a:r>
            <a:endParaRPr lang="en-US" sz="2400" dirty="0">
              <a:solidFill>
                <a:srgbClr val="0C395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23" y="1321592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34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077" y="1383938"/>
            <a:ext cx="1660166" cy="184763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61077" y="2625759"/>
            <a:ext cx="5990808" cy="1323439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C3959"/>
                </a:solidFill>
              </a:rPr>
              <a:t>Snctfi</a:t>
            </a:r>
            <a:r>
              <a:rPr lang="en-US" sz="3200" dirty="0" smtClean="0">
                <a:solidFill>
                  <a:srgbClr val="0C3959"/>
                </a:solidFill>
              </a:rPr>
              <a:t> </a:t>
            </a:r>
            <a:br>
              <a:rPr lang="en-US" sz="3200" dirty="0" smtClean="0">
                <a:solidFill>
                  <a:srgbClr val="0C3959"/>
                </a:solidFill>
              </a:rPr>
            </a:br>
            <a:r>
              <a:rPr lang="en-US" sz="2400" i="1" dirty="0" smtClean="0">
                <a:solidFill>
                  <a:srgbClr val="0C3959"/>
                </a:solidFill>
              </a:rPr>
              <a:t>Scalable </a:t>
            </a:r>
            <a:r>
              <a:rPr lang="en-US" sz="2400" i="1" dirty="0">
                <a:solidFill>
                  <a:srgbClr val="0C3959"/>
                </a:solidFill>
              </a:rPr>
              <a:t>Negotiator for a Community Trust Framework in Federated Infrastructures </a:t>
            </a: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4361077" y="4031673"/>
            <a:ext cx="7276672" cy="229639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Derived from SCI, the framework on </a:t>
            </a:r>
            <a:br>
              <a:rPr lang="en-US" dirty="0" smtClean="0"/>
            </a:br>
            <a:r>
              <a:rPr lang="en-US" i="1" dirty="0" smtClean="0"/>
              <a:t>Security for Collaboration among Infrastructures</a:t>
            </a:r>
          </a:p>
          <a:p>
            <a:r>
              <a:rPr lang="en-US" dirty="0" smtClean="0"/>
              <a:t>Complements Sirtfi with requirements on internal consistent policy sets for Infrastructures</a:t>
            </a:r>
          </a:p>
          <a:p>
            <a:r>
              <a:rPr lang="en-US" dirty="0" smtClean="0"/>
              <a:t>Aids Infrastructures to assert </a:t>
            </a:r>
            <a:r>
              <a:rPr lang="en-US" i="1" dirty="0" smtClean="0"/>
              <a:t>existing</a:t>
            </a:r>
            <a:r>
              <a:rPr lang="en-US" dirty="0" smtClean="0"/>
              <a:t> categories to </a:t>
            </a:r>
            <a:br>
              <a:rPr lang="en-US" dirty="0" smtClean="0"/>
            </a:br>
            <a:r>
              <a:rPr lang="en-US" dirty="0" err="1" smtClean="0"/>
              <a:t>IdPs</a:t>
            </a:r>
            <a:r>
              <a:rPr lang="en-US" dirty="0" smtClean="0"/>
              <a:t>: REFEDS R&amp;S, Sirtfi, </a:t>
            </a:r>
            <a:r>
              <a:rPr lang="en-US" dirty="0" err="1" smtClean="0"/>
              <a:t>DPCoCo</a:t>
            </a:r>
            <a:r>
              <a:rPr lang="en-US" dirty="0" smtClean="0"/>
              <a:t>, 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2901" y="4031674"/>
            <a:ext cx="1296343" cy="67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27" y="297041"/>
            <a:ext cx="1134730" cy="7867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800000">
            <a:off x="9649691" y="5555207"/>
            <a:ext cx="2471531" cy="646331"/>
          </a:xfrm>
          <a:prstGeom prst="rect">
            <a:avLst/>
          </a:prstGeom>
          <a:solidFill>
            <a:srgbClr val="FEEEE2"/>
          </a:solidFill>
          <a:ln w="38100"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See FIM4R presentation by David Kelsey!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7433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Snctfi</a:t>
            </a:r>
            <a:r>
              <a:rPr lang="en-US" dirty="0" smtClean="0"/>
              <a:t> infrastructure requirements, a summary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444500" y="1309254"/>
          <a:ext cx="10909300" cy="5091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27" y="297041"/>
            <a:ext cx="1134730" cy="7867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94786" y="6488668"/>
            <a:ext cx="223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C3959"/>
                </a:solidFill>
              </a:rPr>
              <a:t>https://igtf.net/snctfi</a:t>
            </a:r>
            <a:endParaRPr lang="en-GB" b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RC2-template-16-9-format.pptx" id="{C53E3120-79CD-4F12-B330-88948C559F9E}" vid="{F365EBE0-FB27-469A-9448-702D528F87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schemas.microsoft.com/office/2006/documentManagement/types"/>
    <ds:schemaRef ds:uri="http://schemas.microsoft.com/sharepoint/v3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AARC2-template-16-9-format</Template>
  <TotalTime>6911</TotalTime>
  <Words>1093</Words>
  <Application>Microsoft Office PowerPoint</Application>
  <PresentationFormat>Widescreen</PresentationFormat>
  <Paragraphs>207</Paragraphs>
  <Slides>16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GEANT Association</vt:lpstr>
      <vt:lpstr>PowerPoint Presentation</vt:lpstr>
      <vt:lpstr>A tour of the policy space in AARC2</vt:lpstr>
      <vt:lpstr>Operational Security – we’re all in it together!</vt:lpstr>
      <vt:lpstr>Sirtfi – its working, but the need for propaganda remains!</vt:lpstr>
      <vt:lpstr>Incident response process evolution in federations – beyond this first step</vt:lpstr>
      <vt:lpstr>Helping out the providers – with service-centric harmonisation</vt:lpstr>
      <vt:lpstr>Three community models – three Recommendations?</vt:lpstr>
      <vt:lpstr>Snctfi: aiding Infrastructures achieve policy coherency</vt:lpstr>
      <vt:lpstr>Snctfi infrastructure requirements, a summary</vt:lpstr>
      <vt:lpstr>Evolving the Policy Development Kit for communities around Snctfi</vt:lpstr>
      <vt:lpstr>Everything meshed together … look for your favourite loop …</vt:lpstr>
      <vt:lpstr>Ease the flow across infrastructures – targeting users &amp; communities!</vt:lpstr>
      <vt:lpstr>Using Assurance in practice: mixing your favourite coffee</vt:lpstr>
      <vt:lpstr>We will need your input today!</vt:lpstr>
      <vt:lpstr>Policy Working Session this afternoon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lastModifiedBy>davidg</cp:lastModifiedBy>
  <cp:revision>43</cp:revision>
  <cp:lastPrinted>2015-05-01T10:30:08Z</cp:lastPrinted>
  <dcterms:created xsi:type="dcterms:W3CDTF">2017-11-13T13:21:02Z</dcterms:created>
  <dcterms:modified xsi:type="dcterms:W3CDTF">2017-11-21T11:58:19Z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