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83" r:id="rId5"/>
    <p:sldId id="341" r:id="rId6"/>
    <p:sldId id="342" r:id="rId7"/>
    <p:sldId id="351" r:id="rId8"/>
    <p:sldId id="355" r:id="rId9"/>
    <p:sldId id="360" r:id="rId10"/>
    <p:sldId id="365" r:id="rId11"/>
    <p:sldId id="399" r:id="rId12"/>
    <p:sldId id="398" r:id="rId13"/>
    <p:sldId id="388" r:id="rId14"/>
    <p:sldId id="401" r:id="rId15"/>
    <p:sldId id="374" r:id="rId16"/>
    <p:sldId id="357" r:id="rId17"/>
    <p:sldId id="387" r:id="rId18"/>
    <p:sldId id="372" r:id="rId19"/>
    <p:sldId id="379" r:id="rId20"/>
    <p:sldId id="349" r:id="rId21"/>
    <p:sldId id="380" r:id="rId22"/>
    <p:sldId id="359" r:id="rId23"/>
    <p:sldId id="335" r:id="rId24"/>
    <p:sldId id="403" r:id="rId25"/>
    <p:sldId id="402" r:id="rId26"/>
    <p:sldId id="286" r:id="rId27"/>
  </p:sldIdLst>
  <p:sldSz cx="12192000" cy="6858000"/>
  <p:notesSz cx="9944100" cy="6805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959"/>
    <a:srgbClr val="F57A1E"/>
    <a:srgbClr val="AFBEC9"/>
    <a:srgbClr val="F8F8F8"/>
    <a:srgbClr val="1F4E79"/>
    <a:srgbClr val="3D5D74"/>
    <a:srgbClr val="496D86"/>
    <a:srgbClr val="00638C"/>
    <a:srgbClr val="003F5D"/>
    <a:srgbClr val="62A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75" autoAdjust="0"/>
    <p:restoredTop sz="94434"/>
  </p:normalViewPr>
  <p:slideViewPr>
    <p:cSldViewPr snapToGrid="0">
      <p:cViewPr varScale="1">
        <p:scale>
          <a:sx n="84" d="100"/>
          <a:sy n="84" d="100"/>
        </p:scale>
        <p:origin x="104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46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9969" cy="341649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1787" y="1"/>
            <a:ext cx="4309968" cy="341649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r">
              <a:defRPr sz="1200"/>
            </a:lvl1pPr>
          </a:lstStyle>
          <a:p>
            <a:fld id="{A5F74241-E241-4D9F-A468-2BF60AB95F72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63964"/>
            <a:ext cx="4309969" cy="341649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1787" y="6463964"/>
            <a:ext cx="4309968" cy="341649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r">
              <a:defRPr sz="1200"/>
            </a:lvl1pPr>
          </a:lstStyle>
          <a:p>
            <a:fld id="{B9335A60-1659-4D94-9EDE-9236C03B7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72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9110" cy="341463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2689" y="0"/>
            <a:ext cx="4309110" cy="341463"/>
          </a:xfrm>
          <a:prstGeom prst="rect">
            <a:avLst/>
          </a:prstGeom>
        </p:spPr>
        <p:txBody>
          <a:bodyPr vert="horz" lIns="92245" tIns="46122" rIns="92245" bIns="46122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11/09/2018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83050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45" tIns="46122" rIns="92245" bIns="4612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411" y="3275201"/>
            <a:ext cx="7955279" cy="2679711"/>
          </a:xfrm>
          <a:prstGeom prst="rect">
            <a:avLst/>
          </a:prstGeom>
        </p:spPr>
        <p:txBody>
          <a:bodyPr vert="horz" lIns="92245" tIns="46122" rIns="92245" bIns="4612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64152"/>
            <a:ext cx="4309110" cy="341462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2689" y="6464152"/>
            <a:ext cx="4309110" cy="341462"/>
          </a:xfrm>
          <a:prstGeom prst="rect">
            <a:avLst/>
          </a:prstGeom>
        </p:spPr>
        <p:txBody>
          <a:bodyPr vert="horz" lIns="92245" tIns="46122" rIns="92245" bIns="46122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734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617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550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355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168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215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32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605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342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816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85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7475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8811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993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433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004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25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425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782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621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273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625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40257" y="3625009"/>
            <a:ext cx="6795911" cy="375289"/>
          </a:xfr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40256" y="5484095"/>
            <a:ext cx="6671027" cy="4363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240257" y="2804346"/>
            <a:ext cx="6683727" cy="503459"/>
          </a:xfrm>
        </p:spPr>
        <p:txBody>
          <a:bodyPr>
            <a:normAutofit/>
          </a:bodyPr>
          <a:lstStyle>
            <a:lvl1pPr marL="0" indent="0">
              <a:buNone/>
              <a:defRPr sz="195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40257" y="2398309"/>
            <a:ext cx="6683727" cy="473242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240256" y="5785332"/>
            <a:ext cx="6671027" cy="4283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240257" y="3947187"/>
            <a:ext cx="6795911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240257" y="4249757"/>
            <a:ext cx="8818145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486792" y="4765917"/>
            <a:ext cx="1219200" cy="1903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8" y="-42332"/>
            <a:ext cx="4389920" cy="6942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2" y="480622"/>
            <a:ext cx="1482776" cy="1339714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818932" y="927797"/>
            <a:ext cx="59181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 smtClean="0">
                <a:solidFill>
                  <a:srgbClr val="003F5E"/>
                </a:solidFill>
              </a:rPr>
              <a:t>Authentication and Authorisation for Research and Collaboration</a:t>
            </a:r>
            <a:endParaRPr lang="en-GB" sz="17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16837"/>
            <a:ext cx="6172200" cy="414421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16837"/>
            <a:ext cx="4314825" cy="41521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652382" y="304802"/>
            <a:ext cx="422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3F5D"/>
                </a:solidFill>
              </a:rPr>
              <a:t>Style</a:t>
            </a:r>
            <a:r>
              <a:rPr lang="en-GB" sz="18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 smtClean="0">
                <a:solidFill>
                  <a:srgbClr val="F57A1E"/>
                </a:solidFill>
              </a:rPr>
              <a:t>A Guide to Using the New GÉANT Template</a:t>
            </a:r>
            <a:endParaRPr lang="en-GB" sz="1800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80366" y="2025770"/>
            <a:ext cx="10149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F5D"/>
                </a:solidFill>
              </a:rPr>
              <a:t>This template is to</a:t>
            </a:r>
            <a:r>
              <a:rPr lang="en-GB" sz="1800" baseline="0" dirty="0" smtClean="0">
                <a:solidFill>
                  <a:srgbClr val="003F5D"/>
                </a:solidFill>
              </a:rPr>
              <a:t> present information on behalf of the AARC Project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800" baseline="0" dirty="0" smtClean="0">
                <a:solidFill>
                  <a:srgbClr val="F57B20"/>
                </a:solidFill>
              </a:rPr>
              <a:t>Subtitle colour is Orange and should be used sparingly.</a:t>
            </a:r>
            <a:r>
              <a:rPr lang="en-GB" sz="1800" baseline="0" dirty="0" smtClean="0">
                <a:solidFill>
                  <a:srgbClr val="ED1556"/>
                </a:solidFill>
              </a:rPr>
              <a:t> </a:t>
            </a:r>
            <a:r>
              <a:rPr lang="en-GB" sz="1800" baseline="0" dirty="0" smtClean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title slide has space for the speaker’s own organisation logo which should be no larger than the main AARC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003F5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0890209" y="5560973"/>
            <a:ext cx="727243" cy="529390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 userDrawn="1"/>
        </p:nvSpPr>
        <p:spPr>
          <a:xfrm>
            <a:off x="9884901" y="5560973"/>
            <a:ext cx="727243" cy="529390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7804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12192001" cy="68580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3036249" y="6296425"/>
            <a:ext cx="58993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GEANT  on behalf of the AARC project.</a:t>
            </a:r>
          </a:p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research leading to these results has received funding from the European Union’s Horizon 2020 research and innovation programme under Grant Agreement No.</a:t>
            </a:r>
            <a:r>
              <a:rPr lang="en-GB" sz="600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730941</a:t>
            </a:r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(AARC2).</a:t>
            </a:r>
            <a:endParaRPr lang="en-GB" sz="6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17067" y="4837092"/>
            <a:ext cx="1385319" cy="11292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095" y="5966378"/>
            <a:ext cx="433675" cy="2946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11444" y="2395574"/>
            <a:ext cx="3748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4400" dirty="0" smtClean="0">
                <a:solidFill>
                  <a:srgbClr val="F6791C"/>
                </a:solidFill>
              </a:rPr>
              <a:t>Any</a:t>
            </a:r>
            <a:r>
              <a:rPr lang="en-GB" sz="4400" baseline="0" dirty="0" smtClean="0">
                <a:solidFill>
                  <a:srgbClr val="F6791C"/>
                </a:solidFill>
              </a:rPr>
              <a:t> Questions?</a:t>
            </a:r>
            <a:endParaRPr lang="en-GB" sz="4400" dirty="0">
              <a:solidFill>
                <a:srgbClr val="F6791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7" y="-50222"/>
            <a:ext cx="4394909" cy="6950557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3763166" y="4113541"/>
            <a:ext cx="4445529" cy="37371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+mn-lt"/>
              </a:defRPr>
            </a:lvl1pPr>
            <a:lvl2pPr>
              <a:defRPr sz="1800">
                <a:solidFill>
                  <a:srgbClr val="004361"/>
                </a:solidFill>
                <a:latin typeface="+mn-lt"/>
              </a:defRPr>
            </a:lvl2pPr>
            <a:lvl3pPr>
              <a:defRPr sz="1800">
                <a:solidFill>
                  <a:srgbClr val="003F5E"/>
                </a:solidFill>
                <a:latin typeface="+mn-lt"/>
              </a:defRPr>
            </a:lvl3pPr>
            <a:lvl4pPr>
              <a:defRPr sz="1800"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3" y="1681163"/>
            <a:ext cx="55149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1" y="2489204"/>
            <a:ext cx="5553075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1" y="1524003"/>
            <a:ext cx="7864123" cy="465296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9911" y="15324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602125" y="1532467"/>
            <a:ext cx="3" cy="4682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76400"/>
            <a:ext cx="12192000" cy="2165684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0572" y="4083050"/>
            <a:ext cx="11208083" cy="21813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58126"/>
            <a:ext cx="12192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8287" y="1524586"/>
            <a:ext cx="11315924" cy="21009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51518"/>
            <a:ext cx="6172200" cy="4209532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42188"/>
            <a:ext cx="4314825" cy="4226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935" y="203200"/>
            <a:ext cx="9040688" cy="92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2" y="1439333"/>
            <a:ext cx="10909300" cy="473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4502" y="6406019"/>
            <a:ext cx="11274749" cy="7229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5400" y="6481610"/>
            <a:ext cx="18175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aseline="0" dirty="0" smtClean="0">
                <a:solidFill>
                  <a:srgbClr val="003F5E"/>
                </a:solidFill>
              </a:rPr>
              <a:t>http://aarc-project.eu</a:t>
            </a:r>
            <a:endParaRPr lang="en-GB" sz="750" dirty="0">
              <a:solidFill>
                <a:srgbClr val="003F5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44503" y="1224327"/>
            <a:ext cx="10274297" cy="2887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49" y="143931"/>
            <a:ext cx="1144684" cy="10342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3" y="6460279"/>
            <a:ext cx="331798" cy="2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jpeg"/><Relationship Id="rId3" Type="http://schemas.openxmlformats.org/officeDocument/2006/relationships/image" Target="../media/image9.png"/><Relationship Id="rId21" Type="http://schemas.openxmlformats.org/officeDocument/2006/relationships/image" Target="../media/image27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jp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David </a:t>
            </a:r>
            <a:r>
              <a:rPr lang="en-GB" dirty="0" err="1" smtClean="0"/>
              <a:t>Groep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04482" y="5372101"/>
            <a:ext cx="6671027" cy="413231"/>
          </a:xfrm>
        </p:spPr>
        <p:txBody>
          <a:bodyPr>
            <a:normAutofit/>
          </a:bodyPr>
          <a:lstStyle/>
          <a:p>
            <a:r>
              <a:rPr lang="en-GB" sz="1600" dirty="0" smtClean="0"/>
              <a:t>AARC2 2018 AL/TL meeting</a:t>
            </a:r>
            <a:endParaRPr lang="en-GB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WP3: Policy and Best Practice Harmonisation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204481" y="5668101"/>
            <a:ext cx="6671027" cy="603745"/>
          </a:xfrm>
        </p:spPr>
        <p:txBody>
          <a:bodyPr>
            <a:normAutofit lnSpcReduction="10000"/>
          </a:bodyPr>
          <a:lstStyle/>
          <a:p>
            <a:r>
              <a:rPr lang="en-GB" sz="1600" dirty="0" smtClean="0"/>
              <a:t>12-13 September, 2018</a:t>
            </a:r>
          </a:p>
          <a:p>
            <a:r>
              <a:rPr lang="en-GB" sz="1600" dirty="0" smtClean="0"/>
              <a:t>Amsterdam</a:t>
            </a:r>
            <a:endParaRPr 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02" y="4109829"/>
            <a:ext cx="893072" cy="3467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715588" y="627184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57A1E"/>
                </a:solidFill>
              </a:rPr>
              <a:t>0.4</a:t>
            </a:r>
            <a:endParaRPr lang="en-GB" i="1" dirty="0">
              <a:solidFill>
                <a:srgbClr val="F57A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5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33247" y="2766324"/>
            <a:ext cx="4938734" cy="1623465"/>
          </a:xfrm>
          <a:solidFill>
            <a:srgbClr val="F57A1E">
              <a:alpha val="50196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Casting policies into implementation and processes is a ‘bridging process’, requiring </a:t>
            </a:r>
            <a:r>
              <a:rPr lang="en-US" b="1" dirty="0" smtClean="0"/>
              <a:t>policy</a:t>
            </a:r>
            <a:r>
              <a:rPr lang="en-US" dirty="0" smtClean="0"/>
              <a:t> </a:t>
            </a:r>
            <a:r>
              <a:rPr lang="en-US" b="1" dirty="0" smtClean="0"/>
              <a:t>and</a:t>
            </a:r>
            <a:r>
              <a:rPr lang="en-US" dirty="0" smtClean="0"/>
              <a:t> </a:t>
            </a:r>
            <a:r>
              <a:rPr lang="en-US" b="1" dirty="0" smtClean="0"/>
              <a:t>architecture</a:t>
            </a:r>
            <a:r>
              <a:rPr lang="en-US" dirty="0" smtClean="0"/>
              <a:t> </a:t>
            </a:r>
            <a:r>
              <a:rPr lang="en-US" b="1" dirty="0" smtClean="0"/>
              <a:t>expertise</a:t>
            </a:r>
            <a:r>
              <a:rPr lang="en-US" dirty="0" smtClean="0"/>
              <a:t> and </a:t>
            </a:r>
            <a:r>
              <a:rPr lang="en-US" b="1" dirty="0" smtClean="0"/>
              <a:t>knowledge of the community </a:t>
            </a:r>
            <a:r>
              <a:rPr lang="en-US" dirty="0" smtClean="0"/>
              <a:t>use case </a:t>
            </a:r>
            <a:br>
              <a:rPr lang="en-US" dirty="0" smtClean="0"/>
            </a:br>
            <a:r>
              <a:rPr lang="en-US" b="1" dirty="0" smtClean="0"/>
              <a:t>– i.e. the ingredients that make AARC!</a:t>
            </a:r>
            <a:endParaRPr lang="en-GB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10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</a:t>
            </a:r>
            <a:r>
              <a:rPr lang="en-US" i="1" dirty="0" smtClean="0"/>
              <a:t>Snctfi</a:t>
            </a:r>
            <a:r>
              <a:rPr lang="en-US" dirty="0" smtClean="0"/>
              <a:t>: interpreting generic policies for BPA Proxy use cases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6181" y="2147953"/>
            <a:ext cx="2465189" cy="3238670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6222532" y="3692"/>
            <a:ext cx="4380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C3959"/>
                </a:solidFill>
              </a:rPr>
              <a:t>https://aarc-project.eu/guidelines/aarc-g040</a:t>
            </a:r>
            <a:endParaRPr lang="en-GB" i="1" dirty="0">
              <a:solidFill>
                <a:srgbClr val="0C3959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99" y="1400212"/>
            <a:ext cx="1966196" cy="2462129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8927" y="2146066"/>
            <a:ext cx="1880505" cy="2562188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495" y="4977448"/>
            <a:ext cx="1948873" cy="1428571"/>
          </a:xfrm>
          <a:prstGeom prst="rect">
            <a:avLst/>
          </a:prstGeom>
          <a:effectLst>
            <a:glow rad="101600">
              <a:srgbClr val="F57A1E">
                <a:alpha val="60000"/>
              </a:srgb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4072" y="4499996"/>
            <a:ext cx="1457469" cy="1406029"/>
          </a:xfrm>
          <a:prstGeom prst="rect">
            <a:avLst/>
          </a:prstGeom>
          <a:effectLst>
            <a:glow rad="101600">
              <a:srgbClr val="F57A1E">
                <a:alpha val="60000"/>
              </a:srgbClr>
            </a:glow>
          </a:effectLst>
        </p:spPr>
      </p:pic>
      <p:sp>
        <p:nvSpPr>
          <p:cNvPr id="12" name="Bent Arrow 11"/>
          <p:cNvSpPr/>
          <p:nvPr/>
        </p:nvSpPr>
        <p:spPr>
          <a:xfrm rot="5400000">
            <a:off x="6186933" y="-2328995"/>
            <a:ext cx="655728" cy="8177100"/>
          </a:xfrm>
          <a:prstGeom prst="bentArrow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 rot="5400000" flipH="1">
            <a:off x="5244563" y="4982112"/>
            <a:ext cx="286326" cy="2254141"/>
          </a:xfrm>
          <a:prstGeom prst="bentArrow">
            <a:avLst>
              <a:gd name="adj1" fmla="val 25000"/>
              <a:gd name="adj2" fmla="val 50000"/>
              <a:gd name="adj3" fmla="val 50000"/>
              <a:gd name="adj4" fmla="val 43748"/>
            </a:avLst>
          </a:prstGeom>
          <a:solidFill>
            <a:schemeClr val="accent2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313232" y="2118898"/>
            <a:ext cx="6051678" cy="292876"/>
          </a:xfrm>
          <a:prstGeom prst="rightArrow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>
            <a:off x="7347528" y="4531187"/>
            <a:ext cx="2017382" cy="261595"/>
          </a:xfrm>
          <a:prstGeom prst="rightArrow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2333883" y="1595912"/>
            <a:ext cx="7031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C3959"/>
                </a:solidFill>
              </a:rPr>
              <a:t>REFEDS R&amp;S: allow attribute flow from the </a:t>
            </a:r>
            <a:r>
              <a:rPr lang="en-US" i="1" dirty="0" err="1" smtClean="0">
                <a:solidFill>
                  <a:srgbClr val="0C3959"/>
                </a:solidFill>
              </a:rPr>
              <a:t>IdPs</a:t>
            </a:r>
            <a:r>
              <a:rPr lang="en-US" i="1" dirty="0" smtClean="0">
                <a:solidFill>
                  <a:srgbClr val="0C3959"/>
                </a:solidFill>
              </a:rPr>
              <a:t>, express intent and scope</a:t>
            </a:r>
            <a:endParaRPr lang="en-GB" i="1" dirty="0">
              <a:solidFill>
                <a:srgbClr val="0C395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53019" y="2302568"/>
            <a:ext cx="555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C3959"/>
                </a:solidFill>
              </a:rPr>
              <a:t>GEANT </a:t>
            </a:r>
            <a:r>
              <a:rPr lang="en-US" i="1" dirty="0" err="1" smtClean="0">
                <a:solidFill>
                  <a:srgbClr val="0C3959"/>
                </a:solidFill>
              </a:rPr>
              <a:t>DPCoCo</a:t>
            </a:r>
            <a:r>
              <a:rPr lang="en-US" i="1" dirty="0">
                <a:solidFill>
                  <a:srgbClr val="0C3959"/>
                </a:solidFill>
              </a:rPr>
              <a:t> </a:t>
            </a:r>
            <a:r>
              <a:rPr lang="en-US" i="1" dirty="0" smtClean="0">
                <a:solidFill>
                  <a:srgbClr val="0C3959"/>
                </a:solidFill>
              </a:rPr>
              <a:t>&amp; GDPR - ‘I’ll be good with personal data’</a:t>
            </a:r>
            <a:endParaRPr lang="en-GB" i="1" dirty="0">
              <a:solidFill>
                <a:srgbClr val="0C395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16290" y="6221353"/>
            <a:ext cx="39186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C3959"/>
                </a:solidFill>
              </a:rPr>
              <a:t>AARC BPA: this is how information flows</a:t>
            </a:r>
            <a:endParaRPr lang="en-GB" i="1" dirty="0">
              <a:solidFill>
                <a:srgbClr val="0C3959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69878" y="4716239"/>
            <a:ext cx="22006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C3959"/>
                </a:solidFill>
              </a:rPr>
              <a:t>LSAAI Infrastructures:</a:t>
            </a:r>
          </a:p>
          <a:p>
            <a:r>
              <a:rPr lang="en-US" i="1" dirty="0" smtClean="0">
                <a:solidFill>
                  <a:srgbClr val="0C3959"/>
                </a:solidFill>
              </a:rPr>
              <a:t>which components </a:t>
            </a:r>
            <a:br>
              <a:rPr lang="en-US" i="1" dirty="0" smtClean="0">
                <a:solidFill>
                  <a:srgbClr val="0C3959"/>
                </a:solidFill>
              </a:rPr>
            </a:br>
            <a:r>
              <a:rPr lang="en-US" i="1" dirty="0" smtClean="0">
                <a:solidFill>
                  <a:srgbClr val="0C3959"/>
                </a:solidFill>
              </a:rPr>
              <a:t>will do what?</a:t>
            </a:r>
            <a:endParaRPr lang="en-GB" i="1" dirty="0">
              <a:solidFill>
                <a:srgbClr val="0C395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51391" y="5368567"/>
            <a:ext cx="2383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C3959"/>
                </a:solidFill>
              </a:rPr>
              <a:t>AARC-G040</a:t>
            </a:r>
            <a:endParaRPr lang="en-GB" sz="3600" b="1" dirty="0">
              <a:solidFill>
                <a:srgbClr val="0C3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2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4502" y="1439334"/>
            <a:ext cx="10909300" cy="1910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ork on accounting foresaw new communities joining AARC2 </a:t>
            </a:r>
            <a:br>
              <a:rPr lang="en-US" dirty="0" smtClean="0"/>
            </a:br>
            <a:r>
              <a:rPr lang="en-US" b="1" dirty="0" smtClean="0"/>
              <a:t>processing more sensitive (and: more competitive) work flows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creating need for sub-structure and protection of accounting data within the community itself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i="1" dirty="0" smtClean="0"/>
              <a:t>Phased approach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11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Accounting and infrastructure-use data protection: a bit of clarification …</a:t>
            </a:r>
            <a:endParaRPr lang="en-GB" dirty="0"/>
          </a:p>
        </p:txBody>
      </p:sp>
      <p:grpSp>
        <p:nvGrpSpPr>
          <p:cNvPr id="22" name="Group 21"/>
          <p:cNvGrpSpPr/>
          <p:nvPr/>
        </p:nvGrpSpPr>
        <p:grpSpPr>
          <a:xfrm>
            <a:off x="7522669" y="2581834"/>
            <a:ext cx="4421315" cy="3476381"/>
            <a:chOff x="7522669" y="2581834"/>
            <a:chExt cx="4421315" cy="3476381"/>
          </a:xfrm>
        </p:grpSpPr>
        <p:sp>
          <p:nvSpPr>
            <p:cNvPr id="7" name="Freeform 6"/>
            <p:cNvSpPr/>
            <p:nvPr/>
          </p:nvSpPr>
          <p:spPr>
            <a:xfrm>
              <a:off x="7522669" y="2581835"/>
              <a:ext cx="2892038" cy="2789304"/>
            </a:xfrm>
            <a:custGeom>
              <a:avLst/>
              <a:gdLst>
                <a:gd name="connsiteX0" fmla="*/ 407254 w 2892038"/>
                <a:gd name="connsiteY0" fmla="*/ 1329338 h 2789304"/>
                <a:gd name="connsiteX1" fmla="*/ 345781 w 2892038"/>
                <a:gd name="connsiteY1" fmla="*/ 1298602 h 2789304"/>
                <a:gd name="connsiteX2" fmla="*/ 268941 w 2892038"/>
                <a:gd name="connsiteY2" fmla="*/ 1260182 h 2789304"/>
                <a:gd name="connsiteX3" fmla="*/ 230521 w 2892038"/>
                <a:gd name="connsiteY3" fmla="*/ 1206394 h 2789304"/>
                <a:gd name="connsiteX4" fmla="*/ 199785 w 2892038"/>
                <a:gd name="connsiteY4" fmla="*/ 1160289 h 2789304"/>
                <a:gd name="connsiteX5" fmla="*/ 169049 w 2892038"/>
                <a:gd name="connsiteY5" fmla="*/ 1137237 h 2789304"/>
                <a:gd name="connsiteX6" fmla="*/ 130628 w 2892038"/>
                <a:gd name="connsiteY6" fmla="*/ 1083449 h 2789304"/>
                <a:gd name="connsiteX7" fmla="*/ 99892 w 2892038"/>
                <a:gd name="connsiteY7" fmla="*/ 1068081 h 2789304"/>
                <a:gd name="connsiteX8" fmla="*/ 38420 w 2892038"/>
                <a:gd name="connsiteY8" fmla="*/ 983557 h 2789304"/>
                <a:gd name="connsiteX9" fmla="*/ 7684 w 2892038"/>
                <a:gd name="connsiteY9" fmla="*/ 914400 h 2789304"/>
                <a:gd name="connsiteX10" fmla="*/ 0 w 2892038"/>
                <a:gd name="connsiteY10" fmla="*/ 883664 h 2789304"/>
                <a:gd name="connsiteX11" fmla="*/ 30736 w 2892038"/>
                <a:gd name="connsiteY11" fmla="*/ 722299 h 2789304"/>
                <a:gd name="connsiteX12" fmla="*/ 61472 w 2892038"/>
                <a:gd name="connsiteY12" fmla="*/ 676195 h 2789304"/>
                <a:gd name="connsiteX13" fmla="*/ 115260 w 2892038"/>
                <a:gd name="connsiteY13" fmla="*/ 622407 h 2789304"/>
                <a:gd name="connsiteX14" fmla="*/ 161365 w 2892038"/>
                <a:gd name="connsiteY14" fmla="*/ 576303 h 2789304"/>
                <a:gd name="connsiteX15" fmla="*/ 184417 w 2892038"/>
                <a:gd name="connsiteY15" fmla="*/ 560935 h 2789304"/>
                <a:gd name="connsiteX16" fmla="*/ 261257 w 2892038"/>
                <a:gd name="connsiteY16" fmla="*/ 499462 h 2789304"/>
                <a:gd name="connsiteX17" fmla="*/ 361149 w 2892038"/>
                <a:gd name="connsiteY17" fmla="*/ 430306 h 2789304"/>
                <a:gd name="connsiteX18" fmla="*/ 399570 w 2892038"/>
                <a:gd name="connsiteY18" fmla="*/ 407254 h 2789304"/>
                <a:gd name="connsiteX19" fmla="*/ 437990 w 2892038"/>
                <a:gd name="connsiteY19" fmla="*/ 368834 h 2789304"/>
                <a:gd name="connsiteX20" fmla="*/ 499462 w 2892038"/>
                <a:gd name="connsiteY20" fmla="*/ 330414 h 2789304"/>
                <a:gd name="connsiteX21" fmla="*/ 583986 w 2892038"/>
                <a:gd name="connsiteY21" fmla="*/ 268941 h 2789304"/>
                <a:gd name="connsiteX22" fmla="*/ 622407 w 2892038"/>
                <a:gd name="connsiteY22" fmla="*/ 253573 h 2789304"/>
                <a:gd name="connsiteX23" fmla="*/ 645459 w 2892038"/>
                <a:gd name="connsiteY23" fmla="*/ 230521 h 2789304"/>
                <a:gd name="connsiteX24" fmla="*/ 668511 w 2892038"/>
                <a:gd name="connsiteY24" fmla="*/ 199785 h 2789304"/>
                <a:gd name="connsiteX25" fmla="*/ 714615 w 2892038"/>
                <a:gd name="connsiteY25" fmla="*/ 169049 h 2789304"/>
                <a:gd name="connsiteX26" fmla="*/ 729983 w 2892038"/>
                <a:gd name="connsiteY26" fmla="*/ 138313 h 2789304"/>
                <a:gd name="connsiteX27" fmla="*/ 814507 w 2892038"/>
                <a:gd name="connsiteY27" fmla="*/ 107577 h 2789304"/>
                <a:gd name="connsiteX28" fmla="*/ 845244 w 2892038"/>
                <a:gd name="connsiteY28" fmla="*/ 92209 h 2789304"/>
                <a:gd name="connsiteX29" fmla="*/ 883664 w 2892038"/>
                <a:gd name="connsiteY29" fmla="*/ 69157 h 2789304"/>
                <a:gd name="connsiteX30" fmla="*/ 952820 w 2892038"/>
                <a:gd name="connsiteY30" fmla="*/ 61473 h 2789304"/>
                <a:gd name="connsiteX31" fmla="*/ 991240 w 2892038"/>
                <a:gd name="connsiteY31" fmla="*/ 53789 h 2789304"/>
                <a:gd name="connsiteX32" fmla="*/ 1037344 w 2892038"/>
                <a:gd name="connsiteY32" fmla="*/ 38420 h 2789304"/>
                <a:gd name="connsiteX33" fmla="*/ 1398494 w 2892038"/>
                <a:gd name="connsiteY33" fmla="*/ 30736 h 2789304"/>
                <a:gd name="connsiteX34" fmla="*/ 1475334 w 2892038"/>
                <a:gd name="connsiteY34" fmla="*/ 15368 h 2789304"/>
                <a:gd name="connsiteX35" fmla="*/ 1728907 w 2892038"/>
                <a:gd name="connsiteY35" fmla="*/ 0 h 2789304"/>
                <a:gd name="connsiteX36" fmla="*/ 1990165 w 2892038"/>
                <a:gd name="connsiteY36" fmla="*/ 7684 h 2789304"/>
                <a:gd name="connsiteX37" fmla="*/ 2351314 w 2892038"/>
                <a:gd name="connsiteY37" fmla="*/ 84525 h 2789304"/>
                <a:gd name="connsiteX38" fmla="*/ 2466575 w 2892038"/>
                <a:gd name="connsiteY38" fmla="*/ 161365 h 2789304"/>
                <a:gd name="connsiteX39" fmla="*/ 2551099 w 2892038"/>
                <a:gd name="connsiteY39" fmla="*/ 238205 h 2789304"/>
                <a:gd name="connsiteX40" fmla="*/ 2620255 w 2892038"/>
                <a:gd name="connsiteY40" fmla="*/ 307362 h 2789304"/>
                <a:gd name="connsiteX41" fmla="*/ 2658676 w 2892038"/>
                <a:gd name="connsiteY41" fmla="*/ 345782 h 2789304"/>
                <a:gd name="connsiteX42" fmla="*/ 2704780 w 2892038"/>
                <a:gd name="connsiteY42" fmla="*/ 445674 h 2789304"/>
                <a:gd name="connsiteX43" fmla="*/ 2712464 w 2892038"/>
                <a:gd name="connsiteY43" fmla="*/ 630091 h 2789304"/>
                <a:gd name="connsiteX44" fmla="*/ 2720148 w 2892038"/>
                <a:gd name="connsiteY44" fmla="*/ 660827 h 2789304"/>
                <a:gd name="connsiteX45" fmla="*/ 2743200 w 2892038"/>
                <a:gd name="connsiteY45" fmla="*/ 706931 h 2789304"/>
                <a:gd name="connsiteX46" fmla="*/ 2773936 w 2892038"/>
                <a:gd name="connsiteY46" fmla="*/ 753036 h 2789304"/>
                <a:gd name="connsiteX47" fmla="*/ 2789304 w 2892038"/>
                <a:gd name="connsiteY47" fmla="*/ 806824 h 2789304"/>
                <a:gd name="connsiteX48" fmla="*/ 2812356 w 2892038"/>
                <a:gd name="connsiteY48" fmla="*/ 845244 h 2789304"/>
                <a:gd name="connsiteX49" fmla="*/ 2827724 w 2892038"/>
                <a:gd name="connsiteY49" fmla="*/ 868296 h 2789304"/>
                <a:gd name="connsiteX50" fmla="*/ 2843092 w 2892038"/>
                <a:gd name="connsiteY50" fmla="*/ 914400 h 2789304"/>
                <a:gd name="connsiteX51" fmla="*/ 2850776 w 2892038"/>
                <a:gd name="connsiteY51" fmla="*/ 937452 h 2789304"/>
                <a:gd name="connsiteX52" fmla="*/ 2835408 w 2892038"/>
                <a:gd name="connsiteY52" fmla="*/ 1175657 h 2789304"/>
                <a:gd name="connsiteX53" fmla="*/ 2773936 w 2892038"/>
                <a:gd name="connsiteY53" fmla="*/ 1267866 h 2789304"/>
                <a:gd name="connsiteX54" fmla="*/ 2650992 w 2892038"/>
                <a:gd name="connsiteY54" fmla="*/ 1421547 h 2789304"/>
                <a:gd name="connsiteX55" fmla="*/ 2597203 w 2892038"/>
                <a:gd name="connsiteY55" fmla="*/ 1529123 h 2789304"/>
                <a:gd name="connsiteX56" fmla="*/ 2589519 w 2892038"/>
                <a:gd name="connsiteY56" fmla="*/ 1559859 h 2789304"/>
                <a:gd name="connsiteX57" fmla="*/ 2604887 w 2892038"/>
                <a:gd name="connsiteY57" fmla="*/ 1675120 h 2789304"/>
                <a:gd name="connsiteX58" fmla="*/ 2627939 w 2892038"/>
                <a:gd name="connsiteY58" fmla="*/ 1705856 h 2789304"/>
                <a:gd name="connsiteX59" fmla="*/ 2658676 w 2892038"/>
                <a:gd name="connsiteY59" fmla="*/ 1759644 h 2789304"/>
                <a:gd name="connsiteX60" fmla="*/ 2712464 w 2892038"/>
                <a:gd name="connsiteY60" fmla="*/ 1805748 h 2789304"/>
                <a:gd name="connsiteX61" fmla="*/ 2758568 w 2892038"/>
                <a:gd name="connsiteY61" fmla="*/ 1859536 h 2789304"/>
                <a:gd name="connsiteX62" fmla="*/ 2773936 w 2892038"/>
                <a:gd name="connsiteY62" fmla="*/ 1897957 h 2789304"/>
                <a:gd name="connsiteX63" fmla="*/ 2835408 w 2892038"/>
                <a:gd name="connsiteY63" fmla="*/ 2028585 h 2789304"/>
                <a:gd name="connsiteX64" fmla="*/ 2850776 w 2892038"/>
                <a:gd name="connsiteY64" fmla="*/ 2136162 h 2789304"/>
                <a:gd name="connsiteX65" fmla="*/ 2873828 w 2892038"/>
                <a:gd name="connsiteY65" fmla="*/ 2205318 h 2789304"/>
                <a:gd name="connsiteX66" fmla="*/ 2858460 w 2892038"/>
                <a:gd name="connsiteY66" fmla="*/ 2558783 h 2789304"/>
                <a:gd name="connsiteX67" fmla="*/ 2820040 w 2892038"/>
                <a:gd name="connsiteY67" fmla="*/ 2604888 h 2789304"/>
                <a:gd name="connsiteX68" fmla="*/ 2704780 w 2892038"/>
                <a:gd name="connsiteY68" fmla="*/ 2689412 h 2789304"/>
                <a:gd name="connsiteX69" fmla="*/ 2489627 w 2892038"/>
                <a:gd name="connsiteY69" fmla="*/ 2766252 h 2789304"/>
                <a:gd name="connsiteX70" fmla="*/ 2305210 w 2892038"/>
                <a:gd name="connsiteY70" fmla="*/ 2789304 h 2789304"/>
                <a:gd name="connsiteX71" fmla="*/ 1459966 w 2892038"/>
                <a:gd name="connsiteY71" fmla="*/ 2781620 h 2789304"/>
                <a:gd name="connsiteX72" fmla="*/ 1375442 w 2892038"/>
                <a:gd name="connsiteY72" fmla="*/ 2758568 h 2789304"/>
                <a:gd name="connsiteX73" fmla="*/ 1290918 w 2892038"/>
                <a:gd name="connsiteY73" fmla="*/ 2743200 h 2789304"/>
                <a:gd name="connsiteX74" fmla="*/ 1237129 w 2892038"/>
                <a:gd name="connsiteY74" fmla="*/ 2720148 h 2789304"/>
                <a:gd name="connsiteX75" fmla="*/ 1175657 w 2892038"/>
                <a:gd name="connsiteY75" fmla="*/ 2681728 h 2789304"/>
                <a:gd name="connsiteX76" fmla="*/ 1144921 w 2892038"/>
                <a:gd name="connsiteY76" fmla="*/ 2666360 h 2789304"/>
                <a:gd name="connsiteX77" fmla="*/ 1106501 w 2892038"/>
                <a:gd name="connsiteY77" fmla="*/ 2612572 h 2789304"/>
                <a:gd name="connsiteX78" fmla="*/ 1075765 w 2892038"/>
                <a:gd name="connsiteY78" fmla="*/ 2589520 h 2789304"/>
                <a:gd name="connsiteX79" fmla="*/ 1068081 w 2892038"/>
                <a:gd name="connsiteY79" fmla="*/ 2551099 h 2789304"/>
                <a:gd name="connsiteX80" fmla="*/ 1014292 w 2892038"/>
                <a:gd name="connsiteY80" fmla="*/ 2458891 h 2789304"/>
                <a:gd name="connsiteX81" fmla="*/ 1006608 w 2892038"/>
                <a:gd name="connsiteY81" fmla="*/ 2428155 h 2789304"/>
                <a:gd name="connsiteX82" fmla="*/ 983556 w 2892038"/>
                <a:gd name="connsiteY82" fmla="*/ 2374367 h 2789304"/>
                <a:gd name="connsiteX83" fmla="*/ 960504 w 2892038"/>
                <a:gd name="connsiteY83" fmla="*/ 2182266 h 2789304"/>
                <a:gd name="connsiteX84" fmla="*/ 929768 w 2892038"/>
                <a:gd name="connsiteY84" fmla="*/ 2051637 h 2789304"/>
                <a:gd name="connsiteX85" fmla="*/ 891348 w 2892038"/>
                <a:gd name="connsiteY85" fmla="*/ 1982481 h 2789304"/>
                <a:gd name="connsiteX86" fmla="*/ 875980 w 2892038"/>
                <a:gd name="connsiteY86" fmla="*/ 1928693 h 2789304"/>
                <a:gd name="connsiteX87" fmla="*/ 845244 w 2892038"/>
                <a:gd name="connsiteY87" fmla="*/ 1867220 h 2789304"/>
                <a:gd name="connsiteX88" fmla="*/ 837560 w 2892038"/>
                <a:gd name="connsiteY88" fmla="*/ 1836484 h 2789304"/>
                <a:gd name="connsiteX89" fmla="*/ 806823 w 2892038"/>
                <a:gd name="connsiteY89" fmla="*/ 1798064 h 2789304"/>
                <a:gd name="connsiteX90" fmla="*/ 776087 w 2892038"/>
                <a:gd name="connsiteY90" fmla="*/ 1782696 h 2789304"/>
                <a:gd name="connsiteX91" fmla="*/ 760719 w 2892038"/>
                <a:gd name="connsiteY91" fmla="*/ 1759644 h 2789304"/>
                <a:gd name="connsiteX92" fmla="*/ 753035 w 2892038"/>
                <a:gd name="connsiteY92" fmla="*/ 1728908 h 2789304"/>
                <a:gd name="connsiteX93" fmla="*/ 714615 w 2892038"/>
                <a:gd name="connsiteY93" fmla="*/ 1690488 h 2789304"/>
                <a:gd name="connsiteX94" fmla="*/ 653143 w 2892038"/>
                <a:gd name="connsiteY94" fmla="*/ 1652068 h 2789304"/>
                <a:gd name="connsiteX95" fmla="*/ 583986 w 2892038"/>
                <a:gd name="connsiteY95" fmla="*/ 1582911 h 2789304"/>
                <a:gd name="connsiteX96" fmla="*/ 560934 w 2892038"/>
                <a:gd name="connsiteY96" fmla="*/ 1559859 h 2789304"/>
                <a:gd name="connsiteX97" fmla="*/ 537882 w 2892038"/>
                <a:gd name="connsiteY97" fmla="*/ 1529123 h 2789304"/>
                <a:gd name="connsiteX98" fmla="*/ 499462 w 2892038"/>
                <a:gd name="connsiteY98" fmla="*/ 1483019 h 2789304"/>
                <a:gd name="connsiteX99" fmla="*/ 484094 w 2892038"/>
                <a:gd name="connsiteY99" fmla="*/ 1436915 h 2789304"/>
                <a:gd name="connsiteX100" fmla="*/ 476410 w 2892038"/>
                <a:gd name="connsiteY100" fmla="*/ 1406178 h 2789304"/>
                <a:gd name="connsiteX101" fmla="*/ 407254 w 2892038"/>
                <a:gd name="connsiteY101" fmla="*/ 1367758 h 2789304"/>
                <a:gd name="connsiteX102" fmla="*/ 407254 w 2892038"/>
                <a:gd name="connsiteY102" fmla="*/ 1329338 h 2789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892038" h="2789304">
                  <a:moveTo>
                    <a:pt x="407254" y="1329338"/>
                  </a:moveTo>
                  <a:cubicBezTo>
                    <a:pt x="397009" y="1317812"/>
                    <a:pt x="412278" y="1334408"/>
                    <a:pt x="345781" y="1298602"/>
                  </a:cubicBezTo>
                  <a:cubicBezTo>
                    <a:pt x="320567" y="1285026"/>
                    <a:pt x="268941" y="1260182"/>
                    <a:pt x="268941" y="1260182"/>
                  </a:cubicBezTo>
                  <a:cubicBezTo>
                    <a:pt x="218965" y="1185218"/>
                    <a:pt x="297255" y="1301730"/>
                    <a:pt x="230521" y="1206394"/>
                  </a:cubicBezTo>
                  <a:cubicBezTo>
                    <a:pt x="219929" y="1191262"/>
                    <a:pt x="214561" y="1171371"/>
                    <a:pt x="199785" y="1160289"/>
                  </a:cubicBezTo>
                  <a:cubicBezTo>
                    <a:pt x="189540" y="1152605"/>
                    <a:pt x="178105" y="1146293"/>
                    <a:pt x="169049" y="1137237"/>
                  </a:cubicBezTo>
                  <a:cubicBezTo>
                    <a:pt x="136651" y="1104839"/>
                    <a:pt x="172987" y="1119756"/>
                    <a:pt x="130628" y="1083449"/>
                  </a:cubicBezTo>
                  <a:cubicBezTo>
                    <a:pt x="121931" y="1075995"/>
                    <a:pt x="110137" y="1073204"/>
                    <a:pt x="99892" y="1068081"/>
                  </a:cubicBezTo>
                  <a:cubicBezTo>
                    <a:pt x="97467" y="1064847"/>
                    <a:pt x="50249" y="1004259"/>
                    <a:pt x="38420" y="983557"/>
                  </a:cubicBezTo>
                  <a:cubicBezTo>
                    <a:pt x="27710" y="964814"/>
                    <a:pt x="14270" y="934158"/>
                    <a:pt x="7684" y="914400"/>
                  </a:cubicBezTo>
                  <a:cubicBezTo>
                    <a:pt x="4344" y="904381"/>
                    <a:pt x="2561" y="893909"/>
                    <a:pt x="0" y="883664"/>
                  </a:cubicBezTo>
                  <a:cubicBezTo>
                    <a:pt x="4185" y="846003"/>
                    <a:pt x="11618" y="750976"/>
                    <a:pt x="30736" y="722299"/>
                  </a:cubicBezTo>
                  <a:cubicBezTo>
                    <a:pt x="40981" y="706931"/>
                    <a:pt x="48412" y="689255"/>
                    <a:pt x="61472" y="676195"/>
                  </a:cubicBezTo>
                  <a:lnTo>
                    <a:pt x="115260" y="622407"/>
                  </a:lnTo>
                  <a:cubicBezTo>
                    <a:pt x="130628" y="607039"/>
                    <a:pt x="143281" y="588359"/>
                    <a:pt x="161365" y="576303"/>
                  </a:cubicBezTo>
                  <a:cubicBezTo>
                    <a:pt x="169049" y="571180"/>
                    <a:pt x="177097" y="566566"/>
                    <a:pt x="184417" y="560935"/>
                  </a:cubicBezTo>
                  <a:cubicBezTo>
                    <a:pt x="210416" y="540936"/>
                    <a:pt x="234288" y="518133"/>
                    <a:pt x="261257" y="499462"/>
                  </a:cubicBezTo>
                  <a:cubicBezTo>
                    <a:pt x="294554" y="476410"/>
                    <a:pt x="326422" y="451142"/>
                    <a:pt x="361149" y="430306"/>
                  </a:cubicBezTo>
                  <a:cubicBezTo>
                    <a:pt x="373956" y="422622"/>
                    <a:pt x="387907" y="416584"/>
                    <a:pt x="399570" y="407254"/>
                  </a:cubicBezTo>
                  <a:cubicBezTo>
                    <a:pt x="413713" y="395940"/>
                    <a:pt x="423635" y="379877"/>
                    <a:pt x="437990" y="368834"/>
                  </a:cubicBezTo>
                  <a:cubicBezTo>
                    <a:pt x="457143" y="354101"/>
                    <a:pt x="480593" y="345509"/>
                    <a:pt x="499462" y="330414"/>
                  </a:cubicBezTo>
                  <a:cubicBezTo>
                    <a:pt x="527037" y="308354"/>
                    <a:pt x="552693" y="286010"/>
                    <a:pt x="583986" y="268941"/>
                  </a:cubicBezTo>
                  <a:cubicBezTo>
                    <a:pt x="596095" y="262336"/>
                    <a:pt x="609600" y="258696"/>
                    <a:pt x="622407" y="253573"/>
                  </a:cubicBezTo>
                  <a:cubicBezTo>
                    <a:pt x="630091" y="245889"/>
                    <a:pt x="638387" y="238772"/>
                    <a:pt x="645459" y="230521"/>
                  </a:cubicBezTo>
                  <a:cubicBezTo>
                    <a:pt x="653793" y="220797"/>
                    <a:pt x="658939" y="208293"/>
                    <a:pt x="668511" y="199785"/>
                  </a:cubicBezTo>
                  <a:cubicBezTo>
                    <a:pt x="682316" y="187514"/>
                    <a:pt x="714615" y="169049"/>
                    <a:pt x="714615" y="169049"/>
                  </a:cubicBezTo>
                  <a:cubicBezTo>
                    <a:pt x="719738" y="158804"/>
                    <a:pt x="720941" y="145345"/>
                    <a:pt x="729983" y="138313"/>
                  </a:cubicBezTo>
                  <a:cubicBezTo>
                    <a:pt x="766894" y="109604"/>
                    <a:pt x="779239" y="120802"/>
                    <a:pt x="814507" y="107577"/>
                  </a:cubicBezTo>
                  <a:cubicBezTo>
                    <a:pt x="825233" y="103555"/>
                    <a:pt x="835231" y="97772"/>
                    <a:pt x="845244" y="92209"/>
                  </a:cubicBezTo>
                  <a:cubicBezTo>
                    <a:pt x="858300" y="84956"/>
                    <a:pt x="869304" y="73260"/>
                    <a:pt x="883664" y="69157"/>
                  </a:cubicBezTo>
                  <a:cubicBezTo>
                    <a:pt x="905965" y="62785"/>
                    <a:pt x="929859" y="64753"/>
                    <a:pt x="952820" y="61473"/>
                  </a:cubicBezTo>
                  <a:cubicBezTo>
                    <a:pt x="965749" y="59626"/>
                    <a:pt x="978640" y="57226"/>
                    <a:pt x="991240" y="53789"/>
                  </a:cubicBezTo>
                  <a:cubicBezTo>
                    <a:pt x="1006869" y="49526"/>
                    <a:pt x="1021170" y="39336"/>
                    <a:pt x="1037344" y="38420"/>
                  </a:cubicBezTo>
                  <a:cubicBezTo>
                    <a:pt x="1157562" y="31615"/>
                    <a:pt x="1278111" y="33297"/>
                    <a:pt x="1398494" y="30736"/>
                  </a:cubicBezTo>
                  <a:cubicBezTo>
                    <a:pt x="1424107" y="25613"/>
                    <a:pt x="1449299" y="17479"/>
                    <a:pt x="1475334" y="15368"/>
                  </a:cubicBezTo>
                  <a:cubicBezTo>
                    <a:pt x="1813152" y="-12023"/>
                    <a:pt x="1588700" y="23368"/>
                    <a:pt x="1728907" y="0"/>
                  </a:cubicBezTo>
                  <a:cubicBezTo>
                    <a:pt x="1815993" y="2561"/>
                    <a:pt x="1903546" y="-1680"/>
                    <a:pt x="1990165" y="7684"/>
                  </a:cubicBezTo>
                  <a:cubicBezTo>
                    <a:pt x="2074234" y="16773"/>
                    <a:pt x="2247406" y="29515"/>
                    <a:pt x="2351314" y="84525"/>
                  </a:cubicBezTo>
                  <a:cubicBezTo>
                    <a:pt x="2371043" y="94970"/>
                    <a:pt x="2443909" y="136181"/>
                    <a:pt x="2466575" y="161365"/>
                  </a:cubicBezTo>
                  <a:cubicBezTo>
                    <a:pt x="2539168" y="242024"/>
                    <a:pt x="2447284" y="178882"/>
                    <a:pt x="2551099" y="238205"/>
                  </a:cubicBezTo>
                  <a:cubicBezTo>
                    <a:pt x="2607314" y="331899"/>
                    <a:pt x="2532464" y="219573"/>
                    <a:pt x="2620255" y="307362"/>
                  </a:cubicBezTo>
                  <a:lnTo>
                    <a:pt x="2658676" y="345782"/>
                  </a:lnTo>
                  <a:cubicBezTo>
                    <a:pt x="2700718" y="429867"/>
                    <a:pt x="2688040" y="395455"/>
                    <a:pt x="2704780" y="445674"/>
                  </a:cubicBezTo>
                  <a:cubicBezTo>
                    <a:pt x="2707341" y="507146"/>
                    <a:pt x="2708080" y="568722"/>
                    <a:pt x="2712464" y="630091"/>
                  </a:cubicBezTo>
                  <a:cubicBezTo>
                    <a:pt x="2713216" y="640625"/>
                    <a:pt x="2716226" y="651022"/>
                    <a:pt x="2720148" y="660827"/>
                  </a:cubicBezTo>
                  <a:cubicBezTo>
                    <a:pt x="2726529" y="676780"/>
                    <a:pt x="2736222" y="691230"/>
                    <a:pt x="2743200" y="706931"/>
                  </a:cubicBezTo>
                  <a:cubicBezTo>
                    <a:pt x="2760993" y="746965"/>
                    <a:pt x="2736205" y="715303"/>
                    <a:pt x="2773936" y="753036"/>
                  </a:cubicBezTo>
                  <a:cubicBezTo>
                    <a:pt x="2779059" y="770965"/>
                    <a:pt x="2782132" y="789612"/>
                    <a:pt x="2789304" y="806824"/>
                  </a:cubicBezTo>
                  <a:cubicBezTo>
                    <a:pt x="2795048" y="820610"/>
                    <a:pt x="2804440" y="832579"/>
                    <a:pt x="2812356" y="845244"/>
                  </a:cubicBezTo>
                  <a:cubicBezTo>
                    <a:pt x="2817251" y="853075"/>
                    <a:pt x="2823973" y="859857"/>
                    <a:pt x="2827724" y="868296"/>
                  </a:cubicBezTo>
                  <a:cubicBezTo>
                    <a:pt x="2834303" y="883099"/>
                    <a:pt x="2837969" y="899032"/>
                    <a:pt x="2843092" y="914400"/>
                  </a:cubicBezTo>
                  <a:lnTo>
                    <a:pt x="2850776" y="937452"/>
                  </a:lnTo>
                  <a:cubicBezTo>
                    <a:pt x="2845653" y="1016854"/>
                    <a:pt x="2847817" y="1097064"/>
                    <a:pt x="2835408" y="1175657"/>
                  </a:cubicBezTo>
                  <a:cubicBezTo>
                    <a:pt x="2830860" y="1204462"/>
                    <a:pt x="2790312" y="1244472"/>
                    <a:pt x="2773936" y="1267866"/>
                  </a:cubicBezTo>
                  <a:cubicBezTo>
                    <a:pt x="2675447" y="1408565"/>
                    <a:pt x="2737140" y="1349755"/>
                    <a:pt x="2650992" y="1421547"/>
                  </a:cubicBezTo>
                  <a:cubicBezTo>
                    <a:pt x="2624332" y="1468200"/>
                    <a:pt x="2615396" y="1479093"/>
                    <a:pt x="2597203" y="1529123"/>
                  </a:cubicBezTo>
                  <a:cubicBezTo>
                    <a:pt x="2593594" y="1539048"/>
                    <a:pt x="2592080" y="1549614"/>
                    <a:pt x="2589519" y="1559859"/>
                  </a:cubicBezTo>
                  <a:cubicBezTo>
                    <a:pt x="2594642" y="1598279"/>
                    <a:pt x="2595023" y="1637636"/>
                    <a:pt x="2604887" y="1675120"/>
                  </a:cubicBezTo>
                  <a:cubicBezTo>
                    <a:pt x="2608146" y="1687505"/>
                    <a:pt x="2621151" y="1694996"/>
                    <a:pt x="2627939" y="1705856"/>
                  </a:cubicBezTo>
                  <a:cubicBezTo>
                    <a:pt x="2646732" y="1735925"/>
                    <a:pt x="2637521" y="1734259"/>
                    <a:pt x="2658676" y="1759644"/>
                  </a:cubicBezTo>
                  <a:cubicBezTo>
                    <a:pt x="2682512" y="1788246"/>
                    <a:pt x="2682783" y="1780307"/>
                    <a:pt x="2712464" y="1805748"/>
                  </a:cubicBezTo>
                  <a:cubicBezTo>
                    <a:pt x="2727287" y="1818453"/>
                    <a:pt x="2749366" y="1842972"/>
                    <a:pt x="2758568" y="1859536"/>
                  </a:cubicBezTo>
                  <a:cubicBezTo>
                    <a:pt x="2765267" y="1871594"/>
                    <a:pt x="2767397" y="1885812"/>
                    <a:pt x="2773936" y="1897957"/>
                  </a:cubicBezTo>
                  <a:cubicBezTo>
                    <a:pt x="2823975" y="1990887"/>
                    <a:pt x="2805981" y="1925592"/>
                    <a:pt x="2835408" y="2028585"/>
                  </a:cubicBezTo>
                  <a:cubicBezTo>
                    <a:pt x="2852417" y="2088116"/>
                    <a:pt x="2833168" y="2056925"/>
                    <a:pt x="2850776" y="2136162"/>
                  </a:cubicBezTo>
                  <a:cubicBezTo>
                    <a:pt x="2856047" y="2159882"/>
                    <a:pt x="2866144" y="2182266"/>
                    <a:pt x="2873828" y="2205318"/>
                  </a:cubicBezTo>
                  <a:cubicBezTo>
                    <a:pt x="2895679" y="2358262"/>
                    <a:pt x="2905550" y="2359962"/>
                    <a:pt x="2858460" y="2558783"/>
                  </a:cubicBezTo>
                  <a:cubicBezTo>
                    <a:pt x="2853850" y="2578249"/>
                    <a:pt x="2835282" y="2591932"/>
                    <a:pt x="2820040" y="2604888"/>
                  </a:cubicBezTo>
                  <a:cubicBezTo>
                    <a:pt x="2783739" y="2635744"/>
                    <a:pt x="2749648" y="2673388"/>
                    <a:pt x="2704780" y="2689412"/>
                  </a:cubicBezTo>
                  <a:cubicBezTo>
                    <a:pt x="2633062" y="2715025"/>
                    <a:pt x="2562570" y="2744369"/>
                    <a:pt x="2489627" y="2766252"/>
                  </a:cubicBezTo>
                  <a:cubicBezTo>
                    <a:pt x="2442461" y="2780402"/>
                    <a:pt x="2353774" y="2785257"/>
                    <a:pt x="2305210" y="2789304"/>
                  </a:cubicBezTo>
                  <a:lnTo>
                    <a:pt x="1459966" y="2781620"/>
                  </a:lnTo>
                  <a:cubicBezTo>
                    <a:pt x="1430778" y="2780655"/>
                    <a:pt x="1403774" y="2765651"/>
                    <a:pt x="1375442" y="2758568"/>
                  </a:cubicBezTo>
                  <a:cubicBezTo>
                    <a:pt x="1353963" y="2753198"/>
                    <a:pt x="1311470" y="2746625"/>
                    <a:pt x="1290918" y="2743200"/>
                  </a:cubicBezTo>
                  <a:cubicBezTo>
                    <a:pt x="1272988" y="2735516"/>
                    <a:pt x="1254341" y="2729328"/>
                    <a:pt x="1237129" y="2720148"/>
                  </a:cubicBezTo>
                  <a:cubicBezTo>
                    <a:pt x="1215808" y="2708777"/>
                    <a:pt x="1196529" y="2693903"/>
                    <a:pt x="1175657" y="2681728"/>
                  </a:cubicBezTo>
                  <a:cubicBezTo>
                    <a:pt x="1165763" y="2675956"/>
                    <a:pt x="1155166" y="2671483"/>
                    <a:pt x="1144921" y="2666360"/>
                  </a:cubicBezTo>
                  <a:cubicBezTo>
                    <a:pt x="1132114" y="2648431"/>
                    <a:pt x="1121241" y="2628949"/>
                    <a:pt x="1106501" y="2612572"/>
                  </a:cubicBezTo>
                  <a:cubicBezTo>
                    <a:pt x="1097934" y="2603053"/>
                    <a:pt x="1082552" y="2600380"/>
                    <a:pt x="1075765" y="2589520"/>
                  </a:cubicBezTo>
                  <a:cubicBezTo>
                    <a:pt x="1068843" y="2578445"/>
                    <a:pt x="1073554" y="2562957"/>
                    <a:pt x="1068081" y="2551099"/>
                  </a:cubicBezTo>
                  <a:cubicBezTo>
                    <a:pt x="1046782" y="2504952"/>
                    <a:pt x="1029472" y="2499370"/>
                    <a:pt x="1014292" y="2458891"/>
                  </a:cubicBezTo>
                  <a:cubicBezTo>
                    <a:pt x="1010584" y="2449003"/>
                    <a:pt x="1010217" y="2438080"/>
                    <a:pt x="1006608" y="2428155"/>
                  </a:cubicBezTo>
                  <a:cubicBezTo>
                    <a:pt x="999942" y="2409823"/>
                    <a:pt x="991240" y="2392296"/>
                    <a:pt x="983556" y="2374367"/>
                  </a:cubicBezTo>
                  <a:cubicBezTo>
                    <a:pt x="978348" y="2327499"/>
                    <a:pt x="970000" y="2239245"/>
                    <a:pt x="960504" y="2182266"/>
                  </a:cubicBezTo>
                  <a:cubicBezTo>
                    <a:pt x="951015" y="2125334"/>
                    <a:pt x="949227" y="2100284"/>
                    <a:pt x="929768" y="2051637"/>
                  </a:cubicBezTo>
                  <a:cubicBezTo>
                    <a:pt x="920949" y="2029590"/>
                    <a:pt x="903046" y="2001977"/>
                    <a:pt x="891348" y="1982481"/>
                  </a:cubicBezTo>
                  <a:cubicBezTo>
                    <a:pt x="888087" y="1969439"/>
                    <a:pt x="882104" y="1942167"/>
                    <a:pt x="875980" y="1928693"/>
                  </a:cubicBezTo>
                  <a:cubicBezTo>
                    <a:pt x="866500" y="1907837"/>
                    <a:pt x="850800" y="1889446"/>
                    <a:pt x="845244" y="1867220"/>
                  </a:cubicBezTo>
                  <a:cubicBezTo>
                    <a:pt x="842683" y="1856975"/>
                    <a:pt x="841720" y="1846191"/>
                    <a:pt x="837560" y="1836484"/>
                  </a:cubicBezTo>
                  <a:cubicBezTo>
                    <a:pt x="833449" y="1826891"/>
                    <a:pt x="816739" y="1804674"/>
                    <a:pt x="806823" y="1798064"/>
                  </a:cubicBezTo>
                  <a:cubicBezTo>
                    <a:pt x="797292" y="1791710"/>
                    <a:pt x="786332" y="1787819"/>
                    <a:pt x="776087" y="1782696"/>
                  </a:cubicBezTo>
                  <a:cubicBezTo>
                    <a:pt x="770964" y="1775012"/>
                    <a:pt x="764357" y="1768132"/>
                    <a:pt x="760719" y="1759644"/>
                  </a:cubicBezTo>
                  <a:cubicBezTo>
                    <a:pt x="756559" y="1749937"/>
                    <a:pt x="758893" y="1737695"/>
                    <a:pt x="753035" y="1728908"/>
                  </a:cubicBezTo>
                  <a:cubicBezTo>
                    <a:pt x="742989" y="1713838"/>
                    <a:pt x="728152" y="1702521"/>
                    <a:pt x="714615" y="1690488"/>
                  </a:cubicBezTo>
                  <a:cubicBezTo>
                    <a:pt x="688965" y="1667688"/>
                    <a:pt x="682588" y="1666791"/>
                    <a:pt x="653143" y="1652068"/>
                  </a:cubicBezTo>
                  <a:lnTo>
                    <a:pt x="583986" y="1582911"/>
                  </a:lnTo>
                  <a:cubicBezTo>
                    <a:pt x="576302" y="1575227"/>
                    <a:pt x="567454" y="1568552"/>
                    <a:pt x="560934" y="1559859"/>
                  </a:cubicBezTo>
                  <a:cubicBezTo>
                    <a:pt x="553250" y="1549614"/>
                    <a:pt x="546216" y="1538847"/>
                    <a:pt x="537882" y="1529123"/>
                  </a:cubicBezTo>
                  <a:cubicBezTo>
                    <a:pt x="521179" y="1509636"/>
                    <a:pt x="509913" y="1506534"/>
                    <a:pt x="499462" y="1483019"/>
                  </a:cubicBezTo>
                  <a:cubicBezTo>
                    <a:pt x="492883" y="1468216"/>
                    <a:pt x="488023" y="1452631"/>
                    <a:pt x="484094" y="1436915"/>
                  </a:cubicBezTo>
                  <a:cubicBezTo>
                    <a:pt x="481533" y="1426669"/>
                    <a:pt x="483364" y="1414126"/>
                    <a:pt x="476410" y="1406178"/>
                  </a:cubicBezTo>
                  <a:cubicBezTo>
                    <a:pt x="460386" y="1387864"/>
                    <a:pt x="431682" y="1373865"/>
                    <a:pt x="407254" y="1367758"/>
                  </a:cubicBezTo>
                  <a:cubicBezTo>
                    <a:pt x="404769" y="1367137"/>
                    <a:pt x="417499" y="1340864"/>
                    <a:pt x="407254" y="132933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8291073" y="2918103"/>
              <a:ext cx="614722" cy="625090"/>
            </a:xfrm>
            <a:custGeom>
              <a:avLst/>
              <a:gdLst>
                <a:gd name="connsiteX0" fmla="*/ 299677 w 614722"/>
                <a:gd name="connsiteY0" fmla="*/ 624237 h 625090"/>
                <a:gd name="connsiteX1" fmla="*/ 222837 w 614722"/>
                <a:gd name="connsiteY1" fmla="*/ 570448 h 625090"/>
                <a:gd name="connsiteX2" fmla="*/ 199784 w 614722"/>
                <a:gd name="connsiteY2" fmla="*/ 532028 h 625090"/>
                <a:gd name="connsiteX3" fmla="*/ 161364 w 614722"/>
                <a:gd name="connsiteY3" fmla="*/ 516660 h 625090"/>
                <a:gd name="connsiteX4" fmla="*/ 115260 w 614722"/>
                <a:gd name="connsiteY4" fmla="*/ 485924 h 625090"/>
                <a:gd name="connsiteX5" fmla="*/ 84524 w 614722"/>
                <a:gd name="connsiteY5" fmla="*/ 439820 h 625090"/>
                <a:gd name="connsiteX6" fmla="*/ 30736 w 614722"/>
                <a:gd name="connsiteY6" fmla="*/ 386032 h 625090"/>
                <a:gd name="connsiteX7" fmla="*/ 23052 w 614722"/>
                <a:gd name="connsiteY7" fmla="*/ 355296 h 625090"/>
                <a:gd name="connsiteX8" fmla="*/ 15368 w 614722"/>
                <a:gd name="connsiteY8" fmla="*/ 332243 h 625090"/>
                <a:gd name="connsiteX9" fmla="*/ 0 w 614722"/>
                <a:gd name="connsiteY9" fmla="*/ 270771 h 625090"/>
                <a:gd name="connsiteX10" fmla="*/ 15368 w 614722"/>
                <a:gd name="connsiteY10" fmla="*/ 109406 h 625090"/>
                <a:gd name="connsiteX11" fmla="*/ 61472 w 614722"/>
                <a:gd name="connsiteY11" fmla="*/ 94038 h 625090"/>
                <a:gd name="connsiteX12" fmla="*/ 130628 w 614722"/>
                <a:gd name="connsiteY12" fmla="*/ 32566 h 625090"/>
                <a:gd name="connsiteX13" fmla="*/ 207468 w 614722"/>
                <a:gd name="connsiteY13" fmla="*/ 17198 h 625090"/>
                <a:gd name="connsiteX14" fmla="*/ 361149 w 614722"/>
                <a:gd name="connsiteY14" fmla="*/ 9514 h 625090"/>
                <a:gd name="connsiteX15" fmla="*/ 407253 w 614722"/>
                <a:gd name="connsiteY15" fmla="*/ 55618 h 625090"/>
                <a:gd name="connsiteX16" fmla="*/ 484094 w 614722"/>
                <a:gd name="connsiteY16" fmla="*/ 132459 h 625090"/>
                <a:gd name="connsiteX17" fmla="*/ 514830 w 614722"/>
                <a:gd name="connsiteY17" fmla="*/ 201615 h 625090"/>
                <a:gd name="connsiteX18" fmla="*/ 537882 w 614722"/>
                <a:gd name="connsiteY18" fmla="*/ 270771 h 625090"/>
                <a:gd name="connsiteX19" fmla="*/ 553250 w 614722"/>
                <a:gd name="connsiteY19" fmla="*/ 293823 h 625090"/>
                <a:gd name="connsiteX20" fmla="*/ 583986 w 614722"/>
                <a:gd name="connsiteY20" fmla="*/ 347611 h 625090"/>
                <a:gd name="connsiteX21" fmla="*/ 599354 w 614722"/>
                <a:gd name="connsiteY21" fmla="*/ 409084 h 625090"/>
                <a:gd name="connsiteX22" fmla="*/ 614722 w 614722"/>
                <a:gd name="connsiteY22" fmla="*/ 462872 h 625090"/>
                <a:gd name="connsiteX23" fmla="*/ 599354 w 614722"/>
                <a:gd name="connsiteY23" fmla="*/ 524344 h 625090"/>
                <a:gd name="connsiteX24" fmla="*/ 576302 w 614722"/>
                <a:gd name="connsiteY24" fmla="*/ 555080 h 625090"/>
                <a:gd name="connsiteX25" fmla="*/ 545566 w 614722"/>
                <a:gd name="connsiteY25" fmla="*/ 578133 h 625090"/>
                <a:gd name="connsiteX26" fmla="*/ 484094 w 614722"/>
                <a:gd name="connsiteY26" fmla="*/ 601185 h 625090"/>
                <a:gd name="connsiteX27" fmla="*/ 407253 w 614722"/>
                <a:gd name="connsiteY27" fmla="*/ 593501 h 625090"/>
                <a:gd name="connsiteX28" fmla="*/ 399569 w 614722"/>
                <a:gd name="connsiteY28" fmla="*/ 570448 h 625090"/>
                <a:gd name="connsiteX29" fmla="*/ 376517 w 614722"/>
                <a:gd name="connsiteY29" fmla="*/ 562764 h 625090"/>
                <a:gd name="connsiteX30" fmla="*/ 361149 w 614722"/>
                <a:gd name="connsiteY30" fmla="*/ 578133 h 625090"/>
                <a:gd name="connsiteX31" fmla="*/ 353465 w 614722"/>
                <a:gd name="connsiteY31" fmla="*/ 601185 h 625090"/>
                <a:gd name="connsiteX32" fmla="*/ 299677 w 614722"/>
                <a:gd name="connsiteY32" fmla="*/ 624237 h 62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14722" h="625090">
                  <a:moveTo>
                    <a:pt x="299677" y="624237"/>
                  </a:moveTo>
                  <a:cubicBezTo>
                    <a:pt x="277906" y="619114"/>
                    <a:pt x="250130" y="605538"/>
                    <a:pt x="222837" y="570448"/>
                  </a:cubicBezTo>
                  <a:cubicBezTo>
                    <a:pt x="213668" y="558659"/>
                    <a:pt x="211024" y="541863"/>
                    <a:pt x="199784" y="532028"/>
                  </a:cubicBezTo>
                  <a:cubicBezTo>
                    <a:pt x="189403" y="522945"/>
                    <a:pt x="173473" y="523265"/>
                    <a:pt x="161364" y="516660"/>
                  </a:cubicBezTo>
                  <a:cubicBezTo>
                    <a:pt x="145149" y="507816"/>
                    <a:pt x="130628" y="496169"/>
                    <a:pt x="115260" y="485924"/>
                  </a:cubicBezTo>
                  <a:cubicBezTo>
                    <a:pt x="105015" y="470556"/>
                    <a:pt x="96455" y="453920"/>
                    <a:pt x="84524" y="439820"/>
                  </a:cubicBezTo>
                  <a:cubicBezTo>
                    <a:pt x="68146" y="420464"/>
                    <a:pt x="30736" y="386032"/>
                    <a:pt x="30736" y="386032"/>
                  </a:cubicBezTo>
                  <a:cubicBezTo>
                    <a:pt x="28175" y="375787"/>
                    <a:pt x="25953" y="365450"/>
                    <a:pt x="23052" y="355296"/>
                  </a:cubicBezTo>
                  <a:cubicBezTo>
                    <a:pt x="20827" y="347508"/>
                    <a:pt x="17499" y="340058"/>
                    <a:pt x="15368" y="332243"/>
                  </a:cubicBezTo>
                  <a:cubicBezTo>
                    <a:pt x="9811" y="311866"/>
                    <a:pt x="0" y="270771"/>
                    <a:pt x="0" y="270771"/>
                  </a:cubicBezTo>
                  <a:cubicBezTo>
                    <a:pt x="5123" y="216983"/>
                    <a:pt x="-2382" y="160439"/>
                    <a:pt x="15368" y="109406"/>
                  </a:cubicBezTo>
                  <a:cubicBezTo>
                    <a:pt x="20690" y="94106"/>
                    <a:pt x="61472" y="94038"/>
                    <a:pt x="61472" y="94038"/>
                  </a:cubicBezTo>
                  <a:cubicBezTo>
                    <a:pt x="83880" y="71630"/>
                    <a:pt x="103402" y="50717"/>
                    <a:pt x="130628" y="32566"/>
                  </a:cubicBezTo>
                  <a:cubicBezTo>
                    <a:pt x="145259" y="22812"/>
                    <a:pt x="202913" y="17849"/>
                    <a:pt x="207468" y="17198"/>
                  </a:cubicBezTo>
                  <a:cubicBezTo>
                    <a:pt x="287678" y="-9538"/>
                    <a:pt x="237415" y="676"/>
                    <a:pt x="361149" y="9514"/>
                  </a:cubicBezTo>
                  <a:cubicBezTo>
                    <a:pt x="401579" y="22991"/>
                    <a:pt x="374116" y="8280"/>
                    <a:pt x="407253" y="55618"/>
                  </a:cubicBezTo>
                  <a:cubicBezTo>
                    <a:pt x="437515" y="98848"/>
                    <a:pt x="441214" y="96725"/>
                    <a:pt x="484094" y="132459"/>
                  </a:cubicBezTo>
                  <a:cubicBezTo>
                    <a:pt x="494339" y="155511"/>
                    <a:pt x="505687" y="178104"/>
                    <a:pt x="514830" y="201615"/>
                  </a:cubicBezTo>
                  <a:cubicBezTo>
                    <a:pt x="523637" y="224262"/>
                    <a:pt x="528536" y="248341"/>
                    <a:pt x="537882" y="270771"/>
                  </a:cubicBezTo>
                  <a:cubicBezTo>
                    <a:pt x="541434" y="279296"/>
                    <a:pt x="548499" y="285904"/>
                    <a:pt x="553250" y="293823"/>
                  </a:cubicBezTo>
                  <a:cubicBezTo>
                    <a:pt x="563874" y="311530"/>
                    <a:pt x="573741" y="329682"/>
                    <a:pt x="583986" y="347611"/>
                  </a:cubicBezTo>
                  <a:cubicBezTo>
                    <a:pt x="589109" y="368102"/>
                    <a:pt x="592675" y="389046"/>
                    <a:pt x="599354" y="409084"/>
                  </a:cubicBezTo>
                  <a:cubicBezTo>
                    <a:pt x="610378" y="442155"/>
                    <a:pt x="605074" y="424278"/>
                    <a:pt x="614722" y="462872"/>
                  </a:cubicBezTo>
                  <a:cubicBezTo>
                    <a:pt x="609599" y="483363"/>
                    <a:pt x="607478" y="504847"/>
                    <a:pt x="599354" y="524344"/>
                  </a:cubicBezTo>
                  <a:cubicBezTo>
                    <a:pt x="594428" y="536166"/>
                    <a:pt x="585358" y="546024"/>
                    <a:pt x="576302" y="555080"/>
                  </a:cubicBezTo>
                  <a:cubicBezTo>
                    <a:pt x="567246" y="564136"/>
                    <a:pt x="556761" y="571913"/>
                    <a:pt x="545566" y="578133"/>
                  </a:cubicBezTo>
                  <a:cubicBezTo>
                    <a:pt x="531785" y="585789"/>
                    <a:pt x="501347" y="595434"/>
                    <a:pt x="484094" y="601185"/>
                  </a:cubicBezTo>
                  <a:cubicBezTo>
                    <a:pt x="458480" y="598624"/>
                    <a:pt x="431445" y="602298"/>
                    <a:pt x="407253" y="593501"/>
                  </a:cubicBezTo>
                  <a:cubicBezTo>
                    <a:pt x="399641" y="590733"/>
                    <a:pt x="405296" y="576176"/>
                    <a:pt x="399569" y="570448"/>
                  </a:cubicBezTo>
                  <a:cubicBezTo>
                    <a:pt x="393842" y="564721"/>
                    <a:pt x="384201" y="565325"/>
                    <a:pt x="376517" y="562764"/>
                  </a:cubicBezTo>
                  <a:cubicBezTo>
                    <a:pt x="371394" y="567887"/>
                    <a:pt x="364876" y="571921"/>
                    <a:pt x="361149" y="578133"/>
                  </a:cubicBezTo>
                  <a:cubicBezTo>
                    <a:pt x="356982" y="585078"/>
                    <a:pt x="359790" y="596125"/>
                    <a:pt x="353465" y="601185"/>
                  </a:cubicBezTo>
                  <a:cubicBezTo>
                    <a:pt x="342307" y="610111"/>
                    <a:pt x="321448" y="629360"/>
                    <a:pt x="299677" y="624237"/>
                  </a:cubicBezTo>
                  <a:close/>
                </a:path>
              </a:pathLst>
            </a:cu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9084044" y="2768852"/>
              <a:ext cx="983689" cy="1050966"/>
            </a:xfrm>
            <a:custGeom>
              <a:avLst/>
              <a:gdLst>
                <a:gd name="connsiteX0" fmla="*/ 184495 w 983689"/>
                <a:gd name="connsiteY0" fmla="*/ 845244 h 1050966"/>
                <a:gd name="connsiteX1" fmla="*/ 123023 w 983689"/>
                <a:gd name="connsiteY1" fmla="*/ 776088 h 1050966"/>
                <a:gd name="connsiteX2" fmla="*/ 107655 w 983689"/>
                <a:gd name="connsiteY2" fmla="*/ 729984 h 1050966"/>
                <a:gd name="connsiteX3" fmla="*/ 15446 w 983689"/>
                <a:gd name="connsiteY3" fmla="*/ 537883 h 1050966"/>
                <a:gd name="connsiteX4" fmla="*/ 7762 w 983689"/>
                <a:gd name="connsiteY4" fmla="*/ 476410 h 1050966"/>
                <a:gd name="connsiteX5" fmla="*/ 78 w 983689"/>
                <a:gd name="connsiteY5" fmla="*/ 437990 h 1050966"/>
                <a:gd name="connsiteX6" fmla="*/ 23130 w 983689"/>
                <a:gd name="connsiteY6" fmla="*/ 245889 h 1050966"/>
                <a:gd name="connsiteX7" fmla="*/ 138391 w 983689"/>
                <a:gd name="connsiteY7" fmla="*/ 99893 h 1050966"/>
                <a:gd name="connsiteX8" fmla="*/ 176811 w 983689"/>
                <a:gd name="connsiteY8" fmla="*/ 84525 h 1050966"/>
                <a:gd name="connsiteX9" fmla="*/ 215231 w 983689"/>
                <a:gd name="connsiteY9" fmla="*/ 46105 h 1050966"/>
                <a:gd name="connsiteX10" fmla="*/ 322808 w 983689"/>
                <a:gd name="connsiteY10" fmla="*/ 0 h 1050966"/>
                <a:gd name="connsiteX11" fmla="*/ 484172 w 983689"/>
                <a:gd name="connsiteY11" fmla="*/ 23052 h 1050966"/>
                <a:gd name="connsiteX12" fmla="*/ 530276 w 983689"/>
                <a:gd name="connsiteY12" fmla="*/ 53789 h 1050966"/>
                <a:gd name="connsiteX13" fmla="*/ 576381 w 983689"/>
                <a:gd name="connsiteY13" fmla="*/ 76841 h 1050966"/>
                <a:gd name="connsiteX14" fmla="*/ 707009 w 983689"/>
                <a:gd name="connsiteY14" fmla="*/ 199785 h 1050966"/>
                <a:gd name="connsiteX15" fmla="*/ 914478 w 983689"/>
                <a:gd name="connsiteY15" fmla="*/ 414938 h 1050966"/>
                <a:gd name="connsiteX16" fmla="*/ 975950 w 983689"/>
                <a:gd name="connsiteY16" fmla="*/ 507147 h 1050966"/>
                <a:gd name="connsiteX17" fmla="*/ 983634 w 983689"/>
                <a:gd name="connsiteY17" fmla="*/ 545567 h 1050966"/>
                <a:gd name="connsiteX18" fmla="*/ 906794 w 983689"/>
                <a:gd name="connsiteY18" fmla="*/ 760720 h 1050966"/>
                <a:gd name="connsiteX19" fmla="*/ 829954 w 983689"/>
                <a:gd name="connsiteY19" fmla="*/ 875980 h 1050966"/>
                <a:gd name="connsiteX20" fmla="*/ 737745 w 983689"/>
                <a:gd name="connsiteY20" fmla="*/ 983557 h 1050966"/>
                <a:gd name="connsiteX21" fmla="*/ 683957 w 983689"/>
                <a:gd name="connsiteY21" fmla="*/ 1045029 h 1050966"/>
                <a:gd name="connsiteX22" fmla="*/ 361228 w 983689"/>
                <a:gd name="connsiteY22" fmla="*/ 1029661 h 1050966"/>
                <a:gd name="connsiteX23" fmla="*/ 322808 w 983689"/>
                <a:gd name="connsiteY23" fmla="*/ 1014293 h 1050966"/>
                <a:gd name="connsiteX24" fmla="*/ 315124 w 983689"/>
                <a:gd name="connsiteY24" fmla="*/ 983557 h 1050966"/>
                <a:gd name="connsiteX25" fmla="*/ 299755 w 983689"/>
                <a:gd name="connsiteY25" fmla="*/ 968189 h 1050966"/>
                <a:gd name="connsiteX26" fmla="*/ 284387 w 983689"/>
                <a:gd name="connsiteY26" fmla="*/ 906716 h 1050966"/>
                <a:gd name="connsiteX27" fmla="*/ 269019 w 983689"/>
                <a:gd name="connsiteY27" fmla="*/ 852928 h 1050966"/>
                <a:gd name="connsiteX28" fmla="*/ 261335 w 983689"/>
                <a:gd name="connsiteY28" fmla="*/ 822192 h 1050966"/>
                <a:gd name="connsiteX29" fmla="*/ 238283 w 983689"/>
                <a:gd name="connsiteY29" fmla="*/ 829876 h 1050966"/>
                <a:gd name="connsiteX30" fmla="*/ 184495 w 983689"/>
                <a:gd name="connsiteY30" fmla="*/ 845244 h 105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83689" h="1050966">
                  <a:moveTo>
                    <a:pt x="184495" y="845244"/>
                  </a:moveTo>
                  <a:cubicBezTo>
                    <a:pt x="165285" y="836279"/>
                    <a:pt x="134329" y="798701"/>
                    <a:pt x="123023" y="776088"/>
                  </a:cubicBezTo>
                  <a:cubicBezTo>
                    <a:pt x="115778" y="761599"/>
                    <a:pt x="114900" y="744473"/>
                    <a:pt x="107655" y="729984"/>
                  </a:cubicBezTo>
                  <a:cubicBezTo>
                    <a:pt x="8570" y="531815"/>
                    <a:pt x="62677" y="679576"/>
                    <a:pt x="15446" y="537883"/>
                  </a:cubicBezTo>
                  <a:cubicBezTo>
                    <a:pt x="12885" y="517392"/>
                    <a:pt x="10902" y="496820"/>
                    <a:pt x="7762" y="476410"/>
                  </a:cubicBezTo>
                  <a:cubicBezTo>
                    <a:pt x="5776" y="463502"/>
                    <a:pt x="-791" y="451021"/>
                    <a:pt x="78" y="437990"/>
                  </a:cubicBezTo>
                  <a:cubicBezTo>
                    <a:pt x="4368" y="373640"/>
                    <a:pt x="5623" y="307960"/>
                    <a:pt x="23130" y="245889"/>
                  </a:cubicBezTo>
                  <a:cubicBezTo>
                    <a:pt x="44405" y="170461"/>
                    <a:pt x="78273" y="134962"/>
                    <a:pt x="138391" y="99893"/>
                  </a:cubicBezTo>
                  <a:cubicBezTo>
                    <a:pt x="150305" y="92943"/>
                    <a:pt x="164004" y="89648"/>
                    <a:pt x="176811" y="84525"/>
                  </a:cubicBezTo>
                  <a:cubicBezTo>
                    <a:pt x="189618" y="71718"/>
                    <a:pt x="201088" y="57419"/>
                    <a:pt x="215231" y="46105"/>
                  </a:cubicBezTo>
                  <a:cubicBezTo>
                    <a:pt x="249094" y="19014"/>
                    <a:pt x="280796" y="14004"/>
                    <a:pt x="322808" y="0"/>
                  </a:cubicBezTo>
                  <a:cubicBezTo>
                    <a:pt x="376596" y="7684"/>
                    <a:pt x="431577" y="9416"/>
                    <a:pt x="484172" y="23052"/>
                  </a:cubicBezTo>
                  <a:cubicBezTo>
                    <a:pt x="502051" y="27687"/>
                    <a:pt x="514322" y="44482"/>
                    <a:pt x="530276" y="53789"/>
                  </a:cubicBezTo>
                  <a:cubicBezTo>
                    <a:pt x="545118" y="62447"/>
                    <a:pt x="562399" y="66854"/>
                    <a:pt x="576381" y="76841"/>
                  </a:cubicBezTo>
                  <a:cubicBezTo>
                    <a:pt x="620154" y="108107"/>
                    <a:pt x="669168" y="164047"/>
                    <a:pt x="707009" y="199785"/>
                  </a:cubicBezTo>
                  <a:cubicBezTo>
                    <a:pt x="856333" y="340812"/>
                    <a:pt x="691501" y="162876"/>
                    <a:pt x="914478" y="414938"/>
                  </a:cubicBezTo>
                  <a:cubicBezTo>
                    <a:pt x="959945" y="466335"/>
                    <a:pt x="947347" y="449940"/>
                    <a:pt x="975950" y="507147"/>
                  </a:cubicBezTo>
                  <a:cubicBezTo>
                    <a:pt x="978511" y="519954"/>
                    <a:pt x="984320" y="532525"/>
                    <a:pt x="983634" y="545567"/>
                  </a:cubicBezTo>
                  <a:cubicBezTo>
                    <a:pt x="977179" y="668208"/>
                    <a:pt x="969415" y="651132"/>
                    <a:pt x="906794" y="760720"/>
                  </a:cubicBezTo>
                  <a:cubicBezTo>
                    <a:pt x="873279" y="819371"/>
                    <a:pt x="876133" y="819540"/>
                    <a:pt x="829954" y="875980"/>
                  </a:cubicBezTo>
                  <a:cubicBezTo>
                    <a:pt x="800047" y="912533"/>
                    <a:pt x="768615" y="947813"/>
                    <a:pt x="737745" y="983557"/>
                  </a:cubicBezTo>
                  <a:cubicBezTo>
                    <a:pt x="719949" y="1004163"/>
                    <a:pt x="683957" y="1045029"/>
                    <a:pt x="683957" y="1045029"/>
                  </a:cubicBezTo>
                  <a:cubicBezTo>
                    <a:pt x="549584" y="1041584"/>
                    <a:pt x="465022" y="1068584"/>
                    <a:pt x="361228" y="1029661"/>
                  </a:cubicBezTo>
                  <a:cubicBezTo>
                    <a:pt x="348313" y="1024818"/>
                    <a:pt x="335615" y="1019416"/>
                    <a:pt x="322808" y="1014293"/>
                  </a:cubicBezTo>
                  <a:cubicBezTo>
                    <a:pt x="320247" y="1004048"/>
                    <a:pt x="319847" y="993003"/>
                    <a:pt x="315124" y="983557"/>
                  </a:cubicBezTo>
                  <a:cubicBezTo>
                    <a:pt x="311884" y="977077"/>
                    <a:pt x="302446" y="974916"/>
                    <a:pt x="299755" y="968189"/>
                  </a:cubicBezTo>
                  <a:cubicBezTo>
                    <a:pt x="291910" y="948578"/>
                    <a:pt x="289510" y="927207"/>
                    <a:pt x="284387" y="906716"/>
                  </a:cubicBezTo>
                  <a:cubicBezTo>
                    <a:pt x="260368" y="810638"/>
                    <a:pt x="291065" y="930087"/>
                    <a:pt x="269019" y="852928"/>
                  </a:cubicBezTo>
                  <a:cubicBezTo>
                    <a:pt x="266118" y="842774"/>
                    <a:pt x="263896" y="832437"/>
                    <a:pt x="261335" y="822192"/>
                  </a:cubicBezTo>
                  <a:cubicBezTo>
                    <a:pt x="253651" y="824753"/>
                    <a:pt x="246312" y="828806"/>
                    <a:pt x="238283" y="829876"/>
                  </a:cubicBezTo>
                  <a:cubicBezTo>
                    <a:pt x="179058" y="837773"/>
                    <a:pt x="203705" y="854209"/>
                    <a:pt x="184495" y="84524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 rot="9900000">
              <a:off x="8598434" y="4287193"/>
              <a:ext cx="1629750" cy="991240"/>
            </a:xfrm>
            <a:custGeom>
              <a:avLst/>
              <a:gdLst>
                <a:gd name="connsiteX0" fmla="*/ 268941 w 1629750"/>
                <a:gd name="connsiteY0" fmla="*/ 7684 h 991240"/>
                <a:gd name="connsiteX1" fmla="*/ 230521 w 1629750"/>
                <a:gd name="connsiteY1" fmla="*/ 0 h 991240"/>
                <a:gd name="connsiteX2" fmla="*/ 30736 w 1629750"/>
                <a:gd name="connsiteY2" fmla="*/ 15368 h 991240"/>
                <a:gd name="connsiteX3" fmla="*/ 23052 w 1629750"/>
                <a:gd name="connsiteY3" fmla="*/ 38420 h 991240"/>
                <a:gd name="connsiteX4" fmla="*/ 0 w 1629750"/>
                <a:gd name="connsiteY4" fmla="*/ 84524 h 991240"/>
                <a:gd name="connsiteX5" fmla="*/ 15368 w 1629750"/>
                <a:gd name="connsiteY5" fmla="*/ 384201 h 991240"/>
                <a:gd name="connsiteX6" fmla="*/ 23052 w 1629750"/>
                <a:gd name="connsiteY6" fmla="*/ 407253 h 991240"/>
                <a:gd name="connsiteX7" fmla="*/ 38420 w 1629750"/>
                <a:gd name="connsiteY7" fmla="*/ 461042 h 991240"/>
                <a:gd name="connsiteX8" fmla="*/ 46104 w 1629750"/>
                <a:gd name="connsiteY8" fmla="*/ 614722 h 991240"/>
                <a:gd name="connsiteX9" fmla="*/ 61472 w 1629750"/>
                <a:gd name="connsiteY9" fmla="*/ 722299 h 991240"/>
                <a:gd name="connsiteX10" fmla="*/ 84524 w 1629750"/>
                <a:gd name="connsiteY10" fmla="*/ 814507 h 991240"/>
                <a:gd name="connsiteX11" fmla="*/ 92208 w 1629750"/>
                <a:gd name="connsiteY11" fmla="*/ 837559 h 991240"/>
                <a:gd name="connsiteX12" fmla="*/ 115261 w 1629750"/>
                <a:gd name="connsiteY12" fmla="*/ 860611 h 991240"/>
                <a:gd name="connsiteX13" fmla="*/ 192101 w 1629750"/>
                <a:gd name="connsiteY13" fmla="*/ 899032 h 991240"/>
                <a:gd name="connsiteX14" fmla="*/ 238205 w 1629750"/>
                <a:gd name="connsiteY14" fmla="*/ 929768 h 991240"/>
                <a:gd name="connsiteX15" fmla="*/ 268941 w 1629750"/>
                <a:gd name="connsiteY15" fmla="*/ 937452 h 991240"/>
                <a:gd name="connsiteX16" fmla="*/ 291993 w 1629750"/>
                <a:gd name="connsiteY16" fmla="*/ 952820 h 991240"/>
                <a:gd name="connsiteX17" fmla="*/ 361150 w 1629750"/>
                <a:gd name="connsiteY17" fmla="*/ 975872 h 991240"/>
                <a:gd name="connsiteX18" fmla="*/ 399570 w 1629750"/>
                <a:gd name="connsiteY18" fmla="*/ 991240 h 991240"/>
                <a:gd name="connsiteX19" fmla="*/ 1045029 w 1629750"/>
                <a:gd name="connsiteY19" fmla="*/ 983556 h 991240"/>
                <a:gd name="connsiteX20" fmla="*/ 1075765 w 1629750"/>
                <a:gd name="connsiteY20" fmla="*/ 945136 h 991240"/>
                <a:gd name="connsiteX21" fmla="*/ 1091133 w 1629750"/>
                <a:gd name="connsiteY21" fmla="*/ 922084 h 991240"/>
                <a:gd name="connsiteX22" fmla="*/ 1144921 w 1629750"/>
                <a:gd name="connsiteY22" fmla="*/ 899032 h 991240"/>
                <a:gd name="connsiteX23" fmla="*/ 1183341 w 1629750"/>
                <a:gd name="connsiteY23" fmla="*/ 883664 h 991240"/>
                <a:gd name="connsiteX24" fmla="*/ 1206393 w 1629750"/>
                <a:gd name="connsiteY24" fmla="*/ 845243 h 991240"/>
                <a:gd name="connsiteX25" fmla="*/ 1237129 w 1629750"/>
                <a:gd name="connsiteY25" fmla="*/ 799139 h 991240"/>
                <a:gd name="connsiteX26" fmla="*/ 1244814 w 1629750"/>
                <a:gd name="connsiteY26" fmla="*/ 776087 h 991240"/>
                <a:gd name="connsiteX27" fmla="*/ 1275550 w 1629750"/>
                <a:gd name="connsiteY27" fmla="*/ 768403 h 991240"/>
                <a:gd name="connsiteX28" fmla="*/ 1306286 w 1629750"/>
                <a:gd name="connsiteY28" fmla="*/ 745351 h 991240"/>
                <a:gd name="connsiteX29" fmla="*/ 1436914 w 1629750"/>
                <a:gd name="connsiteY29" fmla="*/ 722299 h 991240"/>
                <a:gd name="connsiteX30" fmla="*/ 1475335 w 1629750"/>
                <a:gd name="connsiteY30" fmla="*/ 637774 h 991240"/>
                <a:gd name="connsiteX31" fmla="*/ 1513755 w 1629750"/>
                <a:gd name="connsiteY31" fmla="*/ 630090 h 991240"/>
                <a:gd name="connsiteX32" fmla="*/ 1605963 w 1629750"/>
                <a:gd name="connsiteY32" fmla="*/ 622406 h 991240"/>
                <a:gd name="connsiteX33" fmla="*/ 1621331 w 1629750"/>
                <a:gd name="connsiteY33" fmla="*/ 591670 h 991240"/>
                <a:gd name="connsiteX34" fmla="*/ 1621331 w 1629750"/>
                <a:gd name="connsiteY34" fmla="*/ 430306 h 991240"/>
                <a:gd name="connsiteX35" fmla="*/ 1544491 w 1629750"/>
                <a:gd name="connsiteY35" fmla="*/ 338097 h 991240"/>
                <a:gd name="connsiteX36" fmla="*/ 1529123 w 1629750"/>
                <a:gd name="connsiteY36" fmla="*/ 299677 h 991240"/>
                <a:gd name="connsiteX37" fmla="*/ 1444598 w 1629750"/>
                <a:gd name="connsiteY37" fmla="*/ 222837 h 991240"/>
                <a:gd name="connsiteX38" fmla="*/ 1413862 w 1629750"/>
                <a:gd name="connsiteY38" fmla="*/ 207469 h 991240"/>
                <a:gd name="connsiteX39" fmla="*/ 1383126 w 1629750"/>
                <a:gd name="connsiteY39" fmla="*/ 199785 h 991240"/>
                <a:gd name="connsiteX40" fmla="*/ 1337022 w 1629750"/>
                <a:gd name="connsiteY40" fmla="*/ 176732 h 991240"/>
                <a:gd name="connsiteX41" fmla="*/ 1298602 w 1629750"/>
                <a:gd name="connsiteY41" fmla="*/ 153680 h 991240"/>
                <a:gd name="connsiteX42" fmla="*/ 1260182 w 1629750"/>
                <a:gd name="connsiteY42" fmla="*/ 145996 h 991240"/>
                <a:gd name="connsiteX43" fmla="*/ 1229445 w 1629750"/>
                <a:gd name="connsiteY43" fmla="*/ 138312 h 991240"/>
                <a:gd name="connsiteX44" fmla="*/ 1191025 w 1629750"/>
                <a:gd name="connsiteY44" fmla="*/ 115260 h 991240"/>
                <a:gd name="connsiteX45" fmla="*/ 1114185 w 1629750"/>
                <a:gd name="connsiteY45" fmla="*/ 99892 h 991240"/>
                <a:gd name="connsiteX46" fmla="*/ 1052713 w 1629750"/>
                <a:gd name="connsiteY46" fmla="*/ 84524 h 991240"/>
                <a:gd name="connsiteX47" fmla="*/ 1021977 w 1629750"/>
                <a:gd name="connsiteY47" fmla="*/ 76840 h 991240"/>
                <a:gd name="connsiteX48" fmla="*/ 998924 w 1629750"/>
                <a:gd name="connsiteY48" fmla="*/ 69156 h 991240"/>
                <a:gd name="connsiteX49" fmla="*/ 922084 w 1629750"/>
                <a:gd name="connsiteY49" fmla="*/ 53788 h 991240"/>
                <a:gd name="connsiteX50" fmla="*/ 799140 w 1629750"/>
                <a:gd name="connsiteY50" fmla="*/ 38420 h 991240"/>
                <a:gd name="connsiteX51" fmla="*/ 753035 w 1629750"/>
                <a:gd name="connsiteY51" fmla="*/ 30736 h 991240"/>
                <a:gd name="connsiteX52" fmla="*/ 714615 w 1629750"/>
                <a:gd name="connsiteY52" fmla="*/ 23052 h 991240"/>
                <a:gd name="connsiteX53" fmla="*/ 522514 w 1629750"/>
                <a:gd name="connsiteY53" fmla="*/ 15368 h 991240"/>
                <a:gd name="connsiteX54" fmla="*/ 268941 w 1629750"/>
                <a:gd name="connsiteY54" fmla="*/ 7684 h 99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629750" h="991240">
                  <a:moveTo>
                    <a:pt x="268941" y="7684"/>
                  </a:moveTo>
                  <a:cubicBezTo>
                    <a:pt x="220275" y="5123"/>
                    <a:pt x="243581" y="0"/>
                    <a:pt x="230521" y="0"/>
                  </a:cubicBezTo>
                  <a:cubicBezTo>
                    <a:pt x="112052" y="0"/>
                    <a:pt x="112011" y="1822"/>
                    <a:pt x="30736" y="15368"/>
                  </a:cubicBezTo>
                  <a:cubicBezTo>
                    <a:pt x="28175" y="23052"/>
                    <a:pt x="26674" y="31175"/>
                    <a:pt x="23052" y="38420"/>
                  </a:cubicBezTo>
                  <a:cubicBezTo>
                    <a:pt x="-6739" y="98003"/>
                    <a:pt x="19314" y="26582"/>
                    <a:pt x="0" y="84524"/>
                  </a:cubicBezTo>
                  <a:cubicBezTo>
                    <a:pt x="1798" y="136676"/>
                    <a:pt x="2634" y="301432"/>
                    <a:pt x="15368" y="384201"/>
                  </a:cubicBezTo>
                  <a:cubicBezTo>
                    <a:pt x="16600" y="392206"/>
                    <a:pt x="20827" y="399465"/>
                    <a:pt x="23052" y="407253"/>
                  </a:cubicBezTo>
                  <a:cubicBezTo>
                    <a:pt x="42349" y="474793"/>
                    <a:pt x="19997" y="405772"/>
                    <a:pt x="38420" y="461042"/>
                  </a:cubicBezTo>
                  <a:cubicBezTo>
                    <a:pt x="40981" y="512269"/>
                    <a:pt x="42802" y="563538"/>
                    <a:pt x="46104" y="614722"/>
                  </a:cubicBezTo>
                  <a:cubicBezTo>
                    <a:pt x="51491" y="698223"/>
                    <a:pt x="45709" y="675010"/>
                    <a:pt x="61472" y="722299"/>
                  </a:cubicBezTo>
                  <a:cubicBezTo>
                    <a:pt x="72222" y="797552"/>
                    <a:pt x="61580" y="753323"/>
                    <a:pt x="84524" y="814507"/>
                  </a:cubicBezTo>
                  <a:cubicBezTo>
                    <a:pt x="87368" y="822091"/>
                    <a:pt x="87715" y="830820"/>
                    <a:pt x="92208" y="837559"/>
                  </a:cubicBezTo>
                  <a:cubicBezTo>
                    <a:pt x="98236" y="846601"/>
                    <a:pt x="106683" y="853939"/>
                    <a:pt x="115261" y="860611"/>
                  </a:cubicBezTo>
                  <a:cubicBezTo>
                    <a:pt x="158598" y="894318"/>
                    <a:pt x="150052" y="888520"/>
                    <a:pt x="192101" y="899032"/>
                  </a:cubicBezTo>
                  <a:cubicBezTo>
                    <a:pt x="207469" y="909277"/>
                    <a:pt x="221685" y="921508"/>
                    <a:pt x="238205" y="929768"/>
                  </a:cubicBezTo>
                  <a:cubicBezTo>
                    <a:pt x="247651" y="934491"/>
                    <a:pt x="259234" y="933292"/>
                    <a:pt x="268941" y="937452"/>
                  </a:cubicBezTo>
                  <a:cubicBezTo>
                    <a:pt x="277429" y="941090"/>
                    <a:pt x="283733" y="948690"/>
                    <a:pt x="291993" y="952820"/>
                  </a:cubicBezTo>
                  <a:cubicBezTo>
                    <a:pt x="340094" y="976870"/>
                    <a:pt x="317128" y="961198"/>
                    <a:pt x="361150" y="975872"/>
                  </a:cubicBezTo>
                  <a:cubicBezTo>
                    <a:pt x="374235" y="980234"/>
                    <a:pt x="386763" y="986117"/>
                    <a:pt x="399570" y="991240"/>
                  </a:cubicBezTo>
                  <a:cubicBezTo>
                    <a:pt x="614723" y="988679"/>
                    <a:pt x="829989" y="990971"/>
                    <a:pt x="1045029" y="983556"/>
                  </a:cubicBezTo>
                  <a:cubicBezTo>
                    <a:pt x="1071390" y="982647"/>
                    <a:pt x="1068169" y="960327"/>
                    <a:pt x="1075765" y="945136"/>
                  </a:cubicBezTo>
                  <a:cubicBezTo>
                    <a:pt x="1079895" y="936876"/>
                    <a:pt x="1084603" y="928614"/>
                    <a:pt x="1091133" y="922084"/>
                  </a:cubicBezTo>
                  <a:cubicBezTo>
                    <a:pt x="1111392" y="901825"/>
                    <a:pt x="1118468" y="907850"/>
                    <a:pt x="1144921" y="899032"/>
                  </a:cubicBezTo>
                  <a:cubicBezTo>
                    <a:pt x="1158006" y="894670"/>
                    <a:pt x="1170534" y="888787"/>
                    <a:pt x="1183341" y="883664"/>
                  </a:cubicBezTo>
                  <a:cubicBezTo>
                    <a:pt x="1217821" y="849182"/>
                    <a:pt x="1181454" y="890133"/>
                    <a:pt x="1206393" y="845243"/>
                  </a:cubicBezTo>
                  <a:cubicBezTo>
                    <a:pt x="1215363" y="829097"/>
                    <a:pt x="1228159" y="815285"/>
                    <a:pt x="1237129" y="799139"/>
                  </a:cubicBezTo>
                  <a:cubicBezTo>
                    <a:pt x="1241063" y="792059"/>
                    <a:pt x="1238489" y="781147"/>
                    <a:pt x="1244814" y="776087"/>
                  </a:cubicBezTo>
                  <a:cubicBezTo>
                    <a:pt x="1253061" y="769490"/>
                    <a:pt x="1265305" y="770964"/>
                    <a:pt x="1275550" y="768403"/>
                  </a:cubicBezTo>
                  <a:cubicBezTo>
                    <a:pt x="1285795" y="760719"/>
                    <a:pt x="1293820" y="748284"/>
                    <a:pt x="1306286" y="745351"/>
                  </a:cubicBezTo>
                  <a:cubicBezTo>
                    <a:pt x="1484196" y="703490"/>
                    <a:pt x="1353465" y="764023"/>
                    <a:pt x="1436914" y="722299"/>
                  </a:cubicBezTo>
                  <a:cubicBezTo>
                    <a:pt x="1437997" y="719050"/>
                    <a:pt x="1450017" y="648625"/>
                    <a:pt x="1475335" y="637774"/>
                  </a:cubicBezTo>
                  <a:cubicBezTo>
                    <a:pt x="1487339" y="632629"/>
                    <a:pt x="1500784" y="631616"/>
                    <a:pt x="1513755" y="630090"/>
                  </a:cubicBezTo>
                  <a:cubicBezTo>
                    <a:pt x="1544386" y="626486"/>
                    <a:pt x="1575227" y="624967"/>
                    <a:pt x="1605963" y="622406"/>
                  </a:cubicBezTo>
                  <a:cubicBezTo>
                    <a:pt x="1611086" y="612161"/>
                    <a:pt x="1618317" y="602721"/>
                    <a:pt x="1621331" y="591670"/>
                  </a:cubicBezTo>
                  <a:cubicBezTo>
                    <a:pt x="1633414" y="547367"/>
                    <a:pt x="1631666" y="466479"/>
                    <a:pt x="1621331" y="430306"/>
                  </a:cubicBezTo>
                  <a:cubicBezTo>
                    <a:pt x="1613499" y="402894"/>
                    <a:pt x="1564695" y="358301"/>
                    <a:pt x="1544491" y="338097"/>
                  </a:cubicBezTo>
                  <a:cubicBezTo>
                    <a:pt x="1539368" y="325290"/>
                    <a:pt x="1537399" y="310712"/>
                    <a:pt x="1529123" y="299677"/>
                  </a:cubicBezTo>
                  <a:cubicBezTo>
                    <a:pt x="1513676" y="279082"/>
                    <a:pt x="1471680" y="239763"/>
                    <a:pt x="1444598" y="222837"/>
                  </a:cubicBezTo>
                  <a:cubicBezTo>
                    <a:pt x="1434884" y="216766"/>
                    <a:pt x="1424587" y="211491"/>
                    <a:pt x="1413862" y="207469"/>
                  </a:cubicBezTo>
                  <a:cubicBezTo>
                    <a:pt x="1403974" y="203761"/>
                    <a:pt x="1393371" y="202346"/>
                    <a:pt x="1383126" y="199785"/>
                  </a:cubicBezTo>
                  <a:cubicBezTo>
                    <a:pt x="1317071" y="155745"/>
                    <a:pt x="1400640" y="208541"/>
                    <a:pt x="1337022" y="176732"/>
                  </a:cubicBezTo>
                  <a:cubicBezTo>
                    <a:pt x="1323664" y="170053"/>
                    <a:pt x="1312469" y="159227"/>
                    <a:pt x="1298602" y="153680"/>
                  </a:cubicBezTo>
                  <a:cubicBezTo>
                    <a:pt x="1286476" y="148830"/>
                    <a:pt x="1272931" y="148829"/>
                    <a:pt x="1260182" y="145996"/>
                  </a:cubicBezTo>
                  <a:cubicBezTo>
                    <a:pt x="1249873" y="143705"/>
                    <a:pt x="1239691" y="140873"/>
                    <a:pt x="1229445" y="138312"/>
                  </a:cubicBezTo>
                  <a:cubicBezTo>
                    <a:pt x="1216638" y="130628"/>
                    <a:pt x="1205194" y="119983"/>
                    <a:pt x="1191025" y="115260"/>
                  </a:cubicBezTo>
                  <a:cubicBezTo>
                    <a:pt x="1166245" y="107000"/>
                    <a:pt x="1139526" y="106227"/>
                    <a:pt x="1114185" y="99892"/>
                  </a:cubicBezTo>
                  <a:lnTo>
                    <a:pt x="1052713" y="84524"/>
                  </a:lnTo>
                  <a:cubicBezTo>
                    <a:pt x="1042468" y="81963"/>
                    <a:pt x="1031996" y="80179"/>
                    <a:pt x="1021977" y="76840"/>
                  </a:cubicBezTo>
                  <a:cubicBezTo>
                    <a:pt x="1014293" y="74279"/>
                    <a:pt x="1006817" y="70977"/>
                    <a:pt x="998924" y="69156"/>
                  </a:cubicBezTo>
                  <a:cubicBezTo>
                    <a:pt x="973472" y="63283"/>
                    <a:pt x="947807" y="58327"/>
                    <a:pt x="922084" y="53788"/>
                  </a:cubicBezTo>
                  <a:cubicBezTo>
                    <a:pt x="870081" y="44611"/>
                    <a:pt x="854607" y="45816"/>
                    <a:pt x="799140" y="38420"/>
                  </a:cubicBezTo>
                  <a:cubicBezTo>
                    <a:pt x="783696" y="36361"/>
                    <a:pt x="768364" y="33523"/>
                    <a:pt x="753035" y="30736"/>
                  </a:cubicBezTo>
                  <a:cubicBezTo>
                    <a:pt x="740185" y="28400"/>
                    <a:pt x="727646" y="23921"/>
                    <a:pt x="714615" y="23052"/>
                  </a:cubicBezTo>
                  <a:cubicBezTo>
                    <a:pt x="650672" y="18789"/>
                    <a:pt x="586548" y="17929"/>
                    <a:pt x="522514" y="15368"/>
                  </a:cubicBezTo>
                  <a:lnTo>
                    <a:pt x="268941" y="7684"/>
                  </a:lnTo>
                  <a:close/>
                </a:path>
              </a:pathLst>
            </a:custGeom>
            <a:solidFill>
              <a:srgbClr val="F57A1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613520" y="5688883"/>
              <a:ext cx="333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RI Allocation Governance Domain</a:t>
              </a:r>
              <a:endParaRPr lang="en-GB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709419" y="2581834"/>
              <a:ext cx="2017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Community Team A</a:t>
              </a:r>
              <a:endParaRPr lang="en-GB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8968688" y="5371140"/>
              <a:ext cx="115355" cy="273356"/>
            </a:xfrm>
            <a:prstGeom prst="straightConnector1">
              <a:avLst/>
            </a:prstGeom>
            <a:ln w="57150">
              <a:solidFill>
                <a:srgbClr val="0C395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9442171" y="4368839"/>
              <a:ext cx="2007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Community Team C</a:t>
              </a:r>
              <a:endParaRPr lang="en-GB" dirty="0"/>
            </a:p>
          </p:txBody>
        </p:sp>
      </p:grpSp>
      <p:cxnSp>
        <p:nvCxnSpPr>
          <p:cNvPr id="4" name="Straight Connector 3"/>
          <p:cNvCxnSpPr/>
          <p:nvPr/>
        </p:nvCxnSpPr>
        <p:spPr>
          <a:xfrm>
            <a:off x="537882" y="3234978"/>
            <a:ext cx="6662057" cy="0"/>
          </a:xfrm>
          <a:prstGeom prst="line">
            <a:avLst/>
          </a:prstGeom>
          <a:ln w="28575">
            <a:solidFill>
              <a:srgbClr val="F57A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7882" y="3350240"/>
            <a:ext cx="2428155" cy="2246769"/>
          </a:xfrm>
          <a:prstGeom prst="rect">
            <a:avLst/>
          </a:prstGeom>
          <a:noFill/>
          <a:ln>
            <a:solidFill>
              <a:srgbClr val="F57A1E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57A1E"/>
                </a:solidFill>
              </a:rPr>
              <a:t>1.</a:t>
            </a:r>
          </a:p>
          <a:p>
            <a:r>
              <a:rPr lang="en-GB" sz="2000" dirty="0" smtClean="0">
                <a:solidFill>
                  <a:srgbClr val="0C3959"/>
                </a:solidFill>
              </a:rPr>
              <a:t>Support </a:t>
            </a:r>
            <a:r>
              <a:rPr lang="en-GB" sz="2000" dirty="0">
                <a:solidFill>
                  <a:srgbClr val="0C3959"/>
                </a:solidFill>
              </a:rPr>
              <a:t>communities to deal with general data protection </a:t>
            </a:r>
            <a:br>
              <a:rPr lang="en-GB" sz="2000" dirty="0">
                <a:solidFill>
                  <a:srgbClr val="0C3959"/>
                </a:solidFill>
              </a:rPr>
            </a:br>
            <a:r>
              <a:rPr lang="en-GB" sz="2000" dirty="0" smtClean="0">
                <a:solidFill>
                  <a:srgbClr val="0C3959"/>
                </a:solidFill>
              </a:rPr>
              <a:t>issues</a:t>
            </a:r>
          </a:p>
          <a:p>
            <a:r>
              <a:rPr lang="en-US" sz="2000" dirty="0" smtClean="0">
                <a:solidFill>
                  <a:srgbClr val="0C3959"/>
                </a:solidFill>
              </a:rPr>
              <a:t>Impact of GDPR for communities</a:t>
            </a:r>
            <a:endParaRPr lang="en-GB" sz="2000" dirty="0">
              <a:solidFill>
                <a:srgbClr val="0C395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80990" y="3819818"/>
            <a:ext cx="2164047" cy="1938992"/>
          </a:xfrm>
          <a:prstGeom prst="rect">
            <a:avLst/>
          </a:prstGeom>
          <a:noFill/>
          <a:ln>
            <a:solidFill>
              <a:srgbClr val="F57A1E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57A1E"/>
                </a:solidFill>
              </a:rPr>
              <a:t>2.</a:t>
            </a:r>
          </a:p>
          <a:p>
            <a:r>
              <a:rPr lang="en-GB" sz="2000" dirty="0" smtClean="0">
                <a:solidFill>
                  <a:srgbClr val="0C3959"/>
                </a:solidFill>
              </a:rPr>
              <a:t>Issue guidance on generic issues, </a:t>
            </a:r>
            <a:r>
              <a:rPr lang="en-GB" sz="2000" dirty="0">
                <a:solidFill>
                  <a:srgbClr val="0C3959"/>
                </a:solidFill>
              </a:rPr>
              <a:t>such as </a:t>
            </a:r>
            <a:r>
              <a:rPr lang="en-GB" sz="2000" dirty="0" smtClean="0">
                <a:solidFill>
                  <a:srgbClr val="0C3959"/>
                </a:solidFill>
              </a:rPr>
              <a:t>assessing </a:t>
            </a:r>
            <a:r>
              <a:rPr lang="en-GB" sz="2000" dirty="0">
                <a:solidFill>
                  <a:srgbClr val="0C3959"/>
                </a:solidFill>
              </a:rPr>
              <a:t>impact of </a:t>
            </a:r>
            <a:r>
              <a:rPr lang="en-GB" sz="2000" dirty="0" smtClean="0">
                <a:solidFill>
                  <a:srgbClr val="0C3959"/>
                </a:solidFill>
              </a:rPr>
              <a:t>infrastructure use</a:t>
            </a:r>
            <a:endParaRPr lang="en-GB" sz="2000" dirty="0">
              <a:solidFill>
                <a:srgbClr val="0C3959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59991" y="4244055"/>
            <a:ext cx="2540070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57A1E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57A1E"/>
                </a:solidFill>
              </a:rPr>
              <a:t>PY2</a:t>
            </a:r>
          </a:p>
          <a:p>
            <a:r>
              <a:rPr lang="en-US" sz="2000" dirty="0" smtClean="0">
                <a:solidFill>
                  <a:srgbClr val="0C3959"/>
                </a:solidFill>
              </a:rPr>
              <a:t>Depending on stage of community development, may continue emphasis on targeted guidance</a:t>
            </a:r>
            <a:endParaRPr lang="en-GB" sz="2000" dirty="0">
              <a:solidFill>
                <a:srgbClr val="0C3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3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achievements in Service-Centric Policy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31735"/>
              </p:ext>
            </p:extLst>
          </p:nvPr>
        </p:nvGraphicFramePr>
        <p:xfrm>
          <a:off x="477520" y="1822249"/>
          <a:ext cx="11145519" cy="27470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3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2002">
                <a:tc>
                  <a:txBody>
                    <a:bodyPr/>
                    <a:lstStyle/>
                    <a:p>
                      <a: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  <a:t>Guidelines model for policy and architecture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noProof="0" dirty="0" smtClean="0">
                          <a:solidFill>
                            <a:srgbClr val="0C3959"/>
                          </a:solidFill>
                          <a:sym typeface="Wingdings"/>
                        </a:rPr>
                        <a:t></a:t>
                      </a:r>
                      <a:endParaRPr lang="en-GB" sz="280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  <a:t>Clear adoption process for ‘consumers’ </a:t>
                      </a:r>
                      <a:b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</a:br>
                      <a: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  <a:t>of AARC results, including targeted advice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0153">
                <a:tc>
                  <a:txBody>
                    <a:bodyPr/>
                    <a:lstStyle/>
                    <a:p>
                      <a: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  <a:t>Community Specific Guideline:</a:t>
                      </a:r>
                      <a:b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</a:br>
                      <a: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  <a:t>LSAAI proxy</a:t>
                      </a:r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 operations </a:t>
                      </a:r>
                      <a: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  <a:t>(for R&amp;S + </a:t>
                      </a:r>
                      <a:r>
                        <a:rPr lang="en-US" sz="2200" noProof="0" dirty="0" err="1" smtClean="0">
                          <a:solidFill>
                            <a:srgbClr val="0C3959"/>
                          </a:solidFill>
                        </a:rPr>
                        <a:t>DPCoCo</a:t>
                      </a:r>
                      <a: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  <a:t>)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noProof="0" dirty="0" smtClean="0">
                          <a:solidFill>
                            <a:srgbClr val="0C3959"/>
                          </a:solidFill>
                          <a:sym typeface="Wingdings"/>
                        </a:rPr>
                        <a:t></a:t>
                      </a:r>
                      <a:endParaRPr lang="en-GB" sz="2800" noProof="0" dirty="0" smtClean="0">
                        <a:solidFill>
                          <a:srgbClr val="0C3959"/>
                        </a:solidFill>
                      </a:endParaRPr>
                    </a:p>
                    <a:p>
                      <a:endParaRPr lang="en-GB" sz="28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  <a:t>Support</a:t>
                      </a:r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 the move of LSAAI to full production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0153">
                <a:tc>
                  <a:txBody>
                    <a:bodyPr/>
                    <a:lstStyle/>
                    <a:p>
                      <a:r>
                        <a:rPr lang="en-US" sz="2200" b="0" baseline="0" noProof="0" dirty="0" smtClean="0">
                          <a:solidFill>
                            <a:srgbClr val="0C3959"/>
                          </a:solidFill>
                        </a:rPr>
                        <a:t>Guideline:</a:t>
                      </a:r>
                    </a:p>
                    <a:p>
                      <a:r>
                        <a:rPr lang="en-US" sz="2200" b="0" noProof="0" dirty="0" smtClean="0">
                          <a:solidFill>
                            <a:srgbClr val="0C3959"/>
                          </a:solidFill>
                        </a:rPr>
                        <a:t>Data</a:t>
                      </a:r>
                      <a:r>
                        <a:rPr lang="en-US" sz="2200" b="0" baseline="0" noProof="0" dirty="0" smtClean="0">
                          <a:solidFill>
                            <a:srgbClr val="0C3959"/>
                          </a:solidFill>
                        </a:rPr>
                        <a:t> Protection Impact Assessment</a:t>
                      </a:r>
                      <a:endParaRPr lang="en-GB" sz="2200" b="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noProof="0" dirty="0" smtClean="0">
                          <a:solidFill>
                            <a:srgbClr val="0C3959"/>
                          </a:solidFill>
                          <a:sym typeface="Wingdings"/>
                        </a:rPr>
                        <a:t></a:t>
                      </a:r>
                      <a:endParaRPr lang="en-GB" sz="28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Reduced complexity for communities and</a:t>
                      </a: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 infrastructures handing (accounting) data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42277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400342"/>
              </p:ext>
            </p:extLst>
          </p:nvPr>
        </p:nvGraphicFramePr>
        <p:xfrm>
          <a:off x="477520" y="4575048"/>
          <a:ext cx="11145519" cy="1310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3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51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 rowSpan="2">
                  <a:txBody>
                    <a:bodyPr/>
                    <a:lstStyle/>
                    <a:p>
                      <a:r>
                        <a:rPr lang="en-US" sz="2200" b="1" noProof="0" dirty="0" smtClean="0">
                          <a:solidFill>
                            <a:srgbClr val="0C3959"/>
                          </a:solidFill>
                          <a:sym typeface="Wingdings"/>
                        </a:rPr>
                        <a:t>PY2</a:t>
                      </a:r>
                      <a:endParaRPr lang="en-GB" sz="2200" b="1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traceability and accounting data-collection policy framework based on SCI, providing</a:t>
                      </a: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 a self-assessment methodology and comparison matrix for infrastructure services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F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AFBE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Evolution of data protection guidance for services – driven by the community needs</a:t>
                      </a:r>
                      <a:endParaRPr lang="en-GB" sz="2200" baseline="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04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Authentication Assurance </a:t>
            </a:r>
          </a:p>
          <a:p>
            <a:r>
              <a:rPr lang="en-US" sz="2400" dirty="0" smtClean="0"/>
              <a:t>using both REFEDS RAF components </a:t>
            </a:r>
            <a:br>
              <a:rPr lang="en-US" sz="2400" dirty="0" smtClean="0"/>
            </a:br>
            <a:r>
              <a:rPr lang="en-US" sz="2400" dirty="0" smtClean="0"/>
              <a:t>as well as cross Infrastructure profiles</a:t>
            </a:r>
            <a:endParaRPr lang="en-US" sz="2400" dirty="0"/>
          </a:p>
          <a:p>
            <a:r>
              <a:rPr lang="en-US" sz="2400" dirty="0" smtClean="0"/>
              <a:t>considering social-ID authenticator assurance, </a:t>
            </a:r>
            <a:br>
              <a:rPr lang="en-US" sz="2400" dirty="0" smtClean="0"/>
            </a:br>
            <a:r>
              <a:rPr lang="en-US" sz="2400" dirty="0" smtClean="0"/>
              <a:t>complementing account linking in BPA </a:t>
            </a:r>
            <a:r>
              <a:rPr lang="en-US" sz="2400" i="1" dirty="0" smtClean="0"/>
              <a:t>in G041</a:t>
            </a:r>
          </a:p>
          <a:p>
            <a:r>
              <a:rPr lang="en-GB" sz="2400" dirty="0"/>
              <a:t>alignment with REFEDS SFA/MFA </a:t>
            </a:r>
            <a:r>
              <a:rPr lang="en-GB" sz="2400" dirty="0" smtClean="0"/>
              <a:t>now needs </a:t>
            </a:r>
            <a:r>
              <a:rPr lang="en-GB" sz="2400" dirty="0"/>
              <a:t>update of </a:t>
            </a:r>
            <a:r>
              <a:rPr lang="en-GB" sz="2400" i="1" dirty="0" smtClean="0"/>
              <a:t>AARC-G021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GB" sz="2400" dirty="0" smtClean="0"/>
              <a:t>Exploit </a:t>
            </a:r>
            <a:r>
              <a:rPr lang="en-GB" sz="2400" b="1" dirty="0" smtClean="0"/>
              <a:t>commonality </a:t>
            </a:r>
            <a:r>
              <a:rPr lang="en-GB" sz="2400" b="1" dirty="0"/>
              <a:t>between </a:t>
            </a:r>
            <a:r>
              <a:rPr lang="en-GB" sz="2400" b="1" dirty="0" smtClean="0"/>
              <a:t>acceptable </a:t>
            </a:r>
            <a:r>
              <a:rPr lang="en-GB" sz="2400" b="1" dirty="0"/>
              <a:t>use </a:t>
            </a:r>
            <a:r>
              <a:rPr lang="en-GB" sz="2400" b="1" dirty="0" smtClean="0"/>
              <a:t/>
            </a:r>
            <a:br>
              <a:rPr lang="en-GB" sz="2400" b="1" dirty="0" smtClean="0"/>
            </a:br>
            <a:r>
              <a:rPr lang="en-GB" sz="2400" b="1" dirty="0" smtClean="0"/>
              <a:t>policies</a:t>
            </a:r>
            <a:r>
              <a:rPr lang="en-GB" sz="2400" dirty="0" smtClean="0"/>
              <a:t> to ease cross-infrastructure resource use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Support </a:t>
            </a:r>
            <a:r>
              <a:rPr lang="en-US" sz="2400" b="1" dirty="0" smtClean="0"/>
              <a:t>community management using </a:t>
            </a:r>
            <a:r>
              <a:rPr lang="en-US" sz="2400" b="1" i="1" dirty="0" smtClean="0"/>
              <a:t>Snctfi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/>
              <a:t>easing use of the generic e-Infrastructures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i="1" dirty="0" smtClean="0">
                <a:solidFill>
                  <a:srgbClr val="ED7D31"/>
                </a:solidFill>
              </a:rPr>
              <a:t>can you show community operations – sufficient to </a:t>
            </a:r>
            <a:br>
              <a:rPr lang="en-GB" sz="2400" i="1" dirty="0" smtClean="0">
                <a:solidFill>
                  <a:srgbClr val="ED7D31"/>
                </a:solidFill>
              </a:rPr>
            </a:br>
            <a:r>
              <a:rPr lang="en-GB" sz="2400" i="1" dirty="0" smtClean="0">
                <a:solidFill>
                  <a:srgbClr val="ED7D31"/>
                </a:solidFill>
              </a:rPr>
              <a:t>act as a one-stop registration for every Infrastructure?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13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Guidance for research communities in the Infrastructure ecosystem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153861"/>
            <a:ext cx="3897923" cy="1110698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8855" y="4565333"/>
            <a:ext cx="1412832" cy="1587965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1515" y="4879436"/>
            <a:ext cx="1533237" cy="1758136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5929632" y="1425294"/>
            <a:ext cx="5814060" cy="837846"/>
          </a:xfrm>
          <a:prstGeom prst="rect">
            <a:avLst/>
          </a:prstGeom>
          <a:solidFill>
            <a:schemeClr val="bg1"/>
          </a:solidFill>
          <a:ln w="28575">
            <a:solidFill>
              <a:srgbClr val="0C395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from REFEDS Assurance Framework: Cappuccino, Espresso</a:t>
            </a:r>
            <a:endParaRPr lang="en-US" sz="600" dirty="0" smtClean="0"/>
          </a:p>
          <a:p>
            <a:r>
              <a:rPr lang="en-US" sz="1200" dirty="0" smtClean="0"/>
              <a:t>from IGTF Assurance Profiles: BIRCH, DOGWOOD</a:t>
            </a:r>
            <a:endParaRPr lang="en-US" sz="600" dirty="0" smtClean="0"/>
          </a:p>
          <a:p>
            <a:r>
              <a:rPr lang="en-US" sz="1200" dirty="0" smtClean="0"/>
              <a:t>from the AARC JRA1 use case analysis: Assam – derived from a user-held social identity</a:t>
            </a:r>
            <a:endParaRPr lang="en-GB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6558" y="1779819"/>
            <a:ext cx="3562350" cy="1577306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39347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4921825" cy="513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Relevant to communities and </a:t>
            </a:r>
            <a:br>
              <a:rPr lang="en-US" b="1" dirty="0" smtClean="0"/>
            </a:br>
            <a:r>
              <a:rPr lang="en-US" b="1" dirty="0" smtClean="0"/>
              <a:t>e-Infrastructures both</a:t>
            </a:r>
          </a:p>
          <a:p>
            <a:endParaRPr lang="en-US" dirty="0" smtClean="0"/>
          </a:p>
          <a:p>
            <a:r>
              <a:rPr lang="en-US" dirty="0" smtClean="0"/>
              <a:t>what are the requisite policy elements and processes you need to define to manage a structured community?</a:t>
            </a:r>
          </a:p>
          <a:p>
            <a:r>
              <a:rPr lang="en-US" dirty="0" smtClean="0"/>
              <a:t>which of these are required to access general-purpose e-Infrastructures?</a:t>
            </a:r>
          </a:p>
          <a:p>
            <a:r>
              <a:rPr lang="en-US" dirty="0" smtClean="0"/>
              <a:t>which roles and responsibilities lie with the community ‘management’ to that the BPA proxy model will scale out?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joint work with EGI-ENGAGE</a:t>
            </a:r>
            <a:br>
              <a:rPr lang="en-US" i="1" dirty="0" smtClean="0"/>
            </a:br>
            <a:r>
              <a:rPr lang="en-US" i="1" dirty="0" smtClean="0"/>
              <a:t>and EOSC-Hub projects and</a:t>
            </a:r>
            <a:br>
              <a:rPr lang="en-US" i="1" dirty="0" smtClean="0"/>
            </a:br>
            <a:r>
              <a:rPr lang="en-US" i="1" dirty="0" smtClean="0"/>
              <a:t>the EGI, PRACE, HBP, EUDAT </a:t>
            </a:r>
            <a:br>
              <a:rPr lang="en-US" i="1" dirty="0" smtClean="0"/>
            </a:br>
            <a:r>
              <a:rPr lang="en-US" i="1" dirty="0" smtClean="0"/>
              <a:t>communities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Snctfi: Community Membership Management and Security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82" y="1466004"/>
            <a:ext cx="3155771" cy="3546956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870" y="2249909"/>
            <a:ext cx="3424712" cy="3927057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535" y="5326070"/>
            <a:ext cx="647305" cy="4897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963" y="5326070"/>
            <a:ext cx="647413" cy="7135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33409" y="5807634"/>
            <a:ext cx="983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0C3959"/>
                </a:solidFill>
              </a:rPr>
              <a:t>ENGAGE</a:t>
            </a:r>
            <a:endParaRPr lang="en-GB" sz="1600" i="1" dirty="0">
              <a:solidFill>
                <a:srgbClr val="0C395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770" y="1439333"/>
            <a:ext cx="617812" cy="428350"/>
          </a:xfrm>
          <a:prstGeom prst="rect">
            <a:avLst/>
          </a:prstGeom>
          <a:solidFill>
            <a:srgbClr val="F8F8F8">
              <a:alpha val="80000"/>
            </a:srgbClr>
          </a:solidFill>
        </p:spPr>
      </p:pic>
    </p:spTree>
    <p:extLst>
      <p:ext uri="{BB962C8B-B14F-4D97-AF65-F5344CB8AC3E}">
        <p14:creationId xmlns:p14="http://schemas.microsoft.com/office/powerpoint/2010/main" val="84701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15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Acceptable Use Policy and data release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55646" y="4218534"/>
            <a:ext cx="10770727" cy="1928693"/>
          </a:xfrm>
          <a:prstGeom prst="rect">
            <a:avLst/>
          </a:prstGeom>
          <a:solidFill>
            <a:srgbClr val="F57A1E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C3959"/>
                </a:solidFill>
              </a:rPr>
              <a:t>Common baseline AUP </a:t>
            </a:r>
            <a:br>
              <a:rPr lang="en-US" sz="2800" b="1" dirty="0" smtClean="0">
                <a:solidFill>
                  <a:srgbClr val="0C3959"/>
                </a:solidFill>
              </a:rPr>
            </a:br>
            <a:r>
              <a:rPr lang="en-US" sz="2800" b="1" dirty="0" smtClean="0">
                <a:solidFill>
                  <a:srgbClr val="0C3959"/>
                </a:solidFill>
              </a:rPr>
              <a:t>for e-Infrastructures and Research Communities</a:t>
            </a:r>
            <a:br>
              <a:rPr lang="en-US" sz="2800" b="1" dirty="0" smtClean="0">
                <a:solidFill>
                  <a:srgbClr val="0C3959"/>
                </a:solidFill>
              </a:rPr>
            </a:br>
            <a:r>
              <a:rPr lang="en-US" sz="2800" dirty="0" smtClean="0">
                <a:solidFill>
                  <a:srgbClr val="0C3959"/>
                </a:solidFill>
              </a:rPr>
              <a:t>(current draft: JSPG Evolved AUP – </a:t>
            </a:r>
            <a:br>
              <a:rPr lang="en-US" sz="2800" dirty="0" smtClean="0">
                <a:solidFill>
                  <a:srgbClr val="0C3959"/>
                </a:solidFill>
              </a:rPr>
            </a:br>
            <a:r>
              <a:rPr lang="en-US" sz="2800" dirty="0" smtClean="0">
                <a:solidFill>
                  <a:srgbClr val="0C3959"/>
                </a:solidFill>
              </a:rPr>
              <a:t>leveraging comparison study and joint e-Infrastructure work)</a:t>
            </a:r>
            <a:endParaRPr lang="en-GB" sz="2800" dirty="0">
              <a:solidFill>
                <a:srgbClr val="0C395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74983" y="3465498"/>
            <a:ext cx="3886589" cy="653143"/>
          </a:xfrm>
          <a:prstGeom prst="rect">
            <a:avLst/>
          </a:prstGeom>
          <a:solidFill>
            <a:srgbClr val="0C3959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 Cluster-specific terms &amp; conditions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594752" y="3465498"/>
            <a:ext cx="2069457" cy="653143"/>
          </a:xfrm>
          <a:prstGeom prst="rect">
            <a:avLst/>
          </a:prstGeom>
          <a:solidFill>
            <a:srgbClr val="0C3959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Community specific terms &amp; conditions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774983" y="2712462"/>
            <a:ext cx="1895252" cy="653143"/>
          </a:xfrm>
          <a:prstGeom prst="rect">
            <a:avLst/>
          </a:prstGeom>
          <a:solidFill>
            <a:srgbClr val="0C3959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Community conditions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55646" y="3065929"/>
            <a:ext cx="2028332" cy="1052712"/>
          </a:xfrm>
          <a:prstGeom prst="rect">
            <a:avLst/>
          </a:prstGeom>
          <a:solidFill>
            <a:srgbClr val="0C3959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Community specific terms &amp; conditions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930842" y="6406019"/>
            <a:ext cx="3368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C3959"/>
                </a:solidFill>
              </a:rPr>
              <a:t>https://wiki.geant.org/x/P4bWBQ</a:t>
            </a:r>
          </a:p>
        </p:txBody>
      </p:sp>
      <p:sp>
        <p:nvSpPr>
          <p:cNvPr id="11" name="TextBox 10"/>
          <p:cNvSpPr txBox="1"/>
          <p:nvPr/>
        </p:nvSpPr>
        <p:spPr>
          <a:xfrm rot="20700000">
            <a:off x="139691" y="4811911"/>
            <a:ext cx="1649811" cy="430887"/>
          </a:xfrm>
          <a:prstGeom prst="rect">
            <a:avLst/>
          </a:prstGeom>
          <a:solidFill>
            <a:srgbClr val="AFBEC9"/>
          </a:solidFill>
          <a:ln>
            <a:solidFill>
              <a:srgbClr val="0C395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1100" dirty="0" smtClean="0"/>
              <a:t>Also picked up by others, </a:t>
            </a:r>
            <a:br>
              <a:rPr lang="en-GB" sz="1100" dirty="0" smtClean="0"/>
            </a:br>
            <a:r>
              <a:rPr lang="en-GB" sz="1100" dirty="0" smtClean="0"/>
              <a:t>e.g. FH </a:t>
            </a:r>
            <a:r>
              <a:rPr lang="en-GB" sz="1100" dirty="0"/>
              <a:t>VORARLBERG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329" y="226223"/>
            <a:ext cx="4725087" cy="2442437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9949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achievements in e-Researcher-centric Policy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865435"/>
              </p:ext>
            </p:extLst>
          </p:nvPr>
        </p:nvGraphicFramePr>
        <p:xfrm>
          <a:off x="477520" y="1247203"/>
          <a:ext cx="11145519" cy="4046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3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959">
                <a:tc>
                  <a:txBody>
                    <a:bodyPr/>
                    <a:lstStyle/>
                    <a:p>
                      <a:r>
                        <a:rPr lang="en-US" sz="2200" b="0" noProof="0" dirty="0" smtClean="0">
                          <a:solidFill>
                            <a:srgbClr val="0C3959"/>
                          </a:solidFill>
                        </a:rPr>
                        <a:t>Assurance Framework alignment</a:t>
                      </a:r>
                      <a:endParaRPr lang="en-GB" sz="2200" b="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noProof="0" dirty="0" smtClean="0">
                          <a:solidFill>
                            <a:srgbClr val="0C3959"/>
                          </a:solidFill>
                          <a:sym typeface="Wingdings"/>
                        </a:rPr>
                        <a:t></a:t>
                      </a:r>
                      <a:endParaRPr lang="en-GB" sz="28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  <a:t>REFEDS RAF Pilot</a:t>
                      </a:r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 with production entities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002">
                <a:tc>
                  <a:txBody>
                    <a:bodyPr/>
                    <a:lstStyle/>
                    <a:p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noProof="0" dirty="0" smtClean="0">
                          <a:solidFill>
                            <a:srgbClr val="0C3959"/>
                          </a:solidFill>
                          <a:sym typeface="Wingdings"/>
                        </a:rPr>
                        <a:t></a:t>
                      </a:r>
                      <a:endParaRPr lang="en-GB" sz="280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Profile-driven interop between Infrastructures achieved (AARC-G020)</a:t>
                      </a:r>
                      <a:endParaRPr lang="en-GB" sz="2200" baseline="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002">
                <a:tc>
                  <a:txBody>
                    <a:bodyPr/>
                    <a:lstStyle/>
                    <a:p>
                      <a: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  <a:t>Guideline:</a:t>
                      </a:r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 </a:t>
                      </a:r>
                      <a:b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</a:br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exchange of assurance information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noProof="0" dirty="0" smtClean="0">
                          <a:solidFill>
                            <a:srgbClr val="0C3959"/>
                          </a:solidFill>
                          <a:sym typeface="Wingdings"/>
                        </a:rPr>
                        <a:t></a:t>
                      </a:r>
                      <a:endParaRPr lang="en-GB" sz="280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Workflows can cross multiple infrastructures</a:t>
                      </a:r>
                      <a:endParaRPr lang="en-GB" sz="2200" baseline="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047662"/>
                  </a:ext>
                </a:extLst>
              </a:tr>
              <a:tr h="882002">
                <a:tc>
                  <a:txBody>
                    <a:bodyPr/>
                    <a:lstStyle/>
                    <a:p>
                      <a: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  <a:t>Guideline: </a:t>
                      </a:r>
                      <a:b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</a:br>
                      <a: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  <a:t>social media assurance</a:t>
                      </a:r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 components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noProof="0" dirty="0" smtClean="0">
                          <a:solidFill>
                            <a:srgbClr val="0C3959"/>
                          </a:solidFill>
                          <a:sym typeface="Wingdings"/>
                        </a:rPr>
                        <a:t></a:t>
                      </a:r>
                      <a:endParaRPr lang="en-GB" sz="28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  <a:t>Enable collaborative assurance with the community (and guide BPA implementers)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576654"/>
                  </a:ext>
                </a:extLst>
              </a:tr>
              <a:tr h="882002">
                <a:tc>
                  <a:txBody>
                    <a:bodyPr/>
                    <a:lstStyle/>
                    <a:p>
                      <a: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  <a:t>Acceptable Use policy scaling model and baseline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noProof="0" dirty="0" smtClean="0">
                          <a:solidFill>
                            <a:srgbClr val="0C3959"/>
                          </a:solidFill>
                          <a:sym typeface="Wingdings"/>
                        </a:rPr>
                        <a:t></a:t>
                      </a:r>
                      <a:endParaRPr lang="en-GB" sz="28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i="1" noProof="0" dirty="0" smtClean="0">
                          <a:solidFill>
                            <a:srgbClr val="0C3959"/>
                          </a:solidFill>
                        </a:rPr>
                        <a:t>Alignment</a:t>
                      </a:r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 </a:t>
                      </a:r>
                      <a:r>
                        <a:rPr lang="en-US" sz="2200" i="1" baseline="0" noProof="0" dirty="0" smtClean="0">
                          <a:solidFill>
                            <a:srgbClr val="0C3959"/>
                          </a:solidFill>
                        </a:rPr>
                        <a:t>model</a:t>
                      </a:r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 recognized </a:t>
                      </a:r>
                      <a:b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</a:br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by LSAAI and major e-Infrastructures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738477"/>
              </p:ext>
            </p:extLst>
          </p:nvPr>
        </p:nvGraphicFramePr>
        <p:xfrm>
          <a:off x="477520" y="5301055"/>
          <a:ext cx="11145519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3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51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 rowSpan="2">
                  <a:txBody>
                    <a:bodyPr/>
                    <a:lstStyle/>
                    <a:p>
                      <a:r>
                        <a:rPr lang="en-US" sz="2200" b="1" noProof="0" dirty="0" smtClean="0">
                          <a:solidFill>
                            <a:srgbClr val="0C3959"/>
                          </a:solidFill>
                          <a:sym typeface="Wingdings"/>
                        </a:rPr>
                        <a:t>PY2</a:t>
                      </a:r>
                      <a:endParaRPr lang="en-GB" sz="2200" b="1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  <a:t>Baseline AUP with major</a:t>
                      </a:r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 Infrastructures (EGI, EUDAT, PRACE, XSEDE) and communities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F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AFBE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Deployment of assurance guideline and move to high-assurance use cases</a:t>
                      </a:r>
                      <a:endParaRPr lang="en-GB" sz="2200" baseline="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1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56455"/>
            <a:ext cx="7197436" cy="313503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Bring together a consistent suite of policies &amp; guidance</a:t>
            </a:r>
          </a:p>
          <a:p>
            <a:r>
              <a:rPr lang="en-US" dirty="0" smtClean="0"/>
              <a:t>based on e-Infrastructure best practices </a:t>
            </a:r>
            <a:br>
              <a:rPr lang="en-US" dirty="0" smtClean="0"/>
            </a:br>
            <a:r>
              <a:rPr lang="en-US" dirty="0" smtClean="0"/>
              <a:t>from advanced operational infrastructures today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Development Engagement and the ‘Kit’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0248" y="737430"/>
            <a:ext cx="4838002" cy="5924982"/>
          </a:xfrm>
          <a:prstGeom prst="rect">
            <a:avLst/>
          </a:prstGeom>
          <a:ln>
            <a:solidFill>
              <a:srgbClr val="F57A1E"/>
            </a:solidFill>
          </a:ln>
        </p:spPr>
      </p:pic>
    </p:spTree>
    <p:extLst>
      <p:ext uri="{BB962C8B-B14F-4D97-AF65-F5344CB8AC3E}">
        <p14:creationId xmlns:p14="http://schemas.microsoft.com/office/powerpoint/2010/main" val="297803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achievements in Policy Coordination and Engagement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906675"/>
              </p:ext>
            </p:extLst>
          </p:nvPr>
        </p:nvGraphicFramePr>
        <p:xfrm>
          <a:off x="477520" y="1261317"/>
          <a:ext cx="11145519" cy="39469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3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8614">
                <a:tc>
                  <a:txBody>
                    <a:bodyPr/>
                    <a:lstStyle/>
                    <a:p>
                      <a:r>
                        <a:rPr lang="en-US" sz="2200" b="0" noProof="0" dirty="0" smtClean="0">
                          <a:solidFill>
                            <a:srgbClr val="0C3959"/>
                          </a:solidFill>
                        </a:rPr>
                        <a:t>Coordination through IGTF, WISE, REFEDS</a:t>
                      </a:r>
                      <a:endParaRPr lang="en-GB" sz="2200" b="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noProof="0" dirty="0" smtClean="0">
                          <a:solidFill>
                            <a:srgbClr val="0C3959"/>
                          </a:solidFill>
                          <a:sym typeface="Wingdings"/>
                        </a:rPr>
                        <a:t></a:t>
                      </a:r>
                      <a:endParaRPr lang="en-GB" sz="28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noProof="0" dirty="0" smtClean="0">
                          <a:solidFill>
                            <a:srgbClr val="0C3959"/>
                          </a:solidFill>
                        </a:rPr>
                        <a:t>Involvement </a:t>
                      </a:r>
                      <a:r>
                        <a:rPr lang="en-US" sz="2200" b="0" baseline="0" noProof="0" dirty="0" smtClean="0">
                          <a:solidFill>
                            <a:srgbClr val="0C3959"/>
                          </a:solidFill>
                        </a:rPr>
                        <a:t>with </a:t>
                      </a:r>
                      <a:r>
                        <a:rPr lang="en-US" sz="2200" b="0" noProof="0" dirty="0" smtClean="0">
                          <a:solidFill>
                            <a:srgbClr val="0C3959"/>
                          </a:solidFill>
                        </a:rPr>
                        <a:t>AARC </a:t>
                      </a:r>
                      <a:r>
                        <a:rPr lang="en-US" sz="2200" b="0" baseline="0" noProof="0" dirty="0" smtClean="0">
                          <a:solidFill>
                            <a:srgbClr val="0C3959"/>
                          </a:solidFill>
                        </a:rPr>
                        <a:t>across the globe, including XSEDE, OSG, HPCI, and EU </a:t>
                      </a:r>
                      <a:r>
                        <a:rPr lang="en-US" sz="2200" b="0" baseline="0" noProof="0" dirty="0" err="1" smtClean="0">
                          <a:solidFill>
                            <a:srgbClr val="0C3959"/>
                          </a:solidFill>
                        </a:rPr>
                        <a:t>Infra’s</a:t>
                      </a:r>
                      <a:r>
                        <a:rPr lang="en-US" sz="2200" b="0" baseline="0" noProof="0" dirty="0" smtClean="0">
                          <a:solidFill>
                            <a:srgbClr val="0C3959"/>
                          </a:solidFill>
                        </a:rPr>
                        <a:t> (EGI, EUDAT, GEANT, PRACE)</a:t>
                      </a:r>
                      <a:endParaRPr lang="en-GB" sz="2200" b="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487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noProof="0" dirty="0" smtClean="0">
                          <a:solidFill>
                            <a:srgbClr val="0C3959"/>
                          </a:solidFill>
                        </a:rPr>
                        <a:t>Policy Development Kit</a:t>
                      </a:r>
                      <a:endParaRPr lang="en-GB" sz="2200" b="0" noProof="0" dirty="0" smtClean="0">
                        <a:solidFill>
                          <a:srgbClr val="0C3959"/>
                        </a:solidFill>
                      </a:endParaRPr>
                    </a:p>
                    <a:p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noProof="0" dirty="0" smtClean="0">
                          <a:solidFill>
                            <a:srgbClr val="0C3959"/>
                          </a:solidFill>
                          <a:sym typeface="Wingdings"/>
                        </a:rPr>
                        <a:t></a:t>
                      </a:r>
                      <a:endParaRPr lang="en-GB" sz="280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  <a:t>Ease implementation of gapless policy set for new communities based on </a:t>
                      </a:r>
                      <a:r>
                        <a:rPr lang="en-US" sz="2200" b="1" noProof="0" dirty="0" smtClean="0">
                          <a:solidFill>
                            <a:srgbClr val="0C3959"/>
                          </a:solidFill>
                        </a:rPr>
                        <a:t>Snctfi</a:t>
                      </a:r>
                      <a:endParaRPr lang="en-GB" sz="2200" b="1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8614">
                <a:tc>
                  <a:txBody>
                    <a:bodyPr/>
                    <a:lstStyle/>
                    <a:p>
                      <a: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  <a:t>FIM4R reinvigoration process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noProof="0" dirty="0" smtClean="0">
                          <a:solidFill>
                            <a:srgbClr val="0C3959"/>
                          </a:solidFill>
                          <a:sym typeface="Wingdings"/>
                        </a:rPr>
                        <a:t></a:t>
                      </a:r>
                      <a:endParaRPr lang="en-GB" sz="280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  <a:t>FIM4R 2018 paper gives recommendations for Infrastructures, federations</a:t>
                      </a:r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 </a:t>
                      </a:r>
                      <a: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  <a:t>operators</a:t>
                      </a:r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, and funding agencies</a:t>
                      </a:r>
                      <a:endParaRPr lang="en-GB" sz="220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2973">
                <a:tc>
                  <a:txBody>
                    <a:bodyPr/>
                    <a:lstStyle/>
                    <a:p>
                      <a:r>
                        <a:rPr lang="en-US" sz="2200" noProof="0" dirty="0" err="1" smtClean="0">
                          <a:solidFill>
                            <a:srgbClr val="0C3959"/>
                          </a:solidFill>
                        </a:rPr>
                        <a:t>Harmonisation</a:t>
                      </a:r>
                      <a: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  <a:t> 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noProof="0" dirty="0" smtClean="0">
                          <a:solidFill>
                            <a:srgbClr val="0C3959"/>
                          </a:solidFill>
                          <a:sym typeface="Wingdings"/>
                        </a:rPr>
                        <a:t></a:t>
                      </a:r>
                      <a:endParaRPr lang="en-GB" sz="2800" noProof="0" dirty="0" smtClean="0">
                        <a:solidFill>
                          <a:srgbClr val="0C3959"/>
                        </a:solidFill>
                      </a:endParaRPr>
                    </a:p>
                    <a:p>
                      <a:endParaRPr lang="en-GB" sz="28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  <a:t>More joint AAI offerings and</a:t>
                      </a:r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 increased use of the ‘shared service model’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713817"/>
              </p:ext>
            </p:extLst>
          </p:nvPr>
        </p:nvGraphicFramePr>
        <p:xfrm>
          <a:off x="477520" y="5082192"/>
          <a:ext cx="11145519" cy="1310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3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51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 rowSpan="2">
                  <a:txBody>
                    <a:bodyPr/>
                    <a:lstStyle/>
                    <a:p>
                      <a:r>
                        <a:rPr lang="en-US" sz="2200" b="1" noProof="0" dirty="0" smtClean="0">
                          <a:solidFill>
                            <a:srgbClr val="0C3959"/>
                          </a:solidFill>
                          <a:sym typeface="Wingdings"/>
                        </a:rPr>
                        <a:t>PY2</a:t>
                      </a:r>
                      <a:endParaRPr lang="en-GB" sz="2200" b="1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  <a:t>Evolve Policy Development Kit with a community risk assessment method </a:t>
                      </a:r>
                      <a:b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</a:br>
                      <a: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  <a:t>to guide adoption of appropriate</a:t>
                      </a:r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 policy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F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AFBE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Support communities and use cases in policy interpretation through Guidelines</a:t>
                      </a:r>
                      <a:endParaRPr lang="en-GB" sz="2200" baseline="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86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455646" y="1338541"/>
            <a:ext cx="1737196" cy="1200329"/>
          </a:xfrm>
          <a:prstGeom prst="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/>
          <a:p>
            <a:endParaRPr lang="en-US" sz="2400" i="1" dirty="0">
              <a:solidFill>
                <a:srgbClr val="0C395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19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 and coordination with the global community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62" y="4888886"/>
            <a:ext cx="1660166" cy="1358317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29973" y="1340427"/>
            <a:ext cx="9572860" cy="830997"/>
          </a:xfrm>
          <a:prstGeom prst="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/>
          <a:p>
            <a:r>
              <a:rPr lang="en-US" sz="2400" i="1" dirty="0" smtClean="0">
                <a:solidFill>
                  <a:srgbClr val="0C3959"/>
                </a:solidFill>
              </a:rPr>
              <a:t>Scalable </a:t>
            </a:r>
            <a:r>
              <a:rPr lang="en-US" sz="2400" i="1" dirty="0">
                <a:solidFill>
                  <a:srgbClr val="0C3959"/>
                </a:solidFill>
              </a:rPr>
              <a:t>Negotiator for a </a:t>
            </a:r>
            <a:r>
              <a:rPr lang="en-US" sz="2400" i="1" dirty="0" smtClean="0">
                <a:solidFill>
                  <a:srgbClr val="0C3959"/>
                </a:solidFill>
              </a:rPr>
              <a:t>Community </a:t>
            </a:r>
            <a:r>
              <a:rPr lang="en-US" sz="2400" i="1" dirty="0">
                <a:solidFill>
                  <a:srgbClr val="0C3959"/>
                </a:solidFill>
              </a:rPr>
              <a:t>Trust </a:t>
            </a:r>
            <a:r>
              <a:rPr lang="en-US" sz="2400" i="1" dirty="0" smtClean="0">
                <a:solidFill>
                  <a:srgbClr val="0C3959"/>
                </a:solidFill>
              </a:rPr>
              <a:t>Framework </a:t>
            </a:r>
            <a:br>
              <a:rPr lang="en-US" sz="2400" i="1" dirty="0" smtClean="0">
                <a:solidFill>
                  <a:srgbClr val="0C3959"/>
                </a:solidFill>
              </a:rPr>
            </a:br>
            <a:r>
              <a:rPr lang="en-US" sz="2400" i="1" dirty="0" smtClean="0">
                <a:solidFill>
                  <a:srgbClr val="0C3959"/>
                </a:solidFill>
              </a:rPr>
              <a:t>in </a:t>
            </a:r>
            <a:r>
              <a:rPr lang="en-US" sz="2400" i="1" dirty="0">
                <a:solidFill>
                  <a:srgbClr val="0C3959"/>
                </a:solidFill>
              </a:rPr>
              <a:t>Federated Infrastructures 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2318362" y="5443111"/>
            <a:ext cx="9484471" cy="830456"/>
          </a:xfrm>
          <a:prstGeom prst="rect">
            <a:avLst/>
          </a:prstGeom>
          <a:ln>
            <a:solidFill>
              <a:srgbClr val="003F5E"/>
            </a:solidFill>
          </a:ln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Basis for </a:t>
            </a:r>
            <a:r>
              <a:rPr lang="en-US" sz="2400" b="1" dirty="0" smtClean="0"/>
              <a:t>policy development kit </a:t>
            </a:r>
            <a:r>
              <a:rPr lang="en-US" sz="2400" i="1" dirty="0" smtClean="0"/>
              <a:t>– identify gaps in policy suite, coordinate </a:t>
            </a:r>
            <a:br>
              <a:rPr lang="en-US" sz="2400" i="1" dirty="0" smtClean="0"/>
            </a:br>
            <a:r>
              <a:rPr lang="en-US" sz="2400" i="1" dirty="0" smtClean="0"/>
              <a:t>best practice between peer Infrastructures, and leverage AARC templates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48" y="1582444"/>
            <a:ext cx="1134730" cy="78674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61" y="2790060"/>
            <a:ext cx="1660166" cy="1847635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4311406" y="2310199"/>
            <a:ext cx="5653392" cy="2994136"/>
            <a:chOff x="217358" y="1956216"/>
            <a:chExt cx="5653392" cy="3192516"/>
          </a:xfrm>
        </p:grpSpPr>
        <p:sp>
          <p:nvSpPr>
            <p:cNvPr id="11" name="Text Placeholder 9"/>
            <p:cNvSpPr txBox="1">
              <a:spLocks/>
            </p:cNvSpPr>
            <p:nvPr/>
          </p:nvSpPr>
          <p:spPr>
            <a:xfrm>
              <a:off x="289721" y="2053652"/>
              <a:ext cx="3056071" cy="53310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436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3F5E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2800" dirty="0" smtClean="0">
                  <a:solidFill>
                    <a:srgbClr val="F57A1E"/>
                  </a:solidFill>
                </a:rPr>
                <a:t>Co-develop</a:t>
              </a:r>
              <a:endParaRPr lang="en-GB" sz="2800" dirty="0">
                <a:solidFill>
                  <a:srgbClr val="F57A1E"/>
                </a:solidFill>
              </a:endParaRPr>
            </a:p>
          </p:txBody>
        </p:sp>
        <p:sp>
          <p:nvSpPr>
            <p:cNvPr id="12" name="Content Placeholder 10"/>
            <p:cNvSpPr txBox="1">
              <a:spLocks/>
            </p:cNvSpPr>
            <p:nvPr/>
          </p:nvSpPr>
          <p:spPr>
            <a:xfrm>
              <a:off x="289720" y="2795859"/>
              <a:ext cx="3077184" cy="2347073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436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3F5E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1800" dirty="0" smtClean="0"/>
                <a:t>Globally through</a:t>
              </a:r>
            </a:p>
            <a:p>
              <a:r>
                <a:rPr lang="en-GB" sz="1800" i="1" dirty="0" smtClean="0"/>
                <a:t>WISE, SCI</a:t>
              </a:r>
            </a:p>
            <a:p>
              <a:r>
                <a:rPr lang="en-GB" sz="1800" i="1" dirty="0" smtClean="0"/>
                <a:t>REFEDS</a:t>
              </a:r>
            </a:p>
            <a:p>
              <a:r>
                <a:rPr lang="en-GB" sz="1800" i="1" dirty="0" smtClean="0"/>
                <a:t>IGTF</a:t>
              </a:r>
            </a:p>
            <a:p>
              <a:r>
                <a:rPr lang="en-US" sz="1800" i="1" dirty="0" smtClean="0"/>
                <a:t>joint policy groups </a:t>
              </a:r>
              <a:br>
                <a:rPr lang="en-US" sz="1800" i="1" dirty="0" smtClean="0"/>
              </a:br>
              <a:r>
                <a:rPr lang="en-US" sz="1800" i="1" dirty="0" smtClean="0"/>
                <a:t>(with EGI, EOSC, WLCG)</a:t>
              </a:r>
              <a:endParaRPr lang="en-GB" sz="1800" i="1" dirty="0" smtClean="0"/>
            </a:p>
          </p:txBody>
        </p:sp>
        <p:sp>
          <p:nvSpPr>
            <p:cNvPr id="13" name="Text Placeholder 11"/>
            <p:cNvSpPr txBox="1">
              <a:spLocks/>
            </p:cNvSpPr>
            <p:nvPr/>
          </p:nvSpPr>
          <p:spPr>
            <a:xfrm>
              <a:off x="3083026" y="2053652"/>
              <a:ext cx="2595000" cy="533105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436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3F5E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2800" dirty="0" smtClean="0">
                  <a:solidFill>
                    <a:srgbClr val="F57A1E"/>
                  </a:solidFill>
                </a:rPr>
                <a:t>/Guidelines</a:t>
              </a:r>
              <a:endParaRPr lang="en-GB" sz="2800" dirty="0">
                <a:solidFill>
                  <a:srgbClr val="F57A1E"/>
                </a:solidFill>
              </a:endParaRPr>
            </a:p>
          </p:txBody>
        </p:sp>
        <p:sp>
          <p:nvSpPr>
            <p:cNvPr id="14" name="Content Placeholder 12"/>
            <p:cNvSpPr txBox="1">
              <a:spLocks/>
            </p:cNvSpPr>
            <p:nvPr/>
          </p:nvSpPr>
          <p:spPr>
            <a:xfrm>
              <a:off x="3083024" y="2811728"/>
              <a:ext cx="2694630" cy="2337004"/>
            </a:xfrm>
            <a:prstGeom prst="rect">
              <a:avLst/>
            </a:prstGeom>
          </p:spPr>
          <p:txBody>
            <a:bodyPr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2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436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3F5E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4360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1800" dirty="0" smtClean="0"/>
                <a:t>Implement</a:t>
              </a:r>
            </a:p>
            <a:p>
              <a:r>
                <a:rPr lang="en-GB" sz="1800" b="1" i="1" dirty="0" smtClean="0"/>
                <a:t>Adopt </a:t>
              </a:r>
              <a:r>
                <a:rPr lang="en-GB" sz="1800" i="1" dirty="0" smtClean="0"/>
                <a:t>guidelines</a:t>
              </a:r>
            </a:p>
            <a:p>
              <a:r>
                <a:rPr lang="en-US" sz="1800" b="1" i="1" dirty="0" smtClean="0"/>
                <a:t>Build on </a:t>
              </a:r>
              <a:r>
                <a:rPr lang="en-US" sz="1800" i="1" dirty="0" smtClean="0"/>
                <a:t>collective work with EGI, EOSC-Hub, GEANT, and REFEDS</a:t>
              </a:r>
              <a:endParaRPr lang="en-GB" sz="1800" i="1" dirty="0" smtClean="0"/>
            </a:p>
            <a:p>
              <a:r>
                <a:rPr lang="en-US" sz="1800" b="1" i="1" dirty="0" smtClean="0"/>
                <a:t>Consult </a:t>
              </a:r>
              <a:r>
                <a:rPr lang="en-US" sz="1800" i="1" dirty="0" smtClean="0"/>
                <a:t>with AARC team </a:t>
              </a:r>
              <a:br>
                <a:rPr lang="en-US" sz="1800" i="1" dirty="0" smtClean="0"/>
              </a:br>
              <a:r>
                <a:rPr lang="en-US" sz="1800" i="1" dirty="0" smtClean="0"/>
                <a:t>for targeted guidelines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89720" y="2595372"/>
              <a:ext cx="2650212" cy="0"/>
            </a:xfrm>
            <a:prstGeom prst="line">
              <a:avLst/>
            </a:prstGeom>
            <a:ln>
              <a:solidFill>
                <a:srgbClr val="0C3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126001" y="2595372"/>
              <a:ext cx="2556172" cy="0"/>
            </a:xfrm>
            <a:prstGeom prst="line">
              <a:avLst/>
            </a:prstGeom>
            <a:ln>
              <a:solidFill>
                <a:srgbClr val="0C3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217358" y="1956216"/>
              <a:ext cx="5653392" cy="3186715"/>
            </a:xfrm>
            <a:prstGeom prst="rect">
              <a:avLst/>
            </a:prstGeom>
            <a:noFill/>
            <a:ln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9321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015597"/>
          </a:xfrm>
        </p:spPr>
        <p:txBody>
          <a:bodyPr/>
          <a:lstStyle/>
          <a:p>
            <a:r>
              <a:rPr lang="en-GB" dirty="0" smtClean="0"/>
              <a:t>Policy and best practice activity high-level objectives from our </a:t>
            </a:r>
            <a:r>
              <a:rPr lang="en-GB" dirty="0" err="1" smtClean="0"/>
              <a:t>DoW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89222" y="2784060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499670" y="2784060"/>
            <a:ext cx="9562142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C3959"/>
                </a:solidFill>
              </a:rPr>
              <a:t>Define a </a:t>
            </a:r>
            <a:r>
              <a:rPr lang="en-GB" sz="2400" b="1" dirty="0">
                <a:solidFill>
                  <a:srgbClr val="0C3959"/>
                </a:solidFill>
              </a:rPr>
              <a:t>reference framework </a:t>
            </a:r>
            <a:r>
              <a:rPr lang="en-GB" sz="2400" dirty="0">
                <a:solidFill>
                  <a:srgbClr val="0C3959"/>
                </a:solidFill>
              </a:rPr>
              <a:t>to enable different parties to compare policies and assess </a:t>
            </a:r>
            <a:r>
              <a:rPr lang="en-GB" sz="2400" dirty="0" smtClean="0">
                <a:solidFill>
                  <a:srgbClr val="0C3959"/>
                </a:solidFill>
              </a:rPr>
              <a:t>policy compatibility</a:t>
            </a:r>
            <a:endParaRPr lang="en-GB" sz="2400" dirty="0">
              <a:solidFill>
                <a:srgbClr val="0C395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222" y="2675756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60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9222" y="3859236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499670" y="3859236"/>
            <a:ext cx="9562142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sz="2400" dirty="0">
                <a:solidFill>
                  <a:srgbClr val="0C3959"/>
                </a:solidFill>
              </a:rPr>
              <a:t>Create (</a:t>
            </a:r>
            <a:r>
              <a:rPr lang="en-GB" sz="2400" b="1" dirty="0">
                <a:solidFill>
                  <a:srgbClr val="0C3959"/>
                </a:solidFill>
              </a:rPr>
              <a:t>baseline</a:t>
            </a:r>
            <a:r>
              <a:rPr lang="en-GB" sz="2400" dirty="0">
                <a:solidFill>
                  <a:srgbClr val="0C3959"/>
                </a:solidFill>
              </a:rPr>
              <a:t>) </a:t>
            </a:r>
            <a:r>
              <a:rPr lang="en-GB" sz="2400" b="1" dirty="0">
                <a:solidFill>
                  <a:srgbClr val="0C3959"/>
                </a:solidFill>
              </a:rPr>
              <a:t>policy</a:t>
            </a:r>
            <a:r>
              <a:rPr lang="en-GB" sz="2400" dirty="0">
                <a:solidFill>
                  <a:srgbClr val="0C3959"/>
                </a:solidFill>
              </a:rPr>
              <a:t> </a:t>
            </a:r>
            <a:r>
              <a:rPr lang="en-GB" sz="2400" b="1" dirty="0">
                <a:solidFill>
                  <a:srgbClr val="0C3959"/>
                </a:solidFill>
              </a:rPr>
              <a:t>requirements</a:t>
            </a:r>
            <a:r>
              <a:rPr lang="en-GB" sz="2400" dirty="0">
                <a:solidFill>
                  <a:srgbClr val="0C3959"/>
                </a:solidFill>
              </a:rPr>
              <a:t>, </a:t>
            </a:r>
            <a:r>
              <a:rPr lang="en-GB" sz="2400" dirty="0" smtClean="0">
                <a:solidFill>
                  <a:srgbClr val="0C3959"/>
                </a:solidFill>
              </a:rPr>
              <a:t/>
            </a:r>
            <a:br>
              <a:rPr lang="en-GB" sz="2400" dirty="0" smtClean="0">
                <a:solidFill>
                  <a:srgbClr val="0C3959"/>
                </a:solidFill>
              </a:rPr>
            </a:br>
            <a:r>
              <a:rPr lang="en-GB" sz="2400" dirty="0" smtClean="0">
                <a:solidFill>
                  <a:srgbClr val="0C3959"/>
                </a:solidFill>
              </a:rPr>
              <a:t>driven </a:t>
            </a:r>
            <a:r>
              <a:rPr lang="en-GB" sz="2400" dirty="0">
                <a:solidFill>
                  <a:srgbClr val="0C3959"/>
                </a:solidFill>
              </a:rPr>
              <a:t>by the explicit needs of the research </a:t>
            </a:r>
            <a:r>
              <a:rPr lang="en-GB" sz="2400" dirty="0" smtClean="0">
                <a:solidFill>
                  <a:srgbClr val="0C3959"/>
                </a:solidFill>
              </a:rPr>
              <a:t>communities</a:t>
            </a:r>
            <a:endParaRPr lang="en-US" sz="2400" dirty="0" smtClean="0">
              <a:solidFill>
                <a:srgbClr val="0C395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222" y="3750932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60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9222" y="1319607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499670" y="1319607"/>
            <a:ext cx="9562142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57A1E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sz="2400" b="1" dirty="0" smtClean="0">
                <a:solidFill>
                  <a:srgbClr val="0C3959"/>
                </a:solidFill>
              </a:rPr>
              <a:t>“Minimise </a:t>
            </a:r>
            <a:r>
              <a:rPr lang="en-GB" sz="2400" b="1" dirty="0">
                <a:solidFill>
                  <a:srgbClr val="0C3959"/>
                </a:solidFill>
              </a:rPr>
              <a:t>the number of divergent </a:t>
            </a:r>
            <a:r>
              <a:rPr lang="en-GB" sz="2400" b="1" dirty="0" smtClean="0">
                <a:solidFill>
                  <a:srgbClr val="0C3959"/>
                </a:solidFill>
              </a:rPr>
              <a:t>AAI policies </a:t>
            </a:r>
            <a:r>
              <a:rPr lang="en-GB" sz="2400" dirty="0">
                <a:solidFill>
                  <a:srgbClr val="0C3959"/>
                </a:solidFill>
              </a:rPr>
              <a:t>and </a:t>
            </a:r>
            <a:r>
              <a:rPr lang="en-GB" sz="2400" b="1" dirty="0" smtClean="0">
                <a:solidFill>
                  <a:srgbClr val="0C3959"/>
                </a:solidFill>
              </a:rPr>
              <a:t/>
            </a:r>
            <a:br>
              <a:rPr lang="en-GB" sz="2400" b="1" dirty="0" smtClean="0">
                <a:solidFill>
                  <a:srgbClr val="0C3959"/>
                </a:solidFill>
              </a:rPr>
            </a:br>
            <a:r>
              <a:rPr lang="en-GB" sz="2400" b="1" dirty="0" smtClean="0">
                <a:solidFill>
                  <a:srgbClr val="0C3959"/>
                </a:solidFill>
              </a:rPr>
              <a:t>empower </a:t>
            </a:r>
            <a:r>
              <a:rPr lang="en-GB" sz="2400" dirty="0">
                <a:solidFill>
                  <a:srgbClr val="0C3959"/>
                </a:solidFill>
              </a:rPr>
              <a:t>identity providers, service providers </a:t>
            </a:r>
            <a:r>
              <a:rPr lang="en-GB" sz="2400" dirty="0" smtClean="0">
                <a:solidFill>
                  <a:srgbClr val="0C3959"/>
                </a:solidFill>
              </a:rPr>
              <a:t>and research </a:t>
            </a:r>
            <a:r>
              <a:rPr lang="en-GB" sz="2400" dirty="0">
                <a:solidFill>
                  <a:srgbClr val="0C3959"/>
                </a:solidFill>
              </a:rPr>
              <a:t>communities </a:t>
            </a:r>
            <a:r>
              <a:rPr lang="en-GB" sz="2400" dirty="0" smtClean="0">
                <a:solidFill>
                  <a:srgbClr val="0C3959"/>
                </a:solidFill>
              </a:rPr>
              <a:t/>
            </a:r>
            <a:br>
              <a:rPr lang="en-GB" sz="2400" dirty="0" smtClean="0">
                <a:solidFill>
                  <a:srgbClr val="0C3959"/>
                </a:solidFill>
              </a:rPr>
            </a:br>
            <a:r>
              <a:rPr lang="en-GB" sz="2400" dirty="0" smtClean="0">
                <a:solidFill>
                  <a:srgbClr val="0C3959"/>
                </a:solidFill>
              </a:rPr>
              <a:t>to </a:t>
            </a:r>
            <a:r>
              <a:rPr lang="en-GB" sz="2400" b="1" dirty="0">
                <a:solidFill>
                  <a:srgbClr val="0C3959"/>
                </a:solidFill>
              </a:rPr>
              <a:t>identify interoperable </a:t>
            </a:r>
            <a:r>
              <a:rPr lang="en-GB" sz="2400" b="1" dirty="0" smtClean="0">
                <a:solidFill>
                  <a:srgbClr val="0C3959"/>
                </a:solidFill>
              </a:rPr>
              <a:t>policies”</a:t>
            </a:r>
            <a:endParaRPr lang="en-GB" sz="2400" b="1" dirty="0">
              <a:solidFill>
                <a:srgbClr val="0C395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9222" y="1211303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60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9222" y="4926508"/>
            <a:ext cx="766904" cy="70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499670" y="4926508"/>
            <a:ext cx="9562142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sz="2400" dirty="0">
                <a:solidFill>
                  <a:srgbClr val="0C3959"/>
                </a:solidFill>
              </a:rPr>
              <a:t>Identify all necessary policy elements and </a:t>
            </a:r>
            <a:r>
              <a:rPr lang="en-GB" sz="2400" dirty="0" smtClean="0">
                <a:solidFill>
                  <a:srgbClr val="0C3959"/>
                </a:solidFill>
              </a:rPr>
              <a:t/>
            </a:r>
            <a:br>
              <a:rPr lang="en-GB" sz="2400" dirty="0" smtClean="0">
                <a:solidFill>
                  <a:srgbClr val="0C3959"/>
                </a:solidFill>
              </a:rPr>
            </a:br>
            <a:r>
              <a:rPr lang="en-GB" sz="2400" b="1" dirty="0" smtClean="0">
                <a:solidFill>
                  <a:srgbClr val="0C3959"/>
                </a:solidFill>
              </a:rPr>
              <a:t>develop </a:t>
            </a:r>
            <a:r>
              <a:rPr lang="en-GB" sz="2400" b="1" dirty="0">
                <a:solidFill>
                  <a:srgbClr val="0C3959"/>
                </a:solidFill>
              </a:rPr>
              <a:t>guidelines and assessment models to </a:t>
            </a:r>
            <a:r>
              <a:rPr lang="en-GB" sz="2400" b="1" dirty="0" smtClean="0">
                <a:solidFill>
                  <a:srgbClr val="0C3959"/>
                </a:solidFill>
              </a:rPr>
              <a:t>support </a:t>
            </a:r>
            <a:r>
              <a:rPr lang="en-GB" sz="2400" b="1" dirty="0">
                <a:solidFill>
                  <a:srgbClr val="0C3959"/>
                </a:solidFill>
              </a:rPr>
              <a:t>communities </a:t>
            </a:r>
            <a:r>
              <a:rPr lang="en-GB" sz="2400" b="1" dirty="0" smtClean="0">
                <a:solidFill>
                  <a:srgbClr val="0C3959"/>
                </a:solidFill>
              </a:rPr>
              <a:t/>
            </a:r>
            <a:br>
              <a:rPr lang="en-GB" sz="2400" b="1" dirty="0" smtClean="0">
                <a:solidFill>
                  <a:srgbClr val="0C3959"/>
                </a:solidFill>
              </a:rPr>
            </a:br>
            <a:r>
              <a:rPr lang="en-GB" sz="2400" dirty="0" smtClean="0">
                <a:solidFill>
                  <a:srgbClr val="0C3959"/>
                </a:solidFill>
              </a:rPr>
              <a:t>in establishing</a:t>
            </a:r>
            <a:r>
              <a:rPr lang="en-GB" sz="2400" dirty="0">
                <a:solidFill>
                  <a:srgbClr val="0C3959"/>
                </a:solidFill>
              </a:rPr>
              <a:t>, adopting, or evolving their own policies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9222" y="4818204"/>
            <a:ext cx="638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GB" sz="6000" dirty="0">
              <a:solidFill>
                <a:schemeClr val="bg1"/>
              </a:solidFill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8381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1" y="1347124"/>
            <a:ext cx="8346033" cy="5241559"/>
          </a:xfrm>
        </p:spPr>
        <p:txBody>
          <a:bodyPr>
            <a:normAutofit/>
          </a:bodyPr>
          <a:lstStyle/>
          <a:p>
            <a:r>
              <a:rPr lang="en-GB" sz="2400" dirty="0" smtClean="0"/>
              <a:t>Policy is – still – usually last on the community’s priority list, yet </a:t>
            </a:r>
            <a:br>
              <a:rPr lang="en-GB" sz="2400" dirty="0" smtClean="0"/>
            </a:br>
            <a:r>
              <a:rPr lang="en-GB" sz="2400" dirty="0" smtClean="0"/>
              <a:t>we </a:t>
            </a:r>
            <a:r>
              <a:rPr lang="en-GB" sz="2400" b="1" dirty="0" smtClean="0"/>
              <a:t>need community involvement </a:t>
            </a:r>
            <a:r>
              <a:rPr lang="en-GB" sz="2400" dirty="0" smtClean="0"/>
              <a:t>to develop appropriate policy</a:t>
            </a:r>
            <a:br>
              <a:rPr lang="en-GB" sz="2400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i="1" dirty="0" smtClean="0"/>
              <a:t>provide targeted or bespoke guidance first, and </a:t>
            </a:r>
            <a:br>
              <a:rPr lang="en-GB" i="1" dirty="0" smtClean="0"/>
            </a:br>
            <a:r>
              <a:rPr lang="en-GB" i="1" dirty="0" smtClean="0"/>
              <a:t>abstract from it later when possible</a:t>
            </a:r>
            <a:br>
              <a:rPr lang="en-GB" i="1" dirty="0" smtClean="0"/>
            </a:br>
            <a:r>
              <a:rPr lang="en-GB" i="1" dirty="0" smtClean="0">
                <a:solidFill>
                  <a:srgbClr val="F57A1E"/>
                </a:solidFill>
              </a:rPr>
              <a:t>though when a policy need arises, </a:t>
            </a:r>
            <a:br>
              <a:rPr lang="en-GB" i="1" dirty="0" smtClean="0">
                <a:solidFill>
                  <a:srgbClr val="F57A1E"/>
                </a:solidFill>
              </a:rPr>
            </a:br>
            <a:r>
              <a:rPr lang="en-GB" i="1" dirty="0" smtClean="0">
                <a:solidFill>
                  <a:srgbClr val="F57A1E"/>
                </a:solidFill>
              </a:rPr>
              <a:t>the community wants applicable policy and processes instantly!</a:t>
            </a:r>
            <a:endParaRPr lang="en-GB" dirty="0" smtClean="0">
              <a:solidFill>
                <a:srgbClr val="F57A1E"/>
              </a:solidFill>
            </a:endParaRPr>
          </a:p>
          <a:p>
            <a:endParaRPr lang="en-US" dirty="0"/>
          </a:p>
          <a:p>
            <a:r>
              <a:rPr lang="en-US" sz="2400" dirty="0" smtClean="0"/>
              <a:t>Same small group of experts gets to develop most if not all of the policies – general </a:t>
            </a:r>
            <a:r>
              <a:rPr lang="en-US" sz="2400" b="1" dirty="0" smtClean="0"/>
              <a:t>lack of distributed skilled expertise</a:t>
            </a:r>
            <a:r>
              <a:rPr lang="en-US" sz="2400" dirty="0" smtClean="0"/>
              <a:t> </a:t>
            </a:r>
            <a:r>
              <a:rPr lang="en-GB" sz="2400" i="1" dirty="0"/>
              <a:t/>
            </a:r>
            <a:br>
              <a:rPr lang="en-GB" sz="2400" i="1" dirty="0"/>
            </a:br>
            <a:r>
              <a:rPr lang="en-GB" sz="2400" i="1" dirty="0" smtClean="0"/>
              <a:t/>
            </a:r>
            <a:br>
              <a:rPr lang="en-GB" sz="2400" i="1" dirty="0" smtClean="0"/>
            </a:br>
            <a:r>
              <a:rPr lang="en-GB" i="1" dirty="0" smtClean="0"/>
              <a:t>through e-Infrastructures (alongside AARC2 pilots) and communities aim to </a:t>
            </a:r>
            <a:r>
              <a:rPr lang="en-GB" i="1" dirty="0" smtClean="0">
                <a:solidFill>
                  <a:srgbClr val="F57A1E"/>
                </a:solidFill>
              </a:rPr>
              <a:t>identify the people that have policy interest and expertise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747" y="2567178"/>
            <a:ext cx="3399940" cy="22276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3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0909300" cy="4966686"/>
          </a:xfrm>
        </p:spPr>
        <p:txBody>
          <a:bodyPr>
            <a:normAutofit/>
          </a:bodyPr>
          <a:lstStyle/>
          <a:p>
            <a:r>
              <a:rPr lang="en-US" dirty="0" smtClean="0"/>
              <a:t>MS17/</a:t>
            </a:r>
            <a:r>
              <a:rPr lang="en-GB" dirty="0" smtClean="0"/>
              <a:t>MNA3.4a in M13</a:t>
            </a:r>
            <a:br>
              <a:rPr lang="en-GB" dirty="0" smtClean="0"/>
            </a:br>
            <a:r>
              <a:rPr lang="en-GB" dirty="0" smtClean="0"/>
              <a:t>Identify community accepted frameworks </a:t>
            </a:r>
            <a:r>
              <a:rPr lang="en-GB" dirty="0"/>
              <a:t>to present to </a:t>
            </a:r>
            <a:r>
              <a:rPr lang="en-GB" dirty="0" smtClean="0"/>
              <a:t>the competence centre: draft PDK</a:t>
            </a:r>
          </a:p>
          <a:p>
            <a:r>
              <a:rPr lang="en-US" dirty="0" smtClean="0"/>
              <a:t>MS18/</a:t>
            </a:r>
            <a:r>
              <a:rPr lang="en-GB" dirty="0" smtClean="0"/>
              <a:t>MNA3.4b </a:t>
            </a:r>
            <a:r>
              <a:rPr lang="en-GB" dirty="0"/>
              <a:t>in </a:t>
            </a:r>
            <a:r>
              <a:rPr lang="en-GB" dirty="0" smtClean="0"/>
              <a:t>M22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Identify community accepted frameworks to present to the competence </a:t>
            </a:r>
            <a:r>
              <a:rPr lang="en-GB" dirty="0" smtClean="0"/>
              <a:t>centre: evolved PDK</a:t>
            </a:r>
          </a:p>
          <a:p>
            <a:r>
              <a:rPr lang="en-US" dirty="0" smtClean="0"/>
              <a:t>MS20/</a:t>
            </a:r>
            <a:r>
              <a:rPr lang="en-GB" dirty="0" smtClean="0"/>
              <a:t>MNA3.7 in M16</a:t>
            </a:r>
            <a:br>
              <a:rPr lang="en-GB" dirty="0" smtClean="0"/>
            </a:br>
            <a:r>
              <a:rPr lang="en-GB" dirty="0" smtClean="0"/>
              <a:t>Initial Data protection </a:t>
            </a:r>
            <a:r>
              <a:rPr lang="en-GB" dirty="0"/>
              <a:t>impact </a:t>
            </a:r>
            <a:r>
              <a:rPr lang="en-GB" dirty="0" smtClean="0"/>
              <a:t>assessment on </a:t>
            </a:r>
            <a:r>
              <a:rPr lang="en-GB" dirty="0"/>
              <a:t>blueprint </a:t>
            </a:r>
            <a:r>
              <a:rPr lang="en-GB" dirty="0" smtClean="0"/>
              <a:t>architecture</a:t>
            </a:r>
            <a:endParaRPr lang="en-GB" dirty="0" smtClean="0"/>
          </a:p>
          <a:p>
            <a:r>
              <a:rPr lang="en-GB" dirty="0" smtClean="0"/>
              <a:t>DNA3.2 in M22</a:t>
            </a:r>
            <a:br>
              <a:rPr lang="en-GB" dirty="0" smtClean="0"/>
            </a:br>
            <a:r>
              <a:rPr lang="en-GB" dirty="0" smtClean="0"/>
              <a:t>Report </a:t>
            </a:r>
            <a:r>
              <a:rPr lang="en-GB" dirty="0"/>
              <a:t>on Security Incident Response and Cybersecurity in Federated Authentication </a:t>
            </a:r>
            <a:r>
              <a:rPr lang="en-GB" dirty="0" smtClean="0"/>
              <a:t>Scenarios</a:t>
            </a:r>
            <a:endParaRPr lang="en-GB" dirty="0"/>
          </a:p>
          <a:p>
            <a:r>
              <a:rPr lang="en-GB" dirty="0"/>
              <a:t>DNA3.3 </a:t>
            </a:r>
            <a:r>
              <a:rPr lang="en-GB" dirty="0" smtClean="0"/>
              <a:t>in M23 </a:t>
            </a:r>
            <a:br>
              <a:rPr lang="en-GB" dirty="0" smtClean="0"/>
            </a:br>
            <a:r>
              <a:rPr lang="en-GB" dirty="0" smtClean="0"/>
              <a:t>Accounting </a:t>
            </a:r>
            <a:r>
              <a:rPr lang="en-GB" dirty="0"/>
              <a:t>and Traceability in Multi-Domain Service Provider </a:t>
            </a:r>
            <a:r>
              <a:rPr lang="en-GB" dirty="0" smtClean="0"/>
              <a:t>Environments</a:t>
            </a:r>
            <a:endParaRPr lang="en-GB" dirty="0"/>
          </a:p>
          <a:p>
            <a:r>
              <a:rPr lang="en-GB" dirty="0"/>
              <a:t>DNA3.4 </a:t>
            </a:r>
            <a:r>
              <a:rPr lang="en-GB" dirty="0" smtClean="0"/>
              <a:t>in M24</a:t>
            </a:r>
            <a:br>
              <a:rPr lang="en-GB" dirty="0" smtClean="0"/>
            </a:br>
            <a:r>
              <a:rPr lang="en-GB" dirty="0" smtClean="0"/>
              <a:t>Recommendations </a:t>
            </a:r>
            <a:r>
              <a:rPr lang="en-GB" dirty="0"/>
              <a:t>for e-Researcher-Centric Policies and </a:t>
            </a:r>
            <a:r>
              <a:rPr lang="en-GB" dirty="0" smtClean="0"/>
              <a:t>Assurance</a:t>
            </a:r>
            <a:r>
              <a:rPr lang="en-GB" dirty="0"/>
              <a:t/>
            </a:r>
            <a:br>
              <a:rPr lang="en-GB" dirty="0"/>
            </a:br>
            <a:r>
              <a:rPr lang="en-GB" i="1" dirty="0" smtClean="0"/>
              <a:t>and (including) the document the reviewers requested on assurance framework comparison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‘formal’ stuff that is coming 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0671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22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903482"/>
              </p:ext>
            </p:extLst>
          </p:nvPr>
        </p:nvGraphicFramePr>
        <p:xfrm>
          <a:off x="477520" y="5082192"/>
          <a:ext cx="11249660" cy="1310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3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6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 rowSpan="2">
                  <a:txBody>
                    <a:bodyPr/>
                    <a:lstStyle/>
                    <a:p>
                      <a:r>
                        <a:rPr lang="en-US" sz="2200" b="1" noProof="0" dirty="0" smtClean="0">
                          <a:solidFill>
                            <a:srgbClr val="0C3959"/>
                          </a:solidFill>
                          <a:sym typeface="Wingdings"/>
                        </a:rPr>
                        <a:t>Engagement</a:t>
                      </a:r>
                      <a:endParaRPr lang="en-GB" sz="2200" b="1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  <a:t>Evolve Policy Development Kit with </a:t>
                      </a:r>
                      <a:b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</a:br>
                      <a: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  <a:t>a community risk assessment method to guide adoption of appropriate</a:t>
                      </a:r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 policy (MS17/18)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F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AFBE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Support communities and use cases in policy interpretation through Guidelines</a:t>
                      </a:r>
                      <a:endParaRPr lang="en-GB" sz="2200" baseline="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948496"/>
              </p:ext>
            </p:extLst>
          </p:nvPr>
        </p:nvGraphicFramePr>
        <p:xfrm>
          <a:off x="477520" y="3876115"/>
          <a:ext cx="11249660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3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6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 rowSpan="2">
                  <a:txBody>
                    <a:bodyPr/>
                    <a:lstStyle/>
                    <a:p>
                      <a:r>
                        <a:rPr lang="en-US" sz="2200" b="1" noProof="0" dirty="0" smtClean="0">
                          <a:solidFill>
                            <a:srgbClr val="0C3959"/>
                          </a:solidFill>
                          <a:sym typeface="Wingdings"/>
                        </a:rPr>
                        <a:t>Researcher-centric</a:t>
                      </a:r>
                      <a:endParaRPr lang="en-GB" sz="2200" b="1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  <a:t>Baseline AUP with major</a:t>
                      </a:r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 Infrastructures (EGI, EUDAT, PRACE, XSEDE) and communities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F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AFBE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Deployment of assurance guideline and move to high-assurance use cases “DNA3.4”</a:t>
                      </a:r>
                      <a:endParaRPr lang="en-GB" sz="2200" baseline="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27063"/>
              </p:ext>
            </p:extLst>
          </p:nvPr>
        </p:nvGraphicFramePr>
        <p:xfrm>
          <a:off x="477520" y="2456678"/>
          <a:ext cx="11249660" cy="1310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3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6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 rowSpan="2">
                  <a:txBody>
                    <a:bodyPr/>
                    <a:lstStyle/>
                    <a:p>
                      <a:r>
                        <a:rPr lang="en-US" sz="2200" b="1" noProof="0" dirty="0" smtClean="0">
                          <a:solidFill>
                            <a:srgbClr val="0C3959"/>
                          </a:solidFill>
                          <a:sym typeface="Wingdings"/>
                        </a:rPr>
                        <a:t>Infra-</a:t>
                      </a:r>
                      <a:r>
                        <a:rPr lang="en-US" sz="2200" b="1" baseline="0" noProof="0" dirty="0" smtClean="0">
                          <a:solidFill>
                            <a:srgbClr val="0C3959"/>
                          </a:solidFill>
                          <a:sym typeface="Wingdings"/>
                        </a:rPr>
                        <a:t> centric</a:t>
                      </a:r>
                      <a:endParaRPr lang="en-GB" sz="2200" b="1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traceability and accounting data-collection policy framework based on SCI, providing</a:t>
                      </a: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 a self-assessment methodology and comparison matrix for infrastructure services </a:t>
                      </a:r>
                      <a:r>
                        <a:rPr lang="en-US" sz="2200" i="0" baseline="0" noProof="0" dirty="0" smtClean="0">
                          <a:solidFill>
                            <a:srgbClr val="0C3959"/>
                          </a:solidFill>
                        </a:rPr>
                        <a:t>(NA3.3)</a:t>
                      </a:r>
                      <a:endParaRPr lang="en-GB" sz="2200" i="0" baseline="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F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AFBE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Evolution of data protection guidance for services – driven by the community needs</a:t>
                      </a:r>
                      <a:endParaRPr lang="en-GB" sz="2200" baseline="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543628"/>
              </p:ext>
            </p:extLst>
          </p:nvPr>
        </p:nvGraphicFramePr>
        <p:xfrm>
          <a:off x="477520" y="1250601"/>
          <a:ext cx="11249660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3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66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 rowSpan="2">
                  <a:txBody>
                    <a:bodyPr/>
                    <a:lstStyle/>
                    <a:p>
                      <a:r>
                        <a:rPr lang="en-US" sz="2200" b="1" noProof="0" dirty="0" err="1" smtClean="0">
                          <a:solidFill>
                            <a:srgbClr val="0C3959"/>
                          </a:solidFill>
                          <a:sym typeface="Wingdings"/>
                        </a:rPr>
                        <a:t>OpSec</a:t>
                      </a:r>
                      <a:endParaRPr lang="en-GB" sz="2200" b="1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Attribute authority operations practice</a:t>
                      </a: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 also for Infra </a:t>
                      </a:r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proxies </a:t>
                      </a:r>
                      <a:r>
                        <a:rPr lang="en-US" sz="2200" i="0" baseline="0" noProof="0" dirty="0" smtClean="0">
                          <a:solidFill>
                            <a:srgbClr val="0C3959"/>
                          </a:solidFill>
                        </a:rPr>
                        <a:t>(DNA3.2)</a:t>
                      </a:r>
                      <a:endParaRPr lang="en-GB" sz="2200" i="0" baseline="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F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AFBE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Trust groups and the exchange of (account) compromise </a:t>
                      </a:r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information: </a:t>
                      </a:r>
                      <a:r>
                        <a:rPr lang="en-US" sz="2200" i="1" baseline="0" noProof="0" dirty="0" smtClean="0">
                          <a:solidFill>
                            <a:srgbClr val="0C3959"/>
                          </a:solidFill>
                        </a:rPr>
                        <a:t>Sirtfi+ </a:t>
                      </a:r>
                      <a:r>
                        <a:rPr lang="en-US" sz="2200" i="0" baseline="0" noProof="0" dirty="0" smtClean="0">
                          <a:solidFill>
                            <a:srgbClr val="0C3959"/>
                          </a:solidFill>
                        </a:rPr>
                        <a:t>(DNA3.2)</a:t>
                      </a:r>
                      <a:endParaRPr lang="en-GB" sz="2200" i="0" baseline="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rgbClr val="F57A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do in AARC when you’re still alive by now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567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davidg@nikhef.nl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9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in our first 12 months</a:t>
            </a:r>
            <a:endParaRPr lang="en-GB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478063"/>
              </p:ext>
            </p:extLst>
          </p:nvPr>
        </p:nvGraphicFramePr>
        <p:xfrm>
          <a:off x="471338" y="1400213"/>
          <a:ext cx="11243142" cy="2348827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1243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488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Formal</a:t>
                      </a:r>
                      <a:r>
                        <a:rPr lang="en-GB" sz="20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stuff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DNA3.1</a:t>
                      </a:r>
                      <a:r>
                        <a:rPr lang="en-US" sz="2000" b="0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– </a:t>
                      </a:r>
                      <a:r>
                        <a:rPr lang="en-GB" sz="2000" b="0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Report on the coordination of accounting data sharing amongst Infrastructures (initial phase)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i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MNA3.3 Define and test a model for </a:t>
                      </a:r>
                      <a:r>
                        <a:rPr lang="en-US" sz="2000" b="0" i="0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organisations</a:t>
                      </a:r>
                      <a:r>
                        <a:rPr lang="en-US" sz="2000" b="0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to share account compromise information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MNA3.5 </a:t>
                      </a:r>
                      <a:r>
                        <a:rPr lang="en-GB" sz="2000" b="0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Inventory of high-assurance identity requirements from the AARC2 use cases</a:t>
                      </a:r>
                      <a:endParaRPr lang="en-US" sz="2000" b="1" i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3D5D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67277"/>
              </p:ext>
            </p:extLst>
          </p:nvPr>
        </p:nvGraphicFramePr>
        <p:xfrm>
          <a:off x="478784" y="3817620"/>
          <a:ext cx="11243142" cy="2438012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1243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380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57A1E"/>
                          </a:solidFill>
                          <a:latin typeface="+mn-lt"/>
                        </a:rPr>
                        <a:t>With many other documents and results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… </a:t>
                      </a:r>
                      <a:r>
                        <a:rPr lang="en-US" sz="2000" b="0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eduGAIN and Sirtfi communications challenge,</a:t>
                      </a:r>
                      <a:r>
                        <a:rPr lang="en-US" sz="2000" b="0" i="0" baseline="0" smtClean="0">
                          <a:solidFill>
                            <a:schemeClr val="bg1"/>
                          </a:solidFill>
                          <a:latin typeface="+mn-lt"/>
                        </a:rPr>
                        <a:t/>
                      </a:r>
                      <a:br>
                        <a:rPr lang="en-US" sz="2000" b="0" i="0" baseline="0" smtClean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n-US" sz="2000" b="0" i="0" smtClean="0">
                          <a:solidFill>
                            <a:schemeClr val="bg1"/>
                          </a:solidFill>
                          <a:latin typeface="+mn-lt"/>
                        </a:rPr>
                        <a:t>community </a:t>
                      </a:r>
                      <a:r>
                        <a:rPr lang="en-US" sz="2000" b="0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guidance on using</a:t>
                      </a:r>
                      <a:r>
                        <a:rPr lang="en-US" sz="2000" b="0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Codes of Conduct in the Blueprint Proxies, </a:t>
                      </a:r>
                      <a:br>
                        <a:rPr lang="en-US" sz="2000" b="0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n-US" sz="2000" b="0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REFEDS Assurance Pilot, X-infrastructure assurance expression, social-ID assurance </a:t>
                      </a:r>
                      <a:r>
                        <a:rPr lang="en-US" sz="2000" b="0" i="0" baseline="0" smtClean="0">
                          <a:solidFill>
                            <a:schemeClr val="bg1"/>
                          </a:solidFill>
                          <a:latin typeface="+mn-lt"/>
                        </a:rPr>
                        <a:t>guide</a:t>
                      </a:r>
                      <a:r>
                        <a:rPr lang="en-US" sz="2000" b="0" i="0" baseline="0" smtClean="0">
                          <a:solidFill>
                            <a:schemeClr val="bg1"/>
                          </a:solidFill>
                          <a:latin typeface="+mn-lt"/>
                        </a:rPr>
                        <a:t>,</a:t>
                      </a:r>
                      <a:br>
                        <a:rPr lang="en-US" sz="2000" b="0" i="0" baseline="0" smtClean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n-US" sz="2000" b="0" i="0" smtClean="0">
                          <a:solidFill>
                            <a:schemeClr val="bg1"/>
                          </a:solidFill>
                          <a:latin typeface="+mn-lt"/>
                        </a:rPr>
                        <a:t>Community (security) policies</a:t>
                      </a:r>
                      <a:r>
                        <a:rPr lang="en-US" sz="2000" b="0" i="0" baseline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="0" i="0" smtClean="0">
                          <a:solidFill>
                            <a:schemeClr val="bg1"/>
                          </a:solidFill>
                          <a:latin typeface="+mn-lt"/>
                        </a:rPr>
                        <a:t>in the Policy Development Kit,  </a:t>
                      </a:r>
                      <a:r>
                        <a:rPr lang="en-US" sz="2000" b="0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/>
                      </a:r>
                      <a:br>
                        <a:rPr lang="en-US" sz="2000" b="0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n-US" sz="2000" b="0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FIM4R community </a:t>
                      </a:r>
                      <a:r>
                        <a:rPr lang="en-US" sz="2000" b="0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engagement, </a:t>
                      </a:r>
                      <a:r>
                        <a:rPr lang="en-US" sz="20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…</a:t>
                      </a:r>
                      <a:endParaRPr lang="en-US" sz="2000" b="0" i="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3D5D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54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599" y="4895638"/>
            <a:ext cx="1660166" cy="1847635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303" y="4548067"/>
            <a:ext cx="2742490" cy="1384168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7703" y="4516269"/>
            <a:ext cx="2387730" cy="1850112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sp>
        <p:nvSpPr>
          <p:cNvPr id="11" name="Slide Number Placeholder 2"/>
          <p:cNvSpPr txBox="1">
            <a:spLocks/>
          </p:cNvSpPr>
          <p:nvPr/>
        </p:nvSpPr>
        <p:spPr>
          <a:xfrm>
            <a:off x="4713569" y="6726013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6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576E6A-F32A-4612-884C-86870357C6B4}" type="slidenum">
              <a:rPr lang="en-GB" smtClean="0"/>
              <a:pPr/>
              <a:t>4</a:t>
            </a:fld>
            <a:endParaRPr lang="en-GB"/>
          </a:p>
        </p:txBody>
      </p:sp>
      <p:grpSp>
        <p:nvGrpSpPr>
          <p:cNvPr id="12" name="Group 11"/>
          <p:cNvGrpSpPr/>
          <p:nvPr/>
        </p:nvGrpSpPr>
        <p:grpSpPr>
          <a:xfrm>
            <a:off x="6591166" y="4769802"/>
            <a:ext cx="3239394" cy="1397967"/>
            <a:chOff x="4579257" y="3265714"/>
            <a:chExt cx="7276769" cy="3140305"/>
          </a:xfrm>
        </p:grpSpPr>
        <p:sp>
          <p:nvSpPr>
            <p:cNvPr id="13" name="Rectangle 12"/>
            <p:cNvSpPr/>
            <p:nvPr/>
          </p:nvSpPr>
          <p:spPr>
            <a:xfrm>
              <a:off x="4579257" y="3265714"/>
              <a:ext cx="7276769" cy="3140305"/>
            </a:xfrm>
            <a:prstGeom prst="rect">
              <a:avLst/>
            </a:prstGeom>
            <a:solidFill>
              <a:schemeClr val="bg1"/>
            </a:solidFill>
            <a:effectLst>
              <a:glow rad="101600">
                <a:srgbClr val="0C3959">
                  <a:alpha val="6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60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673600" y="3332594"/>
              <a:ext cx="7182426" cy="2943959"/>
              <a:chOff x="87898" y="1452990"/>
              <a:chExt cx="11768128" cy="482356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62139" y="3916950"/>
                <a:ext cx="2866737" cy="1461290"/>
              </a:xfrm>
              <a:prstGeom prst="rect">
                <a:avLst/>
              </a:prstGeom>
              <a:solidFill>
                <a:srgbClr val="FEEEE2"/>
              </a:solidFill>
            </p:spPr>
            <p:txBody>
              <a:bodyPr wrap="square">
                <a:spAutoFit/>
              </a:bodyPr>
              <a:lstStyle/>
              <a:p>
                <a:pPr lvl="0" defTabSz="685800">
                  <a:lnSpc>
                    <a:spcPct val="90000"/>
                  </a:lnSpc>
                </a:pPr>
                <a:r>
                  <a:rPr lang="en-GB" sz="400" b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Baseline Assurance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known </a:t>
                </a:r>
                <a:r>
                  <a:rPr lang="en-GB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individual 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Persistent </a:t>
                </a: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identifiers</a:t>
                </a:r>
                <a:endParaRPr lang="fi-FI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Documented </a:t>
                </a: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vetting</a:t>
                </a:r>
                <a:endParaRPr lang="fi-FI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Password </a:t>
                </a: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authenticator</a:t>
                </a:r>
                <a:endParaRPr lang="fi-FI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Fresh status attribute</a:t>
                </a:r>
                <a:endParaRPr lang="fi-FI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Self-assessment</a:t>
                </a:r>
                <a:endParaRPr lang="en-GB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pic>
            <p:nvPicPr>
              <p:cNvPr id="16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5879" y="4574415"/>
                <a:ext cx="1139808" cy="758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Content Placeholder 1"/>
              <p:cNvSpPr txBox="1">
                <a:spLocks/>
              </p:cNvSpPr>
              <p:nvPr/>
            </p:nvSpPr>
            <p:spPr>
              <a:xfrm>
                <a:off x="804090" y="1453857"/>
                <a:ext cx="2496235" cy="179849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3F5E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00" b="1" dirty="0" smtClean="0"/>
                  <a:t>‘low-risk’ use cases</a:t>
                </a:r>
              </a:p>
              <a:p>
                <a:pPr marL="0" indent="0">
                  <a:buNone/>
                </a:pPr>
                <a:r>
                  <a:rPr lang="en-US" sz="300" dirty="0" smtClean="0"/>
                  <a:t/>
                </a:r>
                <a:br>
                  <a:rPr lang="en-US" sz="300" dirty="0" smtClean="0"/>
                </a:br>
                <a:r>
                  <a:rPr lang="en-US" sz="300" dirty="0" smtClean="0"/>
                  <a:t>few unalienable expectations by research and collaborative services</a:t>
                </a:r>
              </a:p>
            </p:txBody>
          </p:sp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898" y="4771844"/>
                <a:ext cx="391114" cy="545754"/>
              </a:xfrm>
              <a:prstGeom prst="rect">
                <a:avLst/>
              </a:prstGeom>
              <a:noFill/>
              <a:ln>
                <a:noFill/>
              </a:ln>
              <a:effectLst>
                <a:glow rad="101600">
                  <a:srgbClr val="0C3959">
                    <a:alpha val="60000"/>
                  </a:srgb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Content Placeholder 1"/>
              <p:cNvSpPr txBox="1">
                <a:spLocks/>
              </p:cNvSpPr>
              <p:nvPr/>
            </p:nvSpPr>
            <p:spPr>
              <a:xfrm>
                <a:off x="4749685" y="1462511"/>
                <a:ext cx="3071200" cy="179849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3F5E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00" b="1" dirty="0" smtClean="0"/>
                  <a:t>generic </a:t>
                </a:r>
                <a:br>
                  <a:rPr lang="en-US" sz="300" b="1" dirty="0" smtClean="0"/>
                </a:br>
                <a:r>
                  <a:rPr lang="en-US" sz="300" b="1" dirty="0" smtClean="0"/>
                  <a:t>e-Infrastructure services</a:t>
                </a:r>
              </a:p>
              <a:p>
                <a:pPr marL="0" indent="0">
                  <a:buNone/>
                </a:pPr>
                <a:r>
                  <a:rPr lang="en-US" sz="300" dirty="0" smtClean="0"/>
                  <a:t>access to common compute and data services that do not hold sensitive personal data</a:t>
                </a:r>
              </a:p>
            </p:txBody>
          </p:sp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25986" y="4574415"/>
                <a:ext cx="526940" cy="758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Content Placeholder 1"/>
              <p:cNvSpPr txBox="1">
                <a:spLocks/>
              </p:cNvSpPr>
              <p:nvPr/>
            </p:nvSpPr>
            <p:spPr>
              <a:xfrm>
                <a:off x="8758876" y="1452990"/>
                <a:ext cx="3071200" cy="179849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2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1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3F5E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4360"/>
                    </a:solidFill>
                    <a:latin typeface="+mn-lt"/>
                    <a:ea typeface="Verdana" panose="020B0604030504040204" pitchFamily="34" charset="0"/>
                    <a:cs typeface="Verdana" panose="020B0604030504040204" pitchFamily="34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00" b="1" dirty="0" smtClean="0"/>
                  <a:t>protection of sensitive</a:t>
                </a:r>
                <a:br>
                  <a:rPr lang="en-US" sz="300" b="1" dirty="0" smtClean="0"/>
                </a:br>
                <a:r>
                  <a:rPr lang="en-US" sz="300" b="1" dirty="0" smtClean="0"/>
                  <a:t>resources</a:t>
                </a:r>
              </a:p>
              <a:p>
                <a:pPr marL="0" indent="0">
                  <a:buNone/>
                </a:pPr>
                <a:r>
                  <a:rPr lang="en-US" sz="300" dirty="0" smtClean="0"/>
                  <a:t>access to data of real people, where positive ID of researchers and 2-factor authentication is needed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770585" y="3916950"/>
                <a:ext cx="3029401" cy="1461290"/>
              </a:xfrm>
              <a:prstGeom prst="rect">
                <a:avLst/>
              </a:prstGeom>
              <a:solidFill>
                <a:srgbClr val="FEEEE2"/>
              </a:solidFill>
            </p:spPr>
            <p:txBody>
              <a:bodyPr wrap="square">
                <a:spAutoFit/>
              </a:bodyPr>
              <a:lstStyle/>
              <a:p>
                <a:pPr lvl="0" defTabSz="685800">
                  <a:lnSpc>
                    <a:spcPct val="90000"/>
                  </a:lnSpc>
                </a:pPr>
                <a:r>
                  <a:rPr lang="en-GB" sz="400" b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Slice includes: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assumed ID vetting</a:t>
                </a:r>
                <a:b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‘</a:t>
                </a:r>
                <a:r>
                  <a:rPr lang="en-US" sz="300" i="1" dirty="0" err="1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Kantara</a:t>
                </a: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LoA2’, </a:t>
                </a:r>
                <a:r>
                  <a:rPr lang="en-US" sz="300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‘</a:t>
                </a:r>
                <a:r>
                  <a:rPr lang="en-US" sz="300" i="1" dirty="0" err="1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eIDAS</a:t>
                </a:r>
                <a:r>
                  <a:rPr lang="en-US" sz="300" i="1" dirty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low’, </a:t>
                </a: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or ‘IGTF BIRCH’</a:t>
                </a:r>
                <a:endParaRPr lang="en-US" sz="300" dirty="0" smtClean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Good entropy passwords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Affiliation freshness </a:t>
                </a:r>
                <a:b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GB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better than 1 month</a:t>
                </a:r>
                <a:endParaRPr lang="en-GB" sz="300" dirty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732929" y="3916950"/>
                <a:ext cx="3123097" cy="1461290"/>
              </a:xfrm>
              <a:prstGeom prst="rect">
                <a:avLst/>
              </a:prstGeom>
              <a:solidFill>
                <a:srgbClr val="FEEEE2"/>
              </a:solidFill>
            </p:spPr>
            <p:txBody>
              <a:bodyPr wrap="square">
                <a:spAutoFit/>
              </a:bodyPr>
              <a:lstStyle/>
              <a:p>
                <a:pPr lvl="0" defTabSz="685800">
                  <a:lnSpc>
                    <a:spcPct val="90000"/>
                  </a:lnSpc>
                </a:pPr>
                <a:r>
                  <a:rPr lang="en-GB" sz="400" b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Slice includes:</a:t>
                </a: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Verified ID vetting</a:t>
                </a:r>
                <a:b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‘</a:t>
                </a:r>
                <a:r>
                  <a:rPr lang="en-US" sz="300" i="1" dirty="0" err="1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eIDAS</a:t>
                </a: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substantial’, ‘</a:t>
                </a:r>
                <a:r>
                  <a:rPr lang="en-US" sz="300" i="1" dirty="0" err="1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Kantara</a:t>
                </a:r>
                <a:r>
                  <a:rPr lang="en-US" sz="300" i="1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LoA3’</a:t>
                </a:r>
                <a:endParaRPr lang="en-US" sz="300" dirty="0" smtClean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176213" lvl="0" indent="-176213" defTabSz="685800">
                  <a:lnSpc>
                    <a:spcPct val="90000"/>
                  </a:lnSpc>
                  <a:buFont typeface="+mj-lt"/>
                  <a:buAutoNum type="arabicPeriod"/>
                </a:pP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Multi-factor authenticator</a:t>
                </a:r>
                <a:b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/>
                </a:r>
                <a:br>
                  <a:rPr lang="en-US" sz="300" dirty="0" smtClean="0">
                    <a:solidFill>
                      <a:srgbClr val="00436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endParaRPr lang="en-US" sz="300" dirty="0" smtClean="0">
                  <a:solidFill>
                    <a:srgbClr val="00436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3671187" y="1569027"/>
                <a:ext cx="0" cy="4707525"/>
              </a:xfrm>
              <a:prstGeom prst="line">
                <a:avLst/>
              </a:prstGeom>
              <a:ln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969558" y="1569027"/>
                <a:ext cx="0" cy="4707525"/>
              </a:xfrm>
              <a:prstGeom prst="line">
                <a:avLst/>
              </a:prstGeom>
              <a:ln>
                <a:solidFill>
                  <a:srgbClr val="ED7D3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Down Arrow 25"/>
              <p:cNvSpPr/>
              <p:nvPr/>
            </p:nvSpPr>
            <p:spPr>
              <a:xfrm>
                <a:off x="1569031" y="3429000"/>
                <a:ext cx="966355" cy="155864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rgbClr val="0C3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/>
              </a:p>
            </p:txBody>
          </p:sp>
          <p:sp>
            <p:nvSpPr>
              <p:cNvPr id="27" name="Down Arrow 26"/>
              <p:cNvSpPr/>
              <p:nvPr/>
            </p:nvSpPr>
            <p:spPr>
              <a:xfrm>
                <a:off x="5802108" y="3429000"/>
                <a:ext cx="966355" cy="155864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rgbClr val="0C3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/>
              </a:p>
            </p:txBody>
          </p:sp>
          <p:sp>
            <p:nvSpPr>
              <p:cNvPr id="28" name="Down Arrow 27"/>
              <p:cNvSpPr/>
              <p:nvPr/>
            </p:nvSpPr>
            <p:spPr>
              <a:xfrm>
                <a:off x="9811298" y="3429000"/>
                <a:ext cx="966355" cy="155864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rgbClr val="0C3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471204" y="2069918"/>
            <a:ext cx="2679285" cy="1610540"/>
            <a:chOff x="5965825" y="2832100"/>
            <a:chExt cx="5778412" cy="3473450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5825" y="2832100"/>
              <a:ext cx="5778412" cy="347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Down Arrow 30"/>
            <p:cNvSpPr/>
            <p:nvPr/>
          </p:nvSpPr>
          <p:spPr>
            <a:xfrm>
              <a:off x="6915150" y="3248025"/>
              <a:ext cx="114300" cy="841375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rgbClr val="0C3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43726" y="3181349"/>
              <a:ext cx="948132" cy="7558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solidFill>
                    <a:srgbClr val="F57A1E"/>
                  </a:solidFill>
                </a:rPr>
                <a:t>bulk</a:t>
              </a:r>
              <a:br>
                <a:rPr lang="en-US" sz="1050" i="1" dirty="0" smtClean="0">
                  <a:solidFill>
                    <a:srgbClr val="F57A1E"/>
                  </a:solidFill>
                </a:rPr>
              </a:br>
              <a:r>
                <a:rPr lang="en-US" sz="1050" i="1" dirty="0" smtClean="0">
                  <a:solidFill>
                    <a:srgbClr val="F57A1E"/>
                  </a:solidFill>
                </a:rPr>
                <a:t>model</a:t>
              </a:r>
              <a:endParaRPr lang="en-US" sz="1050" i="1" dirty="0">
                <a:solidFill>
                  <a:srgbClr val="F57A1E"/>
                </a:solidFill>
              </a:endParaRPr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9391650" y="3086100"/>
              <a:ext cx="1790700" cy="161925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rgbClr val="0C3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170459" y="2974757"/>
              <a:ext cx="1493617" cy="458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smtClean="0">
                  <a:solidFill>
                    <a:srgbClr val="F57A1E"/>
                  </a:solidFill>
                </a:rPr>
                <a:t>167 entities</a:t>
              </a:r>
              <a:endParaRPr lang="en-US" sz="1050" i="1" dirty="0">
                <a:solidFill>
                  <a:srgbClr val="F57A1E"/>
                </a:solidFill>
              </a:endParaRPr>
            </a:p>
          </p:txBody>
        </p:sp>
      </p:grpSp>
      <p:pic>
        <p:nvPicPr>
          <p:cNvPr id="35" name="Picture 34" descr="nter-fed-proc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08" y="1314301"/>
            <a:ext cx="2895519" cy="1294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458" y="2654801"/>
            <a:ext cx="1322078" cy="1057663"/>
          </a:xfrm>
          <a:prstGeom prst="rect">
            <a:avLst/>
          </a:prstGeom>
          <a:effectLst>
            <a:glow rad="101600">
              <a:srgbClr val="F57A1E">
                <a:alpha val="60000"/>
              </a:srgbClr>
            </a:glo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14648" y="1379264"/>
            <a:ext cx="4398239" cy="1959666"/>
          </a:xfrm>
          <a:prstGeom prst="rect">
            <a:avLst/>
          </a:prstGeom>
          <a:effectLst>
            <a:glow rad="101600">
              <a:srgbClr val="F57A1E">
                <a:alpha val="60000"/>
              </a:srgbClr>
            </a:glow>
          </a:effec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9569" y="4257761"/>
            <a:ext cx="1327628" cy="1885368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74" y="5763361"/>
            <a:ext cx="1377137" cy="9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713569" y="6726013"/>
            <a:ext cx="741021" cy="274873"/>
          </a:xfrm>
        </p:spPr>
        <p:txBody>
          <a:bodyPr/>
          <a:lstStyle/>
          <a:p>
            <a:fld id="{6F576E6A-F32A-4612-884C-86870357C6B4}" type="slidenum">
              <a:rPr lang="en-GB" smtClean="0"/>
              <a:t>4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tour of the policy space in AARC2</a:t>
            </a:r>
            <a:endParaRPr lang="en-GB" dirty="0"/>
          </a:p>
        </p:txBody>
      </p:sp>
      <p:sp>
        <p:nvSpPr>
          <p:cNvPr id="81" name="Oval 80"/>
          <p:cNvSpPr/>
          <p:nvPr/>
        </p:nvSpPr>
        <p:spPr>
          <a:xfrm>
            <a:off x="1162437" y="1748354"/>
            <a:ext cx="9201631" cy="4110050"/>
          </a:xfrm>
          <a:prstGeom prst="ellipse">
            <a:avLst/>
          </a:prstGeom>
          <a:noFill/>
          <a:ln w="76200">
            <a:solidFill>
              <a:srgbClr val="F57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/>
          <p:cNvSpPr txBox="1"/>
          <p:nvPr/>
        </p:nvSpPr>
        <p:spPr>
          <a:xfrm>
            <a:off x="7197325" y="4784947"/>
            <a:ext cx="3590624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C3959"/>
                </a:solidFill>
              </a:rPr>
              <a:t>T3 support for</a:t>
            </a:r>
            <a:br>
              <a:rPr lang="en-GB" sz="2400" b="1" dirty="0" smtClean="0">
                <a:solidFill>
                  <a:srgbClr val="0C3959"/>
                </a:solidFill>
              </a:rPr>
            </a:br>
            <a:r>
              <a:rPr lang="en-GB" sz="2400" b="1" dirty="0" smtClean="0">
                <a:solidFill>
                  <a:srgbClr val="0C3959"/>
                </a:solidFill>
              </a:rPr>
              <a:t>Researchers &amp; Community</a:t>
            </a:r>
            <a:endParaRPr lang="en-GB" sz="2400" b="1" dirty="0">
              <a:solidFill>
                <a:srgbClr val="0C3959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254101" y="1677575"/>
            <a:ext cx="3417047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C3959"/>
                </a:solidFill>
              </a:rPr>
              <a:t>T1 Operational Security</a:t>
            </a:r>
          </a:p>
          <a:p>
            <a:pPr algn="ctr"/>
            <a:r>
              <a:rPr lang="en-US" sz="2400" b="1" dirty="0" smtClean="0">
                <a:solidFill>
                  <a:srgbClr val="0C3959"/>
                </a:solidFill>
              </a:rPr>
              <a:t>for FIM Communities</a:t>
            </a:r>
            <a:endParaRPr lang="en-GB" sz="2400" b="1" dirty="0">
              <a:solidFill>
                <a:srgbClr val="0C3959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556510" y="4963305"/>
            <a:ext cx="3417047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C3959"/>
                </a:solidFill>
              </a:rPr>
              <a:t>T4 Engagement and Coordination</a:t>
            </a:r>
            <a:endParaRPr lang="en-GB" sz="2400" b="1" dirty="0">
              <a:solidFill>
                <a:srgbClr val="0C395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956" y="3567309"/>
            <a:ext cx="1279209" cy="88691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062803" y="1748354"/>
            <a:ext cx="363831" cy="25905"/>
          </a:xfrm>
          <a:prstGeom prst="straightConnector1">
            <a:avLst/>
          </a:prstGeom>
          <a:ln w="66675">
            <a:solidFill>
              <a:srgbClr val="F6791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24" y="5299944"/>
            <a:ext cx="1181962" cy="967059"/>
          </a:xfrm>
          <a:prstGeom prst="rect">
            <a:avLst/>
          </a:prstGeom>
          <a:noFill/>
          <a:ln>
            <a:noFill/>
          </a:ln>
          <a:effectLst>
            <a:glow rad="101600">
              <a:srgbClr val="0C3959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72556" y="2532228"/>
            <a:ext cx="2471151" cy="1738958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sp>
        <p:nvSpPr>
          <p:cNvPr id="83" name="TextBox 82"/>
          <p:cNvSpPr txBox="1"/>
          <p:nvPr/>
        </p:nvSpPr>
        <p:spPr>
          <a:xfrm>
            <a:off x="6724924" y="2009317"/>
            <a:ext cx="3417047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C3959"/>
                </a:solidFill>
              </a:rPr>
              <a:t>T2 supporting policies</a:t>
            </a:r>
            <a:br>
              <a:rPr lang="en-GB" sz="2400" b="1" dirty="0" smtClean="0">
                <a:solidFill>
                  <a:srgbClr val="0C3959"/>
                </a:solidFill>
              </a:rPr>
            </a:br>
            <a:r>
              <a:rPr lang="en-GB" sz="2400" b="1" dirty="0" smtClean="0">
                <a:solidFill>
                  <a:srgbClr val="0C3959"/>
                </a:solidFill>
              </a:rPr>
              <a:t>for Infrastructures</a:t>
            </a:r>
            <a:endParaRPr lang="en-GB" sz="2400" b="1" dirty="0">
              <a:solidFill>
                <a:srgbClr val="0C3959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604" y="1315054"/>
            <a:ext cx="930949" cy="991605"/>
          </a:xfrm>
          <a:prstGeom prst="rect">
            <a:avLst/>
          </a:prstGeom>
          <a:solidFill>
            <a:srgbClr val="5B9BD5"/>
          </a:solidFill>
          <a:ln w="76200" cmpd="sng">
            <a:solidFill>
              <a:schemeClr val="bg1"/>
            </a:solidFill>
          </a:ln>
          <a:effectLst>
            <a:glow rad="101600">
              <a:schemeClr val="bg2">
                <a:lumMod val="25000"/>
                <a:alpha val="35000"/>
              </a:schemeClr>
            </a:glow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283" y="1633765"/>
            <a:ext cx="773134" cy="918616"/>
          </a:xfrm>
          <a:prstGeom prst="rect">
            <a:avLst/>
          </a:prstGeom>
          <a:solidFill>
            <a:srgbClr val="5B9BD5"/>
          </a:solidFill>
          <a:ln w="76200" cmpd="sng">
            <a:solidFill>
              <a:schemeClr val="bg1"/>
            </a:solidFill>
          </a:ln>
          <a:effectLst>
            <a:glow rad="101600">
              <a:schemeClr val="bg2">
                <a:lumMod val="25000"/>
                <a:alpha val="35000"/>
              </a:schemeClr>
            </a:glow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674" y="4717581"/>
            <a:ext cx="773134" cy="896835"/>
          </a:xfrm>
          <a:prstGeom prst="rect">
            <a:avLst/>
          </a:prstGeom>
          <a:solidFill>
            <a:srgbClr val="5B9BD5"/>
          </a:solidFill>
          <a:ln w="76200" cmpd="sng">
            <a:solidFill>
              <a:schemeClr val="bg1"/>
            </a:solidFill>
          </a:ln>
          <a:effectLst>
            <a:glow rad="101600">
              <a:schemeClr val="bg2">
                <a:lumMod val="25000"/>
                <a:alpha val="35000"/>
              </a:schemeClr>
            </a:glow>
          </a:effec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794" y="4748484"/>
            <a:ext cx="638378" cy="947694"/>
          </a:xfrm>
          <a:prstGeom prst="rect">
            <a:avLst/>
          </a:prstGeom>
          <a:solidFill>
            <a:srgbClr val="5B9BD5"/>
          </a:solidFill>
          <a:ln w="76200" cmpd="sng">
            <a:solidFill>
              <a:schemeClr val="bg1"/>
            </a:solidFill>
          </a:ln>
          <a:effectLst>
            <a:glow rad="101600">
              <a:schemeClr val="bg2">
                <a:lumMod val="25000"/>
                <a:alpha val="3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3559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5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response process evolution in federations –Sirtfi</a:t>
            </a:r>
            <a:endParaRPr lang="en-US" dirty="0"/>
          </a:p>
        </p:txBody>
      </p:sp>
      <p:pic>
        <p:nvPicPr>
          <p:cNvPr id="4" name="Picture 3" descr="roken-comm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89" y="1430001"/>
            <a:ext cx="4157678" cy="173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nter-fed-proc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795" y="2627461"/>
            <a:ext cx="6734448" cy="30113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ight Arrow 7"/>
          <p:cNvSpPr/>
          <p:nvPr/>
        </p:nvSpPr>
        <p:spPr>
          <a:xfrm rot="1800000">
            <a:off x="5238406" y="1887209"/>
            <a:ext cx="1238250" cy="590550"/>
          </a:xfrm>
          <a:prstGeom prst="rightArrow">
            <a:avLst/>
          </a:prstGeom>
          <a:solidFill>
            <a:schemeClr val="accent2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444589" y="3194173"/>
            <a:ext cx="5176722" cy="340058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Challenges</a:t>
            </a:r>
          </a:p>
          <a:p>
            <a:r>
              <a:rPr lang="en-US" dirty="0" smtClean="0"/>
              <a:t>IdP appears outside </a:t>
            </a:r>
            <a:br>
              <a:rPr lang="en-US" dirty="0" smtClean="0"/>
            </a:br>
            <a:r>
              <a:rPr lang="en-US" dirty="0" smtClean="0"/>
              <a:t>the service’s security mandate</a:t>
            </a:r>
          </a:p>
          <a:p>
            <a:r>
              <a:rPr lang="en-US" dirty="0" smtClean="0"/>
              <a:t>Lack of contact or lack of trust in the </a:t>
            </a:r>
            <a:r>
              <a:rPr lang="en-US" dirty="0" err="1" smtClean="0"/>
              <a:t>IdP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which to the SP is an unknown party</a:t>
            </a:r>
          </a:p>
          <a:p>
            <a:r>
              <a:rPr lang="en-US" dirty="0" smtClean="0"/>
              <a:t>IdP </a:t>
            </a:r>
            <a:r>
              <a:rPr lang="en-US" b="1" dirty="0" smtClean="0"/>
              <a:t>fails to inform other affected</a:t>
            </a:r>
            <a:r>
              <a:rPr lang="en-US" dirty="0"/>
              <a:t> </a:t>
            </a:r>
            <a:r>
              <a:rPr lang="en-US" dirty="0" smtClean="0"/>
              <a:t>SPs, for</a:t>
            </a:r>
            <a:br>
              <a:rPr lang="en-US" dirty="0" smtClean="0"/>
            </a:br>
            <a:r>
              <a:rPr lang="en-US" dirty="0" smtClean="0"/>
              <a:t>fear of leaking data, of reputation, </a:t>
            </a:r>
            <a:br>
              <a:rPr lang="en-US" dirty="0" smtClean="0"/>
            </a:br>
            <a:r>
              <a:rPr lang="en-US" dirty="0" smtClean="0"/>
              <a:t>or just lack of interest and knowledge</a:t>
            </a:r>
          </a:p>
          <a:p>
            <a:r>
              <a:rPr lang="en-US" dirty="0"/>
              <a:t>No established channels of </a:t>
            </a:r>
            <a:r>
              <a:rPr lang="en-US" dirty="0" smtClean="0"/>
              <a:t>communication, esp. not to federations themselves!</a:t>
            </a:r>
          </a:p>
          <a:p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 rot="19800000">
            <a:off x="10250132" y="471672"/>
            <a:ext cx="1735282" cy="5922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C3959"/>
                </a:solidFill>
              </a:rPr>
              <a:t>AARC-1 Refresher</a:t>
            </a:r>
            <a:endParaRPr lang="en-US" sz="2000" b="1" dirty="0">
              <a:solidFill>
                <a:srgbClr val="0C395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25780" y="3528060"/>
            <a:ext cx="4632695" cy="0"/>
          </a:xfrm>
          <a:prstGeom prst="line">
            <a:avLst/>
          </a:prstGeom>
          <a:ln>
            <a:solidFill>
              <a:srgbClr val="F57A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93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Defines the model actors</a:t>
            </a:r>
          </a:p>
          <a:p>
            <a:r>
              <a:rPr lang="en-US" dirty="0" smtClean="0"/>
              <a:t>include eduGAIN Support Desk</a:t>
            </a:r>
            <a:br>
              <a:rPr lang="en-US" dirty="0" smtClean="0"/>
            </a:br>
            <a:r>
              <a:rPr lang="en-US" dirty="0" smtClean="0"/>
              <a:t>(as per AARC-1 model)</a:t>
            </a:r>
          </a:p>
          <a:p>
            <a:r>
              <a:rPr lang="en-US" dirty="0" smtClean="0"/>
              <a:t>Exercise the model attack scenario!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6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model for incident response (MNA3.3)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35" y="3010798"/>
            <a:ext cx="7195442" cy="2909711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394" y="1494019"/>
            <a:ext cx="3941911" cy="1619171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1394" y="3838432"/>
            <a:ext cx="3941911" cy="1568968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sp>
        <p:nvSpPr>
          <p:cNvPr id="8" name="Down Arrow 7"/>
          <p:cNvSpPr/>
          <p:nvPr/>
        </p:nvSpPr>
        <p:spPr>
          <a:xfrm>
            <a:off x="9462887" y="3284710"/>
            <a:ext cx="998924" cy="382201"/>
          </a:xfrm>
          <a:prstGeom prst="downArrow">
            <a:avLst>
              <a:gd name="adj1" fmla="val 25527"/>
              <a:gd name="adj2" fmla="val 66083"/>
            </a:avLst>
          </a:prstGeom>
          <a:solidFill>
            <a:srgbClr val="0C3959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054486" y="5636453"/>
            <a:ext cx="3815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57A1E"/>
                </a:solidFill>
              </a:rPr>
              <a:t>parties involved in response challenge</a:t>
            </a:r>
            <a:endParaRPr lang="en-GB" b="1" dirty="0">
              <a:solidFill>
                <a:srgbClr val="F57A1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585" y="6039270"/>
            <a:ext cx="10101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C3959"/>
                </a:solidFill>
              </a:rPr>
              <a:t>Report-out see </a:t>
            </a:r>
            <a:r>
              <a:rPr lang="en-GB" b="1" dirty="0" smtClean="0">
                <a:solidFill>
                  <a:srgbClr val="0C3959"/>
                </a:solidFill>
              </a:rPr>
              <a:t>https</a:t>
            </a:r>
            <a:r>
              <a:rPr lang="en-GB" b="1" dirty="0">
                <a:solidFill>
                  <a:srgbClr val="0C3959"/>
                </a:solidFill>
              </a:rPr>
              <a:t>://</a:t>
            </a:r>
            <a:r>
              <a:rPr lang="en-GB" b="1" dirty="0" smtClean="0">
                <a:solidFill>
                  <a:srgbClr val="0C3959"/>
                </a:solidFill>
              </a:rPr>
              <a:t>wiki.geant.org/display/AARC/Incident+Response+Test+Model+for+Organizations</a:t>
            </a:r>
            <a:endParaRPr lang="en-GB" b="1" dirty="0">
              <a:solidFill>
                <a:srgbClr val="0C3959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9657" y="3092823"/>
            <a:ext cx="636018" cy="4309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0992" y="3092823"/>
            <a:ext cx="640078" cy="4309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1356" y="4869648"/>
            <a:ext cx="776839" cy="4309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1356" y="5360014"/>
            <a:ext cx="428459" cy="4309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1052" y="5191907"/>
            <a:ext cx="640078" cy="4309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1682" y="5329652"/>
            <a:ext cx="425181" cy="43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0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achievements in Operational Security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133733"/>
              </p:ext>
            </p:extLst>
          </p:nvPr>
        </p:nvGraphicFramePr>
        <p:xfrm>
          <a:off x="477520" y="1384261"/>
          <a:ext cx="11145519" cy="37705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3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5117">
                <a:tc>
                  <a:txBody>
                    <a:bodyPr/>
                    <a:lstStyle/>
                    <a:p>
                      <a:r>
                        <a:rPr lang="en-US" sz="2200" b="0" noProof="0" dirty="0" smtClean="0">
                          <a:solidFill>
                            <a:srgbClr val="0C3959"/>
                          </a:solidFill>
                        </a:rPr>
                        <a:t>Sirtfi</a:t>
                      </a:r>
                      <a:r>
                        <a:rPr lang="en-US" sz="2200" b="0" baseline="0" noProof="0" dirty="0" smtClean="0">
                          <a:solidFill>
                            <a:srgbClr val="0C3959"/>
                          </a:solidFill>
                        </a:rPr>
                        <a:t> training and guidance</a:t>
                      </a:r>
                      <a:endParaRPr lang="en-GB" sz="2200" b="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noProof="0" dirty="0" smtClean="0">
                          <a:solidFill>
                            <a:srgbClr val="0C3959"/>
                          </a:solidFill>
                          <a:sym typeface="Wingdings"/>
                        </a:rPr>
                        <a:t></a:t>
                      </a:r>
                      <a:endParaRPr lang="en-GB" sz="28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Increased availability of security contact information in eduGAIN globally (167 → 325)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027">
                <a:tc>
                  <a:txBody>
                    <a:bodyPr/>
                    <a:lstStyle/>
                    <a:p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Incident</a:t>
                      </a: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 response model test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noProof="0" dirty="0" smtClean="0">
                          <a:solidFill>
                            <a:srgbClr val="0C3959"/>
                          </a:solidFill>
                          <a:sym typeface="Wingdings"/>
                        </a:rPr>
                        <a:t></a:t>
                      </a:r>
                      <a:endParaRPr lang="en-GB" sz="280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Responsiveness during actual FIM incidents</a:t>
                      </a:r>
                      <a:endParaRPr lang="en-GB" sz="2200" baseline="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5117">
                <a:tc>
                  <a:txBody>
                    <a:bodyPr/>
                    <a:lstStyle/>
                    <a:p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noProof="0" dirty="0" smtClean="0">
                          <a:solidFill>
                            <a:srgbClr val="0C3959"/>
                          </a:solidFill>
                          <a:sym typeface="Wingdings"/>
                        </a:rPr>
                        <a:t></a:t>
                      </a:r>
                      <a:endParaRPr lang="en-GB" sz="28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  <a:t>WISE</a:t>
                      </a:r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 group (developing) on coordinating security communications challenges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8301">
                <a:tc>
                  <a:txBody>
                    <a:bodyPr/>
                    <a:lstStyle/>
                    <a:p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noProof="0" dirty="0" smtClean="0">
                          <a:solidFill>
                            <a:srgbClr val="0C3959"/>
                          </a:solidFill>
                          <a:sym typeface="Wingdings"/>
                        </a:rPr>
                        <a:t></a:t>
                      </a:r>
                      <a:endParaRPr lang="en-GB" sz="2800" noProof="0" dirty="0" smtClean="0">
                        <a:solidFill>
                          <a:srgbClr val="0C3959"/>
                        </a:solidFill>
                      </a:endParaRPr>
                    </a:p>
                    <a:p>
                      <a:endParaRPr lang="en-GB" sz="28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noProof="0" dirty="0" smtClean="0">
                          <a:solidFill>
                            <a:srgbClr val="0C3959"/>
                          </a:solidFill>
                        </a:rPr>
                        <a:t>Demonstrated </a:t>
                      </a:r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need for federation-level engagement beyond just </a:t>
                      </a:r>
                      <a:r>
                        <a:rPr lang="en-US" sz="2200" baseline="0" noProof="0" dirty="0" err="1" smtClean="0">
                          <a:solidFill>
                            <a:srgbClr val="0C3959"/>
                          </a:solidFill>
                        </a:rPr>
                        <a:t>IdPs</a:t>
                      </a:r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 and home orgs with an eduGAIN Support Security Team</a:t>
                      </a:r>
                      <a:endParaRPr lang="en-GB" sz="2200" baseline="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FAB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751898"/>
              </p:ext>
            </p:extLst>
          </p:nvPr>
        </p:nvGraphicFramePr>
        <p:xfrm>
          <a:off x="477520" y="5159032"/>
          <a:ext cx="11145519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3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51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 rowSpan="2">
                  <a:txBody>
                    <a:bodyPr/>
                    <a:lstStyle/>
                    <a:p>
                      <a:r>
                        <a:rPr lang="en-US" sz="2200" b="1" noProof="0" dirty="0" smtClean="0">
                          <a:solidFill>
                            <a:srgbClr val="0C3959"/>
                          </a:solidFill>
                          <a:sym typeface="Wingdings"/>
                        </a:rPr>
                        <a:t>PY2</a:t>
                      </a:r>
                      <a:endParaRPr lang="en-GB" sz="2200" b="1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Attribute authority operations practice</a:t>
                      </a:r>
                      <a:r>
                        <a:rPr lang="en-GB" sz="2200" baseline="0" noProof="0" dirty="0" smtClean="0">
                          <a:solidFill>
                            <a:srgbClr val="0C3959"/>
                          </a:solidFill>
                        </a:rPr>
                        <a:t> also for Infra </a:t>
                      </a:r>
                      <a:r>
                        <a:rPr lang="en-GB" sz="2200" noProof="0" dirty="0" smtClean="0">
                          <a:solidFill>
                            <a:srgbClr val="0C3959"/>
                          </a:solidFill>
                        </a:rPr>
                        <a:t>proxies</a:t>
                      </a:r>
                      <a:endParaRPr lang="en-GB" sz="2200" noProof="0" dirty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F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20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solidFill>
                      <a:srgbClr val="AFBE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aseline="0" noProof="0" dirty="0" smtClean="0">
                          <a:solidFill>
                            <a:srgbClr val="0C3959"/>
                          </a:solidFill>
                        </a:rPr>
                        <a:t>Trust groups and the exchange of (account) compromise information</a:t>
                      </a:r>
                      <a:endParaRPr lang="en-GB" sz="2200" baseline="0" noProof="0" dirty="0" smtClean="0">
                        <a:solidFill>
                          <a:srgbClr val="0C3959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B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89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Large discrepancy between practice, perception, and actual risk:</a:t>
            </a:r>
            <a:endParaRPr lang="en-GB" b="1" dirty="0" smtClean="0"/>
          </a:p>
          <a:p>
            <a:r>
              <a:rPr lang="en-US" dirty="0" smtClean="0"/>
              <a:t>communities don’t see (or forget) need to protect infrastructure AAI (accounting) data </a:t>
            </a:r>
            <a:br>
              <a:rPr lang="en-US" dirty="0" smtClean="0"/>
            </a:br>
            <a:r>
              <a:rPr lang="en-US" dirty="0" smtClean="0"/>
              <a:t>– and don’t even consider our AARC-1 guidance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GB" dirty="0" smtClean="0"/>
          </a:p>
          <a:p>
            <a:r>
              <a:rPr lang="en-US" dirty="0" smtClean="0"/>
              <a:t>others misunderstand the issue, over-state the risks, and fall victim to FUD law firms </a:t>
            </a:r>
            <a:br>
              <a:rPr lang="en-US" dirty="0" smtClean="0"/>
            </a:br>
            <a:r>
              <a:rPr lang="en-US" dirty="0" smtClean="0"/>
              <a:t>instead of just reading Andrew Cormack’s blogs</a:t>
            </a:r>
          </a:p>
          <a:p>
            <a:r>
              <a:rPr lang="en-US" dirty="0" smtClean="0"/>
              <a:t>even ‘simplified’ documents - like the GEANT Data Protection Code of Conduct – considered too complex to be understood and implemented well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i="1" dirty="0" smtClean="0"/>
              <a:t>DNA3.1 </a:t>
            </a:r>
            <a:r>
              <a:rPr lang="en-GB" b="1" dirty="0" smtClean="0"/>
              <a:t>	“assess </a:t>
            </a:r>
            <a:r>
              <a:rPr lang="en-GB" b="1" dirty="0"/>
              <a:t>privacy regulations on </a:t>
            </a:r>
            <a:r>
              <a:rPr lang="en-GB" b="1" dirty="0" smtClean="0"/>
              <a:t>[accounting] </a:t>
            </a:r>
            <a:r>
              <a:rPr lang="en-GB" b="1" dirty="0"/>
              <a:t>data needed by service operators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i="1" dirty="0" smtClean="0"/>
              <a:t>AARC-G042</a:t>
            </a:r>
            <a:r>
              <a:rPr lang="en-GB" b="1" dirty="0" smtClean="0"/>
              <a:t>	and e/r-infrastructures </a:t>
            </a:r>
            <a:r>
              <a:rPr lang="en-GB" b="1" dirty="0"/>
              <a:t>to ensure smooth and secure service </a:t>
            </a:r>
            <a:r>
              <a:rPr lang="en-GB" b="1" dirty="0" smtClean="0"/>
              <a:t>operations”</a:t>
            </a:r>
            <a:endParaRPr lang="en-GB" b="1" dirty="0"/>
          </a:p>
          <a:p>
            <a:pPr marL="0" indent="0">
              <a:buNone/>
            </a:pPr>
            <a:r>
              <a:rPr lang="en-US" dirty="0" smtClean="0"/>
              <a:t>specifically purposed to answer the basic questions: </a:t>
            </a:r>
          </a:p>
          <a:p>
            <a:r>
              <a:rPr lang="en-US" dirty="0" smtClean="0"/>
              <a:t>how much impact does FIM have on your </a:t>
            </a:r>
            <a:r>
              <a:rPr lang="en-US" b="1" dirty="0" smtClean="0"/>
              <a:t>research infrastructure and accounting data</a:t>
            </a:r>
            <a:r>
              <a:rPr lang="en-US" dirty="0" smtClean="0"/>
              <a:t>?</a:t>
            </a:r>
            <a:endParaRPr lang="en-GB" dirty="0"/>
          </a:p>
          <a:p>
            <a:r>
              <a:rPr lang="en-GB" dirty="0" smtClean="0"/>
              <a:t>what guidance is there already from member state regulators to </a:t>
            </a:r>
            <a:r>
              <a:rPr lang="en-GB" b="1" dirty="0" smtClean="0"/>
              <a:t>help you determine risk</a:t>
            </a:r>
            <a:r>
              <a:rPr lang="en-GB" dirty="0" smtClean="0"/>
              <a:t>?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GDPR for Infrastructure AAI – both FUD and legitimate concerns</a:t>
            </a:r>
            <a:endParaRPr lang="en-GB" dirty="0"/>
          </a:p>
        </p:txBody>
      </p:sp>
      <p:sp>
        <p:nvSpPr>
          <p:cNvPr id="5" name="Down Arrow 4"/>
          <p:cNvSpPr/>
          <p:nvPr/>
        </p:nvSpPr>
        <p:spPr>
          <a:xfrm>
            <a:off x="4418318" y="3543336"/>
            <a:ext cx="2612572" cy="445674"/>
          </a:xfrm>
          <a:prstGeom prst="downArrow">
            <a:avLst/>
          </a:prstGeom>
          <a:solidFill>
            <a:srgbClr val="F57A1E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44502" y="4095589"/>
            <a:ext cx="11258281" cy="1935951"/>
          </a:xfrm>
          <a:prstGeom prst="rect">
            <a:avLst/>
          </a:prstGeom>
          <a:noFill/>
          <a:ln w="38100">
            <a:solidFill>
              <a:srgbClr val="F57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83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097" y="1280140"/>
            <a:ext cx="8918318" cy="508081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solution for our research communities?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995111" y="6406019"/>
            <a:ext cx="6437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C3959"/>
                </a:solidFill>
              </a:rPr>
              <a:t>UCE message sent on May 17</a:t>
            </a:r>
            <a:r>
              <a:rPr lang="en-US" i="1" baseline="30000" dirty="0" smtClean="0">
                <a:solidFill>
                  <a:srgbClr val="0C3959"/>
                </a:solidFill>
              </a:rPr>
              <a:t>th</a:t>
            </a:r>
            <a:r>
              <a:rPr lang="en-US" i="1" dirty="0" smtClean="0">
                <a:solidFill>
                  <a:srgbClr val="0C3959"/>
                </a:solidFill>
              </a:rPr>
              <a:t> to Ian Neilson, and millions more …</a:t>
            </a:r>
            <a:endParaRPr lang="en-GB" i="1" dirty="0">
              <a:solidFill>
                <a:srgbClr val="0C395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317" y="4327691"/>
            <a:ext cx="5740252" cy="1857956"/>
          </a:xfrm>
          <a:prstGeom prst="rect">
            <a:avLst/>
          </a:prstGeom>
          <a:ln w="76200">
            <a:solidFill>
              <a:srgbClr val="0C3959"/>
            </a:solidFill>
          </a:ln>
        </p:spPr>
      </p:pic>
    </p:spTree>
    <p:extLst>
      <p:ext uri="{BB962C8B-B14F-4D97-AF65-F5344CB8AC3E}">
        <p14:creationId xmlns:p14="http://schemas.microsoft.com/office/powerpoint/2010/main" val="214266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342B61AA90142A8D5A114AFFAD389" ma:contentTypeVersion="1" ma:contentTypeDescription="Create a new document." ma:contentTypeScope="" ma:versionID="138dd77d572eb9aa87051d9216bdb44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8F0BB2-8848-4E68-80B0-B0624BDBD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AA3960-760A-4B61-8C8B-DBF90F37C8C8}">
  <ds:schemaRefs>
    <ds:schemaRef ds:uri="http://purl.org/dc/elements/1.1/"/>
    <ds:schemaRef ds:uri="http://schemas.microsoft.com/office/2006/documentManagement/types"/>
    <ds:schemaRef ds:uri="http://schemas.microsoft.com/sharepoint/v3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45088</TotalTime>
  <Words>1177</Words>
  <Application>Microsoft Office PowerPoint</Application>
  <PresentationFormat>Widescreen</PresentationFormat>
  <Paragraphs>276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Verdana</vt:lpstr>
      <vt:lpstr>Wingdings</vt:lpstr>
      <vt:lpstr>GEANT Association</vt:lpstr>
      <vt:lpstr>PowerPoint Presentation</vt:lpstr>
      <vt:lpstr>Policy and best practice activity high-level objectives from our DoW</vt:lpstr>
      <vt:lpstr>Results in our first 12 months</vt:lpstr>
      <vt:lpstr>A tour of the policy space in AARC2</vt:lpstr>
      <vt:lpstr>Incident response process evolution in federations –Sirtfi</vt:lpstr>
      <vt:lpstr>Test model for incident response (MNA3.3)</vt:lpstr>
      <vt:lpstr>Main achievements in Operational Security</vt:lpstr>
      <vt:lpstr>GDPR for Infrastructure AAI – both FUD and legitimate concerns</vt:lpstr>
      <vt:lpstr>A solution for our research communities?</vt:lpstr>
      <vt:lpstr>Implementing Snctfi: interpreting generic policies for BPA Proxy use cases</vt:lpstr>
      <vt:lpstr>Accounting and infrastructure-use data protection: a bit of clarification …</vt:lpstr>
      <vt:lpstr>Main achievements in Service-Centric Policy</vt:lpstr>
      <vt:lpstr>Guidance for research communities in the Infrastructure ecosystem</vt:lpstr>
      <vt:lpstr>Implementing Snctfi: Community Membership Management and Security</vt:lpstr>
      <vt:lpstr>Scaling Acceptable Use Policy and data release</vt:lpstr>
      <vt:lpstr>Main achievements in e-Researcher-centric Policy</vt:lpstr>
      <vt:lpstr>Policy Development Engagement and the ‘Kit’</vt:lpstr>
      <vt:lpstr>Main achievements in Policy Coordination and Engagement</vt:lpstr>
      <vt:lpstr>Engagement and coordination with the global community</vt:lpstr>
      <vt:lpstr>Challenges </vt:lpstr>
      <vt:lpstr>The ‘formal’ stuff that is coming up</vt:lpstr>
      <vt:lpstr>Things to do in AARC when you’re still alive by now …</vt:lpstr>
      <vt:lpstr>PowerPoint Presentation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AARC2 PY1 Review: WP3: Policy and Best Practice Harmonisation</dc:title>
  <dc:creator>David Groep</dc:creator>
  <cp:lastModifiedBy>davidg</cp:lastModifiedBy>
  <cp:revision>608</cp:revision>
  <cp:lastPrinted>2018-06-22T12:01:11Z</cp:lastPrinted>
  <dcterms:created xsi:type="dcterms:W3CDTF">2015-04-29T14:13:57Z</dcterms:created>
  <dcterms:modified xsi:type="dcterms:W3CDTF">2018-09-12T13:35:03Z</dcterms:modified>
  <cp:contentStatus>draft-0.2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0x01010015D342B61AA90142A8D5A114AFFAD389</vt:lpwstr>
  </property>
</Properties>
</file>