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3" r:id="rId5"/>
    <p:sldId id="351" r:id="rId6"/>
    <p:sldId id="416" r:id="rId7"/>
    <p:sldId id="360" r:id="rId8"/>
    <p:sldId id="355" r:id="rId9"/>
    <p:sldId id="412" r:id="rId10"/>
    <p:sldId id="421" r:id="rId11"/>
    <p:sldId id="420" r:id="rId12"/>
    <p:sldId id="399" r:id="rId13"/>
    <p:sldId id="411" r:id="rId14"/>
    <p:sldId id="410" r:id="rId15"/>
    <p:sldId id="405" r:id="rId16"/>
    <p:sldId id="387" r:id="rId17"/>
    <p:sldId id="349" r:id="rId18"/>
    <p:sldId id="418" r:id="rId19"/>
    <p:sldId id="417" r:id="rId20"/>
    <p:sldId id="406" r:id="rId21"/>
    <p:sldId id="402" r:id="rId22"/>
    <p:sldId id="286" r:id="rId23"/>
  </p:sldIdLst>
  <p:sldSz cx="12192000" cy="6858000"/>
  <p:notesSz cx="9944100" cy="680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A1E"/>
    <a:srgbClr val="0C3959"/>
    <a:srgbClr val="AFBEC9"/>
    <a:srgbClr val="F8F8F8"/>
    <a:srgbClr val="1F4E79"/>
    <a:srgbClr val="3D5D74"/>
    <a:srgbClr val="496D86"/>
    <a:srgbClr val="00638C"/>
    <a:srgbClr val="003F5D"/>
    <a:srgbClr val="62A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5" autoAdjust="0"/>
    <p:restoredTop sz="94434"/>
  </p:normalViewPr>
  <p:slideViewPr>
    <p:cSldViewPr snapToGrid="0">
      <p:cViewPr varScale="1">
        <p:scale>
          <a:sx n="84" d="100"/>
          <a:sy n="84" d="100"/>
        </p:scale>
        <p:origin x="10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pk87:Modified%20RAL%20files:sci-assessment-example-poster-kail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72946573694099"/>
          <c:y val="0.185720578323537"/>
          <c:w val="0.43957800294871302"/>
          <c:h val="0.67395477722478803"/>
        </c:manualLayout>
      </c:layout>
      <c:radarChart>
        <c:radarStyle val="marker"/>
        <c:varyColors val="0"/>
        <c:ser>
          <c:idx val="0"/>
          <c:order val="0"/>
          <c:tx>
            <c:strRef>
              <c:f>' Score'!$B$5</c:f>
              <c:strCache>
                <c:ptCount val="1"/>
                <c:pt idx="0">
                  <c:v>Maturity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 Score'!$A$59:$A$83</c:f>
              <c:strCache>
                <c:ptCount val="25"/>
                <c:pt idx="0">
                  <c:v>PR12.1 - User Registration</c:v>
                </c:pt>
                <c:pt idx="1">
                  <c:v>PR12.2 - User Renewal</c:v>
                </c:pt>
                <c:pt idx="2">
                  <c:v>PR12.3 - User Suspension</c:v>
                </c:pt>
                <c:pt idx="3">
                  <c:v>PR12.4 - User Removal</c:v>
                </c:pt>
                <c:pt idx="4">
                  <c:v>PR12.5 - User Banning</c:v>
                </c:pt>
                <c:pt idx="5">
                  <c:v>PR13 - Responsibility for Actions</c:v>
                </c:pt>
                <c:pt idx="6">
                  <c:v>PR14 - User Identification - traceability</c:v>
                </c:pt>
                <c:pt idx="7">
                  <c:v>PR15 - Logs of Membership Management Actions</c:v>
                </c:pt>
                <c:pt idx="8">
                  <c:v>PR16 - Define Common Aims &amp; Purposes</c:v>
                </c:pt>
                <c:pt idx="9">
                  <c:v>PR21 - Vulnerability Patching</c:v>
                </c:pt>
                <c:pt idx="10">
                  <c:v>PR22 - Incident Reporting</c:v>
                </c:pt>
                <c:pt idx="11">
                  <c:v>PR23 - Physical and Network Security</c:v>
                </c:pt>
                <c:pt idx="12">
                  <c:v>PR24 - Confidentiality and Integrity of Data</c:v>
                </c:pt>
                <c:pt idx="13">
                  <c:v>PR25 - Retention of Appopriate Logs</c:v>
                </c:pt>
                <c:pt idx="14">
                  <c:v>LI1 - Intellectual Property Rights</c:v>
                </c:pt>
                <c:pt idx="15">
                  <c:v>LI2 - Liability, Responsibilities &amp; Disclaimers</c:v>
                </c:pt>
                <c:pt idx="16">
                  <c:v>LI3 - Software Licensing</c:v>
                </c:pt>
                <c:pt idx="17">
                  <c:v>LI4 - Dispute Handling and Escalation</c:v>
                </c:pt>
                <c:pt idx="18">
                  <c:v>LI5 - Data Protection Responsibilities</c:v>
                </c:pt>
                <c:pt idx="19">
                  <c:v>LI6 - Any Additional Restrictions</c:v>
                </c:pt>
                <c:pt idx="20">
                  <c:v>DP1 - Accounting Data</c:v>
                </c:pt>
                <c:pt idx="21">
                  <c:v>DP2 - User Registration Data</c:v>
                </c:pt>
                <c:pt idx="22">
                  <c:v>DP3 - Monitoring Data</c:v>
                </c:pt>
                <c:pt idx="23">
                  <c:v>DP4 - Logging Data</c:v>
                </c:pt>
                <c:pt idx="24">
                  <c:v>DP5 - User Personal Data</c:v>
                </c:pt>
              </c:strCache>
            </c:strRef>
          </c:cat>
          <c:val>
            <c:numRef>
              <c:f>' Score'!$B$59:$B$83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17-4C42-ADCC-757B93B2A5B4}"/>
            </c:ext>
          </c:extLst>
        </c:ser>
        <c:ser>
          <c:idx val="1"/>
          <c:order val="1"/>
          <c:tx>
            <c:strRef>
              <c:f>' Score'!$C$5</c:f>
              <c:strCache>
                <c:ptCount val="1"/>
                <c:pt idx="0">
                  <c:v>Required maturity</c:v>
                </c:pt>
              </c:strCache>
            </c:strRef>
          </c:tx>
          <c:spPr>
            <a:ln w="50800" cmpd="dbl"/>
          </c:spPr>
          <c:marker>
            <c:symbol val="none"/>
          </c:marker>
          <c:cat>
            <c:strRef>
              <c:f>' Score'!$A$59:$A$83</c:f>
              <c:strCache>
                <c:ptCount val="25"/>
                <c:pt idx="0">
                  <c:v>PR12.1 - User Registration</c:v>
                </c:pt>
                <c:pt idx="1">
                  <c:v>PR12.2 - User Renewal</c:v>
                </c:pt>
                <c:pt idx="2">
                  <c:v>PR12.3 - User Suspension</c:v>
                </c:pt>
                <c:pt idx="3">
                  <c:v>PR12.4 - User Removal</c:v>
                </c:pt>
                <c:pt idx="4">
                  <c:v>PR12.5 - User Banning</c:v>
                </c:pt>
                <c:pt idx="5">
                  <c:v>PR13 - Responsibility for Actions</c:v>
                </c:pt>
                <c:pt idx="6">
                  <c:v>PR14 - User Identification - traceability</c:v>
                </c:pt>
                <c:pt idx="7">
                  <c:v>PR15 - Logs of Membership Management Actions</c:v>
                </c:pt>
                <c:pt idx="8">
                  <c:v>PR16 - Define Common Aims &amp; Purposes</c:v>
                </c:pt>
                <c:pt idx="9">
                  <c:v>PR21 - Vulnerability Patching</c:v>
                </c:pt>
                <c:pt idx="10">
                  <c:v>PR22 - Incident Reporting</c:v>
                </c:pt>
                <c:pt idx="11">
                  <c:v>PR23 - Physical and Network Security</c:v>
                </c:pt>
                <c:pt idx="12">
                  <c:v>PR24 - Confidentiality and Integrity of Data</c:v>
                </c:pt>
                <c:pt idx="13">
                  <c:v>PR25 - Retention of Appopriate Logs</c:v>
                </c:pt>
                <c:pt idx="14">
                  <c:v>LI1 - Intellectual Property Rights</c:v>
                </c:pt>
                <c:pt idx="15">
                  <c:v>LI2 - Liability, Responsibilities &amp; Disclaimers</c:v>
                </c:pt>
                <c:pt idx="16">
                  <c:v>LI3 - Software Licensing</c:v>
                </c:pt>
                <c:pt idx="17">
                  <c:v>LI4 - Dispute Handling and Escalation</c:v>
                </c:pt>
                <c:pt idx="18">
                  <c:v>LI5 - Data Protection Responsibilities</c:v>
                </c:pt>
                <c:pt idx="19">
                  <c:v>LI6 - Any Additional Restrictions</c:v>
                </c:pt>
                <c:pt idx="20">
                  <c:v>DP1 - Accounting Data</c:v>
                </c:pt>
                <c:pt idx="21">
                  <c:v>DP2 - User Registration Data</c:v>
                </c:pt>
                <c:pt idx="22">
                  <c:v>DP3 - Monitoring Data</c:v>
                </c:pt>
                <c:pt idx="23">
                  <c:v>DP4 - Logging Data</c:v>
                </c:pt>
                <c:pt idx="24">
                  <c:v>DP5 - User Personal Data</c:v>
                </c:pt>
              </c:strCache>
            </c:strRef>
          </c:cat>
          <c:val>
            <c:numRef>
              <c:f>' Score'!$C$59:$C$83</c:f>
              <c:numCache>
                <c:formatCode>General</c:formatCode>
                <c:ptCount val="2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17-4C42-ADCC-757B93B2A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699328"/>
        <c:axId val="335606912"/>
      </c:radarChart>
      <c:catAx>
        <c:axId val="33569932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335606912"/>
        <c:crosses val="autoZero"/>
        <c:auto val="1"/>
        <c:lblAlgn val="ctr"/>
        <c:lblOffset val="100"/>
        <c:noMultiLvlLbl val="0"/>
      </c:catAx>
      <c:valAx>
        <c:axId val="335606912"/>
        <c:scaling>
          <c:orientation val="minMax"/>
          <c:max val="3"/>
          <c:min val="-1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335699328"/>
        <c:crosses val="autoZero"/>
        <c:crossBetween val="between"/>
        <c:majorUnit val="1"/>
        <c:minorUnit val="0.04"/>
      </c:valAx>
    </c:plotArea>
    <c:legend>
      <c:legendPos val="r"/>
      <c:layout>
        <c:manualLayout>
          <c:xMode val="edge"/>
          <c:yMode val="edge"/>
          <c:x val="0.82483929922295895"/>
          <c:y val="0.112363149000718"/>
          <c:w val="0.16150028767539201"/>
          <c:h val="0.21214305088594659"/>
        </c:manualLayout>
      </c:layout>
      <c:overlay val="0"/>
      <c:spPr>
        <a:ln>
          <a:solidFill>
            <a:srgbClr val="C0504D">
              <a:shade val="95000"/>
              <a:satMod val="105000"/>
            </a:srgbClr>
          </a:solidFill>
        </a:ln>
      </c:spPr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9969" cy="341649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87" y="1"/>
            <a:ext cx="4309968" cy="341649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A5F74241-E241-4D9F-A468-2BF60AB95F72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63964"/>
            <a:ext cx="4309969" cy="341649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87" y="6463964"/>
            <a:ext cx="4309968" cy="341649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B9335A60-1659-4D94-9EDE-9236C03B7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2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9110" cy="34146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146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411" y="3275201"/>
            <a:ext cx="7955279" cy="2679711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4152"/>
            <a:ext cx="4309110" cy="34146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689" y="6464152"/>
            <a:ext cx="4309110" cy="34146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34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193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1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42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9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04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2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2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78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21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621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43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New GÉANT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Subtitle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036249" y="6296425"/>
            <a:ext cx="5899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GEANT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</a:t>
            </a:r>
            <a:r>
              <a:rPr lang="en-GB" sz="60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730941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(AARC2).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7067" y="4837092"/>
            <a:ext cx="1385319" cy="1129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95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www.youtube.com/channel/UCussxbcR_OxG1e_kRp0pjpA/featur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240257" y="4153328"/>
            <a:ext cx="6795911" cy="375289"/>
          </a:xfrm>
        </p:spPr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r>
              <a:rPr lang="en-GB" b="0" dirty="0" smtClean="0"/>
              <a:t> </a:t>
            </a:r>
            <a:r>
              <a:rPr lang="en-GB" b="0" i="1" dirty="0" smtClean="0"/>
              <a:t>for the entire AARC Policy Team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4482" y="5372101"/>
            <a:ext cx="6671027" cy="413231"/>
          </a:xfrm>
        </p:spPr>
        <p:txBody>
          <a:bodyPr>
            <a:normAutofit/>
          </a:bodyPr>
          <a:lstStyle/>
          <a:p>
            <a:r>
              <a:rPr lang="en-GB" sz="1600" dirty="0" smtClean="0"/>
              <a:t>AARC2 AHM4 meeting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1240257" y="2174789"/>
            <a:ext cx="6683727" cy="473242"/>
          </a:xfrm>
        </p:spPr>
        <p:txBody>
          <a:bodyPr/>
          <a:lstStyle/>
          <a:p>
            <a:r>
              <a:rPr lang="en-GB" sz="2800" b="0" dirty="0" smtClean="0"/>
              <a:t>You </a:t>
            </a:r>
            <a:r>
              <a:rPr lang="en-GB" sz="2800" b="0" dirty="0" err="1" smtClean="0"/>
              <a:t>ain’t</a:t>
            </a:r>
            <a:r>
              <a:rPr lang="en-GB" sz="2800" b="0" dirty="0" smtClean="0"/>
              <a:t> seen nothing yet in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Policy and Best Practice Harmonisation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b="0" i="1" dirty="0" smtClean="0"/>
              <a:t>where we are and where we go 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204481" y="5668101"/>
            <a:ext cx="6671027" cy="603745"/>
          </a:xfrm>
        </p:spPr>
        <p:txBody>
          <a:bodyPr>
            <a:normAutofit lnSpcReduction="10000"/>
          </a:bodyPr>
          <a:lstStyle/>
          <a:p>
            <a:r>
              <a:rPr lang="en-GB" sz="1600" dirty="0" smtClean="0"/>
              <a:t>19 November 2018</a:t>
            </a:r>
          </a:p>
          <a:p>
            <a:r>
              <a:rPr lang="en-GB" sz="1600" dirty="0" smtClean="0"/>
              <a:t>Milano, IT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02" y="4638148"/>
            <a:ext cx="893072" cy="3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918760" cy="1325563"/>
          </a:xfrm>
        </p:spPr>
        <p:txBody>
          <a:bodyPr/>
          <a:lstStyle/>
          <a:p>
            <a:r>
              <a:rPr lang="en-US" dirty="0" smtClean="0"/>
              <a:t>Difference to commonality in the Baseline AUP – sign once, use everywhere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6" y="1400211"/>
            <a:ext cx="8368958" cy="30565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3092199" y="2512482"/>
            <a:ext cx="836334" cy="868493"/>
          </a:xfrm>
          <a:prstGeom prst="line">
            <a:avLst/>
          </a:prstGeom>
          <a:ln w="57150"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28533" y="2512482"/>
            <a:ext cx="1253067" cy="573617"/>
          </a:xfrm>
          <a:prstGeom prst="rect">
            <a:avLst/>
          </a:prstGeom>
          <a:noFill/>
          <a:ln w="57150"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81600" y="2512482"/>
            <a:ext cx="4549045" cy="868493"/>
          </a:xfrm>
          <a:prstGeom prst="line">
            <a:avLst/>
          </a:prstGeom>
          <a:ln w="57150">
            <a:solidFill>
              <a:srgbClr val="0C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199" y="3380975"/>
            <a:ext cx="6638446" cy="2757494"/>
          </a:xfrm>
          <a:prstGeom prst="rect">
            <a:avLst/>
          </a:prstGeom>
          <a:ln w="28575">
            <a:solidFill>
              <a:srgbClr val="0C3959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123" y="2228368"/>
            <a:ext cx="2249177" cy="2954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15732" y="6417977"/>
            <a:ext cx="4771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C3959"/>
                </a:solidFill>
              </a:rPr>
              <a:t>Image: </a:t>
            </a:r>
            <a:r>
              <a:rPr lang="en-US" sz="1400" i="1" dirty="0" err="1" smtClean="0">
                <a:solidFill>
                  <a:srgbClr val="0C3959"/>
                </a:solidFill>
              </a:rPr>
              <a:t>Mozes</a:t>
            </a:r>
            <a:r>
              <a:rPr lang="en-US" sz="1400" i="1" dirty="0" smtClean="0">
                <a:solidFill>
                  <a:srgbClr val="0C3959"/>
                </a:solidFill>
              </a:rPr>
              <a:t> </a:t>
            </a:r>
            <a:r>
              <a:rPr lang="en-US" sz="1400" i="1" dirty="0" err="1" smtClean="0">
                <a:solidFill>
                  <a:srgbClr val="0C3959"/>
                </a:solidFill>
              </a:rPr>
              <a:t>en</a:t>
            </a:r>
            <a:r>
              <a:rPr lang="en-US" sz="1400" i="1" dirty="0" smtClean="0">
                <a:solidFill>
                  <a:srgbClr val="0C3959"/>
                </a:solidFill>
              </a:rPr>
              <a:t> de </a:t>
            </a:r>
            <a:r>
              <a:rPr lang="en-US" sz="1400" i="1" dirty="0" err="1" smtClean="0">
                <a:solidFill>
                  <a:srgbClr val="0C3959"/>
                </a:solidFill>
              </a:rPr>
              <a:t>tafelen</a:t>
            </a:r>
            <a:r>
              <a:rPr lang="en-US" sz="1400" i="1" dirty="0" smtClean="0">
                <a:solidFill>
                  <a:srgbClr val="0C3959"/>
                </a:solidFill>
              </a:rPr>
              <a:t> der Wet, Rembrandt van Rijn, 1659</a:t>
            </a:r>
            <a:endParaRPr lang="en-GB" sz="1400" i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3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5646" y="1316320"/>
            <a:ext cx="3532367" cy="1134887"/>
          </a:xfrm>
          <a:ln>
            <a:solidFill>
              <a:srgbClr val="F57A1E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i</a:t>
            </a:r>
            <a:r>
              <a:rPr lang="en-US" sz="2400" dirty="0" smtClean="0"/>
              <a:t>mpractical to present user ‘click-through’ screens on each individual service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Acceptable Use Policy and data release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5646" y="4218534"/>
            <a:ext cx="10770727" cy="1928693"/>
          </a:xfrm>
          <a:prstGeom prst="rect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C3959"/>
                </a:solidFill>
              </a:rPr>
              <a:t>Common baseline AUP </a:t>
            </a:r>
            <a:br>
              <a:rPr lang="en-US" sz="2800" b="1" dirty="0" smtClean="0">
                <a:solidFill>
                  <a:srgbClr val="0C3959"/>
                </a:solidFill>
              </a:rPr>
            </a:br>
            <a:r>
              <a:rPr lang="en-US" sz="2800" b="1" dirty="0" smtClean="0">
                <a:solidFill>
                  <a:srgbClr val="0C3959"/>
                </a:solidFill>
              </a:rPr>
              <a:t>for e-Infrastructures and Research Communities</a:t>
            </a:r>
            <a:br>
              <a:rPr lang="en-US" sz="2800" b="1" dirty="0" smtClean="0">
                <a:solidFill>
                  <a:srgbClr val="0C3959"/>
                </a:solidFill>
              </a:rPr>
            </a:br>
            <a:r>
              <a:rPr lang="en-US" sz="2800" dirty="0" smtClean="0">
                <a:solidFill>
                  <a:srgbClr val="0C3959"/>
                </a:solidFill>
              </a:rPr>
              <a:t>(current draft Baseline AUP – </a:t>
            </a:r>
            <a:br>
              <a:rPr lang="en-US" sz="2800" dirty="0" smtClean="0">
                <a:solidFill>
                  <a:srgbClr val="0C3959"/>
                </a:solidFill>
              </a:rPr>
            </a:br>
            <a:r>
              <a:rPr lang="en-US" sz="2800" dirty="0" smtClean="0">
                <a:solidFill>
                  <a:srgbClr val="0C3959"/>
                </a:solidFill>
              </a:rPr>
              <a:t>leveraging comparison study and joint e-Infrastructure work)</a:t>
            </a:r>
            <a:endParaRPr lang="en-GB" sz="2800" dirty="0">
              <a:solidFill>
                <a:srgbClr val="0C39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4983" y="3465498"/>
            <a:ext cx="3886589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 Cluster-specific terms &amp; conditions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94752" y="3465498"/>
            <a:ext cx="2069457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specific terms &amp; conditions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774983" y="2712462"/>
            <a:ext cx="1895252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conditions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5646" y="3065929"/>
            <a:ext cx="2028332" cy="1052712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specific terms &amp; conditions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109432" y="6406019"/>
            <a:ext cx="441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C3959"/>
                </a:solidFill>
              </a:rPr>
              <a:t>https://aarc-project.eu/guidelines/aarc-i044/</a:t>
            </a:r>
          </a:p>
        </p:txBody>
      </p:sp>
      <p:sp>
        <p:nvSpPr>
          <p:cNvPr id="11" name="TextBox 10"/>
          <p:cNvSpPr txBox="1"/>
          <p:nvPr/>
        </p:nvSpPr>
        <p:spPr>
          <a:xfrm rot="20700000">
            <a:off x="98640" y="4923443"/>
            <a:ext cx="2000869" cy="261610"/>
          </a:xfrm>
          <a:prstGeom prst="rect">
            <a:avLst/>
          </a:prstGeom>
          <a:solidFill>
            <a:srgbClr val="AFBEC9"/>
          </a:solidFill>
          <a:ln>
            <a:solidFill>
              <a:srgbClr val="0C395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AARC-I044 Implementers Guide</a:t>
            </a:r>
            <a:endParaRPr lang="en-GB" sz="11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349" y="167044"/>
            <a:ext cx="4318986" cy="3451810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7318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just identity providers, services, and Federations: AA security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487" y="1448803"/>
            <a:ext cx="5925484" cy="41458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3559" y="2949145"/>
            <a:ext cx="1735717" cy="2518032"/>
          </a:xfrm>
          <a:custGeom>
            <a:avLst/>
            <a:gdLst>
              <a:gd name="connsiteX0" fmla="*/ 0 w 2535817"/>
              <a:gd name="connsiteY0" fmla="*/ 0 h 1751549"/>
              <a:gd name="connsiteX1" fmla="*/ 2535817 w 2535817"/>
              <a:gd name="connsiteY1" fmla="*/ 0 h 1751549"/>
              <a:gd name="connsiteX2" fmla="*/ 2535817 w 2535817"/>
              <a:gd name="connsiteY2" fmla="*/ 1751549 h 1751549"/>
              <a:gd name="connsiteX3" fmla="*/ 0 w 2535817"/>
              <a:gd name="connsiteY3" fmla="*/ 1751549 h 1751549"/>
              <a:gd name="connsiteX4" fmla="*/ 0 w 2535817"/>
              <a:gd name="connsiteY4" fmla="*/ 0 h 1751549"/>
              <a:gd name="connsiteX0" fmla="*/ 0 w 2535817"/>
              <a:gd name="connsiteY0" fmla="*/ 0 h 1751549"/>
              <a:gd name="connsiteX1" fmla="*/ 2535817 w 2535817"/>
              <a:gd name="connsiteY1" fmla="*/ 0 h 1751549"/>
              <a:gd name="connsiteX2" fmla="*/ 2535817 w 2535817"/>
              <a:gd name="connsiteY2" fmla="*/ 1751549 h 1751549"/>
              <a:gd name="connsiteX3" fmla="*/ 310329 w 2535817"/>
              <a:gd name="connsiteY3" fmla="*/ 1743880 h 1751549"/>
              <a:gd name="connsiteX4" fmla="*/ 0 w 2535817"/>
              <a:gd name="connsiteY4" fmla="*/ 1751549 h 1751549"/>
              <a:gd name="connsiteX5" fmla="*/ 0 w 2535817"/>
              <a:gd name="connsiteY5" fmla="*/ 0 h 1751549"/>
              <a:gd name="connsiteX0" fmla="*/ 0 w 2535817"/>
              <a:gd name="connsiteY0" fmla="*/ 0 h 1751549"/>
              <a:gd name="connsiteX1" fmla="*/ 2535817 w 2535817"/>
              <a:gd name="connsiteY1" fmla="*/ 0 h 1751549"/>
              <a:gd name="connsiteX2" fmla="*/ 2535817 w 2535817"/>
              <a:gd name="connsiteY2" fmla="*/ 1751549 h 1751549"/>
              <a:gd name="connsiteX3" fmla="*/ 693570 w 2535817"/>
              <a:gd name="connsiteY3" fmla="*/ 1737157 h 1751549"/>
              <a:gd name="connsiteX4" fmla="*/ 0 w 2535817"/>
              <a:gd name="connsiteY4" fmla="*/ 1751549 h 1751549"/>
              <a:gd name="connsiteX5" fmla="*/ 0 w 2535817"/>
              <a:gd name="connsiteY5" fmla="*/ 0 h 1751549"/>
              <a:gd name="connsiteX0" fmla="*/ 0 w 2535817"/>
              <a:gd name="connsiteY0" fmla="*/ 0 h 1751549"/>
              <a:gd name="connsiteX1" fmla="*/ 2535817 w 2535817"/>
              <a:gd name="connsiteY1" fmla="*/ 0 h 1751549"/>
              <a:gd name="connsiteX2" fmla="*/ 2535817 w 2535817"/>
              <a:gd name="connsiteY2" fmla="*/ 1751549 h 1751549"/>
              <a:gd name="connsiteX3" fmla="*/ 693570 w 2535817"/>
              <a:gd name="connsiteY3" fmla="*/ 1737157 h 1751549"/>
              <a:gd name="connsiteX4" fmla="*/ 236370 w 2535817"/>
              <a:gd name="connsiteY4" fmla="*/ 1743880 h 1751549"/>
              <a:gd name="connsiteX5" fmla="*/ 0 w 2535817"/>
              <a:gd name="connsiteY5" fmla="*/ 1751549 h 1751549"/>
              <a:gd name="connsiteX6" fmla="*/ 0 w 2535817"/>
              <a:gd name="connsiteY6" fmla="*/ 0 h 1751549"/>
              <a:gd name="connsiteX0" fmla="*/ 0 w 2535817"/>
              <a:gd name="connsiteY0" fmla="*/ 0 h 2503638"/>
              <a:gd name="connsiteX1" fmla="*/ 2535817 w 2535817"/>
              <a:gd name="connsiteY1" fmla="*/ 0 h 2503638"/>
              <a:gd name="connsiteX2" fmla="*/ 2535817 w 2535817"/>
              <a:gd name="connsiteY2" fmla="*/ 1751549 h 2503638"/>
              <a:gd name="connsiteX3" fmla="*/ 693570 w 2535817"/>
              <a:gd name="connsiteY3" fmla="*/ 1737157 h 2503638"/>
              <a:gd name="connsiteX4" fmla="*/ 680123 w 2535817"/>
              <a:gd name="connsiteY4" fmla="*/ 2503638 h 2503638"/>
              <a:gd name="connsiteX5" fmla="*/ 0 w 2535817"/>
              <a:gd name="connsiteY5" fmla="*/ 1751549 h 2503638"/>
              <a:gd name="connsiteX6" fmla="*/ 0 w 2535817"/>
              <a:gd name="connsiteY6" fmla="*/ 0 h 2503638"/>
              <a:gd name="connsiteX0" fmla="*/ 6724 w 2542541"/>
              <a:gd name="connsiteY0" fmla="*/ 0 h 2518032"/>
              <a:gd name="connsiteX1" fmla="*/ 2542541 w 2542541"/>
              <a:gd name="connsiteY1" fmla="*/ 0 h 2518032"/>
              <a:gd name="connsiteX2" fmla="*/ 2542541 w 2542541"/>
              <a:gd name="connsiteY2" fmla="*/ 1751549 h 2518032"/>
              <a:gd name="connsiteX3" fmla="*/ 700294 w 2542541"/>
              <a:gd name="connsiteY3" fmla="*/ 1737157 h 2518032"/>
              <a:gd name="connsiteX4" fmla="*/ 686847 w 2542541"/>
              <a:gd name="connsiteY4" fmla="*/ 2503638 h 2518032"/>
              <a:gd name="connsiteX5" fmla="*/ 0 w 2542541"/>
              <a:gd name="connsiteY5" fmla="*/ 2518032 h 2518032"/>
              <a:gd name="connsiteX6" fmla="*/ 6724 w 2542541"/>
              <a:gd name="connsiteY6" fmla="*/ 0 h 2518032"/>
              <a:gd name="connsiteX0" fmla="*/ 6724 w 2542541"/>
              <a:gd name="connsiteY0" fmla="*/ 0 h 2518032"/>
              <a:gd name="connsiteX1" fmla="*/ 2542541 w 2542541"/>
              <a:gd name="connsiteY1" fmla="*/ 0 h 2518032"/>
              <a:gd name="connsiteX2" fmla="*/ 2542541 w 2542541"/>
              <a:gd name="connsiteY2" fmla="*/ 1751549 h 2518032"/>
              <a:gd name="connsiteX3" fmla="*/ 1005610 w 2542541"/>
              <a:gd name="connsiteY3" fmla="*/ 1710263 h 2518032"/>
              <a:gd name="connsiteX4" fmla="*/ 686847 w 2542541"/>
              <a:gd name="connsiteY4" fmla="*/ 2503638 h 2518032"/>
              <a:gd name="connsiteX5" fmla="*/ 0 w 2542541"/>
              <a:gd name="connsiteY5" fmla="*/ 2518032 h 2518032"/>
              <a:gd name="connsiteX6" fmla="*/ 6724 w 2542541"/>
              <a:gd name="connsiteY6" fmla="*/ 0 h 2518032"/>
              <a:gd name="connsiteX0" fmla="*/ 6724 w 2542541"/>
              <a:gd name="connsiteY0" fmla="*/ 0 h 2518032"/>
              <a:gd name="connsiteX1" fmla="*/ 2542541 w 2542541"/>
              <a:gd name="connsiteY1" fmla="*/ 0 h 2518032"/>
              <a:gd name="connsiteX2" fmla="*/ 2542541 w 2542541"/>
              <a:gd name="connsiteY2" fmla="*/ 1751549 h 2518032"/>
              <a:gd name="connsiteX3" fmla="*/ 1005610 w 2542541"/>
              <a:gd name="connsiteY3" fmla="*/ 1710263 h 2518032"/>
              <a:gd name="connsiteX4" fmla="*/ 1061104 w 2542541"/>
              <a:gd name="connsiteY4" fmla="*/ 2503638 h 2518032"/>
              <a:gd name="connsiteX5" fmla="*/ 0 w 2542541"/>
              <a:gd name="connsiteY5" fmla="*/ 2518032 h 2518032"/>
              <a:gd name="connsiteX6" fmla="*/ 6724 w 2542541"/>
              <a:gd name="connsiteY6" fmla="*/ 0 h 2518032"/>
              <a:gd name="connsiteX0" fmla="*/ 6724 w 2542541"/>
              <a:gd name="connsiteY0" fmla="*/ 0 h 2518032"/>
              <a:gd name="connsiteX1" fmla="*/ 2542541 w 2542541"/>
              <a:gd name="connsiteY1" fmla="*/ 0 h 2518032"/>
              <a:gd name="connsiteX2" fmla="*/ 2542541 w 2542541"/>
              <a:gd name="connsiteY2" fmla="*/ 1751549 h 2518032"/>
              <a:gd name="connsiteX3" fmla="*/ 1163191 w 2542541"/>
              <a:gd name="connsiteY3" fmla="*/ 1757328 h 2518032"/>
              <a:gd name="connsiteX4" fmla="*/ 1061104 w 2542541"/>
              <a:gd name="connsiteY4" fmla="*/ 2503638 h 2518032"/>
              <a:gd name="connsiteX5" fmla="*/ 0 w 2542541"/>
              <a:gd name="connsiteY5" fmla="*/ 2518032 h 2518032"/>
              <a:gd name="connsiteX6" fmla="*/ 6724 w 2542541"/>
              <a:gd name="connsiteY6" fmla="*/ 0 h 2518032"/>
              <a:gd name="connsiteX0" fmla="*/ 6724 w 2542541"/>
              <a:gd name="connsiteY0" fmla="*/ 0 h 2518032"/>
              <a:gd name="connsiteX1" fmla="*/ 2542541 w 2542541"/>
              <a:gd name="connsiteY1" fmla="*/ 0 h 2518032"/>
              <a:gd name="connsiteX2" fmla="*/ 2542541 w 2542541"/>
              <a:gd name="connsiteY2" fmla="*/ 1751549 h 2518032"/>
              <a:gd name="connsiteX3" fmla="*/ 1064703 w 2542541"/>
              <a:gd name="connsiteY3" fmla="*/ 1757328 h 2518032"/>
              <a:gd name="connsiteX4" fmla="*/ 1061104 w 2542541"/>
              <a:gd name="connsiteY4" fmla="*/ 2503638 h 2518032"/>
              <a:gd name="connsiteX5" fmla="*/ 0 w 2542541"/>
              <a:gd name="connsiteY5" fmla="*/ 2518032 h 2518032"/>
              <a:gd name="connsiteX6" fmla="*/ 6724 w 2542541"/>
              <a:gd name="connsiteY6" fmla="*/ 0 h 251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2541" h="2518032">
                <a:moveTo>
                  <a:pt x="6724" y="0"/>
                </a:moveTo>
                <a:lnTo>
                  <a:pt x="2542541" y="0"/>
                </a:lnTo>
                <a:lnTo>
                  <a:pt x="2542541" y="1751549"/>
                </a:lnTo>
                <a:lnTo>
                  <a:pt x="1064703" y="1757328"/>
                </a:lnTo>
                <a:cubicBezTo>
                  <a:pt x="1063503" y="2006098"/>
                  <a:pt x="1062304" y="2254868"/>
                  <a:pt x="1061104" y="2503638"/>
                </a:cubicBezTo>
                <a:lnTo>
                  <a:pt x="0" y="2518032"/>
                </a:lnTo>
                <a:cubicBezTo>
                  <a:pt x="2241" y="1678688"/>
                  <a:pt x="4483" y="839344"/>
                  <a:pt x="6724" y="0"/>
                </a:cubicBezTo>
                <a:close/>
              </a:path>
            </a:pathLst>
          </a:cu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870487" y="1309793"/>
            <a:ext cx="6123093" cy="4534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BPA Proxy and connected sources of trusted attributes critical to infrastructure security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Help AA operators with operational security</a:t>
            </a:r>
          </a:p>
          <a:p>
            <a:r>
              <a:rPr lang="en-US" dirty="0" smtClean="0"/>
              <a:t>requisite processes and traceability support</a:t>
            </a:r>
          </a:p>
          <a:p>
            <a:r>
              <a:rPr lang="en-US" dirty="0" smtClean="0"/>
              <a:t>secure operation and deployment</a:t>
            </a:r>
          </a:p>
          <a:p>
            <a:r>
              <a:rPr lang="en-US" dirty="0" smtClean="0"/>
              <a:t>protected transport</a:t>
            </a:r>
            <a:endParaRPr lang="en-US" dirty="0"/>
          </a:p>
          <a:p>
            <a:r>
              <a:rPr lang="en-US" dirty="0" smtClean="0"/>
              <a:t>for different attribute distribution models</a:t>
            </a:r>
          </a:p>
          <a:p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45" y="2263317"/>
            <a:ext cx="997764" cy="1110433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139038" y="2234977"/>
            <a:ext cx="4656933" cy="1138773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C3959"/>
                </a:solidFill>
              </a:rPr>
              <a:t>Snctfi</a:t>
            </a:r>
            <a:r>
              <a:rPr lang="en-US" sz="2800" dirty="0" smtClean="0">
                <a:solidFill>
                  <a:srgbClr val="0C3959"/>
                </a:solidFill>
              </a:rPr>
              <a:t> </a:t>
            </a:r>
            <a:br>
              <a:rPr lang="en-US" sz="2800" dirty="0" smtClean="0">
                <a:solidFill>
                  <a:srgbClr val="0C3959"/>
                </a:solidFill>
              </a:rPr>
            </a:br>
            <a:r>
              <a:rPr lang="en-US" sz="2000" i="1" dirty="0" smtClean="0">
                <a:solidFill>
                  <a:srgbClr val="0C3959"/>
                </a:solidFill>
              </a:rPr>
              <a:t>Scalable </a:t>
            </a:r>
            <a:r>
              <a:rPr lang="en-US" sz="2000" i="1" dirty="0">
                <a:solidFill>
                  <a:srgbClr val="0C3959"/>
                </a:solidFill>
              </a:rPr>
              <a:t>Negotiator for a Community Trust Framework in Federated Infrastructures 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42423" y="5893131"/>
            <a:ext cx="11360410" cy="830456"/>
          </a:xfrm>
          <a:prstGeom prst="rect">
            <a:avLst/>
          </a:prstGeom>
          <a:solidFill>
            <a:schemeClr val="bg1"/>
          </a:solidFill>
          <a:ln>
            <a:solidFill>
              <a:srgbClr val="003F5E"/>
            </a:solidFill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Derived from </a:t>
            </a:r>
            <a:r>
              <a:rPr lang="en-US" sz="2400" b="1" dirty="0" smtClean="0"/>
              <a:t>SCI</a:t>
            </a:r>
            <a:r>
              <a:rPr lang="en-US" sz="2400" dirty="0" smtClean="0"/>
              <a:t>, the framework on </a:t>
            </a:r>
            <a:r>
              <a:rPr lang="en-US" sz="2400" i="1" dirty="0" smtClean="0"/>
              <a:t>Security for Collaboration in Infrastructures</a:t>
            </a:r>
          </a:p>
          <a:p>
            <a:pPr marL="0" indent="0">
              <a:buNone/>
            </a:pPr>
            <a:r>
              <a:rPr lang="en-US" sz="2400" b="1" dirty="0" smtClean="0"/>
              <a:t>W</a:t>
            </a:r>
            <a:r>
              <a:rPr lang="en-US" sz="2400" dirty="0" smtClean="0"/>
              <a:t>ISE </a:t>
            </a:r>
            <a:r>
              <a:rPr lang="en-US" sz="2400" b="1" dirty="0" smtClean="0"/>
              <a:t>I</a:t>
            </a:r>
            <a:r>
              <a:rPr lang="en-US" sz="2400" dirty="0" smtClean="0"/>
              <a:t>nformation </a:t>
            </a:r>
            <a:r>
              <a:rPr lang="en-US" sz="2400" b="1" dirty="0" smtClean="0"/>
              <a:t>S</a:t>
            </a:r>
            <a:r>
              <a:rPr lang="en-US" sz="2400" dirty="0" smtClean="0"/>
              <a:t>ecurity for </a:t>
            </a:r>
            <a:r>
              <a:rPr lang="en-US" sz="2400" b="1" dirty="0" smtClean="0"/>
              <a:t>E</a:t>
            </a:r>
            <a:r>
              <a:rPr lang="en-US" sz="2400" dirty="0" smtClean="0"/>
              <a:t>-infrastructures got global endorsement SCI in June 2017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87033" y="2234977"/>
            <a:ext cx="220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C3959"/>
                </a:solidFill>
              </a:rPr>
              <a:t>igtf.net/</a:t>
            </a:r>
            <a:r>
              <a:rPr lang="en-US" sz="2800" b="1" dirty="0" err="1" smtClean="0">
                <a:solidFill>
                  <a:srgbClr val="0C3959"/>
                </a:solidFill>
              </a:rPr>
              <a:t>snctfi</a:t>
            </a:r>
            <a:endParaRPr lang="en-GB" sz="2800" b="1" dirty="0">
              <a:solidFill>
                <a:srgbClr val="0C395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747" y="91328"/>
            <a:ext cx="1516833" cy="105167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9821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4921825" cy="513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Relevant to communities and </a:t>
            </a:r>
            <a:br>
              <a:rPr lang="en-US" b="1" dirty="0" smtClean="0"/>
            </a:br>
            <a:r>
              <a:rPr lang="en-US" b="1" dirty="0" smtClean="0"/>
              <a:t>e-Infrastructures both</a:t>
            </a:r>
          </a:p>
          <a:p>
            <a:endParaRPr lang="en-US" dirty="0" smtClean="0"/>
          </a:p>
          <a:p>
            <a:r>
              <a:rPr lang="en-US" dirty="0" smtClean="0"/>
              <a:t>what are the requisite policy elements and processes you need to define to manage a structured community?</a:t>
            </a:r>
          </a:p>
          <a:p>
            <a:r>
              <a:rPr lang="en-US" dirty="0" smtClean="0"/>
              <a:t>which of these are required to access general-purpose e-Infrastructures?</a:t>
            </a:r>
          </a:p>
          <a:p>
            <a:r>
              <a:rPr lang="en-US" dirty="0" smtClean="0"/>
              <a:t>which roles and responsibilities lie with the community ‘management’ to that the BPA proxy model will scale out?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joint work with EGI-ENGAGE</a:t>
            </a:r>
            <a:br>
              <a:rPr lang="en-US" i="1" dirty="0" smtClean="0"/>
            </a:br>
            <a:r>
              <a:rPr lang="en-US" i="1" dirty="0" smtClean="0"/>
              <a:t>and EOSC-Hub projects and</a:t>
            </a:r>
            <a:br>
              <a:rPr lang="en-US" i="1" dirty="0" smtClean="0"/>
            </a:br>
            <a:r>
              <a:rPr lang="en-US" i="1" dirty="0" smtClean="0"/>
              <a:t>the EGI, PRACE, HBP, EUDAT </a:t>
            </a:r>
            <a:br>
              <a:rPr lang="en-US" i="1" dirty="0" smtClean="0"/>
            </a:br>
            <a:r>
              <a:rPr lang="en-US" i="1" dirty="0" smtClean="0"/>
              <a:t>communities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10632736" cy="1325563"/>
          </a:xfrm>
        </p:spPr>
        <p:txBody>
          <a:bodyPr/>
          <a:lstStyle/>
          <a:p>
            <a:r>
              <a:rPr lang="en-US" dirty="0" smtClean="0"/>
              <a:t>Implementing Snctfi: </a:t>
            </a:r>
            <a:br>
              <a:rPr lang="en-US" dirty="0" smtClean="0"/>
            </a:br>
            <a:r>
              <a:rPr lang="en-US" dirty="0" smtClean="0"/>
              <a:t>Community Management and Security, AA Operations Security, …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82" y="1466004"/>
            <a:ext cx="3155771" cy="3546956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870" y="2249909"/>
            <a:ext cx="3424712" cy="3927057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35" y="5326070"/>
            <a:ext cx="647305" cy="489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63" y="5326070"/>
            <a:ext cx="647413" cy="713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3409" y="5807634"/>
            <a:ext cx="98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C3959"/>
                </a:solidFill>
              </a:rPr>
              <a:t>ENGAGE</a:t>
            </a:r>
            <a:endParaRPr lang="en-GB" sz="1600" i="1" dirty="0">
              <a:solidFill>
                <a:srgbClr val="0C395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770" y="1439333"/>
            <a:ext cx="617812" cy="428350"/>
          </a:xfrm>
          <a:prstGeom prst="rect">
            <a:avLst/>
          </a:prstGeom>
          <a:solidFill>
            <a:srgbClr val="F8F8F8">
              <a:alpha val="80000"/>
            </a:srgb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2085" y="4868823"/>
            <a:ext cx="4666297" cy="1308143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470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6455"/>
            <a:ext cx="7197436" cy="313503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together a consistent suite of policies &amp; guidance</a:t>
            </a:r>
          </a:p>
          <a:p>
            <a:r>
              <a:rPr lang="en-US" dirty="0" smtClean="0"/>
              <a:t>based on e-Infrastructure best practices </a:t>
            </a:r>
            <a:br>
              <a:rPr lang="en-US" dirty="0" smtClean="0"/>
            </a:br>
            <a:r>
              <a:rPr lang="en-US" dirty="0" smtClean="0"/>
              <a:t>from advanced operational infrastructures today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Development Engagement and the ‘Kit’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248" y="737430"/>
            <a:ext cx="4838002" cy="5924982"/>
          </a:xfrm>
          <a:prstGeom prst="rect">
            <a:avLst/>
          </a:prstGeom>
          <a:ln>
            <a:solidFill>
              <a:srgbClr val="F57A1E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019248" y="6332201"/>
            <a:ext cx="596163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C3959"/>
                </a:solidFill>
              </a:rPr>
              <a:t>https://wiki.geant.org/display/AARC/Policy+Development+Kit</a:t>
            </a:r>
          </a:p>
        </p:txBody>
      </p:sp>
    </p:spTree>
    <p:extLst>
      <p:ext uri="{BB962C8B-B14F-4D97-AF65-F5344CB8AC3E}">
        <p14:creationId xmlns:p14="http://schemas.microsoft.com/office/powerpoint/2010/main" val="29780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872" y="1265051"/>
            <a:ext cx="7270460" cy="51409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elping you </a:t>
            </a:r>
            <a:r>
              <a:rPr lang="en-US" dirty="0"/>
              <a:t>t</a:t>
            </a:r>
            <a:r>
              <a:rPr lang="en-US" dirty="0" smtClean="0"/>
              <a:t>owards SCI and Snctfi: templates in the PD Kit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686" y="2240263"/>
            <a:ext cx="4019811" cy="2277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074" y="3469348"/>
            <a:ext cx="4406781" cy="1742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064" y="4419420"/>
            <a:ext cx="3854488" cy="180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 Trust </a:t>
            </a:r>
            <a:r>
              <a:rPr lang="en-US" dirty="0" smtClean="0"/>
              <a:t>Framework – globally comparable structure in Security Policy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29" y="1206210"/>
            <a:ext cx="9244104" cy="5199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9831" y="6406019"/>
            <a:ext cx="489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C3959"/>
                </a:solidFill>
              </a:rPr>
              <a:t>see the SCI Webinar by David Kelsey on Sept 24</a:t>
            </a:r>
            <a:r>
              <a:rPr lang="en-US" b="1" baseline="30000" dirty="0" smtClean="0">
                <a:solidFill>
                  <a:srgbClr val="0C3959"/>
                </a:solidFill>
              </a:rPr>
              <a:t>th</a:t>
            </a:r>
            <a:r>
              <a:rPr lang="en-US" b="1" dirty="0">
                <a:solidFill>
                  <a:srgbClr val="0C3959"/>
                </a:solidFill>
              </a:rPr>
              <a:t>!</a:t>
            </a:r>
            <a:endParaRPr lang="en-GB" b="1" dirty="0">
              <a:solidFill>
                <a:srgbClr val="0C395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28031" y="6406019"/>
            <a:ext cx="4908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57A1E"/>
                </a:solidFill>
              </a:rPr>
              <a:t>https://www.youtube.com/watch?v=vZvfRvMQfFg</a:t>
            </a:r>
          </a:p>
        </p:txBody>
      </p:sp>
    </p:spTree>
    <p:extLst>
      <p:ext uri="{BB962C8B-B14F-4D97-AF65-F5344CB8AC3E}">
        <p14:creationId xmlns:p14="http://schemas.microsoft.com/office/powerpoint/2010/main" val="11280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" y="1453641"/>
            <a:ext cx="5375965" cy="303030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SCIv2 – beyond its endorsement to self-assessment and review</a:t>
            </a:r>
            <a:endParaRPr lang="en-GB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210866"/>
              </p:ext>
            </p:extLst>
          </p:nvPr>
        </p:nvGraphicFramePr>
        <p:xfrm>
          <a:off x="4788746" y="2563484"/>
          <a:ext cx="7151070" cy="380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1080" y="1400212"/>
            <a:ext cx="1441922" cy="1125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276" y="5185554"/>
            <a:ext cx="4861113" cy="923330"/>
          </a:xfrm>
          <a:prstGeom prst="rect">
            <a:avLst/>
          </a:prstGeom>
          <a:noFill/>
          <a:ln w="28575"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C3959"/>
                </a:solidFill>
              </a:rPr>
              <a:t>AARC may help by supporting evolving the </a:t>
            </a:r>
            <a:br>
              <a:rPr lang="en-US" b="1" dirty="0" smtClean="0">
                <a:solidFill>
                  <a:srgbClr val="0C3959"/>
                </a:solidFill>
              </a:rPr>
            </a:br>
            <a:r>
              <a:rPr lang="en-US" b="1" dirty="0" smtClean="0">
                <a:solidFill>
                  <a:srgbClr val="0C3959"/>
                </a:solidFill>
              </a:rPr>
              <a:t>peer review self-assessment model for SCI</a:t>
            </a:r>
          </a:p>
          <a:p>
            <a:r>
              <a:rPr lang="en-US" b="1" i="1" dirty="0" smtClean="0">
                <a:solidFill>
                  <a:srgbClr val="0C3959"/>
                </a:solidFill>
              </a:rPr>
              <a:t>and how that compares to e.g. ISO-based audits</a:t>
            </a:r>
            <a:endParaRPr lang="en-GB" b="1" i="1" dirty="0">
              <a:solidFill>
                <a:srgbClr val="0C395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778" y="1438002"/>
            <a:ext cx="2467034" cy="1285027"/>
          </a:xfrm>
          <a:prstGeom prst="rect">
            <a:avLst/>
          </a:prstGeom>
          <a:ln>
            <a:solidFill>
              <a:srgbClr val="F57A1E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386047" y="2563484"/>
            <a:ext cx="2393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57A1E"/>
                </a:solidFill>
              </a:rPr>
              <a:t>example, not an infrastructure</a:t>
            </a:r>
            <a:endParaRPr lang="en-GB" sz="1400" i="1" dirty="0">
              <a:solidFill>
                <a:srgbClr val="F57A1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64773" y="6406018"/>
            <a:ext cx="3142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C3959"/>
                </a:solidFill>
              </a:rPr>
              <a:t>http://wise-community.org/sci</a:t>
            </a:r>
          </a:p>
        </p:txBody>
      </p:sp>
    </p:spTree>
    <p:extLst>
      <p:ext uri="{BB962C8B-B14F-4D97-AF65-F5344CB8AC3E}">
        <p14:creationId xmlns:p14="http://schemas.microsoft.com/office/powerpoint/2010/main" val="18834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49676"/>
              </p:ext>
            </p:extLst>
          </p:nvPr>
        </p:nvGraphicFramePr>
        <p:xfrm>
          <a:off x="477520" y="5082192"/>
          <a:ext cx="11249660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Engagement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Evolve </a:t>
                      </a:r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</a:rPr>
                        <a:t>Policy Development Kit </a:t>
                      </a:r>
                      <a:r>
                        <a:rPr lang="en-US" sz="2200" b="0" noProof="0" dirty="0" smtClean="0">
                          <a:solidFill>
                            <a:srgbClr val="0C3959"/>
                          </a:solidFill>
                        </a:rPr>
                        <a:t>and a simpler top-level security policy </a:t>
                      </a: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with</a:t>
                      </a:r>
                      <a:b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a community ‘assessment method’ or ‘guide’ to the adoption of appropriate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policy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Support communities and use cases in policy interpretation through Guidelines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626913"/>
              </p:ext>
            </p:extLst>
          </p:nvPr>
        </p:nvGraphicFramePr>
        <p:xfrm>
          <a:off x="477520" y="3876115"/>
          <a:ext cx="1124966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Researcher-centric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</a:rPr>
                        <a:t>Baseline AUP </a:t>
                      </a: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with major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Infrastructures (EGI, EUDAT, PRACE, XSEDE) and communities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Deployment of </a:t>
                      </a:r>
                      <a:r>
                        <a:rPr lang="en-US" sz="2200" b="1" baseline="0" noProof="0" dirty="0" smtClean="0">
                          <a:solidFill>
                            <a:srgbClr val="0C3959"/>
                          </a:solidFill>
                        </a:rPr>
                        <a:t>assurance guidelines 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and assess high-assurance use cases (BBMRI)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94192"/>
              </p:ext>
            </p:extLst>
          </p:nvPr>
        </p:nvGraphicFramePr>
        <p:xfrm>
          <a:off x="477520" y="2456678"/>
          <a:ext cx="11249660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Infra-</a:t>
                      </a:r>
                      <a:r>
                        <a:rPr lang="en-US" sz="2200" b="0" baseline="0" noProof="0" dirty="0" smtClean="0">
                          <a:solidFill>
                            <a:srgbClr val="F57A1E"/>
                          </a:solidFill>
                          <a:sym typeface="Wingdings"/>
                        </a:rPr>
                        <a:t> centric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traceability and accounting data-collection policy framework based on </a:t>
                      </a:r>
                      <a:r>
                        <a:rPr lang="en-GB" sz="2200" b="1" noProof="0" dirty="0" smtClean="0">
                          <a:solidFill>
                            <a:srgbClr val="0C3959"/>
                          </a:solidFill>
                        </a:rPr>
                        <a:t>SCI, providing</a:t>
                      </a:r>
                      <a:r>
                        <a:rPr lang="en-GB" sz="2200" b="1" baseline="0" noProof="0" dirty="0" smtClean="0">
                          <a:solidFill>
                            <a:srgbClr val="0C3959"/>
                          </a:solidFill>
                        </a:rPr>
                        <a:t> a self-assessment methodology 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and comparison matrix for infrastructure services</a:t>
                      </a:r>
                      <a:endParaRPr lang="en-GB" sz="2200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Evolution of </a:t>
                      </a:r>
                      <a:r>
                        <a:rPr lang="en-US" sz="2200" b="1" baseline="0" noProof="0" dirty="0" smtClean="0">
                          <a:solidFill>
                            <a:srgbClr val="0C3959"/>
                          </a:solidFill>
                        </a:rPr>
                        <a:t>data protection guidance 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for services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303547"/>
              </p:ext>
            </p:extLst>
          </p:nvPr>
        </p:nvGraphicFramePr>
        <p:xfrm>
          <a:off x="477520" y="1250601"/>
          <a:ext cx="1124966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0" noProof="0" dirty="0" err="1" smtClean="0">
                          <a:solidFill>
                            <a:srgbClr val="F57A1E"/>
                          </a:solidFill>
                          <a:sym typeface="Wingdings"/>
                        </a:rPr>
                        <a:t>OpSec</a:t>
                      </a:r>
                      <a:endParaRPr lang="en-GB" sz="2200" b="0" noProof="0" dirty="0">
                        <a:solidFill>
                          <a:srgbClr val="F57A1E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noProof="0" dirty="0" smtClean="0">
                          <a:solidFill>
                            <a:srgbClr val="0C3959"/>
                          </a:solidFill>
                        </a:rPr>
                        <a:t>Attribute authority operations 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practice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… also for Infra 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proxies</a:t>
                      </a:r>
                      <a:endParaRPr lang="en-GB" sz="2200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Trust groups and the exchange of (account) compromise information: </a:t>
                      </a:r>
                      <a:r>
                        <a:rPr lang="en-US" sz="2200" b="1" i="1" baseline="0" noProof="0" dirty="0" smtClean="0">
                          <a:solidFill>
                            <a:srgbClr val="0C3959"/>
                          </a:solidFill>
                        </a:rPr>
                        <a:t>beyond Sirtfi</a:t>
                      </a:r>
                      <a:endParaRPr lang="en-GB" sz="2200" b="1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5646" y="74649"/>
            <a:ext cx="10107019" cy="1325563"/>
          </a:xfrm>
        </p:spPr>
        <p:txBody>
          <a:bodyPr/>
          <a:lstStyle/>
          <a:p>
            <a:r>
              <a:rPr lang="en-US" dirty="0" smtClean="0"/>
              <a:t>Things to do in AARC’s last 6 </a:t>
            </a:r>
            <a:r>
              <a:rPr lang="en-US" dirty="0" err="1" smtClean="0"/>
              <a:t>mo</a:t>
            </a:r>
            <a:r>
              <a:rPr lang="en-US" dirty="0" smtClean="0"/>
              <a:t> and beyond when you’re still alive by now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56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55494" y="228600"/>
            <a:ext cx="6568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57A1E"/>
                </a:solidFill>
              </a:rPr>
              <a:t>Thanks to the AARC2 policy collaborators: David Kelsey, Hannah Short, Ian Neilson, </a:t>
            </a:r>
            <a:r>
              <a:rPr lang="en-US" sz="1400" dirty="0" err="1" smtClean="0">
                <a:solidFill>
                  <a:srgbClr val="F57A1E"/>
                </a:solidFill>
              </a:rPr>
              <a:t>Uros</a:t>
            </a:r>
            <a:r>
              <a:rPr lang="en-US" sz="1400" dirty="0" smtClean="0">
                <a:solidFill>
                  <a:srgbClr val="F57A1E"/>
                </a:solidFill>
              </a:rPr>
              <a:t> </a:t>
            </a:r>
            <a:r>
              <a:rPr lang="en-US" sz="1400" dirty="0" err="1" smtClean="0">
                <a:solidFill>
                  <a:srgbClr val="F57A1E"/>
                </a:solidFill>
              </a:rPr>
              <a:t>Stevanovic</a:t>
            </a:r>
            <a:r>
              <a:rPr lang="en-US" sz="1400" dirty="0" smtClean="0">
                <a:solidFill>
                  <a:srgbClr val="F57A1E"/>
                </a:solidFill>
              </a:rPr>
              <a:t>, Mikael Linden, Ralph </a:t>
            </a:r>
            <a:r>
              <a:rPr lang="en-US" sz="1400" dirty="0" err="1" smtClean="0">
                <a:solidFill>
                  <a:srgbClr val="F57A1E"/>
                </a:solidFill>
              </a:rPr>
              <a:t>Niederberger</a:t>
            </a:r>
            <a:r>
              <a:rPr lang="en-US" sz="1400" dirty="0" smtClean="0">
                <a:solidFill>
                  <a:srgbClr val="F57A1E"/>
                </a:solidFill>
              </a:rPr>
              <a:t>, Petr </a:t>
            </a:r>
            <a:r>
              <a:rPr lang="en-US" sz="1400" dirty="0" err="1" smtClean="0">
                <a:solidFill>
                  <a:srgbClr val="F57A1E"/>
                </a:solidFill>
              </a:rPr>
              <a:t>Holub</a:t>
            </a:r>
            <a:r>
              <a:rPr lang="en-US" sz="1400" dirty="0" smtClean="0">
                <a:solidFill>
                  <a:srgbClr val="F57A1E"/>
                </a:solidFill>
              </a:rPr>
              <a:t>, Wolfgang </a:t>
            </a:r>
            <a:r>
              <a:rPr lang="en-US" sz="1400" dirty="0" err="1" smtClean="0">
                <a:solidFill>
                  <a:srgbClr val="F57A1E"/>
                </a:solidFill>
              </a:rPr>
              <a:t>Pempe</a:t>
            </a:r>
            <a:r>
              <a:rPr lang="en-US" sz="1400" dirty="0" smtClean="0">
                <a:solidFill>
                  <a:srgbClr val="F57A1E"/>
                </a:solidFill>
              </a:rPr>
              <a:t>, Stefan Paetow, and many contributions from across the AARC project, REFEDS, IGTF, and WISE!</a:t>
            </a:r>
            <a:br>
              <a:rPr lang="en-US" sz="1400" dirty="0" smtClean="0">
                <a:solidFill>
                  <a:srgbClr val="F57A1E"/>
                </a:solidFill>
              </a:rPr>
            </a:br>
            <a:r>
              <a:rPr lang="en-US" sz="1400" dirty="0" smtClean="0">
                <a:solidFill>
                  <a:srgbClr val="F57A1E"/>
                </a:solidFill>
              </a:rPr>
              <a:t>Selected policy work performed in collaboration with the EOSC-HUB WP4.4 ISM activity</a:t>
            </a:r>
            <a:endParaRPr lang="en-GB" sz="1400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99" y="4895638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303" y="4548067"/>
            <a:ext cx="2742490" cy="138416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703" y="4516269"/>
            <a:ext cx="2387730" cy="185011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4713569" y="6726013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591166" y="4769802"/>
            <a:ext cx="3239394" cy="1397967"/>
            <a:chOff x="4579257" y="3265714"/>
            <a:chExt cx="7276769" cy="3140305"/>
          </a:xfrm>
        </p:grpSpPr>
        <p:sp>
          <p:nvSpPr>
            <p:cNvPr id="13" name="Rectangle 12"/>
            <p:cNvSpPr/>
            <p:nvPr/>
          </p:nvSpPr>
          <p:spPr>
            <a:xfrm>
              <a:off x="4579257" y="3265714"/>
              <a:ext cx="7276769" cy="3140305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673600" y="3332594"/>
              <a:ext cx="7182426" cy="2943959"/>
              <a:chOff x="87898" y="1452990"/>
              <a:chExt cx="11768128" cy="482356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62139" y="3916950"/>
                <a:ext cx="286673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Baseline Assurance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known </a:t>
                </a: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Persistent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identifiers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Documented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vetting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Password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authenticator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Fresh status attribute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Self-assessment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5879" y="4574415"/>
                <a:ext cx="1139808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804090" y="1453857"/>
                <a:ext cx="2496235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‘low-risk’ use cases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/>
                </a:r>
                <a:br>
                  <a:rPr lang="en-US" sz="300" dirty="0" smtClean="0"/>
                </a:br>
                <a:r>
                  <a:rPr lang="en-US" sz="300" dirty="0" smtClean="0"/>
                  <a:t>few unalienable expectations by research and collaborative services</a:t>
                </a:r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98" y="4771844"/>
                <a:ext cx="391114" cy="54575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C3959">
                    <a:alpha val="60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Content Placeholder 1"/>
              <p:cNvSpPr txBox="1">
                <a:spLocks/>
              </p:cNvSpPr>
              <p:nvPr/>
            </p:nvSpPr>
            <p:spPr>
              <a:xfrm>
                <a:off x="4749685" y="1462511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generic </a:t>
                </a:r>
                <a:br>
                  <a:rPr lang="en-US" sz="300" b="1" dirty="0" smtClean="0"/>
                </a:br>
                <a:r>
                  <a:rPr lang="en-US" sz="300" b="1" dirty="0" smtClean="0"/>
                  <a:t>e-Infrastructure services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common compute and data services that do not hold sensitive personal data</a:t>
                </a:r>
              </a:p>
            </p:txBody>
          </p: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5986" y="4574415"/>
                <a:ext cx="526940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Content Placeholder 1"/>
              <p:cNvSpPr txBox="1">
                <a:spLocks/>
              </p:cNvSpPr>
              <p:nvPr/>
            </p:nvSpPr>
            <p:spPr>
              <a:xfrm>
                <a:off x="8758876" y="1452990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protection of sensitive</a:t>
                </a:r>
                <a:br>
                  <a:rPr lang="en-US" sz="300" b="1" dirty="0" smtClean="0"/>
                </a:br>
                <a:r>
                  <a:rPr lang="en-US" sz="300" b="1" dirty="0" smtClean="0"/>
                  <a:t>resources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data of real people, where positive ID of researchers and 2-factor authentication is needed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70585" y="3916950"/>
                <a:ext cx="3029401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assumed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LoA2’, </a:t>
                </a:r>
                <a:r>
                  <a:rPr lang="en-US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low’, 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or ‘IGTF BIRCH’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Good entropy passwords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Affiliation freshness </a:t>
                </a:r>
                <a:b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better than 1 month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732929" y="3916950"/>
                <a:ext cx="312309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Verified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substantial’, 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LoA3’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Multi-factor authenticator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671187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969558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Down Arrow 25"/>
              <p:cNvSpPr/>
              <p:nvPr/>
            </p:nvSpPr>
            <p:spPr>
              <a:xfrm>
                <a:off x="1569031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580210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981129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71204" y="2069918"/>
            <a:ext cx="2679285" cy="1610540"/>
            <a:chOff x="5965825" y="2832100"/>
            <a:chExt cx="5778412" cy="347345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825" y="2832100"/>
              <a:ext cx="5778412" cy="347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Down Arrow 30"/>
            <p:cNvSpPr/>
            <p:nvPr/>
          </p:nvSpPr>
          <p:spPr>
            <a:xfrm>
              <a:off x="6915150" y="3248025"/>
              <a:ext cx="114300" cy="841375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43726" y="3181349"/>
              <a:ext cx="948132" cy="755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bulk</a:t>
              </a:r>
              <a:br>
                <a:rPr lang="en-US" sz="1050" i="1" dirty="0" smtClean="0">
                  <a:solidFill>
                    <a:srgbClr val="F57A1E"/>
                  </a:solidFill>
                </a:rPr>
              </a:br>
              <a:r>
                <a:rPr lang="en-US" sz="1050" i="1" dirty="0" smtClean="0">
                  <a:solidFill>
                    <a:srgbClr val="F57A1E"/>
                  </a:solidFill>
                </a:rPr>
                <a:t>model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9391650" y="3086100"/>
              <a:ext cx="1790700" cy="16192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70459" y="2974757"/>
              <a:ext cx="1493617" cy="45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167 entities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</p:grpSp>
      <p:pic>
        <p:nvPicPr>
          <p:cNvPr id="35" name="Picture 34" descr="nter-fed-proc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8" y="1314301"/>
            <a:ext cx="2895519" cy="12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58" y="2654801"/>
            <a:ext cx="1322078" cy="1057663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4648" y="1379264"/>
            <a:ext cx="4398239" cy="1959666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569" y="4257761"/>
            <a:ext cx="1327628" cy="1885368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74" y="5763361"/>
            <a:ext cx="1377137" cy="9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713569" y="6726013"/>
            <a:ext cx="741021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t>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policy help you ease collaboration? A holistic view</a:t>
            </a: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1162437" y="1748354"/>
            <a:ext cx="9201631" cy="4110050"/>
          </a:xfrm>
          <a:prstGeom prst="ellipse">
            <a:avLst/>
          </a:prstGeom>
          <a:noFill/>
          <a:ln w="762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7197325" y="4784947"/>
            <a:ext cx="3590624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C3959"/>
                </a:solidFill>
              </a:rPr>
              <a:t>s</a:t>
            </a:r>
            <a:r>
              <a:rPr lang="en-GB" sz="2400" b="1" dirty="0" smtClean="0">
                <a:solidFill>
                  <a:srgbClr val="0C3959"/>
                </a:solidFill>
              </a:rPr>
              <a:t>upport for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Researchers &amp; Community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54101" y="1677575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Operational Security</a:t>
            </a:r>
          </a:p>
          <a:p>
            <a:pPr algn="ctr"/>
            <a:r>
              <a:rPr lang="en-US" sz="2400" b="1" dirty="0" smtClean="0">
                <a:solidFill>
                  <a:srgbClr val="0C3959"/>
                </a:solidFill>
              </a:rPr>
              <a:t>for FIM Communities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56510" y="4963305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C3959"/>
                </a:solidFill>
              </a:rPr>
              <a:t>e</a:t>
            </a:r>
            <a:r>
              <a:rPr lang="en-GB" sz="2400" b="1" dirty="0" smtClean="0">
                <a:solidFill>
                  <a:srgbClr val="0C3959"/>
                </a:solidFill>
              </a:rPr>
              <a:t>ngagement and coordination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56" y="3567309"/>
            <a:ext cx="1279209" cy="8869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62803" y="1748354"/>
            <a:ext cx="363831" cy="25905"/>
          </a:xfrm>
          <a:prstGeom prst="straightConnector1">
            <a:avLst/>
          </a:prstGeom>
          <a:ln w="66675">
            <a:solidFill>
              <a:srgbClr val="F6791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4" y="5299944"/>
            <a:ext cx="1181962" cy="967059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2556" y="2532228"/>
            <a:ext cx="2471151" cy="173895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83" name="TextBox 82"/>
          <p:cNvSpPr txBox="1"/>
          <p:nvPr/>
        </p:nvSpPr>
        <p:spPr>
          <a:xfrm>
            <a:off x="6724924" y="2009317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supporting policies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for Infrastructures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04" y="1315054"/>
            <a:ext cx="930949" cy="991605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283" y="1633765"/>
            <a:ext cx="773134" cy="918616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674" y="4717581"/>
            <a:ext cx="773134" cy="896835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94" y="4748484"/>
            <a:ext cx="638378" cy="947694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355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Sirtfi – presentation, training, adoption in AARC2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76413" y="1353067"/>
            <a:ext cx="4201582" cy="2452316"/>
            <a:chOff x="6064308" y="1394460"/>
            <a:chExt cx="5833051" cy="33909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08" y="1394460"/>
              <a:ext cx="5833051" cy="33909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7723181" y="1394460"/>
              <a:ext cx="2589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https://refeds.org/SIRTFI</a:t>
              </a:r>
            </a:p>
          </p:txBody>
        </p:sp>
      </p:grpSp>
      <p:sp>
        <p:nvSpPr>
          <p:cNvPr id="15" name="Content Placeholder 1"/>
          <p:cNvSpPr txBox="1">
            <a:spLocks/>
          </p:cNvSpPr>
          <p:nvPr/>
        </p:nvSpPr>
        <p:spPr>
          <a:xfrm>
            <a:off x="339727" y="4081527"/>
            <a:ext cx="5521323" cy="235850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Services increasingly </a:t>
            </a:r>
            <a:r>
              <a:rPr lang="en-US" b="1" dirty="0" smtClean="0"/>
              <a:t>demand and use Sirtfi</a:t>
            </a:r>
          </a:p>
          <a:p>
            <a:r>
              <a:rPr lang="en-US" i="1" dirty="0" smtClean="0"/>
              <a:t>CERN &amp; LCG, </a:t>
            </a:r>
            <a:r>
              <a:rPr lang="en-US" i="1" dirty="0" err="1" smtClean="0"/>
              <a:t>CILogon</a:t>
            </a:r>
            <a:r>
              <a:rPr lang="en-US" i="1" dirty="0" smtClean="0"/>
              <a:t> (US), </a:t>
            </a:r>
            <a:br>
              <a:rPr lang="en-US" i="1" dirty="0" smtClean="0"/>
            </a:br>
            <a:r>
              <a:rPr lang="en-US" i="1" dirty="0" smtClean="0"/>
              <a:t>RCauth.eu, IGTF-to-eduGAIN bridge</a:t>
            </a:r>
          </a:p>
          <a:p>
            <a:pPr marL="0" indent="0">
              <a:buNone/>
            </a:pP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b="1" dirty="0" smtClean="0"/>
              <a:t>Sirtfi is included verbatim in the (GN4)</a:t>
            </a:r>
            <a:br>
              <a:rPr lang="en-US" b="1" dirty="0" smtClean="0"/>
            </a:br>
            <a:r>
              <a:rPr lang="en-US" b="1" dirty="0" err="1" smtClean="0"/>
              <a:t>DPCoCo</a:t>
            </a:r>
            <a:r>
              <a:rPr lang="en-US" b="1" dirty="0" smtClean="0"/>
              <a:t> version 2 to be submitted to EDPB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5899618" y="1266824"/>
            <a:ext cx="5844619" cy="253855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Promotional activities successful</a:t>
            </a:r>
          </a:p>
          <a:p>
            <a:r>
              <a:rPr lang="en-US" dirty="0" smtClean="0"/>
              <a:t>REFEDS, Internet2 </a:t>
            </a:r>
            <a:r>
              <a:rPr lang="en-US" dirty="0" err="1" smtClean="0"/>
              <a:t>TechX</a:t>
            </a:r>
            <a:r>
              <a:rPr lang="en-US" dirty="0" smtClean="0"/>
              <a:t>, ISGC Taipei, TNC, </a:t>
            </a:r>
            <a:br>
              <a:rPr lang="en-US" dirty="0" smtClean="0"/>
            </a:br>
            <a:r>
              <a:rPr lang="en-US" dirty="0" smtClean="0"/>
              <a:t>TF-CSIRT, FIM4R, </a:t>
            </a:r>
            <a:r>
              <a:rPr lang="en-US" dirty="0" err="1" smtClean="0"/>
              <a:t>Kantara</a:t>
            </a:r>
            <a:r>
              <a:rPr lang="en-US" dirty="0" smtClean="0"/>
              <a:t> webinars, …</a:t>
            </a:r>
          </a:p>
          <a:p>
            <a:r>
              <a:rPr lang="en-US" b="1" dirty="0" smtClean="0"/>
              <a:t>Now 427 entities </a:t>
            </a:r>
            <a:r>
              <a:rPr lang="en-US" dirty="0" smtClean="0"/>
              <a:t>(but inly in 25 federations)</a:t>
            </a:r>
          </a:p>
          <a:p>
            <a:endParaRPr lang="en-US" dirty="0" smtClean="0"/>
          </a:p>
          <a:p>
            <a:r>
              <a:rPr lang="en-US" dirty="0" smtClean="0"/>
              <a:t>Ready to move to the next phase: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791200" y="1353066"/>
            <a:ext cx="0" cy="4952484"/>
          </a:xfrm>
          <a:prstGeom prst="line">
            <a:avLst/>
          </a:prstGeom>
          <a:ln>
            <a:solidFill>
              <a:srgbClr val="F57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6" y="1167260"/>
            <a:ext cx="1720803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693" y="3610208"/>
            <a:ext cx="4115802" cy="277469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6524904" y="6496226"/>
            <a:ext cx="498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57A1E"/>
                </a:solidFill>
              </a:rPr>
              <a:t>statistics: technical.edugain.org, visited 2018-10-16</a:t>
            </a:r>
            <a:endParaRPr lang="en-GB" i="1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2495" y="3498888"/>
            <a:ext cx="1401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57A1E"/>
                </a:solidFill>
              </a:rPr>
              <a:t>‘I Need Sirtfi</a:t>
            </a:r>
            <a:br>
              <a:rPr lang="en-US" b="1" dirty="0" smtClean="0">
                <a:solidFill>
                  <a:srgbClr val="F57A1E"/>
                </a:solidFill>
              </a:rPr>
            </a:br>
            <a:r>
              <a:rPr lang="en-US" b="1" dirty="0" smtClean="0">
                <a:solidFill>
                  <a:srgbClr val="F57A1E"/>
                </a:solidFill>
              </a:rPr>
              <a:t>Right Now™’</a:t>
            </a:r>
            <a:endParaRPr lang="en-GB" b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Sirtfi Communications Challenge</a:t>
            </a:r>
          </a:p>
          <a:p>
            <a:r>
              <a:rPr lang="en-US" dirty="0" smtClean="0"/>
              <a:t>include eduGAIN Support Desk </a:t>
            </a:r>
          </a:p>
          <a:p>
            <a:r>
              <a:rPr lang="en-US" dirty="0" smtClean="0"/>
              <a:t>Exercise the model attack scenario …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4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model for incident response – a continuing process …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54486" y="5636453"/>
            <a:ext cx="381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57A1E"/>
                </a:solidFill>
              </a:rPr>
              <a:t>parties involved in response challenge</a:t>
            </a:r>
            <a:endParaRPr lang="en-GB" b="1" dirty="0">
              <a:solidFill>
                <a:srgbClr val="F57A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94" y="6062517"/>
            <a:ext cx="1210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C3959"/>
                </a:solidFill>
              </a:rPr>
              <a:t>S</a:t>
            </a:r>
            <a:r>
              <a:rPr lang="en-GB" dirty="0" smtClean="0">
                <a:solidFill>
                  <a:srgbClr val="0C3959"/>
                </a:solidFill>
              </a:rPr>
              <a:t>ee </a:t>
            </a:r>
            <a:r>
              <a:rPr lang="en-GB" b="1" dirty="0">
                <a:solidFill>
                  <a:srgbClr val="0C3959"/>
                </a:solidFill>
              </a:rPr>
              <a:t>https://aarc-project.eu/wp-content/uploads/2018/11/Incident-Response-Test-Model-for-Organisations-Simulation-2.pdf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857" y="2889072"/>
            <a:ext cx="3641124" cy="31167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753" y="1439333"/>
            <a:ext cx="4968080" cy="42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 process evolution in federations – beyond basic Sirtfi</a:t>
            </a:r>
            <a:endParaRPr lang="en-US" dirty="0"/>
          </a:p>
        </p:txBody>
      </p:sp>
      <p:pic>
        <p:nvPicPr>
          <p:cNvPr id="7" name="Picture 6" descr="nter-fed-proc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9" y="1855474"/>
            <a:ext cx="6734448" cy="30113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7173049" y="2066413"/>
            <a:ext cx="5176722" cy="3400585"/>
            <a:chOff x="444589" y="3194173"/>
            <a:chExt cx="5176722" cy="3400585"/>
          </a:xfrm>
        </p:grpSpPr>
        <p:sp>
          <p:nvSpPr>
            <p:cNvPr id="9" name="Content Placeholder 1"/>
            <p:cNvSpPr txBox="1">
              <a:spLocks/>
            </p:cNvSpPr>
            <p:nvPr/>
          </p:nvSpPr>
          <p:spPr>
            <a:xfrm>
              <a:off x="444589" y="3194173"/>
              <a:ext cx="5176722" cy="340058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 smtClean="0"/>
                <a:t>Continuing Challenges</a:t>
              </a:r>
              <a:endParaRPr lang="en-US" sz="2000" b="1" dirty="0" smtClean="0"/>
            </a:p>
            <a:p>
              <a:r>
                <a:rPr lang="en-US" sz="2000" dirty="0" err="1" smtClean="0"/>
                <a:t>IdP</a:t>
              </a:r>
              <a:r>
                <a:rPr lang="en-US" sz="2000" dirty="0" smtClean="0"/>
                <a:t> </a:t>
              </a:r>
              <a:r>
                <a:rPr lang="en-US" sz="2000" b="1" dirty="0" smtClean="0"/>
                <a:t>fails to inform other affected</a:t>
              </a:r>
              <a:r>
                <a:rPr lang="en-US" sz="2000" dirty="0"/>
                <a:t> </a:t>
              </a:r>
              <a:r>
                <a:rPr lang="en-US" sz="2000" dirty="0" smtClean="0"/>
                <a:t>SPs, for</a:t>
              </a:r>
              <a:br>
                <a:rPr lang="en-US" sz="2000" dirty="0" smtClean="0"/>
              </a:br>
              <a:r>
                <a:rPr lang="en-US" sz="2000" dirty="0" smtClean="0"/>
                <a:t>fear of leaking data, of reputation, </a:t>
              </a:r>
              <a:br>
                <a:rPr lang="en-US" sz="2000" dirty="0" smtClean="0"/>
              </a:br>
              <a:r>
                <a:rPr lang="en-US" sz="2000" dirty="0" smtClean="0"/>
                <a:t>or just lack of interest and knowledge</a:t>
              </a:r>
            </a:p>
            <a:p>
              <a:r>
                <a:rPr lang="en-US" sz="2000" b="1" dirty="0" smtClean="0"/>
                <a:t>No established channels </a:t>
              </a:r>
              <a:r>
                <a:rPr lang="en-US" sz="2000" dirty="0" smtClean="0"/>
                <a:t>of communication, esp. not </a:t>
              </a:r>
              <a:r>
                <a:rPr lang="en-US" sz="2000" b="1" dirty="0" smtClean="0"/>
                <a:t>to federations </a:t>
              </a:r>
              <a:r>
                <a:rPr lang="en-US" sz="2000" dirty="0" smtClean="0"/>
                <a:t>or eduGAIN</a:t>
              </a:r>
              <a:endParaRPr lang="en-US" sz="2000" dirty="0" smtClean="0"/>
            </a:p>
            <a:p>
              <a:endParaRPr lang="en-US" sz="2000" dirty="0" smtClean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25780" y="3528060"/>
              <a:ext cx="4632695" cy="0"/>
            </a:xfrm>
            <a:prstGeom prst="line">
              <a:avLst/>
            </a:prstGeom>
            <a:ln>
              <a:solidFill>
                <a:srgbClr val="F57A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467384" y="5284645"/>
            <a:ext cx="112326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7518" y="5322075"/>
            <a:ext cx="10898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57A1E"/>
                </a:solidFill>
              </a:rPr>
              <a:t>Can we evolve operational security in our federated academic environment? </a:t>
            </a:r>
          </a:p>
          <a:p>
            <a:pPr algn="ctr"/>
            <a:r>
              <a:rPr lang="en-US" sz="2000" b="1" dirty="0" smtClean="0">
                <a:solidFill>
                  <a:srgbClr val="F57A1E"/>
                </a:solidFill>
              </a:rPr>
              <a:t>Expand Sirtfi in places where there is no federation support (Sirtfi+ Registry)</a:t>
            </a:r>
            <a:br>
              <a:rPr lang="en-US" sz="2000" b="1" dirty="0" smtClean="0">
                <a:solidFill>
                  <a:srgbClr val="F57A1E"/>
                </a:solidFill>
              </a:rPr>
            </a:br>
            <a:r>
              <a:rPr lang="en-US" sz="2000" b="1" dirty="0" smtClean="0">
                <a:solidFill>
                  <a:srgbClr val="F57A1E"/>
                </a:solidFill>
              </a:rPr>
              <a:t>And extend the concept of trust groups and facilitate exchanging incident information?</a:t>
            </a:r>
            <a:endParaRPr lang="en-GB" sz="2000" b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Authentication Assurance – a truly joint exercise </a:t>
            </a:r>
          </a:p>
          <a:p>
            <a:r>
              <a:rPr lang="en-US" sz="2400" dirty="0" smtClean="0"/>
              <a:t>using both REFEDS RAF components              as well as cross Infrastructure profiles</a:t>
            </a:r>
            <a:endParaRPr lang="en-US" sz="2400" dirty="0"/>
          </a:p>
          <a:p>
            <a:r>
              <a:rPr lang="en-US" sz="2400" dirty="0" smtClean="0"/>
              <a:t>considering social-ID authenticator assurance, complementing account linking in BPA</a:t>
            </a:r>
            <a:endParaRPr lang="en-GB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Protecting personal data </a:t>
            </a:r>
            <a:r>
              <a:rPr lang="en-US" sz="2400" dirty="0" smtClean="0"/>
              <a:t>from infrastructure use</a:t>
            </a:r>
            <a:endParaRPr lang="en-GB" sz="2400" dirty="0" smtClean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400" dirty="0" smtClean="0"/>
              <a:t>Exploit </a:t>
            </a:r>
            <a:r>
              <a:rPr lang="en-GB" sz="2400" b="1" dirty="0" smtClean="0"/>
              <a:t>commonality </a:t>
            </a:r>
            <a:r>
              <a:rPr lang="en-GB" sz="2400" b="1" dirty="0"/>
              <a:t>between </a:t>
            </a:r>
            <a:r>
              <a:rPr lang="en-GB" sz="2400" b="1" dirty="0" smtClean="0"/>
              <a:t>acceptable </a:t>
            </a:r>
            <a:r>
              <a:rPr lang="en-GB" sz="2400" b="1" dirty="0"/>
              <a:t>use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policies</a:t>
            </a:r>
            <a:r>
              <a:rPr lang="en-GB" sz="2400" dirty="0" smtClean="0"/>
              <a:t> to ease cross-infrastructure resource use</a:t>
            </a:r>
            <a:endParaRPr lang="en-GB" sz="2400" b="1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Support </a:t>
            </a:r>
            <a:r>
              <a:rPr lang="en-US" sz="2400" b="1" dirty="0" smtClean="0"/>
              <a:t>community management and a policy suite</a:t>
            </a:r>
            <a:br>
              <a:rPr lang="en-US" sz="2400" b="1" dirty="0" smtClean="0"/>
            </a:br>
            <a:r>
              <a:rPr lang="en-US" sz="2400" dirty="0" smtClean="0">
                <a:solidFill>
                  <a:srgbClr val="F57A1E"/>
                </a:solidFill>
              </a:rPr>
              <a:t>using</a:t>
            </a:r>
            <a:r>
              <a:rPr lang="en-US" sz="2400" b="1" dirty="0" smtClean="0">
                <a:solidFill>
                  <a:srgbClr val="F57A1E"/>
                </a:solidFill>
              </a:rPr>
              <a:t> </a:t>
            </a:r>
            <a:r>
              <a:rPr lang="en-US" sz="2400" b="1" i="1" dirty="0" smtClean="0">
                <a:solidFill>
                  <a:srgbClr val="F57A1E"/>
                </a:solidFill>
              </a:rPr>
              <a:t>Snctfi</a:t>
            </a:r>
            <a:r>
              <a:rPr lang="en-US" sz="2400" b="1" dirty="0">
                <a:solidFill>
                  <a:srgbClr val="F57A1E"/>
                </a:solidFill>
              </a:rPr>
              <a:t> </a:t>
            </a:r>
            <a:r>
              <a:rPr lang="en-US" sz="2400" dirty="0" smtClean="0">
                <a:solidFill>
                  <a:srgbClr val="F57A1E"/>
                </a:solidFill>
              </a:rPr>
              <a:t>to ease use of generic e-Infrastructures</a:t>
            </a:r>
            <a:br>
              <a:rPr lang="en-US" sz="2400" dirty="0" smtClean="0">
                <a:solidFill>
                  <a:srgbClr val="F57A1E"/>
                </a:solidFill>
              </a:rPr>
            </a:br>
            <a:r>
              <a:rPr lang="en-US" sz="2400" dirty="0" smtClean="0">
                <a:solidFill>
                  <a:srgbClr val="F57A1E"/>
                </a:solidFill>
              </a:rPr>
              <a:t>and interoperability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with the </a:t>
            </a:r>
            <a:r>
              <a:rPr lang="en-US" sz="2400" b="1" dirty="0" smtClean="0"/>
              <a:t>Policy Development </a:t>
            </a:r>
            <a:r>
              <a:rPr lang="en-US" sz="2400" b="1" dirty="0" smtClean="0"/>
              <a:t>Kit </a:t>
            </a:r>
            <a:r>
              <a:rPr lang="en-US" sz="2400" dirty="0" smtClean="0"/>
              <a:t>and </a:t>
            </a:r>
            <a:r>
              <a:rPr lang="en-US" sz="2400" b="1" dirty="0" smtClean="0"/>
              <a:t>SCI assessment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i="1" dirty="0" smtClean="0">
              <a:solidFill>
                <a:srgbClr val="ED7D3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6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for research AAIs in the Infrastructure ecosystem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478" y="2895845"/>
            <a:ext cx="4622465" cy="1317154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519" y="3439585"/>
            <a:ext cx="1675448" cy="1883134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179" y="4092030"/>
            <a:ext cx="1818233" cy="2084936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89" y="1883087"/>
            <a:ext cx="263470" cy="37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159" y="1883087"/>
            <a:ext cx="569904" cy="37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99" y="1896025"/>
            <a:ext cx="405280" cy="324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11" y="1883087"/>
            <a:ext cx="309515" cy="3371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829" y="1896025"/>
            <a:ext cx="324224" cy="3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GB" spc="-20" dirty="0" smtClean="0">
                <a:latin typeface="Calibri"/>
                <a:cs typeface="Calibri"/>
              </a:rPr>
              <a:t>Example: “</a:t>
            </a:r>
            <a:r>
              <a:rPr spc="-20" dirty="0" smtClean="0">
                <a:latin typeface="Calibri"/>
                <a:cs typeface="Calibri"/>
              </a:rPr>
              <a:t>Espresso” profile for </a:t>
            </a:r>
            <a:r>
              <a:rPr spc="-25" dirty="0" smtClean="0">
                <a:latin typeface="Calibri"/>
                <a:cs typeface="Calibri"/>
              </a:rPr>
              <a:t>demanding use </a:t>
            </a:r>
            <a:r>
              <a:rPr spc="-20" dirty="0" smtClean="0">
                <a:latin typeface="Calibri"/>
                <a:cs typeface="Calibri"/>
              </a:rPr>
              <a:t>cases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1812" y="6406019"/>
            <a:ext cx="741021" cy="274873"/>
          </a:xfrm>
        </p:spPr>
        <p:txBody>
          <a:bodyPr/>
          <a:lstStyle/>
          <a:p>
            <a:fld id="{AE06DBE7-249B-44EE-9ED5-5D4534551D10}" type="slidenum">
              <a:rPr lang="en-GB" smtClean="0"/>
              <a:t>7</a:t>
            </a:fld>
            <a:endParaRPr lang="en-GB" dirty="0"/>
          </a:p>
        </p:txBody>
      </p: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313" y="3527682"/>
            <a:ext cx="526940" cy="75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46" y="1278415"/>
            <a:ext cx="9104940" cy="5108773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7509164" y="3832801"/>
            <a:ext cx="1708727" cy="1062475"/>
          </a:xfrm>
          <a:prstGeom prst="rect">
            <a:avLst/>
          </a:prstGeom>
          <a:noFill/>
          <a:ln w="76200">
            <a:solidFill>
              <a:srgbClr val="F57A1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9217891" y="4830621"/>
            <a:ext cx="1000412" cy="868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482838" y="5673681"/>
            <a:ext cx="163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‘goes well with’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1694090" y="6465577"/>
            <a:ext cx="1021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C3959"/>
                </a:solidFill>
              </a:rPr>
              <a:t>REFEDS RAF, SFA, and MFA now endorsed – supplementary inter-infrastructure profiles in G021 and G041</a:t>
            </a:r>
            <a:endParaRPr lang="en-GB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5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assurance frameworks – how do they compare?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3" y="1260994"/>
            <a:ext cx="4759958" cy="5094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747" y="1210280"/>
            <a:ext cx="4924425" cy="3257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347" y="4636597"/>
            <a:ext cx="5374650" cy="15794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5740" y="6406019"/>
            <a:ext cx="508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57A1E"/>
                </a:solidFill>
              </a:rPr>
              <a:t>Ian Neilson’s Assurance Comparison Concept Leaflet </a:t>
            </a:r>
            <a:endParaRPr lang="en-GB" i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7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4"/>
            <a:ext cx="10909300" cy="31864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Large discrepancy between practice, perception, and actual risk:</a:t>
            </a:r>
            <a:endParaRPr lang="en-GB" b="1" dirty="0" smtClean="0"/>
          </a:p>
          <a:p>
            <a:endParaRPr lang="en-US" dirty="0" smtClean="0"/>
          </a:p>
          <a:p>
            <a:r>
              <a:rPr lang="en-US" dirty="0" smtClean="0"/>
              <a:t>communities themselves don’t see need to protect </a:t>
            </a:r>
            <a:r>
              <a:rPr lang="en-US" i="1" dirty="0" smtClean="0"/>
              <a:t>infrastructure </a:t>
            </a:r>
            <a:r>
              <a:rPr lang="en-US" dirty="0" smtClean="0"/>
              <a:t>AAI (accounting) data </a:t>
            </a:r>
            <a:br>
              <a:rPr lang="en-US" dirty="0" smtClean="0"/>
            </a:br>
            <a:r>
              <a:rPr lang="en-US" dirty="0" smtClean="0"/>
              <a:t>– and don’t even consider existing AARC guidance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GB" dirty="0" smtClean="0"/>
          </a:p>
          <a:p>
            <a:endParaRPr lang="en-US" dirty="0" smtClean="0"/>
          </a:p>
          <a:p>
            <a:r>
              <a:rPr lang="en-US" dirty="0" smtClean="0"/>
              <a:t>misunderstanding issue, over-stating risk, falling victim to FUD law firms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even ‘simplified’ documents - like the GEANT Data Protection </a:t>
            </a:r>
            <a:br>
              <a:rPr lang="en-US" dirty="0" smtClean="0"/>
            </a:br>
            <a:r>
              <a:rPr lang="en-US" dirty="0" smtClean="0"/>
              <a:t>Code of Conduct – considered too complex to be understood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of Personal Data and PII for Infrastructure AAIs </a:t>
            </a:r>
            <a:br>
              <a:rPr lang="en-US" dirty="0" smtClean="0"/>
            </a:br>
            <a:r>
              <a:rPr lang="en-US" dirty="0" smtClean="0"/>
              <a:t>– there is both FUD but also legitimate concerns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4592866" y="4625824"/>
            <a:ext cx="2612572" cy="445674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4503" y="5284694"/>
            <a:ext cx="7953186" cy="746846"/>
          </a:xfrm>
          <a:prstGeom prst="rect">
            <a:avLst/>
          </a:prstGeom>
          <a:noFill/>
          <a:ln w="381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23022" y="5474909"/>
            <a:ext cx="7807431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 smtClean="0"/>
              <a:t>help determine risk</a:t>
            </a:r>
            <a:r>
              <a:rPr lang="en-GB" dirty="0" smtClean="0"/>
              <a:t> </a:t>
            </a:r>
            <a:r>
              <a:rPr lang="en-US" dirty="0" smtClean="0"/>
              <a:t>and impact of FIM on </a:t>
            </a:r>
            <a:r>
              <a:rPr lang="en-US" b="1" dirty="0" smtClean="0"/>
              <a:t>research infrastructure </a:t>
            </a:r>
            <a:endParaRPr lang="en-GB" dirty="0" smtClean="0"/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871" y="2920116"/>
            <a:ext cx="2921767" cy="3211257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4186419" y="6475221"/>
            <a:ext cx="4470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C3959"/>
                </a:solidFill>
              </a:rPr>
              <a:t>https://aarc-project.eu/guidelines/aarc-g042</a:t>
            </a:r>
            <a:r>
              <a:rPr lang="en-GB" dirty="0">
                <a:solidFill>
                  <a:srgbClr val="0C3959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958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49908</TotalTime>
  <Words>797</Words>
  <Application>Microsoft Office PowerPoint</Application>
  <PresentationFormat>Widescreen</PresentationFormat>
  <Paragraphs>177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GEANT Association</vt:lpstr>
      <vt:lpstr>PowerPoint Presentation</vt:lpstr>
      <vt:lpstr>How can policy help you ease collaboration? A holistic view</vt:lpstr>
      <vt:lpstr>Sirtfi – presentation, training, adoption in AARC2</vt:lpstr>
      <vt:lpstr>Test model for incident response – a continuing process …</vt:lpstr>
      <vt:lpstr>Incident response process evolution in federations – beyond basic Sirtfi</vt:lpstr>
      <vt:lpstr>Guidance for research AAIs in the Infrastructure ecosystem</vt:lpstr>
      <vt:lpstr>Example: “Espresso” profile for demanding use cases</vt:lpstr>
      <vt:lpstr>Many assurance frameworks – how do they compare?</vt:lpstr>
      <vt:lpstr>Protection of Personal Data and PII for Infrastructure AAIs  – there is both FUD but also legitimate concerns</vt:lpstr>
      <vt:lpstr>Difference to commonality in the Baseline AUP – sign once, use everywhere</vt:lpstr>
      <vt:lpstr>Scaling Acceptable Use Policy and data release</vt:lpstr>
      <vt:lpstr>Beyond just identity providers, services, and Federations: AA security</vt:lpstr>
      <vt:lpstr>Implementing Snctfi:  Community Management and Security, AA Operations Security, …</vt:lpstr>
      <vt:lpstr>Policy Development Engagement and the ‘Kit’</vt:lpstr>
      <vt:lpstr>Helping you towards SCI and Snctfi: templates in the PD Kit</vt:lpstr>
      <vt:lpstr>The SCI Trust Framework – globally comparable structure in Security Policy</vt:lpstr>
      <vt:lpstr>SCIv2 – beyond its endorsement to self-assessment and review</vt:lpstr>
      <vt:lpstr>Things to do in AARC’s last 6 mo and beyond when you’re still alive by now …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AARC2 PY1 Review: WP3: Policy and Best Practice Harmonisation</dc:title>
  <dc:creator>David Groep</dc:creator>
  <cp:lastModifiedBy>davidg</cp:lastModifiedBy>
  <cp:revision>678</cp:revision>
  <cp:lastPrinted>2018-06-22T12:01:11Z</cp:lastPrinted>
  <dcterms:created xsi:type="dcterms:W3CDTF">2015-04-29T14:13:57Z</dcterms:created>
  <dcterms:modified xsi:type="dcterms:W3CDTF">2018-11-20T08:47:14Z</dcterms:modified>
  <cp:contentStatus>draft-0.2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