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88" r:id="rId5"/>
    <p:sldId id="289" r:id="rId6"/>
    <p:sldId id="290" r:id="rId7"/>
    <p:sldId id="291" r:id="rId8"/>
    <p:sldId id="292" r:id="rId9"/>
    <p:sldId id="293" r:id="rId10"/>
    <p:sldId id="294" r:id="rId11"/>
    <p:sldId id="287"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p:scale>
          <a:sx n="100" d="100"/>
          <a:sy n="100" d="100"/>
        </p:scale>
        <p:origin x="660"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21/05/2023</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r>
              <a:rPr lang="en-GB" sz="600" kern="1200" dirty="0" smtClean="0">
                <a:solidFill>
                  <a:schemeClr val="bg1"/>
                </a:solidFill>
                <a:effectLst/>
                <a:latin typeface="+mn-lt"/>
                <a:ea typeface="+mn-ea"/>
                <a:cs typeface="+mn-cs"/>
              </a:rPr>
              <a:t>.</a:t>
            </a:r>
            <a:endParaRPr lang="en-GB" sz="600" kern="1200" dirty="0" smtClean="0">
              <a:solidFill>
                <a:schemeClr val="bg1"/>
              </a:solidFill>
              <a:effectLst/>
              <a:latin typeface="+mn-lt"/>
              <a:ea typeface="+mn-ea"/>
              <a:cs typeface="+mn-cs"/>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meeting</a:t>
            </a:r>
            <a:endParaRPr lang="en-GB" dirty="0"/>
          </a:p>
        </p:txBody>
      </p:sp>
      <p:sp>
        <p:nvSpPr>
          <p:cNvPr id="8" name="Text Placeholder 7"/>
          <p:cNvSpPr>
            <a:spLocks noGrp="1"/>
          </p:cNvSpPr>
          <p:nvPr>
            <p:ph type="body" sz="quarter" idx="17"/>
          </p:nvPr>
        </p:nvSpPr>
        <p:spPr>
          <a:xfrm>
            <a:off x="1240257" y="2915530"/>
            <a:ext cx="6683727" cy="503459"/>
          </a:xfrm>
        </p:spPr>
        <p:txBody>
          <a:bodyPr>
            <a:normAutofit fontScale="85000" lnSpcReduction="10000"/>
          </a:bodyPr>
          <a:lstStyle/>
          <a:p>
            <a:r>
              <a:rPr lang="en-GB" dirty="0" smtClean="0"/>
              <a:t>a preliminary insight in potential developments in the AARC Community</a:t>
            </a:r>
            <a:endParaRPr lang="en-GB" dirty="0"/>
          </a:p>
        </p:txBody>
      </p:sp>
      <p:sp>
        <p:nvSpPr>
          <p:cNvPr id="7" name="Text Placeholder 6"/>
          <p:cNvSpPr>
            <a:spLocks noGrp="1"/>
          </p:cNvSpPr>
          <p:nvPr>
            <p:ph type="body" sz="quarter" idx="14"/>
          </p:nvPr>
        </p:nvSpPr>
        <p:spPr/>
        <p:txBody>
          <a:bodyPr/>
          <a:lstStyle/>
          <a:p>
            <a:r>
              <a:rPr lang="en-GB" dirty="0" smtClean="0"/>
              <a:t>and all that I can see </a:t>
            </a:r>
            <a:r>
              <a:rPr lang="en-US" dirty="0"/>
              <a:t>is just another … AARC TREE</a:t>
            </a:r>
            <a:r>
              <a:rPr lang="en-US" dirty="0" smtClean="0"/>
              <a:t>!</a:t>
            </a:r>
            <a:endParaRPr lang="en-US" dirty="0"/>
          </a:p>
        </p:txBody>
      </p:sp>
      <p:sp>
        <p:nvSpPr>
          <p:cNvPr id="9" name="Text Placeholder 8"/>
          <p:cNvSpPr>
            <a:spLocks noGrp="1"/>
          </p:cNvSpPr>
          <p:nvPr>
            <p:ph type="body" sz="quarter" idx="18"/>
          </p:nvPr>
        </p:nvSpPr>
        <p:spPr/>
        <p:txBody>
          <a:bodyPr/>
          <a:lstStyle/>
          <a:p>
            <a:r>
              <a:rPr lang="en-GB" dirty="0" smtClean="0"/>
              <a:t>May 2023</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Policy Area Coordinator</a:t>
            </a:r>
            <a:endParaRPr lang="en-GB" dirty="0"/>
          </a:p>
        </p:txBody>
      </p:sp>
      <p:sp>
        <p:nvSpPr>
          <p:cNvPr id="11" name="Text Placeholder 10"/>
          <p:cNvSpPr>
            <a:spLocks noGrp="1"/>
          </p:cNvSpPr>
          <p:nvPr>
            <p:ph type="body" sz="quarter" idx="20"/>
          </p:nvPr>
        </p:nvSpPr>
        <p:spPr/>
        <p:txBody>
          <a:bodyPr>
            <a:normAutofit lnSpcReduction="10000"/>
          </a:bodyPr>
          <a:lstStyle/>
          <a:p>
            <a:r>
              <a:rPr lang="en-GB" dirty="0" smtClean="0"/>
              <a:t>Nikhef Physics Dat</a:t>
            </a:r>
            <a:r>
              <a:rPr lang="en-GB" dirty="0" smtClean="0"/>
              <a:t>a Processing programme and UM Dept. Advanced Computing Sciences</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322132" cy="4737633"/>
          </a:xfrm>
        </p:spPr>
        <p:txBody>
          <a:bodyPr>
            <a:normAutofit/>
          </a:bodyPr>
          <a:lstStyle/>
          <a:p>
            <a:pPr marL="0" indent="0">
              <a:spcBef>
                <a:spcPts val="0"/>
              </a:spcBef>
              <a:buNone/>
            </a:pPr>
            <a:r>
              <a:rPr lang="en-GB" dirty="0" smtClean="0"/>
              <a:t>Work on structuring AAI is far from over – the AARC community &amp; ‘AEGIS’ provide a persistent framework</a:t>
            </a:r>
          </a:p>
          <a:p>
            <a:pPr>
              <a:spcBef>
                <a:spcPts val="0"/>
              </a:spcBef>
            </a:pPr>
            <a:r>
              <a:rPr lang="en-GB" dirty="0" smtClean="0"/>
              <a:t>new architecture guidelines: primary group membership, service account information, entity categories, composite BPA models</a:t>
            </a:r>
          </a:p>
          <a:p>
            <a:pPr>
              <a:spcBef>
                <a:spcPts val="0"/>
              </a:spcBef>
            </a:pPr>
            <a:r>
              <a:rPr lang="en-GB" dirty="0" smtClean="0"/>
              <a:t>policy development: AAOPS, trust federation </a:t>
            </a:r>
            <a:br>
              <a:rPr lang="en-GB" dirty="0" smtClean="0"/>
            </a:br>
            <a:r>
              <a:rPr lang="en-GB" dirty="0" smtClean="0"/>
              <a:t>‘across proxies’ (SNCTFI), assurance information from </a:t>
            </a:r>
            <a:r>
              <a:rPr lang="en-GB" dirty="0" err="1" smtClean="0"/>
              <a:t>eIDAS</a:t>
            </a:r>
            <a:r>
              <a:rPr lang="en-GB" dirty="0" smtClean="0"/>
              <a:t>, mid-sized community PDK</a:t>
            </a:r>
          </a:p>
          <a:p>
            <a:pPr>
              <a:spcBef>
                <a:spcPts val="0"/>
              </a:spcBef>
            </a:pPr>
            <a:endParaRPr lang="en-GB" dirty="0"/>
          </a:p>
          <a:p>
            <a:pPr marL="0" indent="0">
              <a:spcBef>
                <a:spcPts val="0"/>
              </a:spcBef>
              <a:buNone/>
            </a:pPr>
            <a:r>
              <a:rPr lang="en-GB" dirty="0" smtClean="0"/>
              <a:t>Today supported by a range of </a:t>
            </a:r>
            <a:br>
              <a:rPr lang="en-GB" dirty="0" smtClean="0"/>
            </a:br>
            <a:r>
              <a:rPr lang="en-GB" dirty="0" smtClean="0"/>
              <a:t>(inter)national infrastructures and </a:t>
            </a:r>
            <a:br>
              <a:rPr lang="en-GB" dirty="0" smtClean="0"/>
            </a:br>
            <a:r>
              <a:rPr lang="en-GB" dirty="0" smtClean="0"/>
              <a:t>projects (like ‘</a:t>
            </a:r>
            <a:r>
              <a:rPr lang="en-GB" dirty="0" err="1" smtClean="0"/>
              <a:t>EnCo</a:t>
            </a:r>
            <a:r>
              <a:rPr lang="en-GB" dirty="0" smtClean="0"/>
              <a:t>’ and ‘EOSC’)</a:t>
            </a:r>
            <a:r>
              <a:rPr lang="en-GB" dirty="0" smtClean="0"/>
              <a:t/>
            </a:r>
            <a:br>
              <a:rPr lang="en-GB" dirty="0" smtClean="0"/>
            </a:b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AARC Community</a:t>
            </a:r>
            <a:endParaRPr lang="en-GB" dirty="0"/>
          </a:p>
        </p:txBody>
      </p:sp>
      <p:pic>
        <p:nvPicPr>
          <p:cNvPr id="5" name="Picture 4"/>
          <p:cNvPicPr>
            <a:picLocks noChangeAspect="1"/>
          </p:cNvPicPr>
          <p:nvPr/>
        </p:nvPicPr>
        <p:blipFill>
          <a:blip r:embed="rId2"/>
          <a:stretch>
            <a:fillRect/>
          </a:stretch>
        </p:blipFill>
        <p:spPr>
          <a:xfrm>
            <a:off x="6766634" y="1439332"/>
            <a:ext cx="5036200" cy="4737633"/>
          </a:xfrm>
          <a:prstGeom prst="rect">
            <a:avLst/>
          </a:prstGeom>
          <a:ln>
            <a:solidFill>
              <a:srgbClr val="003F5E"/>
            </a:solidFill>
          </a:ln>
        </p:spPr>
      </p:pic>
      <p:pic>
        <p:nvPicPr>
          <p:cNvPr id="6" name="Picture 5"/>
          <p:cNvPicPr>
            <a:picLocks noChangeAspect="1"/>
          </p:cNvPicPr>
          <p:nvPr/>
        </p:nvPicPr>
        <p:blipFill>
          <a:blip r:embed="rId3"/>
          <a:stretch>
            <a:fillRect/>
          </a:stretch>
        </p:blipFill>
        <p:spPr>
          <a:xfrm>
            <a:off x="4955872" y="4345269"/>
            <a:ext cx="5692985" cy="1762563"/>
          </a:xfrm>
          <a:prstGeom prst="rect">
            <a:avLst/>
          </a:prstGeom>
          <a:ln>
            <a:solidFill>
              <a:srgbClr val="003F5E"/>
            </a:solidFill>
          </a:ln>
        </p:spPr>
      </p:pic>
    </p:spTree>
    <p:extLst>
      <p:ext uri="{BB962C8B-B14F-4D97-AF65-F5344CB8AC3E}">
        <p14:creationId xmlns:p14="http://schemas.microsoft.com/office/powerpoint/2010/main" val="281181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3987" y="2300747"/>
            <a:ext cx="5139814" cy="3876219"/>
          </a:xfrm>
        </p:spPr>
        <p:txBody>
          <a:bodyPr/>
          <a:lstStyle/>
          <a:p>
            <a:pPr>
              <a:lnSpc>
                <a:spcPct val="100000"/>
              </a:lnSpc>
              <a:spcBef>
                <a:spcPts val="0"/>
              </a:spcBef>
              <a:spcAft>
                <a:spcPts val="900"/>
              </a:spcAft>
            </a:pPr>
            <a:r>
              <a:rPr lang="en-GB" dirty="0" smtClean="0"/>
              <a:t>increase effectiveness of the AARC Blueprint Architecture (BPA) and </a:t>
            </a:r>
            <a:br>
              <a:rPr lang="en-GB" dirty="0" smtClean="0"/>
            </a:br>
            <a:r>
              <a:rPr lang="en-GB" dirty="0" smtClean="0"/>
              <a:t>the policy development kit, reaching more research infrastructures?</a:t>
            </a:r>
          </a:p>
          <a:p>
            <a:pPr>
              <a:lnSpc>
                <a:spcPct val="100000"/>
              </a:lnSpc>
              <a:spcBef>
                <a:spcPts val="0"/>
              </a:spcBef>
              <a:spcAft>
                <a:spcPts val="900"/>
              </a:spcAft>
            </a:pPr>
            <a:r>
              <a:rPr lang="en-GB" dirty="0" smtClean="0"/>
              <a:t>leverage AARC’s structuring effect to ease interoperation across thematic areas?</a:t>
            </a:r>
          </a:p>
          <a:p>
            <a:pPr>
              <a:lnSpc>
                <a:spcPct val="100000"/>
              </a:lnSpc>
              <a:spcBef>
                <a:spcPts val="0"/>
              </a:spcBef>
              <a:spcAft>
                <a:spcPts val="900"/>
              </a:spcAft>
            </a:pPr>
            <a:r>
              <a:rPr lang="en-GB" dirty="0" smtClean="0"/>
              <a:t>demonstrate better the impact of the BPA in new communities (within and outside of EOSC)?</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smtClean="0"/>
              <a:t>We have the BPA, but can we do better, or more?</a:t>
            </a:r>
            <a:endParaRPr lang="en-GB" dirty="0"/>
          </a:p>
        </p:txBody>
      </p:sp>
      <p:pic>
        <p:nvPicPr>
          <p:cNvPr id="5" name="Picture 4"/>
          <p:cNvPicPr>
            <a:picLocks noChangeAspect="1"/>
          </p:cNvPicPr>
          <p:nvPr/>
        </p:nvPicPr>
        <p:blipFill>
          <a:blip r:embed="rId2"/>
          <a:stretch>
            <a:fillRect/>
          </a:stretch>
        </p:blipFill>
        <p:spPr>
          <a:xfrm>
            <a:off x="455646" y="1636186"/>
            <a:ext cx="5561696" cy="4387114"/>
          </a:xfrm>
          <a:prstGeom prst="rect">
            <a:avLst/>
          </a:prstGeom>
        </p:spPr>
      </p:pic>
    </p:spTree>
    <p:extLst>
      <p:ext uri="{BB962C8B-B14F-4D97-AF65-F5344CB8AC3E}">
        <p14:creationId xmlns:p14="http://schemas.microsoft.com/office/powerpoint/2010/main" val="162562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5646" y="1527657"/>
            <a:ext cx="4605051" cy="4560983"/>
          </a:xfrm>
        </p:spPr>
      </p:pic>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smtClean="0"/>
              <a:t>A proven methodology</a:t>
            </a:r>
            <a:endParaRPr lang="en-GB" dirty="0"/>
          </a:p>
        </p:txBody>
      </p:sp>
      <p:sp>
        <p:nvSpPr>
          <p:cNvPr id="9" name="Content Placeholder 1"/>
          <p:cNvSpPr txBox="1">
            <a:spLocks/>
          </p:cNvSpPr>
          <p:nvPr/>
        </p:nvSpPr>
        <p:spPr>
          <a:xfrm>
            <a:off x="5515896" y="2320413"/>
            <a:ext cx="5837905" cy="3856553"/>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Provide guidance based on a broad and open community process: FIM4R, EOSC, AEGIS, WISE, REFEDS, IGTF, </a:t>
            </a:r>
            <a:r>
              <a:rPr lang="en-GB" dirty="0" err="1" smtClean="0"/>
              <a:t>AppInt</a:t>
            </a:r>
            <a:r>
              <a:rPr lang="en-GB" dirty="0" smtClean="0"/>
              <a:t>, …</a:t>
            </a:r>
          </a:p>
          <a:p>
            <a:r>
              <a:rPr lang="en-GB" dirty="0" smtClean="0"/>
              <a:t>Experts gather in open, dedicated teams</a:t>
            </a:r>
          </a:p>
          <a:p>
            <a:r>
              <a:rPr lang="en-GB" dirty="0" smtClean="0"/>
              <a:t>Iterative stakeholder engagement</a:t>
            </a:r>
          </a:p>
          <a:p>
            <a:r>
              <a:rPr lang="en-GB" dirty="0" smtClean="0"/>
              <a:t>practical validation in use cases of </a:t>
            </a:r>
            <a:br>
              <a:rPr lang="en-GB" dirty="0" smtClean="0"/>
            </a:br>
            <a:r>
              <a:rPr lang="en-GB" dirty="0" smtClean="0"/>
              <a:t>the research and e-</a:t>
            </a:r>
            <a:r>
              <a:rPr lang="en-GB" dirty="0" err="1" smtClean="0"/>
              <a:t>infras</a:t>
            </a:r>
            <a:r>
              <a:rPr lang="en-GB" dirty="0" smtClean="0"/>
              <a:t>, e.g. through AEGIS</a:t>
            </a:r>
            <a:endParaRPr lang="en-GB" dirty="0"/>
          </a:p>
        </p:txBody>
      </p:sp>
    </p:spTree>
    <p:extLst>
      <p:ext uri="{BB962C8B-B14F-4D97-AF65-F5344CB8AC3E}">
        <p14:creationId xmlns:p14="http://schemas.microsoft.com/office/powerpoint/2010/main" val="407223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b="1" dirty="0" smtClean="0"/>
              <a:t>Research </a:t>
            </a:r>
            <a:r>
              <a:rPr lang="en-US" b="1" dirty="0"/>
              <a:t>Infrastructures and </a:t>
            </a:r>
            <a:r>
              <a:rPr lang="en-US" b="1" dirty="0" smtClean="0"/>
              <a:t>e-Infrastructures</a:t>
            </a:r>
            <a:r>
              <a:rPr lang="en-US" dirty="0" smtClean="0"/>
              <a:t>, both national </a:t>
            </a:r>
            <a:r>
              <a:rPr lang="en-US" dirty="0"/>
              <a:t>and international facilities</a:t>
            </a:r>
          </a:p>
          <a:p>
            <a:r>
              <a:rPr lang="en-US" dirty="0" smtClean="0"/>
              <a:t>providers of </a:t>
            </a:r>
            <a:r>
              <a:rPr lang="en-US" dirty="0"/>
              <a:t>resources and services for research </a:t>
            </a:r>
            <a:r>
              <a:rPr lang="en-US" dirty="0" smtClean="0"/>
              <a:t>communities, ERICs, ESFRIs, and </a:t>
            </a:r>
            <a:r>
              <a:rPr lang="en-US" dirty="0"/>
              <a:t>other </a:t>
            </a:r>
            <a:r>
              <a:rPr lang="en-US" dirty="0" smtClean="0"/>
              <a:t>(data) sources</a:t>
            </a:r>
            <a:endParaRPr lang="en-US" dirty="0"/>
          </a:p>
          <a:p>
            <a:pPr marL="0" indent="0">
              <a:buNone/>
            </a:pPr>
            <a:r>
              <a:rPr lang="en-US" b="1" dirty="0" smtClean="0"/>
              <a:t>Research Communities</a:t>
            </a:r>
            <a:endParaRPr lang="en-US" dirty="0"/>
          </a:p>
          <a:p>
            <a:r>
              <a:rPr lang="en-US" dirty="0" smtClean="0"/>
              <a:t>scientific communities, collaborations </a:t>
            </a:r>
            <a:r>
              <a:rPr lang="en-US" dirty="0"/>
              <a:t>and individual researchers, </a:t>
            </a:r>
            <a:r>
              <a:rPr lang="en-US" dirty="0" smtClean="0"/>
              <a:t>(so including our mid-sized groups)</a:t>
            </a:r>
            <a:endParaRPr lang="en-US" dirty="0"/>
          </a:p>
          <a:p>
            <a:pPr marL="0" indent="0">
              <a:buNone/>
            </a:pPr>
            <a:r>
              <a:rPr lang="en-US" b="1" dirty="0" smtClean="0"/>
              <a:t>EU </a:t>
            </a:r>
            <a:r>
              <a:rPr lang="en-US" b="1" dirty="0"/>
              <a:t>and global </a:t>
            </a:r>
            <a:r>
              <a:rPr lang="en-US" b="1" dirty="0" smtClean="0"/>
              <a:t>initiatives</a:t>
            </a:r>
            <a:endParaRPr lang="en-US" dirty="0" smtClean="0"/>
          </a:p>
          <a:p>
            <a:r>
              <a:rPr lang="en-US" dirty="0" smtClean="0"/>
              <a:t>International </a:t>
            </a:r>
            <a:r>
              <a:rPr lang="en-US" dirty="0"/>
              <a:t>Data Spaces Association (IDSA), </a:t>
            </a:r>
            <a:r>
              <a:rPr lang="en-US" dirty="0" smtClean="0"/>
              <a:t>GAIA-X, EU </a:t>
            </a:r>
            <a:r>
              <a:rPr lang="en-US" dirty="0" err="1"/>
              <a:t>eID</a:t>
            </a:r>
            <a:r>
              <a:rPr lang="en-US" dirty="0"/>
              <a:t> wallets, </a:t>
            </a:r>
            <a:r>
              <a:rPr lang="en-US" dirty="0" smtClean="0"/>
              <a:t>FIM for </a:t>
            </a:r>
            <a:r>
              <a:rPr lang="en-US" dirty="0"/>
              <a:t>Research (FIM4R</a:t>
            </a:r>
            <a:r>
              <a:rPr lang="en-US" dirty="0" smtClean="0"/>
              <a:t>), &amp;c</a:t>
            </a:r>
            <a:endParaRPr lang="en-US" dirty="0"/>
          </a:p>
          <a:p>
            <a:pPr marL="0" indent="0">
              <a:buNone/>
            </a:pPr>
            <a:r>
              <a:rPr lang="en-US" b="1" dirty="0" smtClean="0"/>
              <a:t>Service </a:t>
            </a:r>
            <a:r>
              <a:rPr lang="en-US" b="1" dirty="0"/>
              <a:t>and resource providers</a:t>
            </a:r>
            <a:r>
              <a:rPr lang="en-US" dirty="0"/>
              <a:t>: </a:t>
            </a:r>
            <a:endParaRPr lang="en-US" dirty="0" smtClean="0"/>
          </a:p>
          <a:p>
            <a:r>
              <a:rPr lang="en-US" dirty="0" smtClean="0"/>
              <a:t>AAI and other providers interested in offering </a:t>
            </a:r>
            <a:r>
              <a:rPr lang="en-US" dirty="0"/>
              <a:t>their services and resources to </a:t>
            </a:r>
            <a:r>
              <a:rPr lang="en-US" dirty="0" smtClean="0"/>
              <a:t>researchers</a:t>
            </a:r>
            <a:endParaRPr lang="en-US" dirty="0"/>
          </a:p>
          <a:p>
            <a:pPr marL="0" indent="0">
              <a:buNone/>
            </a:pPr>
            <a:r>
              <a:rPr lang="en-US" b="1" dirty="0" smtClean="0"/>
              <a:t>EOSC Ecosystem</a:t>
            </a:r>
            <a:endParaRPr lang="en-US" dirty="0"/>
          </a:p>
          <a:p>
            <a:r>
              <a:rPr lang="en-US" dirty="0" smtClean="0"/>
              <a:t>EOSC </a:t>
            </a:r>
            <a:r>
              <a:rPr lang="en-US" dirty="0"/>
              <a:t>related initiatives like </a:t>
            </a:r>
            <a:r>
              <a:rPr lang="en-US" dirty="0" smtClean="0"/>
              <a:t>EOSC </a:t>
            </a:r>
            <a:r>
              <a:rPr lang="en-US" dirty="0"/>
              <a:t>Association Task </a:t>
            </a:r>
            <a:r>
              <a:rPr lang="en-US" dirty="0" smtClean="0"/>
              <a:t>Forces and other EOSC projects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Who should sit under the AARC TREE …</a:t>
            </a:r>
            <a:endParaRPr lang="en-GB" dirty="0"/>
          </a:p>
        </p:txBody>
      </p:sp>
    </p:spTree>
    <p:extLst>
      <p:ext uri="{BB962C8B-B14F-4D97-AF65-F5344CB8AC3E}">
        <p14:creationId xmlns:p14="http://schemas.microsoft.com/office/powerpoint/2010/main" val="198582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Growing an AARC TREE</a:t>
            </a:r>
            <a:endParaRPr lang="en-GB" dirty="0"/>
          </a:p>
        </p:txBody>
      </p:sp>
      <p:pic>
        <p:nvPicPr>
          <p:cNvPr id="5" name="image3.png"/>
          <p:cNvPicPr>
            <a:picLocks noGrp="1"/>
          </p:cNvPicPr>
          <p:nvPr>
            <p:ph idx="1"/>
          </p:nvPr>
        </p:nvPicPr>
        <p:blipFill>
          <a:blip r:embed="rId2"/>
          <a:srcRect/>
          <a:stretch>
            <a:fillRect/>
          </a:stretch>
        </p:blipFill>
        <p:spPr>
          <a:xfrm>
            <a:off x="1781905" y="1439863"/>
            <a:ext cx="8234490" cy="4737100"/>
          </a:xfrm>
          <a:prstGeom prst="rect">
            <a:avLst/>
          </a:prstGeom>
          <a:ln/>
        </p:spPr>
      </p:pic>
    </p:spTree>
    <p:extLst>
      <p:ext uri="{BB962C8B-B14F-4D97-AF65-F5344CB8AC3E}">
        <p14:creationId xmlns:p14="http://schemas.microsoft.com/office/powerpoint/2010/main" val="417246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b="1" dirty="0" smtClean="0"/>
              <a:t>Research-infrastructure </a:t>
            </a:r>
            <a:r>
              <a:rPr lang="en-US" b="1" dirty="0"/>
              <a:t>alignment and policy </a:t>
            </a:r>
            <a:r>
              <a:rPr lang="en-US" b="1" dirty="0" err="1"/>
              <a:t>harmonisation</a:t>
            </a:r>
            <a:endParaRPr lang="en-US" b="1" dirty="0"/>
          </a:p>
          <a:p>
            <a:r>
              <a:rPr lang="en-US" dirty="0"/>
              <a:t>Operational Trust for Community and Infrastructure BPA Proxies</a:t>
            </a:r>
          </a:p>
          <a:p>
            <a:r>
              <a:rPr lang="en-US" dirty="0" err="1"/>
              <a:t>Snctfi</a:t>
            </a:r>
            <a:r>
              <a:rPr lang="en-US" dirty="0"/>
              <a:t> - increasing acceptance of research infrastructure proxies with R&amp;E identity providers and sources of authentication</a:t>
            </a:r>
          </a:p>
          <a:p>
            <a:r>
              <a:rPr lang="en-US" dirty="0"/>
              <a:t>Review infrastructure models for coordinated AUP, T&amp;C, and privacy notices, improving cross-infrastructure user experience</a:t>
            </a:r>
          </a:p>
          <a:p>
            <a:pPr marL="0" indent="0">
              <a:buNone/>
            </a:pPr>
            <a:r>
              <a:rPr lang="en-US" b="1" dirty="0"/>
              <a:t>User-centric trust alignment and policy </a:t>
            </a:r>
            <a:r>
              <a:rPr lang="en-US" b="1" dirty="0" err="1"/>
              <a:t>harmonisation</a:t>
            </a:r>
            <a:endParaRPr lang="en-US" b="1" dirty="0"/>
          </a:p>
          <a:p>
            <a:r>
              <a:rPr lang="en-US" dirty="0"/>
              <a:t>Lightweight community management policy template</a:t>
            </a:r>
          </a:p>
          <a:p>
            <a:r>
              <a:rPr lang="en-US" dirty="0"/>
              <a:t>Guideline on cross-sectoral trust in novel federated access models</a:t>
            </a:r>
          </a:p>
          <a:p>
            <a:r>
              <a:rPr lang="en-US" dirty="0"/>
              <a:t>Assurance in research services through (</a:t>
            </a:r>
            <a:r>
              <a:rPr lang="en-US" dirty="0" err="1"/>
              <a:t>eIDAS</a:t>
            </a:r>
            <a:r>
              <a:rPr lang="en-US" dirty="0"/>
              <a:t>) public identity assertion</a:t>
            </a:r>
          </a:p>
          <a:p>
            <a:r>
              <a:rPr lang="en-US" dirty="0"/>
              <a:t>FIM4R policy workshop series on validation of the restructured policy framework (together with the new ‘BPA’)</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AARC Policy Development</a:t>
            </a:r>
            <a:endParaRPr lang="en-GB" dirty="0"/>
          </a:p>
        </p:txBody>
      </p:sp>
    </p:spTree>
    <p:extLst>
      <p:ext uri="{BB962C8B-B14F-4D97-AF65-F5344CB8AC3E}">
        <p14:creationId xmlns:p14="http://schemas.microsoft.com/office/powerpoint/2010/main" val="224940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6" name="Text Placeholder 5"/>
          <p:cNvSpPr>
            <a:spLocks noGrp="1"/>
          </p:cNvSpPr>
          <p:nvPr>
            <p:ph type="body" sz="quarter" idx="12"/>
          </p:nvPr>
        </p:nvSpPr>
        <p:spPr>
          <a:xfrm>
            <a:off x="1293280" y="6038851"/>
            <a:ext cx="9385300" cy="514350"/>
          </a:xfrm>
          <a:solidFill>
            <a:srgbClr val="003F5E"/>
          </a:solidFill>
          <a:ln w="28575">
            <a:solidFill>
              <a:srgbClr val="F6791C"/>
            </a:solidFill>
          </a:ln>
        </p:spPr>
        <p:txBody>
          <a:bodyPr>
            <a:noAutofit/>
          </a:bodyPr>
          <a:lstStyle/>
          <a:p>
            <a:pPr algn="ctr"/>
            <a:r>
              <a:rPr lang="en-GB" sz="1400" b="1" dirty="0" smtClean="0"/>
              <a:t>Information in this document is preliminary and should not be construed as an endorsement of any particular organisation or plan. All information subject to change without notice. Information presented here MUST NOT be quoted out of context</a:t>
            </a:r>
            <a:endParaRPr lang="en-GB" sz="1400" b="1" dirty="0"/>
          </a:p>
        </p:txBody>
      </p:sp>
    </p:spTree>
    <p:extLst>
      <p:ext uri="{BB962C8B-B14F-4D97-AF65-F5344CB8AC3E}">
        <p14:creationId xmlns:p14="http://schemas.microsoft.com/office/powerpoint/2010/main" val="441920799"/>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sharepoint/v3"/>
    <ds:schemaRef ds:uri="http://purl.org/dc/terms/"/>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41</TotalTime>
  <Words>512</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GEANT Association</vt:lpstr>
      <vt:lpstr>PowerPoint Presentation</vt:lpstr>
      <vt:lpstr>AARC Community</vt:lpstr>
      <vt:lpstr>We have the BPA, but can we do better, or more?</vt:lpstr>
      <vt:lpstr>A proven methodology</vt:lpstr>
      <vt:lpstr>Who should sit under the AARC TREE …</vt:lpstr>
      <vt:lpstr>Growing an AARC TREE</vt:lpstr>
      <vt:lpstr>AARC Policy Development</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15</cp:revision>
  <cp:lastPrinted>2015-05-01T10:30:08Z</cp:lastPrinted>
  <dcterms:created xsi:type="dcterms:W3CDTF">2023-05-21T08:45:07Z</dcterms:created>
  <dcterms:modified xsi:type="dcterms:W3CDTF">2023-05-21T09:26:57Z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