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88" r:id="rId5"/>
    <p:sldId id="352" r:id="rId6"/>
    <p:sldId id="354" r:id="rId7"/>
    <p:sldId id="353" r:id="rId8"/>
    <p:sldId id="351" r:id="rId9"/>
    <p:sldId id="342" r:id="rId10"/>
    <p:sldId id="357" r:id="rId11"/>
    <p:sldId id="343" r:id="rId12"/>
    <p:sldId id="344" r:id="rId13"/>
    <p:sldId id="345" r:id="rId14"/>
    <p:sldId id="327" r:id="rId15"/>
    <p:sldId id="329" r:id="rId16"/>
    <p:sldId id="350" r:id="rId17"/>
    <p:sldId id="335" r:id="rId18"/>
    <p:sldId id="299" r:id="rId19"/>
    <p:sldId id="311" r:id="rId20"/>
    <p:sldId id="358" r:id="rId21"/>
    <p:sldId id="356" r:id="rId22"/>
    <p:sldId id="313" r:id="rId23"/>
    <p:sldId id="316" r:id="rId24"/>
    <p:sldId id="317" r:id="rId25"/>
    <p:sldId id="349" r:id="rId26"/>
    <p:sldId id="325" r:id="rId27"/>
    <p:sldId id="287" r:id="rId28"/>
    <p:sldId id="326" r:id="rId29"/>
    <p:sldId id="347" r:id="rId3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7D9"/>
    <a:srgbClr val="F8D0B4"/>
    <a:srgbClr val="003F5E"/>
    <a:srgbClr val="F6791C"/>
    <a:srgbClr val="ED1556"/>
    <a:srgbClr val="154081"/>
    <a:srgbClr val="FFFFFF"/>
    <a:srgbClr val="F57B20"/>
    <a:srgbClr val="F57A1E"/>
    <a:srgbClr val="013F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6" autoAdjust="0"/>
    <p:restoredTop sz="94660"/>
  </p:normalViewPr>
  <p:slideViewPr>
    <p:cSldViewPr snapToGrid="0">
      <p:cViewPr varScale="1">
        <p:scale>
          <a:sx n="92" d="100"/>
          <a:sy n="92" d="100"/>
        </p:scale>
        <p:origin x="540" y="8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08/04/2024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7f26ee30aa_0_5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7f26ee30aa_0_56: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7f26ee30aa_0_56: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extLst>
      <p:ext uri="{BB962C8B-B14F-4D97-AF65-F5344CB8AC3E}">
        <p14:creationId xmlns:p14="http://schemas.microsoft.com/office/powerpoint/2010/main" val="147949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72908" y="5517223"/>
            <a:ext cx="3783450" cy="553998"/>
          </a:xfrm>
          <a:prstGeom prst="rect">
            <a:avLst/>
          </a:prstGeom>
          <a:noFill/>
        </p:spPr>
        <p:txBody>
          <a:bodyPr wrap="square" rtlCol="0">
            <a:spAutoFit/>
          </a:bodyPr>
          <a:lstStyle/>
          <a:p>
            <a:pPr algn="ctr"/>
            <a:r>
              <a:rPr lang="en-GB" sz="10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effectLst/>
                <a:latin typeface="+mn-lt"/>
                <a:ea typeface="+mn-ea"/>
                <a:cs typeface="+mn-cs"/>
              </a:rPr>
              <a:t>The work leading to these results has received funding from the European Union </a:t>
            </a:r>
            <a:r>
              <a:rPr lang="en-GB" sz="1000" kern="1200" baseline="0" dirty="0" smtClean="0">
                <a:solidFill>
                  <a:schemeClr val="bg1"/>
                </a:solidFill>
                <a:effectLst/>
                <a:latin typeface="+mn-lt"/>
                <a:ea typeface="+mn-ea"/>
                <a:cs typeface="+mn-cs"/>
              </a:rPr>
              <a:t>and other sources</a:t>
            </a:r>
            <a:r>
              <a:rPr lang="en-GB" sz="1000" kern="1200" dirty="0" smtClean="0">
                <a:solidFill>
                  <a:schemeClr val="bg1"/>
                </a:solidFill>
                <a:effectLst/>
                <a:latin typeface="+mn-lt"/>
                <a:ea typeface="+mn-ea"/>
                <a:cs typeface="+mn-cs"/>
              </a:rPr>
              <a:t>.</a:t>
            </a:r>
            <a:endParaRPr lang="en-GB" sz="1000" dirty="0">
              <a:solidFill>
                <a:schemeClr val="bg1"/>
              </a:solidFill>
            </a:endParaRPr>
          </a:p>
        </p:txBody>
      </p:sp>
      <p:sp>
        <p:nvSpPr>
          <p:cNvPr id="11" name="TextBox 10"/>
          <p:cNvSpPr txBox="1"/>
          <p:nvPr userDrawn="1"/>
        </p:nvSpPr>
        <p:spPr>
          <a:xfrm>
            <a:off x="4700301" y="5136161"/>
            <a:ext cx="2563138" cy="338554"/>
          </a:xfrm>
          <a:prstGeom prst="rect">
            <a:avLst/>
          </a:prstGeom>
          <a:noFill/>
        </p:spPr>
        <p:txBody>
          <a:bodyPr wrap="none" rtlCol="0">
            <a:spAutoFit/>
          </a:bodyPr>
          <a:lstStyle/>
          <a:p>
            <a:pPr algn="ctr"/>
            <a:r>
              <a:rPr lang="en-GB" sz="1600" b="1" dirty="0" smtClean="0">
                <a:solidFill>
                  <a:schemeClr val="bg1"/>
                </a:solidFill>
              </a:rPr>
              <a:t>https://aarc-community.org</a:t>
            </a:r>
            <a:endParaRPr lang="en-GB" sz="1600" b="1" dirty="0">
              <a:solidFill>
                <a:schemeClr val="bg1"/>
              </a:solidFill>
            </a:endParaRPr>
          </a:p>
        </p:txBody>
      </p:sp>
      <p:grpSp>
        <p:nvGrpSpPr>
          <p:cNvPr id="18" name="Group 17"/>
          <p:cNvGrpSpPr/>
          <p:nvPr userDrawn="1"/>
        </p:nvGrpSpPr>
        <p:grpSpPr>
          <a:xfrm>
            <a:off x="210208" y="6202883"/>
            <a:ext cx="8187897" cy="523220"/>
            <a:chOff x="210208" y="6202883"/>
            <a:chExt cx="8187897" cy="523220"/>
          </a:xfrm>
        </p:grpSpPr>
        <p:grpSp>
          <p:nvGrpSpPr>
            <p:cNvPr id="6" name="Group 5"/>
            <p:cNvGrpSpPr/>
            <p:nvPr userDrawn="1"/>
          </p:nvGrpSpPr>
          <p:grpSpPr>
            <a:xfrm>
              <a:off x="210208" y="6202883"/>
              <a:ext cx="8187897" cy="523220"/>
              <a:chOff x="210208" y="6202883"/>
              <a:chExt cx="8187897" cy="523220"/>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3506" y="6307040"/>
                <a:ext cx="894599" cy="315143"/>
              </a:xfrm>
              <a:prstGeom prst="rect">
                <a:avLst/>
              </a:prstGeom>
            </p:spPr>
          </p:pic>
          <p:sp>
            <p:nvSpPr>
              <p:cNvPr id="14" name="TextBox 13"/>
              <p:cNvSpPr txBox="1"/>
              <p:nvPr userDrawn="1"/>
            </p:nvSpPr>
            <p:spPr>
              <a:xfrm>
                <a:off x="2572532" y="6219399"/>
                <a:ext cx="5046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8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8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225258"/>
                <a:ext cx="704192" cy="478470"/>
              </a:xfrm>
              <a:prstGeom prst="rect">
                <a:avLst/>
              </a:prstGeom>
            </p:spPr>
          </p:pic>
          <p:sp>
            <p:nvSpPr>
              <p:cNvPr id="5" name="TextBox 4"/>
              <p:cNvSpPr txBox="1"/>
              <p:nvPr userDrawn="1"/>
            </p:nvSpPr>
            <p:spPr>
              <a:xfrm>
                <a:off x="932915" y="6202883"/>
                <a:ext cx="2253953" cy="523220"/>
              </a:xfrm>
              <a:prstGeom prst="rect">
                <a:avLst/>
              </a:prstGeom>
              <a:noFill/>
            </p:spPr>
            <p:txBody>
              <a:bodyPr wrap="square" rtlCol="0">
                <a:spAutoFit/>
              </a:bodyPr>
              <a:lstStyle/>
              <a:p>
                <a:r>
                  <a:rPr lang="en-US" sz="1400" b="1" dirty="0" smtClean="0">
                    <a:solidFill>
                      <a:schemeClr val="bg1">
                        <a:lumMod val="85000"/>
                      </a:schemeClr>
                    </a:solidFill>
                  </a:rPr>
                  <a:t>Co-funded by </a:t>
                </a:r>
                <a:br>
                  <a:rPr lang="en-US" sz="1400" b="1" dirty="0" smtClean="0">
                    <a:solidFill>
                      <a:schemeClr val="bg1">
                        <a:lumMod val="85000"/>
                      </a:schemeClr>
                    </a:solidFill>
                  </a:rPr>
                </a:br>
                <a:r>
                  <a:rPr lang="en-US" sz="1400" b="1" dirty="0" smtClean="0">
                    <a:solidFill>
                      <a:schemeClr val="bg1">
                        <a:lumMod val="85000"/>
                      </a:schemeClr>
                    </a:solidFill>
                  </a:rPr>
                  <a:t>the European Union</a:t>
                </a:r>
                <a:endParaRPr lang="en-GB" sz="1400" b="1" dirty="0">
                  <a:solidFill>
                    <a:schemeClr val="bg1">
                      <a:lumMod val="85000"/>
                    </a:schemeClr>
                  </a:solidFill>
                </a:endParaRPr>
              </a:p>
            </p:txBody>
          </p:sp>
        </p:grpSp>
        <p:cxnSp>
          <p:nvCxnSpPr>
            <p:cNvPr id="17" name="Straight Connector 16"/>
            <p:cNvCxnSpPr/>
            <p:nvPr userDrawn="1"/>
          </p:nvCxnSpPr>
          <p:spPr>
            <a:xfrm>
              <a:off x="2572532" y="6225258"/>
              <a:ext cx="0" cy="463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Image Bar with Sub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le Placeholder 1"/>
          <p:cNvSpPr>
            <a:spLocks noGrp="1"/>
          </p:cNvSpPr>
          <p:nvPr>
            <p:ph type="title"/>
          </p:nvPr>
        </p:nvSpPr>
        <p:spPr>
          <a:xfrm>
            <a:off x="448287" y="4393800"/>
            <a:ext cx="11315924" cy="1325563"/>
          </a:xfrm>
          <a:prstGeom prst="rect">
            <a:avLst/>
          </a:prstGeom>
        </p:spPr>
        <p:txBody>
          <a:bodyPr vert="horz" lIns="91440" tIns="45720" rIns="91440" bIns="45720" rtlCol="0" anchor="b">
            <a:normAutofit/>
          </a:bodyPr>
          <a:lstStyle>
            <a:lvl1pPr>
              <a:defRPr sz="3200">
                <a:solidFill>
                  <a:srgbClr val="F6791C"/>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64194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67" r:id="rId9"/>
    <p:sldLayoutId id="2147483656" r:id="rId10"/>
    <p:sldLayoutId id="2147483657" r:id="rId11"/>
    <p:sldLayoutId id="2147483663" r:id="rId12"/>
    <p:sldLayoutId id="2147483662" r:id="rId13"/>
    <p:sldLayoutId id="2147483666" r:id="rId14"/>
    <p:sldLayoutId id="2147483664" r:id="rId15"/>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aarc-project.eu/about/aegis/" TargetMode="External"/><Relationship Id="rId1" Type="http://schemas.openxmlformats.org/officeDocument/2006/relationships/slideLayout" Target="../slideLayouts/slideLayout6.xml"/><Relationship Id="rId5" Type="http://schemas.openxmlformats.org/officeDocument/2006/relationships/hyperlink" Target="https://lists.geant.org/sympa/info/aarc-na3" TargetMode="External"/><Relationship Id="rId4" Type="http://schemas.openxmlformats.org/officeDocument/2006/relationships/hyperlink" Target="mailto:policy@aarc-community.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jpeg"/></Relationships>
</file>

<file path=ppt/slides/_rels/slide1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5281/zenodo.3727545" TargetMode="External"/><Relationship Id="rId2" Type="http://schemas.openxmlformats.org/officeDocument/2006/relationships/hyperlink" Target="http://doi.org/10.5281/zenodo.1296031"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21" Type="http://schemas.openxmlformats.org/officeDocument/2006/relationships/image" Target="../media/image34.png"/><Relationship Id="rId34" Type="http://schemas.openxmlformats.org/officeDocument/2006/relationships/image" Target="../media/image47.png"/><Relationship Id="rId7" Type="http://schemas.openxmlformats.org/officeDocument/2006/relationships/image" Target="../media/image21.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wmf"/><Relationship Id="rId2" Type="http://schemas.openxmlformats.org/officeDocument/2006/relationships/image" Target="../media/image16.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8" Type="http://schemas.openxmlformats.org/officeDocument/2006/relationships/hyperlink" Target="http://wayf.dk/" TargetMode="Externa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image" Target="../media/image57.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jp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7.jp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smtClean="0"/>
              <a:t>G</a:t>
            </a:r>
            <a:r>
              <a:rPr lang="nl-NL" dirty="0" smtClean="0"/>
              <a:t>É</a:t>
            </a:r>
            <a:r>
              <a:rPr lang="en-GB" dirty="0" smtClean="0"/>
              <a:t>ANT Security Days 2024</a:t>
            </a:r>
            <a:endParaRPr lang="en-GB" i="1" dirty="0"/>
          </a:p>
        </p:txBody>
      </p:sp>
      <p:sp>
        <p:nvSpPr>
          <p:cNvPr id="8" name="Text Placeholder 7"/>
          <p:cNvSpPr>
            <a:spLocks noGrp="1"/>
          </p:cNvSpPr>
          <p:nvPr>
            <p:ph type="body" sz="quarter" idx="17"/>
          </p:nvPr>
        </p:nvSpPr>
        <p:spPr>
          <a:xfrm>
            <a:off x="1240257" y="2915530"/>
            <a:ext cx="7566213" cy="503459"/>
          </a:xfrm>
        </p:spPr>
        <p:txBody>
          <a:bodyPr>
            <a:normAutofit fontScale="92500"/>
          </a:bodyPr>
          <a:lstStyle/>
          <a:p>
            <a:r>
              <a:rPr lang="en-US" dirty="0" smtClean="0"/>
              <a:t>even better research with </a:t>
            </a:r>
            <a:r>
              <a:rPr lang="en-US" dirty="0" smtClean="0"/>
              <a:t>secure collaborative </a:t>
            </a:r>
            <a:r>
              <a:rPr lang="en-US" dirty="0" smtClean="0"/>
              <a:t>authentication &amp; authorization</a:t>
            </a:r>
            <a:endParaRPr lang="en-GB" dirty="0"/>
          </a:p>
        </p:txBody>
      </p:sp>
      <p:sp>
        <p:nvSpPr>
          <p:cNvPr id="7" name="Text Placeholder 6"/>
          <p:cNvSpPr>
            <a:spLocks noGrp="1"/>
          </p:cNvSpPr>
          <p:nvPr>
            <p:ph type="body" sz="quarter" idx="14"/>
          </p:nvPr>
        </p:nvSpPr>
        <p:spPr>
          <a:xfrm>
            <a:off x="1240257" y="2398309"/>
            <a:ext cx="8386343" cy="473242"/>
          </a:xfrm>
        </p:spPr>
        <p:txBody>
          <a:bodyPr/>
          <a:lstStyle/>
          <a:p>
            <a:r>
              <a:rPr lang="en-US" dirty="0" smtClean="0"/>
              <a:t>AARC TREE: Enhancing our Research </a:t>
            </a:r>
            <a:r>
              <a:rPr lang="en-US" dirty="0" smtClean="0"/>
              <a:t>Collaborations</a:t>
            </a:r>
            <a:endParaRPr lang="en-US" dirty="0"/>
          </a:p>
        </p:txBody>
      </p:sp>
      <p:sp>
        <p:nvSpPr>
          <p:cNvPr id="9" name="Text Placeholder 8"/>
          <p:cNvSpPr>
            <a:spLocks noGrp="1"/>
          </p:cNvSpPr>
          <p:nvPr>
            <p:ph type="body" sz="quarter" idx="18"/>
          </p:nvPr>
        </p:nvSpPr>
        <p:spPr/>
        <p:txBody>
          <a:bodyPr/>
          <a:lstStyle/>
          <a:p>
            <a:r>
              <a:rPr lang="en-GB" dirty="0" smtClean="0"/>
              <a:t>Prague, April 2024</a:t>
            </a:r>
            <a:endParaRPr lang="en-GB" dirty="0"/>
          </a:p>
        </p:txBody>
      </p:sp>
      <p:sp>
        <p:nvSpPr>
          <p:cNvPr id="10" name="Text Placeholder 9"/>
          <p:cNvSpPr>
            <a:spLocks noGrp="1"/>
          </p:cNvSpPr>
          <p:nvPr>
            <p:ph type="body" sz="quarter" idx="19"/>
          </p:nvPr>
        </p:nvSpPr>
        <p:spPr/>
        <p:txBody>
          <a:bodyPr>
            <a:normAutofit lnSpcReduction="10000"/>
          </a:bodyPr>
          <a:lstStyle/>
          <a:p>
            <a:r>
              <a:rPr lang="en-GB" i="1" dirty="0" smtClean="0"/>
              <a:t>AARC Community policy lead, for the AARC Collaboration</a:t>
            </a:r>
            <a:endParaRPr lang="en-GB" i="1" dirty="0"/>
          </a:p>
        </p:txBody>
      </p:sp>
      <p:sp>
        <p:nvSpPr>
          <p:cNvPr id="11" name="Text Placeholder 10"/>
          <p:cNvSpPr>
            <a:spLocks noGrp="1"/>
          </p:cNvSpPr>
          <p:nvPr>
            <p:ph type="body" sz="quarter" idx="20"/>
          </p:nvPr>
        </p:nvSpPr>
        <p:spPr>
          <a:xfrm>
            <a:off x="1240256" y="5081710"/>
            <a:ext cx="5028659" cy="347215"/>
          </a:xfrm>
        </p:spPr>
        <p:txBody>
          <a:bodyPr>
            <a:normAutofit/>
          </a:bodyPr>
          <a:lstStyle/>
          <a:p>
            <a:r>
              <a:rPr lang="en-GB" sz="1050" dirty="0" smtClean="0"/>
              <a:t>Nikhef Physics Data Processing programme and UM Dept. Advanced Computing Sciences</a:t>
            </a:r>
            <a:endParaRPr lang="en-GB" sz="1050"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5" name="Title 4"/>
          <p:cNvSpPr>
            <a:spLocks noGrp="1"/>
          </p:cNvSpPr>
          <p:nvPr>
            <p:ph type="title"/>
          </p:nvPr>
        </p:nvSpPr>
        <p:spPr/>
        <p:txBody>
          <a:bodyPr/>
          <a:lstStyle/>
          <a:p>
            <a:r>
              <a:rPr lang="en-GB" dirty="0" smtClean="0"/>
              <a:t>But it’s getting more complex …</a:t>
            </a:r>
            <a:endParaRPr lang="en-GB" dirty="0"/>
          </a:p>
        </p:txBody>
      </p:sp>
      <p:pic>
        <p:nvPicPr>
          <p:cNvPr id="6" name="Google Shape;413;g28041742256_0_567"/>
          <p:cNvPicPr preferRelativeResize="0"/>
          <p:nvPr/>
        </p:nvPicPr>
        <p:blipFill rotWithShape="1">
          <a:blip r:embed="rId2">
            <a:alphaModFix/>
          </a:blip>
          <a:srcRect l="10384" t="10608" r="1600" b="1276"/>
          <a:stretch/>
        </p:blipFill>
        <p:spPr>
          <a:xfrm>
            <a:off x="1473612" y="258948"/>
            <a:ext cx="9289446" cy="6497025"/>
          </a:xfrm>
          <a:prstGeom prst="rect">
            <a:avLst/>
          </a:prstGeom>
          <a:noFill/>
          <a:ln>
            <a:noFill/>
          </a:ln>
        </p:spPr>
      </p:pic>
      <p:sp>
        <p:nvSpPr>
          <p:cNvPr id="4" name="TextBox 3"/>
          <p:cNvSpPr txBox="1"/>
          <p:nvPr/>
        </p:nvSpPr>
        <p:spPr>
          <a:xfrm>
            <a:off x="911637" y="5858629"/>
            <a:ext cx="7825860" cy="461665"/>
          </a:xfrm>
          <a:prstGeom prst="rect">
            <a:avLst/>
          </a:prstGeom>
          <a:noFill/>
        </p:spPr>
        <p:txBody>
          <a:bodyPr wrap="none" rtlCol="0">
            <a:spAutoFit/>
          </a:bodyPr>
          <a:lstStyle/>
          <a:p>
            <a:r>
              <a:rPr lang="en-GB" sz="2400" b="1" dirty="0" smtClean="0">
                <a:solidFill>
                  <a:srgbClr val="F6791C"/>
                </a:solidFill>
              </a:rPr>
              <a:t>… it’s time for a Technical Revision to Enhance Effectiveness!</a:t>
            </a:r>
            <a:endParaRPr lang="en-GB" sz="2400" b="1" dirty="0">
              <a:solidFill>
                <a:srgbClr val="F6791C"/>
              </a:solidFill>
            </a:endParaRPr>
          </a:p>
        </p:txBody>
      </p:sp>
    </p:spTree>
    <p:extLst>
      <p:ext uri="{BB962C8B-B14F-4D97-AF65-F5344CB8AC3E}">
        <p14:creationId xmlns:p14="http://schemas.microsoft.com/office/powerpoint/2010/main" val="319099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19" name="Title 18"/>
          <p:cNvSpPr>
            <a:spLocks noGrp="1"/>
          </p:cNvSpPr>
          <p:nvPr>
            <p:ph type="title"/>
          </p:nvPr>
        </p:nvSpPr>
        <p:spPr/>
        <p:txBody>
          <a:bodyPr/>
          <a:lstStyle/>
          <a:p>
            <a:r>
              <a:rPr lang="en-US" dirty="0"/>
              <a:t>AARC TREE Main Facts: Expected results </a:t>
            </a:r>
            <a:endParaRPr lang="en-GB" dirty="0"/>
          </a:p>
        </p:txBody>
      </p:sp>
      <p:sp>
        <p:nvSpPr>
          <p:cNvPr id="6" name="Google Shape;159;g2c15fcee84c_0_218"/>
          <p:cNvSpPr/>
          <p:nvPr/>
        </p:nvSpPr>
        <p:spPr>
          <a:xfrm>
            <a:off x="2561836" y="1223519"/>
            <a:ext cx="6536700" cy="5182500"/>
          </a:xfrm>
          <a:prstGeom prst="ellipse">
            <a:avLst/>
          </a:prstGeom>
          <a:solidFill>
            <a:srgbClr val="C9DAF8"/>
          </a:solidFill>
          <a:ln w="9525" cap="flat" cmpd="sng">
            <a:solidFill>
              <a:srgbClr val="013F5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oogle Shape;160;g2c15fcee84c_0_218"/>
          <p:cNvGrpSpPr/>
          <p:nvPr/>
        </p:nvGrpSpPr>
        <p:grpSpPr>
          <a:xfrm>
            <a:off x="4462472" y="1478587"/>
            <a:ext cx="2720496" cy="2496098"/>
            <a:chOff x="3611776" y="414352"/>
            <a:chExt cx="2166000" cy="2166000"/>
          </a:xfrm>
        </p:grpSpPr>
        <p:sp>
          <p:nvSpPr>
            <p:cNvPr id="17" name="Google Shape;161;g2c15fcee84c_0_218"/>
            <p:cNvSpPr/>
            <p:nvPr/>
          </p:nvSpPr>
          <p:spPr>
            <a:xfrm>
              <a:off x="3611776" y="414352"/>
              <a:ext cx="2166000" cy="2166000"/>
            </a:xfrm>
            <a:prstGeom prst="ellipse">
              <a:avLst/>
            </a:prstGeom>
            <a:solidFill>
              <a:srgbClr val="3C78D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62;g2c15fcee84c_0_218"/>
            <p:cNvSpPr txBox="1"/>
            <p:nvPr/>
          </p:nvSpPr>
          <p:spPr>
            <a:xfrm>
              <a:off x="3854037" y="1027507"/>
              <a:ext cx="1819500" cy="702900"/>
            </a:xfrm>
            <a:prstGeom prst="rect">
              <a:avLst/>
            </a:prstGeom>
            <a:solidFill>
              <a:srgbClr val="3C78D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Calibri"/>
                  <a:ea typeface="Calibri"/>
                  <a:cs typeface="Calibri"/>
                  <a:sym typeface="Calibri"/>
                </a:rPr>
                <a:t>Updated AARC BPA</a:t>
              </a:r>
              <a:endParaRPr sz="1900" b="0" i="0" u="none" strike="noStrike" cap="none">
                <a:solidFill>
                  <a:srgbClr val="FFFFFF"/>
                </a:solidFill>
                <a:latin typeface="Calibri"/>
                <a:ea typeface="Calibri"/>
                <a:cs typeface="Calibri"/>
                <a:sym typeface="Calibri"/>
              </a:endParaRPr>
            </a:p>
          </p:txBody>
        </p:sp>
      </p:grpSp>
      <p:grpSp>
        <p:nvGrpSpPr>
          <p:cNvPr id="8" name="Google Shape;163;g2c15fcee84c_0_218"/>
          <p:cNvGrpSpPr/>
          <p:nvPr/>
        </p:nvGrpSpPr>
        <p:grpSpPr>
          <a:xfrm>
            <a:off x="5943349" y="3212039"/>
            <a:ext cx="2993780" cy="2496098"/>
            <a:chOff x="4562258" y="2032864"/>
            <a:chExt cx="2383583" cy="2166000"/>
          </a:xfrm>
        </p:grpSpPr>
        <p:sp>
          <p:nvSpPr>
            <p:cNvPr id="15" name="Google Shape;164;g2c15fcee84c_0_218"/>
            <p:cNvSpPr/>
            <p:nvPr/>
          </p:nvSpPr>
          <p:spPr>
            <a:xfrm>
              <a:off x="4562258" y="2032864"/>
              <a:ext cx="2166000" cy="2166000"/>
            </a:xfrm>
            <a:prstGeom prst="ellipse">
              <a:avLst/>
            </a:prstGeom>
            <a:solidFill>
              <a:srgbClr val="0B539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5;g2c15fcee84c_0_218"/>
            <p:cNvSpPr txBox="1"/>
            <p:nvPr/>
          </p:nvSpPr>
          <p:spPr>
            <a:xfrm>
              <a:off x="5194141" y="2834733"/>
              <a:ext cx="1751700" cy="702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105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Updated interoperability framework</a:t>
              </a:r>
              <a:endParaRPr sz="2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Roboto"/>
                <a:ea typeface="Roboto"/>
                <a:cs typeface="Roboto"/>
                <a:sym typeface="Roboto"/>
              </a:endParaRPr>
            </a:p>
          </p:txBody>
        </p:sp>
      </p:grpSp>
      <p:grpSp>
        <p:nvGrpSpPr>
          <p:cNvPr id="9" name="Google Shape;166;g2c15fcee84c_0_218"/>
          <p:cNvGrpSpPr/>
          <p:nvPr/>
        </p:nvGrpSpPr>
        <p:grpSpPr>
          <a:xfrm>
            <a:off x="2942675" y="3106199"/>
            <a:ext cx="3026768" cy="2602232"/>
            <a:chOff x="2702876" y="2032864"/>
            <a:chExt cx="2166000" cy="2166000"/>
          </a:xfrm>
        </p:grpSpPr>
        <p:sp>
          <p:nvSpPr>
            <p:cNvPr id="13" name="Google Shape;167;g2c15fcee84c_0_218"/>
            <p:cNvSpPr/>
            <p:nvPr/>
          </p:nvSpPr>
          <p:spPr>
            <a:xfrm>
              <a:off x="2702876" y="2032864"/>
              <a:ext cx="2166000" cy="2166000"/>
            </a:xfrm>
            <a:prstGeom prst="ellipse">
              <a:avLst/>
            </a:prstGeom>
            <a:solidFill>
              <a:srgbClr val="07376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68;g2c15fcee84c_0_218"/>
            <p:cNvSpPr txBox="1"/>
            <p:nvPr/>
          </p:nvSpPr>
          <p:spPr>
            <a:xfrm>
              <a:off x="2771498" y="2670248"/>
              <a:ext cx="1770600" cy="1110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0" algn="l" rtl="0">
                <a:lnSpc>
                  <a:spcPct val="100000"/>
                </a:lnSpc>
                <a:spcBef>
                  <a:spcPts val="105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Recommendations for a common long-term strategy for AAI services</a:t>
              </a:r>
              <a:endParaRPr sz="2000" b="0" i="0" u="none" strike="noStrike" cap="none">
                <a:solidFill>
                  <a:schemeClr val="lt1"/>
                </a:solidFill>
                <a:latin typeface="Calibri"/>
                <a:ea typeface="Calibri"/>
                <a:cs typeface="Calibri"/>
                <a:sym typeface="Calibri"/>
              </a:endParaRPr>
            </a:p>
          </p:txBody>
        </p:sp>
      </p:grpSp>
      <p:grpSp>
        <p:nvGrpSpPr>
          <p:cNvPr id="10" name="Google Shape;169;g2c15fcee84c_0_218"/>
          <p:cNvGrpSpPr/>
          <p:nvPr/>
        </p:nvGrpSpPr>
        <p:grpSpPr>
          <a:xfrm>
            <a:off x="5151762" y="3106173"/>
            <a:ext cx="1615059" cy="1454267"/>
            <a:chOff x="8478275" y="1558025"/>
            <a:chExt cx="1714500" cy="1682400"/>
          </a:xfrm>
        </p:grpSpPr>
        <p:sp>
          <p:nvSpPr>
            <p:cNvPr id="11" name="Google Shape;170;g2c15fcee84c_0_218"/>
            <p:cNvSpPr/>
            <p:nvPr/>
          </p:nvSpPr>
          <p:spPr>
            <a:xfrm rot="5400000">
              <a:off x="8494325" y="1541975"/>
              <a:ext cx="1682400" cy="1714500"/>
            </a:xfrm>
            <a:prstGeom prst="ellipse">
              <a:avLst/>
            </a:prstGeom>
            <a:solidFill>
              <a:schemeClr val="lt1"/>
            </a:solidFill>
            <a:ln w="9525" cap="flat" cmpd="sng">
              <a:solidFill>
                <a:srgbClr val="003F5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71;g2c15fcee84c_0_218"/>
            <p:cNvPicPr preferRelativeResize="0"/>
            <p:nvPr/>
          </p:nvPicPr>
          <p:blipFill rotWithShape="1">
            <a:blip r:embed="rId2">
              <a:alphaModFix/>
            </a:blip>
            <a:srcRect/>
            <a:stretch/>
          </p:blipFill>
          <p:spPr>
            <a:xfrm>
              <a:off x="8791975" y="1880425"/>
              <a:ext cx="1061700" cy="1061700"/>
            </a:xfrm>
            <a:prstGeom prst="rect">
              <a:avLst/>
            </a:prstGeom>
            <a:noFill/>
            <a:ln>
              <a:noFill/>
            </a:ln>
          </p:spPr>
        </p:pic>
      </p:grpSp>
    </p:spTree>
    <p:extLst>
      <p:ext uri="{BB962C8B-B14F-4D97-AF65-F5344CB8AC3E}">
        <p14:creationId xmlns:p14="http://schemas.microsoft.com/office/powerpoint/2010/main" val="278073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12</a:t>
            </a:fld>
            <a:endParaRPr lang="en-GB"/>
          </a:p>
        </p:txBody>
      </p:sp>
      <p:sp>
        <p:nvSpPr>
          <p:cNvPr id="3" name="Title 2"/>
          <p:cNvSpPr>
            <a:spLocks noGrp="1"/>
          </p:cNvSpPr>
          <p:nvPr>
            <p:ph type="title"/>
          </p:nvPr>
        </p:nvSpPr>
        <p:spPr/>
        <p:txBody>
          <a:bodyPr/>
          <a:lstStyle/>
          <a:p>
            <a:r>
              <a:rPr lang="en-GB" dirty="0" smtClean="0"/>
              <a:t>The AARC TREE in the Trust and Identity Landscape</a:t>
            </a:r>
            <a:endParaRPr lang="en-GB" dirty="0"/>
          </a:p>
        </p:txBody>
      </p:sp>
      <p:sp>
        <p:nvSpPr>
          <p:cNvPr id="4" name="Google Shape;269;g2c15fcee84c_0_422"/>
          <p:cNvSpPr/>
          <p:nvPr/>
        </p:nvSpPr>
        <p:spPr>
          <a:xfrm>
            <a:off x="551473" y="1400212"/>
            <a:ext cx="10922700" cy="20124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r>
              <a:rPr lang="en-GB" sz="2000" b="1" i="0" u="sng" strike="noStrike" cap="none">
                <a:solidFill>
                  <a:schemeClr val="hlink"/>
                </a:solidFill>
                <a:latin typeface="Calibri"/>
                <a:ea typeface="Calibri"/>
                <a:cs typeface="Calibri"/>
                <a:sym typeface="Calibri"/>
                <a:hlinkClick r:id="rId2"/>
              </a:rPr>
              <a:t>AARC Engagement Group for Infrastructures</a:t>
            </a:r>
            <a:endParaRPr sz="23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5" name="Google Shape;270;g2c15fcee84c_0_422"/>
          <p:cNvSpPr txBox="1"/>
          <p:nvPr/>
        </p:nvSpPr>
        <p:spPr>
          <a:xfrm>
            <a:off x="2493648" y="1998412"/>
            <a:ext cx="9000900" cy="102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forum of e/r-Infras that operate an AARC BPA complaint AAI.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It’s a closed group on purpose as we want to get feedback from the hands on group.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They approve the AARC guidelines. </a:t>
            </a:r>
            <a:endParaRPr sz="1400" b="0" i="0" u="none" strike="noStrike" cap="none">
              <a:solidFill>
                <a:srgbClr val="000000"/>
              </a:solidFill>
              <a:latin typeface="Calibri"/>
              <a:ea typeface="Calibri"/>
              <a:cs typeface="Calibri"/>
              <a:sym typeface="Calibri"/>
            </a:endParaRPr>
          </a:p>
        </p:txBody>
      </p:sp>
      <p:pic>
        <p:nvPicPr>
          <p:cNvPr id="6" name="Google Shape;271;g2c15fcee84c_0_422"/>
          <p:cNvPicPr preferRelativeResize="0"/>
          <p:nvPr/>
        </p:nvPicPr>
        <p:blipFill rotWithShape="1">
          <a:blip r:embed="rId3">
            <a:alphaModFix/>
          </a:blip>
          <a:srcRect l="3486" t="7335" r="4525" b="6062"/>
          <a:stretch/>
        </p:blipFill>
        <p:spPr>
          <a:xfrm>
            <a:off x="744223" y="1833000"/>
            <a:ext cx="1569750" cy="1146825"/>
          </a:xfrm>
          <a:prstGeom prst="rect">
            <a:avLst/>
          </a:prstGeom>
          <a:noFill/>
          <a:ln>
            <a:noFill/>
          </a:ln>
        </p:spPr>
      </p:pic>
      <p:sp>
        <p:nvSpPr>
          <p:cNvPr id="7" name="Google Shape;272;g2c15fcee84c_0_422"/>
          <p:cNvSpPr/>
          <p:nvPr/>
        </p:nvSpPr>
        <p:spPr>
          <a:xfrm>
            <a:off x="5514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dirty="0">
                <a:solidFill>
                  <a:schemeClr val="hlink"/>
                </a:solidFill>
                <a:latin typeface="Calibri"/>
                <a:ea typeface="Calibri"/>
                <a:cs typeface="Calibri"/>
                <a:sym typeface="Calibri"/>
              </a:rPr>
              <a:t>                          </a:t>
            </a: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dirty="0">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dirty="0">
                <a:solidFill>
                  <a:srgbClr val="004361"/>
                </a:solidFill>
                <a:latin typeface="Calibri"/>
                <a:ea typeface="Calibri"/>
                <a:cs typeface="Calibri"/>
                <a:sym typeface="Calibri"/>
              </a:rPr>
              <a:t>Technical WG</a:t>
            </a:r>
            <a:endParaRPr sz="2000" b="1" i="0" u="none" strike="noStrike" cap="none" dirty="0">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Led by Nicolas and Christos </a:t>
            </a:r>
            <a:endParaRPr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smtClean="0">
                <a:solidFill>
                  <a:schemeClr val="dk1"/>
                </a:solidFill>
                <a:latin typeface="Calibri"/>
                <a:ea typeface="Calibri"/>
                <a:cs typeface="Calibri"/>
                <a:sym typeface="Calibri"/>
              </a:rPr>
              <a:t>Where </a:t>
            </a:r>
            <a:r>
              <a:rPr lang="en-GB" sz="2000" b="0" i="0" u="none" strike="noStrike" cap="none" dirty="0">
                <a:solidFill>
                  <a:schemeClr val="dk1"/>
                </a:solidFill>
                <a:latin typeface="Calibri"/>
                <a:ea typeface="Calibri"/>
                <a:cs typeface="Calibri"/>
                <a:sym typeface="Calibri"/>
              </a:rPr>
              <a:t>technical guidelines are discussed </a:t>
            </a:r>
            <a:endParaRPr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Anybody can join the discussion: </a:t>
            </a:r>
            <a:endParaRPr sz="2000" b="1" u="sng" dirty="0">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None/>
            </a:pPr>
            <a:r>
              <a:rPr lang="en-GB" sz="2000" b="1" u="sng" dirty="0">
                <a:solidFill>
                  <a:schemeClr val="hlink"/>
                </a:solidFill>
                <a:latin typeface="Calibri"/>
                <a:ea typeface="Calibri"/>
                <a:cs typeface="Calibri"/>
                <a:sym typeface="Calibri"/>
              </a:rPr>
              <a:t>https://lists.geant.org/sympa/info/aarc-architecture</a:t>
            </a:r>
            <a:endParaRPr sz="2000" b="1" u="sng" dirty="0">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p:txBody>
      </p:sp>
      <p:sp>
        <p:nvSpPr>
          <p:cNvPr id="8" name="Google Shape;273;g2c15fcee84c_0_422"/>
          <p:cNvSpPr/>
          <p:nvPr/>
        </p:nvSpPr>
        <p:spPr>
          <a:xfrm>
            <a:off x="61140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a:solidFill>
                  <a:schemeClr val="hlink"/>
                </a:solidFill>
                <a:latin typeface="Calibri"/>
                <a:ea typeface="Calibri"/>
                <a:cs typeface="Calibri"/>
                <a:sym typeface="Calibri"/>
              </a:rPr>
              <a:t>                          </a:t>
            </a: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endParaRPr sz="2400" b="1" i="0" u="none" strike="noStrike" cap="none">
              <a:solidFill>
                <a:srgbClr val="00436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a:solidFill>
                  <a:srgbClr val="004361"/>
                </a:solidFill>
                <a:latin typeface="Calibri"/>
                <a:ea typeface="Calibri"/>
                <a:cs typeface="Calibri"/>
                <a:sym typeface="Calibri"/>
              </a:rPr>
              <a:t>Policy WG</a:t>
            </a:r>
            <a:endParaRPr sz="2000" b="1" i="0" u="none" strike="noStrike" cap="none">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Led by Dave and David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Supported by EnCo and IGTF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Anybody can join the discussion:  </a:t>
            </a:r>
            <a:r>
              <a:rPr lang="en-GB" sz="2000" b="1" i="0" u="sng" strike="noStrike" cap="none">
                <a:solidFill>
                  <a:schemeClr val="hlink"/>
                </a:solidFill>
                <a:latin typeface="Calibri"/>
                <a:ea typeface="Calibri"/>
                <a:cs typeface="Calibri"/>
                <a:sym typeface="Calibri"/>
                <a:hlinkClick r:id="rId4"/>
              </a:rPr>
              <a:t>policy@aarc-community.org</a:t>
            </a:r>
            <a:r>
              <a:rPr lang="en-GB" sz="2000" b="0" i="0" u="none" strike="noStrike" cap="none">
                <a:solidFill>
                  <a:schemeClr val="dk1"/>
                </a:solidFill>
                <a:latin typeface="Calibri"/>
                <a:ea typeface="Calibri"/>
                <a:cs typeface="Calibri"/>
                <a:sym typeface="Calibri"/>
              </a:rPr>
              <a:t/>
            </a:r>
            <a:br>
              <a:rPr lang="en-GB" sz="2000" b="0" i="0" u="none" strike="noStrike" cap="none">
                <a:solidFill>
                  <a:schemeClr val="dk1"/>
                </a:solidFill>
                <a:latin typeface="Calibri"/>
                <a:ea typeface="Calibri"/>
                <a:cs typeface="Calibri"/>
                <a:sym typeface="Calibri"/>
              </a:rPr>
            </a:br>
            <a:r>
              <a:rPr lang="en-GB" sz="1900" b="0" i="0" u="sng" strike="noStrike" cap="none">
                <a:solidFill>
                  <a:schemeClr val="hlink"/>
                </a:solidFill>
                <a:latin typeface="Calibri"/>
                <a:ea typeface="Calibri"/>
                <a:cs typeface="Calibri"/>
                <a:sym typeface="Calibri"/>
                <a:hlinkClick r:id="rId5"/>
              </a:rPr>
              <a:t>https://lists.geant.org/sympa/info/aarc-na3</a:t>
            </a:r>
            <a:r>
              <a:rPr lang="en-GB"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p:txBody>
      </p:sp>
    </p:spTree>
    <p:extLst>
      <p:ext uri="{BB962C8B-B14F-4D97-AF65-F5344CB8AC3E}">
        <p14:creationId xmlns:p14="http://schemas.microsoft.com/office/powerpoint/2010/main" val="3775503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13</a:t>
            </a:fld>
            <a:endParaRPr lang="en-GB"/>
          </a:p>
        </p:txBody>
      </p:sp>
      <p:sp>
        <p:nvSpPr>
          <p:cNvPr id="3" name="Title 2"/>
          <p:cNvSpPr>
            <a:spLocks noGrp="1"/>
          </p:cNvSpPr>
          <p:nvPr>
            <p:ph type="title"/>
          </p:nvPr>
        </p:nvSpPr>
        <p:spPr/>
        <p:txBody>
          <a:bodyPr/>
          <a:lstStyle/>
          <a:p>
            <a:r>
              <a:rPr lang="en-GB" dirty="0" smtClean="0"/>
              <a:t>Evolve the BPA to address the more complex (and the simpler) worlds</a:t>
            </a:r>
            <a:endParaRPr lang="en-GB" dirty="0"/>
          </a:p>
        </p:txBody>
      </p:sp>
      <p:sp>
        <p:nvSpPr>
          <p:cNvPr id="4" name="Rounded Rectangle 3"/>
          <p:cNvSpPr/>
          <p:nvPr/>
        </p:nvSpPr>
        <p:spPr>
          <a:xfrm>
            <a:off x="803664" y="1499724"/>
            <a:ext cx="7410160" cy="1299110"/>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3F5E"/>
                </a:solidFill>
                <a:ea typeface="Calibri"/>
                <a:cs typeface="Calibri"/>
                <a:sym typeface="Calibri"/>
              </a:rPr>
              <a:t>G</a:t>
            </a:r>
            <a:r>
              <a:rPr lang="en-GB" sz="2400" dirty="0" smtClean="0">
                <a:solidFill>
                  <a:srgbClr val="003F5E"/>
                </a:solidFill>
                <a:ea typeface="Calibri"/>
                <a:cs typeface="Calibri"/>
                <a:sym typeface="Calibri"/>
              </a:rPr>
              <a:t>uidelines </a:t>
            </a:r>
            <a:r>
              <a:rPr lang="en-GB" sz="2400" dirty="0">
                <a:solidFill>
                  <a:srgbClr val="003F5E"/>
                </a:solidFill>
                <a:ea typeface="Calibri"/>
                <a:cs typeface="Calibri"/>
                <a:sym typeface="Calibri"/>
              </a:rPr>
              <a:t>for </a:t>
            </a:r>
            <a:r>
              <a:rPr lang="en-GB" sz="2400" b="1" dirty="0" smtClean="0">
                <a:solidFill>
                  <a:srgbClr val="003F5E"/>
                </a:solidFill>
                <a:ea typeface="Calibri"/>
                <a:cs typeface="Calibri"/>
                <a:sym typeface="Calibri"/>
              </a:rPr>
              <a:t>expression </a:t>
            </a:r>
            <a:r>
              <a:rPr lang="en-GB" sz="2400" b="1" dirty="0">
                <a:solidFill>
                  <a:srgbClr val="003F5E"/>
                </a:solidFill>
                <a:ea typeface="Calibri"/>
                <a:cs typeface="Calibri"/>
                <a:sym typeface="Calibri"/>
              </a:rPr>
              <a:t>of community user </a:t>
            </a:r>
            <a:r>
              <a:rPr lang="en-GB" sz="2400" b="1" dirty="0" smtClean="0">
                <a:solidFill>
                  <a:srgbClr val="003F5E"/>
                </a:solidFill>
                <a:ea typeface="Calibri"/>
                <a:cs typeface="Calibri"/>
                <a:sym typeface="Calibri"/>
              </a:rPr>
              <a:t>attributes</a:t>
            </a:r>
            <a:endParaRPr lang="en-GB" sz="2400" dirty="0" smtClean="0">
              <a:solidFill>
                <a:srgbClr val="003F5E"/>
              </a:solidFill>
              <a:ea typeface="Calibri"/>
              <a:cs typeface="Calibri"/>
              <a:sym typeface="Calibri"/>
            </a:endParaRPr>
          </a:p>
          <a:p>
            <a:pPr marL="285750" indent="-285750">
              <a:buFont typeface="Arial" panose="020B0604020202020204" pitchFamily="34" charset="0"/>
              <a:buChar char="•"/>
            </a:pPr>
            <a:r>
              <a:rPr lang="en-GB" b="1" dirty="0" smtClean="0">
                <a:solidFill>
                  <a:srgbClr val="003F5E"/>
                </a:solidFill>
                <a:ea typeface="Calibri"/>
                <a:cs typeface="Calibri"/>
                <a:sym typeface="Calibri"/>
              </a:rPr>
              <a:t>reduce inconsistencies </a:t>
            </a:r>
            <a:r>
              <a:rPr lang="en-GB" dirty="0" smtClean="0">
                <a:solidFill>
                  <a:srgbClr val="003F5E"/>
                </a:solidFill>
                <a:ea typeface="Calibri"/>
                <a:cs typeface="Calibri"/>
                <a:sym typeface="Calibri"/>
              </a:rPr>
              <a:t>between implementations</a:t>
            </a:r>
          </a:p>
          <a:p>
            <a:pPr marL="285750" indent="-285750">
              <a:buFont typeface="Arial" panose="020B0604020202020204" pitchFamily="34" charset="0"/>
              <a:buChar char="•"/>
            </a:pPr>
            <a:r>
              <a:rPr lang="en-GB" dirty="0" smtClean="0">
                <a:solidFill>
                  <a:srgbClr val="003F5E"/>
                </a:solidFill>
                <a:ea typeface="Calibri"/>
                <a:cs typeface="Calibri"/>
                <a:sym typeface="Calibri"/>
              </a:rPr>
              <a:t>improve </a:t>
            </a:r>
            <a:r>
              <a:rPr lang="en-GB" b="1" dirty="0">
                <a:solidFill>
                  <a:srgbClr val="003F5E"/>
                </a:solidFill>
                <a:ea typeface="Calibri"/>
                <a:cs typeface="Calibri"/>
                <a:sym typeface="Calibri"/>
              </a:rPr>
              <a:t>interoperability</a:t>
            </a:r>
            <a:r>
              <a:rPr lang="en-GB" dirty="0">
                <a:solidFill>
                  <a:srgbClr val="003F5E"/>
                </a:solidFill>
                <a:ea typeface="Calibri"/>
                <a:cs typeface="Calibri"/>
                <a:sym typeface="Calibri"/>
              </a:rPr>
              <a:t> </a:t>
            </a:r>
            <a:r>
              <a:rPr lang="en-GB" dirty="0" smtClean="0">
                <a:solidFill>
                  <a:srgbClr val="003F5E"/>
                </a:solidFill>
                <a:ea typeface="Calibri"/>
                <a:cs typeface="Calibri"/>
                <a:sym typeface="Calibri"/>
              </a:rPr>
              <a:t>&amp; </a:t>
            </a:r>
            <a:r>
              <a:rPr lang="en-GB" b="1" dirty="0" smtClean="0">
                <a:solidFill>
                  <a:srgbClr val="003F5E"/>
                </a:solidFill>
                <a:ea typeface="Calibri"/>
                <a:cs typeface="Calibri"/>
                <a:sym typeface="Calibri"/>
              </a:rPr>
              <a:t>end-user </a:t>
            </a:r>
            <a:r>
              <a:rPr lang="en-GB" b="1" dirty="0">
                <a:solidFill>
                  <a:srgbClr val="003F5E"/>
                </a:solidFill>
                <a:ea typeface="Calibri"/>
                <a:cs typeface="Calibri"/>
                <a:sym typeface="Calibri"/>
              </a:rPr>
              <a:t>usability </a:t>
            </a:r>
            <a:r>
              <a:rPr lang="en-GB" dirty="0">
                <a:solidFill>
                  <a:srgbClr val="003F5E"/>
                </a:solidFill>
                <a:ea typeface="Calibri"/>
                <a:cs typeface="Calibri"/>
                <a:sym typeface="Calibri"/>
              </a:rPr>
              <a:t>across </a:t>
            </a:r>
            <a:r>
              <a:rPr lang="en-GB" dirty="0" smtClean="0">
                <a:solidFill>
                  <a:srgbClr val="003F5E"/>
                </a:solidFill>
                <a:ea typeface="Calibri"/>
                <a:cs typeface="Calibri"/>
                <a:sym typeface="Calibri"/>
              </a:rPr>
              <a:t>research </a:t>
            </a:r>
            <a:r>
              <a:rPr lang="en-GB" dirty="0">
                <a:solidFill>
                  <a:srgbClr val="003F5E"/>
                </a:solidFill>
                <a:ea typeface="Calibri"/>
                <a:cs typeface="Calibri"/>
                <a:sym typeface="Calibri"/>
              </a:rPr>
              <a:t>community communities and infrastructures</a:t>
            </a:r>
            <a:endParaRPr lang="en-GB" dirty="0"/>
          </a:p>
        </p:txBody>
      </p:sp>
      <p:sp>
        <p:nvSpPr>
          <p:cNvPr id="5" name="Rounded Rectangle 4"/>
          <p:cNvSpPr/>
          <p:nvPr/>
        </p:nvSpPr>
        <p:spPr>
          <a:xfrm>
            <a:off x="620858" y="3136942"/>
            <a:ext cx="5441543" cy="1243752"/>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003F5E"/>
                </a:solidFill>
                <a:ea typeface="Calibri"/>
                <a:cs typeface="Calibri"/>
                <a:sym typeface="Calibri"/>
              </a:rPr>
              <a:t>Authorisation</a:t>
            </a:r>
            <a:r>
              <a:rPr lang="en-US" sz="2800" b="1" dirty="0" smtClean="0">
                <a:solidFill>
                  <a:srgbClr val="003F5E"/>
                </a:solidFill>
                <a:ea typeface="Calibri"/>
                <a:cs typeface="Calibri"/>
                <a:sym typeface="Calibri"/>
              </a:rPr>
              <a:t> guidelines</a:t>
            </a:r>
          </a:p>
          <a:p>
            <a:pPr marL="285750" indent="-285750">
              <a:buFont typeface="Arial" panose="020B0604020202020204" pitchFamily="34" charset="0"/>
              <a:buChar char="•"/>
            </a:pPr>
            <a:r>
              <a:rPr lang="en-US" dirty="0" smtClean="0">
                <a:solidFill>
                  <a:srgbClr val="003F5E"/>
                </a:solidFill>
                <a:ea typeface="Calibri"/>
                <a:cs typeface="Calibri"/>
                <a:sym typeface="Calibri"/>
              </a:rPr>
              <a:t>best </a:t>
            </a:r>
            <a:r>
              <a:rPr lang="en-US" dirty="0" err="1">
                <a:solidFill>
                  <a:srgbClr val="003F5E"/>
                </a:solidFill>
                <a:ea typeface="Calibri"/>
                <a:cs typeface="Calibri"/>
                <a:sym typeface="Calibri"/>
              </a:rPr>
              <a:t>practises</a:t>
            </a:r>
            <a:r>
              <a:rPr lang="en-US" dirty="0">
                <a:solidFill>
                  <a:srgbClr val="003F5E"/>
                </a:solidFill>
                <a:ea typeface="Calibri"/>
                <a:cs typeface="Calibri"/>
                <a:sym typeface="Calibri"/>
              </a:rPr>
              <a:t> to enable </a:t>
            </a:r>
            <a:r>
              <a:rPr lang="en-US" dirty="0" smtClean="0">
                <a:solidFill>
                  <a:srgbClr val="003F5E"/>
                </a:solidFill>
                <a:ea typeface="Calibri"/>
                <a:cs typeface="Calibri"/>
                <a:sym typeface="Calibri"/>
              </a:rPr>
              <a:t>efficient &amp; </a:t>
            </a:r>
            <a:br>
              <a:rPr lang="en-US" dirty="0" smtClean="0">
                <a:solidFill>
                  <a:srgbClr val="003F5E"/>
                </a:solidFill>
                <a:ea typeface="Calibri"/>
                <a:cs typeface="Calibri"/>
                <a:sym typeface="Calibri"/>
              </a:rPr>
            </a:br>
            <a:r>
              <a:rPr lang="en-US" dirty="0" smtClean="0">
                <a:solidFill>
                  <a:srgbClr val="003F5E"/>
                </a:solidFill>
                <a:ea typeface="Calibri"/>
                <a:cs typeface="Calibri"/>
                <a:sym typeface="Calibri"/>
              </a:rPr>
              <a:t>effective </a:t>
            </a:r>
            <a:r>
              <a:rPr lang="en-US" b="1" dirty="0">
                <a:solidFill>
                  <a:srgbClr val="003F5E"/>
                </a:solidFill>
                <a:ea typeface="Calibri"/>
                <a:cs typeface="Calibri"/>
                <a:sym typeface="Calibri"/>
              </a:rPr>
              <a:t>sharing of federated resources</a:t>
            </a:r>
          </a:p>
        </p:txBody>
      </p:sp>
      <p:sp>
        <p:nvSpPr>
          <p:cNvPr id="6" name="Rounded Rectangle 5"/>
          <p:cNvSpPr/>
          <p:nvPr/>
        </p:nvSpPr>
        <p:spPr>
          <a:xfrm>
            <a:off x="2820803" y="4650658"/>
            <a:ext cx="4602552" cy="1673217"/>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003F5E"/>
                </a:solidFill>
                <a:ea typeface="Calibri"/>
                <a:cs typeface="Calibri"/>
                <a:sym typeface="Calibri"/>
              </a:rPr>
              <a:t>Decentralised</a:t>
            </a:r>
            <a:r>
              <a:rPr lang="en-US" sz="2800" b="1" dirty="0" smtClean="0">
                <a:solidFill>
                  <a:srgbClr val="003F5E"/>
                </a:solidFill>
                <a:ea typeface="Calibri"/>
                <a:cs typeface="Calibri"/>
                <a:sym typeface="Calibri"/>
              </a:rPr>
              <a:t> identities</a:t>
            </a:r>
          </a:p>
          <a:p>
            <a:pPr marL="285750" indent="-285750">
              <a:buFont typeface="Arial" panose="020B0604020202020204" pitchFamily="34" charset="0"/>
              <a:buChar char="•"/>
            </a:pPr>
            <a:r>
              <a:rPr lang="en-US" dirty="0" smtClean="0">
                <a:solidFill>
                  <a:srgbClr val="003F5E"/>
                </a:solidFill>
                <a:ea typeface="Calibri"/>
                <a:cs typeface="Calibri"/>
                <a:sym typeface="Calibri"/>
              </a:rPr>
              <a:t>guidance for </a:t>
            </a:r>
            <a:r>
              <a:rPr lang="en-US" b="1" dirty="0" smtClean="0">
                <a:solidFill>
                  <a:srgbClr val="003F5E"/>
                </a:solidFill>
                <a:ea typeface="Calibri"/>
                <a:cs typeface="Calibri"/>
                <a:sym typeface="Calibri"/>
              </a:rPr>
              <a:t>digital wallets </a:t>
            </a:r>
            <a:r>
              <a:rPr lang="en-US" dirty="0" smtClean="0">
                <a:solidFill>
                  <a:srgbClr val="003F5E"/>
                </a:solidFill>
                <a:ea typeface="Calibri"/>
                <a:cs typeface="Calibri"/>
                <a:sym typeface="Calibri"/>
              </a:rPr>
              <a:t>linked to BPA</a:t>
            </a:r>
          </a:p>
          <a:p>
            <a:pPr marL="285750" indent="-285750">
              <a:buFont typeface="Arial" panose="020B0604020202020204" pitchFamily="34" charset="0"/>
              <a:buChar char="•"/>
            </a:pPr>
            <a:endParaRPr lang="en-US" dirty="0">
              <a:solidFill>
                <a:srgbClr val="003F5E"/>
              </a:solidFill>
              <a:ea typeface="Calibri"/>
              <a:cs typeface="Calibri"/>
              <a:sym typeface="Calibri"/>
            </a:endParaRPr>
          </a:p>
          <a:p>
            <a:endParaRPr lang="en-US" dirty="0" smtClean="0">
              <a:solidFill>
                <a:srgbClr val="003F5E"/>
              </a:solidFill>
              <a:ea typeface="Calibri"/>
              <a:cs typeface="Calibri"/>
              <a:sym typeface="Calibri"/>
            </a:endParaRPr>
          </a:p>
          <a:p>
            <a:endParaRPr lang="en-US" dirty="0">
              <a:solidFill>
                <a:srgbClr val="003F5E"/>
              </a:solidFill>
              <a:ea typeface="Calibri"/>
              <a:cs typeface="Calibri"/>
              <a:sym typeface="Calibri"/>
            </a:endParaRPr>
          </a:p>
        </p:txBody>
      </p:sp>
      <p:sp>
        <p:nvSpPr>
          <p:cNvPr id="7" name="Rounded Rectangle 6"/>
          <p:cNvSpPr/>
          <p:nvPr/>
        </p:nvSpPr>
        <p:spPr>
          <a:xfrm>
            <a:off x="8543669" y="2149279"/>
            <a:ext cx="3434807" cy="1448238"/>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3F5E"/>
                </a:solidFill>
                <a:ea typeface="Calibri"/>
                <a:cs typeface="Calibri"/>
                <a:sym typeface="Calibri"/>
              </a:rPr>
              <a:t>Extend AARC BPA</a:t>
            </a:r>
          </a:p>
          <a:p>
            <a:pPr marL="285750" indent="-285750">
              <a:buFont typeface="Arial" panose="020B0604020202020204" pitchFamily="34" charset="0"/>
              <a:buChar char="•"/>
            </a:pPr>
            <a:r>
              <a:rPr lang="en-US" dirty="0" smtClean="0">
                <a:solidFill>
                  <a:srgbClr val="003F5E"/>
                </a:solidFill>
                <a:ea typeface="Calibri"/>
                <a:cs typeface="Calibri"/>
                <a:sym typeface="Calibri"/>
              </a:rPr>
              <a:t>improve </a:t>
            </a:r>
            <a:r>
              <a:rPr lang="en-US" b="1" dirty="0" smtClean="0">
                <a:solidFill>
                  <a:srgbClr val="003F5E"/>
                </a:solidFill>
                <a:ea typeface="Calibri"/>
                <a:cs typeface="Calibri"/>
                <a:sym typeface="Calibri"/>
              </a:rPr>
              <a:t>scalability</a:t>
            </a:r>
          </a:p>
          <a:p>
            <a:pPr marL="285750" indent="-285750">
              <a:buFont typeface="Arial" panose="020B0604020202020204" pitchFamily="34" charset="0"/>
              <a:buChar char="•"/>
            </a:pPr>
            <a:r>
              <a:rPr lang="en-US" dirty="0">
                <a:solidFill>
                  <a:srgbClr val="003F5E"/>
                </a:solidFill>
                <a:ea typeface="Calibri"/>
                <a:cs typeface="Calibri"/>
                <a:sym typeface="Calibri"/>
              </a:rPr>
              <a:t>leverage emerging </a:t>
            </a:r>
            <a:r>
              <a:rPr lang="en-US" dirty="0" smtClean="0">
                <a:solidFill>
                  <a:srgbClr val="003F5E"/>
                </a:solidFill>
                <a:ea typeface="Calibri"/>
                <a:cs typeface="Calibri"/>
                <a:sym typeface="Calibri"/>
              </a:rPr>
              <a:t>standards </a:t>
            </a:r>
            <a:br>
              <a:rPr lang="en-US" dirty="0" smtClean="0">
                <a:solidFill>
                  <a:srgbClr val="003F5E"/>
                </a:solidFill>
                <a:ea typeface="Calibri"/>
                <a:cs typeface="Calibri"/>
                <a:sym typeface="Calibri"/>
              </a:rPr>
            </a:br>
            <a:r>
              <a:rPr lang="en-US" dirty="0" smtClean="0">
                <a:solidFill>
                  <a:srgbClr val="003F5E"/>
                </a:solidFill>
                <a:ea typeface="Calibri"/>
                <a:cs typeface="Calibri"/>
                <a:sym typeface="Calibri"/>
              </a:rPr>
              <a:t>like </a:t>
            </a:r>
            <a:r>
              <a:rPr lang="en-US" b="1" dirty="0" err="1" smtClean="0">
                <a:solidFill>
                  <a:srgbClr val="003F5E"/>
                </a:solidFill>
                <a:ea typeface="Calibri"/>
                <a:cs typeface="Calibri"/>
                <a:sym typeface="Calibri"/>
              </a:rPr>
              <a:t>OpenID</a:t>
            </a:r>
            <a:r>
              <a:rPr lang="en-US" b="1" dirty="0" smtClean="0">
                <a:solidFill>
                  <a:srgbClr val="003F5E"/>
                </a:solidFill>
                <a:ea typeface="Calibri"/>
                <a:cs typeface="Calibri"/>
                <a:sym typeface="Calibri"/>
              </a:rPr>
              <a:t> Federation</a:t>
            </a:r>
            <a:endParaRPr lang="en-US" b="1" dirty="0">
              <a:solidFill>
                <a:srgbClr val="003F5E"/>
              </a:solidFill>
              <a:ea typeface="Calibri"/>
              <a:cs typeface="Calibri"/>
              <a:sym typeface="Calibri"/>
            </a:endParaRPr>
          </a:p>
        </p:txBody>
      </p:sp>
      <p:grpSp>
        <p:nvGrpSpPr>
          <p:cNvPr id="21" name="Group 20"/>
          <p:cNvGrpSpPr/>
          <p:nvPr/>
        </p:nvGrpSpPr>
        <p:grpSpPr>
          <a:xfrm>
            <a:off x="8836204" y="3893063"/>
            <a:ext cx="2966629" cy="2323174"/>
            <a:chOff x="4990398" y="5076725"/>
            <a:chExt cx="1567545" cy="1192016"/>
          </a:xfrm>
        </p:grpSpPr>
        <p:pic>
          <p:nvPicPr>
            <p:cNvPr id="19" name="Google Shape;198;g27f26ee30aa_0_6"/>
            <p:cNvPicPr preferRelativeResize="0"/>
            <p:nvPr/>
          </p:nvPicPr>
          <p:blipFill rotWithShape="1">
            <a:blip r:embed="rId2">
              <a:alphaModFix/>
            </a:blip>
            <a:srcRect/>
            <a:stretch/>
          </p:blipFill>
          <p:spPr>
            <a:xfrm>
              <a:off x="4990398" y="5076725"/>
              <a:ext cx="1530157" cy="1192016"/>
            </a:xfrm>
            <a:prstGeom prst="rect">
              <a:avLst/>
            </a:prstGeom>
            <a:noFill/>
            <a:ln>
              <a:solidFill>
                <a:srgbClr val="003F5E"/>
              </a:solidFill>
            </a:ln>
          </p:spPr>
        </p:pic>
        <p:sp>
          <p:nvSpPr>
            <p:cNvPr id="20" name="TextBox 19"/>
            <p:cNvSpPr txBox="1"/>
            <p:nvPr/>
          </p:nvSpPr>
          <p:spPr>
            <a:xfrm rot="18900000" flipH="1">
              <a:off x="5083206" y="5258035"/>
              <a:ext cx="1474737" cy="829397"/>
            </a:xfrm>
            <a:prstGeom prst="rect">
              <a:avLst/>
            </a:prstGeom>
            <a:noFill/>
          </p:spPr>
          <p:txBody>
            <a:bodyPr wrap="square" rtlCol="0">
              <a:spAutoFit/>
            </a:bodyPr>
            <a:lstStyle/>
            <a:p>
              <a:pPr algn="ctr"/>
              <a:r>
                <a:rPr lang="en-GB" sz="9600" b="1" dirty="0" smtClean="0">
                  <a:solidFill>
                    <a:srgbClr val="003F5E"/>
                  </a:solidFill>
                </a:rPr>
                <a:t>2025</a:t>
              </a:r>
              <a:endParaRPr lang="en-GB" sz="9600" b="1" dirty="0">
                <a:solidFill>
                  <a:srgbClr val="003F5E"/>
                </a:solidFill>
              </a:endParaRPr>
            </a:p>
          </p:txBody>
        </p:sp>
      </p:grpSp>
      <p:pic>
        <p:nvPicPr>
          <p:cNvPr id="12" name="Google Shape;182;g2c1797f74e0_1_1392"/>
          <p:cNvPicPr preferRelativeResize="0"/>
          <p:nvPr/>
        </p:nvPicPr>
        <p:blipFill>
          <a:blip r:embed="rId3">
            <a:clrChange>
              <a:clrFrom>
                <a:srgbClr val="FFFFFF"/>
              </a:clrFrom>
              <a:clrTo>
                <a:srgbClr val="FFFFFF">
                  <a:alpha val="0"/>
                </a:srgbClr>
              </a:clrTo>
            </a:clrChange>
            <a:alphaModFix/>
          </a:blip>
          <a:stretch>
            <a:fillRect/>
          </a:stretch>
        </p:blipFill>
        <p:spPr>
          <a:xfrm>
            <a:off x="4600638" y="5524710"/>
            <a:ext cx="1717403" cy="777066"/>
          </a:xfrm>
          <a:prstGeom prst="rect">
            <a:avLst/>
          </a:prstGeom>
          <a:noFill/>
          <a:ln>
            <a:noFill/>
          </a:ln>
        </p:spPr>
      </p:pic>
      <p:pic>
        <p:nvPicPr>
          <p:cNvPr id="14" name="Google Shape;190;g2c1797f74e0_1_1899"/>
          <p:cNvPicPr preferRelativeResize="0"/>
          <p:nvPr/>
        </p:nvPicPr>
        <p:blipFill rotWithShape="1">
          <a:blip r:embed="rId4">
            <a:clrChange>
              <a:clrFrom>
                <a:srgbClr val="FFFFFF"/>
              </a:clrFrom>
              <a:clrTo>
                <a:srgbClr val="FFFFFF">
                  <a:alpha val="0"/>
                </a:srgbClr>
              </a:clrTo>
            </a:clrChange>
            <a:alphaModFix/>
          </a:blip>
          <a:srcRect/>
          <a:stretch/>
        </p:blipFill>
        <p:spPr>
          <a:xfrm>
            <a:off x="4886105" y="3300686"/>
            <a:ext cx="940322" cy="921635"/>
          </a:xfrm>
          <a:prstGeom prst="rect">
            <a:avLst/>
          </a:prstGeom>
          <a:noFill/>
          <a:ln>
            <a:noFill/>
          </a:ln>
        </p:spPr>
      </p:pic>
    </p:spTree>
    <p:extLst>
      <p:ext uri="{BB962C8B-B14F-4D97-AF65-F5344CB8AC3E}">
        <p14:creationId xmlns:p14="http://schemas.microsoft.com/office/powerpoint/2010/main" val="174349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14</a:t>
            </a:fld>
            <a:endParaRPr lang="en-GB"/>
          </a:p>
        </p:txBody>
      </p:sp>
      <p:sp>
        <p:nvSpPr>
          <p:cNvPr id="3" name="Title 2"/>
          <p:cNvSpPr>
            <a:spLocks noGrp="1"/>
          </p:cNvSpPr>
          <p:nvPr>
            <p:ph type="title"/>
          </p:nvPr>
        </p:nvSpPr>
        <p:spPr/>
        <p:txBody>
          <a:bodyPr/>
          <a:lstStyle/>
          <a:p>
            <a:r>
              <a:rPr lang="en-GB" dirty="0" smtClean="0"/>
              <a:t>AARC Blueprint Architecture ‘BPA2025’</a:t>
            </a:r>
            <a:endParaRPr lang="en-GB" dirty="0"/>
          </a:p>
        </p:txBody>
      </p:sp>
      <p:grpSp>
        <p:nvGrpSpPr>
          <p:cNvPr id="25" name="Group 24"/>
          <p:cNvGrpSpPr/>
          <p:nvPr/>
        </p:nvGrpSpPr>
        <p:grpSpPr>
          <a:xfrm>
            <a:off x="1628804" y="1400212"/>
            <a:ext cx="8769838" cy="4860399"/>
            <a:chOff x="969585" y="1400212"/>
            <a:chExt cx="7763006" cy="4302395"/>
          </a:xfrm>
        </p:grpSpPr>
        <p:pic>
          <p:nvPicPr>
            <p:cNvPr id="4" name="Google Shape;189;g2c1797f74e0_1_1899"/>
            <p:cNvPicPr preferRelativeResize="0"/>
            <p:nvPr/>
          </p:nvPicPr>
          <p:blipFill>
            <a:blip r:embed="rId2">
              <a:alphaModFix/>
            </a:blip>
            <a:stretch>
              <a:fillRect/>
            </a:stretch>
          </p:blipFill>
          <p:spPr>
            <a:xfrm>
              <a:off x="1599466" y="1844032"/>
              <a:ext cx="3294075" cy="2569375"/>
            </a:xfrm>
            <a:prstGeom prst="rect">
              <a:avLst/>
            </a:prstGeom>
            <a:noFill/>
            <a:ln>
              <a:noFill/>
            </a:ln>
          </p:spPr>
        </p:pic>
        <p:pic>
          <p:nvPicPr>
            <p:cNvPr id="5" name="Google Shape;190;g2c1797f74e0_1_1899"/>
            <p:cNvPicPr preferRelativeResize="0"/>
            <p:nvPr/>
          </p:nvPicPr>
          <p:blipFill rotWithShape="1">
            <a:blip r:embed="rId3">
              <a:alphaModFix/>
            </a:blip>
            <a:srcRect/>
            <a:stretch/>
          </p:blipFill>
          <p:spPr>
            <a:xfrm>
              <a:off x="5206014" y="1866104"/>
              <a:ext cx="1881900" cy="1844500"/>
            </a:xfrm>
            <a:prstGeom prst="rect">
              <a:avLst/>
            </a:prstGeom>
            <a:noFill/>
            <a:ln>
              <a:noFill/>
            </a:ln>
          </p:spPr>
        </p:pic>
        <p:grpSp>
          <p:nvGrpSpPr>
            <p:cNvPr id="6" name="Google Shape;193;g2c1797f74e0_1_1899"/>
            <p:cNvGrpSpPr/>
            <p:nvPr/>
          </p:nvGrpSpPr>
          <p:grpSpPr>
            <a:xfrm>
              <a:off x="970350" y="3563773"/>
              <a:ext cx="2590335" cy="1084280"/>
              <a:chOff x="1660800" y="1171213"/>
              <a:chExt cx="1942800" cy="1569600"/>
            </a:xfrm>
          </p:grpSpPr>
          <p:sp>
            <p:nvSpPr>
              <p:cNvPr id="7" name="Google Shape;194;g2c1797f74e0_1_1899"/>
              <p:cNvSpPr/>
              <p:nvPr/>
            </p:nvSpPr>
            <p:spPr>
              <a:xfrm>
                <a:off x="1660800" y="1171213"/>
                <a:ext cx="1942800" cy="1569600"/>
              </a:xfrm>
              <a:prstGeom prst="round1Rect">
                <a:avLst>
                  <a:gd name="adj" fmla="val 17446"/>
                </a:avLst>
              </a:prstGeom>
              <a:solidFill>
                <a:srgbClr val="307A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 name="Google Shape;195;g2c1797f74e0_1_1899"/>
              <p:cNvSpPr txBox="1"/>
              <p:nvPr/>
            </p:nvSpPr>
            <p:spPr>
              <a:xfrm>
                <a:off x="1906341" y="1725928"/>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OpenID Federations</a:t>
                </a:r>
                <a:endParaRPr sz="1500">
                  <a:solidFill>
                    <a:srgbClr val="FFFFFF"/>
                  </a:solidFill>
                  <a:latin typeface="Roboto"/>
                  <a:ea typeface="Roboto"/>
                  <a:cs typeface="Roboto"/>
                  <a:sym typeface="Roboto"/>
                </a:endParaRPr>
              </a:p>
            </p:txBody>
          </p:sp>
        </p:grpSp>
        <p:grpSp>
          <p:nvGrpSpPr>
            <p:cNvPr id="9" name="Google Shape;196;g2c1797f74e0_1_1899"/>
            <p:cNvGrpSpPr/>
            <p:nvPr/>
          </p:nvGrpSpPr>
          <p:grpSpPr>
            <a:xfrm>
              <a:off x="3556639" y="3563686"/>
              <a:ext cx="2590335" cy="1084280"/>
              <a:chOff x="3600600" y="1170963"/>
              <a:chExt cx="1942800" cy="1569600"/>
            </a:xfrm>
          </p:grpSpPr>
          <p:sp>
            <p:nvSpPr>
              <p:cNvPr id="10" name="Google Shape;197;g2c1797f74e0_1_1899"/>
              <p:cNvSpPr/>
              <p:nvPr/>
            </p:nvSpPr>
            <p:spPr>
              <a:xfrm>
                <a:off x="3600600" y="1170963"/>
                <a:ext cx="1942800" cy="1569600"/>
              </a:xfrm>
              <a:prstGeom prst="round2SameRect">
                <a:avLst>
                  <a:gd name="adj1" fmla="val 18098"/>
                  <a:gd name="adj2" fmla="val 0"/>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98;g2c1797f74e0_1_1899"/>
              <p:cNvSpPr txBox="1"/>
              <p:nvPr/>
            </p:nvSpPr>
            <p:spPr>
              <a:xfrm>
                <a:off x="3839998" y="1550010"/>
                <a:ext cx="1594200" cy="811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500" b="1">
                    <a:solidFill>
                      <a:srgbClr val="FFFFFF"/>
                    </a:solidFill>
                    <a:latin typeface="Roboto"/>
                    <a:ea typeface="Roboto"/>
                    <a:cs typeface="Roboto"/>
                    <a:sym typeface="Roboto"/>
                  </a:rPr>
                  <a:t>AuthZ for Federated Resources</a:t>
                </a:r>
                <a:endParaRPr sz="1500">
                  <a:solidFill>
                    <a:srgbClr val="FFFFFF"/>
                  </a:solidFill>
                  <a:latin typeface="Roboto"/>
                  <a:ea typeface="Roboto"/>
                  <a:cs typeface="Roboto"/>
                  <a:sym typeface="Roboto"/>
                </a:endParaRPr>
              </a:p>
            </p:txBody>
          </p:sp>
        </p:grpSp>
        <p:grpSp>
          <p:nvGrpSpPr>
            <p:cNvPr id="12" name="Google Shape;199;g2c1797f74e0_1_1899"/>
            <p:cNvGrpSpPr/>
            <p:nvPr/>
          </p:nvGrpSpPr>
          <p:grpSpPr>
            <a:xfrm>
              <a:off x="6142199" y="3563686"/>
              <a:ext cx="2590335" cy="1084280"/>
              <a:chOff x="5539816" y="1171213"/>
              <a:chExt cx="1942800" cy="1569600"/>
            </a:xfrm>
          </p:grpSpPr>
          <p:sp>
            <p:nvSpPr>
              <p:cNvPr id="13" name="Google Shape;200;g2c1797f74e0_1_1899"/>
              <p:cNvSpPr/>
              <p:nvPr/>
            </p:nvSpPr>
            <p:spPr>
              <a:xfrm flipH="1">
                <a:off x="5539816" y="1171213"/>
                <a:ext cx="1942800" cy="1569600"/>
              </a:xfrm>
              <a:prstGeom prst="round1Rect">
                <a:avLst>
                  <a:gd name="adj" fmla="val 17446"/>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201;g2c1797f74e0_1_1899"/>
              <p:cNvSpPr txBox="1"/>
              <p:nvPr/>
            </p:nvSpPr>
            <p:spPr>
              <a:xfrm>
                <a:off x="5785368" y="1513855"/>
                <a:ext cx="1451700" cy="459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500" b="1">
                    <a:solidFill>
                      <a:srgbClr val="FFFFFF"/>
                    </a:solidFill>
                    <a:latin typeface="Roboto"/>
                    <a:ea typeface="Roboto"/>
                    <a:cs typeface="Roboto"/>
                    <a:sym typeface="Roboto"/>
                  </a:rPr>
                  <a:t>Decentralised Identities &amp; Wallets</a:t>
                </a:r>
                <a:endParaRPr sz="1500">
                  <a:solidFill>
                    <a:srgbClr val="FFFFFF"/>
                  </a:solidFill>
                  <a:latin typeface="Roboto"/>
                  <a:ea typeface="Roboto"/>
                  <a:cs typeface="Roboto"/>
                  <a:sym typeface="Roboto"/>
                </a:endParaRPr>
              </a:p>
            </p:txBody>
          </p:sp>
        </p:grpSp>
        <p:grpSp>
          <p:nvGrpSpPr>
            <p:cNvPr id="15" name="Google Shape;202;g2c1797f74e0_1_1899"/>
            <p:cNvGrpSpPr/>
            <p:nvPr/>
          </p:nvGrpSpPr>
          <p:grpSpPr>
            <a:xfrm>
              <a:off x="3387848" y="3944726"/>
              <a:ext cx="347155" cy="347155"/>
              <a:chOff x="3157188" y="909150"/>
              <a:chExt cx="470400" cy="470400"/>
            </a:xfrm>
          </p:grpSpPr>
          <p:sp>
            <p:nvSpPr>
              <p:cNvPr id="16" name="Google Shape;203;g2c1797f74e0_1_1899"/>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204;g2c1797f74e0_1_1899"/>
              <p:cNvSpPr/>
              <p:nvPr/>
            </p:nvSpPr>
            <p:spPr>
              <a:xfrm>
                <a:off x="3243138" y="995100"/>
                <a:ext cx="298500" cy="298500"/>
              </a:xfrm>
              <a:prstGeom prst="mathPlus">
                <a:avLst>
                  <a:gd name="adj1" fmla="val 9900"/>
                </a:avLst>
              </a:prstGeom>
              <a:solidFill>
                <a:srgbClr val="307A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 name="Google Shape;205;g2c1797f74e0_1_1899"/>
            <p:cNvGrpSpPr/>
            <p:nvPr/>
          </p:nvGrpSpPr>
          <p:grpSpPr>
            <a:xfrm>
              <a:off x="5973394" y="3944726"/>
              <a:ext cx="347155" cy="347155"/>
              <a:chOff x="3157188" y="909150"/>
              <a:chExt cx="470400" cy="470400"/>
            </a:xfrm>
          </p:grpSpPr>
          <p:sp>
            <p:nvSpPr>
              <p:cNvPr id="19" name="Google Shape;206;g2c1797f74e0_1_1899"/>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7;g2c1797f74e0_1_1899"/>
              <p:cNvSpPr/>
              <p:nvPr/>
            </p:nvSpPr>
            <p:spPr>
              <a:xfrm>
                <a:off x="3243138" y="995100"/>
                <a:ext cx="298500" cy="298500"/>
              </a:xfrm>
              <a:prstGeom prst="mathPlus">
                <a:avLst>
                  <a:gd name="adj1" fmla="val 9900"/>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 name="Google Shape;208;g2c1797f74e0_1_1899"/>
            <p:cNvGrpSpPr/>
            <p:nvPr/>
          </p:nvGrpSpPr>
          <p:grpSpPr>
            <a:xfrm>
              <a:off x="969585" y="4625434"/>
              <a:ext cx="7763006" cy="1077173"/>
              <a:chOff x="1660803" y="2723920"/>
              <a:chExt cx="5822400" cy="807900"/>
            </a:xfrm>
          </p:grpSpPr>
          <p:sp>
            <p:nvSpPr>
              <p:cNvPr id="22" name="Google Shape;209;g2c1797f74e0_1_1899"/>
              <p:cNvSpPr/>
              <p:nvPr/>
            </p:nvSpPr>
            <p:spPr>
              <a:xfrm rot="10800000">
                <a:off x="1660803" y="2723920"/>
                <a:ext cx="5822400" cy="807900"/>
              </a:xfrm>
              <a:prstGeom prst="round2SameRect">
                <a:avLst>
                  <a:gd name="adj1" fmla="val 18098"/>
                  <a:gd name="adj2" fmla="val 0"/>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10;g2c1797f74e0_1_1899"/>
              <p:cNvSpPr txBox="1"/>
              <p:nvPr/>
            </p:nvSpPr>
            <p:spPr>
              <a:xfrm>
                <a:off x="2583300" y="2913714"/>
                <a:ext cx="3977400" cy="349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2400" b="1">
                    <a:solidFill>
                      <a:schemeClr val="accent2"/>
                    </a:solidFill>
                    <a:latin typeface="Roboto"/>
                    <a:ea typeface="Roboto"/>
                    <a:cs typeface="Roboto"/>
                    <a:sym typeface="Roboto"/>
                  </a:rPr>
                  <a:t>AARC BPA 2025</a:t>
                </a:r>
                <a:endParaRPr sz="2400">
                  <a:solidFill>
                    <a:schemeClr val="accent2"/>
                  </a:solidFill>
                  <a:latin typeface="Roboto"/>
                  <a:ea typeface="Roboto"/>
                  <a:cs typeface="Roboto"/>
                  <a:sym typeface="Roboto"/>
                </a:endParaRPr>
              </a:p>
            </p:txBody>
          </p:sp>
        </p:grpSp>
        <p:sp>
          <p:nvSpPr>
            <p:cNvPr id="24" name="Google Shape;211;g2c1797f74e0_1_1899"/>
            <p:cNvSpPr txBox="1"/>
            <p:nvPr/>
          </p:nvSpPr>
          <p:spPr>
            <a:xfrm>
              <a:off x="2199538" y="1400212"/>
              <a:ext cx="5303100" cy="465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2400" b="1">
                  <a:solidFill>
                    <a:schemeClr val="accent5"/>
                  </a:solidFill>
                  <a:latin typeface="Roboto"/>
                  <a:ea typeface="Roboto"/>
                  <a:cs typeface="Roboto"/>
                  <a:sym typeface="Roboto"/>
                </a:rPr>
                <a:t>AARC BPA 2019</a:t>
              </a:r>
              <a:endParaRPr sz="2400">
                <a:solidFill>
                  <a:schemeClr val="accent5"/>
                </a:solidFill>
                <a:latin typeface="Roboto"/>
                <a:ea typeface="Roboto"/>
                <a:cs typeface="Roboto"/>
                <a:sym typeface="Roboto"/>
              </a:endParaRPr>
            </a:p>
          </p:txBody>
        </p:sp>
      </p:grpSp>
    </p:spTree>
    <p:extLst>
      <p:ext uri="{BB962C8B-B14F-4D97-AF65-F5344CB8AC3E}">
        <p14:creationId xmlns:p14="http://schemas.microsoft.com/office/powerpoint/2010/main" val="132337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10000"/>
              </a:lnSpc>
              <a:buNone/>
            </a:pPr>
            <a:r>
              <a:rPr lang="en-US" sz="2000" b="1" dirty="0" smtClean="0"/>
              <a:t>Infrastructure </a:t>
            </a:r>
            <a:r>
              <a:rPr lang="en-US" sz="2000" b="1" dirty="0"/>
              <a:t>alignment and policy </a:t>
            </a:r>
            <a:r>
              <a:rPr lang="en-GB" sz="2000" b="1" dirty="0" smtClean="0"/>
              <a:t>harmonisation: helping out the proxy</a:t>
            </a:r>
            <a:endParaRPr lang="en-GB" sz="2000" dirty="0" smtClean="0"/>
          </a:p>
          <a:p>
            <a:pPr>
              <a:lnSpc>
                <a:spcPct val="110000"/>
              </a:lnSpc>
            </a:pPr>
            <a:r>
              <a:rPr lang="en-US" sz="2000" b="1" dirty="0" smtClean="0">
                <a:solidFill>
                  <a:srgbClr val="F6791C"/>
                </a:solidFill>
              </a:rPr>
              <a:t>Operational </a:t>
            </a:r>
            <a:r>
              <a:rPr lang="en-US" sz="2000" b="1" dirty="0">
                <a:solidFill>
                  <a:srgbClr val="F6791C"/>
                </a:solidFill>
              </a:rPr>
              <a:t>Trust </a:t>
            </a:r>
            <a:r>
              <a:rPr lang="en-US" sz="2000" dirty="0">
                <a:solidFill>
                  <a:srgbClr val="F6791C"/>
                </a:solidFill>
              </a:rPr>
              <a:t>for Community and Infrastructure BPA Proxies</a:t>
            </a:r>
          </a:p>
          <a:p>
            <a:pPr>
              <a:lnSpc>
                <a:spcPct val="110000"/>
              </a:lnSpc>
            </a:pPr>
            <a:r>
              <a:rPr lang="en-US" sz="2000" dirty="0" smtClean="0">
                <a:solidFill>
                  <a:srgbClr val="F6791C"/>
                </a:solidFill>
              </a:rPr>
              <a:t>Increase </a:t>
            </a:r>
            <a:r>
              <a:rPr lang="en-US" sz="2000" dirty="0">
                <a:solidFill>
                  <a:srgbClr val="F6791C"/>
                </a:solidFill>
              </a:rPr>
              <a:t>acceptance of research </a:t>
            </a:r>
            <a:r>
              <a:rPr lang="en-US" sz="2000" dirty="0" smtClean="0">
                <a:solidFill>
                  <a:srgbClr val="F6791C"/>
                </a:solidFill>
              </a:rPr>
              <a:t>proxies by identity </a:t>
            </a:r>
            <a:r>
              <a:rPr lang="en-US" sz="2000" dirty="0">
                <a:solidFill>
                  <a:srgbClr val="F6791C"/>
                </a:solidFill>
              </a:rPr>
              <a:t>providers </a:t>
            </a:r>
            <a:r>
              <a:rPr lang="en-US" sz="2000" dirty="0" smtClean="0">
                <a:solidFill>
                  <a:srgbClr val="F6791C"/>
                </a:solidFill>
              </a:rPr>
              <a:t>through </a:t>
            </a:r>
            <a:r>
              <a:rPr lang="en-US" sz="2000" b="1" dirty="0" smtClean="0">
                <a:solidFill>
                  <a:srgbClr val="F6791C"/>
                </a:solidFill>
              </a:rPr>
              <a:t>common baselines</a:t>
            </a:r>
            <a:endParaRPr lang="en-US" sz="2000" b="1" dirty="0">
              <a:solidFill>
                <a:srgbClr val="F6791C"/>
              </a:solidFill>
            </a:endParaRP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a:t>
            </a:r>
            <a:r>
              <a:rPr lang="en-US" sz="2000" dirty="0" smtClean="0">
                <a:solidFill>
                  <a:srgbClr val="F6791C"/>
                </a:solidFill>
              </a:rPr>
              <a:t>experience (users need to click only once)</a:t>
            </a:r>
            <a:endParaRPr lang="en-US" sz="2000" dirty="0">
              <a:solidFill>
                <a:srgbClr val="F6791C"/>
              </a:solidFill>
            </a:endParaRPr>
          </a:p>
          <a:p>
            <a:pPr marL="0" indent="0">
              <a:lnSpc>
                <a:spcPct val="110000"/>
              </a:lnSpc>
              <a:buNone/>
            </a:pPr>
            <a:r>
              <a:rPr lang="en-US" sz="2000" b="1" dirty="0"/>
              <a:t>User-centric trust alignment and policy </a:t>
            </a:r>
            <a:r>
              <a:rPr lang="en-US" sz="2000" b="1" dirty="0" smtClean="0"/>
              <a:t>harmonization: helping out the community</a:t>
            </a:r>
            <a:endParaRPr lang="en-US" sz="2000" dirty="0" smtClean="0"/>
          </a:p>
          <a:p>
            <a:pPr>
              <a:lnSpc>
                <a:spcPct val="110000"/>
              </a:lnSpc>
            </a:pPr>
            <a:r>
              <a:rPr lang="en-US" sz="2000" dirty="0" smtClean="0">
                <a:solidFill>
                  <a:srgbClr val="F6791C"/>
                </a:solidFill>
              </a:rPr>
              <a:t>Lightweight community management policy template</a:t>
            </a:r>
          </a:p>
          <a:p>
            <a:pPr>
              <a:lnSpc>
                <a:spcPct val="110000"/>
              </a:lnSpc>
            </a:pPr>
            <a:r>
              <a:rPr lang="en-US" sz="2000" dirty="0" smtClean="0">
                <a:solidFill>
                  <a:srgbClr val="F6791C"/>
                </a:solidFill>
              </a:rPr>
              <a:t>Guideline </a:t>
            </a:r>
            <a:r>
              <a:rPr lang="en-US" sz="2000" dirty="0">
                <a:solidFill>
                  <a:srgbClr val="F6791C"/>
                </a:solidFill>
              </a:rPr>
              <a:t>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marL="0" indent="0">
              <a:lnSpc>
                <a:spcPct val="110000"/>
              </a:lnSpc>
              <a:buNone/>
            </a:pPr>
            <a:r>
              <a:rPr lang="en-US" sz="2000" dirty="0" smtClean="0">
                <a:solidFill>
                  <a:srgbClr val="003F5E"/>
                </a:solidFill>
              </a:rPr>
              <a:t>Anchored in the researcher user communities by </a:t>
            </a:r>
            <a:r>
              <a:rPr lang="en-US" sz="2000" b="1" dirty="0" smtClean="0">
                <a:solidFill>
                  <a:srgbClr val="003F5E"/>
                </a:solidFill>
              </a:rPr>
              <a:t>co-creation with FIM4R</a:t>
            </a:r>
            <a:endParaRPr lang="en-US" sz="2000" dirty="0">
              <a:solidFill>
                <a:srgbClr val="003F5E"/>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Policy and good practice underpinning the AARC Blueprint BPA</a:t>
            </a:r>
            <a:endParaRPr lang="en-GB" dirty="0"/>
          </a:p>
        </p:txBody>
      </p:sp>
      <p:pic>
        <p:nvPicPr>
          <p:cNvPr id="6" name="Picture 5"/>
          <p:cNvPicPr>
            <a:picLocks noChangeAspect="1"/>
          </p:cNvPicPr>
          <p:nvPr/>
        </p:nvPicPr>
        <p:blipFill>
          <a:blip r:embed="rId2"/>
          <a:stretch>
            <a:fillRect/>
          </a:stretch>
        </p:blipFill>
        <p:spPr>
          <a:xfrm>
            <a:off x="11090330" y="3930141"/>
            <a:ext cx="851004" cy="1357298"/>
          </a:xfrm>
          <a:prstGeom prst="rect">
            <a:avLst/>
          </a:prstGeom>
          <a:ln>
            <a:solidFill>
              <a:srgbClr val="F6791C"/>
            </a:solidFill>
          </a:ln>
          <a:effectLst>
            <a:glow rad="101600">
              <a:srgbClr val="F6791C">
                <a:alpha val="60000"/>
              </a:srgbClr>
            </a:glo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5084" y="4478303"/>
            <a:ext cx="1040792" cy="671311"/>
          </a:xfrm>
          <a:prstGeom prst="rect">
            <a:avLst/>
          </a:prstGeom>
        </p:spPr>
      </p:pic>
      <p:grpSp>
        <p:nvGrpSpPr>
          <p:cNvPr id="9" name="Group 8"/>
          <p:cNvGrpSpPr/>
          <p:nvPr/>
        </p:nvGrpSpPr>
        <p:grpSpPr>
          <a:xfrm>
            <a:off x="10337064" y="1531991"/>
            <a:ext cx="1629741" cy="1139583"/>
            <a:chOff x="10090926" y="1711791"/>
            <a:chExt cx="1629741" cy="1139583"/>
          </a:xfrm>
        </p:grpSpPr>
        <p:pic>
          <p:nvPicPr>
            <p:cNvPr id="7" name="Picture 6"/>
            <p:cNvPicPr>
              <a:picLocks noChangeAspect="1"/>
            </p:cNvPicPr>
            <p:nvPr/>
          </p:nvPicPr>
          <p:blipFill>
            <a:blip r:embed="rId4"/>
            <a:stretch>
              <a:fillRect/>
            </a:stretch>
          </p:blipFill>
          <p:spPr>
            <a:xfrm>
              <a:off x="10090926" y="1711791"/>
              <a:ext cx="1458812" cy="1000252"/>
            </a:xfrm>
            <a:prstGeom prst="rect">
              <a:avLst/>
            </a:prstGeom>
            <a:ln>
              <a:solidFill>
                <a:srgbClr val="003F5E"/>
              </a:solidFill>
            </a:ln>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02371" y="2329368"/>
              <a:ext cx="418296" cy="522006"/>
            </a:xfrm>
            <a:prstGeom prst="rect">
              <a:avLst/>
            </a:prstGeom>
          </p:spPr>
        </p:pic>
      </p:grpSp>
      <p:pic>
        <p:nvPicPr>
          <p:cNvPr id="10" name="Picture 9"/>
          <p:cNvPicPr>
            <a:picLocks noChangeAspect="1"/>
          </p:cNvPicPr>
          <p:nvPr/>
        </p:nvPicPr>
        <p:blipFill>
          <a:blip r:embed="rId6"/>
          <a:stretch>
            <a:fillRect/>
          </a:stretch>
        </p:blipFill>
        <p:spPr>
          <a:xfrm>
            <a:off x="10539562" y="2149568"/>
            <a:ext cx="960068" cy="1281482"/>
          </a:xfrm>
          <a:prstGeom prst="rect">
            <a:avLst/>
          </a:prstGeom>
          <a:ln>
            <a:solidFill>
              <a:srgbClr val="003F5E"/>
            </a:solidFill>
          </a:ln>
          <a:effectLst>
            <a:glow rad="101600">
              <a:srgbClr val="003F5E">
                <a:alpha val="60000"/>
              </a:srgbClr>
            </a:glow>
          </a:effectLst>
        </p:spPr>
      </p:pic>
      <p:sp>
        <p:nvSpPr>
          <p:cNvPr id="11" name="Rectangle 10"/>
          <p:cNvSpPr/>
          <p:nvPr/>
        </p:nvSpPr>
        <p:spPr>
          <a:xfrm>
            <a:off x="444502" y="1439332"/>
            <a:ext cx="11643030" cy="213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5646" y="3710615"/>
            <a:ext cx="11643030" cy="1815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802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AARC G071 is there to help, but do we ‘get the trust across’?</a:t>
            </a:r>
            <a:endParaRPr lang="en-GB" dirty="0"/>
          </a:p>
        </p:txBody>
      </p:sp>
      <p:grpSp>
        <p:nvGrpSpPr>
          <p:cNvPr id="8" name="Group 7"/>
          <p:cNvGrpSpPr/>
          <p:nvPr/>
        </p:nvGrpSpPr>
        <p:grpSpPr>
          <a:xfrm>
            <a:off x="555230" y="1990486"/>
            <a:ext cx="8055630" cy="3483697"/>
            <a:chOff x="128585" y="1025603"/>
            <a:chExt cx="10247037" cy="4431382"/>
          </a:xfrm>
        </p:grpSpPr>
        <p:pic>
          <p:nvPicPr>
            <p:cNvPr id="5" name="Google Shape;673;g2456f340f0d_1_11"/>
            <p:cNvPicPr preferRelativeResize="0"/>
            <p:nvPr/>
          </p:nvPicPr>
          <p:blipFill rotWithShape="1">
            <a:blip r:embed="rId2">
              <a:alphaModFix/>
            </a:blip>
            <a:srcRect/>
            <a:stretch/>
          </p:blipFill>
          <p:spPr>
            <a:xfrm>
              <a:off x="5030849" y="1401015"/>
              <a:ext cx="5344773" cy="4055970"/>
            </a:xfrm>
            <a:prstGeom prst="rect">
              <a:avLst/>
            </a:prstGeom>
            <a:noFill/>
            <a:ln>
              <a:noFill/>
            </a:ln>
          </p:spPr>
        </p:pic>
        <p:sp>
          <p:nvSpPr>
            <p:cNvPr id="6" name="Google Shape;677;g2456f340f0d_1_11"/>
            <p:cNvSpPr/>
            <p:nvPr/>
          </p:nvSpPr>
          <p:spPr>
            <a:xfrm>
              <a:off x="128586" y="1025604"/>
              <a:ext cx="4161053" cy="3952887"/>
            </a:xfrm>
            <a:prstGeom prst="wedgeRoundRectCallout">
              <a:avLst>
                <a:gd name="adj1" fmla="val 115074"/>
                <a:gd name="adj2" fmla="val 13631"/>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rgbClr val="0C3959"/>
                  </a:solidFill>
                  <a:latin typeface="Calibri"/>
                  <a:ea typeface="Calibri"/>
                  <a:cs typeface="Calibri"/>
                  <a:sym typeface="Calibri"/>
                </a:rPr>
                <a:t>Community membership management directories and attribute authorities</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integrity of membership</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identification, naming and traceability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site and service security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protection on the network</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assertion integrity</a:t>
              </a:r>
              <a:endParaRPr sz="1400">
                <a:solidFill>
                  <a:srgbClr val="F57A1E"/>
                </a:solidFill>
                <a:latin typeface="Calibri"/>
                <a:ea typeface="Calibri"/>
                <a:cs typeface="Calibri"/>
                <a:sym typeface="Calibri"/>
              </a:endParaRPr>
            </a:p>
          </p:txBody>
        </p:sp>
        <p:sp>
          <p:nvSpPr>
            <p:cNvPr id="7" name="Google Shape;678;g2456f340f0d_1_11"/>
            <p:cNvSpPr/>
            <p:nvPr/>
          </p:nvSpPr>
          <p:spPr>
            <a:xfrm>
              <a:off x="128585" y="1025603"/>
              <a:ext cx="4161054" cy="3952886"/>
            </a:xfrm>
            <a:prstGeom prst="wedgeRoundRectCallout">
              <a:avLst>
                <a:gd name="adj1" fmla="val 71063"/>
                <a:gd name="adj2" fmla="val 42413"/>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b="1" dirty="0" smtClean="0">
                  <a:solidFill>
                    <a:srgbClr val="0C3959"/>
                  </a:solidFill>
                  <a:latin typeface="Calibri"/>
                  <a:ea typeface="Calibri"/>
                  <a:cs typeface="Calibri"/>
                  <a:sym typeface="Calibri"/>
                </a:rPr>
                <a:t>Membership </a:t>
              </a:r>
              <a:r>
                <a:rPr lang="en-GB" b="1" dirty="0">
                  <a:solidFill>
                    <a:srgbClr val="0C3959"/>
                  </a:solidFill>
                  <a:latin typeface="Calibri"/>
                  <a:ea typeface="Calibri"/>
                  <a:cs typeface="Calibri"/>
                  <a:sym typeface="Calibri"/>
                </a:rPr>
                <a:t>management </a:t>
              </a:r>
              <a:r>
                <a:rPr lang="en-GB" b="1" dirty="0" smtClean="0">
                  <a:solidFill>
                    <a:srgbClr val="0C3959"/>
                  </a:solidFill>
                  <a:latin typeface="Calibri"/>
                  <a:ea typeface="Calibri"/>
                  <a:cs typeface="Calibri"/>
                  <a:sym typeface="Calibri"/>
                </a:rPr>
                <a:t>service, attribute authorities, and proxy/token translator</a:t>
              </a:r>
              <a:endParaRPr dirty="0"/>
            </a:p>
            <a:p>
              <a:pPr marL="285750" marR="0" lvl="0" indent="-285750" algn="l" rtl="0">
                <a:spcBef>
                  <a:spcPts val="0"/>
                </a:spcBef>
                <a:spcAft>
                  <a:spcPts val="0"/>
                </a:spcAft>
                <a:buClr>
                  <a:srgbClr val="F57A1E"/>
                </a:buClr>
                <a:buSzPts val="1800"/>
                <a:buFont typeface="Arial"/>
                <a:buChar char="•"/>
              </a:pPr>
              <a:r>
                <a:rPr lang="en-GB" dirty="0">
                  <a:solidFill>
                    <a:srgbClr val="F57A1E"/>
                  </a:solidFill>
                  <a:latin typeface="Calibri"/>
                  <a:ea typeface="Calibri"/>
                  <a:cs typeface="Calibri"/>
                  <a:sym typeface="Calibri"/>
                </a:rPr>
                <a:t>integrity of membership</a:t>
              </a:r>
              <a:endParaRPr dirty="0"/>
            </a:p>
            <a:p>
              <a:pPr marL="285750" marR="0" lvl="0" indent="-285750" algn="l" rtl="0">
                <a:spcBef>
                  <a:spcPts val="0"/>
                </a:spcBef>
                <a:spcAft>
                  <a:spcPts val="0"/>
                </a:spcAft>
                <a:buClr>
                  <a:srgbClr val="F57A1E"/>
                </a:buClr>
                <a:buSzPts val="1800"/>
                <a:buFont typeface="Arial"/>
                <a:buChar char="•"/>
              </a:pPr>
              <a:r>
                <a:rPr lang="en-GB" dirty="0">
                  <a:solidFill>
                    <a:srgbClr val="F57A1E"/>
                  </a:solidFill>
                  <a:latin typeface="Calibri"/>
                  <a:ea typeface="Calibri"/>
                  <a:cs typeface="Calibri"/>
                  <a:sym typeface="Calibri"/>
                </a:rPr>
                <a:t>identification, </a:t>
              </a:r>
              <a:r>
                <a:rPr lang="en-GB" dirty="0" smtClean="0">
                  <a:solidFill>
                    <a:srgbClr val="F57A1E"/>
                  </a:solidFill>
                  <a:latin typeface="Calibri"/>
                  <a:ea typeface="Calibri"/>
                  <a:cs typeface="Calibri"/>
                  <a:sym typeface="Calibri"/>
                </a:rPr>
                <a:t>traceability</a:t>
              </a:r>
              <a:endParaRPr dirty="0"/>
            </a:p>
            <a:p>
              <a:pPr marL="285750" marR="0" lvl="0" indent="-285750" algn="l" rtl="0">
                <a:spcBef>
                  <a:spcPts val="0"/>
                </a:spcBef>
                <a:spcAft>
                  <a:spcPts val="0"/>
                </a:spcAft>
                <a:buClr>
                  <a:srgbClr val="F57A1E"/>
                </a:buClr>
                <a:buSzPts val="1800"/>
                <a:buFont typeface="Arial"/>
                <a:buChar char="•"/>
              </a:pPr>
              <a:r>
                <a:rPr lang="en-GB" dirty="0">
                  <a:solidFill>
                    <a:srgbClr val="F57A1E"/>
                  </a:solidFill>
                  <a:latin typeface="Calibri"/>
                  <a:ea typeface="Calibri"/>
                  <a:cs typeface="Calibri"/>
                  <a:sym typeface="Calibri"/>
                </a:rPr>
                <a:t>site and service security</a:t>
              </a:r>
              <a:endParaRPr dirty="0"/>
            </a:p>
            <a:p>
              <a:pPr marL="285750" marR="0" lvl="0" indent="-285750" algn="l" rtl="0">
                <a:spcBef>
                  <a:spcPts val="0"/>
                </a:spcBef>
                <a:spcAft>
                  <a:spcPts val="0"/>
                </a:spcAft>
                <a:buClr>
                  <a:srgbClr val="F57A1E"/>
                </a:buClr>
                <a:buSzPts val="1800"/>
                <a:buFont typeface="Arial"/>
                <a:buChar char="•"/>
              </a:pPr>
              <a:r>
                <a:rPr lang="en-GB" dirty="0" smtClean="0">
                  <a:solidFill>
                    <a:srgbClr val="F57A1E"/>
                  </a:solidFill>
                  <a:latin typeface="Calibri"/>
                  <a:ea typeface="Calibri"/>
                  <a:cs typeface="Calibri"/>
                  <a:sym typeface="Calibri"/>
                </a:rPr>
                <a:t>network protections</a:t>
              </a:r>
              <a:endParaRPr dirty="0"/>
            </a:p>
            <a:p>
              <a:pPr marL="285750" marR="0" lvl="0" indent="-285750" algn="l" rtl="0">
                <a:spcBef>
                  <a:spcPts val="0"/>
                </a:spcBef>
                <a:spcAft>
                  <a:spcPts val="0"/>
                </a:spcAft>
                <a:buClr>
                  <a:srgbClr val="F57A1E"/>
                </a:buClr>
                <a:buSzPts val="1800"/>
                <a:buFont typeface="Arial"/>
                <a:buChar char="•"/>
              </a:pPr>
              <a:r>
                <a:rPr lang="en-GB" dirty="0">
                  <a:solidFill>
                    <a:srgbClr val="F57A1E"/>
                  </a:solidFill>
                  <a:latin typeface="Calibri"/>
                  <a:ea typeface="Calibri"/>
                  <a:cs typeface="Calibri"/>
                  <a:sym typeface="Calibri"/>
                </a:rPr>
                <a:t>assertion </a:t>
              </a:r>
              <a:r>
                <a:rPr lang="en-GB" dirty="0" smtClean="0">
                  <a:solidFill>
                    <a:srgbClr val="F57A1E"/>
                  </a:solidFill>
                  <a:latin typeface="Calibri"/>
                  <a:ea typeface="Calibri"/>
                  <a:cs typeface="Calibri"/>
                  <a:sym typeface="Calibri"/>
                </a:rPr>
                <a:t>integrity</a:t>
              </a:r>
            </a:p>
            <a:p>
              <a:pPr marR="0" lvl="0" algn="l" rtl="0">
                <a:spcBef>
                  <a:spcPts val="0"/>
                </a:spcBef>
                <a:spcAft>
                  <a:spcPts val="0"/>
                </a:spcAft>
                <a:buClr>
                  <a:srgbClr val="F57A1E"/>
                </a:buClr>
                <a:buSzPts val="1800"/>
              </a:pPr>
              <a:r>
                <a:rPr lang="en-GB" b="1" dirty="0" smtClean="0">
                  <a:solidFill>
                    <a:srgbClr val="F57A1E"/>
                  </a:solidFill>
                  <a:latin typeface="Calibri"/>
                  <a:ea typeface="Calibri"/>
                  <a:cs typeface="Calibri"/>
                  <a:sym typeface="Calibri"/>
                </a:rPr>
                <a:t>&gt; Trust marks and expression</a:t>
              </a:r>
              <a:endParaRPr b="1" dirty="0">
                <a:solidFill>
                  <a:srgbClr val="F57A1E"/>
                </a:solidFill>
                <a:latin typeface="Calibri"/>
                <a:ea typeface="Calibri"/>
                <a:cs typeface="Calibri"/>
                <a:sym typeface="Calibri"/>
              </a:endParaRPr>
            </a:p>
          </p:txBody>
        </p:sp>
      </p:grpSp>
      <p:sp>
        <p:nvSpPr>
          <p:cNvPr id="9" name="TextBox 8"/>
          <p:cNvSpPr txBox="1"/>
          <p:nvPr/>
        </p:nvSpPr>
        <p:spPr>
          <a:xfrm>
            <a:off x="8860206" y="2673416"/>
            <a:ext cx="3195807" cy="2800767"/>
          </a:xfrm>
          <a:prstGeom prst="rect">
            <a:avLst/>
          </a:prstGeom>
          <a:noFill/>
        </p:spPr>
        <p:txBody>
          <a:bodyPr wrap="square" rtlCol="0">
            <a:spAutoFit/>
          </a:bodyPr>
          <a:lstStyle/>
          <a:p>
            <a:r>
              <a:rPr lang="en-GB" sz="2000" b="1" dirty="0" smtClean="0">
                <a:solidFill>
                  <a:srgbClr val="F6791C"/>
                </a:solidFill>
              </a:rPr>
              <a:t>But when proxies are </a:t>
            </a:r>
            <a:r>
              <a:rPr lang="en-GB" sz="2000" b="1" dirty="0" err="1" smtClean="0">
                <a:solidFill>
                  <a:srgbClr val="F6791C"/>
                </a:solidFill>
              </a:rPr>
              <a:t>proxying</a:t>
            </a:r>
            <a:r>
              <a:rPr lang="en-GB" sz="2000" b="1" dirty="0" smtClean="0">
                <a:solidFill>
                  <a:srgbClr val="F6791C"/>
                </a:solidFill>
              </a:rPr>
              <a:t> proxies, can we proxy the trust? </a:t>
            </a:r>
          </a:p>
          <a:p>
            <a:endParaRPr lang="en-GB" sz="2000" b="1" dirty="0" smtClean="0">
              <a:solidFill>
                <a:srgbClr val="F6791C"/>
              </a:solidFill>
            </a:endParaRPr>
          </a:p>
          <a:p>
            <a:r>
              <a:rPr lang="en-GB" sz="2000" b="1" dirty="0" smtClean="0">
                <a:solidFill>
                  <a:srgbClr val="F6791C"/>
                </a:solidFill>
              </a:rPr>
              <a:t>Agree to a </a:t>
            </a:r>
            <a:br>
              <a:rPr lang="en-GB" sz="2000" b="1" dirty="0" smtClean="0">
                <a:solidFill>
                  <a:srgbClr val="F6791C"/>
                </a:solidFill>
              </a:rPr>
            </a:br>
            <a:r>
              <a:rPr lang="en-GB" sz="3200" b="1" i="1" dirty="0" smtClean="0">
                <a:solidFill>
                  <a:srgbClr val="003F5E"/>
                </a:solidFill>
              </a:rPr>
              <a:t>common baseline </a:t>
            </a:r>
            <a:br>
              <a:rPr lang="en-GB" sz="3200" b="1" i="1" dirty="0" smtClean="0">
                <a:solidFill>
                  <a:srgbClr val="003F5E"/>
                </a:solidFill>
              </a:rPr>
            </a:br>
            <a:r>
              <a:rPr lang="en-GB" sz="2400" b="1" i="1" dirty="0" smtClean="0">
                <a:solidFill>
                  <a:srgbClr val="F6791C"/>
                </a:solidFill>
              </a:rPr>
              <a:t>… </a:t>
            </a:r>
            <a:r>
              <a:rPr lang="en-GB" sz="2000" b="1" dirty="0" smtClean="0">
                <a:solidFill>
                  <a:srgbClr val="F6791C"/>
                </a:solidFill>
              </a:rPr>
              <a:t>an approach that was successful previously!</a:t>
            </a:r>
            <a:endParaRPr lang="en-GB" sz="2000" b="1" dirty="0">
              <a:solidFill>
                <a:srgbClr val="F6791C"/>
              </a:solidFill>
            </a:endParaRPr>
          </a:p>
        </p:txBody>
      </p:sp>
      <p:sp>
        <p:nvSpPr>
          <p:cNvPr id="12" name="Google Shape;689;g2456f340f0d_1_20"/>
          <p:cNvSpPr/>
          <p:nvPr/>
        </p:nvSpPr>
        <p:spPr>
          <a:xfrm>
            <a:off x="2082297" y="6452454"/>
            <a:ext cx="7541537" cy="369300"/>
          </a:xfrm>
          <a:prstGeom prst="rect">
            <a:avLst/>
          </a:prstGeom>
          <a:noFill/>
          <a:ln>
            <a:noFill/>
          </a:ln>
        </p:spPr>
        <p:txBody>
          <a:bodyPr spcFirstLastPara="1" wrap="square" lIns="91425" tIns="45700" rIns="91425" bIns="45700" anchor="t" anchorCtr="0">
            <a:noAutofit/>
          </a:bodyPr>
          <a:lstStyle/>
          <a:p>
            <a:r>
              <a:rPr lang="en-GB" sz="1200" dirty="0">
                <a:solidFill>
                  <a:srgbClr val="F6791C"/>
                </a:solidFill>
                <a:ea typeface="Calibri"/>
                <a:cs typeface="Calibri"/>
                <a:sym typeface="Calibri"/>
              </a:rPr>
              <a:t>See https://www.igtf.net/guidelines/aaops</a:t>
            </a:r>
            <a:r>
              <a:rPr lang="en-GB" sz="1200" dirty="0" smtClean="0">
                <a:solidFill>
                  <a:srgbClr val="F6791C"/>
                </a:solidFill>
                <a:ea typeface="Calibri"/>
                <a:cs typeface="Calibri"/>
                <a:sym typeface="Calibri"/>
              </a:rPr>
              <a:t>/</a:t>
            </a:r>
            <a:r>
              <a:rPr lang="en-GB" sz="1200" dirty="0" smtClean="0">
                <a:solidFill>
                  <a:srgbClr val="F6791C"/>
                </a:solidFill>
                <a:latin typeface="Calibri"/>
                <a:ea typeface="Calibri"/>
                <a:cs typeface="Calibri"/>
                <a:sym typeface="Calibri"/>
              </a:rPr>
              <a:t> and https</a:t>
            </a:r>
            <a:r>
              <a:rPr lang="en-GB" sz="1200" dirty="0">
                <a:solidFill>
                  <a:srgbClr val="F6791C"/>
                </a:solidFill>
                <a:latin typeface="Calibri"/>
                <a:ea typeface="Calibri"/>
                <a:cs typeface="Calibri"/>
                <a:sym typeface="Calibri"/>
              </a:rPr>
              <a:t>://aarc-community.org/guidelines/aarc-g071/</a:t>
            </a:r>
            <a:endParaRPr sz="1200" dirty="0">
              <a:solidFill>
                <a:srgbClr val="F6791C"/>
              </a:solidFill>
              <a:latin typeface="Calibri"/>
              <a:ea typeface="Calibri"/>
              <a:cs typeface="Calibri"/>
              <a:sym typeface="Calibri"/>
            </a:endParaRPr>
          </a:p>
        </p:txBody>
      </p:sp>
      <p:grpSp>
        <p:nvGrpSpPr>
          <p:cNvPr id="10" name="Group 9"/>
          <p:cNvGrpSpPr/>
          <p:nvPr/>
        </p:nvGrpSpPr>
        <p:grpSpPr>
          <a:xfrm>
            <a:off x="592287" y="5205443"/>
            <a:ext cx="1880749" cy="1139583"/>
            <a:chOff x="10090926" y="1711791"/>
            <a:chExt cx="1880749" cy="1139583"/>
          </a:xfrm>
        </p:grpSpPr>
        <p:pic>
          <p:nvPicPr>
            <p:cNvPr id="11" name="Picture 10"/>
            <p:cNvPicPr>
              <a:picLocks noChangeAspect="1"/>
            </p:cNvPicPr>
            <p:nvPr/>
          </p:nvPicPr>
          <p:blipFill>
            <a:blip r:embed="rId3"/>
            <a:stretch>
              <a:fillRect/>
            </a:stretch>
          </p:blipFill>
          <p:spPr>
            <a:xfrm>
              <a:off x="10090926" y="1711791"/>
              <a:ext cx="1458812" cy="1000252"/>
            </a:xfrm>
            <a:prstGeom prst="rect">
              <a:avLst/>
            </a:prstGeom>
            <a:ln>
              <a:solidFill>
                <a:srgbClr val="003F5E"/>
              </a:solidFill>
            </a:ln>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02371" y="2016126"/>
              <a:ext cx="669304" cy="835248"/>
            </a:xfrm>
            <a:prstGeom prst="rect">
              <a:avLst/>
            </a:prstGeom>
          </p:spPr>
        </p:pic>
      </p:grpSp>
    </p:spTree>
    <p:extLst>
      <p:ext uri="{BB962C8B-B14F-4D97-AF65-F5344CB8AC3E}">
        <p14:creationId xmlns:p14="http://schemas.microsoft.com/office/powerpoint/2010/main" val="317664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US" dirty="0" smtClean="0"/>
              <a:t>Our federated world is growing more complex</a:t>
            </a:r>
            <a:endParaRPr lang="en-GB" dirty="0"/>
          </a:p>
        </p:txBody>
      </p:sp>
      <p:pic>
        <p:nvPicPr>
          <p:cNvPr id="5" name="Content Placeholder 4"/>
          <p:cNvPicPr>
            <a:picLocks noChangeAspect="1"/>
          </p:cNvPicPr>
          <p:nvPr/>
        </p:nvPicPr>
        <p:blipFill>
          <a:blip r:embed="rId2"/>
          <a:stretch>
            <a:fillRect/>
          </a:stretch>
        </p:blipFill>
        <p:spPr>
          <a:xfrm>
            <a:off x="274592" y="2787498"/>
            <a:ext cx="4412189" cy="3479487"/>
          </a:xfrm>
          <a:prstGeom prst="rect">
            <a:avLst/>
          </a:prstGeom>
        </p:spPr>
      </p:pic>
      <p:pic>
        <p:nvPicPr>
          <p:cNvPr id="9" name="Picture 8" descr="Diagram&#10;&#10;Description automatically generated">
            <a:extLst>
              <a:ext uri="{FF2B5EF4-FFF2-40B4-BE49-F238E27FC236}">
                <a16:creationId xmlns:a16="http://schemas.microsoft.com/office/drawing/2014/main" id="{78714929-17A4-9DF0-ECA6-63591EDEB697}"/>
              </a:ext>
            </a:extLst>
          </p:cNvPr>
          <p:cNvPicPr>
            <a:picLocks noChangeAspect="1"/>
          </p:cNvPicPr>
          <p:nvPr/>
        </p:nvPicPr>
        <p:blipFill rotWithShape="1">
          <a:blip r:embed="rId3">
            <a:clrChange>
              <a:clrFrom>
                <a:srgbClr val="FFFFFF"/>
              </a:clrFrom>
              <a:clrTo>
                <a:srgbClr val="FFFFFF">
                  <a:alpha val="0"/>
                </a:srgbClr>
              </a:clrTo>
            </a:clrChange>
          </a:blip>
          <a:srcRect r="2078" b="-3"/>
          <a:stretch/>
        </p:blipFill>
        <p:spPr>
          <a:xfrm>
            <a:off x="3844582" y="1180455"/>
            <a:ext cx="4512290" cy="4690269"/>
          </a:xfrm>
          <a:prstGeom prst="rect">
            <a:avLst/>
          </a:prstGeom>
        </p:spPr>
      </p:pic>
      <p:sp>
        <p:nvSpPr>
          <p:cNvPr id="10" name="Text Placeholder 2"/>
          <p:cNvSpPr txBox="1">
            <a:spLocks/>
          </p:cNvSpPr>
          <p:nvPr/>
        </p:nvSpPr>
        <p:spPr>
          <a:xfrm>
            <a:off x="8834717" y="5523787"/>
            <a:ext cx="2968116" cy="1073468"/>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1000" dirty="0" smtClean="0">
                <a:solidFill>
                  <a:srgbClr val="F6791C"/>
                </a:solidFill>
              </a:rPr>
              <a:t>Images: SURF SSRAM and EGI by Maarten </a:t>
            </a:r>
            <a:r>
              <a:rPr lang="en-US" sz="1000" dirty="0" err="1" smtClean="0">
                <a:solidFill>
                  <a:srgbClr val="F6791C"/>
                </a:solidFill>
              </a:rPr>
              <a:t>Kremers</a:t>
            </a:r>
            <a:r>
              <a:rPr lang="en-US" sz="1000" dirty="0" smtClean="0">
                <a:solidFill>
                  <a:srgbClr val="F6791C"/>
                </a:solidFill>
              </a:rPr>
              <a:t>, NDFI AAI (Marcus </a:t>
            </a:r>
            <a:r>
              <a:rPr lang="en-US" sz="1000" dirty="0" err="1" smtClean="0">
                <a:solidFill>
                  <a:srgbClr val="F6791C"/>
                </a:solidFill>
              </a:rPr>
              <a:t>Hardt</a:t>
            </a:r>
            <a:r>
              <a:rPr lang="en-US" sz="1000" dirty="0" smtClean="0">
                <a:solidFill>
                  <a:srgbClr val="F6791C"/>
                </a:solidFill>
              </a:rPr>
              <a:t>), EOSC AAI for the EOSC Core and Exchange Federation for the EOSC European  Node by Christos </a:t>
            </a:r>
            <a:r>
              <a:rPr lang="en-US" sz="1000" dirty="0" err="1" smtClean="0">
                <a:solidFill>
                  <a:srgbClr val="F6791C"/>
                </a:solidFill>
              </a:rPr>
              <a:t>Kanellopoulos</a:t>
            </a:r>
            <a:r>
              <a:rPr lang="en-US" sz="1000" dirty="0" smtClean="0">
                <a:solidFill>
                  <a:srgbClr val="F6791C"/>
                </a:solidFill>
              </a:rPr>
              <a:t>, Nicolas </a:t>
            </a:r>
            <a:r>
              <a:rPr lang="en-US" sz="1000" dirty="0" err="1" smtClean="0">
                <a:solidFill>
                  <a:srgbClr val="F6791C"/>
                </a:solidFill>
              </a:rPr>
              <a:t>Liampotis</a:t>
            </a:r>
            <a:r>
              <a:rPr lang="en-US" sz="1000" dirty="0" smtClean="0">
                <a:solidFill>
                  <a:srgbClr val="F6791C"/>
                </a:solidFill>
              </a:rPr>
              <a:t>, David Groep (June 2023 version)</a:t>
            </a:r>
            <a:endParaRPr lang="en-GB" sz="1000" dirty="0">
              <a:solidFill>
                <a:srgbClr val="F6791C"/>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771" y="2193663"/>
            <a:ext cx="3659758" cy="3073407"/>
          </a:xfrm>
          <a:prstGeom prst="rect">
            <a:avLst/>
          </a:prstGeom>
          <a:solidFill>
            <a:schemeClr val="bg1">
              <a:lumMod val="95000"/>
            </a:schemeClr>
          </a:solidFill>
          <a:ln>
            <a:solidFill>
              <a:schemeClr val="accent3"/>
            </a:solidFill>
          </a:ln>
        </p:spPr>
      </p:pic>
    </p:spTree>
    <p:extLst>
      <p:ext uri="{BB962C8B-B14F-4D97-AF65-F5344CB8AC3E}">
        <p14:creationId xmlns:p14="http://schemas.microsoft.com/office/powerpoint/2010/main" val="133755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US" dirty="0" smtClean="0"/>
              <a:t>Response and traceability across </a:t>
            </a:r>
            <a:r>
              <a:rPr lang="en-US" dirty="0" err="1" smtClean="0"/>
              <a:t>IdP</a:t>
            </a:r>
            <a:r>
              <a:rPr lang="en-US" dirty="0" smtClean="0"/>
              <a:t>-SP Proxies and the limits of Sirtfi</a:t>
            </a:r>
            <a:endParaRPr lang="en-GB" dirty="0"/>
          </a:p>
        </p:txBody>
      </p:sp>
      <p:sp>
        <p:nvSpPr>
          <p:cNvPr id="6" name="Rectangle 5"/>
          <p:cNvSpPr/>
          <p:nvPr/>
        </p:nvSpPr>
        <p:spPr>
          <a:xfrm>
            <a:off x="370754" y="4202956"/>
            <a:ext cx="10851165" cy="1548309"/>
          </a:xfrm>
          <a:prstGeom prst="rect">
            <a:avLst/>
          </a:prstGeom>
        </p:spPr>
        <p:txBody>
          <a:bodyPr wrap="square">
            <a:spAutoFit/>
          </a:bodyPr>
          <a:lstStyle/>
          <a:p>
            <a:pPr>
              <a:lnSpc>
                <a:spcPct val="120000"/>
              </a:lnSpc>
            </a:pPr>
            <a:r>
              <a:rPr lang="en-GB" sz="1600" i="1" dirty="0" smtClean="0">
                <a:solidFill>
                  <a:srgbClr val="003F5E"/>
                </a:solidFill>
                <a:latin typeface="Arial" panose="020B0604020202020204" pitchFamily="34" charset="0"/>
                <a:ea typeface="Arial" panose="020B0604020202020204" pitchFamily="34" charset="0"/>
              </a:rPr>
              <a:t>Guidelines for a joint </a:t>
            </a:r>
            <a:r>
              <a:rPr lang="en-GB" sz="1600" b="1" i="1" dirty="0" smtClean="0">
                <a:solidFill>
                  <a:srgbClr val="003F5E"/>
                </a:solidFill>
                <a:latin typeface="Arial" panose="020B0604020202020204" pitchFamily="34" charset="0"/>
                <a:ea typeface="Arial" panose="020B0604020202020204" pitchFamily="34" charset="0"/>
              </a:rPr>
              <a:t>operational </a:t>
            </a:r>
            <a:r>
              <a:rPr lang="en-GB" sz="1600" b="1" i="1" dirty="0">
                <a:solidFill>
                  <a:srgbClr val="003F5E"/>
                </a:solidFill>
                <a:latin typeface="Arial" panose="020B0604020202020204" pitchFamily="34" charset="0"/>
                <a:ea typeface="Arial" panose="020B0604020202020204" pitchFamily="34" charset="0"/>
              </a:rPr>
              <a:t>trust baseline </a:t>
            </a:r>
            <a:r>
              <a:rPr lang="en-GB" sz="1600" i="1" dirty="0">
                <a:solidFill>
                  <a:srgbClr val="003F5E"/>
                </a:solidFill>
                <a:latin typeface="Arial" panose="020B0604020202020204" pitchFamily="34" charset="0"/>
                <a:ea typeface="Arial" panose="020B0604020202020204" pitchFamily="34" charset="0"/>
              </a:rPr>
              <a:t>for </a:t>
            </a:r>
            <a:r>
              <a:rPr lang="en-GB" sz="1600" i="1" dirty="0" smtClean="0">
                <a:solidFill>
                  <a:srgbClr val="003F5E"/>
                </a:solidFill>
                <a:latin typeface="Arial" panose="020B0604020202020204" pitchFamily="34" charset="0"/>
                <a:ea typeface="Arial" panose="020B0604020202020204" pitchFamily="34" charset="0"/>
              </a:rPr>
              <a:t>membership </a:t>
            </a:r>
            <a:r>
              <a:rPr lang="en-GB" sz="1600" i="1" dirty="0">
                <a:solidFill>
                  <a:srgbClr val="003F5E"/>
                </a:solidFill>
                <a:latin typeface="Arial" panose="020B0604020202020204" pitchFamily="34" charset="0"/>
                <a:ea typeface="Arial" panose="020B0604020202020204" pitchFamily="34" charset="0"/>
              </a:rPr>
              <a:t>management and proxy </a:t>
            </a:r>
            <a:r>
              <a:rPr lang="en-GB" sz="1600" i="1" dirty="0" smtClean="0">
                <a:solidFill>
                  <a:srgbClr val="003F5E"/>
                </a:solidFill>
                <a:latin typeface="Arial" panose="020B0604020202020204" pitchFamily="34" charset="0"/>
                <a:ea typeface="Arial" panose="020B0604020202020204" pitchFamily="34" charset="0"/>
              </a:rPr>
              <a:t>components, </a:t>
            </a:r>
            <a:br>
              <a:rPr lang="en-GB" sz="1600" i="1" dirty="0" smtClean="0">
                <a:solidFill>
                  <a:srgbClr val="003F5E"/>
                </a:solidFill>
                <a:latin typeface="Arial" panose="020B0604020202020204" pitchFamily="34" charset="0"/>
                <a:ea typeface="Arial" panose="020B0604020202020204" pitchFamily="34" charset="0"/>
              </a:rPr>
            </a:br>
            <a:r>
              <a:rPr lang="en-GB" sz="1600" i="1" dirty="0" smtClean="0">
                <a:solidFill>
                  <a:srgbClr val="003F5E"/>
                </a:solidFill>
                <a:latin typeface="Arial" panose="020B0604020202020204" pitchFamily="34" charset="0"/>
                <a:ea typeface="Arial" panose="020B0604020202020204" pitchFamily="34" charset="0"/>
              </a:rPr>
              <a:t>supplemented </a:t>
            </a:r>
            <a:r>
              <a:rPr lang="en-GB" sz="1600" i="1" dirty="0">
                <a:solidFill>
                  <a:srgbClr val="003F5E"/>
                </a:solidFill>
                <a:latin typeface="Arial" panose="020B0604020202020204" pitchFamily="34" charset="0"/>
                <a:ea typeface="Arial" panose="020B0604020202020204" pitchFamily="34" charset="0"/>
              </a:rPr>
              <a:t>by policy </a:t>
            </a:r>
            <a:r>
              <a:rPr lang="en-GB" sz="1600" i="1" dirty="0" smtClean="0">
                <a:solidFill>
                  <a:srgbClr val="003F5E"/>
                </a:solidFill>
                <a:latin typeface="Arial" panose="020B0604020202020204" pitchFamily="34" charset="0"/>
                <a:ea typeface="Arial" panose="020B0604020202020204" pitchFamily="34" charset="0"/>
              </a:rPr>
              <a:t>guidance for sectoral </a:t>
            </a:r>
            <a:r>
              <a:rPr lang="en-GB" sz="1600" i="1" dirty="0">
                <a:solidFill>
                  <a:srgbClr val="003F5E"/>
                </a:solidFill>
                <a:latin typeface="Arial" panose="020B0604020202020204" pitchFamily="34" charset="0"/>
                <a:ea typeface="Arial" panose="020B0604020202020204" pitchFamily="34" charset="0"/>
              </a:rPr>
              <a:t>federations </a:t>
            </a:r>
            <a:r>
              <a:rPr lang="en-GB" sz="1600" i="1" dirty="0" smtClean="0">
                <a:solidFill>
                  <a:srgbClr val="003F5E"/>
                </a:solidFill>
                <a:latin typeface="Arial" panose="020B0604020202020204" pitchFamily="34" charset="0"/>
                <a:ea typeface="Arial" panose="020B0604020202020204" pitchFamily="34" charset="0"/>
              </a:rPr>
              <a:t>with more </a:t>
            </a:r>
            <a:r>
              <a:rPr lang="en-GB" sz="1600" i="1" dirty="0">
                <a:solidFill>
                  <a:srgbClr val="003F5E"/>
                </a:solidFill>
                <a:latin typeface="Arial" panose="020B0604020202020204" pitchFamily="34" charset="0"/>
                <a:ea typeface="Arial" panose="020B0604020202020204" pitchFamily="34" charset="0"/>
              </a:rPr>
              <a:t>specific </a:t>
            </a:r>
            <a:r>
              <a:rPr lang="en-GB" sz="1600" i="1" dirty="0" smtClean="0">
                <a:solidFill>
                  <a:srgbClr val="003F5E"/>
                </a:solidFill>
                <a:latin typeface="Arial" panose="020B0604020202020204" pitchFamily="34" charset="0"/>
                <a:ea typeface="Arial" panose="020B0604020202020204" pitchFamily="34" charset="0"/>
              </a:rPr>
              <a:t>policies where needed</a:t>
            </a:r>
          </a:p>
          <a:p>
            <a:pPr marL="285750" indent="-285750">
              <a:lnSpc>
                <a:spcPct val="120000"/>
              </a:lnSpc>
              <a:buFont typeface="Arial" panose="020B0604020202020204" pitchFamily="34" charset="0"/>
              <a:buChar char="•"/>
            </a:pPr>
            <a:r>
              <a:rPr lang="en-GB" sz="1600" i="1" dirty="0" smtClean="0">
                <a:solidFill>
                  <a:srgbClr val="003F5E"/>
                </a:solidFill>
                <a:latin typeface="Arial" panose="020B0604020202020204" pitchFamily="34" charset="0"/>
                <a:ea typeface="Arial" panose="020B0604020202020204" pitchFamily="34" charset="0"/>
              </a:rPr>
              <a:t>‘How can we </a:t>
            </a:r>
            <a:r>
              <a:rPr lang="en-GB" sz="1600" b="1" i="1" dirty="0" smtClean="0">
                <a:solidFill>
                  <a:srgbClr val="003F5E"/>
                </a:solidFill>
                <a:latin typeface="Arial" panose="020B0604020202020204" pitchFamily="34" charset="0"/>
                <a:ea typeface="Arial" panose="020B0604020202020204" pitchFamily="34" charset="0"/>
              </a:rPr>
              <a:t>convey the trust in what is in and behind the proxy</a:t>
            </a:r>
            <a:r>
              <a:rPr lang="en-GB" sz="1600" i="1" dirty="0" smtClean="0">
                <a:solidFill>
                  <a:srgbClr val="003F5E"/>
                </a:solidFill>
                <a:latin typeface="Arial" panose="020B0604020202020204" pitchFamily="34" charset="0"/>
                <a:ea typeface="Arial" panose="020B0604020202020204" pitchFamily="34" charset="0"/>
              </a:rPr>
              <a:t>?’</a:t>
            </a:r>
          </a:p>
          <a:p>
            <a:pPr marL="285750" indent="-285750">
              <a:lnSpc>
                <a:spcPct val="120000"/>
              </a:lnSpc>
              <a:buFont typeface="Arial" panose="020B0604020202020204" pitchFamily="34" charset="0"/>
              <a:buChar char="•"/>
            </a:pPr>
            <a:r>
              <a:rPr lang="en-GB" sz="1600" i="1" dirty="0" smtClean="0">
                <a:solidFill>
                  <a:srgbClr val="003F5E"/>
                </a:solidFill>
                <a:latin typeface="Arial" panose="020B0604020202020204" pitchFamily="34" charset="0"/>
                <a:ea typeface="Arial" panose="020B0604020202020204" pitchFamily="34" charset="0"/>
              </a:rPr>
              <a:t>‘How to provide </a:t>
            </a:r>
            <a:r>
              <a:rPr lang="en-GB" sz="1600" b="1" i="1" dirty="0" smtClean="0">
                <a:solidFill>
                  <a:srgbClr val="003F5E"/>
                </a:solidFill>
                <a:latin typeface="Arial" panose="020B0604020202020204" pitchFamily="34" charset="0"/>
                <a:ea typeface="Arial" panose="020B0604020202020204" pitchFamily="34" charset="0"/>
              </a:rPr>
              <a:t>timely traceability </a:t>
            </a:r>
            <a:r>
              <a:rPr lang="en-GB" sz="1600" i="1" dirty="0" smtClean="0">
                <a:solidFill>
                  <a:srgbClr val="003F5E"/>
                </a:solidFill>
                <a:latin typeface="Arial" panose="020B0604020202020204" pitchFamily="34" charset="0"/>
                <a:ea typeface="Arial" panose="020B0604020202020204" pitchFamily="34" charset="0"/>
              </a:rPr>
              <a:t>between services and identities through the proxy?’</a:t>
            </a:r>
          </a:p>
          <a:p>
            <a:pPr>
              <a:lnSpc>
                <a:spcPct val="120000"/>
              </a:lnSpc>
            </a:pPr>
            <a:r>
              <a:rPr lang="en-GB" sz="1600" i="1" dirty="0" smtClean="0">
                <a:solidFill>
                  <a:srgbClr val="003F5E"/>
                </a:solidFill>
                <a:latin typeface="Arial" panose="020B0604020202020204" pitchFamily="34" charset="0"/>
                <a:ea typeface="Arial" panose="020B0604020202020204" pitchFamily="34" charset="0"/>
              </a:rPr>
              <a:t>Based on requirements from FIM4R, WISE, and the proxy operators in AEGIS.</a:t>
            </a:r>
            <a:endParaRPr lang="en-GB" sz="1600" i="1" dirty="0">
              <a:solidFill>
                <a:srgbClr val="003F5E"/>
              </a:solidFill>
            </a:endParaRPr>
          </a:p>
        </p:txBody>
      </p:sp>
      <p:grpSp>
        <p:nvGrpSpPr>
          <p:cNvPr id="18" name="Group 17"/>
          <p:cNvGrpSpPr/>
          <p:nvPr/>
        </p:nvGrpSpPr>
        <p:grpSpPr>
          <a:xfrm>
            <a:off x="188397" y="1474011"/>
            <a:ext cx="2419324" cy="2401814"/>
            <a:chOff x="4670842" y="2200087"/>
            <a:chExt cx="3941911" cy="3913381"/>
          </a:xfrm>
        </p:grpSpPr>
        <p:pic>
          <p:nvPicPr>
            <p:cNvPr id="15" name="Picture 14"/>
            <p:cNvPicPr>
              <a:picLocks noChangeAspect="1"/>
            </p:cNvPicPr>
            <p:nvPr/>
          </p:nvPicPr>
          <p:blipFill>
            <a:blip r:embed="rId2"/>
            <a:stretch>
              <a:fillRect/>
            </a:stretch>
          </p:blipFill>
          <p:spPr>
            <a:xfrm>
              <a:off x="4670842" y="2200087"/>
              <a:ext cx="3941911" cy="1619171"/>
            </a:xfrm>
            <a:prstGeom prst="rect">
              <a:avLst/>
            </a:prstGeom>
            <a:effectLst>
              <a:glow rad="101600">
                <a:srgbClr val="0C3959">
                  <a:alpha val="60000"/>
                </a:srgbClr>
              </a:glow>
            </a:effectLst>
          </p:spPr>
        </p:pic>
        <p:pic>
          <p:nvPicPr>
            <p:cNvPr id="16" name="Picture 15"/>
            <p:cNvPicPr>
              <a:picLocks noChangeAspect="1"/>
            </p:cNvPicPr>
            <p:nvPr/>
          </p:nvPicPr>
          <p:blipFill>
            <a:blip r:embed="rId3"/>
            <a:stretch>
              <a:fillRect/>
            </a:stretch>
          </p:blipFill>
          <p:spPr>
            <a:xfrm>
              <a:off x="4670842" y="4544500"/>
              <a:ext cx="3941911" cy="1568968"/>
            </a:xfrm>
            <a:prstGeom prst="rect">
              <a:avLst/>
            </a:prstGeom>
            <a:effectLst>
              <a:glow rad="101600">
                <a:srgbClr val="0C3959">
                  <a:alpha val="60000"/>
                </a:srgbClr>
              </a:glow>
            </a:effectLst>
          </p:spPr>
        </p:pic>
        <p:sp>
          <p:nvSpPr>
            <p:cNvPr id="17" name="Down Arrow 16"/>
            <p:cNvSpPr/>
            <p:nvPr/>
          </p:nvSpPr>
          <p:spPr>
            <a:xfrm>
              <a:off x="6142335" y="3990778"/>
              <a:ext cx="998924" cy="382201"/>
            </a:xfrm>
            <a:prstGeom prst="downArrow">
              <a:avLst>
                <a:gd name="adj1" fmla="val 25527"/>
                <a:gd name="adj2" fmla="val 66083"/>
              </a:avLst>
            </a:prstGeom>
            <a:solidFill>
              <a:srgbClr val="0C3959"/>
            </a:solidFill>
            <a:ln>
              <a:solidFill>
                <a:srgbClr val="0C3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pic>
        <p:nvPicPr>
          <p:cNvPr id="19" name="Picture 18"/>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531388" y="4579493"/>
            <a:ext cx="1271445" cy="953584"/>
          </a:xfrm>
          <a:prstGeom prst="rect">
            <a:avLst/>
          </a:prstGeom>
        </p:spPr>
      </p:pic>
      <p:grpSp>
        <p:nvGrpSpPr>
          <p:cNvPr id="21" name="Group 20"/>
          <p:cNvGrpSpPr/>
          <p:nvPr/>
        </p:nvGrpSpPr>
        <p:grpSpPr>
          <a:xfrm>
            <a:off x="455646" y="5833901"/>
            <a:ext cx="2619651" cy="461665"/>
            <a:chOff x="457201" y="5855901"/>
            <a:chExt cx="2619651" cy="461665"/>
          </a:xfrm>
        </p:grpSpPr>
        <p:grpSp>
          <p:nvGrpSpPr>
            <p:cNvPr id="14" name="Group 13"/>
            <p:cNvGrpSpPr/>
            <p:nvPr/>
          </p:nvGrpSpPr>
          <p:grpSpPr>
            <a:xfrm>
              <a:off x="540463" y="5855901"/>
              <a:ext cx="2536389" cy="461665"/>
              <a:chOff x="1537099" y="5618988"/>
              <a:chExt cx="2536389" cy="461665"/>
            </a:xfrm>
          </p:grpSpPr>
          <p:pic>
            <p:nvPicPr>
              <p:cNvPr id="11" name="Picture 10"/>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37099" y="5726698"/>
                <a:ext cx="620592" cy="295024"/>
              </a:xfrm>
              <a:prstGeom prst="rect">
                <a:avLst/>
              </a:prstGeom>
            </p:spPr>
          </p:pic>
          <p:sp>
            <p:nvSpPr>
              <p:cNvPr id="13" name="TextBox 12"/>
              <p:cNvSpPr txBox="1"/>
              <p:nvPr/>
            </p:nvSpPr>
            <p:spPr>
              <a:xfrm>
                <a:off x="3166765" y="5618988"/>
                <a:ext cx="906723" cy="461665"/>
              </a:xfrm>
              <a:prstGeom prst="rect">
                <a:avLst/>
              </a:prstGeom>
              <a:noFill/>
            </p:spPr>
            <p:txBody>
              <a:bodyPr wrap="none" rtlCol="0">
                <a:spAutoFit/>
              </a:bodyPr>
              <a:lstStyle/>
              <a:p>
                <a:r>
                  <a:rPr lang="en-US" sz="2400" dirty="0" smtClean="0">
                    <a:solidFill>
                      <a:srgbClr val="ED1556"/>
                    </a:solidFill>
                  </a:rPr>
                  <a:t>|</a:t>
                </a:r>
                <a:r>
                  <a:rPr lang="en-US" sz="2000" dirty="0" smtClean="0">
                    <a:solidFill>
                      <a:srgbClr val="003F5E"/>
                    </a:solidFill>
                  </a:rPr>
                  <a:t>CSIRT</a:t>
                </a:r>
                <a:endParaRPr lang="en-GB" sz="2000" dirty="0">
                  <a:solidFill>
                    <a:srgbClr val="003F5E"/>
                  </a:solidFill>
                </a:endParaRPr>
              </a:p>
            </p:txBody>
          </p:sp>
        </p:grpSp>
        <p:sp>
          <p:nvSpPr>
            <p:cNvPr id="20" name="Rectangle 19"/>
            <p:cNvSpPr/>
            <p:nvPr/>
          </p:nvSpPr>
          <p:spPr>
            <a:xfrm>
              <a:off x="457201" y="5889812"/>
              <a:ext cx="2578010" cy="416859"/>
            </a:xfrm>
            <a:prstGeom prst="rect">
              <a:avLst/>
            </a:prstGeom>
            <a:noFill/>
            <a:ln>
              <a:solidFill>
                <a:srgbClr val="ED1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r="12889"/>
          <a:stretch/>
        </p:blipFill>
        <p:spPr>
          <a:xfrm>
            <a:off x="6798833" y="1513711"/>
            <a:ext cx="5303520" cy="2847595"/>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7413" y="1434268"/>
            <a:ext cx="3861420" cy="2402065"/>
          </a:xfrm>
          <a:prstGeom prst="rect">
            <a:avLst/>
          </a:prstGeom>
        </p:spPr>
      </p:pic>
      <p:sp>
        <p:nvSpPr>
          <p:cNvPr id="25" name="TextBox 24"/>
          <p:cNvSpPr txBox="1"/>
          <p:nvPr/>
        </p:nvSpPr>
        <p:spPr>
          <a:xfrm>
            <a:off x="3142731" y="5934607"/>
            <a:ext cx="6463847" cy="338554"/>
          </a:xfrm>
          <a:prstGeom prst="rect">
            <a:avLst/>
          </a:prstGeom>
          <a:noFill/>
        </p:spPr>
        <p:txBody>
          <a:bodyPr wrap="square" rtlCol="0">
            <a:spAutoFit/>
          </a:bodyPr>
          <a:lstStyle/>
          <a:p>
            <a:r>
              <a:rPr lang="en-US" sz="1600" i="1" dirty="0" smtClean="0">
                <a:solidFill>
                  <a:srgbClr val="ED1556"/>
                </a:solidFill>
              </a:rPr>
              <a:t>joint work with GN5-1 </a:t>
            </a:r>
            <a:r>
              <a:rPr lang="en-US" sz="1600" i="1" dirty="0" err="1" smtClean="0">
                <a:solidFill>
                  <a:srgbClr val="ED1556"/>
                </a:solidFill>
              </a:rPr>
              <a:t>EnCo</a:t>
            </a:r>
            <a:r>
              <a:rPr lang="en-US" sz="1600" i="1" dirty="0" smtClean="0">
                <a:solidFill>
                  <a:srgbClr val="ED1556"/>
                </a:solidFill>
              </a:rPr>
              <a:t> and eduGAIN CSIRT</a:t>
            </a:r>
            <a:endParaRPr lang="en-GB" sz="1600" i="1" dirty="0">
              <a:solidFill>
                <a:srgbClr val="ED1556"/>
              </a:solidFill>
            </a:endParaRPr>
          </a:p>
        </p:txBody>
      </p:sp>
      <p:sp>
        <p:nvSpPr>
          <p:cNvPr id="2" name="TextBox 1"/>
          <p:cNvSpPr txBox="1"/>
          <p:nvPr/>
        </p:nvSpPr>
        <p:spPr>
          <a:xfrm>
            <a:off x="2429747" y="6456503"/>
            <a:ext cx="6440225" cy="276999"/>
          </a:xfrm>
          <a:prstGeom prst="rect">
            <a:avLst/>
          </a:prstGeom>
          <a:noFill/>
        </p:spPr>
        <p:txBody>
          <a:bodyPr wrap="none" rtlCol="0">
            <a:spAutoFit/>
          </a:bodyPr>
          <a:lstStyle/>
          <a:p>
            <a:r>
              <a:rPr lang="en-GB" sz="1200" dirty="0" smtClean="0">
                <a:solidFill>
                  <a:srgbClr val="F6791C"/>
                </a:solidFill>
              </a:rPr>
              <a:t>images: AARC Sirtfi v1 exercise (Hannah Short), eduGAIN security TTX (Sven Gabriel, eduGAIN CSIRT)</a:t>
            </a:r>
            <a:endParaRPr lang="en-GB" sz="1200" dirty="0">
              <a:solidFill>
                <a:srgbClr val="F6791C"/>
              </a:solidFill>
            </a:endParaRPr>
          </a:p>
        </p:txBody>
      </p:sp>
      <p:pic>
        <p:nvPicPr>
          <p:cNvPr id="5" name="Picture 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6597" y="5794215"/>
            <a:ext cx="920995" cy="611804"/>
          </a:xfrm>
          <a:prstGeom prst="rect">
            <a:avLst/>
          </a:prstGeom>
        </p:spPr>
      </p:pic>
      <p:sp>
        <p:nvSpPr>
          <p:cNvPr id="22" name="TextBox 21"/>
          <p:cNvSpPr txBox="1"/>
          <p:nvPr/>
        </p:nvSpPr>
        <p:spPr>
          <a:xfrm>
            <a:off x="1072329" y="5823006"/>
            <a:ext cx="325730" cy="461665"/>
          </a:xfrm>
          <a:prstGeom prst="rect">
            <a:avLst/>
          </a:prstGeom>
          <a:noFill/>
        </p:spPr>
        <p:txBody>
          <a:bodyPr wrap="none" rtlCol="0">
            <a:spAutoFit/>
          </a:bodyPr>
          <a:lstStyle/>
          <a:p>
            <a:r>
              <a:rPr lang="en-US" sz="2400" dirty="0" smtClean="0">
                <a:solidFill>
                  <a:srgbClr val="ED1556"/>
                </a:solidFill>
              </a:rPr>
              <a:t>|</a:t>
            </a:r>
            <a:endParaRPr lang="en-GB" sz="2000" dirty="0">
              <a:solidFill>
                <a:srgbClr val="003F5E"/>
              </a:solidFill>
            </a:endParaRPr>
          </a:p>
        </p:txBody>
      </p:sp>
      <p:sp>
        <p:nvSpPr>
          <p:cNvPr id="7" name="TextBox 6"/>
          <p:cNvSpPr txBox="1"/>
          <p:nvPr/>
        </p:nvSpPr>
        <p:spPr>
          <a:xfrm>
            <a:off x="106738" y="2495512"/>
            <a:ext cx="864339" cy="369332"/>
          </a:xfrm>
          <a:prstGeom prst="rect">
            <a:avLst/>
          </a:prstGeom>
          <a:noFill/>
        </p:spPr>
        <p:txBody>
          <a:bodyPr wrap="none" rtlCol="0">
            <a:spAutoFit/>
          </a:bodyPr>
          <a:lstStyle/>
          <a:p>
            <a:r>
              <a:rPr lang="en-GB" b="1" i="1" dirty="0" err="1" smtClean="0">
                <a:solidFill>
                  <a:srgbClr val="003F5E"/>
                </a:solidFill>
              </a:rPr>
              <a:t>Srtfi</a:t>
            </a:r>
            <a:r>
              <a:rPr lang="en-GB" b="1" i="1" dirty="0" smtClean="0">
                <a:solidFill>
                  <a:srgbClr val="003F5E"/>
                </a:solidFill>
              </a:rPr>
              <a:t> v1</a:t>
            </a:r>
            <a:endParaRPr lang="en-GB" b="1" i="1" dirty="0">
              <a:solidFill>
                <a:srgbClr val="003F5E"/>
              </a:solidFill>
            </a:endParaRPr>
          </a:p>
        </p:txBody>
      </p:sp>
    </p:spTree>
    <p:extLst>
      <p:ext uri="{BB962C8B-B14F-4D97-AF65-F5344CB8AC3E}">
        <p14:creationId xmlns:p14="http://schemas.microsoft.com/office/powerpoint/2010/main" val="9085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2"/>
            <a:ext cx="8796776" cy="5241559"/>
          </a:xfrm>
        </p:spPr>
        <p:txBody>
          <a:bodyPr>
            <a:normAutofit fontScale="92500" lnSpcReduction="10000"/>
          </a:bodyPr>
          <a:lstStyle/>
          <a:p>
            <a:pPr marL="0" indent="0">
              <a:buNone/>
            </a:pPr>
            <a:r>
              <a:rPr lang="en-GB" b="1" dirty="0" smtClean="0"/>
              <a:t>For large ‘multi-tenant’ proxies</a:t>
            </a:r>
          </a:p>
          <a:p>
            <a:r>
              <a:rPr lang="en-GB" sz="2000" dirty="0" smtClean="0"/>
              <a:t>some subset users in some communities use a set of services – </a:t>
            </a:r>
            <a:br>
              <a:rPr lang="en-GB" sz="2000" dirty="0" smtClean="0"/>
            </a:br>
            <a:r>
              <a:rPr lang="en-GB" sz="2000" dirty="0" smtClean="0"/>
              <a:t>how to present their Terms and Conditions and their privacy policies, so that users</a:t>
            </a:r>
          </a:p>
          <a:p>
            <a:pPr lvl="1"/>
            <a:r>
              <a:rPr lang="en-GB" dirty="0" smtClean="0"/>
              <a:t>only see the T&amp;Cs and notices for services they will access</a:t>
            </a:r>
          </a:p>
          <a:p>
            <a:pPr lvl="1"/>
            <a:r>
              <a:rPr lang="en-GB" dirty="0" smtClean="0"/>
              <a:t>this does not to need to be manually configured for each community</a:t>
            </a:r>
          </a:p>
          <a:p>
            <a:pPr lvl="1"/>
            <a:r>
              <a:rPr lang="en-GB" dirty="0" smtClean="0"/>
              <a:t>is automatically updated when services join</a:t>
            </a:r>
          </a:p>
          <a:p>
            <a:pPr lvl="1"/>
            <a:endParaRPr lang="en-GB" dirty="0" smtClean="0"/>
          </a:p>
          <a:p>
            <a:pPr marL="0" indent="0">
              <a:buNone/>
            </a:pPr>
            <a:r>
              <a:rPr lang="en-GB" b="1" dirty="0" smtClean="0"/>
              <a:t>For community and dedicated proxies</a:t>
            </a:r>
          </a:p>
          <a:p>
            <a:r>
              <a:rPr lang="en-GB" sz="2000" dirty="0" smtClean="0"/>
              <a:t>when new (sensitive) services join, who needs to see the new T&amp;Cs?</a:t>
            </a:r>
          </a:p>
          <a:p>
            <a:r>
              <a:rPr lang="en-GB" sz="2000" dirty="0" smtClean="0"/>
              <a:t>can we communicate existing acceptance of T&amp;Cs to downstream services?</a:t>
            </a:r>
          </a:p>
          <a:p>
            <a:pPr marL="0" indent="0">
              <a:buNone/>
            </a:pPr>
            <a:endParaRPr lang="en-GB" sz="1200" dirty="0"/>
          </a:p>
          <a:p>
            <a:pPr marL="0" indent="0" algn="ctr">
              <a:buNone/>
            </a:pPr>
            <a:r>
              <a:rPr lang="en-GB" dirty="0" smtClean="0">
                <a:solidFill>
                  <a:srgbClr val="F6791C"/>
                </a:solidFill>
              </a:rPr>
              <a:t>What is an acceptable user experience in clicking through agreements? </a:t>
            </a:r>
            <a:br>
              <a:rPr lang="en-GB" dirty="0" smtClean="0">
                <a:solidFill>
                  <a:srgbClr val="F6791C"/>
                </a:solidFill>
              </a:rPr>
            </a:br>
            <a:r>
              <a:rPr lang="en-GB" dirty="0" smtClean="0">
                <a:solidFill>
                  <a:srgbClr val="F6791C"/>
                </a:solidFill>
              </a:rPr>
              <a:t>What is effective in exploiting the WISE Baseline AUP? What do researchers need?</a:t>
            </a:r>
          </a:p>
          <a:p>
            <a:pPr marL="0" indent="0" algn="ctr">
              <a:buNone/>
            </a:pPr>
            <a:r>
              <a:rPr lang="en-GB" sz="2600" b="1" dirty="0" smtClean="0">
                <a:solidFill>
                  <a:srgbClr val="F6791C"/>
                </a:solidFill>
              </a:rPr>
              <a:t>‘with fewer clicks to more resources’</a:t>
            </a:r>
            <a:endParaRPr lang="en-GB" sz="2600" b="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GB" dirty="0" smtClean="0"/>
              <a:t>Proxies have their own challenges as well: AUPs, T&amp;Cs, Privacy notices, …</a:t>
            </a:r>
            <a:endParaRPr lang="en-GB" dirty="0"/>
          </a:p>
        </p:txBody>
      </p:sp>
      <p:grpSp>
        <p:nvGrpSpPr>
          <p:cNvPr id="7" name="Group 6"/>
          <p:cNvGrpSpPr/>
          <p:nvPr/>
        </p:nvGrpSpPr>
        <p:grpSpPr>
          <a:xfrm>
            <a:off x="9460193" y="1603513"/>
            <a:ext cx="2438374" cy="3781385"/>
            <a:chOff x="10225057" y="1392499"/>
            <a:chExt cx="1673509" cy="2595246"/>
          </a:xfrm>
        </p:grpSpPr>
        <p:pic>
          <p:nvPicPr>
            <p:cNvPr id="5" name="Picture 4"/>
            <p:cNvPicPr>
              <a:picLocks noChangeAspect="1"/>
            </p:cNvPicPr>
            <p:nvPr/>
          </p:nvPicPr>
          <p:blipFill>
            <a:blip r:embed="rId2"/>
            <a:stretch>
              <a:fillRect/>
            </a:stretch>
          </p:blipFill>
          <p:spPr>
            <a:xfrm>
              <a:off x="10225057" y="1392499"/>
              <a:ext cx="1673509" cy="2347295"/>
            </a:xfrm>
            <a:prstGeom prst="rect">
              <a:avLst/>
            </a:prstGeom>
            <a:ln>
              <a:solidFill>
                <a:schemeClr val="accent1"/>
              </a:solidFill>
            </a:ln>
          </p:spPr>
        </p:pic>
        <p:sp>
          <p:nvSpPr>
            <p:cNvPr id="6" name="TextBox 5"/>
            <p:cNvSpPr txBox="1"/>
            <p:nvPr/>
          </p:nvSpPr>
          <p:spPr>
            <a:xfrm>
              <a:off x="10375300" y="3734264"/>
              <a:ext cx="1373020" cy="253481"/>
            </a:xfrm>
            <a:prstGeom prst="rect">
              <a:avLst/>
            </a:prstGeom>
            <a:noFill/>
          </p:spPr>
          <p:txBody>
            <a:bodyPr wrap="none" rtlCol="0">
              <a:spAutoFit/>
            </a:bodyPr>
            <a:lstStyle/>
            <a:p>
              <a:pPr algn="ctr"/>
              <a:r>
                <a:rPr lang="en-GB" i="1" dirty="0" smtClean="0"/>
                <a:t>beyond AARC-G040</a:t>
              </a:r>
              <a:endParaRPr lang="en-GB" i="1" dirty="0"/>
            </a:p>
          </p:txBody>
        </p:sp>
      </p:grpSp>
    </p:spTree>
    <p:extLst>
      <p:ext uri="{BB962C8B-B14F-4D97-AF65-F5344CB8AC3E}">
        <p14:creationId xmlns:p14="http://schemas.microsoft.com/office/powerpoint/2010/main" val="322077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pPr/>
              <a:t>2</a:t>
            </a:fld>
            <a:endParaRPr lang="en-GB"/>
          </a:p>
        </p:txBody>
      </p:sp>
      <p:sp>
        <p:nvSpPr>
          <p:cNvPr id="3" name="Title 2"/>
          <p:cNvSpPr>
            <a:spLocks noGrp="1"/>
          </p:cNvSpPr>
          <p:nvPr>
            <p:ph type="title"/>
          </p:nvPr>
        </p:nvSpPr>
        <p:spPr/>
        <p:txBody>
          <a:bodyPr/>
          <a:lstStyle/>
          <a:p>
            <a:r>
              <a:rPr lang="en-US" dirty="0" smtClean="0"/>
              <a:t>Probably most well-known AARC result to this audience …</a:t>
            </a:r>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603" y="1396571"/>
            <a:ext cx="4921164" cy="2860797"/>
          </a:xfrm>
          <a:prstGeom prst="rect">
            <a:avLst/>
          </a:prstGeom>
          <a:noFill/>
          <a:ln>
            <a:noFill/>
          </a:ln>
          <a:effectLst>
            <a:glow rad="101600">
              <a:srgbClr val="0C3959">
                <a:alpha val="6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964820" y="4786671"/>
            <a:ext cx="3937040" cy="523220"/>
          </a:xfrm>
          <a:prstGeom prst="rect">
            <a:avLst/>
          </a:prstGeom>
        </p:spPr>
        <p:txBody>
          <a:bodyPr wrap="none">
            <a:spAutoFit/>
          </a:bodyPr>
          <a:lstStyle/>
          <a:p>
            <a:r>
              <a:rPr lang="en-US" sz="2800" b="1" dirty="0">
                <a:solidFill>
                  <a:srgbClr val="F6791C"/>
                </a:solidFill>
              </a:rPr>
              <a:t>https://refeds.org/SIRTFI</a:t>
            </a:r>
          </a:p>
        </p:txBody>
      </p:sp>
      <p:sp>
        <p:nvSpPr>
          <p:cNvPr id="7" name="Content Placeholder 1"/>
          <p:cNvSpPr txBox="1">
            <a:spLocks/>
          </p:cNvSpPr>
          <p:nvPr/>
        </p:nvSpPr>
        <p:spPr>
          <a:xfrm>
            <a:off x="5427407" y="1348738"/>
            <a:ext cx="5928851" cy="77152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b="1" dirty="0">
                <a:solidFill>
                  <a:srgbClr val="F57A1E"/>
                </a:solidFill>
              </a:rPr>
              <a:t>S</a:t>
            </a:r>
            <a:r>
              <a:rPr lang="en-US" sz="2400" b="1" dirty="0">
                <a:solidFill>
                  <a:srgbClr val="0C3959"/>
                </a:solidFill>
              </a:rPr>
              <a:t>ecurity </a:t>
            </a:r>
            <a:r>
              <a:rPr lang="en-US" sz="2400" b="1" dirty="0">
                <a:solidFill>
                  <a:srgbClr val="F57A1E"/>
                </a:solidFill>
              </a:rPr>
              <a:t>I</a:t>
            </a:r>
            <a:r>
              <a:rPr lang="en-US" sz="2400" b="1" dirty="0">
                <a:solidFill>
                  <a:srgbClr val="0C3959"/>
                </a:solidFill>
              </a:rPr>
              <a:t>ncident </a:t>
            </a:r>
            <a:r>
              <a:rPr lang="en-US" sz="2400" b="1" dirty="0">
                <a:solidFill>
                  <a:srgbClr val="F57A1E"/>
                </a:solidFill>
              </a:rPr>
              <a:t>R</a:t>
            </a:r>
            <a:r>
              <a:rPr lang="en-US" sz="2400" b="1" dirty="0">
                <a:solidFill>
                  <a:srgbClr val="0C3959"/>
                </a:solidFill>
              </a:rPr>
              <a:t>esponse </a:t>
            </a:r>
            <a:r>
              <a:rPr lang="en-US" sz="2400" b="1" dirty="0">
                <a:solidFill>
                  <a:srgbClr val="F57A1E"/>
                </a:solidFill>
              </a:rPr>
              <a:t>T</a:t>
            </a:r>
            <a:r>
              <a:rPr lang="en-US" sz="2400" b="1" dirty="0">
                <a:solidFill>
                  <a:srgbClr val="0C3959"/>
                </a:solidFill>
              </a:rPr>
              <a:t>rust Framework for </a:t>
            </a:r>
            <a:r>
              <a:rPr lang="en-US" sz="2400" b="1" dirty="0" smtClean="0">
                <a:solidFill>
                  <a:srgbClr val="F57A1E"/>
                </a:solidFill>
              </a:rPr>
              <a:t>F</a:t>
            </a:r>
            <a:r>
              <a:rPr lang="en-US" sz="2400" b="1" dirty="0" smtClean="0">
                <a:solidFill>
                  <a:srgbClr val="0C3959"/>
                </a:solidFill>
              </a:rPr>
              <a:t>ederated </a:t>
            </a:r>
            <a:r>
              <a:rPr lang="en-US" sz="2400" b="1" dirty="0" smtClean="0">
                <a:solidFill>
                  <a:srgbClr val="F57A1E"/>
                </a:solidFill>
              </a:rPr>
              <a:t>I</a:t>
            </a:r>
            <a:r>
              <a:rPr lang="en-US" sz="2400" b="1" dirty="0" smtClean="0">
                <a:solidFill>
                  <a:srgbClr val="0C3959"/>
                </a:solidFill>
              </a:rPr>
              <a:t>dentity</a:t>
            </a:r>
            <a:endParaRPr lang="en-US" sz="2400" b="1" dirty="0">
              <a:solidFill>
                <a:srgbClr val="0C3959"/>
              </a:solidFill>
            </a:endParaRPr>
          </a:p>
        </p:txBody>
      </p:sp>
      <p:pic>
        <p:nvPicPr>
          <p:cNvPr id="9" name="Picture 8"/>
          <p:cNvPicPr>
            <a:picLocks noChangeAspect="1"/>
          </p:cNvPicPr>
          <p:nvPr/>
        </p:nvPicPr>
        <p:blipFill>
          <a:blip r:embed="rId3"/>
          <a:stretch>
            <a:fillRect/>
          </a:stretch>
        </p:blipFill>
        <p:spPr>
          <a:xfrm>
            <a:off x="6128230" y="2199451"/>
            <a:ext cx="5914937" cy="2389803"/>
          </a:xfrm>
          <a:prstGeom prst="rect">
            <a:avLst/>
          </a:prstGeom>
          <a:ln>
            <a:solidFill>
              <a:srgbClr val="003F5E"/>
            </a:solidFill>
          </a:ln>
        </p:spPr>
      </p:pic>
      <p:pic>
        <p:nvPicPr>
          <p:cNvPr id="10" name="Picture 9"/>
          <p:cNvPicPr>
            <a:picLocks noChangeAspect="1"/>
          </p:cNvPicPr>
          <p:nvPr/>
        </p:nvPicPr>
        <p:blipFill>
          <a:blip r:embed="rId4"/>
          <a:stretch>
            <a:fillRect/>
          </a:stretch>
        </p:blipFill>
        <p:spPr>
          <a:xfrm>
            <a:off x="4277032" y="5482105"/>
            <a:ext cx="7525801" cy="799111"/>
          </a:xfrm>
          <a:prstGeom prst="rect">
            <a:avLst/>
          </a:prstGeom>
          <a:ln>
            <a:solidFill>
              <a:srgbClr val="003F5E"/>
            </a:solidFill>
          </a:ln>
        </p:spPr>
      </p:pic>
      <p:pic>
        <p:nvPicPr>
          <p:cNvPr id="11" name="Picture 10"/>
          <p:cNvPicPr>
            <a:picLocks noChangeAspect="1"/>
          </p:cNvPicPr>
          <p:nvPr/>
        </p:nvPicPr>
        <p:blipFill>
          <a:blip r:embed="rId5"/>
          <a:stretch>
            <a:fillRect/>
          </a:stretch>
        </p:blipFill>
        <p:spPr>
          <a:xfrm>
            <a:off x="948335" y="2886387"/>
            <a:ext cx="5805980" cy="1983350"/>
          </a:xfrm>
          <a:prstGeom prst="rect">
            <a:avLst/>
          </a:prstGeom>
          <a:ln>
            <a:solidFill>
              <a:srgbClr val="003F5E"/>
            </a:solidFill>
          </a:ln>
          <a:effectLst>
            <a:glow rad="101600">
              <a:srgbClr val="F6791C">
                <a:alpha val="60000"/>
              </a:srgbClr>
            </a:glow>
          </a:effectLst>
        </p:spPr>
      </p:pic>
      <p:pic>
        <p:nvPicPr>
          <p:cNvPr id="8" name="Picture 7"/>
          <p:cNvPicPr>
            <a:picLocks noChangeAspect="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23765" y="4930870"/>
            <a:ext cx="1843935" cy="1475149"/>
          </a:xfrm>
          <a:prstGeom prst="rect">
            <a:avLst/>
          </a:prstGeom>
          <a:effectLst/>
        </p:spPr>
      </p:pic>
    </p:spTree>
    <p:extLst>
      <p:ext uri="{BB962C8B-B14F-4D97-AF65-F5344CB8AC3E}">
        <p14:creationId xmlns:p14="http://schemas.microsoft.com/office/powerpoint/2010/main" val="344665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t>An ‘available’ persistent source of assurance may be the (European) government-ID ecosystem</a:t>
            </a:r>
          </a:p>
          <a:p>
            <a:r>
              <a:rPr lang="en-GB" dirty="0" smtClean="0"/>
              <a:t>step-up to </a:t>
            </a:r>
            <a:r>
              <a:rPr lang="en-GB" dirty="0"/>
              <a:t>at least </a:t>
            </a:r>
            <a:r>
              <a:rPr lang="en-GB" i="1" dirty="0"/>
              <a:t>substantial</a:t>
            </a:r>
            <a:r>
              <a:rPr lang="en-GB" dirty="0"/>
              <a:t> level can </a:t>
            </a:r>
            <a:r>
              <a:rPr lang="en-GB" dirty="0" smtClean="0"/>
              <a:t>now readily be done </a:t>
            </a:r>
            <a:r>
              <a:rPr lang="en-GB" dirty="0"/>
              <a:t>‘at home’ by </a:t>
            </a:r>
            <a:r>
              <a:rPr lang="en-GB" dirty="0" smtClean="0"/>
              <a:t>many users </a:t>
            </a:r>
            <a:br>
              <a:rPr lang="en-GB" dirty="0" smtClean="0"/>
            </a:br>
            <a:r>
              <a:rPr lang="en-GB" dirty="0" smtClean="0"/>
              <a:t>through their national </a:t>
            </a:r>
            <a:r>
              <a:rPr lang="en-GB" dirty="0" err="1"/>
              <a:t>eID</a:t>
            </a:r>
            <a:r>
              <a:rPr lang="en-GB" dirty="0"/>
              <a:t> </a:t>
            </a:r>
            <a:r>
              <a:rPr lang="en-GB" dirty="0" smtClean="0"/>
              <a:t>schemes</a:t>
            </a:r>
          </a:p>
          <a:p>
            <a:r>
              <a:rPr lang="en-GB" dirty="0" smtClean="0"/>
              <a:t>Joint work on </a:t>
            </a:r>
            <a:r>
              <a:rPr lang="en-GB" dirty="0" err="1" smtClean="0"/>
              <a:t>eIDAS</a:t>
            </a:r>
            <a:r>
              <a:rPr lang="en-GB" dirty="0" smtClean="0"/>
              <a:t>, Erasmus Student Mobility,</a:t>
            </a:r>
            <a:br>
              <a:rPr lang="en-GB" dirty="0" smtClean="0"/>
            </a:br>
            <a:r>
              <a:rPr lang="en-GB" dirty="0" smtClean="0"/>
              <a:t>and more makes this more accessible</a:t>
            </a:r>
          </a:p>
          <a:p>
            <a:r>
              <a:rPr lang="en-US" dirty="0" smtClean="0"/>
              <a:t>step-up-as-a-service as a </a:t>
            </a:r>
            <a:r>
              <a:rPr lang="en-US" dirty="0" err="1" smtClean="0"/>
              <a:t>fall-back</a:t>
            </a:r>
            <a:r>
              <a:rPr lang="en-US" dirty="0" smtClean="0"/>
              <a:t> (like in .se)</a:t>
            </a:r>
            <a:endParaRPr lang="en-GB" dirty="0" smtClean="0"/>
          </a:p>
          <a:p>
            <a:r>
              <a:rPr lang="en-GB" dirty="0" smtClean="0"/>
              <a:t>better </a:t>
            </a:r>
            <a:r>
              <a:rPr lang="en-GB" dirty="0"/>
              <a:t>attainable than relying on </a:t>
            </a:r>
            <a:r>
              <a:rPr lang="en-GB" dirty="0" smtClean="0"/>
              <a:t>home institutions?</a:t>
            </a:r>
          </a:p>
          <a:p>
            <a:pPr marL="0" indent="0">
              <a:buNone/>
            </a:pPr>
            <a:endParaRPr lang="en-GB" dirty="0"/>
          </a:p>
          <a:p>
            <a:pPr marL="0" indent="0">
              <a:buNone/>
            </a:pPr>
            <a:r>
              <a:rPr lang="en-GB" b="1" dirty="0" smtClean="0"/>
              <a:t>… but: </a:t>
            </a:r>
          </a:p>
          <a:p>
            <a:r>
              <a:rPr lang="en-GB" dirty="0" smtClean="0"/>
              <a:t>what to do with non-European users?</a:t>
            </a:r>
          </a:p>
          <a:p>
            <a:r>
              <a:rPr lang="en-GB" dirty="0" smtClean="0"/>
              <a:t>how to link the identities together</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GB" dirty="0" smtClean="0"/>
              <a:t>And .. we’ll be seeing more, and diverse, sources of identity assurance</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887362" y="2879815"/>
            <a:ext cx="4991671" cy="2960177"/>
          </a:xfrm>
          <a:prstGeom prst="rect">
            <a:avLst/>
          </a:prstGeom>
        </p:spPr>
      </p:pic>
    </p:spTree>
    <p:extLst>
      <p:ext uri="{BB962C8B-B14F-4D97-AF65-F5344CB8AC3E}">
        <p14:creationId xmlns:p14="http://schemas.microsoft.com/office/powerpoint/2010/main" val="327721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GB" sz="2400" dirty="0" smtClean="0"/>
              <a:t>Also in AARC-TREE we target a “</a:t>
            </a:r>
            <a:r>
              <a:rPr lang="en-US" sz="2400" dirty="0"/>
              <a:t>co-creation </a:t>
            </a:r>
            <a:r>
              <a:rPr lang="en-US" sz="2400" dirty="0" smtClean="0"/>
              <a:t>process”</a:t>
            </a:r>
          </a:p>
          <a:p>
            <a:pPr marL="0" indent="0">
              <a:buNone/>
            </a:pPr>
            <a:endParaRPr lang="en-US" sz="2400" dirty="0" smtClean="0"/>
          </a:p>
          <a:p>
            <a:r>
              <a:rPr lang="en-GB" sz="2400" dirty="0" smtClean="0"/>
              <a:t>support FIM4R to increase the reach of workshops in the next 2 years</a:t>
            </a:r>
          </a:p>
          <a:p>
            <a:r>
              <a:rPr lang="en-US" sz="2400" dirty="0" smtClean="0"/>
              <a:t>community review, ideas, and input on both policy and architecture</a:t>
            </a:r>
          </a:p>
          <a:p>
            <a:r>
              <a:rPr lang="en-US" sz="2400" dirty="0" smtClean="0"/>
              <a:t>start from the high-level requirements and broad community input</a:t>
            </a:r>
          </a:p>
          <a:p>
            <a:pPr marL="0" indent="0">
              <a:buNone/>
            </a:pPr>
            <a:r>
              <a:rPr lang="en-US" sz="2400" dirty="0" smtClean="0"/>
              <a:t>whatever we build must be </a:t>
            </a:r>
            <a:r>
              <a:rPr lang="en-US" sz="2400" i="1" dirty="0" smtClean="0"/>
              <a:t>usable and available </a:t>
            </a:r>
            <a:r>
              <a:rPr lang="en-US" sz="2400" dirty="0" smtClean="0"/>
              <a:t>by researcher communities first of all, and align to interoperability standard and open, collaborative research goals</a:t>
            </a:r>
          </a:p>
          <a:p>
            <a:pPr marL="0" indent="0" algn="ctr">
              <a:buNone/>
            </a:pPr>
            <a:r>
              <a:rPr lang="en-US" sz="3200" b="1" dirty="0" smtClean="0">
                <a:solidFill>
                  <a:srgbClr val="F6791C"/>
                </a:solidFill>
              </a:rPr>
              <a:t>Really a global activity: we want to engage </a:t>
            </a:r>
            <a:br>
              <a:rPr lang="en-US" sz="3200" b="1" dirty="0" smtClean="0">
                <a:solidFill>
                  <a:srgbClr val="F6791C"/>
                </a:solidFill>
              </a:rPr>
            </a:br>
            <a:r>
              <a:rPr lang="en-US" sz="3200" b="1" dirty="0" smtClean="0">
                <a:solidFill>
                  <a:srgbClr val="F6791C"/>
                </a:solidFill>
              </a:rPr>
              <a:t>everyone, in AARC TREE and beyond</a:t>
            </a:r>
          </a:p>
          <a:p>
            <a:endParaRPr lang="en-US" sz="2400" dirty="0" smtClean="0"/>
          </a:p>
          <a:p>
            <a:endParaRPr lang="en-US" sz="24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GB" dirty="0" smtClean="0"/>
              <a:t>All about enabling research: FIM4R &amp; communities are a key factor</a:t>
            </a:r>
            <a:endParaRPr lang="en-GB" dirty="0"/>
          </a:p>
        </p:txBody>
      </p:sp>
    </p:spTree>
    <p:extLst>
      <p:ext uri="{BB962C8B-B14F-4D97-AF65-F5344CB8AC3E}">
        <p14:creationId xmlns:p14="http://schemas.microsoft.com/office/powerpoint/2010/main" val="628532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22</a:t>
            </a:fld>
            <a:endParaRPr lang="en-GB"/>
          </a:p>
        </p:txBody>
      </p:sp>
      <p:sp>
        <p:nvSpPr>
          <p:cNvPr id="3" name="Title 2"/>
          <p:cNvSpPr>
            <a:spLocks noGrp="1"/>
          </p:cNvSpPr>
          <p:nvPr>
            <p:ph type="title"/>
          </p:nvPr>
        </p:nvSpPr>
        <p:spPr/>
        <p:txBody>
          <a:bodyPr/>
          <a:lstStyle/>
          <a:p>
            <a:r>
              <a:rPr lang="en-GB" dirty="0"/>
              <a:t>Compendium and Recommendations</a:t>
            </a:r>
          </a:p>
        </p:txBody>
      </p:sp>
      <p:sp>
        <p:nvSpPr>
          <p:cNvPr id="4" name="Google Shape;117;p2"/>
          <p:cNvSpPr txBox="1"/>
          <p:nvPr/>
        </p:nvSpPr>
        <p:spPr>
          <a:xfrm>
            <a:off x="455702" y="1691025"/>
            <a:ext cx="11153202" cy="478589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dirty="0" smtClean="0">
                <a:solidFill>
                  <a:srgbClr val="F6791C"/>
                </a:solidFill>
                <a:latin typeface="Calibri"/>
                <a:ea typeface="Calibri"/>
                <a:cs typeface="Calibri"/>
                <a:sym typeface="Calibri"/>
              </a:rPr>
              <a:t>Key result in the ‘2</a:t>
            </a:r>
            <a:r>
              <a:rPr lang="en-GB" sz="2800" b="1" baseline="30000" dirty="0" smtClean="0">
                <a:solidFill>
                  <a:srgbClr val="F6791C"/>
                </a:solidFill>
                <a:latin typeface="Calibri"/>
                <a:ea typeface="Calibri"/>
                <a:cs typeface="Calibri"/>
                <a:sym typeface="Calibri"/>
              </a:rPr>
              <a:t>nd</a:t>
            </a:r>
            <a:r>
              <a:rPr lang="en-GB" sz="2800" b="1" dirty="0" smtClean="0">
                <a:solidFill>
                  <a:srgbClr val="F6791C"/>
                </a:solidFill>
                <a:latin typeface="Calibri"/>
                <a:ea typeface="Calibri"/>
                <a:cs typeface="Calibri"/>
                <a:sym typeface="Calibri"/>
              </a:rPr>
              <a:t> year’ </a:t>
            </a:r>
            <a:r>
              <a:rPr lang="en-GB" sz="2800" dirty="0" smtClean="0">
                <a:solidFill>
                  <a:srgbClr val="F6791C"/>
                </a:solidFill>
                <a:latin typeface="Calibri"/>
                <a:ea typeface="Calibri"/>
                <a:cs typeface="Calibri"/>
                <a:sym typeface="Calibri"/>
              </a:rPr>
              <a:t>(April </a:t>
            </a:r>
            <a:r>
              <a:rPr lang="en-GB" sz="2800" dirty="0">
                <a:solidFill>
                  <a:srgbClr val="F6791C"/>
                </a:solidFill>
                <a:latin typeface="Calibri"/>
                <a:ea typeface="Calibri"/>
                <a:cs typeface="Calibri"/>
                <a:sym typeface="Calibri"/>
              </a:rPr>
              <a:t>2025 - February </a:t>
            </a:r>
            <a:r>
              <a:rPr lang="en-GB" sz="2800" dirty="0" smtClean="0">
                <a:solidFill>
                  <a:srgbClr val="F6791C"/>
                </a:solidFill>
                <a:latin typeface="Calibri"/>
                <a:ea typeface="Calibri"/>
                <a:cs typeface="Calibri"/>
                <a:sym typeface="Calibri"/>
              </a:rPr>
              <a:t>2026) is the </a:t>
            </a:r>
            <a:r>
              <a:rPr lang="en-GB" sz="2800" b="1" dirty="0" smtClean="0">
                <a:solidFill>
                  <a:srgbClr val="F6791C"/>
                </a:solidFill>
                <a:latin typeface="Calibri"/>
                <a:ea typeface="Calibri"/>
                <a:cs typeface="Calibri"/>
                <a:sym typeface="Calibri"/>
              </a:rPr>
              <a:t>Compendium</a:t>
            </a:r>
          </a:p>
          <a:p>
            <a:pPr marL="0" lvl="0" indent="0" algn="l" rtl="0">
              <a:lnSpc>
                <a:spcPct val="115000"/>
              </a:lnSpc>
              <a:spcBef>
                <a:spcPts val="0"/>
              </a:spcBef>
              <a:spcAft>
                <a:spcPts val="0"/>
              </a:spcAft>
              <a:buNone/>
            </a:pPr>
            <a:endParaRPr sz="2200" b="1" dirty="0">
              <a:solidFill>
                <a:srgbClr val="004360"/>
              </a:solidFill>
              <a:latin typeface="Calibri"/>
              <a:ea typeface="Calibri"/>
              <a:cs typeface="Calibri"/>
              <a:sym typeface="Calibri"/>
            </a:endParaRPr>
          </a:p>
          <a:p>
            <a:pPr marL="0" lvl="0" indent="0" algn="l" rtl="0">
              <a:lnSpc>
                <a:spcPct val="115000"/>
              </a:lnSpc>
              <a:spcBef>
                <a:spcPts val="0"/>
              </a:spcBef>
              <a:spcAft>
                <a:spcPts val="0"/>
              </a:spcAft>
              <a:buNone/>
            </a:pPr>
            <a:r>
              <a:rPr lang="en-GB" sz="2800" dirty="0" smtClean="0">
                <a:solidFill>
                  <a:srgbClr val="004360"/>
                </a:solidFill>
                <a:latin typeface="Calibri"/>
                <a:ea typeface="Calibri"/>
                <a:cs typeface="Calibri"/>
                <a:sym typeface="Calibri"/>
              </a:rPr>
              <a:t>'</a:t>
            </a:r>
            <a:r>
              <a:rPr lang="en-GB" sz="2800" b="1" dirty="0" smtClean="0">
                <a:solidFill>
                  <a:srgbClr val="004360"/>
                </a:solidFill>
                <a:latin typeface="Calibri"/>
                <a:ea typeface="Calibri"/>
                <a:cs typeface="Calibri"/>
                <a:sym typeface="Calibri"/>
              </a:rPr>
              <a:t>compendium </a:t>
            </a:r>
            <a:r>
              <a:rPr lang="en-GB" sz="2800" b="1" dirty="0">
                <a:solidFill>
                  <a:srgbClr val="004360"/>
                </a:solidFill>
                <a:latin typeface="Calibri"/>
                <a:ea typeface="Calibri"/>
                <a:cs typeface="Calibri"/>
                <a:sym typeface="Calibri"/>
              </a:rPr>
              <a:t>of AARC best </a:t>
            </a:r>
            <a:r>
              <a:rPr lang="en-GB" sz="2800" b="1" dirty="0" smtClean="0">
                <a:solidFill>
                  <a:srgbClr val="004360"/>
                </a:solidFill>
                <a:latin typeface="Calibri"/>
                <a:ea typeface="Calibri"/>
                <a:cs typeface="Calibri"/>
                <a:sym typeface="Calibri"/>
              </a:rPr>
              <a:t>practices’</a:t>
            </a:r>
            <a:r>
              <a:rPr lang="en-GB" sz="2800" dirty="0" smtClean="0">
                <a:solidFill>
                  <a:srgbClr val="004360"/>
                </a:solidFill>
                <a:latin typeface="Calibri"/>
                <a:ea typeface="Calibri"/>
                <a:cs typeface="Calibri"/>
                <a:sym typeface="Calibri"/>
              </a:rPr>
              <a:t> with </a:t>
            </a:r>
            <a:r>
              <a:rPr lang="en-GB" sz="2800" b="1" dirty="0" smtClean="0">
                <a:solidFill>
                  <a:srgbClr val="004360"/>
                </a:solidFill>
                <a:latin typeface="Calibri"/>
                <a:ea typeface="Calibri"/>
                <a:cs typeface="Calibri"/>
                <a:sym typeface="Calibri"/>
              </a:rPr>
              <a:t>recommendations </a:t>
            </a:r>
            <a:r>
              <a:rPr lang="en-GB" sz="2800" dirty="0">
                <a:solidFill>
                  <a:srgbClr val="004360"/>
                </a:solidFill>
                <a:latin typeface="Calibri"/>
                <a:ea typeface="Calibri"/>
                <a:cs typeface="Calibri"/>
                <a:sym typeface="Calibri"/>
              </a:rPr>
              <a:t>for a common long-term strategy </a:t>
            </a:r>
            <a:r>
              <a:rPr lang="en-GB" sz="2800" dirty="0" smtClean="0">
                <a:solidFill>
                  <a:srgbClr val="004360"/>
                </a:solidFill>
                <a:latin typeface="Calibri"/>
                <a:ea typeface="Calibri"/>
                <a:cs typeface="Calibri"/>
                <a:sym typeface="Calibri"/>
              </a:rPr>
              <a:t>for </a:t>
            </a:r>
            <a:r>
              <a:rPr lang="en-GB" sz="2800" dirty="0">
                <a:solidFill>
                  <a:srgbClr val="004360"/>
                </a:solidFill>
                <a:latin typeface="Calibri"/>
                <a:ea typeface="Calibri"/>
                <a:cs typeface="Calibri"/>
                <a:sym typeface="Calibri"/>
              </a:rPr>
              <a:t>AAI services in pan-European Research Infrastructures in </a:t>
            </a:r>
            <a:r>
              <a:rPr lang="en-GB" sz="2800" dirty="0" smtClean="0">
                <a:solidFill>
                  <a:srgbClr val="004360"/>
                </a:solidFill>
                <a:latin typeface="Calibri"/>
                <a:ea typeface="Calibri"/>
                <a:cs typeface="Calibri"/>
                <a:sym typeface="Calibri"/>
              </a:rPr>
              <a:t>Europe </a:t>
            </a:r>
          </a:p>
          <a:p>
            <a:pPr marL="0" lvl="0" indent="0" algn="l" rtl="0">
              <a:lnSpc>
                <a:spcPct val="115000"/>
              </a:lnSpc>
              <a:spcBef>
                <a:spcPts val="0"/>
              </a:spcBef>
              <a:spcAft>
                <a:spcPts val="0"/>
              </a:spcAft>
              <a:buNone/>
            </a:pPr>
            <a:endParaRPr lang="en-GB" sz="1400" dirty="0" smtClean="0">
              <a:solidFill>
                <a:srgbClr val="004360"/>
              </a:solidFill>
              <a:latin typeface="Calibri"/>
              <a:ea typeface="Calibri"/>
              <a:cs typeface="Calibri"/>
              <a:sym typeface="Calibri"/>
            </a:endParaRP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based on the use case input </a:t>
            </a:r>
            <a:r>
              <a:rPr lang="en-GB" sz="2800" dirty="0" smtClean="0">
                <a:solidFill>
                  <a:srgbClr val="004360"/>
                </a:solidFill>
                <a:latin typeface="Calibri"/>
                <a:ea typeface="Calibri"/>
                <a:cs typeface="Calibri"/>
                <a:sym typeface="Wingdings" panose="05000000000000000000" pitchFamily="2" charset="2"/>
              </a:rPr>
              <a:t>and researcher requirements</a:t>
            </a:r>
            <a:endParaRPr lang="en-GB" sz="2800" dirty="0" smtClean="0">
              <a:solidFill>
                <a:srgbClr val="004360"/>
              </a:solidFill>
              <a:latin typeface="Calibri"/>
              <a:ea typeface="Calibri"/>
              <a:cs typeface="Calibri"/>
              <a:sym typeface="Calibri"/>
            </a:endParaRP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promotes coherent and interoperable architecture and policy</a:t>
            </a:r>
          </a:p>
          <a:p>
            <a:pPr marL="457200" lvl="0" indent="-457200" algn="l" rtl="0">
              <a:lnSpc>
                <a:spcPct val="115000"/>
              </a:lnSpc>
              <a:spcBef>
                <a:spcPts val="0"/>
              </a:spcBef>
              <a:spcAft>
                <a:spcPts val="0"/>
              </a:spcAft>
              <a:buFont typeface="Arial" panose="020B0604020202020204" pitchFamily="34" charset="0"/>
              <a:buChar char="•"/>
            </a:pPr>
            <a:r>
              <a:rPr lang="en-GB" sz="2800" b="1" dirty="0" smtClean="0">
                <a:solidFill>
                  <a:srgbClr val="004360"/>
                </a:solidFill>
                <a:latin typeface="Calibri"/>
                <a:ea typeface="Calibri"/>
                <a:cs typeface="Calibri"/>
                <a:sym typeface="Calibri"/>
              </a:rPr>
              <a:t>iterate and validate </a:t>
            </a:r>
            <a:r>
              <a:rPr lang="en-GB" sz="2800" dirty="0" smtClean="0">
                <a:solidFill>
                  <a:srgbClr val="004360"/>
                </a:solidFill>
                <a:latin typeface="Calibri"/>
                <a:ea typeface="Calibri"/>
                <a:cs typeface="Calibri"/>
                <a:sym typeface="Calibri"/>
              </a:rPr>
              <a:t>with the infrastructures at large</a:t>
            </a:r>
          </a:p>
          <a:p>
            <a:pPr marL="0" lvl="0" indent="0" algn="l" rtl="0">
              <a:lnSpc>
                <a:spcPct val="115000"/>
              </a:lnSpc>
              <a:spcBef>
                <a:spcPts val="0"/>
              </a:spcBef>
              <a:spcAft>
                <a:spcPts val="0"/>
              </a:spcAft>
              <a:buNone/>
            </a:pPr>
            <a:r>
              <a:rPr lang="en-US" sz="2800" i="1" dirty="0" smtClean="0">
                <a:solidFill>
                  <a:srgbClr val="004360"/>
                </a:solidFill>
                <a:latin typeface="Calibri"/>
                <a:ea typeface="Calibri"/>
                <a:cs typeface="Calibri"/>
                <a:sym typeface="Calibri"/>
              </a:rPr>
              <a:t>describe the road that collaborative research infrastructure AAI will take!</a:t>
            </a:r>
            <a:endParaRPr sz="2800" i="1" dirty="0">
              <a:solidFill>
                <a:srgbClr val="004360"/>
              </a:solidFill>
              <a:latin typeface="Calibri"/>
              <a:ea typeface="Calibri"/>
              <a:cs typeface="Calibri"/>
              <a:sym typeface="Calibri"/>
            </a:endParaRPr>
          </a:p>
        </p:txBody>
      </p:sp>
    </p:spTree>
    <p:extLst>
      <p:ext uri="{BB962C8B-B14F-4D97-AF65-F5344CB8AC3E}">
        <p14:creationId xmlns:p14="http://schemas.microsoft.com/office/powerpoint/2010/main" val="2072263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23</a:t>
            </a:fld>
            <a:endParaRPr lang="en-GB"/>
          </a:p>
        </p:txBody>
      </p:sp>
      <p:sp>
        <p:nvSpPr>
          <p:cNvPr id="5" name="Title 4"/>
          <p:cNvSpPr>
            <a:spLocks noGrp="1"/>
          </p:cNvSpPr>
          <p:nvPr>
            <p:ph type="title"/>
          </p:nvPr>
        </p:nvSpPr>
        <p:spPr>
          <a:xfrm>
            <a:off x="448287" y="4393800"/>
            <a:ext cx="11505174" cy="1325563"/>
          </a:xfrm>
        </p:spPr>
        <p:txBody>
          <a:bodyPr/>
          <a:lstStyle/>
          <a:p>
            <a:r>
              <a:rPr lang="en-GB" dirty="0" smtClean="0"/>
              <a:t>Let’s climb the AARC TREE together: </a:t>
            </a:r>
            <a:br>
              <a:rPr lang="en-GB" dirty="0" smtClean="0"/>
            </a:br>
            <a:r>
              <a:rPr lang="en-GB" dirty="0" smtClean="0"/>
              <a:t>work with us on our joint security challenges!</a:t>
            </a:r>
            <a:endParaRPr lang="en-GB" dirty="0"/>
          </a:p>
        </p:txBody>
      </p:sp>
      <p:sp>
        <p:nvSpPr>
          <p:cNvPr id="7" name="TextBox 6"/>
          <p:cNvSpPr txBox="1"/>
          <p:nvPr/>
        </p:nvSpPr>
        <p:spPr>
          <a:xfrm>
            <a:off x="6879479" y="3055749"/>
            <a:ext cx="3768065" cy="646331"/>
          </a:xfrm>
          <a:prstGeom prst="rect">
            <a:avLst/>
          </a:prstGeom>
          <a:noFill/>
        </p:spPr>
        <p:txBody>
          <a:bodyPr wrap="square" rtlCol="0">
            <a:spAutoFit/>
          </a:bodyPr>
          <a:lstStyle/>
          <a:p>
            <a:r>
              <a:rPr lang="en-GB" sz="1200" dirty="0" smtClean="0">
                <a:solidFill>
                  <a:srgbClr val="003F5E"/>
                </a:solidFill>
              </a:rPr>
              <a:t>Image generated by Adobe Firefly 2 with the text prompt</a:t>
            </a:r>
          </a:p>
          <a:p>
            <a:r>
              <a:rPr lang="en-GB" sz="1200" dirty="0" smtClean="0">
                <a:solidFill>
                  <a:srgbClr val="003F5E"/>
                </a:solidFill>
              </a:rPr>
              <a:t>“</a:t>
            </a:r>
            <a:r>
              <a:rPr lang="en-US" sz="1200" dirty="0">
                <a:solidFill>
                  <a:srgbClr val="003F5E"/>
                </a:solidFill>
              </a:rPr>
              <a:t>image of a broad-leaved lemon tree with a person sitting below it leaning against the trunk in the </a:t>
            </a:r>
            <a:r>
              <a:rPr lang="en-US" sz="1200" dirty="0" smtClean="0">
                <a:solidFill>
                  <a:srgbClr val="003F5E"/>
                </a:solidFill>
              </a:rPr>
              <a:t>sunshade”</a:t>
            </a:r>
            <a:endParaRPr lang="en-GB" sz="1200" dirty="0">
              <a:solidFill>
                <a:srgbClr val="003F5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46" y="108468"/>
            <a:ext cx="6288821" cy="3593612"/>
          </a:xfrm>
          <a:prstGeom prst="rect">
            <a:avLst/>
          </a:prstGeom>
        </p:spPr>
      </p:pic>
    </p:spTree>
    <p:extLst>
      <p:ext uri="{BB962C8B-B14F-4D97-AF65-F5344CB8AC3E}">
        <p14:creationId xmlns:p14="http://schemas.microsoft.com/office/powerpoint/2010/main" val="62667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GB" dirty="0" smtClean="0"/>
              <a:t>davidg@nikhef.nl</a:t>
            </a:r>
            <a:endParaRPr lang="en-GB" dirty="0"/>
          </a:p>
        </p:txBody>
      </p:sp>
      <p:sp>
        <p:nvSpPr>
          <p:cNvPr id="3" name="TextBox 2"/>
          <p:cNvSpPr txBox="1"/>
          <p:nvPr/>
        </p:nvSpPr>
        <p:spPr>
          <a:xfrm>
            <a:off x="180753" y="191385"/>
            <a:ext cx="6381972" cy="954107"/>
          </a:xfrm>
          <a:prstGeom prst="rect">
            <a:avLst/>
          </a:prstGeom>
          <a:noFill/>
        </p:spPr>
        <p:txBody>
          <a:bodyPr wrap="square" rtlCol="0">
            <a:spAutoFit/>
          </a:bodyPr>
          <a:lstStyle/>
          <a:p>
            <a:r>
              <a:rPr lang="en-GB" sz="1400" dirty="0" smtClean="0">
                <a:solidFill>
                  <a:schemeClr val="bg1">
                    <a:lumMod val="85000"/>
                  </a:schemeClr>
                </a:solidFill>
              </a:rPr>
              <a:t>Thanks to the AARC Community, including folk from whom I re-used graphics and material in this overview. In random order: </a:t>
            </a:r>
            <a:r>
              <a:rPr lang="en-GB" sz="1400" dirty="0" err="1" smtClean="0">
                <a:solidFill>
                  <a:schemeClr val="bg1">
                    <a:lumMod val="85000"/>
                  </a:schemeClr>
                </a:solidFill>
              </a:rPr>
              <a:t>Licia</a:t>
            </a:r>
            <a:r>
              <a:rPr lang="en-GB" sz="1400" dirty="0" smtClean="0">
                <a:solidFill>
                  <a:schemeClr val="bg1">
                    <a:lumMod val="85000"/>
                  </a:schemeClr>
                </a:solidFill>
              </a:rPr>
              <a:t> Florio, Nicolas </a:t>
            </a:r>
            <a:r>
              <a:rPr lang="en-GB" sz="1400" dirty="0" err="1" smtClean="0">
                <a:solidFill>
                  <a:schemeClr val="bg1">
                    <a:lumMod val="85000"/>
                  </a:schemeClr>
                </a:solidFill>
              </a:rPr>
              <a:t>Liampotis</a:t>
            </a:r>
            <a:r>
              <a:rPr lang="en-GB" sz="1400" dirty="0" smtClean="0">
                <a:solidFill>
                  <a:schemeClr val="bg1">
                    <a:lumMod val="85000"/>
                  </a:schemeClr>
                </a:solidFill>
              </a:rPr>
              <a:t>, Christos </a:t>
            </a:r>
            <a:r>
              <a:rPr lang="en-GB" sz="1400" dirty="0" err="1" smtClean="0">
                <a:solidFill>
                  <a:schemeClr val="bg1">
                    <a:lumMod val="85000"/>
                  </a:schemeClr>
                </a:solidFill>
              </a:rPr>
              <a:t>Kanellopoulos</a:t>
            </a:r>
            <a:r>
              <a:rPr lang="en-GB" sz="1400" dirty="0" smtClean="0">
                <a:solidFill>
                  <a:schemeClr val="bg1">
                    <a:lumMod val="85000"/>
                  </a:schemeClr>
                </a:solidFill>
              </a:rPr>
              <a:t>, Marina </a:t>
            </a:r>
            <a:r>
              <a:rPr lang="en-GB" sz="1400" dirty="0" err="1" smtClean="0">
                <a:solidFill>
                  <a:schemeClr val="bg1">
                    <a:lumMod val="85000"/>
                  </a:schemeClr>
                </a:solidFill>
              </a:rPr>
              <a:t>Adomeit</a:t>
            </a:r>
            <a:r>
              <a:rPr lang="en-GB" sz="1400" dirty="0" smtClean="0">
                <a:solidFill>
                  <a:schemeClr val="bg1">
                    <a:lumMod val="85000"/>
                  </a:schemeClr>
                </a:solidFill>
              </a:rPr>
              <a:t>, Janos </a:t>
            </a:r>
            <a:r>
              <a:rPr lang="en-GB" sz="1400" dirty="0" err="1" smtClean="0">
                <a:solidFill>
                  <a:schemeClr val="bg1">
                    <a:lumMod val="85000"/>
                  </a:schemeClr>
                </a:solidFill>
              </a:rPr>
              <a:t>Mohacsi</a:t>
            </a:r>
            <a:r>
              <a:rPr lang="en-GB" sz="1400" dirty="0" smtClean="0">
                <a:solidFill>
                  <a:schemeClr val="bg1">
                    <a:lumMod val="85000"/>
                  </a:schemeClr>
                </a:solidFill>
              </a:rPr>
              <a:t>, </a:t>
            </a:r>
            <a:r>
              <a:rPr lang="en-GB" sz="1400" dirty="0" err="1" smtClean="0">
                <a:solidFill>
                  <a:schemeClr val="bg1">
                    <a:lumMod val="85000"/>
                  </a:schemeClr>
                </a:solidFill>
              </a:rPr>
              <a:t>Ilaria</a:t>
            </a:r>
            <a:r>
              <a:rPr lang="en-GB" sz="1400" dirty="0" smtClean="0">
                <a:solidFill>
                  <a:schemeClr val="bg1">
                    <a:lumMod val="85000"/>
                  </a:schemeClr>
                </a:solidFill>
              </a:rPr>
              <a:t> Fava, </a:t>
            </a:r>
            <a:r>
              <a:rPr lang="en-GB" sz="1400" dirty="0" err="1" smtClean="0">
                <a:solidFill>
                  <a:schemeClr val="bg1">
                    <a:lumMod val="85000"/>
                  </a:schemeClr>
                </a:solidFill>
              </a:rPr>
              <a:t>Slavek</a:t>
            </a:r>
            <a:r>
              <a:rPr lang="en-GB" sz="1400" dirty="0" smtClean="0">
                <a:solidFill>
                  <a:schemeClr val="bg1">
                    <a:lumMod val="85000"/>
                  </a:schemeClr>
                </a:solidFill>
              </a:rPr>
              <a:t> </a:t>
            </a:r>
            <a:r>
              <a:rPr lang="en-GB" sz="1400" dirty="0" err="1" smtClean="0">
                <a:solidFill>
                  <a:schemeClr val="bg1">
                    <a:lumMod val="85000"/>
                  </a:schemeClr>
                </a:solidFill>
              </a:rPr>
              <a:t>Licehammer</a:t>
            </a:r>
            <a:r>
              <a:rPr lang="en-GB" sz="1400" dirty="0" smtClean="0">
                <a:solidFill>
                  <a:schemeClr val="bg1">
                    <a:lumMod val="85000"/>
                  </a:schemeClr>
                </a:solidFill>
              </a:rPr>
              <a:t>, Dave Kelsey, Ian Neilson, Marcus </a:t>
            </a:r>
            <a:r>
              <a:rPr lang="en-GB" sz="1400" dirty="0" err="1" smtClean="0">
                <a:solidFill>
                  <a:schemeClr val="bg1">
                    <a:lumMod val="85000"/>
                  </a:schemeClr>
                </a:solidFill>
              </a:rPr>
              <a:t>Hardt</a:t>
            </a:r>
            <a:r>
              <a:rPr lang="en-GB" sz="1400" dirty="0" smtClean="0">
                <a:solidFill>
                  <a:schemeClr val="bg1">
                    <a:lumMod val="85000"/>
                  </a:schemeClr>
                </a:solidFill>
              </a:rPr>
              <a:t>, Mischa Salle, Hannah Short, and Maarten </a:t>
            </a:r>
            <a:r>
              <a:rPr lang="en-GB" sz="1400" dirty="0" err="1" smtClean="0">
                <a:solidFill>
                  <a:schemeClr val="bg1">
                    <a:lumMod val="85000"/>
                  </a:schemeClr>
                </a:solidFill>
              </a:rPr>
              <a:t>Kremers</a:t>
            </a:r>
            <a:r>
              <a:rPr lang="en-GB" sz="1400" dirty="0" smtClean="0">
                <a:solidFill>
                  <a:schemeClr val="bg1">
                    <a:lumMod val="85000"/>
                  </a:schemeClr>
                </a:solidFill>
              </a:rPr>
              <a:t>.</a:t>
            </a:r>
            <a:endParaRPr lang="en-GB" sz="1400" dirty="0">
              <a:solidFill>
                <a:schemeClr val="bg1">
                  <a:lumMod val="85000"/>
                </a:schemeClr>
              </a:solidFill>
            </a:endParaRPr>
          </a:p>
        </p:txBody>
      </p:sp>
    </p:spTree>
    <p:extLst>
      <p:ext uri="{BB962C8B-B14F-4D97-AF65-F5344CB8AC3E}">
        <p14:creationId xmlns:p14="http://schemas.microsoft.com/office/powerpoint/2010/main" val="441920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4" name="Title 3"/>
          <p:cNvSpPr>
            <a:spLocks noGrp="1"/>
          </p:cNvSpPr>
          <p:nvPr>
            <p:ph type="title"/>
          </p:nvPr>
        </p:nvSpPr>
        <p:spPr/>
        <p:txBody>
          <a:bodyPr/>
          <a:lstStyle/>
          <a:p>
            <a:r>
              <a:rPr lang="en-GB" dirty="0" smtClean="0"/>
              <a:t>What will AARC TREE bring?</a:t>
            </a:r>
            <a:endParaRPr lang="en-GB" dirty="0"/>
          </a:p>
        </p:txBody>
      </p:sp>
      <p:sp>
        <p:nvSpPr>
          <p:cNvPr id="5" name="Google Shape;148;g2c15fcee84c_0_201"/>
          <p:cNvSpPr/>
          <p:nvPr/>
        </p:nvSpPr>
        <p:spPr>
          <a:xfrm>
            <a:off x="455646" y="1676792"/>
            <a:ext cx="5478600" cy="1911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750"/>
              </a:spcBef>
              <a:spcAft>
                <a:spcPts val="1000"/>
              </a:spcAft>
              <a:buNone/>
            </a:pPr>
            <a:r>
              <a:rPr lang="en-GB" sz="2000" b="1">
                <a:solidFill>
                  <a:srgbClr val="004360"/>
                </a:solidFill>
                <a:latin typeface="Calibri"/>
                <a:ea typeface="Calibri"/>
                <a:cs typeface="Calibri"/>
                <a:sym typeface="Calibri"/>
              </a:rPr>
              <a:t>Capture</a:t>
            </a:r>
            <a:r>
              <a:rPr lang="en-GB" sz="2000">
                <a:solidFill>
                  <a:srgbClr val="004360"/>
                </a:solidFill>
                <a:latin typeface="Calibri"/>
                <a:ea typeface="Calibri"/>
                <a:cs typeface="Calibri"/>
                <a:sym typeface="Calibri"/>
              </a:rPr>
              <a:t> and </a:t>
            </a:r>
            <a:r>
              <a:rPr lang="en-GB" sz="2000" b="1">
                <a:solidFill>
                  <a:srgbClr val="004360"/>
                </a:solidFill>
                <a:latin typeface="Calibri"/>
                <a:ea typeface="Calibri"/>
                <a:cs typeface="Calibri"/>
                <a:sym typeface="Calibri"/>
              </a:rPr>
              <a:t>analyse</a:t>
            </a:r>
            <a:r>
              <a:rPr lang="en-GB" sz="2000">
                <a:solidFill>
                  <a:srgbClr val="004360"/>
                </a:solidFill>
                <a:latin typeface="Calibri"/>
                <a:ea typeface="Calibri"/>
                <a:cs typeface="Calibri"/>
                <a:sym typeface="Calibri"/>
              </a:rPr>
              <a:t> new authentication and authorisation interoperability requirements (that support integration use-cases across the thematic area) and </a:t>
            </a:r>
            <a:r>
              <a:rPr lang="en-GB" sz="2000" b="1">
                <a:solidFill>
                  <a:srgbClr val="004360"/>
                </a:solidFill>
                <a:latin typeface="Calibri"/>
                <a:ea typeface="Calibri"/>
                <a:cs typeface="Calibri"/>
                <a:sym typeface="Calibri"/>
              </a:rPr>
              <a:t>provide</a:t>
            </a:r>
            <a:r>
              <a:rPr lang="en-GB" sz="2000">
                <a:solidFill>
                  <a:srgbClr val="004360"/>
                </a:solidFill>
                <a:latin typeface="Calibri"/>
                <a:ea typeface="Calibri"/>
                <a:cs typeface="Calibri"/>
                <a:sym typeface="Calibri"/>
              </a:rPr>
              <a:t> a landscape analysis of AAIs services (including gaps) in the RIs represented in AARC TREE</a:t>
            </a:r>
            <a:endParaRPr sz="2000">
              <a:solidFill>
                <a:srgbClr val="004360"/>
              </a:solidFill>
              <a:latin typeface="Calibri"/>
              <a:ea typeface="Calibri"/>
              <a:cs typeface="Calibri"/>
              <a:sym typeface="Calibri"/>
            </a:endParaRPr>
          </a:p>
        </p:txBody>
      </p:sp>
      <p:sp>
        <p:nvSpPr>
          <p:cNvPr id="6" name="Google Shape;149;g2c15fcee84c_0_201"/>
          <p:cNvSpPr/>
          <p:nvPr/>
        </p:nvSpPr>
        <p:spPr>
          <a:xfrm>
            <a:off x="481596" y="3872267"/>
            <a:ext cx="5452500" cy="1911300"/>
          </a:xfrm>
          <a:prstGeom prst="roundRect">
            <a:avLst>
              <a:gd name="adj" fmla="val 16667"/>
            </a:avLst>
          </a:prstGeom>
          <a:solidFill>
            <a:srgbClr val="F6F600">
              <a:alpha val="322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1000"/>
              </a:spcAft>
              <a:buNone/>
            </a:pPr>
            <a:r>
              <a:rPr lang="en-GB" sz="2000" b="1">
                <a:solidFill>
                  <a:srgbClr val="004360"/>
                </a:solidFill>
                <a:latin typeface="Calibri"/>
                <a:ea typeface="Calibri"/>
                <a:cs typeface="Calibri"/>
                <a:sym typeface="Calibri"/>
              </a:rPr>
              <a:t>Define</a:t>
            </a:r>
            <a:r>
              <a:rPr lang="en-GB" sz="2000">
                <a:solidFill>
                  <a:srgbClr val="004360"/>
                </a:solidFill>
                <a:latin typeface="Calibri"/>
                <a:ea typeface="Calibri"/>
                <a:cs typeface="Calibri"/>
                <a:sym typeface="Calibri"/>
              </a:rPr>
              <a:t> and </a:t>
            </a:r>
            <a:r>
              <a:rPr lang="en-GB" sz="2000" b="1">
                <a:solidFill>
                  <a:srgbClr val="004360"/>
                </a:solidFill>
                <a:latin typeface="Calibri"/>
                <a:ea typeface="Calibri"/>
                <a:cs typeface="Calibri"/>
                <a:sym typeface="Calibri"/>
              </a:rPr>
              <a:t>validate</a:t>
            </a:r>
            <a:r>
              <a:rPr lang="en-GB" sz="2000">
                <a:solidFill>
                  <a:srgbClr val="004360"/>
                </a:solidFill>
                <a:latin typeface="Calibri"/>
                <a:ea typeface="Calibri"/>
                <a:cs typeface="Calibri"/>
                <a:sym typeface="Calibri"/>
              </a:rPr>
              <a:t> new technical and policy guidelines for the AARC BPA that address RIs use-cases. This will improve the integration of RIs across thematic areas and increase the ability of RIs to support emerging needs</a:t>
            </a:r>
            <a:endParaRPr sz="2000" b="1">
              <a:solidFill>
                <a:srgbClr val="004360"/>
              </a:solidFill>
              <a:latin typeface="Calibri"/>
              <a:ea typeface="Calibri"/>
              <a:cs typeface="Calibri"/>
              <a:sym typeface="Calibri"/>
            </a:endParaRPr>
          </a:p>
        </p:txBody>
      </p:sp>
      <p:sp>
        <p:nvSpPr>
          <p:cNvPr id="7" name="Google Shape;150;g2c15fcee84c_0_201"/>
          <p:cNvSpPr/>
          <p:nvPr/>
        </p:nvSpPr>
        <p:spPr>
          <a:xfrm>
            <a:off x="6183671" y="1676797"/>
            <a:ext cx="5478600" cy="19113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750"/>
              </a:spcBef>
              <a:spcAft>
                <a:spcPts val="1000"/>
              </a:spcAft>
              <a:buNone/>
            </a:pPr>
            <a:r>
              <a:rPr lang="en-GB" sz="2000" b="1">
                <a:solidFill>
                  <a:srgbClr val="004360"/>
                </a:solidFill>
                <a:latin typeface="Calibri"/>
                <a:ea typeface="Calibri"/>
                <a:cs typeface="Calibri"/>
                <a:sym typeface="Calibri"/>
              </a:rPr>
              <a:t>Expand</a:t>
            </a:r>
            <a:r>
              <a:rPr lang="en-GB" sz="2000">
                <a:solidFill>
                  <a:srgbClr val="004360"/>
                </a:solidFill>
                <a:latin typeface="Calibri"/>
                <a:ea typeface="Calibri"/>
                <a:cs typeface="Calibri"/>
                <a:sym typeface="Calibri"/>
              </a:rPr>
              <a:t> the number of research communities that can implement the AARC BPA and/or the AARC guidelines, by providing a validation environment and toolkits. At the same time support existing AARC communities in adopting new guidelines</a:t>
            </a:r>
            <a:endParaRPr sz="2000">
              <a:solidFill>
                <a:srgbClr val="004360"/>
              </a:solidFill>
              <a:latin typeface="Calibri"/>
              <a:ea typeface="Calibri"/>
              <a:cs typeface="Calibri"/>
              <a:sym typeface="Calibri"/>
            </a:endParaRPr>
          </a:p>
        </p:txBody>
      </p:sp>
      <p:sp>
        <p:nvSpPr>
          <p:cNvPr id="8" name="Google Shape;151;g2c15fcee84c_0_201"/>
          <p:cNvSpPr/>
          <p:nvPr/>
        </p:nvSpPr>
        <p:spPr>
          <a:xfrm>
            <a:off x="6183671" y="3886597"/>
            <a:ext cx="5478600" cy="1911300"/>
          </a:xfrm>
          <a:prstGeom prst="roundRect">
            <a:avLst>
              <a:gd name="adj" fmla="val 16667"/>
            </a:avLst>
          </a:prstGeom>
          <a:solidFill>
            <a:srgbClr val="ED1556">
              <a:alpha val="277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750"/>
              </a:spcBef>
              <a:spcAft>
                <a:spcPts val="1000"/>
              </a:spcAft>
              <a:buNone/>
            </a:pPr>
            <a:r>
              <a:rPr lang="en-GB" sz="2000" b="1">
                <a:solidFill>
                  <a:srgbClr val="004360"/>
                </a:solidFill>
                <a:latin typeface="Calibri"/>
                <a:ea typeface="Calibri"/>
                <a:cs typeface="Calibri"/>
                <a:sym typeface="Calibri"/>
              </a:rPr>
              <a:t>Bring </a:t>
            </a:r>
            <a:r>
              <a:rPr lang="en-GB" sz="2000">
                <a:solidFill>
                  <a:srgbClr val="004360"/>
                </a:solidFill>
                <a:latin typeface="Calibri"/>
                <a:ea typeface="Calibri"/>
                <a:cs typeface="Calibri"/>
                <a:sym typeface="Calibri"/>
              </a:rPr>
              <a:t>RIs, e-Infrastructures and relevant stakeholders </a:t>
            </a:r>
            <a:r>
              <a:rPr lang="en-GB" sz="2000" b="1">
                <a:solidFill>
                  <a:srgbClr val="004360"/>
                </a:solidFill>
                <a:latin typeface="Calibri"/>
                <a:ea typeface="Calibri"/>
                <a:cs typeface="Calibri"/>
                <a:sym typeface="Calibri"/>
              </a:rPr>
              <a:t>together</a:t>
            </a:r>
            <a:r>
              <a:rPr lang="en-GB" sz="2000">
                <a:solidFill>
                  <a:srgbClr val="004360"/>
                </a:solidFill>
                <a:latin typeface="Calibri"/>
                <a:ea typeface="Calibri"/>
                <a:cs typeface="Calibri"/>
                <a:sym typeface="Calibri"/>
              </a:rPr>
              <a:t> to align strategies to integrate new technologies, better interoperate and share resources across thematic areas and produce a compendium and recommendations for different stakeholders</a:t>
            </a:r>
            <a:endParaRPr sz="2000">
              <a:solidFill>
                <a:srgbClr val="004360"/>
              </a:solidFill>
              <a:latin typeface="Calibri"/>
              <a:ea typeface="Calibri"/>
              <a:cs typeface="Calibri"/>
              <a:sym typeface="Calibri"/>
            </a:endParaRPr>
          </a:p>
        </p:txBody>
      </p:sp>
    </p:spTree>
    <p:extLst>
      <p:ext uri="{BB962C8B-B14F-4D97-AF65-F5344CB8AC3E}">
        <p14:creationId xmlns:p14="http://schemas.microsoft.com/office/powerpoint/2010/main" val="76697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26</a:t>
            </a:fld>
            <a:endParaRPr lang="en-GB"/>
          </a:p>
        </p:txBody>
      </p:sp>
      <p:sp>
        <p:nvSpPr>
          <p:cNvPr id="5" name="Title 4"/>
          <p:cNvSpPr>
            <a:spLocks noGrp="1"/>
          </p:cNvSpPr>
          <p:nvPr>
            <p:ph type="title"/>
          </p:nvPr>
        </p:nvSpPr>
        <p:spPr/>
        <p:txBody>
          <a:bodyPr/>
          <a:lstStyle/>
          <a:p>
            <a:r>
              <a:rPr lang="en-GB" dirty="0" smtClean="0"/>
              <a:t>Dedicated work package to collect requirements from (new) communities</a:t>
            </a:r>
            <a:endParaRPr lang="en-GB" dirty="0"/>
          </a:p>
        </p:txBody>
      </p:sp>
      <p:sp>
        <p:nvSpPr>
          <p:cNvPr id="6" name="Google Shape;127;g28ef9c00880_0_0"/>
          <p:cNvSpPr/>
          <p:nvPr/>
        </p:nvSpPr>
        <p:spPr>
          <a:xfrm rot="5400000">
            <a:off x="197680" y="1709049"/>
            <a:ext cx="2371062" cy="1546925"/>
          </a:xfrm>
          <a:prstGeom prst="chevron">
            <a:avLst>
              <a:gd name="adj" fmla="val 5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g28ef9c00880_0_0"/>
          <p:cNvSpPr txBox="1"/>
          <p:nvPr/>
        </p:nvSpPr>
        <p:spPr>
          <a:xfrm>
            <a:off x="638286" y="1977644"/>
            <a:ext cx="1489675" cy="1251651"/>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i="0" u="none" strike="noStrike" cap="none" dirty="0">
                <a:solidFill>
                  <a:schemeClr val="lt1"/>
                </a:solidFill>
                <a:latin typeface="Calibri"/>
                <a:ea typeface="Calibri"/>
                <a:cs typeface="Calibri"/>
                <a:sym typeface="Calibri"/>
              </a:rPr>
              <a:t>Landscape analysis of AARC BPA adoption </a:t>
            </a:r>
            <a:endParaRPr sz="1800" dirty="0">
              <a:latin typeface="Calibri"/>
              <a:ea typeface="Calibri"/>
              <a:cs typeface="Calibri"/>
              <a:sym typeface="Calibri"/>
            </a:endParaRPr>
          </a:p>
        </p:txBody>
      </p:sp>
      <p:sp>
        <p:nvSpPr>
          <p:cNvPr id="8" name="Google Shape;129;g28ef9c00880_0_0"/>
          <p:cNvSpPr/>
          <p:nvPr/>
        </p:nvSpPr>
        <p:spPr>
          <a:xfrm rot="5400000">
            <a:off x="5787444" y="-2321964"/>
            <a:ext cx="1656812" cy="8894700"/>
          </a:xfrm>
          <a:prstGeom prst="round2SameRect">
            <a:avLst>
              <a:gd name="adj1" fmla="val 16667"/>
              <a:gd name="adj2" fmla="val 0"/>
            </a:avLst>
          </a:prstGeom>
          <a:solidFill>
            <a:schemeClr val="lt1">
              <a:alpha val="89800"/>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1000"/>
              </a:spcAft>
              <a:buNone/>
            </a:pPr>
            <a:endParaRPr/>
          </a:p>
        </p:txBody>
      </p:sp>
      <p:sp>
        <p:nvSpPr>
          <p:cNvPr id="9" name="Google Shape;130;g28ef9c00880_0_0"/>
          <p:cNvSpPr txBox="1"/>
          <p:nvPr/>
        </p:nvSpPr>
        <p:spPr>
          <a:xfrm>
            <a:off x="2310776" y="1359336"/>
            <a:ext cx="8654637" cy="1503076"/>
          </a:xfrm>
          <a:prstGeom prst="rect">
            <a:avLst/>
          </a:prstGeom>
          <a:noFill/>
          <a:ln>
            <a:noFill/>
          </a:ln>
        </p:spPr>
        <p:txBody>
          <a:bodyPr spcFirstLastPara="1" wrap="square" lIns="99550" tIns="8875" rIns="8875" bIns="8875" anchor="ctr" anchorCtr="0">
            <a:noAutofit/>
          </a:bodyPr>
          <a:lstStyle/>
          <a:p>
            <a:pPr marL="114300" marR="0" lvl="1" indent="-127000" algn="l" rtl="0">
              <a:lnSpc>
                <a:spcPct val="100000"/>
              </a:lnSpc>
              <a:spcBef>
                <a:spcPts val="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Conduct </a:t>
            </a:r>
            <a:r>
              <a:rPr lang="en-GB" dirty="0">
                <a:solidFill>
                  <a:srgbClr val="003F5E"/>
                </a:solidFill>
                <a:latin typeface="Calibri"/>
                <a:ea typeface="Calibri"/>
                <a:cs typeface="Calibri"/>
                <a:sym typeface="Calibri"/>
              </a:rPr>
              <a:t>an </a:t>
            </a:r>
            <a:r>
              <a:rPr lang="en-GB" i="0" u="none" strike="noStrike" cap="none" dirty="0">
                <a:solidFill>
                  <a:srgbClr val="003F5E"/>
                </a:solidFill>
                <a:latin typeface="Calibri"/>
                <a:ea typeface="Calibri"/>
                <a:cs typeface="Calibri"/>
                <a:sym typeface="Calibri"/>
              </a:rPr>
              <a:t>AARC BPA </a:t>
            </a:r>
            <a:r>
              <a:rPr lang="en-GB" b="1" i="0" u="none" strike="noStrike" cap="none" dirty="0">
                <a:solidFill>
                  <a:srgbClr val="003F5E"/>
                </a:solidFill>
                <a:latin typeface="Calibri"/>
                <a:ea typeface="Calibri"/>
                <a:cs typeface="Calibri"/>
                <a:sym typeface="Calibri"/>
              </a:rPr>
              <a:t>adoption survey </a:t>
            </a:r>
            <a:r>
              <a:rPr lang="en-GB" i="0" u="none" strike="noStrike" cap="none" dirty="0">
                <a:solidFill>
                  <a:srgbClr val="003F5E"/>
                </a:solidFill>
                <a:latin typeface="Calibri"/>
                <a:ea typeface="Calibri"/>
                <a:cs typeface="Calibri"/>
                <a:sym typeface="Calibri"/>
              </a:rPr>
              <a:t>among the </a:t>
            </a:r>
            <a:r>
              <a:rPr lang="en-GB" i="0" u="none" strike="noStrike" cap="none" dirty="0" smtClean="0">
                <a:solidFill>
                  <a:srgbClr val="003F5E"/>
                </a:solidFill>
                <a:latin typeface="Calibri"/>
                <a:ea typeface="Calibri"/>
                <a:cs typeface="Calibri"/>
                <a:sym typeface="Calibri"/>
              </a:rPr>
              <a:t>R</a:t>
            </a:r>
            <a:r>
              <a:rPr lang="en-GB" dirty="0" smtClean="0">
                <a:solidFill>
                  <a:srgbClr val="003F5E"/>
                </a:solidFill>
                <a:latin typeface="Calibri"/>
                <a:ea typeface="Calibri"/>
                <a:cs typeface="Calibri"/>
                <a:sym typeface="Calibri"/>
              </a:rPr>
              <a:t>I</a:t>
            </a:r>
            <a:r>
              <a:rPr lang="en-GB" i="0" u="none" strike="noStrike" cap="none" dirty="0" smtClean="0">
                <a:solidFill>
                  <a:srgbClr val="003F5E"/>
                </a:solidFill>
                <a:latin typeface="Calibri"/>
                <a:ea typeface="Calibri"/>
                <a:cs typeface="Calibri"/>
                <a:sym typeface="Calibri"/>
              </a:rPr>
              <a:t>s,</a:t>
            </a:r>
            <a:br>
              <a:rPr lang="en-GB" i="0" u="none" strike="noStrike" cap="none" dirty="0" smtClean="0">
                <a:solidFill>
                  <a:srgbClr val="003F5E"/>
                </a:solidFill>
                <a:latin typeface="Calibri"/>
                <a:ea typeface="Calibri"/>
                <a:cs typeface="Calibri"/>
                <a:sym typeface="Calibri"/>
              </a:rPr>
            </a:br>
            <a:r>
              <a:rPr lang="en-GB" dirty="0" smtClean="0">
                <a:solidFill>
                  <a:srgbClr val="003F5E"/>
                </a:solidFill>
                <a:latin typeface="Calibri"/>
                <a:ea typeface="Calibri"/>
                <a:cs typeface="Calibri"/>
                <a:sym typeface="Calibri"/>
              </a:rPr>
              <a:t>online </a:t>
            </a:r>
            <a:r>
              <a:rPr lang="en-GB" dirty="0">
                <a:solidFill>
                  <a:srgbClr val="003F5E"/>
                </a:solidFill>
                <a:latin typeface="Calibri"/>
                <a:ea typeface="Calibri"/>
                <a:cs typeface="Calibri"/>
                <a:sym typeface="Calibri"/>
              </a:rPr>
              <a:t>survey accompanied by the arranged conversations with the individual RIs</a:t>
            </a:r>
            <a:endParaRPr dirty="0">
              <a:solidFill>
                <a:srgbClr val="003F5E"/>
              </a:solidFill>
              <a:latin typeface="Calibri"/>
              <a:ea typeface="Calibri"/>
              <a:cs typeface="Calibri"/>
              <a:sym typeface="Calibri"/>
            </a:endParaRPr>
          </a:p>
          <a:p>
            <a:pPr marL="114300" marR="0" lvl="1" indent="-127000" algn="l" rtl="0">
              <a:lnSpc>
                <a:spcPct val="100000"/>
              </a:lnSpc>
              <a:spcBef>
                <a:spcPts val="1000"/>
              </a:spcBef>
              <a:spcAft>
                <a:spcPts val="0"/>
              </a:spcAft>
              <a:buClr>
                <a:srgbClr val="003F5E"/>
              </a:buClr>
              <a:buSzPts val="1600"/>
              <a:buFont typeface="Calibri"/>
              <a:buChar char="•"/>
            </a:pPr>
            <a:r>
              <a:rPr lang="en-GB" i="0" u="none" strike="noStrike" cap="none" dirty="0">
                <a:solidFill>
                  <a:srgbClr val="003F5E"/>
                </a:solidFill>
                <a:latin typeface="Calibri"/>
                <a:ea typeface="Calibri"/>
                <a:cs typeface="Calibri"/>
                <a:sym typeface="Calibri"/>
              </a:rPr>
              <a:t>Collect </a:t>
            </a:r>
            <a:r>
              <a:rPr lang="en-GB" i="0" u="none" strike="noStrike" cap="none" dirty="0" smtClean="0">
                <a:solidFill>
                  <a:srgbClr val="003F5E"/>
                </a:solidFill>
                <a:latin typeface="Calibri"/>
                <a:ea typeface="Calibri"/>
                <a:cs typeface="Calibri"/>
                <a:sym typeface="Calibri"/>
              </a:rPr>
              <a:t>information on current deployment </a:t>
            </a:r>
            <a:r>
              <a:rPr lang="en-GB" i="0" u="none" strike="noStrike" cap="none" dirty="0">
                <a:solidFill>
                  <a:srgbClr val="003F5E"/>
                </a:solidFill>
                <a:latin typeface="Calibri"/>
                <a:ea typeface="Calibri"/>
                <a:cs typeface="Calibri"/>
                <a:sym typeface="Calibri"/>
              </a:rPr>
              <a:t>of AARC BPA </a:t>
            </a:r>
            <a:r>
              <a:rPr lang="en-GB" i="0" u="none" strike="noStrike" cap="none" dirty="0" smtClean="0">
                <a:solidFill>
                  <a:srgbClr val="003F5E"/>
                </a:solidFill>
                <a:latin typeface="Calibri"/>
                <a:ea typeface="Calibri"/>
                <a:cs typeface="Calibri"/>
                <a:sym typeface="Calibri"/>
              </a:rPr>
              <a:t>AAIs </a:t>
            </a:r>
            <a:r>
              <a:rPr lang="en-GB" dirty="0">
                <a:solidFill>
                  <a:srgbClr val="003F5E"/>
                </a:solidFill>
                <a:latin typeface="Calibri"/>
                <a:ea typeface="Calibri"/>
                <a:cs typeface="Calibri"/>
                <a:sym typeface="Calibri"/>
              </a:rPr>
              <a:t>and</a:t>
            </a:r>
            <a:r>
              <a:rPr lang="en-GB" i="0" u="none" strike="noStrike" cap="none" dirty="0">
                <a:solidFill>
                  <a:srgbClr val="003F5E"/>
                </a:solidFill>
                <a:latin typeface="Calibri"/>
                <a:ea typeface="Calibri"/>
                <a:cs typeface="Calibri"/>
                <a:sym typeface="Calibri"/>
              </a:rPr>
              <a:t> adoption </a:t>
            </a:r>
            <a:r>
              <a:rPr lang="en-GB" i="0" u="none" strike="noStrike" cap="none" dirty="0" smtClean="0">
                <a:solidFill>
                  <a:srgbClr val="003F5E"/>
                </a:solidFill>
                <a:latin typeface="Calibri"/>
                <a:ea typeface="Calibri"/>
                <a:cs typeface="Calibri"/>
                <a:sym typeface="Calibri"/>
              </a:rPr>
              <a:t>of guidelines</a:t>
            </a:r>
            <a:endParaRPr i="0" u="none" strike="noStrike" cap="none" dirty="0">
              <a:solidFill>
                <a:srgbClr val="003F5E"/>
              </a:solidFill>
              <a:latin typeface="Calibri"/>
              <a:ea typeface="Calibri"/>
              <a:cs typeface="Calibri"/>
              <a:sym typeface="Calibri"/>
            </a:endParaRPr>
          </a:p>
          <a:p>
            <a:pPr marL="0" marR="0" lvl="0" indent="0" algn="l" rtl="0">
              <a:lnSpc>
                <a:spcPct val="100000"/>
              </a:lnSpc>
              <a:spcBef>
                <a:spcPts val="1000"/>
              </a:spcBef>
              <a:spcAft>
                <a:spcPts val="0"/>
              </a:spcAft>
              <a:buNone/>
            </a:pPr>
            <a:r>
              <a:rPr lang="en-GB" dirty="0">
                <a:solidFill>
                  <a:srgbClr val="003F5E"/>
                </a:solidFill>
                <a:latin typeface="Calibri"/>
                <a:ea typeface="Calibri"/>
                <a:cs typeface="Calibri"/>
                <a:sym typeface="Calibri"/>
              </a:rPr>
              <a:t>Result</a:t>
            </a:r>
            <a:r>
              <a:rPr lang="en-GB" dirty="0" smtClean="0">
                <a:solidFill>
                  <a:srgbClr val="003F5E"/>
                </a:solidFill>
                <a:latin typeface="Calibri"/>
                <a:ea typeface="Calibri"/>
                <a:cs typeface="Calibri"/>
                <a:sym typeface="Calibri"/>
              </a:rPr>
              <a:t>:  </a:t>
            </a:r>
            <a:r>
              <a:rPr lang="en-GB" b="1" dirty="0" smtClean="0">
                <a:solidFill>
                  <a:srgbClr val="003F5E"/>
                </a:solidFill>
                <a:latin typeface="Calibri"/>
                <a:ea typeface="Calibri"/>
                <a:cs typeface="Calibri"/>
                <a:sym typeface="Calibri"/>
              </a:rPr>
              <a:t>Landscape </a:t>
            </a:r>
            <a:r>
              <a:rPr lang="en-GB" b="1" dirty="0">
                <a:solidFill>
                  <a:srgbClr val="003F5E"/>
                </a:solidFill>
                <a:latin typeface="Calibri"/>
                <a:ea typeface="Calibri"/>
                <a:cs typeface="Calibri"/>
                <a:sym typeface="Calibri"/>
              </a:rPr>
              <a:t>analysis of AARC BPA adoption </a:t>
            </a:r>
            <a:r>
              <a:rPr lang="en-GB" b="1" dirty="0" smtClean="0">
                <a:solidFill>
                  <a:srgbClr val="003F5E"/>
                </a:solidFill>
                <a:latin typeface="Calibri"/>
                <a:ea typeface="Calibri"/>
                <a:cs typeface="Calibri"/>
                <a:sym typeface="Calibri"/>
              </a:rPr>
              <a:t>(around December 2024)</a:t>
            </a:r>
            <a:endParaRPr b="1" dirty="0">
              <a:solidFill>
                <a:srgbClr val="003F5E"/>
              </a:solidFill>
              <a:latin typeface="Calibri"/>
              <a:ea typeface="Calibri"/>
              <a:cs typeface="Calibri"/>
              <a:sym typeface="Calibri"/>
            </a:endParaRPr>
          </a:p>
        </p:txBody>
      </p:sp>
      <p:sp>
        <p:nvSpPr>
          <p:cNvPr id="10" name="Google Shape;131;g28ef9c00880_0_0"/>
          <p:cNvSpPr/>
          <p:nvPr/>
        </p:nvSpPr>
        <p:spPr>
          <a:xfrm rot="5400000">
            <a:off x="213825" y="3356842"/>
            <a:ext cx="2339100" cy="1547100"/>
          </a:xfrm>
          <a:prstGeom prst="chevron">
            <a:avLst>
              <a:gd name="adj" fmla="val 50000"/>
            </a:avLst>
          </a:prstGeom>
          <a:solidFill>
            <a:srgbClr val="F57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2;g28ef9c00880_0_0"/>
          <p:cNvSpPr txBox="1"/>
          <p:nvPr/>
        </p:nvSpPr>
        <p:spPr>
          <a:xfrm>
            <a:off x="609575" y="3878707"/>
            <a:ext cx="1593300" cy="7986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dirty="0">
                <a:solidFill>
                  <a:schemeClr val="lt1"/>
                </a:solidFill>
                <a:latin typeface="Calibri"/>
                <a:ea typeface="Calibri"/>
                <a:cs typeface="Calibri"/>
                <a:sym typeface="Calibri"/>
              </a:rPr>
              <a:t>Use cases requirements </a:t>
            </a:r>
            <a:r>
              <a:rPr lang="en-GB" sz="1800" dirty="0" smtClean="0">
                <a:solidFill>
                  <a:schemeClr val="lt1"/>
                </a:solidFill>
                <a:latin typeface="Calibri"/>
                <a:ea typeface="Calibri"/>
                <a:cs typeface="Calibri"/>
                <a:sym typeface="Calibri"/>
              </a:rPr>
              <a:t>&amp; consultations</a:t>
            </a:r>
            <a:endParaRPr sz="1800" dirty="0">
              <a:solidFill>
                <a:schemeClr val="lt1"/>
              </a:solidFill>
              <a:latin typeface="Calibri"/>
              <a:ea typeface="Calibri"/>
              <a:cs typeface="Calibri"/>
              <a:sym typeface="Calibri"/>
            </a:endParaRPr>
          </a:p>
        </p:txBody>
      </p:sp>
      <p:sp>
        <p:nvSpPr>
          <p:cNvPr id="12" name="Google Shape;133;g28ef9c00880_0_0"/>
          <p:cNvSpPr/>
          <p:nvPr/>
        </p:nvSpPr>
        <p:spPr>
          <a:xfrm rot="5400000">
            <a:off x="5609445" y="-487153"/>
            <a:ext cx="2011422" cy="8893312"/>
          </a:xfrm>
          <a:prstGeom prst="round2SameRect">
            <a:avLst>
              <a:gd name="adj1" fmla="val 16667"/>
              <a:gd name="adj2" fmla="val 0"/>
            </a:avLst>
          </a:prstGeom>
          <a:solidFill>
            <a:schemeClr val="lt1">
              <a:alpha val="89800"/>
            </a:schemeClr>
          </a:solidFill>
          <a:ln w="25400" cap="flat" cmpd="sng">
            <a:solidFill>
              <a:srgbClr val="F57B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4;g28ef9c00880_0_0"/>
          <p:cNvSpPr txBox="1"/>
          <p:nvPr/>
        </p:nvSpPr>
        <p:spPr>
          <a:xfrm>
            <a:off x="2310777" y="2939280"/>
            <a:ext cx="8751034" cy="1968137"/>
          </a:xfrm>
          <a:prstGeom prst="rect">
            <a:avLst/>
          </a:prstGeom>
          <a:noFill/>
          <a:ln>
            <a:noFill/>
          </a:ln>
        </p:spPr>
        <p:txBody>
          <a:bodyPr spcFirstLastPara="1" wrap="square" lIns="99550" tIns="8875" rIns="8875" bIns="8875" anchor="ctr" anchorCtr="0">
            <a:noAutofit/>
          </a:bodyPr>
          <a:lstStyle/>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Design </a:t>
            </a:r>
            <a:r>
              <a:rPr lang="en-GB" dirty="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and create </a:t>
            </a:r>
            <a: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survey (including technology and policy questions) </a:t>
            </a:r>
            <a: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r>
            <a:b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br>
            <a: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based </a:t>
            </a:r>
            <a:r>
              <a:rPr lang="en-GB" dirty="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on </a:t>
            </a:r>
            <a:r>
              <a:rPr lang="en-GB" u="sng" dirty="0">
                <a:solidFill>
                  <a:schemeClr val="hlink"/>
                </a:solidFill>
                <a:latin typeface="Calibri"/>
                <a:ea typeface="Calibri"/>
                <a:cs typeface="Calibri"/>
                <a:sym typeface="Calibri"/>
                <a:hlinkClick r:id="rId2"/>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FIM4Rv2 paper</a:t>
            </a:r>
            <a:r>
              <a:rPr lang="en-GB" dirty="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GB" u="sng" dirty="0">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Evolution</a:t>
            </a:r>
            <a:r>
              <a:rPr lang="en-GB" dirty="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GB" u="sng" dirty="0">
                <a:solidFill>
                  <a:schemeClr val="hlink"/>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EOSC AAI TF </a:t>
            </a:r>
            <a:r>
              <a:rPr lang="en-GB" u="sng" dirty="0" smtClean="0">
                <a:solidFill>
                  <a:schemeClr val="hlink"/>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requirements</a:t>
            </a:r>
          </a:p>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Engage FIM4R</a:t>
            </a:r>
            <a:r>
              <a:rPr lang="en-GB" dirty="0">
                <a:solidFill>
                  <a:srgbClr val="003F5E"/>
                </a:solidFill>
                <a:latin typeface="Calibri"/>
                <a:ea typeface="Calibri"/>
                <a:cs typeface="Calibri"/>
                <a:sym typeface="Calibri"/>
              </a:rPr>
              <a:t>, AEGIS, EOSC AAI TF, National </a:t>
            </a:r>
            <a:r>
              <a:rPr lang="en-GB" dirty="0" err="1">
                <a:solidFill>
                  <a:srgbClr val="003F5E"/>
                </a:solidFill>
                <a:latin typeface="Calibri"/>
                <a:ea typeface="Calibri"/>
                <a:cs typeface="Calibri"/>
                <a:sym typeface="Calibri"/>
              </a:rPr>
              <a:t>Ris</a:t>
            </a:r>
            <a:r>
              <a:rPr lang="en-GB" dirty="0">
                <a:solidFill>
                  <a:srgbClr val="003F5E"/>
                </a:solidFill>
                <a:latin typeface="Calibri"/>
                <a:ea typeface="Calibri"/>
                <a:cs typeface="Calibri"/>
                <a:sym typeface="Calibri"/>
              </a:rPr>
              <a:t>, EU data spaces to capture </a:t>
            </a:r>
            <a:r>
              <a:rPr lang="en-GB" dirty="0" smtClean="0">
                <a:solidFill>
                  <a:srgbClr val="003F5E"/>
                </a:solidFill>
                <a:latin typeface="Calibri"/>
                <a:ea typeface="Calibri"/>
                <a:cs typeface="Calibri"/>
                <a:sym typeface="Calibri"/>
              </a:rPr>
              <a:t>requirements</a:t>
            </a:r>
            <a:endParaRPr dirty="0">
              <a:solidFill>
                <a:srgbClr val="003F5E"/>
              </a:solidFill>
              <a:latin typeface="Calibri"/>
              <a:ea typeface="Calibri"/>
              <a:cs typeface="Calibri"/>
              <a:sym typeface="Calibri"/>
            </a:endParaRPr>
          </a:p>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Discus </a:t>
            </a:r>
            <a:r>
              <a:rPr lang="en-GB" dirty="0">
                <a:solidFill>
                  <a:srgbClr val="003F5E"/>
                </a:solidFill>
                <a:latin typeface="Calibri"/>
                <a:ea typeface="Calibri"/>
                <a:cs typeface="Calibri"/>
                <a:sym typeface="Calibri"/>
              </a:rPr>
              <a:t>with </a:t>
            </a:r>
            <a:r>
              <a:rPr lang="en-GB" dirty="0" smtClean="0">
                <a:solidFill>
                  <a:srgbClr val="003F5E"/>
                </a:solidFill>
                <a:latin typeface="Calibri"/>
                <a:ea typeface="Calibri"/>
                <a:cs typeface="Calibri"/>
                <a:sym typeface="Calibri"/>
              </a:rPr>
              <a:t>our ESFRIs to get expectations &amp; requirements via consultations</a:t>
            </a:r>
            <a:r>
              <a:rPr lang="en-GB" dirty="0">
                <a:solidFill>
                  <a:srgbClr val="003F5E"/>
                </a:solidFill>
                <a:latin typeface="Calibri"/>
                <a:ea typeface="Calibri"/>
                <a:cs typeface="Calibri"/>
                <a:sym typeface="Calibri"/>
              </a:rPr>
              <a:t>, workshops </a:t>
            </a:r>
            <a:r>
              <a:rPr lang="en-GB" dirty="0" err="1">
                <a:solidFill>
                  <a:srgbClr val="003F5E"/>
                </a:solidFill>
                <a:latin typeface="Calibri"/>
                <a:ea typeface="Calibri"/>
                <a:cs typeface="Calibri"/>
                <a:sym typeface="Calibri"/>
              </a:rPr>
              <a:t>etc</a:t>
            </a:r>
            <a:endParaRPr dirty="0">
              <a:solidFill>
                <a:srgbClr val="003F5E"/>
              </a:solidFill>
              <a:latin typeface="Calibri"/>
              <a:ea typeface="Calibri"/>
              <a:cs typeface="Calibri"/>
              <a:sym typeface="Calibri"/>
            </a:endParaRPr>
          </a:p>
          <a:p>
            <a:pPr marL="0" marR="0" lvl="0" indent="0" algn="l" rtl="0">
              <a:lnSpc>
                <a:spcPct val="90000"/>
              </a:lnSpc>
              <a:spcBef>
                <a:spcPts val="1000"/>
              </a:spcBef>
              <a:spcAft>
                <a:spcPts val="0"/>
              </a:spcAft>
              <a:buNone/>
            </a:pPr>
            <a:r>
              <a:rPr lang="en-GB" dirty="0" smtClean="0">
                <a:solidFill>
                  <a:srgbClr val="003F5E"/>
                </a:solidFill>
                <a:latin typeface="Calibri"/>
                <a:ea typeface="Calibri"/>
                <a:cs typeface="Calibri"/>
                <a:sym typeface="Calibri"/>
              </a:rPr>
              <a:t>Result:</a:t>
            </a:r>
            <a:r>
              <a:rPr lang="en-GB" dirty="0">
                <a:solidFill>
                  <a:srgbClr val="003F5E"/>
                </a:solidFill>
                <a:latin typeface="Calibri"/>
                <a:ea typeface="Calibri"/>
                <a:cs typeface="Calibri"/>
                <a:sym typeface="Calibri"/>
              </a:rPr>
              <a:t> </a:t>
            </a:r>
            <a:r>
              <a:rPr lang="en-GB" b="1" dirty="0" smtClean="0">
                <a:solidFill>
                  <a:srgbClr val="003F5E"/>
                </a:solidFill>
                <a:latin typeface="Calibri"/>
                <a:ea typeface="Calibri"/>
                <a:cs typeface="Calibri"/>
                <a:sym typeface="Calibri"/>
              </a:rPr>
              <a:t>Use </a:t>
            </a:r>
            <a:r>
              <a:rPr lang="en-GB" b="1" dirty="0">
                <a:solidFill>
                  <a:srgbClr val="003F5E"/>
                </a:solidFill>
                <a:latin typeface="Calibri"/>
                <a:ea typeface="Calibri"/>
                <a:cs typeface="Calibri"/>
                <a:sym typeface="Calibri"/>
              </a:rPr>
              <a:t>cases requirements described </a:t>
            </a:r>
            <a:r>
              <a:rPr lang="en-GB" b="1" dirty="0" smtClean="0">
                <a:solidFill>
                  <a:srgbClr val="003F5E"/>
                </a:solidFill>
                <a:latin typeface="Calibri"/>
                <a:ea typeface="Calibri"/>
                <a:cs typeface="Calibri"/>
                <a:sym typeface="Calibri"/>
              </a:rPr>
              <a:t>in a white paper (target Q1 2025)</a:t>
            </a:r>
            <a:endParaRPr b="1" dirty="0">
              <a:solidFill>
                <a:srgbClr val="003F5E"/>
              </a:solidFill>
              <a:latin typeface="Calibri"/>
              <a:ea typeface="Calibri"/>
              <a:cs typeface="Calibri"/>
              <a:sym typeface="Calibri"/>
            </a:endParaRPr>
          </a:p>
        </p:txBody>
      </p:sp>
      <p:sp>
        <p:nvSpPr>
          <p:cNvPr id="14" name="Google Shape;135;g28ef9c00880_0_0"/>
          <p:cNvSpPr/>
          <p:nvPr/>
        </p:nvSpPr>
        <p:spPr>
          <a:xfrm rot="5400000">
            <a:off x="458674" y="4708019"/>
            <a:ext cx="1848900" cy="1547100"/>
          </a:xfrm>
          <a:prstGeom prst="chevron">
            <a:avLst>
              <a:gd name="adj" fmla="val 50000"/>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g28ef9c00880_0_0"/>
          <p:cNvSpPr txBox="1"/>
          <p:nvPr/>
        </p:nvSpPr>
        <p:spPr>
          <a:xfrm>
            <a:off x="557761" y="5152254"/>
            <a:ext cx="1593300" cy="7971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dirty="0">
                <a:solidFill>
                  <a:schemeClr val="lt1"/>
                </a:solidFill>
                <a:latin typeface="Calibri"/>
                <a:ea typeface="Calibri"/>
                <a:cs typeface="Calibri"/>
                <a:sym typeface="Calibri"/>
              </a:rPr>
              <a:t>Handover to </a:t>
            </a:r>
            <a:r>
              <a:rPr lang="en-GB" sz="1800" dirty="0" smtClean="0">
                <a:solidFill>
                  <a:schemeClr val="lt1"/>
                </a:solidFill>
                <a:latin typeface="Calibri"/>
                <a:ea typeface="Calibri"/>
                <a:cs typeface="Calibri"/>
                <a:sym typeface="Calibri"/>
              </a:rPr>
              <a:t>Compendium</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4178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3</a:t>
            </a:fld>
            <a:endParaRPr lang="en-GB"/>
          </a:p>
        </p:txBody>
      </p:sp>
      <p:sp>
        <p:nvSpPr>
          <p:cNvPr id="3" name="Title 2"/>
          <p:cNvSpPr>
            <a:spLocks noGrp="1"/>
          </p:cNvSpPr>
          <p:nvPr>
            <p:ph type="title"/>
          </p:nvPr>
        </p:nvSpPr>
        <p:spPr/>
        <p:txBody>
          <a:bodyPr/>
          <a:lstStyle/>
          <a:p>
            <a:r>
              <a:rPr lang="en-US" dirty="0" smtClean="0"/>
              <a:t>But that is only part of a much larger, federated, story …</a:t>
            </a:r>
            <a:endParaRPr lang="en-GB" dirty="0"/>
          </a:p>
        </p:txBody>
      </p:sp>
      <p:grpSp>
        <p:nvGrpSpPr>
          <p:cNvPr id="45" name="Group 44"/>
          <p:cNvGrpSpPr/>
          <p:nvPr/>
        </p:nvGrpSpPr>
        <p:grpSpPr>
          <a:xfrm>
            <a:off x="693050" y="1400211"/>
            <a:ext cx="10660396" cy="4552913"/>
            <a:chOff x="957837" y="2043820"/>
            <a:chExt cx="9009830" cy="3847979"/>
          </a:xfrm>
        </p:grpSpPr>
        <p:grpSp>
          <p:nvGrpSpPr>
            <p:cNvPr id="5" name="Group 4"/>
            <p:cNvGrpSpPr/>
            <p:nvPr/>
          </p:nvGrpSpPr>
          <p:grpSpPr>
            <a:xfrm>
              <a:off x="957837" y="2043820"/>
              <a:ext cx="9009830" cy="3847979"/>
              <a:chOff x="53666" y="1096076"/>
              <a:chExt cx="12013107" cy="5130637"/>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8022" y="3490409"/>
                <a:ext cx="1091570" cy="545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495842" y="3130369"/>
                <a:ext cx="2099174" cy="1217521"/>
              </a:xfrm>
              <a:prstGeom prst="rect">
                <a:avLst/>
              </a:prstGeom>
            </p:spPr>
          </p:pic>
          <p:pic>
            <p:nvPicPr>
              <p:cNvPr id="8" name="Picture 10"/>
              <p:cNvPicPr>
                <a:picLocks noChangeAspect="1"/>
              </p:cNvPicPr>
              <p:nvPr/>
            </p:nvPicPr>
            <p:blipFill rotWithShape="1">
              <a:blip r:embed="rId4">
                <a:extLst>
                  <a:ext uri="{28A0092B-C50C-407E-A947-70E740481C1C}">
                    <a14:useLocalDpi xmlns:a14="http://schemas.microsoft.com/office/drawing/2010/main" val="0"/>
                  </a:ext>
                </a:extLst>
              </a:blip>
              <a:srcRect t="6451" b="6812"/>
              <a:stretch/>
            </p:blipFill>
            <p:spPr bwMode="auto">
              <a:xfrm>
                <a:off x="6403328" y="1762217"/>
                <a:ext cx="2623967" cy="94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3128" y="3157976"/>
                <a:ext cx="1763305" cy="1196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666" y="1096076"/>
                <a:ext cx="2015205" cy="1049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50800" y="4498521"/>
                <a:ext cx="2519008" cy="535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42282" y="2842337"/>
                <a:ext cx="2037510" cy="863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3" name="Picture 2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91360" y="2770329"/>
                <a:ext cx="1679339" cy="535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07406" y="2341235"/>
                <a:ext cx="1574380" cy="797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06061" y="5578641"/>
                <a:ext cx="1217521" cy="598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11440" y="3673277"/>
                <a:ext cx="2324259" cy="1041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35872" y="2795058"/>
                <a:ext cx="1969287" cy="695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623358" y="1955658"/>
                <a:ext cx="2099174" cy="524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 descr="Screen shot 2011-07-15 at 9.47.40 AM.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99573" y="1509629"/>
                <a:ext cx="1601932" cy="469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2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162968" y="5218601"/>
                <a:ext cx="1490414" cy="892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44963" y="5359491"/>
                <a:ext cx="2210693" cy="8672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50800" y="5002577"/>
                <a:ext cx="1742314" cy="578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506754" y="4549775"/>
                <a:ext cx="3125625" cy="62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p:cNvPicPr>
                <a:picLocks noChangeAspect="1"/>
              </p:cNvPicPr>
              <p:nvPr/>
            </p:nvPicPr>
            <p:blipFill rotWithShape="1">
              <a:blip r:embed="rId21"/>
              <a:srcRect l="70923" r="-448"/>
              <a:stretch/>
            </p:blipFill>
            <p:spPr>
              <a:xfrm>
                <a:off x="6763368" y="4646642"/>
                <a:ext cx="1656184" cy="787983"/>
              </a:xfrm>
              <a:prstGeom prst="rect">
                <a:avLst/>
              </a:prstGeom>
            </p:spPr>
          </p:pic>
          <p:pic>
            <p:nvPicPr>
              <p:cNvPr id="25" name="Picture 24"/>
              <p:cNvPicPr>
                <a:picLocks noChangeAspect="1"/>
              </p:cNvPicPr>
              <p:nvPr/>
            </p:nvPicPr>
            <p:blipFill>
              <a:blip r:embed="rId22"/>
              <a:stretch>
                <a:fillRect/>
              </a:stretch>
            </p:blipFill>
            <p:spPr>
              <a:xfrm>
                <a:off x="3378992" y="3490409"/>
                <a:ext cx="1257769" cy="1075609"/>
              </a:xfrm>
              <a:prstGeom prst="rect">
                <a:avLst/>
              </a:prstGeom>
            </p:spPr>
          </p:pic>
          <p:pic>
            <p:nvPicPr>
              <p:cNvPr id="26" name="Picture 25"/>
              <p:cNvPicPr>
                <a:picLocks noChangeAspect="1"/>
              </p:cNvPicPr>
              <p:nvPr/>
            </p:nvPicPr>
            <p:blipFill>
              <a:blip r:embed="rId23">
                <a:clrChange>
                  <a:clrFrom>
                    <a:srgbClr val="FFFFFF"/>
                  </a:clrFrom>
                  <a:clrTo>
                    <a:srgbClr val="FFFFFF">
                      <a:alpha val="0"/>
                    </a:srgbClr>
                  </a:clrTo>
                </a:clrChange>
              </a:blip>
              <a:stretch>
                <a:fillRect/>
              </a:stretch>
            </p:blipFill>
            <p:spPr>
              <a:xfrm>
                <a:off x="1567092" y="1379756"/>
                <a:ext cx="1307844" cy="1049607"/>
              </a:xfrm>
              <a:prstGeom prst="rect">
                <a:avLst/>
              </a:prstGeom>
            </p:spPr>
          </p:pic>
          <p:pic>
            <p:nvPicPr>
              <p:cNvPr id="27" name="Picture 26"/>
              <p:cNvPicPr>
                <a:picLocks noChangeAspect="1"/>
              </p:cNvPicPr>
              <p:nvPr/>
            </p:nvPicPr>
            <p:blipFill>
              <a:blip r:embed="rId24"/>
              <a:stretch>
                <a:fillRect/>
              </a:stretch>
            </p:blipFill>
            <p:spPr>
              <a:xfrm>
                <a:off x="5031808" y="5421794"/>
                <a:ext cx="1698423" cy="572502"/>
              </a:xfrm>
              <a:prstGeom prst="rect">
                <a:avLst/>
              </a:prstGeom>
            </p:spPr>
          </p:pic>
          <p:pic>
            <p:nvPicPr>
              <p:cNvPr id="28" name="Picture 27"/>
              <p:cNvPicPr>
                <a:picLocks noChangeAspect="1"/>
              </p:cNvPicPr>
              <p:nvPr/>
            </p:nvPicPr>
            <p:blipFill rotWithShape="1">
              <a:blip r:embed="rId25"/>
              <a:srcRect l="7228" t="18183" r="1480" b="17888"/>
              <a:stretch/>
            </p:blipFill>
            <p:spPr>
              <a:xfrm>
                <a:off x="3069093" y="1281656"/>
                <a:ext cx="1544157" cy="521275"/>
              </a:xfrm>
              <a:prstGeom prst="rect">
                <a:avLst/>
              </a:prstGeom>
            </p:spPr>
          </p:pic>
          <p:pic>
            <p:nvPicPr>
              <p:cNvPr id="29" name="Picture 28"/>
              <p:cNvPicPr>
                <a:picLocks noChangeAspect="1"/>
              </p:cNvPicPr>
              <p:nvPr/>
            </p:nvPicPr>
            <p:blipFill>
              <a:blip r:embed="rId26"/>
              <a:stretch>
                <a:fillRect/>
              </a:stretch>
            </p:blipFill>
            <p:spPr>
              <a:xfrm>
                <a:off x="9264748" y="1260408"/>
                <a:ext cx="1524000" cy="698500"/>
              </a:xfrm>
              <a:prstGeom prst="rect">
                <a:avLst/>
              </a:prstGeom>
            </p:spPr>
          </p:pic>
          <p:pic>
            <p:nvPicPr>
              <p:cNvPr id="30" name="Picture 29"/>
              <p:cNvPicPr>
                <a:picLocks noChangeAspect="1"/>
              </p:cNvPicPr>
              <p:nvPr/>
            </p:nvPicPr>
            <p:blipFill rotWithShape="1">
              <a:blip r:embed="rId27"/>
              <a:srcRect l="19454" t="10141" r="23978" b="14024"/>
              <a:stretch/>
            </p:blipFill>
            <p:spPr>
              <a:xfrm>
                <a:off x="9071361" y="1906233"/>
                <a:ext cx="788351" cy="1245094"/>
              </a:xfrm>
              <a:prstGeom prst="rect">
                <a:avLst/>
              </a:prstGeom>
            </p:spPr>
          </p:pic>
          <p:pic>
            <p:nvPicPr>
              <p:cNvPr id="31" name="Picture 20"/>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747144" y="4388974"/>
                <a:ext cx="1902376" cy="1045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p:cNvPicPr>
                <a:picLocks noChangeAspect="1"/>
              </p:cNvPicPr>
              <p:nvPr/>
            </p:nvPicPr>
            <p:blipFill>
              <a:blip r:embed="rId29"/>
              <a:stretch>
                <a:fillRect/>
              </a:stretch>
            </p:blipFill>
            <p:spPr>
              <a:xfrm>
                <a:off x="7230369" y="1441871"/>
                <a:ext cx="1189183" cy="184727"/>
              </a:xfrm>
              <a:prstGeom prst="rect">
                <a:avLst/>
              </a:prstGeom>
            </p:spPr>
          </p:pic>
          <p:pic>
            <p:nvPicPr>
              <p:cNvPr id="33" name="Picture 32"/>
              <p:cNvPicPr>
                <a:picLocks noChangeAspect="1"/>
              </p:cNvPicPr>
              <p:nvPr/>
            </p:nvPicPr>
            <p:blipFill rotWithShape="1">
              <a:blip r:embed="rId30"/>
              <a:srcRect l="3938" r="81886"/>
              <a:stretch/>
            </p:blipFill>
            <p:spPr>
              <a:xfrm>
                <a:off x="6428728" y="3543949"/>
                <a:ext cx="1071075" cy="954572"/>
              </a:xfrm>
              <a:prstGeom prst="rect">
                <a:avLst/>
              </a:prstGeom>
            </p:spPr>
          </p:pic>
          <p:pic>
            <p:nvPicPr>
              <p:cNvPr id="34" name="Picture 33"/>
              <p:cNvPicPr>
                <a:picLocks noChangeAspect="1"/>
              </p:cNvPicPr>
              <p:nvPr/>
            </p:nvPicPr>
            <p:blipFill>
              <a:blip r:embed="rId31"/>
              <a:stretch>
                <a:fillRect/>
              </a:stretch>
            </p:blipFill>
            <p:spPr>
              <a:xfrm>
                <a:off x="9419197" y="4714545"/>
                <a:ext cx="1026805" cy="1233471"/>
              </a:xfrm>
              <a:prstGeom prst="rect">
                <a:avLst/>
              </a:prstGeom>
            </p:spPr>
          </p:pic>
          <p:pic>
            <p:nvPicPr>
              <p:cNvPr id="35" name="Picture 15"/>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54414" y="2469219"/>
                <a:ext cx="1813712" cy="551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03963" y="3517745"/>
                <a:ext cx="2009959" cy="566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36"/>
              <p:cNvPicPr>
                <a:picLocks noChangeAspect="1"/>
              </p:cNvPicPr>
              <p:nvPr/>
            </p:nvPicPr>
            <p:blipFill>
              <a:blip r:embed="rId34"/>
              <a:stretch>
                <a:fillRect/>
              </a:stretch>
            </p:blipFill>
            <p:spPr>
              <a:xfrm>
                <a:off x="9668130" y="1811377"/>
                <a:ext cx="2385425" cy="715627"/>
              </a:xfrm>
              <a:prstGeom prst="rect">
                <a:avLst/>
              </a:prstGeom>
            </p:spPr>
          </p:pic>
          <p:pic>
            <p:nvPicPr>
              <p:cNvPr id="38" name="0 Imagen"/>
              <p:cNvPicPr/>
              <p:nvPr/>
            </p:nvPicPr>
            <p:blipFill>
              <a:blip r:embed="rId35" cstate="print">
                <a:extLst>
                  <a:ext uri="{28A0092B-C50C-407E-A947-70E740481C1C}">
                    <a14:useLocalDpi xmlns:a14="http://schemas.microsoft.com/office/drawing/2010/main" val="0"/>
                  </a:ext>
                </a:extLst>
              </a:blip>
              <a:stretch>
                <a:fillRect/>
              </a:stretch>
            </p:blipFill>
            <p:spPr>
              <a:xfrm>
                <a:off x="237091" y="4364549"/>
                <a:ext cx="1397525" cy="1017575"/>
              </a:xfrm>
              <a:prstGeom prst="rect">
                <a:avLst/>
              </a:prstGeom>
            </p:spPr>
          </p:pic>
          <p:pic>
            <p:nvPicPr>
              <p:cNvPr id="39" name="Picture 38"/>
              <p:cNvPicPr>
                <a:picLocks noChangeAspect="1"/>
              </p:cNvPicPr>
              <p:nvPr/>
            </p:nvPicPr>
            <p:blipFill>
              <a:blip r:embed="rId36"/>
              <a:stretch>
                <a:fillRect/>
              </a:stretch>
            </p:blipFill>
            <p:spPr>
              <a:xfrm>
                <a:off x="9659039" y="3633413"/>
                <a:ext cx="2407734" cy="918582"/>
              </a:xfrm>
              <a:prstGeom prst="rect">
                <a:avLst/>
              </a:prstGeom>
            </p:spPr>
          </p:pic>
        </p:grpSp>
        <p:pic>
          <p:nvPicPr>
            <p:cNvPr id="40" name="Content Placeholder 4" descr="Icon_mensch_interaktion_gruppe_forschung.png"/>
            <p:cNvPicPr>
              <a:picLocks noChangeAspect="1"/>
            </p:cNvPicPr>
            <p:nvPr/>
          </p:nvPicPr>
          <p:blipFill>
            <a:blip r:embed="rId37">
              <a:extLst>
                <a:ext uri="{28A0092B-C50C-407E-A947-70E740481C1C}">
                  <a14:useLocalDpi xmlns:a14="http://schemas.microsoft.com/office/drawing/2010/main" val="0"/>
                </a:ext>
              </a:extLst>
            </a:blip>
            <a:srcRect l="-11041" r="-11041"/>
            <a:stretch>
              <a:fillRect/>
            </a:stretch>
          </p:blipFill>
          <p:spPr>
            <a:xfrm>
              <a:off x="5433275" y="2410841"/>
              <a:ext cx="3095247" cy="3015343"/>
            </a:xfrm>
            <a:prstGeom prst="rect">
              <a:avLst/>
            </a:prstGeom>
          </p:spPr>
        </p:pic>
        <p:pic>
          <p:nvPicPr>
            <p:cNvPr id="41" name="Picture 3" descr="H:\Home\davidg\EUGridPMA\IGTF\IGTF-logos\IGTF_logo-interop.wmf"/>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8785281" y="3090480"/>
              <a:ext cx="1051457" cy="48672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231418" y="5412916"/>
              <a:ext cx="1351929" cy="33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4" name="TextBox 43"/>
          <p:cNvSpPr txBox="1"/>
          <p:nvPr/>
        </p:nvSpPr>
        <p:spPr>
          <a:xfrm>
            <a:off x="455646" y="6116349"/>
            <a:ext cx="3138423" cy="307777"/>
          </a:xfrm>
          <a:prstGeom prst="rect">
            <a:avLst/>
          </a:prstGeom>
          <a:noFill/>
        </p:spPr>
        <p:txBody>
          <a:bodyPr wrap="none" rtlCol="0">
            <a:spAutoFit/>
          </a:bodyPr>
          <a:lstStyle/>
          <a:p>
            <a:r>
              <a:rPr lang="fr-FR" sz="1400" dirty="0">
                <a:solidFill>
                  <a:srgbClr val="F6791C"/>
                </a:solidFill>
              </a:rPr>
              <a:t>slide inspiration: </a:t>
            </a:r>
            <a:r>
              <a:rPr lang="fr-FR" sz="1400" dirty="0" err="1">
                <a:solidFill>
                  <a:srgbClr val="F6791C"/>
                </a:solidFill>
              </a:rPr>
              <a:t>Licia</a:t>
            </a:r>
            <a:r>
              <a:rPr lang="fr-FR" sz="1400" dirty="0">
                <a:solidFill>
                  <a:srgbClr val="F6791C"/>
                </a:solidFill>
              </a:rPr>
              <a:t> </a:t>
            </a:r>
            <a:r>
              <a:rPr lang="fr-FR" sz="1400" dirty="0" err="1">
                <a:solidFill>
                  <a:srgbClr val="F6791C"/>
                </a:solidFill>
              </a:rPr>
              <a:t>Florio</a:t>
            </a:r>
            <a:r>
              <a:rPr lang="fr-FR" sz="1400" dirty="0">
                <a:solidFill>
                  <a:srgbClr val="F6791C"/>
                </a:solidFill>
              </a:rPr>
              <a:t>, </a:t>
            </a:r>
            <a:r>
              <a:rPr lang="fr-FR" sz="1400" dirty="0" smtClean="0">
                <a:solidFill>
                  <a:srgbClr val="F6791C"/>
                </a:solidFill>
              </a:rPr>
              <a:t>NORDUNET</a:t>
            </a:r>
            <a:endParaRPr lang="fr-FR" sz="1400" dirty="0">
              <a:solidFill>
                <a:srgbClr val="F6791C"/>
              </a:solidFill>
            </a:endParaRPr>
          </a:p>
        </p:txBody>
      </p:sp>
    </p:spTree>
    <p:extLst>
      <p:ext uri="{BB962C8B-B14F-4D97-AF65-F5344CB8AC3E}">
        <p14:creationId xmlns:p14="http://schemas.microsoft.com/office/powerpoint/2010/main" val="58595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4</a:t>
            </a:fld>
            <a:endParaRPr lang="en-GB"/>
          </a:p>
        </p:txBody>
      </p:sp>
      <p:sp>
        <p:nvSpPr>
          <p:cNvPr id="3" name="Title 2"/>
          <p:cNvSpPr>
            <a:spLocks noGrp="1"/>
          </p:cNvSpPr>
          <p:nvPr>
            <p:ph type="title"/>
          </p:nvPr>
        </p:nvSpPr>
        <p:spPr/>
        <p:txBody>
          <a:bodyPr/>
          <a:lstStyle/>
          <a:p>
            <a:r>
              <a:rPr lang="en-US" dirty="0" smtClean="0"/>
              <a:t>Research Collaboration: an inherently-cross-domain issue .. and solution</a:t>
            </a:r>
            <a:endParaRPr lang="en-GB" dirty="0"/>
          </a:p>
        </p:txBody>
      </p:sp>
      <p:sp>
        <p:nvSpPr>
          <p:cNvPr id="4" name="Text Placeholder 4"/>
          <p:cNvSpPr txBox="1">
            <a:spLocks/>
          </p:cNvSpPr>
          <p:nvPr/>
        </p:nvSpPr>
        <p:spPr>
          <a:xfrm>
            <a:off x="6056243" y="1377422"/>
            <a:ext cx="5649981" cy="1909020"/>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Example from the LHC Computing infrastructure WLCG</a:t>
            </a:r>
          </a:p>
          <a:p>
            <a:pPr marL="0" indent="0">
              <a:buFont typeface="Arial" panose="020B0604020202020204" pitchFamily="34" charset="0"/>
              <a:buNone/>
            </a:pPr>
            <a:r>
              <a:rPr lang="en-US" sz="1800" b="1" dirty="0" smtClean="0"/>
              <a:t>170 </a:t>
            </a:r>
            <a:r>
              <a:rPr lang="en-US" sz="1800" dirty="0" smtClean="0"/>
              <a:t>sites</a:t>
            </a:r>
            <a:r>
              <a:rPr lang="en-US" sz="1800" b="1" dirty="0" smtClean="0"/>
              <a:t/>
            </a:r>
            <a:br>
              <a:rPr lang="en-US" sz="1800" b="1" dirty="0" smtClean="0"/>
            </a:br>
            <a:r>
              <a:rPr lang="en-US" sz="1800" b="1" dirty="0" smtClean="0"/>
              <a:t>~50 </a:t>
            </a:r>
            <a:r>
              <a:rPr lang="en-US" sz="1800" dirty="0" smtClean="0"/>
              <a:t>countries &amp; regions</a:t>
            </a:r>
            <a:br>
              <a:rPr lang="en-US" sz="1800" dirty="0" smtClean="0"/>
            </a:br>
            <a:r>
              <a:rPr lang="en-US" sz="1800" b="1" dirty="0" smtClean="0"/>
              <a:t>~20000 </a:t>
            </a:r>
            <a:r>
              <a:rPr lang="en-US" sz="1800" dirty="0" smtClean="0"/>
              <a:t>users</a:t>
            </a:r>
          </a:p>
          <a:p>
            <a:pPr marL="0" indent="0">
              <a:buFont typeface="Arial" panose="020B0604020202020204" pitchFamily="34" charset="0"/>
              <a:buNone/>
            </a:pPr>
            <a:r>
              <a:rPr lang="en-US" sz="1800" dirty="0" smtClean="0"/>
              <a:t>just </a:t>
            </a:r>
            <a:r>
              <a:rPr lang="en-US" sz="1800" i="1" dirty="0" smtClean="0"/>
              <a:t>how</a:t>
            </a:r>
            <a:r>
              <a:rPr lang="en-US" sz="1800" dirty="0" smtClean="0"/>
              <a:t> many interactions ??</a:t>
            </a:r>
            <a:endParaRPr lang="en-GB"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46" y="1377422"/>
            <a:ext cx="5203032" cy="2783622"/>
          </a:xfrm>
          <a:prstGeom prst="rect">
            <a:avLst/>
          </a:prstGeom>
        </p:spPr>
      </p:pic>
      <p:pic>
        <p:nvPicPr>
          <p:cNvPr id="7" name="Picture 6"/>
          <p:cNvPicPr>
            <a:picLocks noChangeAspect="1"/>
          </p:cNvPicPr>
          <p:nvPr/>
        </p:nvPicPr>
        <p:blipFill>
          <a:blip r:embed="rId3"/>
          <a:stretch>
            <a:fillRect/>
          </a:stretch>
        </p:blipFill>
        <p:spPr>
          <a:xfrm>
            <a:off x="6662122" y="3139658"/>
            <a:ext cx="5140711" cy="2760262"/>
          </a:xfrm>
          <a:prstGeom prst="rect">
            <a:avLst/>
          </a:prstGeom>
        </p:spPr>
      </p:pic>
      <p:sp>
        <p:nvSpPr>
          <p:cNvPr id="8" name="TextBox 7"/>
          <p:cNvSpPr txBox="1"/>
          <p:nvPr/>
        </p:nvSpPr>
        <p:spPr>
          <a:xfrm>
            <a:off x="455646" y="6134100"/>
            <a:ext cx="11250579" cy="276999"/>
          </a:xfrm>
          <a:prstGeom prst="rect">
            <a:avLst/>
          </a:prstGeom>
          <a:noFill/>
        </p:spPr>
        <p:txBody>
          <a:bodyPr wrap="square" rtlCol="0">
            <a:spAutoFit/>
          </a:bodyPr>
          <a:lstStyle/>
          <a:p>
            <a:r>
              <a:rPr lang="en-US" sz="1200" dirty="0">
                <a:solidFill>
                  <a:srgbClr val="F6791C"/>
                </a:solidFill>
              </a:rPr>
              <a:t>people photo: a small part of the CMS collaboration in 2017, Credit: CMS-PHO-PUBLIC-2017-004-3; site map: WLCG sites from Maarten </a:t>
            </a:r>
            <a:r>
              <a:rPr lang="en-US" sz="1200" dirty="0" err="1">
                <a:solidFill>
                  <a:srgbClr val="F6791C"/>
                </a:solidFill>
              </a:rPr>
              <a:t>Litmaath</a:t>
            </a:r>
            <a:r>
              <a:rPr lang="en-US" sz="1200" dirty="0">
                <a:solidFill>
                  <a:srgbClr val="F6791C"/>
                </a:solidFill>
              </a:rPr>
              <a:t> (CERN) </a:t>
            </a:r>
            <a:r>
              <a:rPr lang="en-US" sz="1200" dirty="0" smtClean="0">
                <a:solidFill>
                  <a:srgbClr val="F6791C"/>
                </a:solidFill>
              </a:rPr>
              <a:t>2021</a:t>
            </a:r>
            <a:endParaRPr lang="en-US" sz="1200" dirty="0">
              <a:solidFill>
                <a:srgbClr val="F6791C"/>
              </a:solidFill>
            </a:endParaRPr>
          </a:p>
        </p:txBody>
      </p:sp>
      <p:sp>
        <p:nvSpPr>
          <p:cNvPr id="9" name="TextBox 8"/>
          <p:cNvSpPr txBox="1"/>
          <p:nvPr/>
        </p:nvSpPr>
        <p:spPr>
          <a:xfrm>
            <a:off x="455646" y="4791924"/>
            <a:ext cx="6013259" cy="1107996"/>
          </a:xfrm>
          <a:prstGeom prst="rect">
            <a:avLst/>
          </a:prstGeom>
          <a:solidFill>
            <a:srgbClr val="F8D0B4"/>
          </a:solidFill>
          <a:ln>
            <a:solidFill>
              <a:srgbClr val="003F5E"/>
            </a:solidFill>
          </a:ln>
        </p:spPr>
        <p:txBody>
          <a:bodyPr wrap="square" rtlCol="0">
            <a:spAutoFit/>
          </a:bodyPr>
          <a:lstStyle/>
          <a:p>
            <a:r>
              <a:rPr lang="en-US" sz="2200" dirty="0" err="1" smtClean="0">
                <a:solidFill>
                  <a:srgbClr val="003F5E"/>
                </a:solidFill>
              </a:rPr>
              <a:t>AuthN</a:t>
            </a:r>
            <a:r>
              <a:rPr lang="en-US" sz="2200" dirty="0" smtClean="0">
                <a:solidFill>
                  <a:srgbClr val="003F5E"/>
                </a:solidFill>
              </a:rPr>
              <a:t> &amp; </a:t>
            </a:r>
            <a:r>
              <a:rPr lang="en-US" sz="2200" dirty="0" err="1" smtClean="0">
                <a:solidFill>
                  <a:srgbClr val="003F5E"/>
                </a:solidFill>
              </a:rPr>
              <a:t>AuthZ</a:t>
            </a:r>
            <a:r>
              <a:rPr lang="en-US" sz="2200" dirty="0" smtClean="0">
                <a:solidFill>
                  <a:srgbClr val="003F5E"/>
                </a:solidFill>
              </a:rPr>
              <a:t>, as well as security &amp; compliance should align with collaboration structures, and be </a:t>
            </a:r>
            <a:r>
              <a:rPr lang="en-US" sz="2200" b="1" dirty="0" smtClean="0">
                <a:solidFill>
                  <a:srgbClr val="003F5E"/>
                </a:solidFill>
              </a:rPr>
              <a:t>outward facing: </a:t>
            </a:r>
            <a:r>
              <a:rPr lang="en-US" sz="2200" dirty="0" smtClean="0">
                <a:solidFill>
                  <a:srgbClr val="003F5E"/>
                </a:solidFill>
              </a:rPr>
              <a:t>open, scalable, and multi-domain</a:t>
            </a:r>
            <a:endParaRPr lang="en-GB" sz="2200" dirty="0">
              <a:solidFill>
                <a:srgbClr val="003F5E"/>
              </a:solidFill>
            </a:endParaRPr>
          </a:p>
        </p:txBody>
      </p:sp>
      <p:pic>
        <p:nvPicPr>
          <p:cNvPr id="10" name="Picture 2"/>
          <p:cNvPicPr>
            <a:picLocks noChangeAspect="1" noChangeArrowheads="1"/>
          </p:cNvPicPr>
          <p:nvPr/>
        </p:nvPicPr>
        <p:blipFill>
          <a:blip r:embed="rId4" cstate="print"/>
          <a:srcRect/>
          <a:stretch>
            <a:fillRect/>
          </a:stretch>
        </p:blipFill>
        <p:spPr bwMode="auto">
          <a:xfrm>
            <a:off x="9662787" y="1980057"/>
            <a:ext cx="2091741" cy="1453787"/>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2796" y="1358144"/>
            <a:ext cx="490037" cy="485953"/>
          </a:xfrm>
          <a:prstGeom prst="rect">
            <a:avLst/>
          </a:prstGeom>
        </p:spPr>
      </p:pic>
    </p:spTree>
    <p:extLst>
      <p:ext uri="{BB962C8B-B14F-4D97-AF65-F5344CB8AC3E}">
        <p14:creationId xmlns:p14="http://schemas.microsoft.com/office/powerpoint/2010/main" val="95814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5</a:t>
            </a:fld>
            <a:endParaRPr lang="en-GB"/>
          </a:p>
        </p:txBody>
      </p:sp>
      <p:sp>
        <p:nvSpPr>
          <p:cNvPr id="3" name="Title 2"/>
          <p:cNvSpPr>
            <a:spLocks noGrp="1"/>
          </p:cNvSpPr>
          <p:nvPr>
            <p:ph type="title"/>
          </p:nvPr>
        </p:nvSpPr>
        <p:spPr/>
        <p:txBody>
          <a:bodyPr/>
          <a:lstStyle/>
          <a:p>
            <a:r>
              <a:rPr lang="en-US" dirty="0" smtClean="0"/>
              <a:t>Federated Identity Management and </a:t>
            </a:r>
            <a:r>
              <a:rPr lang="en-US" smtClean="0"/>
              <a:t>global collaboration</a:t>
            </a:r>
            <a:endParaRPr lang="en-GB" dirty="0"/>
          </a:p>
        </p:txBody>
      </p:sp>
      <p:sp>
        <p:nvSpPr>
          <p:cNvPr id="7" name="Text Placeholder 2"/>
          <p:cNvSpPr txBox="1">
            <a:spLocks/>
          </p:cNvSpPr>
          <p:nvPr/>
        </p:nvSpPr>
        <p:spPr>
          <a:xfrm>
            <a:off x="455646" y="6180836"/>
            <a:ext cx="8326437" cy="176970"/>
          </a:xfrm>
          <a:prstGeom prst="rect">
            <a:avLst/>
          </a:prstGeom>
        </p:spPr>
        <p:txBody>
          <a:bodyPr vert="horz" lIns="0" tIns="0" rIns="0" bIns="0" rtlCol="0">
            <a:noAutofit/>
          </a:bodyPr>
          <a:lstStyle>
            <a:lvl1pPr marL="0" indent="0" algn="l" defTabSz="457200" rtl="0" eaLnBrk="1" latinLnBrk="0" hangingPunct="1">
              <a:spcBef>
                <a:spcPts val="0"/>
              </a:spcBef>
              <a:buFont typeface="Arial"/>
              <a:buNone/>
              <a:defRPr sz="1000" kern="1200">
                <a:solidFill>
                  <a:schemeClr val="tx2"/>
                </a:solidFill>
                <a:latin typeface="+mj-lt"/>
                <a:ea typeface="+mn-ea"/>
                <a:cs typeface="Verdana"/>
              </a:defRPr>
            </a:lvl1pPr>
            <a:lvl2pPr marL="358775" indent="0" algn="l" defTabSz="457200" rtl="0" eaLnBrk="1" latinLnBrk="0" hangingPunct="1">
              <a:spcBef>
                <a:spcPts val="0"/>
              </a:spcBef>
              <a:buFont typeface="Lucida Grande"/>
              <a:buNone/>
              <a:defRPr sz="1100" kern="1200">
                <a:solidFill>
                  <a:schemeClr val="tx2"/>
                </a:solidFill>
                <a:latin typeface="+mj-lt"/>
                <a:ea typeface="+mn-ea"/>
                <a:cs typeface="Verdana"/>
              </a:defRPr>
            </a:lvl2pPr>
            <a:lvl3pPr marL="715962" indent="0" algn="l" defTabSz="457200" rtl="0" eaLnBrk="1" latinLnBrk="0" hangingPunct="1">
              <a:spcBef>
                <a:spcPts val="0"/>
              </a:spcBef>
              <a:buFont typeface="Lucida Grande"/>
              <a:buNone/>
              <a:defRPr sz="1050" kern="1200">
                <a:solidFill>
                  <a:schemeClr val="tx2"/>
                </a:solidFill>
                <a:latin typeface="+mj-lt"/>
                <a:ea typeface="+mn-ea"/>
                <a:cs typeface="Verdana"/>
              </a:defRPr>
            </a:lvl3pPr>
            <a:lvl4pPr marL="1074738" indent="0" algn="l" defTabSz="457200" rtl="0" eaLnBrk="1" latinLnBrk="0" hangingPunct="1">
              <a:spcBef>
                <a:spcPts val="0"/>
              </a:spcBef>
              <a:buFont typeface="Lucida Grande"/>
              <a:buNone/>
              <a:defRPr sz="1000" kern="1200">
                <a:solidFill>
                  <a:schemeClr val="tx2"/>
                </a:solidFill>
                <a:latin typeface="+mj-lt"/>
                <a:ea typeface="+mn-ea"/>
                <a:cs typeface="Verdana"/>
              </a:defRPr>
            </a:lvl4pPr>
            <a:lvl5pPr marL="1433512" indent="0" algn="l" defTabSz="457200" rtl="0" eaLnBrk="1" latinLnBrk="0" hangingPunct="1">
              <a:spcBef>
                <a:spcPts val="0"/>
              </a:spcBef>
              <a:buFont typeface="Lucida Grande"/>
              <a:buNone/>
              <a:defRPr sz="1000" kern="1200">
                <a:solidFill>
                  <a:schemeClr val="tx2"/>
                </a:solidFill>
                <a:latin typeface="+mj-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000" b="0" i="0" u="none" strike="noStrike" kern="1200" cap="none" spc="0" normalizeH="0" baseline="0" noProof="0" dirty="0" smtClean="0">
                <a:ln>
                  <a:noFill/>
                </a:ln>
                <a:solidFill>
                  <a:srgbClr val="F6791C"/>
                </a:solidFill>
                <a:effectLst/>
                <a:uLnTx/>
                <a:uFillTx/>
                <a:latin typeface="Calibri"/>
                <a:ea typeface="+mn-ea"/>
              </a:rPr>
              <a:t>Authentication and Authorization for Research Collaboration – AARC (</a:t>
            </a:r>
            <a:r>
              <a:rPr kumimoji="0" lang="en-GB" sz="1000" b="0" i="0" u="none" strike="noStrike" kern="1200" cap="none" spc="0" normalizeH="0" baseline="0" noProof="0" dirty="0" err="1" smtClean="0">
                <a:ln>
                  <a:noFill/>
                </a:ln>
                <a:solidFill>
                  <a:srgbClr val="F6791C"/>
                </a:solidFill>
                <a:effectLst/>
                <a:uLnTx/>
                <a:uFillTx/>
                <a:latin typeface="Calibri"/>
                <a:ea typeface="+mn-ea"/>
              </a:rPr>
              <a:t>Licia</a:t>
            </a:r>
            <a:r>
              <a:rPr kumimoji="0" lang="en-GB" sz="1000" b="0" i="0" u="none" strike="noStrike" kern="1200" cap="none" spc="0" normalizeH="0" baseline="0" noProof="0" dirty="0" smtClean="0">
                <a:ln>
                  <a:noFill/>
                </a:ln>
                <a:solidFill>
                  <a:srgbClr val="F6791C"/>
                </a:solidFill>
                <a:effectLst/>
                <a:uLnTx/>
                <a:uFillTx/>
                <a:latin typeface="Calibri"/>
                <a:ea typeface="+mn-ea"/>
              </a:rPr>
              <a:t> Florio </a:t>
            </a:r>
            <a:r>
              <a:rPr kumimoji="0" lang="en-GB" sz="1000" b="0" i="1" u="none" strike="noStrike" kern="1200" cap="none" spc="0" normalizeH="0" baseline="0" noProof="0" dirty="0" smtClean="0">
                <a:ln>
                  <a:noFill/>
                </a:ln>
                <a:solidFill>
                  <a:srgbClr val="F6791C"/>
                </a:solidFill>
                <a:effectLst/>
                <a:uLnTx/>
                <a:uFillTx/>
                <a:latin typeface="Calibri"/>
                <a:ea typeface="+mn-ea"/>
              </a:rPr>
              <a:t>et al.</a:t>
            </a:r>
            <a:r>
              <a:rPr kumimoji="0" lang="en-GB" sz="1000" b="0" i="0" u="none" strike="noStrike" kern="1200" cap="none" spc="0" normalizeH="0" baseline="0" noProof="0" dirty="0" smtClean="0">
                <a:ln>
                  <a:noFill/>
                </a:ln>
                <a:solidFill>
                  <a:srgbClr val="F6791C"/>
                </a:solidFill>
                <a:effectLst/>
                <a:uLnTx/>
                <a:uFillTx/>
                <a:latin typeface="Calibri"/>
                <a:ea typeface="+mn-ea"/>
              </a:rPr>
              <a:t>) – https://aarc-community.org/</a:t>
            </a:r>
            <a:endParaRPr kumimoji="0" lang="en-GB" sz="1000" b="0" i="0" u="none" strike="noStrike" kern="1200" cap="none" spc="0" normalizeH="0" baseline="0" noProof="0" dirty="0">
              <a:ln>
                <a:noFill/>
              </a:ln>
              <a:solidFill>
                <a:srgbClr val="F6791C"/>
              </a:solidFill>
              <a:effectLst/>
              <a:uLnTx/>
              <a:uFillTx/>
              <a:latin typeface="Calibri"/>
              <a:ea typeface="+mn-ea"/>
            </a:endParaRPr>
          </a:p>
        </p:txBody>
      </p:sp>
      <p:pic>
        <p:nvPicPr>
          <p:cNvPr id="8" name="Picture 7"/>
          <p:cNvPicPr>
            <a:picLocks noChangeAspect="1"/>
          </p:cNvPicPr>
          <p:nvPr/>
        </p:nvPicPr>
        <p:blipFill>
          <a:blip r:embed="rId2"/>
          <a:stretch>
            <a:fillRect/>
          </a:stretch>
        </p:blipFill>
        <p:spPr>
          <a:xfrm>
            <a:off x="7756601" y="1672649"/>
            <a:ext cx="4175311" cy="4301517"/>
          </a:xfrm>
          <a:prstGeom prst="rect">
            <a:avLst/>
          </a:prstGeom>
        </p:spPr>
      </p:pic>
      <p:sp>
        <p:nvSpPr>
          <p:cNvPr id="9" name="Content Placeholder 4"/>
          <p:cNvSpPr txBox="1">
            <a:spLocks/>
          </p:cNvSpPr>
          <p:nvPr/>
        </p:nvSpPr>
        <p:spPr bwMode="auto">
          <a:xfrm>
            <a:off x="455646" y="1538234"/>
            <a:ext cx="7529629" cy="4435932"/>
          </a:xfrm>
          <a:prstGeom prst="roundRect">
            <a:avLst>
              <a:gd name="adj" fmla="val 7894"/>
            </a:avLst>
          </a:prstGeom>
          <a:solidFill>
            <a:srgbClr val="FBE7D9"/>
          </a:solidFill>
          <a:ln>
            <a:solidFill>
              <a:srgbClr val="623E85"/>
            </a:solidFill>
          </a:ln>
          <a:effectLst>
            <a:glow rad="101600">
              <a:srgbClr val="003F5E">
                <a:alpha val="60000"/>
              </a:srgbClr>
            </a:glow>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95263" indent="-195263" algn="l" rtl="0" eaLnBrk="1" fontAlgn="base" hangingPunct="1">
              <a:spcBef>
                <a:spcPct val="20000"/>
              </a:spcBef>
              <a:spcAft>
                <a:spcPts val="300"/>
              </a:spcAft>
              <a:buFont typeface="Wingdings" charset="2"/>
              <a:buChar char="Ø"/>
              <a:defRPr sz="2000">
                <a:solidFill>
                  <a:schemeClr val="lt1"/>
                </a:solidFill>
                <a:latin typeface="+mn-lt"/>
                <a:ea typeface="+mn-ea"/>
                <a:cs typeface="+mn-cs"/>
              </a:defRPr>
            </a:lvl1pPr>
            <a:lvl2pPr marL="571500" indent="-185738" algn="l" rtl="0" eaLnBrk="1" fontAlgn="base" hangingPunct="1">
              <a:spcBef>
                <a:spcPct val="20000"/>
              </a:spcBef>
              <a:spcAft>
                <a:spcPts val="300"/>
              </a:spcAft>
              <a:buFont typeface="Wingdings" charset="2"/>
              <a:buChar char="²"/>
              <a:defRPr>
                <a:solidFill>
                  <a:schemeClr val="lt1"/>
                </a:solidFill>
                <a:latin typeface="+mn-lt"/>
                <a:ea typeface="+mn-ea"/>
                <a:cs typeface="+mn-cs"/>
              </a:defRPr>
            </a:lvl2pPr>
            <a:lvl3pPr marL="949325" indent="-187325" algn="l" rtl="0" eaLnBrk="1" fontAlgn="base" hangingPunct="1">
              <a:spcBef>
                <a:spcPct val="20000"/>
              </a:spcBef>
              <a:spcAft>
                <a:spcPct val="0"/>
              </a:spcAft>
              <a:buFont typeface="Helvetica CE" charset="0"/>
              <a:buChar char="›"/>
              <a:defRPr sz="1600">
                <a:solidFill>
                  <a:schemeClr val="lt1"/>
                </a:solidFill>
                <a:latin typeface="+mn-lt"/>
                <a:ea typeface="+mn-ea"/>
                <a:cs typeface="+mn-cs"/>
              </a:defRPr>
            </a:lvl3pPr>
            <a:lvl4pPr marL="1241425" indent="-96838" algn="l" rtl="0" eaLnBrk="1" fontAlgn="base" hangingPunct="1">
              <a:spcBef>
                <a:spcPct val="20000"/>
              </a:spcBef>
              <a:spcAft>
                <a:spcPct val="0"/>
              </a:spcAft>
              <a:buFont typeface="Helvetica CE" charset="0"/>
              <a:buChar char="›"/>
              <a:defRPr>
                <a:solidFill>
                  <a:schemeClr val="lt1"/>
                </a:solidFill>
                <a:latin typeface="+mn-lt"/>
                <a:ea typeface="+mn-ea"/>
                <a:cs typeface="+mn-cs"/>
              </a:defRPr>
            </a:lvl4pPr>
            <a:lvl5pPr marL="2135188" indent="-228600" algn="l" rtl="0" eaLnBrk="1" fontAlgn="base" hangingPunct="1">
              <a:spcBef>
                <a:spcPct val="20000"/>
              </a:spcBef>
              <a:spcAft>
                <a:spcPct val="0"/>
              </a:spcAft>
              <a:buFont typeface="Helvetica CE" charset="0"/>
              <a:buChar char="›"/>
              <a:defRPr sz="1600">
                <a:solidFill>
                  <a:schemeClr val="lt1"/>
                </a:solidFill>
                <a:latin typeface="+mn-lt"/>
                <a:ea typeface="+mn-ea"/>
                <a:cs typeface="+mn-cs"/>
              </a:defRPr>
            </a:lvl5pPr>
            <a:lvl6pPr marL="2592388" indent="-228600" algn="l" rtl="0" eaLnBrk="1" fontAlgn="base" hangingPunct="1">
              <a:spcBef>
                <a:spcPct val="20000"/>
              </a:spcBef>
              <a:spcAft>
                <a:spcPct val="0"/>
              </a:spcAft>
              <a:buFont typeface="Helvetica CE" charset="0"/>
              <a:buChar char="›"/>
              <a:defRPr sz="1600">
                <a:solidFill>
                  <a:schemeClr val="lt1"/>
                </a:solidFill>
                <a:latin typeface="+mn-lt"/>
                <a:ea typeface="+mn-ea"/>
                <a:cs typeface="+mn-cs"/>
              </a:defRPr>
            </a:lvl6pPr>
            <a:lvl7pPr marL="3049588" indent="-228600" algn="l" rtl="0" eaLnBrk="1" fontAlgn="base" hangingPunct="1">
              <a:spcBef>
                <a:spcPct val="20000"/>
              </a:spcBef>
              <a:spcAft>
                <a:spcPct val="0"/>
              </a:spcAft>
              <a:buFont typeface="Helvetica CE" charset="0"/>
              <a:buChar char="›"/>
              <a:defRPr sz="1600">
                <a:solidFill>
                  <a:schemeClr val="lt1"/>
                </a:solidFill>
                <a:latin typeface="+mn-lt"/>
                <a:ea typeface="+mn-ea"/>
                <a:cs typeface="+mn-cs"/>
              </a:defRPr>
            </a:lvl7pPr>
            <a:lvl8pPr marL="3506788" indent="-228600" algn="l" rtl="0" eaLnBrk="1" fontAlgn="base" hangingPunct="1">
              <a:spcBef>
                <a:spcPct val="20000"/>
              </a:spcBef>
              <a:spcAft>
                <a:spcPct val="0"/>
              </a:spcAft>
              <a:buFont typeface="Helvetica CE" charset="0"/>
              <a:buChar char="›"/>
              <a:defRPr sz="1600">
                <a:solidFill>
                  <a:schemeClr val="lt1"/>
                </a:solidFill>
                <a:latin typeface="+mn-lt"/>
                <a:ea typeface="+mn-ea"/>
                <a:cs typeface="+mn-cs"/>
              </a:defRPr>
            </a:lvl8pPr>
            <a:lvl9pPr marL="3963988" indent="-228600" algn="l" rtl="0" eaLnBrk="1" fontAlgn="base" hangingPunct="1">
              <a:spcBef>
                <a:spcPct val="20000"/>
              </a:spcBef>
              <a:spcAft>
                <a:spcPct val="0"/>
              </a:spcAft>
              <a:buFont typeface="Helvetica CE" charset="0"/>
              <a:buChar char="›"/>
              <a:defRPr sz="1600">
                <a:solidFill>
                  <a:schemeClr val="lt1"/>
                </a:solidFill>
                <a:latin typeface="+mn-lt"/>
                <a:ea typeface="+mn-ea"/>
                <a:cs typeface="+mn-cs"/>
              </a:defRPr>
            </a:lvl9pPr>
          </a:lstStyle>
          <a:p>
            <a:pPr marL="195263" marR="0" lvl="0" indent="-195263" algn="l" defTabSz="457200" rtl="0" eaLnBrk="1" fontAlgn="base" latinLnBrk="0" hangingPunct="1">
              <a:lnSpc>
                <a:spcPct val="130000"/>
              </a:lnSpc>
              <a:spcBef>
                <a:spcPct val="20000"/>
              </a:spcBef>
              <a:spcAft>
                <a:spcPts val="300"/>
              </a:spcAft>
              <a:buClrTx/>
              <a:buSzTx/>
              <a:buFont typeface="Courier New" charset="0"/>
              <a:buChar char="o"/>
              <a:tabLst/>
              <a:defRPr/>
            </a:pPr>
            <a:r>
              <a:rPr kumimoji="0" lang="en-US" b="0" i="0" u="none" strike="noStrike" kern="0" cap="none" spc="0" normalizeH="0" baseline="0" noProof="0" dirty="0" smtClean="0">
                <a:ln>
                  <a:noFill/>
                </a:ln>
                <a:solidFill>
                  <a:srgbClr val="1C4161"/>
                </a:solidFill>
                <a:effectLst/>
                <a:uLnTx/>
                <a:uFillTx/>
                <a:latin typeface="Calibri"/>
                <a:ea typeface="+mn-ea"/>
                <a:cs typeface="Verdana"/>
              </a:rPr>
              <a:t>Access </a:t>
            </a:r>
            <a:r>
              <a:rPr kumimoji="0" lang="en-US" b="0" i="0" u="none" strike="noStrike" kern="0" cap="none" spc="0" normalizeH="0" baseline="0" noProof="0" dirty="0">
                <a:ln>
                  <a:noFill/>
                </a:ln>
                <a:solidFill>
                  <a:srgbClr val="1C4161"/>
                </a:solidFill>
                <a:effectLst/>
                <a:uLnTx/>
                <a:uFillTx/>
                <a:latin typeface="Calibri"/>
                <a:ea typeface="+mn-ea"/>
                <a:cs typeface="Verdana"/>
              </a:rPr>
              <a:t>services using </a:t>
            </a:r>
            <a:r>
              <a:rPr kumimoji="0" lang="en-US" b="1" i="0" u="none" strike="noStrike" kern="0" cap="none" spc="0" normalizeH="0" baseline="0" noProof="0" dirty="0">
                <a:ln>
                  <a:noFill/>
                </a:ln>
                <a:solidFill>
                  <a:srgbClr val="1C4161"/>
                </a:solidFill>
                <a:effectLst/>
                <a:uLnTx/>
                <a:uFillTx/>
                <a:latin typeface="Calibri"/>
                <a:ea typeface="+mn-ea"/>
                <a:cs typeface="Verdana"/>
              </a:rPr>
              <a:t>identities from their Home </a:t>
            </a:r>
            <a:r>
              <a:rPr kumimoji="0" lang="en-US" b="1" i="0" u="none" strike="noStrike" kern="0" cap="none" spc="0" normalizeH="0" baseline="0" noProof="0" dirty="0" smtClean="0">
                <a:ln>
                  <a:noFill/>
                </a:ln>
                <a:solidFill>
                  <a:srgbClr val="1C4161"/>
                </a:solidFill>
                <a:effectLst/>
                <a:uLnTx/>
                <a:uFillTx/>
                <a:latin typeface="Calibri"/>
                <a:ea typeface="+mn-ea"/>
                <a:cs typeface="Verdana"/>
              </a:rPr>
              <a:t>Organizations</a:t>
            </a:r>
            <a:r>
              <a:rPr lang="en-US" kern="0" dirty="0">
                <a:solidFill>
                  <a:srgbClr val="1C4161"/>
                </a:solidFill>
                <a:latin typeface="Calibri"/>
                <a:cs typeface="Verdana"/>
              </a:rPr>
              <a:t>,</a:t>
            </a:r>
            <a:endParaRPr kumimoji="0" lang="en-US" i="0" u="none" strike="noStrike" kern="0" cap="none" spc="0" normalizeH="0" baseline="0" noProof="0" dirty="0" smtClean="0">
              <a:ln>
                <a:noFill/>
              </a:ln>
              <a:solidFill>
                <a:srgbClr val="1C4161"/>
              </a:solidFill>
              <a:effectLst/>
              <a:uLnTx/>
              <a:uFillTx/>
              <a:latin typeface="Calibri"/>
              <a:cs typeface="Verdana"/>
            </a:endParaRPr>
          </a:p>
          <a:p>
            <a:pPr defTabSz="457200">
              <a:lnSpc>
                <a:spcPct val="130000"/>
              </a:lnSpc>
              <a:buFont typeface="Courier New" charset="0"/>
              <a:buChar char="o"/>
              <a:defRPr/>
            </a:pPr>
            <a:r>
              <a:rPr lang="en-US" kern="0" dirty="0" smtClean="0">
                <a:solidFill>
                  <a:srgbClr val="1C4161"/>
                </a:solidFill>
                <a:cs typeface="Verdana"/>
              </a:rPr>
              <a:t>but </a:t>
            </a:r>
            <a:r>
              <a:rPr lang="en-US" b="1" kern="0" dirty="0" smtClean="0">
                <a:solidFill>
                  <a:srgbClr val="1C4161"/>
                </a:solidFill>
                <a:cs typeface="Verdana"/>
              </a:rPr>
              <a:t>hide </a:t>
            </a:r>
            <a:r>
              <a:rPr lang="en-US" b="1" kern="0" dirty="0">
                <a:solidFill>
                  <a:srgbClr val="1C4161"/>
                </a:solidFill>
                <a:cs typeface="Verdana"/>
              </a:rPr>
              <a:t>complexity</a:t>
            </a:r>
            <a:r>
              <a:rPr lang="en-US" kern="0" dirty="0">
                <a:solidFill>
                  <a:srgbClr val="1C4161"/>
                </a:solidFill>
                <a:cs typeface="Verdana"/>
              </a:rPr>
              <a:t> of multiple </a:t>
            </a:r>
            <a:r>
              <a:rPr lang="en-US" kern="0" dirty="0" err="1">
                <a:solidFill>
                  <a:srgbClr val="1C4161"/>
                </a:solidFill>
                <a:cs typeface="Verdana"/>
              </a:rPr>
              <a:t>IdPs</a:t>
            </a:r>
            <a:r>
              <a:rPr lang="en-US" kern="0" dirty="0">
                <a:solidFill>
                  <a:srgbClr val="1C4161"/>
                </a:solidFill>
                <a:cs typeface="Verdana"/>
              </a:rPr>
              <a:t>, federations, AA </a:t>
            </a:r>
            <a:r>
              <a:rPr lang="en-US" kern="0" dirty="0" smtClean="0">
                <a:solidFill>
                  <a:srgbClr val="1C4161"/>
                </a:solidFill>
                <a:cs typeface="Verdana"/>
              </a:rPr>
              <a:t>technologies</a:t>
            </a:r>
          </a:p>
          <a:p>
            <a:pPr defTabSz="457200">
              <a:lnSpc>
                <a:spcPct val="130000"/>
              </a:lnSpc>
              <a:buFont typeface="Courier New" charset="0"/>
              <a:buChar char="o"/>
              <a:defRPr/>
            </a:pPr>
            <a:r>
              <a:rPr lang="en-US" kern="0" dirty="0" smtClean="0">
                <a:solidFill>
                  <a:srgbClr val="1C4161"/>
                </a:solidFill>
                <a:cs typeface="Verdana"/>
              </a:rPr>
              <a:t>with </a:t>
            </a:r>
            <a:r>
              <a:rPr lang="en-US" b="1" kern="0" dirty="0" smtClean="0">
                <a:solidFill>
                  <a:srgbClr val="1C4161"/>
                </a:solidFill>
                <a:cs typeface="Verdana"/>
              </a:rPr>
              <a:t>one </a:t>
            </a:r>
            <a:r>
              <a:rPr lang="en-US" b="1" kern="0" dirty="0">
                <a:solidFill>
                  <a:srgbClr val="1C4161"/>
                </a:solidFill>
                <a:cs typeface="Verdana"/>
              </a:rPr>
              <a:t>persistent identity </a:t>
            </a:r>
            <a:r>
              <a:rPr lang="en-US" b="1" kern="0" dirty="0" smtClean="0">
                <a:solidFill>
                  <a:srgbClr val="1C4161"/>
                </a:solidFill>
                <a:cs typeface="Verdana"/>
              </a:rPr>
              <a:t/>
            </a:r>
            <a:br>
              <a:rPr lang="en-US" b="1" kern="0" dirty="0" smtClean="0">
                <a:solidFill>
                  <a:srgbClr val="1C4161"/>
                </a:solidFill>
                <a:cs typeface="Verdana"/>
              </a:rPr>
            </a:br>
            <a:r>
              <a:rPr lang="en-US" kern="0" dirty="0" smtClean="0">
                <a:solidFill>
                  <a:srgbClr val="1C4161"/>
                </a:solidFill>
                <a:cs typeface="Verdana"/>
              </a:rPr>
              <a:t>across </a:t>
            </a:r>
            <a:r>
              <a:rPr lang="en-US" kern="0" dirty="0">
                <a:solidFill>
                  <a:srgbClr val="1C4161"/>
                </a:solidFill>
                <a:cs typeface="Verdana"/>
              </a:rPr>
              <a:t>all the community’s services </a:t>
            </a:r>
            <a:r>
              <a:rPr lang="en-US" kern="0" dirty="0" smtClean="0">
                <a:solidFill>
                  <a:srgbClr val="1C4161"/>
                </a:solidFill>
                <a:cs typeface="Verdana"/>
              </a:rPr>
              <a:t>through </a:t>
            </a:r>
            <a:r>
              <a:rPr lang="en-US" b="1" kern="0" dirty="0" smtClean="0">
                <a:solidFill>
                  <a:srgbClr val="1C4161"/>
                </a:solidFill>
                <a:cs typeface="Verdana"/>
              </a:rPr>
              <a:t>account </a:t>
            </a:r>
            <a:r>
              <a:rPr lang="en-US" b="1" kern="0" dirty="0">
                <a:solidFill>
                  <a:srgbClr val="1C4161"/>
                </a:solidFill>
                <a:cs typeface="Verdana"/>
              </a:rPr>
              <a:t>linking</a:t>
            </a:r>
            <a:endParaRPr lang="en-US" kern="0" dirty="0">
              <a:solidFill>
                <a:srgbClr val="1C4161"/>
              </a:solidFill>
              <a:cs typeface="Verdana"/>
            </a:endParaRPr>
          </a:p>
          <a:p>
            <a:pPr marL="195263" marR="0" lvl="0" indent="-195263" algn="l" defTabSz="457200" rtl="0" eaLnBrk="1" fontAlgn="base" latinLnBrk="0" hangingPunct="1">
              <a:lnSpc>
                <a:spcPct val="130000"/>
              </a:lnSpc>
              <a:spcBef>
                <a:spcPct val="20000"/>
              </a:spcBef>
              <a:spcAft>
                <a:spcPts val="300"/>
              </a:spcAft>
              <a:buClrTx/>
              <a:buSzTx/>
              <a:buFont typeface="Courier New" charset="0"/>
              <a:buChar char="o"/>
              <a:tabLst/>
              <a:defRPr/>
            </a:pPr>
            <a:r>
              <a:rPr kumimoji="0" lang="en-US" b="1" i="0" u="none" strike="noStrike" kern="0" cap="none" spc="0" normalizeH="0" baseline="0" noProof="0" dirty="0" smtClean="0">
                <a:ln>
                  <a:noFill/>
                </a:ln>
                <a:solidFill>
                  <a:srgbClr val="1C4161"/>
                </a:solidFill>
                <a:effectLst/>
                <a:uLnTx/>
                <a:uFillTx/>
                <a:latin typeface="Calibri"/>
                <a:ea typeface="+mn-ea"/>
                <a:cs typeface="Verdana"/>
              </a:rPr>
              <a:t>Access</a:t>
            </a:r>
            <a:r>
              <a:rPr kumimoji="0" lang="en-US" b="0" i="0" u="none" strike="noStrike" kern="0" cap="none" spc="0" normalizeH="0" baseline="0" noProof="0" dirty="0" smtClean="0">
                <a:ln>
                  <a:noFill/>
                </a:ln>
                <a:solidFill>
                  <a:srgbClr val="1C4161"/>
                </a:solidFill>
                <a:effectLst/>
                <a:uLnTx/>
                <a:uFillTx/>
                <a:latin typeface="Calibri"/>
                <a:ea typeface="+mn-ea"/>
                <a:cs typeface="Verdana"/>
              </a:rPr>
              <a:t> services </a:t>
            </a:r>
            <a:r>
              <a:rPr kumimoji="0" lang="en-US" b="1" i="0" u="none" strike="noStrike" kern="0" cap="none" spc="0" normalizeH="0" baseline="0" noProof="0" dirty="0">
                <a:ln>
                  <a:noFill/>
                </a:ln>
                <a:solidFill>
                  <a:srgbClr val="1C4161"/>
                </a:solidFill>
                <a:effectLst/>
                <a:uLnTx/>
                <a:uFillTx/>
                <a:latin typeface="Calibri"/>
                <a:ea typeface="+mn-ea"/>
                <a:cs typeface="Verdana"/>
              </a:rPr>
              <a:t>based on </a:t>
            </a:r>
            <a:r>
              <a:rPr kumimoji="0" lang="en-US" b="1" i="0" u="none" strike="noStrike" kern="0" cap="none" spc="0" normalizeH="0" baseline="0" noProof="0" dirty="0" smtClean="0">
                <a:ln>
                  <a:noFill/>
                </a:ln>
                <a:solidFill>
                  <a:srgbClr val="1C4161"/>
                </a:solidFill>
                <a:effectLst/>
                <a:uLnTx/>
                <a:uFillTx/>
                <a:latin typeface="Calibri"/>
                <a:ea typeface="+mn-ea"/>
                <a:cs typeface="Verdana"/>
              </a:rPr>
              <a:t>role(s</a:t>
            </a:r>
            <a:r>
              <a:rPr kumimoji="0" lang="en-US" b="1" i="0" u="none" strike="noStrike" kern="0" cap="none" spc="0" normalizeH="0" baseline="0" noProof="0" dirty="0">
                <a:ln>
                  <a:noFill/>
                </a:ln>
                <a:solidFill>
                  <a:srgbClr val="1C4161"/>
                </a:solidFill>
                <a:effectLst/>
                <a:uLnTx/>
                <a:uFillTx/>
                <a:latin typeface="Calibri"/>
                <a:ea typeface="+mn-ea"/>
                <a:cs typeface="Verdana"/>
              </a:rPr>
              <a:t>) </a:t>
            </a:r>
            <a:r>
              <a:rPr kumimoji="0" lang="en-US" b="0" i="0" u="none" strike="noStrike" kern="0" cap="none" spc="0" normalizeH="0" baseline="0" noProof="0" dirty="0" smtClean="0">
                <a:ln>
                  <a:noFill/>
                </a:ln>
                <a:solidFill>
                  <a:srgbClr val="1C4161"/>
                </a:solidFill>
                <a:effectLst/>
                <a:uLnTx/>
                <a:uFillTx/>
                <a:latin typeface="Calibri"/>
                <a:ea typeface="+mn-ea"/>
                <a:cs typeface="Verdana"/>
              </a:rPr>
              <a:t>users </a:t>
            </a:r>
            <a:r>
              <a:rPr kumimoji="0" lang="en-US" b="0" i="0" u="none" strike="noStrike" kern="0" cap="none" spc="0" normalizeH="0" baseline="0" noProof="0" dirty="0">
                <a:ln>
                  <a:noFill/>
                </a:ln>
                <a:solidFill>
                  <a:srgbClr val="1C4161"/>
                </a:solidFill>
                <a:effectLst/>
                <a:uLnTx/>
                <a:uFillTx/>
                <a:latin typeface="Calibri"/>
                <a:ea typeface="+mn-ea"/>
                <a:cs typeface="Verdana"/>
              </a:rPr>
              <a:t>have </a:t>
            </a:r>
            <a:r>
              <a:rPr kumimoji="0" lang="en-US" b="1" i="0" u="none" strike="noStrike" kern="0" cap="none" spc="0" normalizeH="0" baseline="0" noProof="0" dirty="0">
                <a:ln>
                  <a:noFill/>
                </a:ln>
                <a:solidFill>
                  <a:srgbClr val="1C4161"/>
                </a:solidFill>
                <a:effectLst/>
                <a:uLnTx/>
                <a:uFillTx/>
                <a:latin typeface="Calibri"/>
                <a:ea typeface="+mn-ea"/>
                <a:cs typeface="Verdana"/>
              </a:rPr>
              <a:t>in the collaboration</a:t>
            </a:r>
            <a:r>
              <a:rPr kumimoji="0" lang="en-US" b="0" i="0" u="none" strike="noStrike" kern="0" cap="none" spc="0" normalizeH="0" baseline="0" noProof="0" dirty="0">
                <a:ln>
                  <a:noFill/>
                </a:ln>
                <a:solidFill>
                  <a:srgbClr val="1C4161"/>
                </a:solidFill>
                <a:effectLst/>
                <a:uLnTx/>
                <a:uFillTx/>
                <a:latin typeface="Calibri"/>
                <a:ea typeface="+mn-ea"/>
                <a:cs typeface="Verdana"/>
              </a:rPr>
              <a:t>. </a:t>
            </a:r>
            <a:r>
              <a:rPr kumimoji="0" lang="en-US" b="0" i="0" u="none" strike="noStrike" kern="0" cap="none" spc="0" normalizeH="0" baseline="0" noProof="0" dirty="0" smtClean="0">
                <a:ln>
                  <a:noFill/>
                </a:ln>
                <a:solidFill>
                  <a:srgbClr val="1C4161"/>
                </a:solidFill>
                <a:effectLst/>
                <a:uLnTx/>
                <a:uFillTx/>
                <a:latin typeface="Calibri"/>
                <a:ea typeface="+mn-ea"/>
                <a:cs typeface="Verdana"/>
              </a:rPr>
              <a:t>linking </a:t>
            </a:r>
            <a:r>
              <a:rPr kumimoji="0" lang="en-US" b="0" i="1" u="none" strike="noStrike" kern="0" cap="none" spc="0" normalizeH="0" baseline="0" noProof="0" dirty="0" smtClean="0">
                <a:ln>
                  <a:noFill/>
                </a:ln>
                <a:solidFill>
                  <a:srgbClr val="1C4161"/>
                </a:solidFill>
                <a:effectLst/>
                <a:uLnTx/>
                <a:uFillTx/>
                <a:latin typeface="Calibri"/>
                <a:ea typeface="+mn-ea"/>
                <a:cs typeface="Verdana"/>
              </a:rPr>
              <a:t>not known </a:t>
            </a:r>
            <a:r>
              <a:rPr kumimoji="0" lang="en-US" b="0" i="0" u="none" strike="noStrike" kern="0" cap="none" spc="0" normalizeH="0" baseline="0" noProof="0" dirty="0" smtClean="0">
                <a:ln>
                  <a:noFill/>
                </a:ln>
                <a:solidFill>
                  <a:srgbClr val="1C4161"/>
                </a:solidFill>
                <a:effectLst/>
                <a:uLnTx/>
                <a:uFillTx/>
                <a:latin typeface="Calibri"/>
                <a:ea typeface="+mn-ea"/>
                <a:cs typeface="Verdana"/>
              </a:rPr>
              <a:t>to your “SP” services, the </a:t>
            </a:r>
            <a:r>
              <a:rPr kumimoji="0" lang="en-US" b="0" i="0" u="none" strike="noStrike" kern="0" cap="none" spc="0" normalizeH="0" baseline="0" noProof="0" dirty="0" err="1" smtClean="0">
                <a:ln>
                  <a:noFill/>
                </a:ln>
                <a:solidFill>
                  <a:srgbClr val="1C4161"/>
                </a:solidFill>
                <a:effectLst/>
                <a:uLnTx/>
                <a:uFillTx/>
                <a:latin typeface="Calibri"/>
                <a:ea typeface="+mn-ea"/>
                <a:cs typeface="Verdana"/>
              </a:rPr>
              <a:t>IdPs</a:t>
            </a:r>
            <a:r>
              <a:rPr kumimoji="0" lang="en-US" b="0" i="0" u="none" strike="noStrike" kern="0" cap="none" spc="0" normalizeH="0" baseline="0" noProof="0" dirty="0" smtClean="0">
                <a:ln>
                  <a:noFill/>
                </a:ln>
                <a:solidFill>
                  <a:srgbClr val="1C4161"/>
                </a:solidFill>
                <a:effectLst/>
                <a:uLnTx/>
                <a:uFillTx/>
                <a:latin typeface="Calibri"/>
                <a:ea typeface="+mn-ea"/>
                <a:cs typeface="Verdana"/>
              </a:rPr>
              <a:t> – or to eduGAIN</a:t>
            </a:r>
          </a:p>
          <a:p>
            <a:pPr defTabSz="457200">
              <a:lnSpc>
                <a:spcPct val="130000"/>
              </a:lnSpc>
              <a:buFont typeface="Courier New" charset="0"/>
              <a:buChar char="o"/>
              <a:defRPr/>
            </a:pPr>
            <a:r>
              <a:rPr lang="en-US" kern="0" dirty="0" smtClean="0">
                <a:solidFill>
                  <a:srgbClr val="1C4161"/>
                </a:solidFill>
                <a:cs typeface="Verdana"/>
              </a:rPr>
              <a:t>for both </a:t>
            </a:r>
            <a:r>
              <a:rPr lang="en-US" b="1" kern="0" dirty="0" smtClean="0">
                <a:solidFill>
                  <a:srgbClr val="1C4161"/>
                </a:solidFill>
                <a:cs typeface="Verdana"/>
              </a:rPr>
              <a:t>web </a:t>
            </a:r>
            <a:r>
              <a:rPr lang="en-US" kern="0" dirty="0">
                <a:solidFill>
                  <a:srgbClr val="1C4161"/>
                </a:solidFill>
                <a:cs typeface="Verdana"/>
              </a:rPr>
              <a:t>and </a:t>
            </a:r>
            <a:r>
              <a:rPr lang="en-US" b="1" kern="0" dirty="0">
                <a:solidFill>
                  <a:srgbClr val="1C4161"/>
                </a:solidFill>
                <a:cs typeface="Verdana"/>
              </a:rPr>
              <a:t>non-web</a:t>
            </a:r>
            <a:r>
              <a:rPr lang="en-US" kern="0" dirty="0">
                <a:solidFill>
                  <a:srgbClr val="1C4161"/>
                </a:solidFill>
                <a:cs typeface="Verdana"/>
              </a:rPr>
              <a:t> resources</a:t>
            </a:r>
          </a:p>
          <a:p>
            <a:pPr marL="195263" marR="0" lvl="0" indent="-195263" algn="l" defTabSz="457200" rtl="0" eaLnBrk="1" fontAlgn="base" latinLnBrk="0" hangingPunct="1">
              <a:lnSpc>
                <a:spcPct val="130000"/>
              </a:lnSpc>
              <a:spcBef>
                <a:spcPct val="20000"/>
              </a:spcBef>
              <a:spcAft>
                <a:spcPts val="300"/>
              </a:spcAft>
              <a:buClrTx/>
              <a:buSzTx/>
              <a:buFont typeface="Courier New" charset="0"/>
              <a:buChar char="o"/>
              <a:tabLst/>
              <a:defRPr/>
            </a:pPr>
            <a:r>
              <a:rPr kumimoji="0" lang="en-US" b="0" i="0" u="none" strike="noStrike" kern="0" cap="none" spc="0" normalizeH="0" baseline="0" noProof="0" dirty="0" smtClean="0">
                <a:ln>
                  <a:noFill/>
                </a:ln>
                <a:solidFill>
                  <a:srgbClr val="1C4161"/>
                </a:solidFill>
                <a:effectLst/>
                <a:uLnTx/>
                <a:uFillTx/>
                <a:latin typeface="Calibri"/>
                <a:ea typeface="+mn-ea"/>
                <a:cs typeface="Verdana"/>
              </a:rPr>
              <a:t>Integration </a:t>
            </a:r>
            <a:r>
              <a:rPr kumimoji="0" lang="en-US" b="0" i="0" u="none" strike="noStrike" kern="0" cap="none" spc="0" normalizeH="0" baseline="0" noProof="0" dirty="0">
                <a:ln>
                  <a:noFill/>
                </a:ln>
                <a:solidFill>
                  <a:srgbClr val="1C4161"/>
                </a:solidFill>
                <a:effectLst/>
                <a:uLnTx/>
                <a:uFillTx/>
                <a:latin typeface="Calibri"/>
                <a:ea typeface="+mn-ea"/>
                <a:cs typeface="Verdana"/>
              </a:rPr>
              <a:t>of </a:t>
            </a:r>
            <a:r>
              <a:rPr kumimoji="0" lang="en-US" b="1" i="0" u="none" strike="noStrike" kern="0" cap="none" spc="0" normalizeH="0" baseline="0" noProof="0" dirty="0">
                <a:ln>
                  <a:noFill/>
                </a:ln>
                <a:solidFill>
                  <a:srgbClr val="1C4161"/>
                </a:solidFill>
                <a:effectLst/>
                <a:uLnTx/>
                <a:uFillTx/>
                <a:latin typeface="Calibri"/>
                <a:ea typeface="+mn-ea"/>
                <a:cs typeface="Verdana"/>
              </a:rPr>
              <a:t>guest identity solutions </a:t>
            </a:r>
            <a:endParaRPr kumimoji="0" lang="en-US" b="1" i="0" u="none" strike="noStrike" kern="0" cap="none" spc="0" normalizeH="0" baseline="0" noProof="0" dirty="0" smtClean="0">
              <a:ln>
                <a:noFill/>
              </a:ln>
              <a:solidFill>
                <a:srgbClr val="1C4161"/>
              </a:solidFill>
              <a:effectLst/>
              <a:uLnTx/>
              <a:uFillTx/>
              <a:latin typeface="Calibri"/>
              <a:ea typeface="+mn-ea"/>
              <a:cs typeface="Verdana"/>
            </a:endParaRPr>
          </a:p>
          <a:p>
            <a:pPr marL="195263" marR="0" lvl="0" indent="-195263" algn="l" defTabSz="457200" rtl="0" eaLnBrk="1" fontAlgn="base" latinLnBrk="0" hangingPunct="1">
              <a:lnSpc>
                <a:spcPct val="130000"/>
              </a:lnSpc>
              <a:spcBef>
                <a:spcPct val="20000"/>
              </a:spcBef>
              <a:spcAft>
                <a:spcPts val="300"/>
              </a:spcAft>
              <a:buClrTx/>
              <a:buSzTx/>
              <a:buFont typeface="Courier New" charset="0"/>
              <a:buChar char="o"/>
              <a:tabLst/>
              <a:defRPr/>
            </a:pPr>
            <a:r>
              <a:rPr kumimoji="0" lang="en-US" b="1" i="0" u="none" strike="noStrike" kern="0" cap="none" spc="0" normalizeH="0" baseline="0" noProof="0" dirty="0" smtClean="0">
                <a:ln>
                  <a:noFill/>
                </a:ln>
                <a:solidFill>
                  <a:srgbClr val="1C4161"/>
                </a:solidFill>
                <a:effectLst/>
                <a:uLnTx/>
                <a:uFillTx/>
                <a:latin typeface="Calibri"/>
                <a:ea typeface="+mn-ea"/>
                <a:cs typeface="Verdana"/>
              </a:rPr>
              <a:t>support </a:t>
            </a:r>
            <a:r>
              <a:rPr kumimoji="0" lang="en-US" b="1" i="0" u="none" strike="noStrike" kern="0" cap="none" spc="0" normalizeH="0" baseline="0" noProof="0" dirty="0">
                <a:ln>
                  <a:noFill/>
                </a:ln>
                <a:solidFill>
                  <a:srgbClr val="1C4161"/>
                </a:solidFill>
                <a:effectLst/>
                <a:uLnTx/>
                <a:uFillTx/>
                <a:latin typeface="Calibri"/>
                <a:ea typeface="+mn-ea"/>
                <a:cs typeface="Verdana"/>
              </a:rPr>
              <a:t>for stronger </a:t>
            </a:r>
            <a:r>
              <a:rPr kumimoji="0" lang="en-US" b="1" i="0" u="none" strike="noStrike" kern="0" cap="none" spc="0" normalizeH="0" baseline="0" noProof="0" dirty="0" smtClean="0">
                <a:ln>
                  <a:noFill/>
                </a:ln>
                <a:solidFill>
                  <a:srgbClr val="1C4161"/>
                </a:solidFill>
                <a:effectLst/>
                <a:uLnTx/>
                <a:uFillTx/>
                <a:latin typeface="Calibri"/>
                <a:ea typeface="+mn-ea"/>
                <a:cs typeface="Verdana"/>
              </a:rPr>
              <a:t>authentication assurance</a:t>
            </a:r>
            <a:r>
              <a:rPr kumimoji="0" lang="en-US" b="0" i="0" u="none" strike="noStrike" kern="0" cap="none" spc="0" normalizeH="0" baseline="0" noProof="0" dirty="0" smtClean="0">
                <a:ln>
                  <a:noFill/>
                </a:ln>
                <a:solidFill>
                  <a:srgbClr val="1C4161"/>
                </a:solidFill>
                <a:effectLst/>
                <a:uLnTx/>
                <a:uFillTx/>
                <a:latin typeface="Calibri"/>
                <a:ea typeface="+mn-ea"/>
                <a:cs typeface="Verdana"/>
              </a:rPr>
              <a:t> mechanisms</a:t>
            </a:r>
          </a:p>
        </p:txBody>
      </p:sp>
    </p:spTree>
    <p:extLst>
      <p:ext uri="{BB962C8B-B14F-4D97-AF65-F5344CB8AC3E}">
        <p14:creationId xmlns:p14="http://schemas.microsoft.com/office/powerpoint/2010/main" val="107077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AARC – ‘just eduGAIN is not enough’</a:t>
            </a:r>
            <a:endParaRPr lang="en-GB" dirty="0"/>
          </a:p>
        </p:txBody>
      </p:sp>
      <p:pic>
        <p:nvPicPr>
          <p:cNvPr id="5" name="Google Shape;198;g27f26ee30aa_0_6"/>
          <p:cNvPicPr preferRelativeResize="0"/>
          <p:nvPr/>
        </p:nvPicPr>
        <p:blipFill rotWithShape="1">
          <a:blip r:embed="rId2">
            <a:alphaModFix/>
          </a:blip>
          <a:srcRect/>
          <a:stretch/>
        </p:blipFill>
        <p:spPr>
          <a:xfrm>
            <a:off x="514350" y="1521849"/>
            <a:ext cx="6034374" cy="4700869"/>
          </a:xfrm>
          <a:prstGeom prst="rect">
            <a:avLst/>
          </a:prstGeom>
          <a:noFill/>
          <a:ln>
            <a:noFill/>
          </a:ln>
        </p:spPr>
      </p:pic>
      <p:pic>
        <p:nvPicPr>
          <p:cNvPr id="6" name="Google Shape;199;g27f26ee30aa_0_6"/>
          <p:cNvPicPr preferRelativeResize="0"/>
          <p:nvPr/>
        </p:nvPicPr>
        <p:blipFill rotWithShape="1">
          <a:blip r:embed="rId3">
            <a:alphaModFix/>
          </a:blip>
          <a:srcRect/>
          <a:stretch/>
        </p:blipFill>
        <p:spPr>
          <a:xfrm>
            <a:off x="7655035" y="3755742"/>
            <a:ext cx="3228246" cy="2466976"/>
          </a:xfrm>
          <a:prstGeom prst="rect">
            <a:avLst/>
          </a:prstGeom>
          <a:noFill/>
          <a:ln>
            <a:noFill/>
          </a:ln>
        </p:spPr>
      </p:pic>
      <p:pic>
        <p:nvPicPr>
          <p:cNvPr id="7" name="Google Shape;200;g27f26ee30aa_0_6"/>
          <p:cNvPicPr preferRelativeResize="0"/>
          <p:nvPr/>
        </p:nvPicPr>
        <p:blipFill rotWithShape="1">
          <a:blip r:embed="rId4">
            <a:alphaModFix/>
          </a:blip>
          <a:srcRect/>
          <a:stretch/>
        </p:blipFill>
        <p:spPr>
          <a:xfrm>
            <a:off x="9837456" y="2197713"/>
            <a:ext cx="1266824" cy="790575"/>
          </a:xfrm>
          <a:prstGeom prst="rect">
            <a:avLst/>
          </a:prstGeom>
          <a:noFill/>
          <a:ln>
            <a:noFill/>
          </a:ln>
        </p:spPr>
      </p:pic>
      <p:pic>
        <p:nvPicPr>
          <p:cNvPr id="8" name="Google Shape;201;g27f26ee30aa_0_6"/>
          <p:cNvPicPr preferRelativeResize="0"/>
          <p:nvPr/>
        </p:nvPicPr>
        <p:blipFill rotWithShape="1">
          <a:blip r:embed="rId5">
            <a:alphaModFix/>
          </a:blip>
          <a:srcRect/>
          <a:stretch/>
        </p:blipFill>
        <p:spPr>
          <a:xfrm>
            <a:off x="8723031" y="2340927"/>
            <a:ext cx="714375" cy="638175"/>
          </a:xfrm>
          <a:prstGeom prst="rect">
            <a:avLst/>
          </a:prstGeom>
          <a:noFill/>
          <a:ln>
            <a:noFill/>
          </a:ln>
        </p:spPr>
      </p:pic>
      <p:pic>
        <p:nvPicPr>
          <p:cNvPr id="9" name="Google Shape;202;g27f26ee30aa_0_6"/>
          <p:cNvPicPr preferRelativeResize="0"/>
          <p:nvPr/>
        </p:nvPicPr>
        <p:blipFill rotWithShape="1">
          <a:blip r:embed="rId6">
            <a:alphaModFix/>
          </a:blip>
          <a:srcRect/>
          <a:stretch/>
        </p:blipFill>
        <p:spPr>
          <a:xfrm>
            <a:off x="9437406" y="3182483"/>
            <a:ext cx="1828801" cy="344587"/>
          </a:xfrm>
          <a:prstGeom prst="rect">
            <a:avLst/>
          </a:prstGeom>
          <a:noFill/>
          <a:ln>
            <a:noFill/>
          </a:ln>
        </p:spPr>
      </p:pic>
      <p:pic>
        <p:nvPicPr>
          <p:cNvPr id="10" name="Google Shape;203;g27f26ee30aa_0_6" descr="images"/>
          <p:cNvPicPr preferRelativeResize="0"/>
          <p:nvPr/>
        </p:nvPicPr>
        <p:blipFill rotWithShape="1">
          <a:blip r:embed="rId7">
            <a:alphaModFix/>
          </a:blip>
          <a:srcRect/>
          <a:stretch/>
        </p:blipFill>
        <p:spPr>
          <a:xfrm>
            <a:off x="7246656" y="2921952"/>
            <a:ext cx="1571625" cy="514350"/>
          </a:xfrm>
          <a:prstGeom prst="rect">
            <a:avLst/>
          </a:prstGeom>
          <a:noFill/>
          <a:ln>
            <a:noFill/>
          </a:ln>
        </p:spPr>
      </p:pic>
      <p:pic>
        <p:nvPicPr>
          <p:cNvPr id="11" name="Google Shape;204;g27f26ee30aa_0_6"/>
          <p:cNvPicPr preferRelativeResize="0"/>
          <p:nvPr/>
        </p:nvPicPr>
        <p:blipFill rotWithShape="1">
          <a:blip r:embed="rId8">
            <a:alphaModFix/>
          </a:blip>
          <a:srcRect/>
          <a:stretch/>
        </p:blipFill>
        <p:spPr>
          <a:xfrm>
            <a:off x="7913407" y="3347424"/>
            <a:ext cx="714375" cy="210553"/>
          </a:xfrm>
          <a:prstGeom prst="rect">
            <a:avLst/>
          </a:prstGeom>
          <a:noFill/>
          <a:ln>
            <a:noFill/>
          </a:ln>
        </p:spPr>
      </p:pic>
      <p:pic>
        <p:nvPicPr>
          <p:cNvPr id="12" name="Google Shape;205;g27f26ee30aa_0_6"/>
          <p:cNvPicPr preferRelativeResize="0"/>
          <p:nvPr/>
        </p:nvPicPr>
        <p:blipFill rotWithShape="1">
          <a:blip r:embed="rId9">
            <a:alphaModFix/>
          </a:blip>
          <a:srcRect/>
          <a:stretch/>
        </p:blipFill>
        <p:spPr>
          <a:xfrm>
            <a:off x="9885082" y="1719477"/>
            <a:ext cx="1381125" cy="284061"/>
          </a:xfrm>
          <a:prstGeom prst="rect">
            <a:avLst/>
          </a:prstGeom>
          <a:noFill/>
          <a:ln>
            <a:noFill/>
          </a:ln>
        </p:spPr>
      </p:pic>
      <p:pic>
        <p:nvPicPr>
          <p:cNvPr id="13" name="Google Shape;206;g27f26ee30aa_0_6"/>
          <p:cNvPicPr preferRelativeResize="0"/>
          <p:nvPr/>
        </p:nvPicPr>
        <p:blipFill rotWithShape="1">
          <a:blip r:embed="rId10">
            <a:alphaModFix/>
          </a:blip>
          <a:srcRect/>
          <a:stretch/>
        </p:blipFill>
        <p:spPr>
          <a:xfrm>
            <a:off x="8627780" y="1597977"/>
            <a:ext cx="742950" cy="742950"/>
          </a:xfrm>
          <a:prstGeom prst="rect">
            <a:avLst/>
          </a:prstGeom>
          <a:noFill/>
          <a:ln>
            <a:noFill/>
          </a:ln>
        </p:spPr>
      </p:pic>
      <p:pic>
        <p:nvPicPr>
          <p:cNvPr id="14" name="Google Shape;207;g27f26ee30aa_0_6"/>
          <p:cNvPicPr preferRelativeResize="0"/>
          <p:nvPr/>
        </p:nvPicPr>
        <p:blipFill rotWithShape="1">
          <a:blip r:embed="rId11">
            <a:alphaModFix/>
          </a:blip>
          <a:srcRect/>
          <a:stretch/>
        </p:blipFill>
        <p:spPr>
          <a:xfrm>
            <a:off x="7246656" y="2150427"/>
            <a:ext cx="1076325" cy="619125"/>
          </a:xfrm>
          <a:prstGeom prst="rect">
            <a:avLst/>
          </a:prstGeom>
          <a:noFill/>
          <a:ln>
            <a:noFill/>
          </a:ln>
        </p:spPr>
      </p:pic>
      <p:pic>
        <p:nvPicPr>
          <p:cNvPr id="15" name="Google Shape;208;g27f26ee30aa_0_6"/>
          <p:cNvPicPr preferRelativeResize="0"/>
          <p:nvPr/>
        </p:nvPicPr>
        <p:blipFill rotWithShape="1">
          <a:blip r:embed="rId12">
            <a:alphaModFix/>
          </a:blip>
          <a:srcRect/>
          <a:stretch/>
        </p:blipFill>
        <p:spPr>
          <a:xfrm>
            <a:off x="7246656" y="1597977"/>
            <a:ext cx="1228725" cy="400050"/>
          </a:xfrm>
          <a:prstGeom prst="rect">
            <a:avLst/>
          </a:prstGeom>
          <a:noFill/>
          <a:ln>
            <a:noFill/>
          </a:ln>
        </p:spPr>
      </p:pic>
    </p:spTree>
    <p:extLst>
      <p:ext uri="{BB962C8B-B14F-4D97-AF65-F5344CB8AC3E}">
        <p14:creationId xmlns:p14="http://schemas.microsoft.com/office/powerpoint/2010/main" val="3620573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7</a:t>
            </a:fld>
            <a:endParaRPr lang="en-GB"/>
          </a:p>
        </p:txBody>
      </p:sp>
      <p:sp>
        <p:nvSpPr>
          <p:cNvPr id="3" name="Title 2"/>
          <p:cNvSpPr>
            <a:spLocks noGrp="1"/>
          </p:cNvSpPr>
          <p:nvPr>
            <p:ph type="title"/>
          </p:nvPr>
        </p:nvSpPr>
        <p:spPr/>
        <p:txBody>
          <a:bodyPr/>
          <a:lstStyle/>
          <a:p>
            <a:r>
              <a:rPr lang="en-US" dirty="0" smtClean="0"/>
              <a:t>The </a:t>
            </a:r>
            <a:r>
              <a:rPr lang="en-US" dirty="0" err="1" smtClean="0"/>
              <a:t>IdP</a:t>
            </a:r>
            <a:r>
              <a:rPr lang="en-US" dirty="0" smtClean="0"/>
              <a:t>-SP proxy: a First-class Citizen</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3" y="1726839"/>
            <a:ext cx="5024866" cy="4111254"/>
          </a:xfrm>
          <a:prstGeom prst="rect">
            <a:avLst/>
          </a:prstGeom>
          <a:noFill/>
          <a:ln>
            <a:noFill/>
          </a:ln>
          <a:effectLst>
            <a:glow rad="101600">
              <a:srgbClr val="0C3959">
                <a:alpha val="6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33040" y="6406019"/>
            <a:ext cx="6980694" cy="307777"/>
          </a:xfrm>
          <a:prstGeom prst="rect">
            <a:avLst/>
          </a:prstGeom>
          <a:noFill/>
        </p:spPr>
        <p:txBody>
          <a:bodyPr wrap="none" rtlCol="0">
            <a:spAutoFit/>
          </a:bodyPr>
          <a:lstStyle/>
          <a:p>
            <a:r>
              <a:rPr lang="en-US" sz="1400" i="1" dirty="0" smtClean="0">
                <a:solidFill>
                  <a:srgbClr val="F57A1E"/>
                </a:solidFill>
              </a:rPr>
              <a:t>Graphics: Ann Harding and Lukas </a:t>
            </a:r>
            <a:r>
              <a:rPr lang="en-US" sz="1400" i="1" dirty="0" err="1" smtClean="0">
                <a:solidFill>
                  <a:srgbClr val="F57A1E"/>
                </a:solidFill>
              </a:rPr>
              <a:t>Hammerle</a:t>
            </a:r>
            <a:r>
              <a:rPr lang="en-US" sz="1400" i="1" dirty="0" smtClean="0">
                <a:solidFill>
                  <a:srgbClr val="F57A1E"/>
                </a:solidFill>
              </a:rPr>
              <a:t>, GEANT and SWITCH – from a long time ago now!</a:t>
            </a:r>
            <a:endParaRPr lang="en-US" sz="1400" i="1" dirty="0">
              <a:solidFill>
                <a:srgbClr val="F57A1E"/>
              </a:solidFill>
            </a:endParaRPr>
          </a:p>
        </p:txBody>
      </p:sp>
    </p:spTree>
    <p:extLst>
      <p:ext uri="{BB962C8B-B14F-4D97-AF65-F5344CB8AC3E}">
        <p14:creationId xmlns:p14="http://schemas.microsoft.com/office/powerpoint/2010/main" val="2196564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8</a:t>
            </a:fld>
            <a:endParaRPr lang="en-GB"/>
          </a:p>
        </p:txBody>
      </p:sp>
      <p:sp>
        <p:nvSpPr>
          <p:cNvPr id="3" name="Title 2"/>
          <p:cNvSpPr>
            <a:spLocks noGrp="1"/>
          </p:cNvSpPr>
          <p:nvPr>
            <p:ph type="title"/>
          </p:nvPr>
        </p:nvSpPr>
        <p:spPr/>
        <p:txBody>
          <a:bodyPr/>
          <a:lstStyle/>
          <a:p>
            <a:r>
              <a:rPr lang="en-GB" dirty="0" smtClean="0"/>
              <a:t>Interoperability – more than just the nice colours</a:t>
            </a:r>
            <a:endParaRPr lang="en-GB" dirty="0"/>
          </a:p>
        </p:txBody>
      </p:sp>
      <p:pic>
        <p:nvPicPr>
          <p:cNvPr id="4" name="Google Shape;216;g27f26ee30aa_0_106"/>
          <p:cNvPicPr preferRelativeResize="0"/>
          <p:nvPr/>
        </p:nvPicPr>
        <p:blipFill rotWithShape="1">
          <a:blip r:embed="rId2">
            <a:alphaModFix/>
          </a:blip>
          <a:srcRect/>
          <a:stretch/>
        </p:blipFill>
        <p:spPr>
          <a:xfrm>
            <a:off x="703350" y="1400350"/>
            <a:ext cx="6226000" cy="4850150"/>
          </a:xfrm>
          <a:prstGeom prst="rect">
            <a:avLst/>
          </a:prstGeom>
          <a:noFill/>
          <a:ln>
            <a:noFill/>
          </a:ln>
        </p:spPr>
      </p:pic>
      <p:pic>
        <p:nvPicPr>
          <p:cNvPr id="5" name="Google Shape;217;g27f26ee30aa_0_106"/>
          <p:cNvPicPr preferRelativeResize="0"/>
          <p:nvPr/>
        </p:nvPicPr>
        <p:blipFill rotWithShape="1">
          <a:blip r:embed="rId3">
            <a:alphaModFix/>
          </a:blip>
          <a:srcRect/>
          <a:stretch/>
        </p:blipFill>
        <p:spPr>
          <a:xfrm>
            <a:off x="9276548" y="3065769"/>
            <a:ext cx="2752523" cy="3340250"/>
          </a:xfrm>
          <a:prstGeom prst="rect">
            <a:avLst/>
          </a:prstGeom>
          <a:noFill/>
          <a:ln>
            <a:noFill/>
          </a:ln>
        </p:spPr>
      </p:pic>
      <p:pic>
        <p:nvPicPr>
          <p:cNvPr id="6" name="Google Shape;218;g27f26ee30aa_0_106"/>
          <p:cNvPicPr preferRelativeResize="0"/>
          <p:nvPr/>
        </p:nvPicPr>
        <p:blipFill rotWithShape="1">
          <a:blip r:embed="rId4">
            <a:alphaModFix/>
          </a:blip>
          <a:srcRect/>
          <a:stretch/>
        </p:blipFill>
        <p:spPr>
          <a:xfrm>
            <a:off x="9028844" y="5440782"/>
            <a:ext cx="1247223" cy="809718"/>
          </a:xfrm>
          <a:prstGeom prst="rect">
            <a:avLst/>
          </a:prstGeom>
          <a:noFill/>
          <a:ln>
            <a:noFill/>
          </a:ln>
        </p:spPr>
      </p:pic>
      <p:pic>
        <p:nvPicPr>
          <p:cNvPr id="7" name="Picture 6"/>
          <p:cNvPicPr>
            <a:picLocks noChangeAspect="1"/>
          </p:cNvPicPr>
          <p:nvPr/>
        </p:nvPicPr>
        <p:blipFill>
          <a:blip r:embed="rId5"/>
          <a:stretch>
            <a:fillRect/>
          </a:stretch>
        </p:blipFill>
        <p:spPr>
          <a:xfrm>
            <a:off x="7177054" y="1730192"/>
            <a:ext cx="4198989" cy="3219527"/>
          </a:xfrm>
          <a:prstGeom prst="rect">
            <a:avLst/>
          </a:prstGeom>
          <a:ln>
            <a:solidFill>
              <a:srgbClr val="003F5E"/>
            </a:solidFill>
          </a:ln>
        </p:spPr>
      </p:pic>
      <p:sp>
        <p:nvSpPr>
          <p:cNvPr id="8" name="Rectangle 7"/>
          <p:cNvSpPr/>
          <p:nvPr/>
        </p:nvSpPr>
        <p:spPr>
          <a:xfrm>
            <a:off x="3707836" y="6216451"/>
            <a:ext cx="5321008" cy="461665"/>
          </a:xfrm>
          <a:prstGeom prst="rect">
            <a:avLst/>
          </a:prstGeom>
          <a:solidFill>
            <a:srgbClr val="FFFFFF">
              <a:alpha val="60000"/>
            </a:srgbClr>
          </a:solidFill>
        </p:spPr>
        <p:txBody>
          <a:bodyPr wrap="none">
            <a:spAutoFit/>
          </a:bodyPr>
          <a:lstStyle/>
          <a:p>
            <a:r>
              <a:rPr lang="en-GB" sz="2400" b="1" dirty="0">
                <a:solidFill>
                  <a:srgbClr val="003F5E"/>
                </a:solidFill>
              </a:rPr>
              <a:t>https://aarc-community.org/guidelines/</a:t>
            </a:r>
          </a:p>
        </p:txBody>
      </p:sp>
    </p:spTree>
    <p:extLst>
      <p:ext uri="{BB962C8B-B14F-4D97-AF65-F5344CB8AC3E}">
        <p14:creationId xmlns:p14="http://schemas.microsoft.com/office/powerpoint/2010/main" val="317355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7f26ee30aa_0_56"/>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9</a:t>
            </a:fld>
            <a:endParaRPr/>
          </a:p>
        </p:txBody>
      </p:sp>
      <p:sp>
        <p:nvSpPr>
          <p:cNvPr id="340" name="Google Shape;340;g27f26ee30aa_0_56"/>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dirty="0"/>
              <a:t>The Community AAI and the Infrastructure </a:t>
            </a:r>
            <a:r>
              <a:rPr lang="en-GB" dirty="0" smtClean="0"/>
              <a:t>Proxy</a:t>
            </a:r>
            <a:r>
              <a:rPr lang="en-US" dirty="0" smtClean="0"/>
              <a:t> – structuring elements</a:t>
            </a:r>
            <a:endParaRPr dirty="0"/>
          </a:p>
        </p:txBody>
      </p:sp>
      <p:sp>
        <p:nvSpPr>
          <p:cNvPr id="341" name="Google Shape;341;g27f26ee30aa_0_56"/>
          <p:cNvSpPr/>
          <p:nvPr/>
        </p:nvSpPr>
        <p:spPr>
          <a:xfrm>
            <a:off x="5629400" y="3813975"/>
            <a:ext cx="6173400" cy="2382600"/>
          </a:xfrm>
          <a:prstGeom prst="roundRect">
            <a:avLst>
              <a:gd name="adj" fmla="val 16667"/>
            </a:avLst>
          </a:prstGeom>
          <a:solidFill>
            <a:srgbClr val="F57B20">
              <a:alpha val="1921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rgbClr val="004360"/>
                </a:solidFill>
                <a:latin typeface="Calibri"/>
                <a:ea typeface="Calibri"/>
                <a:cs typeface="Calibri"/>
                <a:sym typeface="Calibri"/>
              </a:rPr>
              <a:t>Infrastructure Proxy</a:t>
            </a:r>
            <a:endParaRPr sz="1800" b="1" i="0" u="none" strike="noStrike" cap="none">
              <a:solidFill>
                <a:srgbClr val="00436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Infrastructure Proxy, enables Infrastructures with a large number of resources, to provide them through a single integration point, where the Infrastructure can maintain centrally all the relevant Policies and business logic for making available these resources to multiple communities</a:t>
            </a:r>
            <a:endParaRPr sz="1800" b="0" i="0" u="none" strike="noStrike" cap="none">
              <a:solidFill>
                <a:srgbClr val="000000"/>
              </a:solidFill>
              <a:latin typeface="Arial"/>
              <a:ea typeface="Arial"/>
              <a:cs typeface="Arial"/>
              <a:sym typeface="Arial"/>
            </a:endParaRPr>
          </a:p>
        </p:txBody>
      </p:sp>
      <p:sp>
        <p:nvSpPr>
          <p:cNvPr id="342" name="Google Shape;342;g27f26ee30aa_0_56"/>
          <p:cNvSpPr/>
          <p:nvPr/>
        </p:nvSpPr>
        <p:spPr>
          <a:xfrm>
            <a:off x="5629400" y="1527150"/>
            <a:ext cx="6021000" cy="2160000"/>
          </a:xfrm>
          <a:prstGeom prst="roundRect">
            <a:avLst>
              <a:gd name="adj" fmla="val 16667"/>
            </a:avLst>
          </a:prstGeom>
          <a:solidFill>
            <a:srgbClr val="004360">
              <a:alpha val="17254"/>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accent2"/>
                </a:solidFill>
                <a:latin typeface="Calibri"/>
                <a:ea typeface="Calibri"/>
                <a:cs typeface="Calibri"/>
                <a:sym typeface="Calibri"/>
              </a:rPr>
              <a:t>Community AAI</a:t>
            </a:r>
            <a:endParaRPr sz="1800" b="1"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purpose of the Community AAI is to streamline researchers’ access to services, both those provided by their own infrastructure as well as the services provided by infrastructures that are shared with other communities.</a:t>
            </a:r>
            <a:endParaRPr sz="1800" b="0" i="0" u="none" strike="noStrike" cap="none">
              <a:solidFill>
                <a:schemeClr val="dk1"/>
              </a:solidFill>
              <a:latin typeface="Calibri"/>
              <a:ea typeface="Calibri"/>
              <a:cs typeface="Calibri"/>
              <a:sym typeface="Calibri"/>
            </a:endParaRPr>
          </a:p>
        </p:txBody>
      </p:sp>
      <p:pic>
        <p:nvPicPr>
          <p:cNvPr id="343" name="Google Shape;343;g27f26ee30aa_0_56"/>
          <p:cNvPicPr preferRelativeResize="0"/>
          <p:nvPr/>
        </p:nvPicPr>
        <p:blipFill rotWithShape="1">
          <a:blip r:embed="rId3">
            <a:alphaModFix/>
          </a:blip>
          <a:srcRect r="3900"/>
          <a:stretch/>
        </p:blipFill>
        <p:spPr>
          <a:xfrm>
            <a:off x="258800" y="1527150"/>
            <a:ext cx="4520200" cy="4331851"/>
          </a:xfrm>
          <a:prstGeom prst="rect">
            <a:avLst/>
          </a:prstGeom>
          <a:noFill/>
          <a:ln>
            <a:noFill/>
          </a:ln>
        </p:spPr>
      </p:pic>
      <p:sp>
        <p:nvSpPr>
          <p:cNvPr id="344" name="Google Shape;344;g27f26ee30aa_0_56"/>
          <p:cNvSpPr/>
          <p:nvPr/>
        </p:nvSpPr>
        <p:spPr>
          <a:xfrm>
            <a:off x="2983500" y="2588100"/>
            <a:ext cx="2654552" cy="759919"/>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19050" cap="flat" cmpd="sng">
            <a:solidFill>
              <a:srgbClr val="0043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g27f26ee30aa_0_56"/>
          <p:cNvSpPr/>
          <p:nvPr/>
        </p:nvSpPr>
        <p:spPr>
          <a:xfrm rot="10800000" flipH="1">
            <a:off x="4414500" y="4306544"/>
            <a:ext cx="1228580" cy="539955"/>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28575" cap="flat" cmpd="sng">
            <a:solidFill>
              <a:srgbClr val="F57A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700940"/>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A3960-760A-4B61-8C8B-DBF90F37C8C8}">
  <ds:schemaRefs>
    <ds:schemaRef ds:uri="http://schemas.microsoft.com/office/infopath/2007/PartnerControls"/>
    <ds:schemaRef ds:uri="http://purl.org/dc/terms/"/>
    <ds:schemaRef ds:uri="http://purl.org/dc/dcmitype/"/>
    <ds:schemaRef ds:uri="http://www.w3.org/XML/1998/namespace"/>
    <ds:schemaRef ds:uri="http://schemas.microsoft.com/office/2006/documentManagement/types"/>
    <ds:schemaRef ds:uri="http://purl.org/dc/elements/1.1/"/>
    <ds:schemaRef ds:uri="http://schemas.microsoft.com/sharepoint/v3"/>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15214</TotalTime>
  <Words>1900</Words>
  <Application>Microsoft Office PowerPoint</Application>
  <PresentationFormat>Widescreen</PresentationFormat>
  <Paragraphs>231</Paragraphs>
  <Slides>26</Slides>
  <Notes>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Akkurat Std</vt:lpstr>
      <vt:lpstr>Arial</vt:lpstr>
      <vt:lpstr>Calibri</vt:lpstr>
      <vt:lpstr>Courier New</vt:lpstr>
      <vt:lpstr>Roboto</vt:lpstr>
      <vt:lpstr>Verdana</vt:lpstr>
      <vt:lpstr>Wingdings</vt:lpstr>
      <vt:lpstr>GEANT Association</vt:lpstr>
      <vt:lpstr>PowerPoint Presentation</vt:lpstr>
      <vt:lpstr>Probably most well-known AARC result to this audience …</vt:lpstr>
      <vt:lpstr>But that is only part of a much larger, federated, story …</vt:lpstr>
      <vt:lpstr>Research Collaboration: an inherently-cross-domain issue .. and solution</vt:lpstr>
      <vt:lpstr>Federated Identity Management and global collaboration</vt:lpstr>
      <vt:lpstr>AARC – ‘just eduGAIN is not enough’</vt:lpstr>
      <vt:lpstr>The IdP-SP proxy: a First-class Citizen</vt:lpstr>
      <vt:lpstr>Interoperability – more than just the nice colours</vt:lpstr>
      <vt:lpstr>The Community AAI and the Infrastructure Proxy – structuring elements</vt:lpstr>
      <vt:lpstr>But it’s getting more complex …</vt:lpstr>
      <vt:lpstr>AARC TREE Main Facts: Expected results </vt:lpstr>
      <vt:lpstr>The AARC TREE in the Trust and Identity Landscape</vt:lpstr>
      <vt:lpstr>Evolve the BPA to address the more complex (and the simpler) worlds</vt:lpstr>
      <vt:lpstr>AARC Blueprint Architecture ‘BPA2025’</vt:lpstr>
      <vt:lpstr>Policy and good practice underpinning the AARC Blueprint BPA</vt:lpstr>
      <vt:lpstr>AARC G071 is there to help, but do we ‘get the trust across’?</vt:lpstr>
      <vt:lpstr>Our federated world is growing more complex</vt:lpstr>
      <vt:lpstr>Response and traceability across IdP-SP Proxies and the limits of Sirtfi</vt:lpstr>
      <vt:lpstr>Proxies have their own challenges as well: AUPs, T&amp;Cs, Privacy notices, …</vt:lpstr>
      <vt:lpstr>And .. we’ll be seeing more, and diverse, sources of identity assurance</vt:lpstr>
      <vt:lpstr>All about enabling research: FIM4R &amp; communities are a key factor</vt:lpstr>
      <vt:lpstr>Compendium and Recommendations</vt:lpstr>
      <vt:lpstr>Let’s climb the AARC TREE together:  work with us on our joint security challenges!</vt:lpstr>
      <vt:lpstr>PowerPoint Presentation</vt:lpstr>
      <vt:lpstr>What will AARC TREE bring?</vt:lpstr>
      <vt:lpstr>Dedicated work package to collect requirements from (new) communities</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305</cp:revision>
  <cp:lastPrinted>2015-05-01T10:30:08Z</cp:lastPrinted>
  <dcterms:created xsi:type="dcterms:W3CDTF">2023-05-21T08:45:07Z</dcterms:created>
  <dcterms:modified xsi:type="dcterms:W3CDTF">2024-04-09T09:52:12Z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