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sldIdLst>
    <p:sldId id="313" r:id="rId5"/>
    <p:sldId id="339" r:id="rId6"/>
    <p:sldId id="340" r:id="rId7"/>
    <p:sldId id="341" r:id="rId8"/>
    <p:sldId id="342" r:id="rId9"/>
    <p:sldId id="343" r:id="rId10"/>
    <p:sldId id="344" r:id="rId11"/>
    <p:sldId id="314" r:id="rId12"/>
    <p:sldId id="345" r:id="rId13"/>
    <p:sldId id="338" r:id="rId1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91C"/>
    <a:srgbClr val="003F5E"/>
    <a:srgbClr val="F57B20"/>
    <a:srgbClr val="F57A1E"/>
    <a:srgbClr val="013F5E"/>
    <a:srgbClr val="003959"/>
    <a:srgbClr val="ED1556"/>
    <a:srgbClr val="003F5D"/>
    <a:srgbClr val="1C4161"/>
    <a:srgbClr val="004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427" y="-67"/>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25/05/2016</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smtClean="0"/>
              <a:t>Role in Project,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smtClean="0">
                <a:solidFill>
                  <a:srgbClr val="003F5E"/>
                </a:solidFill>
              </a:rPr>
              <a:t>Authentication and Authorisation for Research and Collaboration</a:t>
            </a:r>
            <a:endParaRPr lang="en-GB" sz="1700" dirty="0">
              <a:solidFill>
                <a:srgbClr val="003F5E"/>
              </a:solidFill>
            </a:endParaRP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2862322"/>
          </a:xfrm>
          <a:prstGeom prst="rect">
            <a:avLst/>
          </a:prstGeom>
          <a:noFill/>
        </p:spPr>
        <p:txBody>
          <a:bodyPr wrap="square" rtlCol="0">
            <a:spAutoFit/>
          </a:bodyPr>
          <a:lstStyle/>
          <a:p>
            <a:pPr marL="214313" indent="-214313">
              <a:buFont typeface="Arial" panose="020B0604020202020204" pitchFamily="34" charset="0"/>
              <a:buChar char="•"/>
            </a:pPr>
            <a:r>
              <a:rPr lang="en-GB" sz="1800" dirty="0" smtClean="0">
                <a:solidFill>
                  <a:srgbClr val="003F5D"/>
                </a:solidFill>
              </a:rPr>
              <a:t>This template is to</a:t>
            </a:r>
            <a:r>
              <a:rPr lang="en-GB" sz="1800" baseline="0" dirty="0" smtClean="0">
                <a:solidFill>
                  <a:srgbClr val="003F5D"/>
                </a:solidFill>
              </a:rPr>
              <a:t> present information on behalf of the AARC Project</a:t>
            </a:r>
          </a:p>
          <a:p>
            <a:pPr marL="214313" indent="-214313">
              <a:buFont typeface="Arial" panose="020B0604020202020204" pitchFamily="34" charset="0"/>
              <a:buChar char="•"/>
            </a:pPr>
            <a:r>
              <a:rPr lang="en-GB" sz="1800" baseline="0" dirty="0" smtClean="0">
                <a:solidFill>
                  <a:srgbClr val="003F5D"/>
                </a:solidFill>
              </a:rPr>
              <a:t>Font is Calibri and will auto-size. Avoid using a font size less than 18pt.  Main font colour is Teal, </a:t>
            </a:r>
            <a:r>
              <a:rPr lang="en-GB" sz="1800" baseline="0" dirty="0" smtClean="0">
                <a:solidFill>
                  <a:srgbClr val="F57B20"/>
                </a:solidFill>
              </a:rPr>
              <a:t>highlight colour is Orange and should be used sparingly.</a:t>
            </a:r>
            <a:r>
              <a:rPr lang="en-GB" sz="1800" baseline="0" dirty="0" smtClean="0">
                <a:solidFill>
                  <a:srgbClr val="ED1556"/>
                </a:solidFill>
              </a:rPr>
              <a:t> </a:t>
            </a:r>
            <a:r>
              <a:rPr lang="en-GB" sz="1800" baseline="0" dirty="0" smtClean="0">
                <a:solidFill>
                  <a:srgbClr val="003F5D"/>
                </a:solidFill>
              </a:rPr>
              <a:t>If the colours are not shown in PowerPoint use the colour picker to select the correct colour from the logo or these samples</a:t>
            </a:r>
            <a:endParaRPr lang="en-GB" sz="1800" baseline="0" dirty="0" smtClean="0">
              <a:solidFill>
                <a:srgbClr val="ED1556"/>
              </a:solidFill>
            </a:endParaRPr>
          </a:p>
          <a:p>
            <a:pPr marL="214313" indent="-214313">
              <a:buFont typeface="Arial" panose="020B0604020202020204" pitchFamily="34" charset="0"/>
              <a:buChar char="•"/>
            </a:pPr>
            <a:endParaRPr lang="en-GB" sz="1800" baseline="0" dirty="0" smtClean="0">
              <a:solidFill>
                <a:srgbClr val="ED1556"/>
              </a:solidFill>
            </a:endParaRPr>
          </a:p>
          <a:p>
            <a:pPr marL="214313" indent="-214313">
              <a:buFont typeface="Arial" panose="020B0604020202020204" pitchFamily="34" charset="0"/>
              <a:buChar char="•"/>
            </a:pPr>
            <a:r>
              <a:rPr lang="en-GB" sz="1800" baseline="0" dirty="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smtClean="0">
              <a:solidFill>
                <a:srgbClr val="003F5D"/>
              </a:solidFill>
            </a:endParaRPr>
          </a:p>
          <a:p>
            <a:pPr marL="214313" indent="-214313">
              <a:buFont typeface="Arial" panose="020B0604020202020204" pitchFamily="34" charset="0"/>
              <a:buChar char="•"/>
            </a:pPr>
            <a:r>
              <a:rPr lang="en-GB" sz="1800" baseline="0" dirty="0" smtClean="0">
                <a:solidFill>
                  <a:srgbClr val="003F5D"/>
                </a:solidFill>
              </a:rPr>
              <a:t>The end slide includes EU logo, copyright, and funding statement and must be included in any slide packs distributed or printed.</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48488" y="5966378"/>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3109415" y="6289305"/>
            <a:ext cx="5711820" cy="276999"/>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GÉANT  on behalf of the AARC project.</a:t>
            </a:r>
          </a:p>
          <a:p>
            <a:pPr algn="ctr"/>
            <a:r>
              <a:rPr lang="en-GB" sz="600" kern="1200" dirty="0" smtClean="0">
                <a:solidFill>
                  <a:schemeClr val="bg1"/>
                </a:solidFill>
                <a:effectLst/>
                <a:latin typeface="+mn-lt"/>
                <a:ea typeface="+mn-ea"/>
                <a:cs typeface="+mn-cs"/>
              </a:rPr>
              <a:t>The work leading to these results has received funding from the European Union’s Horizon 2020 research and innovation programme under Grant Agreement No. 653965 (AARC).</a:t>
            </a:r>
            <a:endParaRPr lang="en-GB" sz="600" dirty="0">
              <a:solidFill>
                <a:schemeClr val="bg1"/>
              </a:solidFill>
            </a:endParaRPr>
          </a:p>
        </p:txBody>
      </p:sp>
      <p:sp>
        <p:nvSpPr>
          <p:cNvPr id="11" name="TextBox 10"/>
          <p:cNvSpPr txBox="1"/>
          <p:nvPr userDrawn="1"/>
        </p:nvSpPr>
        <p:spPr>
          <a:xfrm>
            <a:off x="5273469" y="5591160"/>
            <a:ext cx="1383712" cy="246221"/>
          </a:xfrm>
          <a:prstGeom prst="rect">
            <a:avLst/>
          </a:prstGeom>
          <a:noFill/>
        </p:spPr>
        <p:txBody>
          <a:bodyPr wrap="none" rtlCol="0">
            <a:spAutoFit/>
          </a:bodyPr>
          <a:lstStyle/>
          <a:p>
            <a:r>
              <a:rPr lang="en-GB" sz="1000" dirty="0" smtClean="0">
                <a:solidFill>
                  <a:schemeClr val="bg1"/>
                </a:solidFill>
              </a:rPr>
              <a:t>https://aarc-project.eu</a:t>
            </a:r>
            <a:endParaRPr lang="en-GB" sz="1000" dirty="0">
              <a:solidFill>
                <a:schemeClr val="bg1"/>
              </a:solidFill>
            </a:endParaRPr>
          </a:p>
        </p:txBody>
      </p:sp>
    </p:spTree>
    <p:extLst>
      <p:ext uri="{BB962C8B-B14F-4D97-AF65-F5344CB8AC3E}">
        <p14:creationId xmlns:p14="http://schemas.microsoft.com/office/powerpoint/2010/main" val="3512339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49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400" y="6481610"/>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smtClean="0">
                <a:solidFill>
                  <a:srgbClr val="003F5E"/>
                </a:solidFill>
              </a:rPr>
              <a:t>https://aarc-project.eu</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 id="2147483664" r:id="rId13"/>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err="1" smtClean="0"/>
              <a:t>Heiko</a:t>
            </a:r>
            <a:r>
              <a:rPr lang="en-US" dirty="0" smtClean="0"/>
              <a:t> H</a:t>
            </a:r>
            <a:r>
              <a:rPr lang="en-GB" dirty="0" err="1" smtClean="0"/>
              <a:t>ütter</a:t>
            </a:r>
            <a:r>
              <a:rPr lang="en-GB" dirty="0" smtClean="0"/>
              <a:t>, </a:t>
            </a:r>
            <a:r>
              <a:rPr lang="en-US" dirty="0" smtClean="0"/>
              <a:t>Martin </a:t>
            </a:r>
            <a:r>
              <a:rPr lang="en-US" dirty="0" err="1" smtClean="0"/>
              <a:t>Haase</a:t>
            </a:r>
            <a:r>
              <a:rPr lang="en-US" dirty="0" smtClean="0"/>
              <a:t>, Peter </a:t>
            </a:r>
            <a:r>
              <a:rPr lang="en-US" dirty="0" err="1" smtClean="0"/>
              <a:t>Gietz</a:t>
            </a:r>
            <a:r>
              <a:rPr lang="en-US" dirty="0" smtClean="0"/>
              <a:t>, David </a:t>
            </a:r>
            <a:r>
              <a:rPr lang="en-US" dirty="0" err="1" smtClean="0"/>
              <a:t>Groep</a:t>
            </a:r>
            <a:endParaRPr lang="en-US" dirty="0"/>
          </a:p>
        </p:txBody>
      </p:sp>
      <p:sp>
        <p:nvSpPr>
          <p:cNvPr id="6" name="Text Placeholder 5"/>
          <p:cNvSpPr>
            <a:spLocks noGrp="1"/>
          </p:cNvSpPr>
          <p:nvPr>
            <p:ph type="body" sz="quarter" idx="12"/>
          </p:nvPr>
        </p:nvSpPr>
        <p:spPr/>
        <p:txBody>
          <a:bodyPr/>
          <a:lstStyle/>
          <a:p>
            <a:r>
              <a:rPr lang="en-US" dirty="0" smtClean="0"/>
              <a:t>AARC 3</a:t>
            </a:r>
            <a:r>
              <a:rPr lang="en-US" baseline="30000" dirty="0" smtClean="0"/>
              <a:t>rd</a:t>
            </a:r>
            <a:r>
              <a:rPr lang="en-US" dirty="0" smtClean="0"/>
              <a:t> AHM meeting</a:t>
            </a:r>
            <a:endParaRPr lang="en-US" dirty="0"/>
          </a:p>
        </p:txBody>
      </p:sp>
      <p:sp>
        <p:nvSpPr>
          <p:cNvPr id="8" name="Text Placeholder 7"/>
          <p:cNvSpPr>
            <a:spLocks noGrp="1"/>
          </p:cNvSpPr>
          <p:nvPr>
            <p:ph type="body" sz="quarter" idx="17"/>
          </p:nvPr>
        </p:nvSpPr>
        <p:spPr/>
        <p:txBody>
          <a:bodyPr/>
          <a:lstStyle/>
          <a:p>
            <a:r>
              <a:rPr lang="en-US" dirty="0" smtClean="0"/>
              <a:t>Sustainability of services</a:t>
            </a:r>
            <a:endParaRPr lang="en-US" dirty="0"/>
          </a:p>
        </p:txBody>
      </p:sp>
      <p:sp>
        <p:nvSpPr>
          <p:cNvPr id="7" name="Text Placeholder 6"/>
          <p:cNvSpPr>
            <a:spLocks noGrp="1"/>
          </p:cNvSpPr>
          <p:nvPr>
            <p:ph type="body" sz="quarter" idx="14"/>
          </p:nvPr>
        </p:nvSpPr>
        <p:spPr/>
        <p:txBody>
          <a:bodyPr/>
          <a:lstStyle/>
          <a:p>
            <a:r>
              <a:rPr lang="en-US" dirty="0" smtClean="0"/>
              <a:t>Sustainability and Operational models</a:t>
            </a:r>
            <a:endParaRPr lang="en-US" dirty="0"/>
          </a:p>
        </p:txBody>
      </p:sp>
      <p:sp>
        <p:nvSpPr>
          <p:cNvPr id="9" name="Text Placeholder 8"/>
          <p:cNvSpPr>
            <a:spLocks noGrp="1"/>
          </p:cNvSpPr>
          <p:nvPr>
            <p:ph type="body" sz="quarter" idx="18"/>
          </p:nvPr>
        </p:nvSpPr>
        <p:spPr/>
        <p:txBody>
          <a:bodyPr/>
          <a:lstStyle/>
          <a:p>
            <a:r>
              <a:rPr lang="en-US" dirty="0" smtClean="0"/>
              <a:t>May 25</a:t>
            </a:r>
            <a:r>
              <a:rPr lang="en-US" baseline="30000" dirty="0" smtClean="0"/>
              <a:t>th</a:t>
            </a:r>
            <a:r>
              <a:rPr lang="en-US" dirty="0" smtClean="0"/>
              <a:t>, 2016</a:t>
            </a:r>
            <a:endParaRPr lang="en-US" dirty="0"/>
          </a:p>
        </p:txBody>
      </p:sp>
      <p:sp>
        <p:nvSpPr>
          <p:cNvPr id="10" name="Text Placeholder 9"/>
          <p:cNvSpPr>
            <a:spLocks noGrp="1"/>
          </p:cNvSpPr>
          <p:nvPr>
            <p:ph type="body" sz="quarter" idx="19"/>
          </p:nvPr>
        </p:nvSpPr>
        <p:spPr/>
        <p:txBody>
          <a:bodyPr/>
          <a:lstStyle/>
          <a:p>
            <a:r>
              <a:rPr lang="en-US" i="1" dirty="0" smtClean="0"/>
              <a:t>Presented by DavidG, NA3 coordinator</a:t>
            </a:r>
            <a:endParaRPr lang="en-US" i="1" dirty="0"/>
          </a:p>
        </p:txBody>
      </p:sp>
      <p:sp>
        <p:nvSpPr>
          <p:cNvPr id="12" name="Text Placeholder 11"/>
          <p:cNvSpPr>
            <a:spLocks noGrp="1"/>
          </p:cNvSpPr>
          <p:nvPr>
            <p:ph type="body" sz="quarter" idx="21"/>
          </p:nvPr>
        </p:nvSpPr>
        <p:spPr/>
        <p:txBody>
          <a:bodyPr/>
          <a:lstStyle/>
          <a:p>
            <a:endParaRPr lang="en-US"/>
          </a:p>
        </p:txBody>
      </p:sp>
      <p:sp>
        <p:nvSpPr>
          <p:cNvPr id="3" name="Slide Number Placeholder 2"/>
          <p:cNvSpPr>
            <a:spLocks noGrp="1"/>
          </p:cNvSpPr>
          <p:nvPr>
            <p:ph type="sldNum" sz="quarter" idx="4294967295"/>
          </p:nvPr>
        </p:nvSpPr>
        <p:spPr>
          <a:xfrm>
            <a:off x="11450638" y="6405563"/>
            <a:ext cx="741362" cy="274637"/>
          </a:xfrm>
        </p:spPr>
        <p:txBody>
          <a:bodyPr/>
          <a:lstStyle/>
          <a:p>
            <a:fld id="{6F576E6A-F32A-4612-884C-86870357C6B4}" type="slidenum">
              <a:rPr lang="en-GB" smtClean="0"/>
              <a:pPr/>
              <a:t>1</a:t>
            </a:fld>
            <a:endParaRPr lang="en-GB"/>
          </a:p>
        </p:txBody>
      </p:sp>
    </p:spTree>
    <p:extLst>
      <p:ext uri="{BB962C8B-B14F-4D97-AF65-F5344CB8AC3E}">
        <p14:creationId xmlns:p14="http://schemas.microsoft.com/office/powerpoint/2010/main" val="136199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1"/>
          </p:nvPr>
        </p:nvSpPr>
        <p:spPr/>
        <p:txBody>
          <a:bodyPr/>
          <a:lstStyle/>
          <a:p>
            <a:r>
              <a:rPr lang="en-US" dirty="0" smtClean="0"/>
              <a:t>aarc-na3@lists.geant.org</a:t>
            </a:r>
            <a:endParaRPr lang="en-US" dirty="0"/>
          </a:p>
        </p:txBody>
      </p:sp>
      <p:sp>
        <p:nvSpPr>
          <p:cNvPr id="2" name="Slide Number Placeholder 1"/>
          <p:cNvSpPr>
            <a:spLocks noGrp="1"/>
          </p:cNvSpPr>
          <p:nvPr>
            <p:ph type="sldNum" sz="quarter" idx="4294967295"/>
          </p:nvPr>
        </p:nvSpPr>
        <p:spPr>
          <a:xfrm>
            <a:off x="11450638" y="6405563"/>
            <a:ext cx="741362" cy="274637"/>
          </a:xfrm>
        </p:spPr>
        <p:txBody>
          <a:bodyPr/>
          <a:lstStyle/>
          <a:p>
            <a:fld id="{6F576E6A-F32A-4612-884C-86870357C6B4}" type="slidenum">
              <a:rPr lang="en-GB" smtClean="0"/>
              <a:t>10</a:t>
            </a:fld>
            <a:endParaRPr lang="en-GB"/>
          </a:p>
        </p:txBody>
      </p:sp>
    </p:spTree>
    <p:extLst>
      <p:ext uri="{BB962C8B-B14F-4D97-AF65-F5344CB8AC3E}">
        <p14:creationId xmlns:p14="http://schemas.microsoft.com/office/powerpoint/2010/main" val="4176530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extShape 1"/>
          <p:cNvSpPr txBox="1"/>
          <p:nvPr/>
        </p:nvSpPr>
        <p:spPr>
          <a:xfrm>
            <a:off x="444600" y="1439280"/>
            <a:ext cx="10909080" cy="4737240"/>
          </a:xfrm>
          <a:prstGeom prst="rect">
            <a:avLst/>
          </a:prstGeom>
          <a:noFill/>
          <a:ln>
            <a:noFill/>
          </a:ln>
        </p:spPr>
        <p:txBody>
          <a:bodyPr/>
          <a:lstStyle/>
          <a:p>
            <a:pPr>
              <a:lnSpc>
                <a:spcPct val="114000"/>
              </a:lnSpc>
              <a:buFont typeface="Arial"/>
              <a:buChar char="•"/>
            </a:pPr>
            <a:r>
              <a:rPr lang="en-US" sz="2200" strike="noStrike" dirty="0">
                <a:solidFill>
                  <a:srgbClr val="004360"/>
                </a:solidFill>
                <a:latin typeface="Calibri"/>
                <a:ea typeface="Verdana"/>
              </a:rPr>
              <a:t>From AARCs perspective a number of services / architectures (SA1 pilots) should be sustained, e.g.</a:t>
            </a:r>
            <a:endParaRPr dirty="0"/>
          </a:p>
          <a:p>
            <a:pPr lvl="1">
              <a:lnSpc>
                <a:spcPct val="114000"/>
              </a:lnSpc>
              <a:buFont typeface="Arial"/>
              <a:buChar char="•"/>
            </a:pPr>
            <a:r>
              <a:rPr lang="en-US" strike="noStrike" dirty="0">
                <a:solidFill>
                  <a:srgbClr val="004361"/>
                </a:solidFill>
                <a:latin typeface="Calibri"/>
                <a:ea typeface="Verdana"/>
              </a:rPr>
              <a:t>The </a:t>
            </a:r>
            <a:r>
              <a:rPr lang="en-US" strike="noStrike" dirty="0">
                <a:solidFill>
                  <a:srgbClr val="F6791C"/>
                </a:solidFill>
                <a:latin typeface="Calibri"/>
                <a:ea typeface="Verdana"/>
              </a:rPr>
              <a:t>AARC </a:t>
            </a:r>
            <a:r>
              <a:rPr lang="en-US" strike="noStrike" dirty="0" err="1">
                <a:solidFill>
                  <a:srgbClr val="F6791C"/>
                </a:solidFill>
                <a:latin typeface="Calibri"/>
                <a:ea typeface="Verdana"/>
              </a:rPr>
              <a:t>CILogin</a:t>
            </a:r>
            <a:r>
              <a:rPr lang="en-US" strike="noStrike" dirty="0">
                <a:solidFill>
                  <a:srgbClr val="F6791C"/>
                </a:solidFill>
                <a:latin typeface="Calibri"/>
                <a:ea typeface="Verdana"/>
              </a:rPr>
              <a:t>-like TTS Pilot </a:t>
            </a:r>
            <a:r>
              <a:rPr lang="en-US" strike="noStrike" dirty="0">
                <a:solidFill>
                  <a:srgbClr val="004361"/>
                </a:solidFill>
                <a:latin typeface="Calibri"/>
                <a:ea typeface="Verdana"/>
              </a:rPr>
              <a:t>(see later slides for more details)</a:t>
            </a:r>
            <a:endParaRPr dirty="0"/>
          </a:p>
          <a:p>
            <a:pPr lvl="1">
              <a:lnSpc>
                <a:spcPct val="114000"/>
              </a:lnSpc>
              <a:buFont typeface="Arial"/>
              <a:buChar char="•"/>
            </a:pPr>
            <a:r>
              <a:rPr lang="en-US" strike="noStrike" dirty="0">
                <a:solidFill>
                  <a:srgbClr val="004361"/>
                </a:solidFill>
                <a:latin typeface="Calibri"/>
                <a:ea typeface="Verdana"/>
              </a:rPr>
              <a:t>The </a:t>
            </a:r>
            <a:r>
              <a:rPr lang="en-US" strike="noStrike" dirty="0" err="1">
                <a:solidFill>
                  <a:srgbClr val="004361"/>
                </a:solidFill>
                <a:latin typeface="Calibri"/>
                <a:ea typeface="Verdana"/>
              </a:rPr>
              <a:t>Collabora</a:t>
            </a:r>
            <a:r>
              <a:rPr lang="en-US" strike="noStrike" dirty="0">
                <a:solidFill>
                  <a:srgbClr val="004361"/>
                </a:solidFill>
                <a:latin typeface="Calibri"/>
                <a:ea typeface="Verdana"/>
              </a:rPr>
              <a:t> Cloud Suite Pilot (</a:t>
            </a:r>
            <a:r>
              <a:rPr lang="en-US" strike="noStrike" dirty="0" err="1">
                <a:solidFill>
                  <a:srgbClr val="004361"/>
                </a:solidFill>
                <a:latin typeface="Calibri"/>
                <a:ea typeface="Verdana"/>
              </a:rPr>
              <a:t>Libre</a:t>
            </a:r>
            <a:r>
              <a:rPr lang="en-US" strike="noStrike" dirty="0">
                <a:solidFill>
                  <a:srgbClr val="004361"/>
                </a:solidFill>
                <a:latin typeface="Calibri"/>
                <a:ea typeface="Verdana"/>
              </a:rPr>
              <a:t> Office Text, Calculation and Presentation Tools in the Cloud)</a:t>
            </a:r>
            <a:endParaRPr dirty="0"/>
          </a:p>
          <a:p>
            <a:pPr lvl="1">
              <a:lnSpc>
                <a:spcPct val="114000"/>
              </a:lnSpc>
              <a:buFont typeface="Arial"/>
              <a:buChar char="•"/>
            </a:pPr>
            <a:r>
              <a:rPr lang="en-US" strike="noStrike" dirty="0">
                <a:solidFill>
                  <a:srgbClr val="004361"/>
                </a:solidFill>
                <a:latin typeface="Calibri"/>
                <a:ea typeface="Verdana"/>
              </a:rPr>
              <a:t>Library Pilot</a:t>
            </a:r>
            <a:endParaRPr dirty="0"/>
          </a:p>
          <a:p>
            <a:pPr>
              <a:lnSpc>
                <a:spcPct val="114000"/>
              </a:lnSpc>
              <a:buFont typeface="Arial"/>
              <a:buChar char="•"/>
            </a:pPr>
            <a:r>
              <a:rPr lang="en-US" sz="2200" strike="noStrike" dirty="0">
                <a:solidFill>
                  <a:srgbClr val="004360"/>
                </a:solidFill>
                <a:latin typeface="Calibri"/>
                <a:ea typeface="Verdana"/>
              </a:rPr>
              <a:t>In general there are three possible strategies to achieve a sustainable operation of a service developed within a research project: </a:t>
            </a:r>
            <a:endParaRPr dirty="0"/>
          </a:p>
          <a:p>
            <a:pPr lvl="1">
              <a:lnSpc>
                <a:spcPct val="114000"/>
              </a:lnSpc>
              <a:buFont typeface="Calibri Light"/>
              <a:buAutoNum type="arabicPeriod"/>
            </a:pPr>
            <a:r>
              <a:rPr lang="en-US" strike="noStrike" dirty="0">
                <a:solidFill>
                  <a:srgbClr val="004361"/>
                </a:solidFill>
                <a:latin typeface="Calibri"/>
                <a:ea typeface="Verdana"/>
              </a:rPr>
              <a:t>Find an established public sector organization to operate the service</a:t>
            </a:r>
            <a:endParaRPr dirty="0"/>
          </a:p>
          <a:p>
            <a:pPr lvl="1">
              <a:lnSpc>
                <a:spcPct val="114000"/>
              </a:lnSpc>
              <a:buFont typeface="Calibri Light"/>
              <a:buAutoNum type="arabicPeriod"/>
            </a:pPr>
            <a:r>
              <a:rPr lang="en-US" strike="noStrike" dirty="0">
                <a:solidFill>
                  <a:srgbClr val="004361"/>
                </a:solidFill>
                <a:latin typeface="Calibri"/>
                <a:ea typeface="Verdana"/>
              </a:rPr>
              <a:t>Achieve a sustainable “project-funding” / found an organization to operate the service</a:t>
            </a:r>
            <a:endParaRPr dirty="0"/>
          </a:p>
          <a:p>
            <a:pPr lvl="1">
              <a:lnSpc>
                <a:spcPct val="114000"/>
              </a:lnSpc>
              <a:buFont typeface="Calibri Light"/>
              <a:buAutoNum type="arabicPeriod"/>
            </a:pPr>
            <a:r>
              <a:rPr lang="en-US" strike="noStrike" dirty="0">
                <a:solidFill>
                  <a:srgbClr val="004361"/>
                </a:solidFill>
                <a:latin typeface="Calibri"/>
                <a:ea typeface="Verdana"/>
              </a:rPr>
              <a:t>Find a private sector organization to operate the service</a:t>
            </a:r>
            <a:endParaRPr dirty="0"/>
          </a:p>
          <a:p>
            <a:pPr>
              <a:lnSpc>
                <a:spcPct val="114000"/>
              </a:lnSpc>
            </a:pPr>
            <a:endParaRPr dirty="0"/>
          </a:p>
          <a:p>
            <a:pPr>
              <a:lnSpc>
                <a:spcPct val="114000"/>
              </a:lnSpc>
            </a:pPr>
            <a:endParaRPr dirty="0"/>
          </a:p>
        </p:txBody>
      </p:sp>
      <p:sp>
        <p:nvSpPr>
          <p:cNvPr id="194" name="TextShape 2"/>
          <p:cNvSpPr txBox="1"/>
          <p:nvPr/>
        </p:nvSpPr>
        <p:spPr>
          <a:xfrm>
            <a:off x="11061720" y="6405840"/>
            <a:ext cx="740520" cy="274680"/>
          </a:xfrm>
          <a:prstGeom prst="rect">
            <a:avLst/>
          </a:prstGeom>
          <a:noFill/>
          <a:ln>
            <a:noFill/>
          </a:ln>
        </p:spPr>
        <p:txBody>
          <a:bodyPr anchor="ctr"/>
          <a:lstStyle/>
          <a:p>
            <a:pPr algn="r">
              <a:lnSpc>
                <a:spcPct val="100000"/>
              </a:lnSpc>
            </a:pPr>
            <a:fld id="{7F14B8FD-DA98-4CFD-8552-C53A08F46CC3}" type="slidenum">
              <a:rPr lang="de-DE" sz="680" strike="noStrike">
                <a:solidFill>
                  <a:srgbClr val="8B8B8B"/>
                </a:solidFill>
                <a:latin typeface="Calibri"/>
              </a:rPr>
              <a:t>2</a:t>
            </a:fld>
            <a:endParaRPr/>
          </a:p>
        </p:txBody>
      </p:sp>
      <p:sp>
        <p:nvSpPr>
          <p:cNvPr id="195" name="TextShape 3"/>
          <p:cNvSpPr txBox="1"/>
          <p:nvPr/>
        </p:nvSpPr>
        <p:spPr>
          <a:xfrm>
            <a:off x="455760" y="74520"/>
            <a:ext cx="9611640" cy="1325160"/>
          </a:xfrm>
          <a:prstGeom prst="rect">
            <a:avLst/>
          </a:prstGeom>
          <a:noFill/>
          <a:ln>
            <a:noFill/>
          </a:ln>
        </p:spPr>
        <p:txBody>
          <a:bodyPr anchor="ctr"/>
          <a:lstStyle/>
          <a:p>
            <a:pPr>
              <a:lnSpc>
                <a:spcPct val="90000"/>
              </a:lnSpc>
            </a:pPr>
            <a:r>
              <a:rPr lang="en-US" sz="2400" b="1" strike="noStrike">
                <a:solidFill>
                  <a:srgbClr val="004361"/>
                </a:solidFill>
                <a:latin typeface="Calibri"/>
                <a:ea typeface="Verdana"/>
              </a:rPr>
              <a:t>The Strategy of sustaining Services for Research</a:t>
            </a:r>
            <a:endParaRPr/>
          </a:p>
        </p:txBody>
      </p:sp>
    </p:spTree>
    <p:extLst>
      <p:ext uri="{BB962C8B-B14F-4D97-AF65-F5344CB8AC3E}">
        <p14:creationId xmlns:p14="http://schemas.microsoft.com/office/powerpoint/2010/main" val="345668512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extShape 1"/>
          <p:cNvSpPr txBox="1"/>
          <p:nvPr/>
        </p:nvSpPr>
        <p:spPr>
          <a:xfrm>
            <a:off x="444600" y="1439280"/>
            <a:ext cx="10909080" cy="4737240"/>
          </a:xfrm>
          <a:prstGeom prst="rect">
            <a:avLst/>
          </a:prstGeom>
          <a:noFill/>
          <a:ln>
            <a:noFill/>
          </a:ln>
        </p:spPr>
        <p:txBody>
          <a:bodyPr/>
          <a:lstStyle/>
          <a:p>
            <a:pPr>
              <a:lnSpc>
                <a:spcPct val="100000"/>
              </a:lnSpc>
            </a:pPr>
            <a:r>
              <a:rPr lang="en-US" sz="2200" strike="noStrike">
                <a:solidFill>
                  <a:srgbClr val="004360"/>
                </a:solidFill>
                <a:latin typeface="Calibri"/>
                <a:ea typeface="Verdana"/>
              </a:rPr>
              <a:t>Despite having some advantages like</a:t>
            </a:r>
            <a:endParaRPr/>
          </a:p>
          <a:p>
            <a:pPr lvl="1">
              <a:lnSpc>
                <a:spcPct val="100000"/>
              </a:lnSpc>
              <a:buFont typeface="Arial"/>
              <a:buChar char="•"/>
            </a:pPr>
            <a:r>
              <a:rPr lang="en-US" strike="noStrike">
                <a:solidFill>
                  <a:srgbClr val="004361"/>
                </a:solidFill>
                <a:latin typeface="Calibri"/>
                <a:ea typeface="Verdana"/>
              </a:rPr>
              <a:t>same people have the opportunity to continue their efforts</a:t>
            </a:r>
            <a:endParaRPr/>
          </a:p>
          <a:p>
            <a:pPr lvl="1">
              <a:lnSpc>
                <a:spcPct val="100000"/>
              </a:lnSpc>
              <a:buFont typeface="Arial"/>
              <a:buChar char="•"/>
            </a:pPr>
            <a:r>
              <a:rPr lang="en-US" strike="noStrike">
                <a:solidFill>
                  <a:srgbClr val="004361"/>
                </a:solidFill>
                <a:latin typeface="Calibri"/>
                <a:ea typeface="Verdana"/>
              </a:rPr>
              <a:t>no transaction costs (know how, code, ...)</a:t>
            </a:r>
            <a:endParaRPr/>
          </a:p>
          <a:p>
            <a:pPr lvl="1">
              <a:lnSpc>
                <a:spcPct val="100000"/>
              </a:lnSpc>
              <a:buFont typeface="Arial"/>
              <a:buChar char="•"/>
            </a:pPr>
            <a:r>
              <a:rPr lang="en-US" strike="noStrike">
                <a:solidFill>
                  <a:srgbClr val="004361"/>
                </a:solidFill>
                <a:latin typeface="Calibri"/>
                <a:ea typeface="Verdana"/>
              </a:rPr>
              <a:t>no (possible) interruptions ... </a:t>
            </a:r>
            <a:endParaRPr/>
          </a:p>
          <a:p>
            <a:pPr>
              <a:lnSpc>
                <a:spcPct val="100000"/>
              </a:lnSpc>
            </a:pPr>
            <a:r>
              <a:rPr lang="en-US" sz="2200" strike="noStrike">
                <a:solidFill>
                  <a:srgbClr val="004360"/>
                </a:solidFill>
                <a:latin typeface="Calibri"/>
                <a:ea typeface="Verdana"/>
              </a:rPr>
              <a:t>this is quite hard to achieve. Stakeholders (project partners, funding agencies, ...) of the project typically don’t suspect such a move – a project is even defined as something with a defined end time. </a:t>
            </a:r>
            <a:endParaRPr/>
          </a:p>
          <a:p>
            <a:pPr>
              <a:lnSpc>
                <a:spcPct val="100000"/>
              </a:lnSpc>
            </a:pPr>
            <a:endParaRPr/>
          </a:p>
          <a:p>
            <a:pPr>
              <a:lnSpc>
                <a:spcPct val="100000"/>
              </a:lnSpc>
            </a:pPr>
            <a:r>
              <a:rPr lang="en-US" sz="2200" strike="noStrike">
                <a:solidFill>
                  <a:srgbClr val="004360"/>
                </a:solidFill>
                <a:latin typeface="Calibri"/>
                <a:ea typeface="Verdana"/>
              </a:rPr>
              <a:t>There are no well established (political) mechanisms for such efforts. In general the cost isn’t worth the effort.</a:t>
            </a:r>
            <a:endParaRPr/>
          </a:p>
        </p:txBody>
      </p:sp>
      <p:sp>
        <p:nvSpPr>
          <p:cNvPr id="197" name="TextShape 2"/>
          <p:cNvSpPr txBox="1"/>
          <p:nvPr/>
        </p:nvSpPr>
        <p:spPr>
          <a:xfrm>
            <a:off x="11061720" y="6405840"/>
            <a:ext cx="740520" cy="274680"/>
          </a:xfrm>
          <a:prstGeom prst="rect">
            <a:avLst/>
          </a:prstGeom>
          <a:noFill/>
          <a:ln>
            <a:noFill/>
          </a:ln>
        </p:spPr>
        <p:txBody>
          <a:bodyPr anchor="ctr"/>
          <a:lstStyle/>
          <a:p>
            <a:pPr algn="r">
              <a:lnSpc>
                <a:spcPct val="100000"/>
              </a:lnSpc>
            </a:pPr>
            <a:fld id="{D0FCECCE-984F-4046-87ED-1479D272A3FB}" type="slidenum">
              <a:rPr lang="de-DE" sz="680" strike="noStrike">
                <a:solidFill>
                  <a:srgbClr val="8B8B8B"/>
                </a:solidFill>
                <a:latin typeface="Calibri"/>
              </a:rPr>
              <a:t>3</a:t>
            </a:fld>
            <a:endParaRPr/>
          </a:p>
        </p:txBody>
      </p:sp>
      <p:sp>
        <p:nvSpPr>
          <p:cNvPr id="198" name="TextShape 3"/>
          <p:cNvSpPr txBox="1"/>
          <p:nvPr/>
        </p:nvSpPr>
        <p:spPr>
          <a:xfrm>
            <a:off x="455760" y="74520"/>
            <a:ext cx="9611640" cy="1325160"/>
          </a:xfrm>
          <a:prstGeom prst="rect">
            <a:avLst/>
          </a:prstGeom>
          <a:noFill/>
          <a:ln>
            <a:noFill/>
          </a:ln>
        </p:spPr>
        <p:txBody>
          <a:bodyPr anchor="ctr"/>
          <a:lstStyle/>
          <a:p>
            <a:pPr>
              <a:lnSpc>
                <a:spcPct val="100000"/>
              </a:lnSpc>
            </a:pPr>
            <a:r>
              <a:rPr lang="en-US" sz="2400" b="1" strike="noStrike">
                <a:solidFill>
                  <a:srgbClr val="004361"/>
                </a:solidFill>
                <a:latin typeface="Calibri"/>
                <a:ea typeface="Verdana"/>
              </a:rPr>
              <a:t>1) Achieve a sustainable “project-funding” / found an organization to operate the service</a:t>
            </a:r>
            <a:endParaRPr/>
          </a:p>
        </p:txBody>
      </p:sp>
    </p:spTree>
    <p:extLst>
      <p:ext uri="{BB962C8B-B14F-4D97-AF65-F5344CB8AC3E}">
        <p14:creationId xmlns:p14="http://schemas.microsoft.com/office/powerpoint/2010/main" val="20350087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444600" y="1215162"/>
            <a:ext cx="10909080" cy="4737240"/>
          </a:xfrm>
          <a:prstGeom prst="rect">
            <a:avLst/>
          </a:prstGeom>
          <a:noFill/>
          <a:ln>
            <a:noFill/>
          </a:ln>
        </p:spPr>
        <p:txBody>
          <a:bodyPr/>
          <a:lstStyle/>
          <a:p>
            <a:pPr>
              <a:lnSpc>
                <a:spcPct val="100000"/>
              </a:lnSpc>
            </a:pPr>
            <a:r>
              <a:rPr lang="en-US" sz="2200" strike="noStrike" dirty="0">
                <a:solidFill>
                  <a:srgbClr val="004360"/>
                </a:solidFill>
                <a:latin typeface="Calibri"/>
                <a:ea typeface="Verdana"/>
              </a:rPr>
              <a:t>In many cases it is possible to find an organization with a mission that aligns to the solutions the respective service provides. Often times these partners are already part of the research consortium developing the service (or pilot in our case) for obvious reasons. </a:t>
            </a:r>
            <a:endParaRPr dirty="0"/>
          </a:p>
          <a:p>
            <a:pPr>
              <a:lnSpc>
                <a:spcPct val="100000"/>
              </a:lnSpc>
            </a:pPr>
            <a:endParaRPr dirty="0"/>
          </a:p>
          <a:p>
            <a:pPr>
              <a:lnSpc>
                <a:spcPct val="100000"/>
              </a:lnSpc>
            </a:pPr>
            <a:r>
              <a:rPr lang="en-US" sz="2200" strike="noStrike" dirty="0">
                <a:solidFill>
                  <a:srgbClr val="004360"/>
                </a:solidFill>
                <a:latin typeface="Calibri"/>
                <a:ea typeface="Verdana"/>
              </a:rPr>
              <a:t>If you can make a strong case and convince such an organization to overtake the service after the end of the project, this is the </a:t>
            </a:r>
            <a:r>
              <a:rPr lang="en-US" sz="2200" b="1" strike="noStrike" dirty="0">
                <a:solidFill>
                  <a:srgbClr val="004360"/>
                </a:solidFill>
                <a:latin typeface="Calibri"/>
                <a:ea typeface="Verdana"/>
              </a:rPr>
              <a:t>best possible solution </a:t>
            </a:r>
            <a:r>
              <a:rPr lang="en-US" sz="2200" strike="noStrike" dirty="0">
                <a:solidFill>
                  <a:srgbClr val="004360"/>
                </a:solidFill>
                <a:latin typeface="Calibri"/>
                <a:ea typeface="Verdana"/>
              </a:rPr>
              <a:t>as </a:t>
            </a:r>
            <a:endParaRPr dirty="0"/>
          </a:p>
          <a:p>
            <a:pPr>
              <a:lnSpc>
                <a:spcPct val="100000"/>
              </a:lnSpc>
              <a:buFont typeface="Arial"/>
              <a:buChar char="•"/>
            </a:pPr>
            <a:r>
              <a:rPr lang="en-US" sz="2200" strike="noStrike" dirty="0">
                <a:solidFill>
                  <a:srgbClr val="004360"/>
                </a:solidFill>
                <a:latin typeface="Calibri"/>
                <a:ea typeface="Verdana"/>
              </a:rPr>
              <a:t>already in-place sustainable public funding mechanisms get reused to sustain the service and</a:t>
            </a:r>
            <a:endParaRPr dirty="0"/>
          </a:p>
          <a:p>
            <a:pPr>
              <a:lnSpc>
                <a:spcPct val="100000"/>
              </a:lnSpc>
              <a:buFont typeface="Arial"/>
              <a:buChar char="•"/>
            </a:pPr>
            <a:r>
              <a:rPr lang="en-US" sz="2200" strike="noStrike" dirty="0">
                <a:solidFill>
                  <a:srgbClr val="004360"/>
                </a:solidFill>
                <a:latin typeface="Calibri"/>
                <a:ea typeface="Verdana"/>
              </a:rPr>
              <a:t>very low transaction costs are expected (especially if the organization is already part of the research project).</a:t>
            </a:r>
            <a:endParaRPr dirty="0"/>
          </a:p>
          <a:p>
            <a:pPr>
              <a:lnSpc>
                <a:spcPct val="100000"/>
              </a:lnSpc>
            </a:pPr>
            <a:endParaRPr dirty="0"/>
          </a:p>
          <a:p>
            <a:pPr>
              <a:lnSpc>
                <a:spcPct val="100000"/>
              </a:lnSpc>
            </a:pPr>
            <a:r>
              <a:rPr lang="en-US" sz="2200" strike="noStrike" dirty="0">
                <a:solidFill>
                  <a:srgbClr val="004360"/>
                </a:solidFill>
                <a:latin typeface="Calibri"/>
                <a:ea typeface="Verdana"/>
              </a:rPr>
              <a:t>But there are some obstacles to overcome</a:t>
            </a:r>
            <a:endParaRPr dirty="0"/>
          </a:p>
          <a:p>
            <a:pPr>
              <a:lnSpc>
                <a:spcPct val="100000"/>
              </a:lnSpc>
              <a:buFont typeface="Arial"/>
              <a:buChar char="•"/>
            </a:pPr>
            <a:r>
              <a:rPr lang="en-US" sz="2200" b="1" strike="noStrike" dirty="0">
                <a:solidFill>
                  <a:srgbClr val="004360"/>
                </a:solidFill>
                <a:latin typeface="Calibri"/>
                <a:ea typeface="Verdana"/>
              </a:rPr>
              <a:t>Service operation is different from Service development.</a:t>
            </a:r>
            <a:r>
              <a:rPr lang="en-US" sz="2200" strike="noStrike" dirty="0">
                <a:solidFill>
                  <a:srgbClr val="004360"/>
                </a:solidFill>
                <a:latin typeface="Calibri"/>
                <a:ea typeface="Verdana"/>
              </a:rPr>
              <a:t> Most research facilities focus only on development as this is part of the research (for very comprehensible reasons – there are no funding structures for operation in place, ...)</a:t>
            </a:r>
            <a:endParaRPr dirty="0"/>
          </a:p>
          <a:p>
            <a:pPr>
              <a:lnSpc>
                <a:spcPct val="100000"/>
              </a:lnSpc>
              <a:buFont typeface="Arial"/>
              <a:buChar char="•"/>
            </a:pPr>
            <a:r>
              <a:rPr lang="en-US" sz="2200" strike="noStrike" dirty="0">
                <a:solidFill>
                  <a:srgbClr val="004360"/>
                </a:solidFill>
                <a:latin typeface="Calibri"/>
                <a:ea typeface="Verdana"/>
              </a:rPr>
              <a:t>Apart from the established funding there is no way for the public organization to use other turnover sources =&gt; the </a:t>
            </a:r>
            <a:r>
              <a:rPr lang="en-US" sz="2200" b="1" strike="noStrike" dirty="0">
                <a:solidFill>
                  <a:srgbClr val="004360"/>
                </a:solidFill>
                <a:latin typeface="Calibri"/>
                <a:ea typeface="Verdana"/>
              </a:rPr>
              <a:t>service operation gets departed from given budget</a:t>
            </a:r>
            <a:r>
              <a:rPr lang="en-US" sz="2200" strike="noStrike" dirty="0">
                <a:solidFill>
                  <a:srgbClr val="004360"/>
                </a:solidFill>
                <a:latin typeface="Calibri"/>
                <a:ea typeface="Verdana"/>
              </a:rPr>
              <a:t>.</a:t>
            </a:r>
            <a:endParaRPr dirty="0"/>
          </a:p>
        </p:txBody>
      </p:sp>
      <p:sp>
        <p:nvSpPr>
          <p:cNvPr id="200" name="TextShape 2"/>
          <p:cNvSpPr txBox="1"/>
          <p:nvPr/>
        </p:nvSpPr>
        <p:spPr>
          <a:xfrm>
            <a:off x="11061720" y="6405840"/>
            <a:ext cx="740520" cy="274680"/>
          </a:xfrm>
          <a:prstGeom prst="rect">
            <a:avLst/>
          </a:prstGeom>
          <a:noFill/>
          <a:ln>
            <a:noFill/>
          </a:ln>
        </p:spPr>
        <p:txBody>
          <a:bodyPr anchor="ctr"/>
          <a:lstStyle/>
          <a:p>
            <a:pPr algn="r">
              <a:lnSpc>
                <a:spcPct val="100000"/>
              </a:lnSpc>
            </a:pPr>
            <a:fld id="{5D1CE2AE-DDD4-4BA3-9D38-9FB7D9E5DB2B}" type="slidenum">
              <a:rPr lang="de-DE" sz="680" strike="noStrike">
                <a:solidFill>
                  <a:srgbClr val="8B8B8B"/>
                </a:solidFill>
                <a:latin typeface="Calibri"/>
              </a:rPr>
              <a:t>4</a:t>
            </a:fld>
            <a:endParaRPr/>
          </a:p>
        </p:txBody>
      </p:sp>
      <p:sp>
        <p:nvSpPr>
          <p:cNvPr id="201" name="TextShape 3"/>
          <p:cNvSpPr txBox="1"/>
          <p:nvPr/>
        </p:nvSpPr>
        <p:spPr>
          <a:xfrm>
            <a:off x="455760" y="74520"/>
            <a:ext cx="9611640" cy="1325160"/>
          </a:xfrm>
          <a:prstGeom prst="rect">
            <a:avLst/>
          </a:prstGeom>
          <a:noFill/>
          <a:ln>
            <a:noFill/>
          </a:ln>
        </p:spPr>
        <p:txBody>
          <a:bodyPr anchor="ctr"/>
          <a:lstStyle/>
          <a:p>
            <a:pPr>
              <a:lnSpc>
                <a:spcPct val="90000"/>
              </a:lnSpc>
            </a:pPr>
            <a:r>
              <a:rPr lang="en-US" sz="2200" b="1" strike="noStrike">
                <a:solidFill>
                  <a:srgbClr val="004360"/>
                </a:solidFill>
                <a:latin typeface="Calibri"/>
                <a:ea typeface="Verdana"/>
              </a:rPr>
              <a:t>2) Find an established public sector organization to operate the service</a:t>
            </a:r>
            <a:endParaRPr/>
          </a:p>
        </p:txBody>
      </p:sp>
    </p:spTree>
    <p:extLst>
      <p:ext uri="{BB962C8B-B14F-4D97-AF65-F5344CB8AC3E}">
        <p14:creationId xmlns:p14="http://schemas.microsoft.com/office/powerpoint/2010/main" val="86260222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444600" y="1439280"/>
            <a:ext cx="10909080" cy="4737240"/>
          </a:xfrm>
          <a:prstGeom prst="rect">
            <a:avLst/>
          </a:prstGeom>
          <a:noFill/>
          <a:ln>
            <a:noFill/>
          </a:ln>
        </p:spPr>
        <p:txBody>
          <a:bodyPr/>
          <a:lstStyle/>
          <a:p>
            <a:pPr>
              <a:lnSpc>
                <a:spcPct val="100000"/>
              </a:lnSpc>
            </a:pPr>
            <a:r>
              <a:rPr lang="en-US" sz="2200" strike="noStrike" dirty="0">
                <a:solidFill>
                  <a:srgbClr val="004360"/>
                </a:solidFill>
                <a:latin typeface="Calibri"/>
                <a:ea typeface="Verdana"/>
              </a:rPr>
              <a:t>Very critical to find </a:t>
            </a:r>
            <a:r>
              <a:rPr lang="en-US" sz="2200" b="1" strike="noStrike" dirty="0">
                <a:solidFill>
                  <a:srgbClr val="004360"/>
                </a:solidFill>
                <a:latin typeface="Calibri"/>
                <a:ea typeface="Verdana"/>
              </a:rPr>
              <a:t>the right partner </a:t>
            </a:r>
            <a:r>
              <a:rPr lang="en-US" sz="2200" strike="noStrike" dirty="0">
                <a:solidFill>
                  <a:srgbClr val="004360"/>
                </a:solidFill>
                <a:latin typeface="Calibri"/>
                <a:ea typeface="Verdana"/>
              </a:rPr>
              <a:t>early to get the right balance of compromise (clash of cultures). Apart from some </a:t>
            </a:r>
            <a:r>
              <a:rPr lang="en-US" sz="2200" b="1" strike="noStrike" dirty="0">
                <a:solidFill>
                  <a:srgbClr val="004360"/>
                </a:solidFill>
                <a:latin typeface="Calibri"/>
                <a:ea typeface="Verdana"/>
              </a:rPr>
              <a:t>general criteria </a:t>
            </a:r>
            <a:r>
              <a:rPr lang="en-US" sz="2200" strike="noStrike" dirty="0">
                <a:solidFill>
                  <a:srgbClr val="004360"/>
                </a:solidFill>
                <a:latin typeface="Calibri"/>
                <a:ea typeface="Verdana"/>
              </a:rPr>
              <a:t>(e.g. </a:t>
            </a:r>
            <a:endParaRPr dirty="0"/>
          </a:p>
          <a:p>
            <a:pPr>
              <a:lnSpc>
                <a:spcPct val="100000"/>
              </a:lnSpc>
              <a:buFont typeface="Arial"/>
              <a:buChar char="•"/>
            </a:pPr>
            <a:r>
              <a:rPr lang="en-US" sz="2200" strike="noStrike" dirty="0">
                <a:solidFill>
                  <a:srgbClr val="004360"/>
                </a:solidFill>
                <a:latin typeface="Calibri"/>
                <a:ea typeface="Verdana"/>
              </a:rPr>
              <a:t>what profit margin and </a:t>
            </a:r>
            <a:r>
              <a:rPr lang="en-US" sz="2200" strike="noStrike" dirty="0" err="1">
                <a:solidFill>
                  <a:srgbClr val="004360"/>
                </a:solidFill>
                <a:latin typeface="Calibri"/>
                <a:ea typeface="Verdana"/>
              </a:rPr>
              <a:t>RoI</a:t>
            </a:r>
            <a:r>
              <a:rPr lang="en-US" sz="2200" strike="noStrike" dirty="0">
                <a:solidFill>
                  <a:srgbClr val="004360"/>
                </a:solidFill>
                <a:latin typeface="Calibri"/>
                <a:ea typeface="Verdana"/>
              </a:rPr>
              <a:t> does the possible partner expect</a:t>
            </a:r>
            <a:endParaRPr dirty="0"/>
          </a:p>
          <a:p>
            <a:pPr>
              <a:lnSpc>
                <a:spcPct val="100000"/>
              </a:lnSpc>
              <a:buFont typeface="Arial"/>
              <a:buChar char="•"/>
            </a:pPr>
            <a:r>
              <a:rPr lang="en-US" sz="2200" strike="noStrike" dirty="0">
                <a:solidFill>
                  <a:srgbClr val="004360"/>
                </a:solidFill>
                <a:latin typeface="Calibri"/>
                <a:ea typeface="Verdana"/>
              </a:rPr>
              <a:t>how aligned is his vision and mission with the respective service operation</a:t>
            </a:r>
            <a:endParaRPr dirty="0"/>
          </a:p>
          <a:p>
            <a:pPr>
              <a:lnSpc>
                <a:spcPct val="100000"/>
              </a:lnSpc>
              <a:buFont typeface="Arial"/>
              <a:buChar char="•"/>
            </a:pPr>
            <a:r>
              <a:rPr lang="en-US" sz="2200" strike="noStrike" dirty="0">
                <a:solidFill>
                  <a:srgbClr val="004360"/>
                </a:solidFill>
                <a:latin typeface="Calibri"/>
                <a:ea typeface="Verdana"/>
              </a:rPr>
              <a:t>how long does the partner already exist on the market </a:t>
            </a:r>
            <a:endParaRPr dirty="0"/>
          </a:p>
          <a:p>
            <a:pPr>
              <a:lnSpc>
                <a:spcPct val="100000"/>
              </a:lnSpc>
              <a:buFont typeface="Arial"/>
              <a:buChar char="•"/>
            </a:pPr>
            <a:r>
              <a:rPr lang="en-US" sz="2200" strike="noStrike" dirty="0" smtClean="0">
                <a:solidFill>
                  <a:srgbClr val="004360"/>
                </a:solidFill>
                <a:latin typeface="Calibri"/>
                <a:ea typeface="Verdana"/>
              </a:rPr>
              <a:t>...</a:t>
            </a:r>
            <a:endParaRPr dirty="0"/>
          </a:p>
          <a:p>
            <a:pPr>
              <a:lnSpc>
                <a:spcPct val="100000"/>
              </a:lnSpc>
            </a:pPr>
            <a:r>
              <a:rPr lang="en-US" sz="2200" strike="noStrike" dirty="0">
                <a:solidFill>
                  <a:srgbClr val="004360"/>
                </a:solidFill>
                <a:latin typeface="Calibri"/>
                <a:ea typeface="Verdana"/>
              </a:rPr>
              <a:t>there are also some service specific criteria to check before deciding on a cooperation.</a:t>
            </a:r>
            <a:endParaRPr dirty="0"/>
          </a:p>
          <a:p>
            <a:pPr>
              <a:lnSpc>
                <a:spcPct val="100000"/>
              </a:lnSpc>
            </a:pPr>
            <a:endParaRPr dirty="0"/>
          </a:p>
          <a:p>
            <a:pPr>
              <a:lnSpc>
                <a:spcPct val="100000"/>
              </a:lnSpc>
            </a:pPr>
            <a:r>
              <a:rPr lang="en-US" sz="2200" strike="noStrike" dirty="0">
                <a:solidFill>
                  <a:srgbClr val="004360"/>
                </a:solidFill>
                <a:latin typeface="Calibri"/>
                <a:ea typeface="Verdana"/>
              </a:rPr>
              <a:t>To convince the private partner to take over the service it is key to have a </a:t>
            </a:r>
            <a:endParaRPr dirty="0"/>
          </a:p>
          <a:p>
            <a:pPr>
              <a:lnSpc>
                <a:spcPct val="100000"/>
              </a:lnSpc>
              <a:buFont typeface="Arial"/>
              <a:buChar char="•"/>
            </a:pPr>
            <a:r>
              <a:rPr lang="en-US" sz="2200" strike="noStrike" dirty="0">
                <a:solidFill>
                  <a:srgbClr val="004360"/>
                </a:solidFill>
                <a:latin typeface="Calibri"/>
                <a:ea typeface="Verdana"/>
              </a:rPr>
              <a:t>small </a:t>
            </a:r>
            <a:r>
              <a:rPr lang="en-US" sz="2200" b="1" strike="noStrike" dirty="0">
                <a:solidFill>
                  <a:srgbClr val="004360"/>
                </a:solidFill>
                <a:latin typeface="Calibri"/>
                <a:ea typeface="Verdana"/>
              </a:rPr>
              <a:t>time to market </a:t>
            </a:r>
            <a:r>
              <a:rPr lang="en-US" sz="2200" strike="noStrike" dirty="0">
                <a:solidFill>
                  <a:srgbClr val="004360"/>
                </a:solidFill>
                <a:latin typeface="Calibri"/>
                <a:ea typeface="Verdana"/>
              </a:rPr>
              <a:t>(if it’s a valuable business plan, he should be able to ship before someone else does something similar)</a:t>
            </a:r>
            <a:endParaRPr dirty="0"/>
          </a:p>
          <a:p>
            <a:pPr>
              <a:lnSpc>
                <a:spcPct val="100000"/>
              </a:lnSpc>
              <a:buFont typeface="Arial"/>
              <a:buChar char="•"/>
            </a:pPr>
            <a:r>
              <a:rPr lang="en-US" sz="2200" strike="noStrike" dirty="0">
                <a:solidFill>
                  <a:srgbClr val="004360"/>
                </a:solidFill>
                <a:latin typeface="Calibri"/>
                <a:ea typeface="Verdana"/>
              </a:rPr>
              <a:t>high expected </a:t>
            </a:r>
            <a:r>
              <a:rPr lang="en-US" sz="2200" b="1" strike="noStrike" dirty="0" err="1">
                <a:solidFill>
                  <a:srgbClr val="004360"/>
                </a:solidFill>
                <a:latin typeface="Calibri"/>
                <a:ea typeface="Verdana"/>
              </a:rPr>
              <a:t>RoI</a:t>
            </a:r>
            <a:r>
              <a:rPr lang="en-US" sz="2200" b="1" strike="noStrike" dirty="0">
                <a:solidFill>
                  <a:srgbClr val="004360"/>
                </a:solidFill>
                <a:latin typeface="Calibri"/>
                <a:ea typeface="Verdana"/>
              </a:rPr>
              <a:t> </a:t>
            </a:r>
            <a:r>
              <a:rPr lang="en-US" sz="2200" strike="noStrike" dirty="0">
                <a:solidFill>
                  <a:srgbClr val="004360"/>
                </a:solidFill>
                <a:latin typeface="Calibri"/>
                <a:ea typeface="Verdana"/>
              </a:rPr>
              <a:t>based on reliable estimations.</a:t>
            </a:r>
            <a:endParaRPr dirty="0"/>
          </a:p>
          <a:p>
            <a:pPr>
              <a:lnSpc>
                <a:spcPct val="100000"/>
              </a:lnSpc>
            </a:pPr>
            <a:endParaRPr dirty="0"/>
          </a:p>
          <a:p>
            <a:pPr>
              <a:lnSpc>
                <a:spcPct val="100000"/>
              </a:lnSpc>
            </a:pPr>
            <a:endParaRPr dirty="0"/>
          </a:p>
        </p:txBody>
      </p:sp>
      <p:sp>
        <p:nvSpPr>
          <p:cNvPr id="203" name="TextShape 2"/>
          <p:cNvSpPr txBox="1"/>
          <p:nvPr/>
        </p:nvSpPr>
        <p:spPr>
          <a:xfrm>
            <a:off x="11061720" y="6405840"/>
            <a:ext cx="740520" cy="274680"/>
          </a:xfrm>
          <a:prstGeom prst="rect">
            <a:avLst/>
          </a:prstGeom>
          <a:noFill/>
          <a:ln>
            <a:noFill/>
          </a:ln>
        </p:spPr>
        <p:txBody>
          <a:bodyPr anchor="ctr"/>
          <a:lstStyle/>
          <a:p>
            <a:pPr algn="r">
              <a:lnSpc>
                <a:spcPct val="100000"/>
              </a:lnSpc>
            </a:pPr>
            <a:fld id="{2B6E09DC-923C-4EC9-A0EB-AB078CFF7751}" type="slidenum">
              <a:rPr lang="de-DE" sz="680" strike="noStrike">
                <a:solidFill>
                  <a:srgbClr val="8B8B8B"/>
                </a:solidFill>
                <a:latin typeface="Calibri"/>
              </a:rPr>
              <a:t>5</a:t>
            </a:fld>
            <a:endParaRPr/>
          </a:p>
        </p:txBody>
      </p:sp>
      <p:sp>
        <p:nvSpPr>
          <p:cNvPr id="204" name="TextShape 3"/>
          <p:cNvSpPr txBox="1"/>
          <p:nvPr/>
        </p:nvSpPr>
        <p:spPr>
          <a:xfrm>
            <a:off x="455760" y="74520"/>
            <a:ext cx="9611640" cy="1325160"/>
          </a:xfrm>
          <a:prstGeom prst="rect">
            <a:avLst/>
          </a:prstGeom>
          <a:noFill/>
          <a:ln>
            <a:noFill/>
          </a:ln>
        </p:spPr>
        <p:txBody>
          <a:bodyPr anchor="ctr"/>
          <a:lstStyle/>
          <a:p>
            <a:pPr>
              <a:lnSpc>
                <a:spcPct val="90000"/>
              </a:lnSpc>
            </a:pPr>
            <a:r>
              <a:rPr lang="en-US" sz="2400" b="1" strike="noStrike">
                <a:solidFill>
                  <a:srgbClr val="004361"/>
                </a:solidFill>
                <a:latin typeface="Calibri"/>
                <a:ea typeface="Verdana"/>
              </a:rPr>
              <a:t>3) Find a private sector organization to operate the service</a:t>
            </a:r>
            <a:endParaRPr/>
          </a:p>
        </p:txBody>
      </p:sp>
    </p:spTree>
    <p:extLst>
      <p:ext uri="{BB962C8B-B14F-4D97-AF65-F5344CB8AC3E}">
        <p14:creationId xmlns:p14="http://schemas.microsoft.com/office/powerpoint/2010/main" val="21120070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extShape 1"/>
          <p:cNvSpPr txBox="1"/>
          <p:nvPr/>
        </p:nvSpPr>
        <p:spPr>
          <a:xfrm>
            <a:off x="444600" y="1439280"/>
            <a:ext cx="10909080" cy="4737240"/>
          </a:xfrm>
          <a:prstGeom prst="rect">
            <a:avLst/>
          </a:prstGeom>
          <a:noFill/>
          <a:ln>
            <a:noFill/>
          </a:ln>
        </p:spPr>
        <p:txBody>
          <a:bodyPr/>
          <a:lstStyle/>
          <a:p>
            <a:pPr>
              <a:lnSpc>
                <a:spcPct val="100000"/>
              </a:lnSpc>
            </a:pPr>
            <a:r>
              <a:rPr lang="en-US" sz="2200" strike="noStrike">
                <a:solidFill>
                  <a:srgbClr val="004360"/>
                </a:solidFill>
                <a:latin typeface="Calibri"/>
                <a:ea typeface="Verdana"/>
              </a:rPr>
              <a:t>The good news: To achieve both, a short time to market and a high RoI, you simply should follow </a:t>
            </a:r>
            <a:r>
              <a:rPr lang="en-US" sz="2200" b="1" strike="noStrike">
                <a:solidFill>
                  <a:srgbClr val="004360"/>
                </a:solidFill>
                <a:latin typeface="Calibri"/>
                <a:ea typeface="Verdana"/>
              </a:rPr>
              <a:t>good / best practices for service development</a:t>
            </a:r>
            <a:r>
              <a:rPr lang="en-US" sz="2200" strike="noStrike">
                <a:solidFill>
                  <a:srgbClr val="004360"/>
                </a:solidFill>
                <a:latin typeface="Calibri"/>
                <a:ea typeface="Verdana"/>
              </a:rPr>
              <a:t>. E.g.</a:t>
            </a:r>
            <a:endParaRPr/>
          </a:p>
          <a:p>
            <a:pPr>
              <a:lnSpc>
                <a:spcPct val="100000"/>
              </a:lnSpc>
              <a:buFont typeface="Arial"/>
              <a:buChar char="•"/>
            </a:pPr>
            <a:r>
              <a:rPr lang="en-US" sz="2200" strike="noStrike">
                <a:solidFill>
                  <a:srgbClr val="004360"/>
                </a:solidFill>
                <a:latin typeface="Calibri"/>
                <a:ea typeface="Verdana"/>
              </a:rPr>
              <a:t>Documentation (not only user documentation but also Administrator, Operator and Supporter documentation!)</a:t>
            </a:r>
            <a:endParaRPr/>
          </a:p>
          <a:p>
            <a:pPr>
              <a:lnSpc>
                <a:spcPct val="100000"/>
              </a:lnSpc>
              <a:buFont typeface="Arial"/>
              <a:buChar char="•"/>
            </a:pPr>
            <a:r>
              <a:rPr lang="en-US" sz="2200" strike="noStrike">
                <a:solidFill>
                  <a:srgbClr val="004360"/>
                </a:solidFill>
                <a:latin typeface="Calibri"/>
                <a:ea typeface="Verdana"/>
              </a:rPr>
              <a:t>Provide and consider scaling studies</a:t>
            </a:r>
            <a:endParaRPr/>
          </a:p>
          <a:p>
            <a:pPr>
              <a:lnSpc>
                <a:spcPct val="100000"/>
              </a:lnSpc>
              <a:buFont typeface="Arial"/>
              <a:buChar char="•"/>
            </a:pPr>
            <a:r>
              <a:rPr lang="en-US" sz="2200" strike="noStrike">
                <a:solidFill>
                  <a:srgbClr val="004360"/>
                </a:solidFill>
                <a:latin typeface="Calibri"/>
                <a:ea typeface="Verdana"/>
              </a:rPr>
              <a:t>Have a </a:t>
            </a:r>
            <a:r>
              <a:rPr lang="en-US" sz="2200" b="1" strike="noStrike">
                <a:solidFill>
                  <a:srgbClr val="004360"/>
                </a:solidFill>
                <a:latin typeface="Calibri"/>
                <a:ea typeface="Verdana"/>
              </a:rPr>
              <a:t>strong focus </a:t>
            </a:r>
            <a:r>
              <a:rPr lang="en-US" sz="2200" strike="noStrike">
                <a:solidFill>
                  <a:srgbClr val="004360"/>
                </a:solidFill>
                <a:latin typeface="Calibri"/>
                <a:ea typeface="Verdana"/>
              </a:rPr>
              <a:t>on user experience (the better the user experience the lower the support effort)</a:t>
            </a:r>
            <a:endParaRPr/>
          </a:p>
          <a:p>
            <a:pPr>
              <a:lnSpc>
                <a:spcPct val="100000"/>
              </a:lnSpc>
              <a:buFont typeface="Arial"/>
              <a:buChar char="•"/>
            </a:pPr>
            <a:r>
              <a:rPr lang="en-US" sz="2200" strike="noStrike">
                <a:solidFill>
                  <a:srgbClr val="004360"/>
                </a:solidFill>
                <a:latin typeface="Calibri"/>
                <a:ea typeface="Verdana"/>
              </a:rPr>
              <a:t>Have Backup and Recovery built in the service</a:t>
            </a:r>
            <a:endParaRPr/>
          </a:p>
          <a:p>
            <a:pPr>
              <a:lnSpc>
                <a:spcPct val="100000"/>
              </a:lnSpc>
              <a:buFont typeface="Arial"/>
              <a:buChar char="•"/>
            </a:pPr>
            <a:r>
              <a:rPr lang="en-US" sz="2200" strike="noStrike">
                <a:solidFill>
                  <a:srgbClr val="004360"/>
                </a:solidFill>
                <a:latin typeface="Calibri"/>
                <a:ea typeface="Verdana"/>
              </a:rPr>
              <a:t>(If already clear) integrate the business model into the service</a:t>
            </a:r>
            <a:endParaRPr/>
          </a:p>
          <a:p>
            <a:pPr>
              <a:lnSpc>
                <a:spcPct val="100000"/>
              </a:lnSpc>
            </a:pPr>
            <a:endParaRPr/>
          </a:p>
          <a:p>
            <a:pPr>
              <a:lnSpc>
                <a:spcPct val="100000"/>
              </a:lnSpc>
            </a:pPr>
            <a:r>
              <a:rPr lang="en-US" sz="2200" strike="noStrike">
                <a:solidFill>
                  <a:srgbClr val="004360"/>
                </a:solidFill>
                <a:latin typeface="Calibri"/>
                <a:ea typeface="Verdana"/>
              </a:rPr>
              <a:t>This is common knowledge but still many research projects focus on feature completeness until the last project day over these critical factors. Without those tackled it’s going to be hard to get a business partner take over the service.</a:t>
            </a:r>
            <a:endParaRPr/>
          </a:p>
        </p:txBody>
      </p:sp>
      <p:sp>
        <p:nvSpPr>
          <p:cNvPr id="206" name="TextShape 2"/>
          <p:cNvSpPr txBox="1"/>
          <p:nvPr/>
        </p:nvSpPr>
        <p:spPr>
          <a:xfrm>
            <a:off x="11061720" y="6405840"/>
            <a:ext cx="740520" cy="274680"/>
          </a:xfrm>
          <a:prstGeom prst="rect">
            <a:avLst/>
          </a:prstGeom>
          <a:noFill/>
          <a:ln>
            <a:noFill/>
          </a:ln>
        </p:spPr>
        <p:txBody>
          <a:bodyPr anchor="ctr"/>
          <a:lstStyle/>
          <a:p>
            <a:pPr algn="r">
              <a:lnSpc>
                <a:spcPct val="100000"/>
              </a:lnSpc>
            </a:pPr>
            <a:fld id="{21B67155-0411-4F19-8DBC-207097B1F958}" type="slidenum">
              <a:rPr lang="de-DE" sz="680" strike="noStrike">
                <a:solidFill>
                  <a:srgbClr val="8B8B8B"/>
                </a:solidFill>
                <a:latin typeface="Calibri"/>
              </a:rPr>
              <a:t>6</a:t>
            </a:fld>
            <a:endParaRPr/>
          </a:p>
        </p:txBody>
      </p:sp>
      <p:sp>
        <p:nvSpPr>
          <p:cNvPr id="207" name="TextShape 3"/>
          <p:cNvSpPr txBox="1"/>
          <p:nvPr/>
        </p:nvSpPr>
        <p:spPr>
          <a:xfrm>
            <a:off x="455760" y="74520"/>
            <a:ext cx="9611640" cy="1325160"/>
          </a:xfrm>
          <a:prstGeom prst="rect">
            <a:avLst/>
          </a:prstGeom>
          <a:noFill/>
          <a:ln>
            <a:noFill/>
          </a:ln>
        </p:spPr>
        <p:txBody>
          <a:bodyPr anchor="ctr"/>
          <a:lstStyle/>
          <a:p>
            <a:pPr>
              <a:lnSpc>
                <a:spcPct val="90000"/>
              </a:lnSpc>
            </a:pPr>
            <a:r>
              <a:rPr lang="en-US" sz="2400" b="1" strike="noStrike">
                <a:solidFill>
                  <a:srgbClr val="004361"/>
                </a:solidFill>
                <a:latin typeface="Calibri"/>
                <a:ea typeface="Verdana"/>
              </a:rPr>
              <a:t>3) Find a private sector organization to operate the service</a:t>
            </a:r>
            <a:endParaRPr/>
          </a:p>
        </p:txBody>
      </p:sp>
    </p:spTree>
    <p:extLst>
      <p:ext uri="{BB962C8B-B14F-4D97-AF65-F5344CB8AC3E}">
        <p14:creationId xmlns:p14="http://schemas.microsoft.com/office/powerpoint/2010/main" val="129411547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453960" y="1515600"/>
            <a:ext cx="2865600" cy="1719000"/>
          </a:xfrm>
          <a:prstGeom prst="roundRect">
            <a:avLst>
              <a:gd name="adj" fmla="val 12960"/>
            </a:avLst>
          </a:prstGeom>
          <a:gradFill>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txBody>
          <a:bodyPr lIns="79920" tIns="130320" rIns="79920" bIns="130320" anchor="ctr"/>
          <a:lstStyle/>
          <a:p>
            <a:pPr algn="ctr">
              <a:lnSpc>
                <a:spcPct val="90000"/>
              </a:lnSpc>
            </a:pPr>
            <a:r>
              <a:rPr lang="de-DE" sz="2100" strike="noStrike">
                <a:solidFill>
                  <a:srgbClr val="FFFFFF"/>
                </a:solidFill>
                <a:latin typeface="Calibri"/>
              </a:rPr>
              <a:t>Review current pilot status regarding maturity</a:t>
            </a:r>
            <a:endParaRPr/>
          </a:p>
        </p:txBody>
      </p:sp>
      <p:sp>
        <p:nvSpPr>
          <p:cNvPr id="209" name="CustomShape 2"/>
          <p:cNvSpPr/>
          <p:nvPr/>
        </p:nvSpPr>
        <p:spPr>
          <a:xfrm>
            <a:off x="3572280" y="2020320"/>
            <a:ext cx="607320" cy="710280"/>
          </a:xfrm>
          <a:prstGeom prst="rightArrow">
            <a:avLst>
              <a:gd name="adj1" fmla="val 60000"/>
              <a:gd name="adj2" fmla="val 50000"/>
            </a:avLst>
          </a:prstGeom>
          <a:gradFill>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sp>
      <p:sp>
        <p:nvSpPr>
          <p:cNvPr id="210" name="CustomShape 3"/>
          <p:cNvSpPr/>
          <p:nvPr/>
        </p:nvSpPr>
        <p:spPr>
          <a:xfrm>
            <a:off x="4466160" y="1515600"/>
            <a:ext cx="2865600" cy="1719000"/>
          </a:xfrm>
          <a:prstGeom prst="roundRect">
            <a:avLst>
              <a:gd name="adj" fmla="val 12960"/>
            </a:avLst>
          </a:prstGeom>
          <a:gradFill>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txBody>
          <a:bodyPr lIns="79920" tIns="130320" rIns="79920" bIns="130320" anchor="ctr"/>
          <a:lstStyle/>
          <a:p>
            <a:pPr algn="ctr">
              <a:lnSpc>
                <a:spcPct val="90000"/>
              </a:lnSpc>
            </a:pPr>
            <a:r>
              <a:rPr lang="de-DE" sz="2100" strike="noStrike">
                <a:solidFill>
                  <a:srgbClr val="FFFFFF"/>
                </a:solidFill>
                <a:latin typeface="Calibri"/>
              </a:rPr>
              <a:t>evaluate possible strategies</a:t>
            </a:r>
            <a:endParaRPr/>
          </a:p>
        </p:txBody>
      </p:sp>
      <p:sp>
        <p:nvSpPr>
          <p:cNvPr id="211" name="CustomShape 4"/>
          <p:cNvSpPr/>
          <p:nvPr/>
        </p:nvSpPr>
        <p:spPr>
          <a:xfrm>
            <a:off x="7584120" y="2020320"/>
            <a:ext cx="607320" cy="710280"/>
          </a:xfrm>
          <a:prstGeom prst="rightArrow">
            <a:avLst>
              <a:gd name="adj1" fmla="val 60000"/>
              <a:gd name="adj2" fmla="val 50000"/>
            </a:avLst>
          </a:prstGeom>
          <a:gradFill>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sp>
      <p:sp>
        <p:nvSpPr>
          <p:cNvPr id="212" name="CustomShape 5"/>
          <p:cNvSpPr/>
          <p:nvPr/>
        </p:nvSpPr>
        <p:spPr>
          <a:xfrm>
            <a:off x="8478360" y="1515600"/>
            <a:ext cx="2865600" cy="1719000"/>
          </a:xfrm>
          <a:prstGeom prst="roundRect">
            <a:avLst>
              <a:gd name="adj" fmla="val 12960"/>
            </a:avLst>
          </a:prstGeom>
          <a:gradFill>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txBody>
          <a:bodyPr lIns="79920" tIns="130320" rIns="79920" bIns="130320" anchor="ctr"/>
          <a:lstStyle/>
          <a:p>
            <a:pPr algn="ctr">
              <a:lnSpc>
                <a:spcPct val="90000"/>
              </a:lnSpc>
            </a:pPr>
            <a:r>
              <a:rPr lang="de-DE" sz="2100" strike="noStrike">
                <a:solidFill>
                  <a:srgbClr val="FFFFFF"/>
                </a:solidFill>
                <a:latin typeface="Calibri"/>
              </a:rPr>
              <a:t>evaluate possible partners</a:t>
            </a:r>
            <a:endParaRPr/>
          </a:p>
        </p:txBody>
      </p:sp>
      <p:sp>
        <p:nvSpPr>
          <p:cNvPr id="213" name="CustomShape 6"/>
          <p:cNvSpPr/>
          <p:nvPr/>
        </p:nvSpPr>
        <p:spPr>
          <a:xfrm rot="5400000">
            <a:off x="9608040" y="3435840"/>
            <a:ext cx="607320" cy="710280"/>
          </a:xfrm>
          <a:prstGeom prst="rightArrow">
            <a:avLst>
              <a:gd name="adj1" fmla="val 60000"/>
              <a:gd name="adj2" fmla="val 50000"/>
            </a:avLst>
          </a:prstGeom>
          <a:gradFill>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sp>
      <p:sp>
        <p:nvSpPr>
          <p:cNvPr id="214" name="CustomShape 7"/>
          <p:cNvSpPr/>
          <p:nvPr/>
        </p:nvSpPr>
        <p:spPr>
          <a:xfrm>
            <a:off x="8478360" y="4381560"/>
            <a:ext cx="2865600" cy="1719000"/>
          </a:xfrm>
          <a:prstGeom prst="roundRect">
            <a:avLst>
              <a:gd name="adj" fmla="val 12960"/>
            </a:avLst>
          </a:prstGeom>
          <a:gradFill>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txBody>
          <a:bodyPr lIns="79920" tIns="130320" rIns="79920" bIns="130320" anchor="ctr"/>
          <a:lstStyle/>
          <a:p>
            <a:pPr algn="ctr">
              <a:lnSpc>
                <a:spcPct val="90000"/>
              </a:lnSpc>
            </a:pPr>
            <a:r>
              <a:rPr lang="de-DE" sz="2100" strike="noStrike">
                <a:solidFill>
                  <a:srgbClr val="FFFFFF"/>
                </a:solidFill>
                <a:latin typeface="Calibri"/>
              </a:rPr>
              <a:t>engage with respective task team to ensure possible service operation maturity</a:t>
            </a:r>
            <a:endParaRPr/>
          </a:p>
        </p:txBody>
      </p:sp>
      <p:sp>
        <p:nvSpPr>
          <p:cNvPr id="215" name="CustomShape 8"/>
          <p:cNvSpPr/>
          <p:nvPr/>
        </p:nvSpPr>
        <p:spPr>
          <a:xfrm rot="10800000">
            <a:off x="8226360" y="5596560"/>
            <a:ext cx="607320" cy="710280"/>
          </a:xfrm>
          <a:prstGeom prst="rightArrow">
            <a:avLst>
              <a:gd name="adj1" fmla="val 60000"/>
              <a:gd name="adj2" fmla="val 50000"/>
            </a:avLst>
          </a:prstGeom>
          <a:gradFill>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sp>
      <p:sp>
        <p:nvSpPr>
          <p:cNvPr id="216" name="CustomShape 9"/>
          <p:cNvSpPr/>
          <p:nvPr/>
        </p:nvSpPr>
        <p:spPr>
          <a:xfrm>
            <a:off x="4466160" y="4381560"/>
            <a:ext cx="2865600" cy="1719000"/>
          </a:xfrm>
          <a:prstGeom prst="roundRect">
            <a:avLst>
              <a:gd name="adj" fmla="val 12960"/>
            </a:avLst>
          </a:prstGeom>
          <a:gradFill>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a:gradFill>
          <a:ln>
            <a:noFill/>
          </a:ln>
        </p:spPr>
        <p:style>
          <a:lnRef idx="0">
            <a:scrgbClr r="0" g="0" b="0"/>
          </a:lnRef>
          <a:fillRef idx="0">
            <a:scrgbClr r="0" g="0" b="0"/>
          </a:fillRef>
          <a:effectRef idx="2">
            <a:scrgbClr r="0" g="0" b="0"/>
          </a:effectRef>
          <a:fontRef idx="minor"/>
        </p:style>
        <p:txBody>
          <a:bodyPr lIns="79920" tIns="130320" rIns="79920" bIns="130320" anchor="ctr"/>
          <a:lstStyle/>
          <a:p>
            <a:pPr algn="ctr">
              <a:lnSpc>
                <a:spcPct val="90000"/>
              </a:lnSpc>
            </a:pPr>
            <a:r>
              <a:rPr lang="de-DE" sz="2100" strike="noStrike">
                <a:solidFill>
                  <a:srgbClr val="FFFFFF"/>
                </a:solidFill>
                <a:latin typeface="Calibri"/>
              </a:rPr>
              <a:t>involve possible parters to start possible cooperation and develop migration plans</a:t>
            </a:r>
            <a:endParaRPr/>
          </a:p>
        </p:txBody>
      </p:sp>
      <p:sp>
        <p:nvSpPr>
          <p:cNvPr id="217" name="TextShape 10"/>
          <p:cNvSpPr txBox="1"/>
          <p:nvPr/>
        </p:nvSpPr>
        <p:spPr>
          <a:xfrm>
            <a:off x="11061720" y="6405840"/>
            <a:ext cx="740520" cy="274680"/>
          </a:xfrm>
          <a:prstGeom prst="rect">
            <a:avLst/>
          </a:prstGeom>
          <a:noFill/>
          <a:ln>
            <a:noFill/>
          </a:ln>
        </p:spPr>
        <p:txBody>
          <a:bodyPr anchor="ctr"/>
          <a:lstStyle/>
          <a:p>
            <a:pPr algn="r">
              <a:lnSpc>
                <a:spcPct val="100000"/>
              </a:lnSpc>
            </a:pPr>
            <a:fld id="{AC8BDC94-50E5-49AC-88F8-6AAE005DAF30}" type="slidenum">
              <a:rPr lang="de-DE" sz="680" strike="noStrike">
                <a:solidFill>
                  <a:srgbClr val="8B8B8B"/>
                </a:solidFill>
                <a:latin typeface="Calibri"/>
              </a:rPr>
              <a:t>7</a:t>
            </a:fld>
            <a:endParaRPr/>
          </a:p>
        </p:txBody>
      </p:sp>
      <p:sp>
        <p:nvSpPr>
          <p:cNvPr id="218" name="TextShape 11"/>
          <p:cNvSpPr txBox="1"/>
          <p:nvPr/>
        </p:nvSpPr>
        <p:spPr>
          <a:xfrm>
            <a:off x="455760" y="74520"/>
            <a:ext cx="9611640" cy="1325160"/>
          </a:xfrm>
          <a:prstGeom prst="rect">
            <a:avLst/>
          </a:prstGeom>
          <a:noFill/>
          <a:ln>
            <a:noFill/>
          </a:ln>
        </p:spPr>
        <p:txBody>
          <a:bodyPr anchor="ctr"/>
          <a:lstStyle/>
          <a:p>
            <a:pPr>
              <a:lnSpc>
                <a:spcPct val="90000"/>
              </a:lnSpc>
            </a:pPr>
            <a:r>
              <a:rPr lang="en-US" sz="2400" b="1" strike="noStrike">
                <a:solidFill>
                  <a:srgbClr val="004361"/>
                </a:solidFill>
                <a:latin typeface="Calibri"/>
                <a:ea typeface="Verdana"/>
              </a:rPr>
              <a:t>Roadmap to find the right strategies for the AARC pilots</a:t>
            </a:r>
            <a:endParaRPr/>
          </a:p>
        </p:txBody>
      </p:sp>
    </p:spTree>
    <p:extLst>
      <p:ext uri="{BB962C8B-B14F-4D97-AF65-F5344CB8AC3E}">
        <p14:creationId xmlns:p14="http://schemas.microsoft.com/office/powerpoint/2010/main" val="37841560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current set of policies and practices in use in R&amp;E federations</a:t>
            </a:r>
          </a:p>
          <a:p>
            <a:r>
              <a:rPr lang="en-US" dirty="0" smtClean="0"/>
              <a:t>Which of the capabilities are crucial for the use cases to be successful?</a:t>
            </a:r>
          </a:p>
          <a:p>
            <a:pPr marL="0" indent="0">
              <a:buNone/>
            </a:pPr>
            <a:r>
              <a:rPr lang="en-US" b="1" dirty="0" smtClean="0"/>
              <a:t>What specific recommendations should we make to federations (and eduGAIN)  such that </a:t>
            </a:r>
            <a:br>
              <a:rPr lang="en-US" b="1" dirty="0" smtClean="0"/>
            </a:br>
            <a:r>
              <a:rPr lang="en-US" b="1" dirty="0" smtClean="0"/>
              <a:t>the use cases will ‘work’ across Europe, and we support the SA1 pilots based on them?</a:t>
            </a:r>
          </a:p>
          <a:p>
            <a:endParaRPr lang="en-US" dirty="0"/>
          </a:p>
          <a:p>
            <a:pPr marL="0" indent="0">
              <a:buNone/>
            </a:pPr>
            <a:r>
              <a:rPr lang="en-US" b="1" dirty="0" smtClean="0"/>
              <a:t>Evolve sustainability models</a:t>
            </a:r>
            <a:r>
              <a:rPr lang="en-US" dirty="0" smtClean="0"/>
              <a:t> – AARC will not live forever, nor will it run any services!</a:t>
            </a:r>
          </a:p>
          <a:p>
            <a:r>
              <a:rPr lang="en-US" dirty="0" smtClean="0"/>
              <a:t>Translation services</a:t>
            </a:r>
          </a:p>
          <a:p>
            <a:r>
              <a:rPr lang="en-US" dirty="0" smtClean="0"/>
              <a:t>Guest identity providers</a:t>
            </a:r>
          </a:p>
          <a:p>
            <a:r>
              <a:rPr lang="en-US" dirty="0" smtClean="0"/>
              <a:t>Attribute authorities</a:t>
            </a:r>
          </a:p>
          <a:p>
            <a:pPr marL="358775" indent="0">
              <a:buNone/>
            </a:pPr>
            <a:r>
              <a:rPr lang="en-US" i="1" dirty="0" smtClean="0">
                <a:solidFill>
                  <a:srgbClr val="F6791C"/>
                </a:solidFill>
              </a:rPr>
              <a:t>‘Develop models that enable collaboration across infrastructures and domains to be </a:t>
            </a:r>
            <a:br>
              <a:rPr lang="en-US" i="1" dirty="0" smtClean="0">
                <a:solidFill>
                  <a:srgbClr val="F6791C"/>
                </a:solidFill>
              </a:rPr>
            </a:br>
            <a:r>
              <a:rPr lang="en-US" i="1" dirty="0" smtClean="0">
                <a:solidFill>
                  <a:srgbClr val="F6791C"/>
                </a:solidFill>
              </a:rPr>
              <a:t>successful beyond the life time of AARC’</a:t>
            </a:r>
          </a:p>
          <a:p>
            <a:pPr marL="0" indent="0">
              <a:buNone/>
            </a:pPr>
            <a:r>
              <a:rPr lang="en-US" b="1" dirty="0" smtClean="0"/>
              <a:t>Which pilots and activities should have a specific plan? How to we get engagement?</a:t>
            </a:r>
            <a:endParaRPr lang="en-US" b="1"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lstStyle/>
          <a:p>
            <a:r>
              <a:rPr lang="en-US" dirty="0" smtClean="0"/>
              <a:t>‘Every task should have a sustainability strategy’</a:t>
            </a:r>
            <a:endParaRPr lang="en-US" dirty="0"/>
          </a:p>
        </p:txBody>
      </p:sp>
    </p:spTree>
    <p:extLst>
      <p:ext uri="{BB962C8B-B14F-4D97-AF65-F5344CB8AC3E}">
        <p14:creationId xmlns:p14="http://schemas.microsoft.com/office/powerpoint/2010/main" val="3132167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TextShape 1"/>
          <p:cNvSpPr txBox="1"/>
          <p:nvPr/>
        </p:nvSpPr>
        <p:spPr>
          <a:xfrm>
            <a:off x="444600" y="1439280"/>
            <a:ext cx="10909080" cy="4737240"/>
          </a:xfrm>
          <a:prstGeom prst="rect">
            <a:avLst/>
          </a:prstGeom>
          <a:noFill/>
          <a:ln>
            <a:noFill/>
          </a:ln>
        </p:spPr>
        <p:txBody>
          <a:bodyPr/>
          <a:lstStyle/>
          <a:p>
            <a:pPr marL="179388" indent="-179388">
              <a:lnSpc>
                <a:spcPct val="114000"/>
              </a:lnSpc>
              <a:buFont typeface="Arial"/>
              <a:buChar char="•"/>
            </a:pPr>
            <a:r>
              <a:rPr lang="en-US" sz="2200" strike="noStrike" dirty="0">
                <a:solidFill>
                  <a:srgbClr val="004360"/>
                </a:solidFill>
                <a:latin typeface="Calibri"/>
                <a:ea typeface="Verdana"/>
              </a:rPr>
              <a:t>Some pilot federations interviewed</a:t>
            </a:r>
            <a:endParaRPr dirty="0"/>
          </a:p>
          <a:p>
            <a:pPr marL="179388" indent="-179388">
              <a:lnSpc>
                <a:spcPct val="114000"/>
              </a:lnSpc>
              <a:buFont typeface="Arial"/>
              <a:buChar char="•"/>
            </a:pPr>
            <a:r>
              <a:rPr lang="en-US" sz="2200" strike="noStrike" dirty="0">
                <a:solidFill>
                  <a:srgbClr val="004360"/>
                </a:solidFill>
                <a:latin typeface="Calibri"/>
                <a:ea typeface="Verdana"/>
              </a:rPr>
              <a:t>Received data on Legal Aspects, SAML Metadata in the federation, Service Providers, Identity Providers, and Further services</a:t>
            </a:r>
            <a:endParaRPr dirty="0"/>
          </a:p>
          <a:p>
            <a:pPr marL="179388" indent="-179388">
              <a:lnSpc>
                <a:spcPct val="114000"/>
              </a:lnSpc>
              <a:buFont typeface="Arial"/>
              <a:buChar char="•"/>
            </a:pPr>
            <a:r>
              <a:rPr lang="en-US" sz="2200" strike="noStrike" dirty="0">
                <a:solidFill>
                  <a:srgbClr val="004360"/>
                </a:solidFill>
                <a:latin typeface="Calibri"/>
                <a:ea typeface="Verdana"/>
              </a:rPr>
              <a:t>Results show that especially the situation </a:t>
            </a:r>
            <a:r>
              <a:rPr lang="en-US" sz="2200" strike="noStrike" dirty="0" err="1">
                <a:solidFill>
                  <a:srgbClr val="004360"/>
                </a:solidFill>
                <a:latin typeface="Calibri"/>
                <a:ea typeface="Verdana"/>
              </a:rPr>
              <a:t>wrt</a:t>
            </a:r>
            <a:r>
              <a:rPr lang="en-US" sz="2200" strike="noStrike" dirty="0">
                <a:solidFill>
                  <a:srgbClr val="004360"/>
                </a:solidFill>
                <a:latin typeface="Calibri"/>
                <a:ea typeface="Verdana"/>
              </a:rPr>
              <a:t>. to guest IdPs needs more focus</a:t>
            </a:r>
            <a:endParaRPr dirty="0"/>
          </a:p>
          <a:p>
            <a:pPr marL="179388" indent="-179388">
              <a:lnSpc>
                <a:spcPct val="114000"/>
              </a:lnSpc>
              <a:buFont typeface="Arial"/>
              <a:buChar char="•"/>
            </a:pPr>
            <a:r>
              <a:rPr lang="en-US" sz="2200" strike="noStrike" dirty="0">
                <a:solidFill>
                  <a:srgbClr val="004360"/>
                </a:solidFill>
                <a:latin typeface="Calibri"/>
                <a:ea typeface="Verdana"/>
              </a:rPr>
              <a:t>currently extending questionnaire </a:t>
            </a:r>
            <a:endParaRPr dirty="0"/>
          </a:p>
          <a:p>
            <a:pPr marL="538163" lvl="1" indent="-179388">
              <a:lnSpc>
                <a:spcPct val="114000"/>
              </a:lnSpc>
              <a:buFont typeface="Arial"/>
              <a:buChar char="•"/>
            </a:pPr>
            <a:r>
              <a:rPr lang="en-US" strike="noStrike" dirty="0">
                <a:solidFill>
                  <a:srgbClr val="004361"/>
                </a:solidFill>
                <a:latin typeface="Calibri"/>
                <a:ea typeface="Verdana"/>
              </a:rPr>
              <a:t>to cover more data on guest IdPs, Attribute Authorities, and attribute translation services</a:t>
            </a:r>
            <a:endParaRPr dirty="0"/>
          </a:p>
          <a:p>
            <a:pPr marL="538163" lvl="1" indent="-179388">
              <a:lnSpc>
                <a:spcPct val="114000"/>
              </a:lnSpc>
              <a:buFont typeface="Arial"/>
              <a:buChar char="•"/>
            </a:pPr>
            <a:r>
              <a:rPr lang="en-US" strike="noStrike" dirty="0">
                <a:solidFill>
                  <a:srgbClr val="004361"/>
                </a:solidFill>
                <a:latin typeface="Calibri"/>
                <a:ea typeface="Verdana"/>
              </a:rPr>
              <a:t>to try to find out whether </a:t>
            </a:r>
            <a:r>
              <a:rPr lang="en-US" strike="noStrike" dirty="0" err="1">
                <a:solidFill>
                  <a:srgbClr val="004361"/>
                </a:solidFill>
                <a:latin typeface="Calibri"/>
                <a:ea typeface="Verdana"/>
              </a:rPr>
              <a:t>fedOps</a:t>
            </a:r>
            <a:r>
              <a:rPr lang="en-US" strike="noStrike" dirty="0">
                <a:solidFill>
                  <a:srgbClr val="004361"/>
                </a:solidFill>
                <a:latin typeface="Calibri"/>
                <a:ea typeface="Verdana"/>
              </a:rPr>
              <a:t> would be open to connect to the SA1 pilots (i.e. similar production systems)</a:t>
            </a:r>
            <a:endParaRPr dirty="0"/>
          </a:p>
          <a:p>
            <a:pPr marL="179388" indent="-179388">
              <a:lnSpc>
                <a:spcPct val="114000"/>
              </a:lnSpc>
              <a:buFont typeface="Arial"/>
              <a:buChar char="•"/>
            </a:pPr>
            <a:r>
              <a:rPr lang="en-US" sz="2200" strike="noStrike" dirty="0">
                <a:solidFill>
                  <a:srgbClr val="004360"/>
                </a:solidFill>
                <a:latin typeface="Calibri"/>
                <a:ea typeface="Verdana"/>
              </a:rPr>
              <a:t>aligning work pertaining to the other data with GN4-1 SA1 T1.3</a:t>
            </a:r>
            <a:endParaRPr dirty="0"/>
          </a:p>
          <a:p>
            <a:pPr marL="179388" indent="-179388">
              <a:lnSpc>
                <a:spcPct val="114000"/>
              </a:lnSpc>
            </a:pPr>
            <a:endParaRPr dirty="0"/>
          </a:p>
        </p:txBody>
      </p:sp>
      <p:sp>
        <p:nvSpPr>
          <p:cNvPr id="309" name="TextShape 2"/>
          <p:cNvSpPr txBox="1"/>
          <p:nvPr/>
        </p:nvSpPr>
        <p:spPr>
          <a:xfrm>
            <a:off x="11061720" y="6405840"/>
            <a:ext cx="740520" cy="274680"/>
          </a:xfrm>
          <a:prstGeom prst="rect">
            <a:avLst/>
          </a:prstGeom>
          <a:noFill/>
          <a:ln>
            <a:noFill/>
          </a:ln>
        </p:spPr>
        <p:txBody>
          <a:bodyPr anchor="ctr"/>
          <a:lstStyle/>
          <a:p>
            <a:pPr algn="r">
              <a:lnSpc>
                <a:spcPct val="100000"/>
              </a:lnSpc>
            </a:pPr>
            <a:fld id="{73130C9D-4C16-47BD-8F24-677B19C7ADE9}" type="slidenum">
              <a:rPr lang="de-DE" sz="680" strike="noStrike">
                <a:solidFill>
                  <a:srgbClr val="8B8B8B"/>
                </a:solidFill>
                <a:latin typeface="Calibri"/>
              </a:rPr>
              <a:t>9</a:t>
            </a:fld>
            <a:endParaRPr/>
          </a:p>
        </p:txBody>
      </p:sp>
      <p:sp>
        <p:nvSpPr>
          <p:cNvPr id="310" name="TextShape 3"/>
          <p:cNvSpPr txBox="1"/>
          <p:nvPr/>
        </p:nvSpPr>
        <p:spPr>
          <a:xfrm>
            <a:off x="455760" y="74520"/>
            <a:ext cx="9611640" cy="1325160"/>
          </a:xfrm>
          <a:prstGeom prst="rect">
            <a:avLst/>
          </a:prstGeom>
          <a:noFill/>
          <a:ln>
            <a:noFill/>
          </a:ln>
        </p:spPr>
        <p:txBody>
          <a:bodyPr anchor="ctr"/>
          <a:lstStyle/>
          <a:p>
            <a:pPr>
              <a:lnSpc>
                <a:spcPct val="90000"/>
              </a:lnSpc>
            </a:pPr>
            <a:r>
              <a:rPr lang="en-US" sz="2400" b="1" strike="noStrike">
                <a:solidFill>
                  <a:srgbClr val="004361"/>
                </a:solidFill>
                <a:latin typeface="Calibri"/>
                <a:ea typeface="Verdana"/>
              </a:rPr>
              <a:t>Service operational model - Federations Questionnaire</a:t>
            </a:r>
            <a:endParaRPr/>
          </a:p>
        </p:txBody>
      </p:sp>
    </p:spTree>
    <p:extLst>
      <p:ext uri="{BB962C8B-B14F-4D97-AF65-F5344CB8AC3E}">
        <p14:creationId xmlns:p14="http://schemas.microsoft.com/office/powerpoint/2010/main" val="226037249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2.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AA3960-760A-4B61-8C8B-DBF90F37C8C8}">
  <ds:schemaRefs>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13655</TotalTime>
  <Words>929</Words>
  <Application>Microsoft Office PowerPoint</Application>
  <PresentationFormat>Custom</PresentationFormat>
  <Paragraphs>89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GEANT Association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‘Every task should have a sustainability strategy’</vt:lpstr>
      <vt:lpstr>PowerPoint Presentation</vt:lpstr>
      <vt:lpstr>PowerPoint Presentation</vt:lpstr>
    </vt:vector>
  </TitlesOfParts>
  <Company>DANTE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lastModifiedBy>DavidG</cp:lastModifiedBy>
  <cp:revision>185</cp:revision>
  <cp:lastPrinted>2015-05-01T10:30:08Z</cp:lastPrinted>
  <dcterms:created xsi:type="dcterms:W3CDTF">2015-04-29T14:13:57Z</dcterms:created>
  <dcterms:modified xsi:type="dcterms:W3CDTF">2016-05-25T07:51:05Z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