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3"/>
  </p:notesMasterIdLst>
  <p:sldIdLst>
    <p:sldId id="313" r:id="rId5"/>
    <p:sldId id="339" r:id="rId6"/>
    <p:sldId id="345" r:id="rId7"/>
    <p:sldId id="347" r:id="rId8"/>
    <p:sldId id="341" r:id="rId9"/>
    <p:sldId id="342" r:id="rId10"/>
    <p:sldId id="316" r:id="rId11"/>
    <p:sldId id="321" r:id="rId12"/>
    <p:sldId id="323" r:id="rId13"/>
    <p:sldId id="324" r:id="rId14"/>
    <p:sldId id="322" r:id="rId15"/>
    <p:sldId id="346" r:id="rId16"/>
    <p:sldId id="344" r:id="rId17"/>
    <p:sldId id="328" r:id="rId18"/>
    <p:sldId id="343" r:id="rId19"/>
    <p:sldId id="319" r:id="rId20"/>
    <p:sldId id="326" r:id="rId21"/>
    <p:sldId id="337" r:id="rId22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F5E"/>
    <a:srgbClr val="F6791C"/>
    <a:srgbClr val="FFFFFF"/>
    <a:srgbClr val="F57B20"/>
    <a:srgbClr val="F57A1E"/>
    <a:srgbClr val="013F5E"/>
    <a:srgbClr val="003959"/>
    <a:srgbClr val="ED1556"/>
    <a:srgbClr val="003F5D"/>
    <a:srgbClr val="1C4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-230" y="-77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D8A83-A817-41E3-A602-3B517E18334E}" type="datetimeFigureOut">
              <a:rPr lang="en-GB" smtClean="0"/>
              <a:t>09/05/2017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C110B-1C27-4A5B-8007-E6BF4BB6C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726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VO</a:t>
            </a:r>
            <a:r>
              <a:rPr lang="en-GB" baseline="0" dirty="0" smtClean="0"/>
              <a:t> portal can be anything even a simple shell </a:t>
            </a:r>
          </a:p>
          <a:p>
            <a:r>
              <a:rPr lang="en-GB" baseline="0" dirty="0" smtClean="0"/>
              <a:t>Certs stored only for 11 days </a:t>
            </a:r>
          </a:p>
          <a:p>
            <a:r>
              <a:rPr lang="en-GB" baseline="0" dirty="0" smtClean="0"/>
              <a:t>Master portal can add attributes via VOMS (or others in the future)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270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 userDrawn="1"/>
        </p:nvSpPr>
        <p:spPr>
          <a:xfrm>
            <a:off x="0" y="0"/>
            <a:ext cx="1625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240257" y="3625009"/>
            <a:ext cx="6795911" cy="375289"/>
          </a:xfr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 smtClean="0"/>
              <a:t>Presenter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240256" y="5484095"/>
            <a:ext cx="6671027" cy="43634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Event, Location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1240257" y="2804346"/>
            <a:ext cx="6683727" cy="503459"/>
          </a:xfrm>
        </p:spPr>
        <p:txBody>
          <a:bodyPr>
            <a:normAutofit/>
          </a:bodyPr>
          <a:lstStyle>
            <a:lvl1pPr marL="0" indent="0">
              <a:buNone/>
              <a:defRPr sz="1950">
                <a:solidFill>
                  <a:srgbClr val="F6791C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240257" y="2398309"/>
            <a:ext cx="6683727" cy="473242"/>
          </a:xfr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1240256" y="5785332"/>
            <a:ext cx="6671027" cy="42831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1240257" y="3947187"/>
            <a:ext cx="6795911" cy="347215"/>
          </a:xfrm>
        </p:spPr>
        <p:txBody>
          <a:bodyPr>
            <a:norm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 dirty="0" smtClean="0"/>
              <a:t>Role in Project, AARC (if applicable)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1240257" y="4249757"/>
            <a:ext cx="8818145" cy="347215"/>
          </a:xfrm>
        </p:spPr>
        <p:txBody>
          <a:bodyPr>
            <a:norm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 dirty="0" smtClean="0"/>
              <a:t>Role in Organisation, Organisation Name (if Applicable)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486792" y="4765917"/>
            <a:ext cx="1219200" cy="190399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</a:lstStyle>
          <a:p>
            <a:pPr lvl="0"/>
            <a:r>
              <a:rPr lang="en-US" dirty="0" smtClean="0"/>
              <a:t>Logo (optional)</a:t>
            </a:r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358" y="-42332"/>
            <a:ext cx="4389920" cy="694266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82" y="480622"/>
            <a:ext cx="1482776" cy="1339714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2818932" y="927797"/>
            <a:ext cx="591815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700" dirty="0" smtClean="0">
                <a:solidFill>
                  <a:srgbClr val="003F5E"/>
                </a:solidFill>
              </a:rPr>
              <a:t>Authentication and Authorisation for Research and Collaboration</a:t>
            </a:r>
            <a:endParaRPr lang="en-GB" sz="1700" dirty="0">
              <a:solidFill>
                <a:srgbClr val="003F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42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716837"/>
            <a:ext cx="6172200" cy="414421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716837"/>
            <a:ext cx="4314825" cy="415215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9188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extBox 1"/>
          <p:cNvSpPr txBox="1"/>
          <p:nvPr userDrawn="1"/>
        </p:nvSpPr>
        <p:spPr>
          <a:xfrm>
            <a:off x="652382" y="304802"/>
            <a:ext cx="3601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 smtClean="0">
                <a:solidFill>
                  <a:srgbClr val="003F5D"/>
                </a:solidFill>
              </a:rPr>
              <a:t>Style</a:t>
            </a:r>
            <a:r>
              <a:rPr lang="en-GB" sz="1800" b="1" baseline="0" dirty="0" smtClean="0">
                <a:solidFill>
                  <a:srgbClr val="003F5D"/>
                </a:solidFill>
              </a:rPr>
              <a:t> Guide</a:t>
            </a:r>
          </a:p>
          <a:p>
            <a:r>
              <a:rPr lang="en-GB" sz="1800" baseline="0" dirty="0" smtClean="0">
                <a:solidFill>
                  <a:srgbClr val="F57A1E"/>
                </a:solidFill>
              </a:rPr>
              <a:t>A Guide to Using the AARC Template</a:t>
            </a:r>
            <a:endParaRPr lang="en-GB" sz="1800" dirty="0">
              <a:solidFill>
                <a:srgbClr val="F57A1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780366" y="2025770"/>
            <a:ext cx="101496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003F5D"/>
                </a:solidFill>
              </a:rPr>
              <a:t>This template is to</a:t>
            </a:r>
            <a:r>
              <a:rPr lang="en-GB" sz="1800" baseline="0" dirty="0" smtClean="0">
                <a:solidFill>
                  <a:srgbClr val="003F5D"/>
                </a:solidFill>
              </a:rPr>
              <a:t> present information on behalf of the AARC Project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baseline="0" dirty="0" smtClean="0">
                <a:solidFill>
                  <a:srgbClr val="003F5D"/>
                </a:solidFill>
              </a:rPr>
              <a:t>Font is Calibri and will auto-size. Avoid using a font size less than 18pt.  Main font colour is Teal, </a:t>
            </a:r>
            <a:r>
              <a:rPr lang="en-GB" sz="1800" baseline="0" dirty="0" smtClean="0">
                <a:solidFill>
                  <a:srgbClr val="F57B20"/>
                </a:solidFill>
              </a:rPr>
              <a:t>highlight colour is Orange and should be used sparingly.</a:t>
            </a:r>
            <a:r>
              <a:rPr lang="en-GB" sz="1800" baseline="0" dirty="0" smtClean="0">
                <a:solidFill>
                  <a:srgbClr val="ED1556"/>
                </a:solidFill>
              </a:rPr>
              <a:t> </a:t>
            </a:r>
            <a:r>
              <a:rPr lang="en-GB" sz="1800" baseline="0" dirty="0" smtClean="0">
                <a:solidFill>
                  <a:srgbClr val="003F5D"/>
                </a:solidFill>
              </a:rPr>
              <a:t>If the colours are not shown in PowerPoint use the colour picker to select the correct colour from the logo or these samples</a:t>
            </a:r>
            <a:endParaRPr lang="en-GB" sz="1800" baseline="0" dirty="0" smtClean="0">
              <a:solidFill>
                <a:srgbClr val="ED1556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800" baseline="0" dirty="0" smtClean="0">
              <a:solidFill>
                <a:srgbClr val="ED1556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baseline="0" dirty="0" smtClean="0">
                <a:solidFill>
                  <a:srgbClr val="003F5D"/>
                </a:solidFill>
              </a:rPr>
              <a:t>The title slide has space for the speaker’s own organisation logo which should be no larger than the main AARC logo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800" baseline="0" dirty="0" smtClean="0">
              <a:solidFill>
                <a:srgbClr val="003F5D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baseline="0" dirty="0" smtClean="0">
                <a:solidFill>
                  <a:srgbClr val="003F5D"/>
                </a:solidFill>
              </a:rPr>
              <a:t>The end slide includes EU logo, copyright, and funding statement and must be included in any slide packs distributed or printed.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10890209" y="5560973"/>
            <a:ext cx="727243" cy="529390"/>
          </a:xfrm>
          <a:prstGeom prst="ellipse">
            <a:avLst/>
          </a:prstGeom>
          <a:solidFill>
            <a:srgbClr val="003F5D"/>
          </a:solidFill>
          <a:ln>
            <a:solidFill>
              <a:srgbClr val="003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Oval 8"/>
          <p:cNvSpPr/>
          <p:nvPr userDrawn="1"/>
        </p:nvSpPr>
        <p:spPr>
          <a:xfrm>
            <a:off x="9884901" y="5560973"/>
            <a:ext cx="727243" cy="529390"/>
          </a:xfrm>
          <a:prstGeom prst="ellipse">
            <a:avLst/>
          </a:prstGeom>
          <a:solidFill>
            <a:srgbClr val="F6791C"/>
          </a:solidFill>
          <a:ln>
            <a:solidFill>
              <a:srgbClr val="F679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3178045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(Must be includ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2"/>
            <a:ext cx="12192001" cy="6858001"/>
          </a:xfrm>
          <a:prstGeom prst="rect">
            <a:avLst/>
          </a:prstGeom>
          <a:solidFill>
            <a:srgbClr val="003F5E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b="30428"/>
          <a:stretch/>
        </p:blipFill>
        <p:spPr>
          <a:xfrm>
            <a:off x="5217067" y="4837092"/>
            <a:ext cx="1385319" cy="78566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488" y="5966378"/>
            <a:ext cx="433675" cy="29466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111444" y="2395574"/>
            <a:ext cx="374897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dirty="0" smtClean="0">
                <a:solidFill>
                  <a:schemeClr val="bg1"/>
                </a:solidFill>
              </a:rPr>
              <a:t>Thank you</a:t>
            </a:r>
          </a:p>
          <a:p>
            <a:pPr algn="ctr"/>
            <a:r>
              <a:rPr lang="en-GB" sz="4400" dirty="0" smtClean="0">
                <a:solidFill>
                  <a:srgbClr val="F6791C"/>
                </a:solidFill>
              </a:rPr>
              <a:t>Any</a:t>
            </a:r>
            <a:r>
              <a:rPr lang="en-GB" sz="4400" baseline="0" dirty="0" smtClean="0">
                <a:solidFill>
                  <a:srgbClr val="F6791C"/>
                </a:solidFill>
              </a:rPr>
              <a:t> Questions?</a:t>
            </a:r>
            <a:endParaRPr lang="en-GB" sz="4400" dirty="0">
              <a:solidFill>
                <a:srgbClr val="F6791C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357" y="-50222"/>
            <a:ext cx="4394909" cy="6950557"/>
          </a:xfrm>
          <a:prstGeom prst="rect">
            <a:avLst/>
          </a:prstGeom>
        </p:spPr>
      </p:pic>
      <p:sp>
        <p:nvSpPr>
          <p:cNvPr id="25" name="Content Placeholder 24"/>
          <p:cNvSpPr>
            <a:spLocks noGrp="1"/>
          </p:cNvSpPr>
          <p:nvPr>
            <p:ph sz="quarter" idx="11" hasCustomPrompt="1"/>
          </p:nvPr>
        </p:nvSpPr>
        <p:spPr>
          <a:xfrm>
            <a:off x="3763166" y="4113541"/>
            <a:ext cx="4445529" cy="37371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Presenter email address</a:t>
            </a:r>
            <a:endParaRPr lang="en-GB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109415" y="6289305"/>
            <a:ext cx="57118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GÉANT  on behalf of the AARC project.</a:t>
            </a:r>
          </a:p>
          <a:p>
            <a:pPr algn="ctr"/>
            <a:r>
              <a:rPr lang="en-GB" sz="6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The work leading to these results has received funding from the European Union’s Horizon 2020 research and innovation programme under Grant Agreement No. 653965 (AARC).</a:t>
            </a:r>
            <a:endParaRPr lang="en-GB" sz="6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273469" y="5591160"/>
            <a:ext cx="13837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</a:rPr>
              <a:t>https://aarc-project.eu</a:t>
            </a:r>
            <a:endParaRPr lang="en-GB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339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>
                <a:latin typeface="+mn-lt"/>
              </a:defRPr>
            </a:lvl1pPr>
            <a:lvl2pPr>
              <a:defRPr sz="1800">
                <a:solidFill>
                  <a:srgbClr val="004361"/>
                </a:solidFill>
                <a:latin typeface="+mn-lt"/>
              </a:defRPr>
            </a:lvl2pPr>
            <a:lvl3pPr>
              <a:defRPr sz="1800">
                <a:solidFill>
                  <a:srgbClr val="003F5E"/>
                </a:solidFill>
                <a:latin typeface="+mn-lt"/>
              </a:defRPr>
            </a:lvl3pPr>
            <a:lvl4pPr>
              <a:defRPr sz="1800">
                <a:latin typeface="+mn-lt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1399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5562600" cy="435133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15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877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2603" y="1681163"/>
            <a:ext cx="5514975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601" y="2489204"/>
            <a:ext cx="5553075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9482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:33 Text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1" y="1524003"/>
            <a:ext cx="7864123" cy="4652963"/>
          </a:xfrm>
        </p:spPr>
        <p:txBody>
          <a:bodyPr/>
          <a:lstStyle>
            <a:lvl1pPr>
              <a:defRPr sz="1500">
                <a:latin typeface="+mn-lt"/>
              </a:defRPr>
            </a:lvl1pPr>
            <a:lvl2pPr>
              <a:defRPr>
                <a:solidFill>
                  <a:srgbClr val="004361"/>
                </a:solidFill>
                <a:latin typeface="+mn-lt"/>
              </a:defRPr>
            </a:lvl2pPr>
            <a:lvl3pPr>
              <a:defRPr>
                <a:solidFill>
                  <a:srgbClr val="003F5E"/>
                </a:solidFill>
                <a:latin typeface="+mn-lt"/>
              </a:defRPr>
            </a:lvl3pPr>
            <a:lvl4pPr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8319911" y="153246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8602125" y="1532467"/>
            <a:ext cx="3" cy="468206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51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5077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Image Ba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676400"/>
            <a:ext cx="12192000" cy="2165684"/>
          </a:xfrm>
          <a:prstGeom prst="rect">
            <a:avLst/>
          </a:prstGeom>
          <a:solidFill>
            <a:srgbClr val="013F5E"/>
          </a:solidFill>
          <a:ln>
            <a:solidFill>
              <a:srgbClr val="01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70572" y="4083050"/>
            <a:ext cx="11208083" cy="218139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2505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Image Ba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3858126"/>
            <a:ext cx="12192000" cy="2165684"/>
          </a:xfrm>
          <a:prstGeom prst="rect">
            <a:avLst/>
          </a:prstGeom>
          <a:solidFill>
            <a:srgbClr val="004361"/>
          </a:solidFill>
          <a:ln>
            <a:solidFill>
              <a:srgbClr val="01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48287" y="1524586"/>
            <a:ext cx="11315924" cy="210093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252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651518"/>
            <a:ext cx="6172200" cy="4209532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642188"/>
            <a:ext cx="4314825" cy="42268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4033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6935" y="203200"/>
            <a:ext cx="9040688" cy="927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Title</a:t>
            </a:r>
            <a:br>
              <a:rPr lang="en-US" dirty="0" smtClean="0"/>
            </a:br>
            <a:r>
              <a:rPr lang="en-US" dirty="0" smtClean="0"/>
              <a:t>subtitle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4502" y="1439333"/>
            <a:ext cx="10909300" cy="4737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61812" y="6406019"/>
            <a:ext cx="741021" cy="2748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44502" y="6406019"/>
            <a:ext cx="11274749" cy="7229"/>
          </a:xfrm>
          <a:prstGeom prst="line">
            <a:avLst/>
          </a:prstGeom>
          <a:ln w="12700" cap="rnd">
            <a:solidFill>
              <a:srgbClr val="F57B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25400" y="6481610"/>
            <a:ext cx="181751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baseline="0" dirty="0" smtClean="0">
                <a:solidFill>
                  <a:srgbClr val="003F5E"/>
                </a:solidFill>
              </a:rPr>
              <a:t>https://aarc-project.eu</a:t>
            </a:r>
            <a:endParaRPr lang="en-GB" sz="750" dirty="0">
              <a:solidFill>
                <a:srgbClr val="003F5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444503" y="1224327"/>
            <a:ext cx="10274297" cy="2887"/>
          </a:xfrm>
          <a:prstGeom prst="line">
            <a:avLst/>
          </a:prstGeom>
          <a:ln w="12700">
            <a:solidFill>
              <a:srgbClr val="003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149" y="143931"/>
            <a:ext cx="1144684" cy="103424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43" y="6460279"/>
            <a:ext cx="331798" cy="29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52" r:id="rId3"/>
    <p:sldLayoutId id="2147483653" r:id="rId4"/>
    <p:sldLayoutId id="2147483660" r:id="rId5"/>
    <p:sldLayoutId id="2147483654" r:id="rId6"/>
    <p:sldLayoutId id="2147483655" r:id="rId7"/>
    <p:sldLayoutId id="2147483659" r:id="rId8"/>
    <p:sldLayoutId id="2147483656" r:id="rId9"/>
    <p:sldLayoutId id="2147483657" r:id="rId10"/>
    <p:sldLayoutId id="2147483663" r:id="rId11"/>
    <p:sldLayoutId id="2147483662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00436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2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436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3F5E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8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29.wmf"/><Relationship Id="rId5" Type="http://schemas.openxmlformats.org/officeDocument/2006/relationships/image" Target="../media/image53.png"/><Relationship Id="rId10" Type="http://schemas.openxmlformats.org/officeDocument/2006/relationships/image" Target="../media/image57.wmf"/><Relationship Id="rId4" Type="http://schemas.openxmlformats.org/officeDocument/2006/relationships/image" Target="../media/image52.png"/><Relationship Id="rId9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1.gif"/><Relationship Id="rId3" Type="http://schemas.openxmlformats.org/officeDocument/2006/relationships/image" Target="../media/image17.png"/><Relationship Id="rId7" Type="http://schemas.openxmlformats.org/officeDocument/2006/relationships/image" Target="../media/image21.wmf"/><Relationship Id="rId12" Type="http://schemas.openxmlformats.org/officeDocument/2006/relationships/image" Target="../media/image26.png"/><Relationship Id="rId17" Type="http://schemas.openxmlformats.org/officeDocument/2006/relationships/image" Target="../media/image30.gif"/><Relationship Id="rId2" Type="http://schemas.openxmlformats.org/officeDocument/2006/relationships/image" Target="../media/image16.jpeg"/><Relationship Id="rId16" Type="http://schemas.openxmlformats.org/officeDocument/2006/relationships/image" Target="../media/image29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emf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14.png"/><Relationship Id="rId10" Type="http://schemas.openxmlformats.org/officeDocument/2006/relationships/image" Target="../media/image24.gif"/><Relationship Id="rId4" Type="http://schemas.openxmlformats.org/officeDocument/2006/relationships/image" Target="../media/image18.jpg"/><Relationship Id="rId9" Type="http://schemas.openxmlformats.org/officeDocument/2006/relationships/image" Target="../media/image23.gif"/><Relationship Id="rId1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17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David </a:t>
            </a:r>
            <a:r>
              <a:rPr lang="en-US" dirty="0" err="1" smtClean="0"/>
              <a:t>Groep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EGI ENGAGE Conference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1240257" y="2804346"/>
            <a:ext cx="6683727" cy="898078"/>
          </a:xfrm>
        </p:spPr>
        <p:txBody>
          <a:bodyPr>
            <a:normAutofit/>
          </a:bodyPr>
          <a:lstStyle/>
          <a:p>
            <a:r>
              <a:rPr lang="en-US" i="1" dirty="0" smtClean="0"/>
              <a:t>Deployment and Sustainability Models </a:t>
            </a:r>
            <a:br>
              <a:rPr lang="en-US" i="1" dirty="0" smtClean="0"/>
            </a:br>
            <a:r>
              <a:rPr lang="en-US" i="1" dirty="0" smtClean="0"/>
              <a:t>for the AARC </a:t>
            </a:r>
            <a:r>
              <a:rPr lang="en-US" i="1" dirty="0"/>
              <a:t>CILogon-like TTS Pilot </a:t>
            </a:r>
            <a:r>
              <a:rPr lang="en-US" i="1" dirty="0" smtClean="0"/>
              <a:t/>
            </a:r>
            <a:br>
              <a:rPr lang="en-US" i="1" dirty="0" smtClean="0"/>
            </a:br>
            <a:endParaRPr lang="en-US" i="1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The RCauth.eu </a:t>
            </a:r>
            <a:r>
              <a:rPr lang="en-US" dirty="0" err="1" smtClean="0"/>
              <a:t>CILogin</a:t>
            </a:r>
            <a:r>
              <a:rPr lang="en-US" dirty="0" smtClean="0"/>
              <a:t>-like </a:t>
            </a:r>
            <a:r>
              <a:rPr lang="en-US" dirty="0"/>
              <a:t>TTS </a:t>
            </a:r>
            <a:r>
              <a:rPr lang="en-US" dirty="0" smtClean="0"/>
              <a:t>Pilot in EGI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May 2017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AARC NA3 policy and best practice coordinator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smtClean="0"/>
              <a:t>Nikhef PDP group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450638" y="6405563"/>
            <a:ext cx="741362" cy="274637"/>
          </a:xfrm>
        </p:spPr>
        <p:txBody>
          <a:bodyPr/>
          <a:lstStyle/>
          <a:p>
            <a:fld id="{6F576E6A-F32A-4612-884C-86870357C6B4}" type="slidenum">
              <a:rPr lang="en-GB" smtClean="0"/>
              <a:pPr/>
              <a:t>1</a:t>
            </a:fld>
            <a:endParaRPr lang="en-GB"/>
          </a:p>
        </p:txBody>
      </p:sp>
      <p:pic>
        <p:nvPicPr>
          <p:cNvPr id="1026" name="Picture 2" descr="H:\Home\davidg\Template\Logos\nikhef-2015-compact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328" y="4756065"/>
            <a:ext cx="965613" cy="42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9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556357" y="2548138"/>
            <a:ext cx="2545976" cy="2850776"/>
            <a:chOff x="9646024" y="1264024"/>
            <a:chExt cx="2545976" cy="2850776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28557" y="1674436"/>
              <a:ext cx="2163443" cy="2440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9646024" y="1264024"/>
              <a:ext cx="1165411" cy="10847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4501" y="1264025"/>
            <a:ext cx="11281334" cy="5289176"/>
          </a:xfrm>
        </p:spPr>
        <p:txBody>
          <a:bodyPr>
            <a:normAutofit/>
          </a:bodyPr>
          <a:lstStyle/>
          <a:p>
            <a:r>
              <a:rPr lang="en-US" dirty="0" smtClean="0"/>
              <a:t>Needs security and policy expertise – and ability to </a:t>
            </a:r>
            <a:r>
              <a:rPr lang="en-US" b="1" dirty="0" smtClean="0"/>
              <a:t>maintain accreditation</a:t>
            </a:r>
          </a:p>
          <a:p>
            <a:r>
              <a:rPr lang="en-US" dirty="0" smtClean="0"/>
              <a:t>Needs operational and technical capabilities: hardware security modules, </a:t>
            </a:r>
            <a:br>
              <a:rPr lang="en-US" dirty="0" smtClean="0"/>
            </a:br>
            <a:r>
              <a:rPr lang="en-US" dirty="0" smtClean="0"/>
              <a:t>managed data </a:t>
            </a:r>
            <a:r>
              <a:rPr lang="en-US" dirty="0" err="1" smtClean="0"/>
              <a:t>centres</a:t>
            </a:r>
            <a:r>
              <a:rPr lang="en-US" dirty="0" smtClean="0"/>
              <a:t>, off-line and on-line secure </a:t>
            </a:r>
            <a:r>
              <a:rPr lang="en-US" dirty="0" smtClean="0"/>
              <a:t>areas</a:t>
            </a:r>
          </a:p>
          <a:p>
            <a:r>
              <a:rPr lang="en-US" dirty="0" smtClean="0"/>
              <a:t>Connects </a:t>
            </a:r>
            <a:r>
              <a:rPr lang="en-US" dirty="0" smtClean="0"/>
              <a:t>to </a:t>
            </a:r>
            <a:r>
              <a:rPr lang="en-US" dirty="0" smtClean="0"/>
              <a:t>a few Master </a:t>
            </a:r>
            <a:r>
              <a:rPr lang="en-US" dirty="0" smtClean="0"/>
              <a:t>Portals (MPs) </a:t>
            </a:r>
            <a:r>
              <a:rPr lang="en-US" dirty="0" smtClean="0"/>
              <a:t>based on explicit </a:t>
            </a:r>
            <a:r>
              <a:rPr lang="en-US" dirty="0" smtClean="0"/>
              <a:t>agreements</a:t>
            </a:r>
            <a:br>
              <a:rPr lang="en-US" dirty="0" smtClean="0"/>
            </a:br>
            <a:r>
              <a:rPr lang="en-US" i="1" dirty="0" smtClean="0"/>
              <a:t>to take care of user credential protection and compliance</a:t>
            </a:r>
            <a:endParaRPr lang="en-US" dirty="0" smtClean="0"/>
          </a:p>
          <a:p>
            <a:r>
              <a:rPr lang="en-US" dirty="0" smtClean="0"/>
              <a:t>Connects </a:t>
            </a:r>
            <a:r>
              <a:rPr lang="en-US" dirty="0" smtClean="0"/>
              <a:t>(many, we hope </a:t>
            </a:r>
            <a:r>
              <a:rPr lang="en-US" dirty="0" err="1" smtClean="0"/>
              <a:t>scalably</a:t>
            </a:r>
            <a:r>
              <a:rPr lang="en-US" dirty="0" smtClean="0"/>
              <a:t>) federations, IdPs and (few) SP-IdP-Proxies</a:t>
            </a:r>
          </a:p>
          <a:p>
            <a:r>
              <a:rPr lang="en-US" i="1" dirty="0" smtClean="0"/>
              <a:t>May have to present a WAYF, if the VO portal does not pass IdP </a:t>
            </a:r>
            <a:r>
              <a:rPr lang="en-US" i="1" dirty="0" err="1" smtClean="0"/>
              <a:t>entityID</a:t>
            </a:r>
            <a:endParaRPr lang="en-US" i="1" dirty="0" smtClean="0"/>
          </a:p>
          <a:p>
            <a:r>
              <a:rPr lang="en-US" dirty="0" smtClean="0"/>
              <a:t>Bridges many technologies: </a:t>
            </a:r>
            <a:r>
              <a:rPr lang="en-US" b="1" dirty="0" smtClean="0"/>
              <a:t>SAML – PKIX – OIDC </a:t>
            </a:r>
            <a:endParaRPr lang="en-US" b="1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F6791C"/>
                </a:solidFill>
              </a:rPr>
              <a:t>Considerations: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6791C"/>
                </a:solidFill>
              </a:rPr>
              <a:t>Trust and compliance, with IGTF accreditation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6791C"/>
                </a:solidFill>
              </a:rPr>
              <a:t>Single logical instance, with HA built in for production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6791C"/>
                </a:solidFill>
              </a:rPr>
              <a:t>Managed by a consortium: in Europe agreed by at least EGI, EUDAT, G</a:t>
            </a:r>
            <a:r>
              <a:rPr lang="en-GB" dirty="0" smtClean="0">
                <a:solidFill>
                  <a:srgbClr val="F6791C"/>
                </a:solidFill>
              </a:rPr>
              <a:t>ÉANT, </a:t>
            </a:r>
            <a:r>
              <a:rPr lang="en-US" dirty="0" smtClean="0">
                <a:solidFill>
                  <a:srgbClr val="F6791C"/>
                </a:solidFill>
              </a:rPr>
              <a:t>ELIXIR, and SURF</a:t>
            </a:r>
            <a:endParaRPr lang="en-US" dirty="0">
              <a:solidFill>
                <a:srgbClr val="F6791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Yellow: the Token Translator/OA4MP/CA service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0488706" y="1288426"/>
            <a:ext cx="1259712" cy="1259712"/>
            <a:chOff x="3521552" y="3158790"/>
            <a:chExt cx="1885801" cy="1885801"/>
          </a:xfrm>
        </p:grpSpPr>
        <p:sp>
          <p:nvSpPr>
            <p:cNvPr id="9" name="Oval 8"/>
            <p:cNvSpPr/>
            <p:nvPr/>
          </p:nvSpPr>
          <p:spPr>
            <a:xfrm>
              <a:off x="3521552" y="3158790"/>
              <a:ext cx="1885801" cy="1885801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003F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684494" y="3501524"/>
              <a:ext cx="693996" cy="11518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solidFill>
                    <a:srgbClr val="003F5E"/>
                  </a:solidFill>
                  <a:latin typeface="Snap ITC" panose="04040A07060A02020202" pitchFamily="82" charset="0"/>
                </a:rPr>
                <a:t>1</a:t>
              </a:r>
              <a:endParaRPr lang="en-US" sz="4400" b="1" dirty="0">
                <a:solidFill>
                  <a:srgbClr val="003F5E"/>
                </a:solidFill>
                <a:latin typeface="Snap ITC" panose="04040A07060A02020202" pitchFamily="8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72001" y="3514837"/>
              <a:ext cx="693996" cy="11518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solidFill>
                    <a:srgbClr val="003F5E"/>
                  </a:solidFill>
                  <a:latin typeface="Snap ITC" panose="04040A07060A02020202" pitchFamily="82" charset="0"/>
                </a:rPr>
                <a:t>1</a:t>
              </a:r>
              <a:endParaRPr lang="en-US" sz="4400" b="1" dirty="0">
                <a:solidFill>
                  <a:srgbClr val="003F5E"/>
                </a:solidFill>
                <a:latin typeface="Snap ITC" panose="04040A07060A02020202" pitchFamily="8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16200000">
              <a:off x="4031812" y="3561149"/>
              <a:ext cx="617205" cy="11518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solidFill>
                    <a:srgbClr val="003F5E"/>
                  </a:solidFill>
                  <a:latin typeface="Snap ITC" panose="04040A07060A02020202" pitchFamily="82" charset="0"/>
                </a:rPr>
                <a:t>:</a:t>
              </a:r>
              <a:endParaRPr lang="en-US" sz="4400" b="1" dirty="0">
                <a:solidFill>
                  <a:srgbClr val="003F5E"/>
                </a:solidFill>
                <a:latin typeface="Snap ITC" panose="04040A07060A02020202" pitchFamily="8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602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the generic case (</a:t>
            </a:r>
            <a:r>
              <a:rPr lang="en-US" dirty="0" err="1" smtClean="0"/>
              <a:t>conventionsl</a:t>
            </a:r>
            <a:r>
              <a:rPr lang="en-US" dirty="0" smtClean="0"/>
              <a:t> R&amp;E federations) only limited control possible</a:t>
            </a:r>
          </a:p>
          <a:p>
            <a:r>
              <a:rPr lang="en-US" dirty="0" smtClean="0"/>
              <a:t>Infrastructure-managed IdPs will provide more specific capabilities, </a:t>
            </a:r>
            <a:r>
              <a:rPr lang="en-US" i="1" dirty="0" smtClean="0"/>
              <a:t>e.g.</a:t>
            </a:r>
            <a:r>
              <a:rPr lang="en-US" dirty="0" smtClean="0"/>
              <a:t>, uniqueness</a:t>
            </a:r>
          </a:p>
          <a:p>
            <a:r>
              <a:rPr lang="en-US" dirty="0" smtClean="0"/>
              <a:t>Connects to many services, of which the </a:t>
            </a:r>
            <a:r>
              <a:rPr lang="en-US" dirty="0" smtClean="0"/>
              <a:t>RCauth.eu service is </a:t>
            </a:r>
            <a:r>
              <a:rPr lang="en-US" dirty="0" smtClean="0"/>
              <a:t>just one</a:t>
            </a:r>
          </a:p>
          <a:p>
            <a:r>
              <a:rPr lang="en-US" dirty="0" smtClean="0"/>
              <a:t>Build on common </a:t>
            </a:r>
            <a:r>
              <a:rPr lang="en-US" dirty="0" smtClean="0"/>
              <a:t>technology - thus keep SAML federations, and no </a:t>
            </a:r>
            <a:r>
              <a:rPr lang="en-US" dirty="0" smtClean="0"/>
              <a:t>OIDC </a:t>
            </a:r>
            <a:r>
              <a:rPr lang="en-US" dirty="0" smtClean="0"/>
              <a:t>here yet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policy compliance using shared concepts: </a:t>
            </a:r>
            <a:r>
              <a:rPr lang="en-US" b="1" dirty="0" smtClean="0"/>
              <a:t>REFEDS R&amp;S, Sirtfi</a:t>
            </a:r>
          </a:p>
          <a:p>
            <a:r>
              <a:rPr lang="en-US" dirty="0" smtClean="0"/>
              <a:t>Negotiate only when needed (but </a:t>
            </a:r>
            <a:r>
              <a:rPr lang="en-US" dirty="0" smtClean="0"/>
              <a:t>it must </a:t>
            </a:r>
            <a:r>
              <a:rPr lang="en-US" dirty="0" smtClean="0"/>
              <a:t>serve all users to prevent </a:t>
            </a:r>
            <a:r>
              <a:rPr lang="en-US" dirty="0" smtClean="0"/>
              <a:t>fragmentation)</a:t>
            </a:r>
            <a:endParaRPr lang="en-US" dirty="0" smtClean="0"/>
          </a:p>
          <a:p>
            <a:r>
              <a:rPr lang="en-US" dirty="0" smtClean="0"/>
              <a:t>Cope with heterogeneity (i.e.: use a ‘filtering WAYF/entity filter proxy’)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F6791C"/>
                </a:solidFill>
              </a:rPr>
              <a:t>Considerations: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6791C"/>
                </a:solidFill>
              </a:rPr>
              <a:t>eduGAIN registration, Sirtfi adoption, REFEDS R&amp;S, filtering capability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6791C"/>
                </a:solidFill>
              </a:rPr>
              <a:t>Needs a friendly </a:t>
            </a:r>
            <a:r>
              <a:rPr lang="en-US" dirty="0" smtClean="0">
                <a:solidFill>
                  <a:srgbClr val="F6791C"/>
                </a:solidFill>
              </a:rPr>
              <a:t>registrar, </a:t>
            </a:r>
            <a:r>
              <a:rPr lang="en-US" dirty="0" smtClean="0">
                <a:solidFill>
                  <a:srgbClr val="F6791C"/>
                </a:solidFill>
              </a:rPr>
              <a:t>but is otherwise ‘just another SP’</a:t>
            </a:r>
            <a:endParaRPr lang="en-US" dirty="0">
              <a:solidFill>
                <a:srgbClr val="F6791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Purple: connected federations and IdPs (proxies)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424" y="4367213"/>
            <a:ext cx="21336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0518869" y="1345029"/>
            <a:ext cx="1478853" cy="1478853"/>
            <a:chOff x="842719" y="1532965"/>
            <a:chExt cx="1885801" cy="1885801"/>
          </a:xfrm>
        </p:grpSpPr>
        <p:sp>
          <p:nvSpPr>
            <p:cNvPr id="7" name="Oval 6"/>
            <p:cNvSpPr/>
            <p:nvPr/>
          </p:nvSpPr>
          <p:spPr>
            <a:xfrm>
              <a:off x="842719" y="1532965"/>
              <a:ext cx="1885801" cy="1885801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003F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6" descr="H:\Home\davidg\Projects-misc\Terena\AARC\PR\full-europe-minimal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2964" y="1687780"/>
              <a:ext cx="1533525" cy="1543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2118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AARC’s CILogon-for-Europe: ‘of the Pilot, the Blueprint, and the Policy’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632" y="2571773"/>
            <a:ext cx="4811022" cy="232897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045015" y="3207940"/>
            <a:ext cx="3175254" cy="1149455"/>
          </a:xfrm>
          <a:prstGeom prst="rect">
            <a:avLst/>
          </a:prstGeom>
          <a:solidFill>
            <a:srgbClr val="F57A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C3959"/>
                </a:solidFill>
              </a:rPr>
              <a:t>What Makes the </a:t>
            </a:r>
            <a:br>
              <a:rPr lang="en-US" sz="2400" b="1" dirty="0" smtClean="0">
                <a:solidFill>
                  <a:srgbClr val="0C3959"/>
                </a:solidFill>
              </a:rPr>
            </a:br>
            <a:r>
              <a:rPr lang="en-US" sz="2400" b="1" dirty="0" smtClean="0">
                <a:solidFill>
                  <a:srgbClr val="0C3959"/>
                </a:solidFill>
              </a:rPr>
              <a:t>CILogon - for - Europe an Integrated Pilot?</a:t>
            </a:r>
            <a:endParaRPr lang="en-US" sz="2400" b="1" dirty="0">
              <a:solidFill>
                <a:srgbClr val="0C3959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140428" y="1260964"/>
            <a:ext cx="2945486" cy="1310809"/>
            <a:chOff x="1310640" y="1379296"/>
            <a:chExt cx="2945486" cy="1310809"/>
          </a:xfrm>
        </p:grpSpPr>
        <p:sp>
          <p:nvSpPr>
            <p:cNvPr id="7" name="TextBox 6"/>
            <p:cNvSpPr txBox="1"/>
            <p:nvPr/>
          </p:nvSpPr>
          <p:spPr>
            <a:xfrm>
              <a:off x="1310640" y="1674442"/>
              <a:ext cx="2945486" cy="1015663"/>
            </a:xfrm>
            <a:prstGeom prst="rect">
              <a:avLst/>
            </a:prstGeom>
            <a:solidFill>
              <a:srgbClr val="FABD90"/>
            </a:solidFill>
            <a:ln>
              <a:solidFill>
                <a:srgbClr val="0C3959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solidFill>
                    <a:srgbClr val="0C3959"/>
                  </a:solidFill>
                </a:rPr>
                <a:t>Demonstrates the use of credential translation to connect infrastructures</a:t>
              </a:r>
              <a:endParaRPr lang="en-US" sz="2000" i="1" dirty="0">
                <a:solidFill>
                  <a:srgbClr val="0C3959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310640" y="1379296"/>
              <a:ext cx="23058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C3959"/>
                  </a:solidFill>
                </a:rPr>
                <a:t>Blueprint Architecture</a:t>
              </a:r>
              <a:endParaRPr lang="en-US" b="1" dirty="0">
                <a:solidFill>
                  <a:srgbClr val="0C3959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217354" y="1379296"/>
            <a:ext cx="2895600" cy="1077218"/>
            <a:chOff x="5029200" y="1235611"/>
            <a:chExt cx="2895600" cy="1077218"/>
          </a:xfrm>
        </p:grpSpPr>
        <p:sp>
          <p:nvSpPr>
            <p:cNvPr id="8" name="TextBox 7"/>
            <p:cNvSpPr txBox="1"/>
            <p:nvPr/>
          </p:nvSpPr>
          <p:spPr>
            <a:xfrm>
              <a:off x="5029200" y="1604943"/>
              <a:ext cx="2895600" cy="707886"/>
            </a:xfrm>
            <a:prstGeom prst="rect">
              <a:avLst/>
            </a:prstGeom>
            <a:solidFill>
              <a:srgbClr val="FABD90"/>
            </a:solidFill>
            <a:ln>
              <a:solidFill>
                <a:srgbClr val="0C3959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solidFill>
                    <a:srgbClr val="0C3959"/>
                  </a:solidFill>
                </a:rPr>
                <a:t>Use of ECs in IdP-SP-proxy to bridge policy domains</a:t>
              </a:r>
              <a:endParaRPr lang="en-US" sz="2000" i="1" dirty="0">
                <a:solidFill>
                  <a:srgbClr val="0C3959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029200" y="1235611"/>
              <a:ext cx="23345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C3959"/>
                  </a:solidFill>
                </a:rPr>
                <a:t>Scalable policy models</a:t>
              </a:r>
              <a:endParaRPr lang="en-US" b="1" dirty="0">
                <a:solidFill>
                  <a:srgbClr val="0C3959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9296400" y="1674442"/>
            <a:ext cx="2895600" cy="1327111"/>
            <a:chOff x="8822654" y="1489776"/>
            <a:chExt cx="2895600" cy="1327111"/>
          </a:xfrm>
        </p:grpSpPr>
        <p:sp>
          <p:nvSpPr>
            <p:cNvPr id="9" name="TextBox 8"/>
            <p:cNvSpPr txBox="1"/>
            <p:nvPr/>
          </p:nvSpPr>
          <p:spPr>
            <a:xfrm>
              <a:off x="8822654" y="1801224"/>
              <a:ext cx="2895600" cy="1015663"/>
            </a:xfrm>
            <a:prstGeom prst="rect">
              <a:avLst/>
            </a:prstGeom>
            <a:solidFill>
              <a:srgbClr val="FABD90"/>
            </a:solidFill>
            <a:ln>
              <a:solidFill>
                <a:srgbClr val="0C3959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solidFill>
                    <a:srgbClr val="0C3959"/>
                  </a:solidFill>
                </a:rPr>
                <a:t>Sustainability model study</a:t>
              </a:r>
              <a:br>
                <a:rPr lang="en-US" sz="2000" i="1" dirty="0" smtClean="0">
                  <a:solidFill>
                    <a:srgbClr val="0C3959"/>
                  </a:solidFill>
                </a:rPr>
              </a:br>
              <a:r>
                <a:rPr lang="en-US" sz="2000" i="1" dirty="0" smtClean="0">
                  <a:solidFill>
                    <a:srgbClr val="0C3959"/>
                  </a:solidFill>
                </a:rPr>
                <a:t>to enable EGI, ELIXIR, </a:t>
              </a:r>
              <a:r>
                <a:rPr lang="en-US" sz="2000" i="1" dirty="0" err="1" smtClean="0">
                  <a:solidFill>
                    <a:srgbClr val="0C3959"/>
                  </a:solidFill>
                </a:rPr>
                <a:t>etc</a:t>
              </a:r>
              <a:r>
                <a:rPr lang="en-US" sz="2000" i="1" dirty="0" smtClean="0">
                  <a:solidFill>
                    <a:srgbClr val="0C3959"/>
                  </a:solidFill>
                </a:rPr>
                <a:t>, to decide business model</a:t>
              </a:r>
              <a:endParaRPr lang="en-US" sz="2000" i="1" dirty="0">
                <a:solidFill>
                  <a:srgbClr val="0C3959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822654" y="1489776"/>
              <a:ext cx="28264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C3959"/>
                  </a:solidFill>
                </a:rPr>
                <a:t>Sustainable business design</a:t>
              </a:r>
              <a:endParaRPr lang="en-US" b="1" dirty="0">
                <a:solidFill>
                  <a:srgbClr val="0C3959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8749123" y="4882508"/>
            <a:ext cx="3235309" cy="1695672"/>
            <a:chOff x="8749123" y="4882508"/>
            <a:chExt cx="3235309" cy="1695672"/>
          </a:xfrm>
        </p:grpSpPr>
        <p:sp>
          <p:nvSpPr>
            <p:cNvPr id="11" name="TextBox 10"/>
            <p:cNvSpPr txBox="1"/>
            <p:nvPr/>
          </p:nvSpPr>
          <p:spPr>
            <a:xfrm>
              <a:off x="8749123" y="5254741"/>
              <a:ext cx="2895600" cy="1323439"/>
            </a:xfrm>
            <a:prstGeom prst="rect">
              <a:avLst/>
            </a:prstGeom>
            <a:solidFill>
              <a:srgbClr val="FABD90"/>
            </a:solidFill>
            <a:ln>
              <a:solidFill>
                <a:srgbClr val="0C3959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solidFill>
                    <a:srgbClr val="0C3959"/>
                  </a:solidFill>
                </a:rPr>
                <a:t>Implements the Baseline;</a:t>
              </a:r>
            </a:p>
            <a:p>
              <a:r>
                <a:rPr lang="en-US" sz="2000" i="1" dirty="0" smtClean="0">
                  <a:solidFill>
                    <a:srgbClr val="0C3959"/>
                  </a:solidFill>
                </a:rPr>
                <a:t>Introduces collaborative assurance basis for federated identity in EIs</a:t>
              </a:r>
              <a:endParaRPr lang="en-US" sz="2000" i="1" dirty="0">
                <a:solidFill>
                  <a:srgbClr val="0C3959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749123" y="4882508"/>
              <a:ext cx="32353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C3959"/>
                  </a:solidFill>
                </a:rPr>
                <a:t>Community-standard Assurance</a:t>
              </a:r>
              <a:endParaRPr lang="en-US" b="1" dirty="0">
                <a:solidFill>
                  <a:srgbClr val="0C3959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004926" y="4882508"/>
            <a:ext cx="3159760" cy="1384995"/>
            <a:chOff x="1004926" y="4882508"/>
            <a:chExt cx="3159760" cy="1384995"/>
          </a:xfrm>
        </p:grpSpPr>
        <p:sp>
          <p:nvSpPr>
            <p:cNvPr id="13" name="TextBox 12"/>
            <p:cNvSpPr txBox="1"/>
            <p:nvPr/>
          </p:nvSpPr>
          <p:spPr>
            <a:xfrm>
              <a:off x="1004926" y="5251840"/>
              <a:ext cx="3159760" cy="1015663"/>
            </a:xfrm>
            <a:prstGeom prst="rect">
              <a:avLst/>
            </a:prstGeom>
            <a:solidFill>
              <a:srgbClr val="FABD90"/>
            </a:solidFill>
            <a:ln>
              <a:solidFill>
                <a:srgbClr val="0C3959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solidFill>
                    <a:srgbClr val="0C3959"/>
                  </a:solidFill>
                </a:rPr>
                <a:t>Reference implementation of traceable non-reassigned identifiers using R&amp;S + Sirtfi</a:t>
              </a:r>
              <a:endParaRPr lang="en-US" sz="2000" i="1" dirty="0">
                <a:solidFill>
                  <a:srgbClr val="0C3959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004926" y="4882508"/>
              <a:ext cx="31502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C3959"/>
                  </a:solidFill>
                </a:rPr>
                <a:t>Coordinated Security Response</a:t>
              </a:r>
              <a:endParaRPr lang="en-US" b="1" dirty="0">
                <a:solidFill>
                  <a:srgbClr val="0C3959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634324" y="5183569"/>
            <a:ext cx="3159760" cy="1387895"/>
            <a:chOff x="4634324" y="5183569"/>
            <a:chExt cx="3159760" cy="1387895"/>
          </a:xfrm>
        </p:grpSpPr>
        <p:sp>
          <p:nvSpPr>
            <p:cNvPr id="12" name="TextBox 11"/>
            <p:cNvSpPr txBox="1"/>
            <p:nvPr/>
          </p:nvSpPr>
          <p:spPr>
            <a:xfrm>
              <a:off x="4634324" y="5555801"/>
              <a:ext cx="3159760" cy="1015663"/>
            </a:xfrm>
            <a:prstGeom prst="rect">
              <a:avLst/>
            </a:prstGeom>
            <a:solidFill>
              <a:srgbClr val="FABD90"/>
            </a:solidFill>
            <a:ln>
              <a:solidFill>
                <a:srgbClr val="0C3959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solidFill>
                    <a:srgbClr val="0C3959"/>
                  </a:solidFill>
                </a:rPr>
                <a:t>Enabled the SA1 Pilot to demonstrate with ELIXIR, EGI, and SURF Project </a:t>
              </a:r>
              <a:r>
                <a:rPr lang="en-US" sz="2000" i="1" dirty="0" err="1" smtClean="0">
                  <a:solidFill>
                    <a:srgbClr val="0C3959"/>
                  </a:solidFill>
                </a:rPr>
                <a:t>MinE</a:t>
              </a:r>
              <a:endParaRPr lang="en-US" sz="2000" i="1" dirty="0">
                <a:solidFill>
                  <a:srgbClr val="F57A1E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634324" y="5183569"/>
              <a:ext cx="24301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C3959"/>
                  </a:solidFill>
                </a:rPr>
                <a:t>Deployed in production</a:t>
              </a:r>
              <a:endParaRPr lang="en-US" b="1" dirty="0">
                <a:solidFill>
                  <a:srgbClr val="0C3959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46563" y="3184780"/>
            <a:ext cx="3744715" cy="1319811"/>
            <a:chOff x="146564" y="3037585"/>
            <a:chExt cx="3744715" cy="1319811"/>
          </a:xfrm>
        </p:grpSpPr>
        <p:sp>
          <p:nvSpPr>
            <p:cNvPr id="23" name="TextBox 22"/>
            <p:cNvSpPr txBox="1"/>
            <p:nvPr/>
          </p:nvSpPr>
          <p:spPr>
            <a:xfrm>
              <a:off x="146564" y="3037585"/>
              <a:ext cx="374471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solidFill>
                    <a:srgbClr val="0C3959"/>
                  </a:solidFill>
                </a:rPr>
                <a:t>Operational guarantee for RCauth.eu </a:t>
              </a:r>
              <a:br>
                <a:rPr lang="en-US" b="1" i="1" dirty="0" smtClean="0">
                  <a:solidFill>
                    <a:srgbClr val="0C3959"/>
                  </a:solidFill>
                </a:rPr>
              </a:br>
              <a:r>
                <a:rPr lang="en-US" b="1" i="1" dirty="0" smtClean="0">
                  <a:solidFill>
                    <a:srgbClr val="0C3959"/>
                  </a:solidFill>
                </a:rPr>
                <a:t>by Dutch National e-Infrastructure (SURF) at Nikhef as long as needed</a:t>
              </a:r>
            </a:p>
          </p:txBody>
        </p:sp>
        <p:pic>
          <p:nvPicPr>
            <p:cNvPr id="22530" name="Picture 2" descr="H:\Home\davidg\Template\Logos\SURF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714" y="3961835"/>
              <a:ext cx="647978" cy="329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531" name="Picture 3" descr="H:\Home\davidg\Template\Logos\nikhef-2015-compact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617" y="3961834"/>
              <a:ext cx="757876" cy="329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146564" y="3037586"/>
              <a:ext cx="3744715" cy="1319810"/>
            </a:xfrm>
            <a:prstGeom prst="rect">
              <a:avLst/>
            </a:prstGeom>
            <a:noFill/>
            <a:ln>
              <a:solidFill>
                <a:srgbClr val="F57A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9226643" y="3184780"/>
            <a:ext cx="2895601" cy="1635447"/>
            <a:chOff x="9226643" y="3184780"/>
            <a:chExt cx="2895601" cy="1635447"/>
          </a:xfrm>
        </p:grpSpPr>
        <p:sp>
          <p:nvSpPr>
            <p:cNvPr id="10" name="TextBox 9"/>
            <p:cNvSpPr txBox="1"/>
            <p:nvPr/>
          </p:nvSpPr>
          <p:spPr>
            <a:xfrm>
              <a:off x="9226644" y="3541223"/>
              <a:ext cx="2895600" cy="1015663"/>
            </a:xfrm>
            <a:prstGeom prst="rect">
              <a:avLst/>
            </a:prstGeom>
            <a:solidFill>
              <a:srgbClr val="FABD90"/>
            </a:solidFill>
            <a:ln>
              <a:solidFill>
                <a:srgbClr val="0C3959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solidFill>
                    <a:srgbClr val="0C3959"/>
                  </a:solidFill>
                </a:rPr>
                <a:t>Accreditation to the IGTF pilots sufficiency of Sirtfi and R&amp;S entity categories</a:t>
              </a:r>
              <a:endParaRPr lang="en-US" sz="2000" i="1" dirty="0">
                <a:solidFill>
                  <a:srgbClr val="0C3959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226643" y="3184780"/>
              <a:ext cx="17357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C3959"/>
                  </a:solidFill>
                </a:rPr>
                <a:t>Accredited Trust</a:t>
              </a:r>
              <a:endParaRPr lang="en-US" b="1" dirty="0">
                <a:solidFill>
                  <a:srgbClr val="0C3959"/>
                </a:solidFill>
              </a:endParaRPr>
            </a:p>
          </p:txBody>
        </p:sp>
        <p:pic>
          <p:nvPicPr>
            <p:cNvPr id="22532" name="Picture 4" descr="H:\Home\davidg\Template\Logos\eugridpma-color-small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60479" y="4556886"/>
              <a:ext cx="612421" cy="26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Group 34"/>
          <p:cNvGrpSpPr/>
          <p:nvPr/>
        </p:nvGrpSpPr>
        <p:grpSpPr>
          <a:xfrm>
            <a:off x="205740" y="1914160"/>
            <a:ext cx="2699385" cy="1003032"/>
            <a:chOff x="-933139" y="713879"/>
            <a:chExt cx="2699385" cy="1003032"/>
          </a:xfrm>
        </p:grpSpPr>
        <p:sp>
          <p:nvSpPr>
            <p:cNvPr id="36" name="TextBox 35"/>
            <p:cNvSpPr txBox="1"/>
            <p:nvPr/>
          </p:nvSpPr>
          <p:spPr>
            <a:xfrm>
              <a:off x="-933139" y="1009025"/>
              <a:ext cx="2699385" cy="707886"/>
            </a:xfrm>
            <a:prstGeom prst="rect">
              <a:avLst/>
            </a:prstGeom>
            <a:solidFill>
              <a:srgbClr val="FABD90"/>
            </a:solidFill>
            <a:ln>
              <a:solidFill>
                <a:srgbClr val="0C3959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solidFill>
                    <a:srgbClr val="0C3959"/>
                  </a:solidFill>
                </a:rPr>
                <a:t>Joint </a:t>
              </a:r>
              <a:r>
                <a:rPr lang="en-US" sz="2000" i="1" dirty="0" err="1" smtClean="0">
                  <a:solidFill>
                    <a:srgbClr val="0C3959"/>
                  </a:solidFill>
                </a:rPr>
                <a:t>work+coordination</a:t>
              </a:r>
              <a:r>
                <a:rPr lang="en-US" sz="2000" i="1" dirty="0" smtClean="0">
                  <a:solidFill>
                    <a:srgbClr val="0C3959"/>
                  </a:solidFill>
                </a:rPr>
                <a:t/>
              </a:r>
              <a:br>
                <a:rPr lang="en-US" sz="2000" i="1" dirty="0" smtClean="0">
                  <a:solidFill>
                    <a:srgbClr val="0C3959"/>
                  </a:solidFill>
                </a:rPr>
              </a:br>
              <a:r>
                <a:rPr lang="en-US" sz="2000" i="1" dirty="0" smtClean="0">
                  <a:solidFill>
                    <a:srgbClr val="0C3959"/>
                  </a:solidFill>
                </a:rPr>
                <a:t>with CTSC and CILogon</a:t>
              </a:r>
              <a:endParaRPr lang="en-US" sz="2000" i="1" dirty="0">
                <a:solidFill>
                  <a:srgbClr val="0C3959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-933138" y="713879"/>
              <a:ext cx="22004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C3959"/>
                  </a:solidFill>
                </a:rPr>
                <a:t>Global Collaboration</a:t>
              </a:r>
              <a:endParaRPr lang="en-US" b="1" dirty="0">
                <a:solidFill>
                  <a:srgbClr val="0C395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879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4502" y="1439333"/>
            <a:ext cx="11584938" cy="4961467"/>
          </a:xfrm>
        </p:spPr>
        <p:txBody>
          <a:bodyPr>
            <a:normAutofit/>
          </a:bodyPr>
          <a:lstStyle/>
          <a:p>
            <a:r>
              <a:rPr lang="en-US" dirty="0" smtClean="0"/>
              <a:t>REFEDS and federation focused FAQ</a:t>
            </a:r>
          </a:p>
          <a:p>
            <a:r>
              <a:rPr lang="en-US" dirty="0" smtClean="0"/>
              <a:t>Definition of the global Security Contact </a:t>
            </a:r>
            <a:br>
              <a:rPr lang="en-US" dirty="0" smtClean="0"/>
            </a:br>
            <a:r>
              <a:rPr lang="en-US" dirty="0" smtClean="0"/>
              <a:t>meta-data profile for use in eduGAIN</a:t>
            </a:r>
          </a:p>
          <a:p>
            <a:r>
              <a:rPr lang="en-US" dirty="0" smtClean="0"/>
              <a:t>Namespace for Sirtfi Assurance at IANA</a:t>
            </a:r>
            <a:endParaRPr lang="en-US" dirty="0"/>
          </a:p>
          <a:p>
            <a:r>
              <a:rPr lang="en-US" dirty="0" smtClean="0"/>
              <a:t>Used in cyber ops roleplay exercises</a:t>
            </a:r>
          </a:p>
          <a:p>
            <a:r>
              <a:rPr lang="en-US" dirty="0" smtClean="0"/>
              <a:t>Promoted at I2TechX, </a:t>
            </a:r>
            <a:br>
              <a:rPr lang="en-US" dirty="0" smtClean="0"/>
            </a:br>
            <a:r>
              <a:rPr lang="en-US" dirty="0" smtClean="0"/>
              <a:t>FIM4R, </a:t>
            </a:r>
            <a:r>
              <a:rPr lang="en-US" dirty="0" err="1" smtClean="0"/>
              <a:t>Kantara</a:t>
            </a:r>
            <a:r>
              <a:rPr lang="en-US" dirty="0" smtClean="0"/>
              <a:t>, and TF-CSIRT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Ingredient to the ‘CILogon pilot’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i="1" dirty="0" smtClean="0"/>
              <a:t>combination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b="1" dirty="0" smtClean="0">
                <a:solidFill>
                  <a:srgbClr val="F57A1E"/>
                </a:solidFill>
              </a:rPr>
              <a:t>REFEDS “Research and Scholarship”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i="1" dirty="0" smtClean="0"/>
              <a:t>and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b="1" i="1" dirty="0" err="1" smtClean="0">
                <a:solidFill>
                  <a:srgbClr val="F57A1E"/>
                </a:solidFill>
              </a:rPr>
              <a:t>Sirfti</a:t>
            </a:r>
            <a:r>
              <a:rPr lang="en-US" b="1" i="1" dirty="0" smtClean="0">
                <a:solidFill>
                  <a:srgbClr val="F57A1E"/>
                </a:solidFill>
              </a:rPr>
              <a:t> v1.0 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dirty="0" smtClean="0"/>
              <a:t>meets </a:t>
            </a:r>
            <a:r>
              <a:rPr lang="en-US" b="1" dirty="0" smtClean="0"/>
              <a:t>assurance requirements for RIs and EIs </a:t>
            </a:r>
            <a:r>
              <a:rPr lang="en-US" dirty="0" smtClean="0"/>
              <a:t>according to the IGTF “assured identifier trust”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Sirtfi and R&amp;S – policy needs for trust in identity providers and federations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613752" y="1467366"/>
            <a:ext cx="5833051" cy="3390900"/>
            <a:chOff x="6064308" y="1394460"/>
            <a:chExt cx="5833051" cy="339090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4308" y="1394460"/>
              <a:ext cx="5833051" cy="3390900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rgbClr val="0C3959">
                  <a:alpha val="60000"/>
                </a:s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7723181" y="1394460"/>
              <a:ext cx="25895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https://refeds.org/SIRTFI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7950272" y="5049707"/>
            <a:ext cx="701904" cy="70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8695004" y="5049707"/>
            <a:ext cx="3496996" cy="707886"/>
          </a:xfrm>
          <a:prstGeom prst="rect">
            <a:avLst/>
          </a:prstGeom>
          <a:solidFill>
            <a:srgbClr val="0C395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Apr 17</a:t>
            </a:r>
            <a:r>
              <a:rPr lang="en-US" baseline="30000" dirty="0" smtClean="0"/>
              <a:t>th</a:t>
            </a:r>
            <a:r>
              <a:rPr lang="en-US" dirty="0"/>
              <a:t>	</a:t>
            </a:r>
            <a:r>
              <a:rPr lang="en-US" b="1" dirty="0" smtClean="0"/>
              <a:t>160 eduGAIN entities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	that support Sirtfi</a:t>
            </a:r>
            <a:endParaRPr lang="en-GB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7925005" y="4941403"/>
            <a:ext cx="6388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chemeClr val="bg1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GB" sz="6000" dirty="0">
              <a:solidFill>
                <a:schemeClr val="bg1"/>
              </a:solidFill>
              <a:latin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1798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4502" y="1439333"/>
            <a:ext cx="11469592" cy="4979396"/>
          </a:xfrm>
        </p:spPr>
        <p:txBody>
          <a:bodyPr>
            <a:normAutofit/>
          </a:bodyPr>
          <a:lstStyle/>
          <a:p>
            <a:r>
              <a:rPr lang="en-US" dirty="0" smtClean="0"/>
              <a:t>Several master portal instances deployed for EGI and ELIXIR (all managed by Nikhef for now)</a:t>
            </a:r>
          </a:p>
          <a:p>
            <a:r>
              <a:rPr lang="en-US" dirty="0" smtClean="0"/>
              <a:t>A ‘production demonstrator’ instance of the TTS set up in conceptually the ‘right way’: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Dedicated secure environment, FIPS 140 level 3 approved HSM, anchored in a stable way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Policy and practices accredited under ‘unique-identifier’ profile at the IGTF </a:t>
            </a:r>
            <a:br>
              <a:rPr lang="en-US" dirty="0" smtClean="0"/>
            </a:br>
            <a:r>
              <a:rPr lang="en-US" dirty="0" smtClean="0"/>
              <a:t>–good enough for some </a:t>
            </a:r>
            <a:r>
              <a:rPr lang="en-US" dirty="0" err="1" smtClean="0"/>
              <a:t>infrastuctures</a:t>
            </a:r>
            <a:r>
              <a:rPr lang="en-US" dirty="0" smtClean="0"/>
              <a:t>, and within EGI </a:t>
            </a:r>
            <a:r>
              <a:rPr lang="en-US" i="1" dirty="0" smtClean="0"/>
              <a:t>in combination with </a:t>
            </a:r>
            <a:r>
              <a:rPr lang="en-US" dirty="0" smtClean="0"/>
              <a:t>vetted &amp; managed communities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Scalable negotiation model based on Sirtfi and REFEDS R&amp;S section 6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Model requirements on attached MPs defined (for key protection)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Trust anchors in production (RCauth.eu is part of the ‘EGI-CAM’ package)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But it’s a </a:t>
            </a:r>
            <a:r>
              <a:rPr lang="en-US" b="1" dirty="0" smtClean="0"/>
              <a:t>production demonstrator</a:t>
            </a:r>
            <a:r>
              <a:rPr lang="en-US" dirty="0" smtClean="0"/>
              <a:t>, </a:t>
            </a:r>
            <a:r>
              <a:rPr lang="en-US" i="1" dirty="0" smtClean="0"/>
              <a:t>not </a:t>
            </a:r>
            <a:r>
              <a:rPr lang="en-US" dirty="0" smtClean="0"/>
              <a:t>production, </a:t>
            </a:r>
            <a:br>
              <a:rPr lang="en-US" dirty="0" smtClean="0"/>
            </a:br>
            <a:r>
              <a:rPr lang="en-US" i="1" dirty="0" smtClean="0"/>
              <a:t>without</a:t>
            </a:r>
            <a:r>
              <a:rPr lang="en-US" dirty="0" smtClean="0"/>
              <a:t> an SLA, and with limited capacity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… 	and it’s a bit a ‘Heath Robinson’ service, using </a:t>
            </a:r>
            <a:br>
              <a:rPr lang="en-US" dirty="0" smtClean="0"/>
            </a:br>
            <a:r>
              <a:rPr lang="en-US" dirty="0" smtClean="0"/>
              <a:t>	mostly pre-available hardware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we now?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024" y="4168761"/>
            <a:ext cx="2653553" cy="2104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:\Home\davidg\DutchGrid\CA\RCauth-Pilot-CA\RCauth-eu-logo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9477" y="3092820"/>
            <a:ext cx="2148100" cy="103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4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7000" y="3170234"/>
            <a:ext cx="18932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Stakeholders</a:t>
            </a:r>
          </a:p>
          <a:p>
            <a:r>
              <a:rPr lang="en-US" dirty="0" smtClean="0"/>
              <a:t>EGI, EUDAT, SURF, </a:t>
            </a:r>
            <a:br>
              <a:rPr lang="en-US" dirty="0" smtClean="0"/>
            </a:br>
            <a:r>
              <a:rPr lang="en-US" dirty="0" smtClean="0"/>
              <a:t>G</a:t>
            </a:r>
            <a:r>
              <a:rPr lang="en-GB" dirty="0" smtClean="0"/>
              <a:t>ÉANT, </a:t>
            </a:r>
            <a:r>
              <a:rPr lang="en-US" dirty="0" smtClean="0"/>
              <a:t>ELIXIR, …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0820" y="5304162"/>
            <a:ext cx="36582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Infrastructure-specific</a:t>
            </a:r>
            <a:r>
              <a:rPr lang="en-US" dirty="0" smtClean="0"/>
              <a:t> Master Portals</a:t>
            </a:r>
            <a:br>
              <a:rPr lang="en-US" dirty="0" smtClean="0"/>
            </a:br>
            <a:r>
              <a:rPr lang="en-US" dirty="0" smtClean="0"/>
              <a:t>and Credential Repository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483" y="1427996"/>
            <a:ext cx="737247" cy="589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7611601" y="2027530"/>
            <a:ext cx="25229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joint PMA authoritative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policy and operations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RCauth.eu management model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956" y="1241811"/>
            <a:ext cx="9620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552" y="4891863"/>
            <a:ext cx="592134" cy="81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87" name="Group 3086"/>
          <p:cNvGrpSpPr/>
          <p:nvPr/>
        </p:nvGrpSpPr>
        <p:grpSpPr>
          <a:xfrm>
            <a:off x="6592113" y="2880091"/>
            <a:ext cx="1758615" cy="2282458"/>
            <a:chOff x="6592113" y="2880091"/>
            <a:chExt cx="1758615" cy="2282458"/>
          </a:xfrm>
        </p:grpSpPr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6330192" y="3142012"/>
              <a:ext cx="2282458" cy="1758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9584" y="3638044"/>
              <a:ext cx="432498" cy="641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8572" y="3170234"/>
              <a:ext cx="432498" cy="641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3481" y="4055327"/>
              <a:ext cx="432498" cy="641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291" y="5562377"/>
            <a:ext cx="592134" cy="81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925636"/>
            <a:ext cx="931864" cy="931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267" y="2366168"/>
            <a:ext cx="931864" cy="931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99" y="4259261"/>
            <a:ext cx="931864" cy="931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267" y="4230685"/>
            <a:ext cx="931864" cy="931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Elbow Connector 12"/>
          <p:cNvCxnSpPr>
            <a:stCxn id="15" idx="2"/>
            <a:endCxn id="11" idx="1"/>
          </p:cNvCxnSpPr>
          <p:nvPr/>
        </p:nvCxnSpPr>
        <p:spPr>
          <a:xfrm rot="16200000" flipH="1">
            <a:off x="1726651" y="4303105"/>
            <a:ext cx="779621" cy="2555660"/>
          </a:xfrm>
          <a:prstGeom prst="bentConnector2">
            <a:avLst/>
          </a:prstGeom>
          <a:ln w="19050">
            <a:solidFill>
              <a:srgbClr val="003F5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16" idx="3"/>
            <a:endCxn id="3077" idx="0"/>
          </p:cNvCxnSpPr>
          <p:nvPr/>
        </p:nvCxnSpPr>
        <p:spPr>
          <a:xfrm>
            <a:off x="2299131" y="4696617"/>
            <a:ext cx="2923488" cy="195246"/>
          </a:xfrm>
          <a:prstGeom prst="bentConnector2">
            <a:avLst/>
          </a:prstGeom>
          <a:ln w="19050">
            <a:solidFill>
              <a:srgbClr val="003F5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4" idx="3"/>
            <a:endCxn id="3076" idx="1"/>
          </p:cNvCxnSpPr>
          <p:nvPr/>
        </p:nvCxnSpPr>
        <p:spPr>
          <a:xfrm flipV="1">
            <a:off x="2299131" y="1765686"/>
            <a:ext cx="3608825" cy="1066414"/>
          </a:xfrm>
          <a:prstGeom prst="straightConnector1">
            <a:avLst/>
          </a:prstGeom>
          <a:ln w="19050">
            <a:solidFill>
              <a:srgbClr val="F679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3078" idx="0"/>
            <a:endCxn id="3076" idx="1"/>
          </p:cNvCxnSpPr>
          <p:nvPr/>
        </p:nvCxnSpPr>
        <p:spPr>
          <a:xfrm flipV="1">
            <a:off x="961232" y="1765686"/>
            <a:ext cx="4946724" cy="159950"/>
          </a:xfrm>
          <a:prstGeom prst="straightConnector1">
            <a:avLst/>
          </a:prstGeom>
          <a:ln w="19050">
            <a:solidFill>
              <a:srgbClr val="F679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6" idx="0"/>
            <a:endCxn id="3076" idx="1"/>
          </p:cNvCxnSpPr>
          <p:nvPr/>
        </p:nvCxnSpPr>
        <p:spPr>
          <a:xfrm flipV="1">
            <a:off x="1833199" y="1765686"/>
            <a:ext cx="4074757" cy="2464999"/>
          </a:xfrm>
          <a:prstGeom prst="straightConnector1">
            <a:avLst/>
          </a:prstGeom>
          <a:ln w="19050">
            <a:solidFill>
              <a:srgbClr val="F679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5" idx="0"/>
            <a:endCxn id="3076" idx="1"/>
          </p:cNvCxnSpPr>
          <p:nvPr/>
        </p:nvCxnSpPr>
        <p:spPr>
          <a:xfrm flipV="1">
            <a:off x="838631" y="1765686"/>
            <a:ext cx="5069325" cy="2493575"/>
          </a:xfrm>
          <a:prstGeom prst="straightConnector1">
            <a:avLst/>
          </a:prstGeom>
          <a:ln w="19050">
            <a:solidFill>
              <a:srgbClr val="F679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6" idx="0"/>
            <a:endCxn id="9" idx="1"/>
          </p:cNvCxnSpPr>
          <p:nvPr/>
        </p:nvCxnSpPr>
        <p:spPr>
          <a:xfrm flipV="1">
            <a:off x="1833199" y="3958689"/>
            <a:ext cx="5166385" cy="271996"/>
          </a:xfrm>
          <a:prstGeom prst="straightConnector1">
            <a:avLst/>
          </a:prstGeom>
          <a:ln w="19050">
            <a:solidFill>
              <a:srgbClr val="003F5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5" idx="0"/>
            <a:endCxn id="10" idx="1"/>
          </p:cNvCxnSpPr>
          <p:nvPr/>
        </p:nvCxnSpPr>
        <p:spPr>
          <a:xfrm>
            <a:off x="838631" y="4259261"/>
            <a:ext cx="6764850" cy="116711"/>
          </a:xfrm>
          <a:prstGeom prst="straightConnector1">
            <a:avLst/>
          </a:prstGeom>
          <a:ln w="19050">
            <a:solidFill>
              <a:srgbClr val="003F5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4" idx="3"/>
            <a:endCxn id="3074" idx="1"/>
          </p:cNvCxnSpPr>
          <p:nvPr/>
        </p:nvCxnSpPr>
        <p:spPr>
          <a:xfrm>
            <a:off x="2299131" y="2832100"/>
            <a:ext cx="5229441" cy="658779"/>
          </a:xfrm>
          <a:prstGeom prst="straightConnector1">
            <a:avLst/>
          </a:prstGeom>
          <a:ln w="19050">
            <a:solidFill>
              <a:srgbClr val="003F5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0798" y="3452779"/>
            <a:ext cx="771721" cy="1153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4572719" y="3174758"/>
            <a:ext cx="1845733" cy="1200329"/>
          </a:xfrm>
          <a:prstGeom prst="rect">
            <a:avLst/>
          </a:prstGeom>
          <a:solidFill>
            <a:schemeClr val="bg1"/>
          </a:solidFill>
          <a:ln>
            <a:solidFill>
              <a:srgbClr val="003F5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in-kind or explicit </a:t>
            </a:r>
            <a:r>
              <a:rPr lang="en-US" b="1" dirty="0" smtClean="0"/>
              <a:t>contributions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services, kit, and operators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2825043" y="1172557"/>
            <a:ext cx="3047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shared governance through a</a:t>
            </a:r>
            <a:br>
              <a:rPr lang="en-US" dirty="0" smtClean="0"/>
            </a:br>
            <a:r>
              <a:rPr lang="en-US" b="1" dirty="0" smtClean="0"/>
              <a:t>Policy Management Authority</a:t>
            </a:r>
            <a:endParaRPr lang="en-US" b="1" dirty="0"/>
          </a:p>
        </p:txBody>
      </p:sp>
      <p:cxnSp>
        <p:nvCxnSpPr>
          <p:cNvPr id="43" name="Straight Arrow Connector 42"/>
          <p:cNvCxnSpPr>
            <a:stCxn id="3075" idx="2"/>
            <a:endCxn id="3079" idx="3"/>
          </p:cNvCxnSpPr>
          <p:nvPr/>
        </p:nvCxnSpPr>
        <p:spPr>
          <a:xfrm>
            <a:off x="7451107" y="2017794"/>
            <a:ext cx="20315" cy="862297"/>
          </a:xfrm>
          <a:prstGeom prst="straightConnector1">
            <a:avLst/>
          </a:prstGeom>
          <a:ln w="76200">
            <a:solidFill>
              <a:srgbClr val="003F5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8513892" y="3352257"/>
            <a:ext cx="21826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trust by any and all</a:t>
            </a:r>
            <a:br>
              <a:rPr lang="en-US" dirty="0" smtClean="0"/>
            </a:br>
            <a:r>
              <a:rPr lang="en-US" b="1" dirty="0" smtClean="0"/>
              <a:t>global</a:t>
            </a:r>
            <a:r>
              <a:rPr lang="en-US" b="1" dirty="0"/>
              <a:t> </a:t>
            </a:r>
            <a:r>
              <a:rPr lang="en-US" b="1" dirty="0" smtClean="0"/>
              <a:t>relying parties</a:t>
            </a:r>
            <a:endParaRPr lang="en-US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6653229" y="1156682"/>
            <a:ext cx="3841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non-discriminatory policy and practices</a:t>
            </a:r>
            <a:endParaRPr lang="en-US" i="1" dirty="0"/>
          </a:p>
        </p:txBody>
      </p:sp>
      <p:cxnSp>
        <p:nvCxnSpPr>
          <p:cNvPr id="52" name="Straight Arrow Connector 51"/>
          <p:cNvCxnSpPr>
            <a:stCxn id="3080" idx="1"/>
            <a:endCxn id="3079" idx="2"/>
          </p:cNvCxnSpPr>
          <p:nvPr/>
        </p:nvCxnSpPr>
        <p:spPr>
          <a:xfrm flipH="1" flipV="1">
            <a:off x="8350729" y="4021320"/>
            <a:ext cx="2370069" cy="8261"/>
          </a:xfrm>
          <a:prstGeom prst="straightConnector1">
            <a:avLst/>
          </a:prstGeom>
          <a:ln w="19050">
            <a:solidFill>
              <a:srgbClr val="F679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0798" y="4917263"/>
            <a:ext cx="758756" cy="734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8" name="Straight Arrow Connector 57"/>
          <p:cNvCxnSpPr>
            <a:stCxn id="3081" idx="1"/>
            <a:endCxn id="3077" idx="3"/>
          </p:cNvCxnSpPr>
          <p:nvPr/>
        </p:nvCxnSpPr>
        <p:spPr>
          <a:xfrm flipH="1">
            <a:off x="5518686" y="5284270"/>
            <a:ext cx="5202112" cy="15962"/>
          </a:xfrm>
          <a:prstGeom prst="straightConnector1">
            <a:avLst/>
          </a:prstGeom>
          <a:ln w="19050">
            <a:solidFill>
              <a:srgbClr val="003F5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7307253" y="5334710"/>
            <a:ext cx="2329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user contact service by</a:t>
            </a:r>
            <a:br>
              <a:rPr lang="en-US" dirty="0" smtClean="0"/>
            </a:br>
            <a:r>
              <a:rPr lang="en-US" dirty="0" smtClean="0"/>
              <a:t>specific stakeholder</a:t>
            </a:r>
            <a:endParaRPr lang="en-US" dirty="0"/>
          </a:p>
        </p:txBody>
      </p:sp>
      <p:pic>
        <p:nvPicPr>
          <p:cNvPr id="84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0798" y="5614034"/>
            <a:ext cx="758756" cy="734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9" name="Straight Arrow Connector 88"/>
          <p:cNvCxnSpPr>
            <a:stCxn id="84" idx="1"/>
            <a:endCxn id="11" idx="3"/>
          </p:cNvCxnSpPr>
          <p:nvPr/>
        </p:nvCxnSpPr>
        <p:spPr>
          <a:xfrm flipH="1" flipV="1">
            <a:off x="3986425" y="5970746"/>
            <a:ext cx="6734373" cy="10295"/>
          </a:xfrm>
          <a:prstGeom prst="straightConnector1">
            <a:avLst/>
          </a:prstGeom>
          <a:ln w="19050">
            <a:solidFill>
              <a:srgbClr val="003F5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07" name="Picture 10" descr="H:\Home\davidg\EUGridPMA\IGTF\IGTF-logos\IGTF_logo-interop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1355" y="1233298"/>
            <a:ext cx="841197" cy="38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09" name="Elbow Connector 3108"/>
          <p:cNvCxnSpPr>
            <a:stCxn id="3080" idx="0"/>
            <a:endCxn id="3075" idx="3"/>
          </p:cNvCxnSpPr>
          <p:nvPr/>
        </p:nvCxnSpPr>
        <p:spPr>
          <a:xfrm rot="16200000" flipV="1">
            <a:off x="8598253" y="944372"/>
            <a:ext cx="1729884" cy="3286929"/>
          </a:xfrm>
          <a:prstGeom prst="bentConnector2">
            <a:avLst/>
          </a:prstGeom>
          <a:ln>
            <a:solidFill>
              <a:srgbClr val="F679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1" name="Straight Arrow Connector 3110"/>
          <p:cNvCxnSpPr>
            <a:stCxn id="3107" idx="1"/>
            <a:endCxn id="3075" idx="3"/>
          </p:cNvCxnSpPr>
          <p:nvPr/>
        </p:nvCxnSpPr>
        <p:spPr>
          <a:xfrm flipH="1">
            <a:off x="7819730" y="1427996"/>
            <a:ext cx="3391625" cy="294899"/>
          </a:xfrm>
          <a:prstGeom prst="straightConnector1">
            <a:avLst/>
          </a:prstGeom>
          <a:ln>
            <a:solidFill>
              <a:srgbClr val="F679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14" name="Picture 11" descr="H:\Home\davidg\DutchGrid\CA\RCauth-Pilot-CA\RCauth-eu-logo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917" y="2448942"/>
            <a:ext cx="1307877" cy="633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56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4502" y="1439333"/>
            <a:ext cx="10909300" cy="4970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6791C"/>
                </a:solidFill>
              </a:rPr>
              <a:t>Highly depends!</a:t>
            </a:r>
          </a:p>
          <a:p>
            <a:r>
              <a:rPr lang="en-US" dirty="0" smtClean="0"/>
              <a:t>What is ‘the service’? Delegation Service &amp; WAYF? Master Portals? </a:t>
            </a:r>
          </a:p>
          <a:p>
            <a:r>
              <a:rPr lang="en-US" dirty="0" smtClean="0"/>
              <a:t>Can </a:t>
            </a:r>
            <a:r>
              <a:rPr lang="en-US" dirty="0"/>
              <a:t>be anywhere between a few </a:t>
            </a:r>
            <a:r>
              <a:rPr lang="en-US" dirty="0" err="1"/>
              <a:t>kEur</a:t>
            </a:r>
            <a:r>
              <a:rPr lang="en-US" dirty="0"/>
              <a:t> to well over 100+kEur cost per </a:t>
            </a:r>
            <a:r>
              <a:rPr lang="en-US" dirty="0" smtClean="0"/>
              <a:t>year </a:t>
            </a:r>
            <a:r>
              <a:rPr lang="en-US" dirty="0" smtClean="0">
                <a:sym typeface="Wingdings" panose="05000000000000000000" pitchFamily="2" charset="2"/>
              </a:rPr>
              <a:t>…</a:t>
            </a: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The EOSC Hub Consortium picked a middle ground, proposing to contribute effort and some hardware resources to the joint pan-European pool, and help steer the development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6791C"/>
                </a:solidFill>
              </a:rPr>
              <a:t>Recuperation model appears to converge</a:t>
            </a:r>
          </a:p>
          <a:p>
            <a:r>
              <a:rPr lang="en-US" dirty="0" smtClean="0"/>
              <a:t>Master Portals (Credential Management) on a per-Infrastructure basis, from own funding</a:t>
            </a:r>
          </a:p>
          <a:p>
            <a:r>
              <a:rPr lang="en-US" dirty="0" smtClean="0"/>
              <a:t>Delegation Service/RCauth.eu: free at point of use</a:t>
            </a:r>
          </a:p>
          <a:p>
            <a:r>
              <a:rPr lang="en-US" dirty="0" smtClean="0"/>
              <a:t>Funded via in-kind contributions by the major e-Infrastructures</a:t>
            </a:r>
            <a:endParaRPr lang="en-US" dirty="0"/>
          </a:p>
          <a:p>
            <a:r>
              <a:rPr lang="en-US" dirty="0" smtClean="0"/>
              <a:t>Distributed H/A setup, leveraging existing capabilities and some additional person effort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Costing the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40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https://</a:t>
            </a:r>
            <a:r>
              <a:rPr lang="en-US" dirty="0" smtClean="0"/>
              <a:t>wiki.geant.org/display/AARC/Models+for+the+CILogon-like+TTS+Pilot</a:t>
            </a:r>
          </a:p>
          <a:p>
            <a:pPr marL="0" indent="0">
              <a:buNone/>
            </a:pPr>
            <a:r>
              <a:rPr lang="en-US" dirty="0" smtClean="0"/>
              <a:t>https://www.rcauth.eu</a:t>
            </a:r>
            <a:r>
              <a:rPr lang="en-US" dirty="0" smtClean="0"/>
              <a:t>/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https://rcdemo.nikhef.nl/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54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davidg@nikhef.nl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450638" y="6405563"/>
            <a:ext cx="741362" cy="274637"/>
          </a:xfrm>
        </p:spPr>
        <p:txBody>
          <a:bodyPr/>
          <a:lstStyle/>
          <a:p>
            <a:fld id="{6F576E6A-F32A-4612-884C-86870357C6B4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03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5646" y="74649"/>
            <a:ext cx="9818654" cy="13255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Seamless (eduGAIN) Access to (non-Web) Resources using PKIX?</a:t>
            </a:r>
            <a:endParaRPr lang="en-US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802157"/>
            <a:ext cx="4195205" cy="35112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0" y="2590800"/>
            <a:ext cx="6729411" cy="3219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699" y="5810250"/>
            <a:ext cx="9826625" cy="9715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66900" y="1300490"/>
            <a:ext cx="7924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6791C"/>
                </a:solidFill>
              </a:rPr>
              <a:t>Traditional workflow – using a client-held credential</a:t>
            </a:r>
            <a:endParaRPr lang="en-US" sz="2800" b="1" dirty="0">
              <a:solidFill>
                <a:srgbClr val="F6791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9800" y="2107932"/>
            <a:ext cx="6070600" cy="1200329"/>
          </a:xfrm>
          <a:prstGeom prst="rect">
            <a:avLst/>
          </a:prstGeom>
          <a:solidFill>
            <a:schemeClr val="bg1"/>
          </a:solidFill>
          <a:ln>
            <a:solidFill>
              <a:srgbClr val="F6791C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Works great </a:t>
            </a:r>
            <a:r>
              <a:rPr lang="en-US" sz="2400" i="1" dirty="0" smtClean="0"/>
              <a:t>provided</a:t>
            </a:r>
            <a:r>
              <a:rPr lang="en-US" sz="2400" dirty="0" smtClean="0"/>
              <a:t> the user understand the technology – and we may have found all users that know how to manage </a:t>
            </a:r>
            <a:r>
              <a:rPr lang="en-US" sz="2400" dirty="0" smtClean="0">
                <a:sym typeface="Wingdings" panose="05000000000000000000" pitchFamily="2" charset="2"/>
              </a:rPr>
              <a:t>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564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Aim: seamless access to existing services with eduGAIN for all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55864" y="1307997"/>
            <a:ext cx="27246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3F5E"/>
                </a:solidFill>
              </a:rPr>
              <a:t>Pan-European Access</a:t>
            </a:r>
            <a:br>
              <a:rPr lang="en-US" b="1" dirty="0" smtClean="0">
                <a:solidFill>
                  <a:srgbClr val="003F5E"/>
                </a:solidFill>
              </a:rPr>
            </a:br>
            <a:r>
              <a:rPr lang="en-US" i="1" dirty="0" smtClean="0">
                <a:solidFill>
                  <a:srgbClr val="003F5E"/>
                </a:solidFill>
              </a:rPr>
              <a:t>not country-opt-in based</a:t>
            </a:r>
            <a:br>
              <a:rPr lang="en-US" i="1" dirty="0" smtClean="0">
                <a:solidFill>
                  <a:srgbClr val="003F5E"/>
                </a:solidFill>
              </a:rPr>
            </a:br>
            <a:r>
              <a:rPr lang="en-US" i="1" dirty="0" smtClean="0">
                <a:solidFill>
                  <a:srgbClr val="003F5E"/>
                </a:solidFill>
              </a:rPr>
              <a:t>standards-based assurance</a:t>
            </a:r>
            <a:endParaRPr lang="en-US" dirty="0">
              <a:solidFill>
                <a:srgbClr val="003F5E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305241" y="2658789"/>
            <a:ext cx="1885801" cy="1885801"/>
            <a:chOff x="9260541" y="1766047"/>
            <a:chExt cx="1885801" cy="1885801"/>
          </a:xfrm>
        </p:grpSpPr>
        <p:sp>
          <p:nvSpPr>
            <p:cNvPr id="7" name="Oval 6"/>
            <p:cNvSpPr/>
            <p:nvPr/>
          </p:nvSpPr>
          <p:spPr>
            <a:xfrm>
              <a:off x="9260541" y="1766047"/>
              <a:ext cx="1885801" cy="1885801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003F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9592236" y="2090383"/>
              <a:ext cx="457200" cy="457200"/>
            </a:xfrm>
            <a:prstGeom prst="ellipse">
              <a:avLst/>
            </a:prstGeom>
            <a:solidFill>
              <a:srgbClr val="003F5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0443883" y="2251747"/>
              <a:ext cx="457200" cy="457200"/>
            </a:xfrm>
            <a:prstGeom prst="ellipse">
              <a:avLst/>
            </a:prstGeom>
            <a:solidFill>
              <a:srgbClr val="003F5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9950825" y="2990066"/>
              <a:ext cx="457200" cy="457200"/>
            </a:xfrm>
            <a:prstGeom prst="ellipse">
              <a:avLst/>
            </a:prstGeom>
            <a:solidFill>
              <a:srgbClr val="003F5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191042" y="2535873"/>
            <a:ext cx="23297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3F5E"/>
                </a:solidFill>
              </a:rPr>
              <a:t>Dispersed User Base</a:t>
            </a:r>
            <a:br>
              <a:rPr lang="en-US" b="1" dirty="0" smtClean="0">
                <a:solidFill>
                  <a:srgbClr val="003F5E"/>
                </a:solidFill>
              </a:rPr>
            </a:br>
            <a:r>
              <a:rPr lang="en-US" i="1" dirty="0" smtClean="0">
                <a:solidFill>
                  <a:srgbClr val="003F5E"/>
                </a:solidFill>
              </a:rPr>
              <a:t>critical mass is beyond</a:t>
            </a:r>
            <a:br>
              <a:rPr lang="en-US" i="1" dirty="0" smtClean="0">
                <a:solidFill>
                  <a:srgbClr val="003F5E"/>
                </a:solidFill>
              </a:rPr>
            </a:br>
            <a:r>
              <a:rPr lang="en-US" i="1" dirty="0" smtClean="0">
                <a:solidFill>
                  <a:srgbClr val="003F5E"/>
                </a:solidFill>
              </a:rPr>
              <a:t>any single institution</a:t>
            </a:r>
            <a:endParaRPr lang="en-US" i="1" dirty="0">
              <a:solidFill>
                <a:srgbClr val="003F5E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9862617" y="1288425"/>
            <a:ext cx="1885801" cy="1885801"/>
            <a:chOff x="3521552" y="3158790"/>
            <a:chExt cx="1885801" cy="1885801"/>
          </a:xfrm>
        </p:grpSpPr>
        <p:sp>
          <p:nvSpPr>
            <p:cNvPr id="14" name="Oval 13"/>
            <p:cNvSpPr/>
            <p:nvPr/>
          </p:nvSpPr>
          <p:spPr>
            <a:xfrm>
              <a:off x="3521552" y="3158790"/>
              <a:ext cx="1885801" cy="1885801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003F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684494" y="3501525"/>
              <a:ext cx="65274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b="1" dirty="0" smtClean="0">
                  <a:solidFill>
                    <a:srgbClr val="003F5E"/>
                  </a:solidFill>
                  <a:latin typeface="Snap ITC" panose="04040A07060A02020202" pitchFamily="82" charset="0"/>
                </a:rPr>
                <a:t>1</a:t>
              </a:r>
              <a:endParaRPr lang="en-US" sz="7200" b="1" dirty="0">
                <a:solidFill>
                  <a:srgbClr val="003F5E"/>
                </a:solidFill>
                <a:latin typeface="Snap ITC" panose="04040A07060A02020202" pitchFamily="8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572000" y="3514837"/>
              <a:ext cx="65274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b="1" dirty="0" smtClean="0">
                  <a:solidFill>
                    <a:srgbClr val="003F5E"/>
                  </a:solidFill>
                  <a:latin typeface="Snap ITC" panose="04040A07060A02020202" pitchFamily="82" charset="0"/>
                </a:rPr>
                <a:t>1</a:t>
              </a:r>
              <a:endParaRPr lang="en-US" sz="7200" b="1" dirty="0">
                <a:solidFill>
                  <a:srgbClr val="003F5E"/>
                </a:solidFill>
                <a:latin typeface="Snap ITC" panose="04040A07060A02020202" pitchFamily="8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rot="16200000">
              <a:off x="4062135" y="3536916"/>
              <a:ext cx="55656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b="1" dirty="0" smtClean="0">
                  <a:solidFill>
                    <a:srgbClr val="003F5E"/>
                  </a:solidFill>
                  <a:latin typeface="Snap ITC" panose="04040A07060A02020202" pitchFamily="82" charset="0"/>
                </a:rPr>
                <a:t>:</a:t>
              </a:r>
              <a:endParaRPr lang="en-US" sz="7200" b="1" dirty="0">
                <a:solidFill>
                  <a:srgbClr val="003F5E"/>
                </a:solidFill>
                <a:latin typeface="Snap ITC" panose="04040A07060A02020202" pitchFamily="82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7254146" y="1325543"/>
            <a:ext cx="26084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003F5E"/>
                </a:solidFill>
              </a:rPr>
              <a:t>No Changes to the Model</a:t>
            </a:r>
            <a:br>
              <a:rPr lang="en-US" b="1" dirty="0" smtClean="0">
                <a:solidFill>
                  <a:srgbClr val="003F5E"/>
                </a:solidFill>
              </a:rPr>
            </a:br>
            <a:r>
              <a:rPr lang="en-US" i="1" dirty="0" smtClean="0">
                <a:solidFill>
                  <a:srgbClr val="003F5E"/>
                </a:solidFill>
              </a:rPr>
              <a:t>for</a:t>
            </a:r>
            <a:r>
              <a:rPr lang="en-US" i="1" dirty="0">
                <a:solidFill>
                  <a:srgbClr val="003F5E"/>
                </a:solidFill>
              </a:rPr>
              <a:t> </a:t>
            </a:r>
            <a:r>
              <a:rPr lang="en-US" i="1" dirty="0" smtClean="0">
                <a:solidFill>
                  <a:srgbClr val="003F5E"/>
                </a:solidFill>
              </a:rPr>
              <a:t>infrastructures and </a:t>
            </a:r>
            <a:br>
              <a:rPr lang="en-US" i="1" dirty="0" smtClean="0">
                <a:solidFill>
                  <a:srgbClr val="003F5E"/>
                </a:solidFill>
              </a:rPr>
            </a:br>
            <a:r>
              <a:rPr lang="en-US" i="1" dirty="0" smtClean="0">
                <a:solidFill>
                  <a:srgbClr val="003F5E"/>
                </a:solidFill>
              </a:rPr>
              <a:t>their service providers</a:t>
            </a:r>
            <a:endParaRPr lang="en-US" dirty="0">
              <a:solidFill>
                <a:srgbClr val="003F5E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83034" y="4312527"/>
            <a:ext cx="1885801" cy="1885801"/>
            <a:chOff x="7064225" y="4104851"/>
            <a:chExt cx="1885801" cy="1885801"/>
          </a:xfrm>
        </p:grpSpPr>
        <p:sp>
          <p:nvSpPr>
            <p:cNvPr id="24" name="Oval 23"/>
            <p:cNvSpPr/>
            <p:nvPr/>
          </p:nvSpPr>
          <p:spPr>
            <a:xfrm>
              <a:off x="7064225" y="4104851"/>
              <a:ext cx="1885801" cy="1885801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003F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8" name="Picture 4" descr="H:\Home\davidg\Projects-misc\Terena\AARC\PR\bomb-in-infrastructure-dt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4811" y="4136900"/>
              <a:ext cx="1599213" cy="1539091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  <a:softEdge rad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TextBox 28"/>
          <p:cNvSpPr txBox="1"/>
          <p:nvPr/>
        </p:nvSpPr>
        <p:spPr>
          <a:xfrm>
            <a:off x="2646489" y="5315063"/>
            <a:ext cx="46571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3F5E"/>
                </a:solidFill>
              </a:rPr>
              <a:t>Concentrate Sensitive Components</a:t>
            </a:r>
            <a:endParaRPr lang="en-US" i="1" dirty="0" smtClean="0">
              <a:solidFill>
                <a:srgbClr val="003F5E"/>
              </a:solidFill>
            </a:endParaRPr>
          </a:p>
          <a:p>
            <a:r>
              <a:rPr lang="en-US" i="1" dirty="0" smtClean="0">
                <a:solidFill>
                  <a:srgbClr val="003F5E"/>
                </a:solidFill>
              </a:rPr>
              <a:t>no long-term token needs in the VO portal</a:t>
            </a:r>
            <a:br>
              <a:rPr lang="en-US" i="1" dirty="0" smtClean="0">
                <a:solidFill>
                  <a:srgbClr val="003F5E"/>
                </a:solidFill>
              </a:rPr>
            </a:br>
            <a:r>
              <a:rPr lang="en-US" i="1" dirty="0" smtClean="0">
                <a:solidFill>
                  <a:srgbClr val="003F5E"/>
                </a:solidFill>
              </a:rPr>
              <a:t>credential management by the Infrastructures</a:t>
            </a:r>
            <a:endParaRPr lang="en-US" i="1" dirty="0">
              <a:solidFill>
                <a:srgbClr val="003F5E"/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9745947" y="3684276"/>
            <a:ext cx="2002471" cy="1885801"/>
            <a:chOff x="8019338" y="4404560"/>
            <a:chExt cx="2002471" cy="1885801"/>
          </a:xfrm>
        </p:grpSpPr>
        <p:sp>
          <p:nvSpPr>
            <p:cNvPr id="33" name="Oval 32"/>
            <p:cNvSpPr/>
            <p:nvPr/>
          </p:nvSpPr>
          <p:spPr>
            <a:xfrm>
              <a:off x="8041922" y="4404560"/>
              <a:ext cx="1885801" cy="1885801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003F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019338" y="4911169"/>
              <a:ext cx="2002471" cy="1169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3F5E"/>
                  </a:solidFill>
                  <a:latin typeface="OCRB" panose="02000509000000000000" pitchFamily="49" charset="0"/>
                </a:rPr>
                <a:t>$</a:t>
              </a:r>
              <a:r>
                <a:rPr lang="en-US" sz="1400" b="1" dirty="0" err="1">
                  <a:solidFill>
                    <a:srgbClr val="003F5E"/>
                  </a:solidFill>
                  <a:latin typeface="OCRB" panose="02000509000000000000" pitchFamily="49" charset="0"/>
                </a:rPr>
                <a:t>oidc</a:t>
              </a:r>
              <a:r>
                <a:rPr lang="en-US" sz="1400" b="1" dirty="0">
                  <a:solidFill>
                    <a:srgbClr val="003F5E"/>
                  </a:solidFill>
                  <a:latin typeface="OCRB" panose="02000509000000000000" pitchFamily="49" charset="0"/>
                </a:rPr>
                <a:t>-</a:t>
              </a:r>
              <a:r>
                <a:rPr lang="en-US" sz="1400" b="1" dirty="0" smtClean="0">
                  <a:solidFill>
                    <a:srgbClr val="003F5E"/>
                  </a:solidFill>
                  <a:latin typeface="OCRB" panose="02000509000000000000" pitchFamily="49" charset="0"/>
                </a:rPr>
                <a:t>&gt;</a:t>
              </a:r>
              <a:br>
                <a:rPr lang="en-US" sz="1400" b="1" dirty="0" smtClean="0">
                  <a:solidFill>
                    <a:srgbClr val="003F5E"/>
                  </a:solidFill>
                  <a:latin typeface="OCRB" panose="02000509000000000000" pitchFamily="49" charset="0"/>
                </a:rPr>
              </a:br>
              <a:r>
                <a:rPr lang="en-US" sz="1400" b="1" dirty="0" smtClean="0">
                  <a:solidFill>
                    <a:srgbClr val="003F5E"/>
                  </a:solidFill>
                  <a:latin typeface="OCRB" panose="02000509000000000000" pitchFamily="49" charset="0"/>
                </a:rPr>
                <a:t>authenticate()</a:t>
              </a:r>
              <a:r>
                <a:rPr lang="en-US" sz="1400" b="1" dirty="0">
                  <a:solidFill>
                    <a:srgbClr val="003F5E"/>
                  </a:solidFill>
                  <a:latin typeface="OCRB" panose="02000509000000000000" pitchFamily="49" charset="0"/>
                </a:rPr>
                <a:t/>
              </a:r>
              <a:br>
                <a:rPr lang="en-US" sz="1400" b="1" dirty="0">
                  <a:solidFill>
                    <a:srgbClr val="003F5E"/>
                  </a:solidFill>
                  <a:latin typeface="OCRB" panose="02000509000000000000" pitchFamily="49" charset="0"/>
                </a:rPr>
              </a:br>
              <a:r>
                <a:rPr lang="en-US" sz="1400" b="1" dirty="0" smtClean="0">
                  <a:solidFill>
                    <a:srgbClr val="003F5E"/>
                  </a:solidFill>
                  <a:latin typeface="OCRB" panose="02000509000000000000" pitchFamily="49" charset="0"/>
                </a:rPr>
                <a:t/>
              </a:r>
              <a:br>
                <a:rPr lang="en-US" sz="1400" b="1" dirty="0" smtClean="0">
                  <a:solidFill>
                    <a:srgbClr val="003F5E"/>
                  </a:solidFill>
                  <a:latin typeface="OCRB" panose="02000509000000000000" pitchFamily="49" charset="0"/>
                </a:rPr>
              </a:br>
              <a:r>
                <a:rPr lang="en-US" sz="1400" b="1" dirty="0" smtClean="0">
                  <a:solidFill>
                    <a:srgbClr val="003F5E"/>
                  </a:solidFill>
                  <a:latin typeface="OCRB" panose="02000509000000000000" pitchFamily="49" charset="0"/>
                </a:rPr>
                <a:t>echo "</a:t>
              </a:r>
              <a:r>
                <a:rPr lang="en-US" sz="1400" b="1" dirty="0" err="1" smtClean="0">
                  <a:solidFill>
                    <a:srgbClr val="003F5E"/>
                  </a:solidFill>
                  <a:latin typeface="OCRB" panose="02000509000000000000" pitchFamily="49" charset="0"/>
                </a:rPr>
                <a:t>Hola</a:t>
              </a:r>
              <a:r>
                <a:rPr lang="en-US" sz="1400" b="1" dirty="0" smtClean="0">
                  <a:solidFill>
                    <a:srgbClr val="003F5E"/>
                  </a:solidFill>
                  <a:latin typeface="OCRB" panose="02000509000000000000" pitchFamily="49" charset="0"/>
                </a:rPr>
                <a:t> </a:t>
              </a:r>
              <a:br>
                <a:rPr lang="en-US" sz="1400" b="1" dirty="0" smtClean="0">
                  <a:solidFill>
                    <a:srgbClr val="003F5E"/>
                  </a:solidFill>
                  <a:latin typeface="OCRB" panose="02000509000000000000" pitchFamily="49" charset="0"/>
                </a:rPr>
              </a:br>
              <a:r>
                <a:rPr lang="en-US" sz="1400" b="1" dirty="0" smtClean="0">
                  <a:solidFill>
                    <a:srgbClr val="003F5E"/>
                  </a:solidFill>
                  <a:latin typeface="OCRB" panose="02000509000000000000" pitchFamily="49" charset="0"/>
                </a:rPr>
                <a:t>$name"</a:t>
              </a:r>
              <a:endParaRPr lang="en-US" sz="1400" b="1" dirty="0">
                <a:solidFill>
                  <a:srgbClr val="003F5E"/>
                </a:solidFill>
                <a:latin typeface="OCRB" panose="02000509000000000000" pitchFamily="49" charset="0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9789223" y="5612369"/>
            <a:ext cx="1844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3F5E"/>
                </a:solidFill>
              </a:rPr>
              <a:t>Minimal Coding</a:t>
            </a:r>
            <a:endParaRPr lang="en-US" i="1" dirty="0" smtClean="0">
              <a:solidFill>
                <a:srgbClr val="003F5E"/>
              </a:solidFill>
            </a:endParaRPr>
          </a:p>
          <a:p>
            <a:pPr algn="ctr"/>
            <a:r>
              <a:rPr lang="en-US" i="1" dirty="0" smtClean="0">
                <a:solidFill>
                  <a:srgbClr val="003F5E"/>
                </a:solidFill>
              </a:rPr>
              <a:t>for the VO portals</a:t>
            </a:r>
            <a:endParaRPr lang="en-US" dirty="0">
              <a:solidFill>
                <a:srgbClr val="003F5E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70063" y="1345029"/>
            <a:ext cx="1885801" cy="1885801"/>
            <a:chOff x="842719" y="1532965"/>
            <a:chExt cx="1885801" cy="1885801"/>
          </a:xfrm>
        </p:grpSpPr>
        <p:sp>
          <p:nvSpPr>
            <p:cNvPr id="5" name="Oval 4"/>
            <p:cNvSpPr/>
            <p:nvPr/>
          </p:nvSpPr>
          <p:spPr>
            <a:xfrm>
              <a:off x="842719" y="1532965"/>
              <a:ext cx="1885801" cy="1885801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003F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0" name="Picture 6" descr="H:\Home\davidg\Projects-misc\Terena\AARC\PR\full-europe-minimal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2964" y="1687780"/>
              <a:ext cx="1533525" cy="1543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Group 30"/>
          <p:cNvGrpSpPr/>
          <p:nvPr/>
        </p:nvGrpSpPr>
        <p:grpSpPr>
          <a:xfrm>
            <a:off x="7399084" y="2544997"/>
            <a:ext cx="1885801" cy="1885801"/>
            <a:chOff x="5836059" y="-29671"/>
            <a:chExt cx="1885801" cy="1885801"/>
          </a:xfrm>
        </p:grpSpPr>
        <p:sp>
          <p:nvSpPr>
            <p:cNvPr id="37" name="Oval 36"/>
            <p:cNvSpPr/>
            <p:nvPr/>
          </p:nvSpPr>
          <p:spPr>
            <a:xfrm>
              <a:off x="5836059" y="-29671"/>
              <a:ext cx="1885801" cy="1885801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003F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6791C"/>
                </a:solidFill>
              </a:endParaRPr>
            </a:p>
          </p:txBody>
        </p:sp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6682" y="386918"/>
              <a:ext cx="1227418" cy="226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2397" y="784642"/>
              <a:ext cx="1647603" cy="206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6197921" y="1163633"/>
              <a:ext cx="1184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3F5E"/>
                  </a:solidFill>
                  <a:latin typeface="OCRB" panose="02000509000000000000" pitchFamily="49" charset="0"/>
                </a:rPr>
                <a:t>$ exec</a:t>
              </a:r>
              <a:endParaRPr lang="en-US" b="1" dirty="0">
                <a:solidFill>
                  <a:srgbClr val="003F5E"/>
                </a:solidFill>
                <a:latin typeface="OCRB" panose="02000509000000000000" pitchFamily="49" charset="0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6508227" y="4431838"/>
            <a:ext cx="27766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003F5E"/>
                </a:solidFill>
              </a:rPr>
              <a:t>Brokered access and </a:t>
            </a:r>
            <a:r>
              <a:rPr lang="en-US" b="1" dirty="0" smtClean="0">
                <a:solidFill>
                  <a:srgbClr val="003F5E"/>
                </a:solidFill>
              </a:rPr>
              <a:t>VOMS</a:t>
            </a:r>
            <a:r>
              <a:rPr lang="en-US" i="1" dirty="0" smtClean="0">
                <a:solidFill>
                  <a:srgbClr val="003F5E"/>
                </a:solidFill>
              </a:rPr>
              <a:t/>
            </a:r>
            <a:br>
              <a:rPr lang="en-US" i="1" dirty="0" smtClean="0">
                <a:solidFill>
                  <a:srgbClr val="003F5E"/>
                </a:solidFill>
              </a:rPr>
            </a:br>
            <a:r>
              <a:rPr lang="en-US" i="1" dirty="0" smtClean="0">
                <a:solidFill>
                  <a:srgbClr val="003F5E"/>
                </a:solidFill>
              </a:rPr>
              <a:t>with </a:t>
            </a:r>
            <a:r>
              <a:rPr lang="en-US" i="1" dirty="0" smtClean="0">
                <a:solidFill>
                  <a:srgbClr val="003F5E"/>
                </a:solidFill>
              </a:rPr>
              <a:t>delegation, brokering,</a:t>
            </a:r>
            <a:br>
              <a:rPr lang="en-US" i="1" dirty="0" smtClean="0">
                <a:solidFill>
                  <a:srgbClr val="003F5E"/>
                </a:solidFill>
              </a:rPr>
            </a:br>
            <a:r>
              <a:rPr lang="en-US" i="1" dirty="0" smtClean="0">
                <a:solidFill>
                  <a:srgbClr val="003F5E"/>
                </a:solidFill>
              </a:rPr>
              <a:t>and optional cli access</a:t>
            </a:r>
            <a:endParaRPr lang="en-US" i="1" dirty="0">
              <a:solidFill>
                <a:srgbClr val="003F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92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Image result for simplesamlphp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4421" y="4995657"/>
            <a:ext cx="517769" cy="35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ounded Rectangle 44"/>
          <p:cNvSpPr/>
          <p:nvPr/>
        </p:nvSpPr>
        <p:spPr>
          <a:xfrm>
            <a:off x="4773706" y="2371525"/>
            <a:ext cx="838200" cy="1590442"/>
          </a:xfrm>
          <a:prstGeom prst="roundRect">
            <a:avLst>
              <a:gd name="adj" fmla="val 7736"/>
            </a:avLst>
          </a:prstGeom>
          <a:solidFill>
            <a:srgbClr val="F6791C"/>
          </a:solidFill>
          <a:ln>
            <a:solidFill>
              <a:srgbClr val="00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2753" y="3101789"/>
            <a:ext cx="2088776" cy="1228164"/>
          </a:xfrm>
          <a:prstGeom prst="ellipse">
            <a:avLst/>
          </a:prstGeom>
          <a:solidFill>
            <a:srgbClr val="F6791C"/>
          </a:solidFill>
          <a:ln w="28575">
            <a:solidFill>
              <a:srgbClr val="00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148" y="6040487"/>
            <a:ext cx="1428750" cy="349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CILogon-like TTS Pilot, the User’s work flow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608" y="5051885"/>
            <a:ext cx="1405088" cy="335349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460" y="4715008"/>
            <a:ext cx="624236" cy="315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:\Home\davidg\Template\Logos\SURFSARA.e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7648" y="4715008"/>
            <a:ext cx="901000" cy="33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H:\Home\davidg\Template\Logos\EGI-logo-large01-transp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8148" y="5387234"/>
            <a:ext cx="501412" cy="37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Image result for elixir 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4507" y="5802541"/>
            <a:ext cx="670063" cy="35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hevron 7"/>
          <p:cNvSpPr/>
          <p:nvPr/>
        </p:nvSpPr>
        <p:spPr>
          <a:xfrm rot="10800000">
            <a:off x="9511550" y="4715008"/>
            <a:ext cx="493059" cy="1440719"/>
          </a:xfrm>
          <a:prstGeom prst="chevron">
            <a:avLst/>
          </a:prstGeom>
          <a:solidFill>
            <a:srgbClr val="F6791C"/>
          </a:solidFill>
          <a:ln>
            <a:solidFill>
              <a:srgbClr val="00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lowchart: Collate 8"/>
          <p:cNvSpPr/>
          <p:nvPr/>
        </p:nvSpPr>
        <p:spPr>
          <a:xfrm>
            <a:off x="8901949" y="4782171"/>
            <a:ext cx="430306" cy="768493"/>
          </a:xfrm>
          <a:prstGeom prst="flowChartCollate">
            <a:avLst/>
          </a:prstGeom>
          <a:solidFill>
            <a:srgbClr val="003F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59733" y="5563613"/>
            <a:ext cx="914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3F5E"/>
                </a:solidFill>
              </a:rPr>
              <a:t>filtering</a:t>
            </a:r>
            <a:br>
              <a:rPr lang="en-US" dirty="0" smtClean="0">
                <a:solidFill>
                  <a:srgbClr val="003F5E"/>
                </a:solidFill>
              </a:rPr>
            </a:br>
            <a:r>
              <a:rPr lang="en-US" dirty="0" smtClean="0">
                <a:solidFill>
                  <a:srgbClr val="003F5E"/>
                </a:solidFill>
              </a:rPr>
              <a:t>WAYF</a:t>
            </a:r>
            <a:endParaRPr lang="en-US" dirty="0">
              <a:solidFill>
                <a:srgbClr val="003F5E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 rot="10800000">
            <a:off x="8166847" y="4715009"/>
            <a:ext cx="493059" cy="1440719"/>
          </a:xfrm>
          <a:prstGeom prst="chevron">
            <a:avLst/>
          </a:prstGeom>
          <a:solidFill>
            <a:srgbClr val="F6791C"/>
          </a:solidFill>
          <a:ln>
            <a:solidFill>
              <a:srgbClr val="00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 flipV="1">
            <a:off x="10004609" y="4847586"/>
            <a:ext cx="273389" cy="1"/>
          </a:xfrm>
          <a:prstGeom prst="line">
            <a:avLst/>
          </a:prstGeom>
          <a:ln w="76200">
            <a:solidFill>
              <a:srgbClr val="F6791C"/>
            </a:solidFill>
            <a:headEnd type="none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10004604" y="5233076"/>
            <a:ext cx="273389" cy="1"/>
          </a:xfrm>
          <a:prstGeom prst="line">
            <a:avLst/>
          </a:prstGeom>
          <a:ln w="76200">
            <a:solidFill>
              <a:srgbClr val="F6791C"/>
            </a:solidFill>
            <a:headEnd type="none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10004599" y="5609601"/>
            <a:ext cx="273389" cy="1"/>
          </a:xfrm>
          <a:prstGeom prst="line">
            <a:avLst/>
          </a:prstGeom>
          <a:ln w="76200">
            <a:solidFill>
              <a:srgbClr val="F6791C"/>
            </a:solidFill>
            <a:headEnd type="none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10004594" y="5968196"/>
            <a:ext cx="273389" cy="1"/>
          </a:xfrm>
          <a:prstGeom prst="line">
            <a:avLst/>
          </a:prstGeom>
          <a:ln w="76200">
            <a:solidFill>
              <a:srgbClr val="F6791C"/>
            </a:solidFill>
            <a:headEnd type="none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lowchart: Summing Junction 12"/>
          <p:cNvSpPr/>
          <p:nvPr/>
        </p:nvSpPr>
        <p:spPr>
          <a:xfrm>
            <a:off x="6606988" y="4770308"/>
            <a:ext cx="1304863" cy="1304863"/>
          </a:xfrm>
          <a:prstGeom prst="flowChartSummingJunction">
            <a:avLst/>
          </a:prstGeom>
          <a:solidFill>
            <a:srgbClr val="003F5E"/>
          </a:solidFill>
          <a:ln w="38100">
            <a:solidFill>
              <a:srgbClr val="F679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4" name="Picture 8" descr="H:\Home\davidg\Projects-misc\Terena\AARC\PR\OIDC-logo-compact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988" y="5161614"/>
            <a:ext cx="546077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:\Home\davidg\Projects-misc\Terena\AARC\PR\oasis-logo-compact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865" y="5281864"/>
            <a:ext cx="269760" cy="28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804211" y="2719133"/>
            <a:ext cx="910414" cy="1153192"/>
          </a:xfrm>
          <a:prstGeom prst="rect">
            <a:avLst/>
          </a:prstGeom>
          <a:noFill/>
          <a:ln>
            <a:noFill/>
          </a:ln>
          <a:effectLst>
            <a:glow rad="101600">
              <a:srgbClr val="F6791C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Minus 13"/>
          <p:cNvSpPr/>
          <p:nvPr/>
        </p:nvSpPr>
        <p:spPr>
          <a:xfrm rot="5400000">
            <a:off x="6838077" y="4091962"/>
            <a:ext cx="842683" cy="475129"/>
          </a:xfrm>
          <a:prstGeom prst="mathMinus">
            <a:avLst/>
          </a:prstGeom>
          <a:solidFill>
            <a:srgbClr val="003F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935506" y="4770308"/>
            <a:ext cx="1676400" cy="1304863"/>
          </a:xfrm>
          <a:prstGeom prst="roundRect">
            <a:avLst>
              <a:gd name="adj" fmla="val 7736"/>
            </a:avLst>
          </a:prstGeom>
          <a:solidFill>
            <a:srgbClr val="003F5E"/>
          </a:solidFill>
          <a:ln>
            <a:solidFill>
              <a:srgbClr val="F679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533790" y="3008945"/>
            <a:ext cx="1362504" cy="323850"/>
          </a:xfrm>
          <a:prstGeom prst="rect">
            <a:avLst/>
          </a:prstGeom>
          <a:noFill/>
          <a:ln w="38100">
            <a:solidFill>
              <a:srgbClr val="F6791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1" name="Chevron 30"/>
          <p:cNvSpPr/>
          <p:nvPr/>
        </p:nvSpPr>
        <p:spPr>
          <a:xfrm rot="10800000">
            <a:off x="5853953" y="4715009"/>
            <a:ext cx="493059" cy="1440719"/>
          </a:xfrm>
          <a:prstGeom prst="chevron">
            <a:avLst/>
          </a:prstGeom>
          <a:solidFill>
            <a:srgbClr val="F6791C"/>
          </a:solidFill>
          <a:ln>
            <a:solidFill>
              <a:srgbClr val="00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2" name="Picture 8" descr="H:\Home\davidg\Projects-misc\Terena\AARC\PR\OIDC-logo-compact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004" y="5083244"/>
            <a:ext cx="546077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H:\Home\davidg\Projects-misc\Terena\AARC\PR\OIDC-logo-compact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331" y="5083244"/>
            <a:ext cx="546077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Minus 35"/>
          <p:cNvSpPr/>
          <p:nvPr/>
        </p:nvSpPr>
        <p:spPr>
          <a:xfrm rot="5400000">
            <a:off x="4718061" y="4096371"/>
            <a:ext cx="842683" cy="475129"/>
          </a:xfrm>
          <a:prstGeom prst="mathMinus">
            <a:avLst/>
          </a:prstGeom>
          <a:solidFill>
            <a:srgbClr val="003F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hevron 36"/>
          <p:cNvSpPr/>
          <p:nvPr/>
        </p:nvSpPr>
        <p:spPr>
          <a:xfrm rot="10800000">
            <a:off x="3263155" y="4715009"/>
            <a:ext cx="493059" cy="1440719"/>
          </a:xfrm>
          <a:prstGeom prst="chevron">
            <a:avLst/>
          </a:prstGeom>
          <a:solidFill>
            <a:srgbClr val="F6791C"/>
          </a:solidFill>
          <a:ln>
            <a:solidFill>
              <a:srgbClr val="00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463" y="4715008"/>
            <a:ext cx="1920959" cy="1440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57" y="3307379"/>
            <a:ext cx="1470212" cy="820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Bent-Up Arrow 21"/>
          <p:cNvSpPr/>
          <p:nvPr/>
        </p:nvSpPr>
        <p:spPr>
          <a:xfrm rot="5400000">
            <a:off x="261566" y="4835081"/>
            <a:ext cx="1039043" cy="392128"/>
          </a:xfrm>
          <a:prstGeom prst="bentUpArrow">
            <a:avLst>
              <a:gd name="adj1" fmla="val 13569"/>
              <a:gd name="adj2" fmla="val 25000"/>
              <a:gd name="adj3" fmla="val 25000"/>
            </a:avLst>
          </a:prstGeom>
          <a:solidFill>
            <a:srgbClr val="F6791C"/>
          </a:solidFill>
          <a:ln>
            <a:solidFill>
              <a:srgbClr val="00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 rot="5400000">
            <a:off x="2786497" y="2361697"/>
            <a:ext cx="838200" cy="1590442"/>
            <a:chOff x="3917576" y="2371525"/>
            <a:chExt cx="838200" cy="1590442"/>
          </a:xfrm>
        </p:grpSpPr>
        <p:sp>
          <p:nvSpPr>
            <p:cNvPr id="47" name="Rounded Rectangle 46"/>
            <p:cNvSpPr/>
            <p:nvPr/>
          </p:nvSpPr>
          <p:spPr>
            <a:xfrm>
              <a:off x="3917576" y="2371525"/>
              <a:ext cx="838200" cy="1590442"/>
            </a:xfrm>
            <a:prstGeom prst="roundRect">
              <a:avLst>
                <a:gd name="adj" fmla="val 7736"/>
              </a:avLst>
            </a:prstGeom>
            <a:solidFill>
              <a:srgbClr val="F6791C"/>
            </a:solidFill>
            <a:ln>
              <a:solidFill>
                <a:srgbClr val="003F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" name="Picture 8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3659975" y="3055268"/>
              <a:ext cx="1346112" cy="248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Rectangle 22"/>
          <p:cNvSpPr/>
          <p:nvPr/>
        </p:nvSpPr>
        <p:spPr>
          <a:xfrm rot="5400000">
            <a:off x="3101108" y="1976033"/>
            <a:ext cx="838200" cy="2361771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662095" y="1480252"/>
            <a:ext cx="10703483" cy="251012"/>
          </a:xfrm>
          <a:prstGeom prst="rightArrow">
            <a:avLst/>
          </a:prstGeom>
          <a:solidFill>
            <a:srgbClr val="F6791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Arrow 50"/>
          <p:cNvSpPr/>
          <p:nvPr/>
        </p:nvSpPr>
        <p:spPr>
          <a:xfrm rot="10800000">
            <a:off x="625849" y="2075689"/>
            <a:ext cx="10703483" cy="251012"/>
          </a:xfrm>
          <a:prstGeom prst="rightArrow">
            <a:avLst/>
          </a:prstGeom>
          <a:solidFill>
            <a:srgbClr val="003F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805780" y="1236426"/>
            <a:ext cx="8589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F5E"/>
                </a:solidFill>
              </a:rPr>
              <a:t>user login flow: VO portal </a:t>
            </a:r>
            <a:r>
              <a:rPr lang="en-US" dirty="0">
                <a:solidFill>
                  <a:srgbClr val="003F5E"/>
                </a:solidFill>
              </a:rPr>
              <a:t>→</a:t>
            </a:r>
            <a:r>
              <a:rPr lang="en-US" dirty="0" smtClean="0">
                <a:solidFill>
                  <a:srgbClr val="003F5E"/>
                </a:solidFill>
              </a:rPr>
              <a:t> Community Infrastructure → </a:t>
            </a:r>
            <a:r>
              <a:rPr lang="en-US" dirty="0" err="1" smtClean="0">
                <a:solidFill>
                  <a:srgbClr val="003F5E"/>
                </a:solidFill>
              </a:rPr>
              <a:t>RCauth</a:t>
            </a:r>
            <a:r>
              <a:rPr lang="en-US" dirty="0" smtClean="0">
                <a:solidFill>
                  <a:srgbClr val="003F5E"/>
                </a:solidFill>
              </a:rPr>
              <a:t> service </a:t>
            </a:r>
            <a:r>
              <a:rPr lang="en-US" dirty="0">
                <a:solidFill>
                  <a:srgbClr val="003F5E"/>
                </a:solidFill>
              </a:rPr>
              <a:t>→</a:t>
            </a:r>
            <a:r>
              <a:rPr lang="en-US" dirty="0" smtClean="0">
                <a:solidFill>
                  <a:srgbClr val="003F5E"/>
                </a:solidFill>
              </a:rPr>
              <a:t> federated AAI</a:t>
            </a:r>
            <a:endParaRPr lang="en-US" dirty="0">
              <a:solidFill>
                <a:srgbClr val="003F5E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4811" y="1773579"/>
            <a:ext cx="11099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F5E"/>
                </a:solidFill>
              </a:rPr>
              <a:t>credential flow: authentication, SAML federation, Policy Filter, OpenID Connect, PKIX+OIDC, (VOMS), proxy-on-portal</a:t>
            </a:r>
            <a:endParaRPr lang="en-US" dirty="0">
              <a:solidFill>
                <a:srgbClr val="003F5E"/>
              </a:solidFill>
            </a:endParaRPr>
          </a:p>
        </p:txBody>
      </p:sp>
      <p:pic>
        <p:nvPicPr>
          <p:cNvPr id="54" name="Picture 11" descr="H:\Home\davidg\DutchGrid\CA\RCauth-Pilot-CA\RCauth-eu-logo.wmf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852" y="2719133"/>
            <a:ext cx="896102" cy="43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3856339" y="5567681"/>
            <a:ext cx="1834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6791C"/>
                </a:solidFill>
              </a:rPr>
              <a:t>AARC Master Portal or</a:t>
            </a:r>
          </a:p>
          <a:p>
            <a:pPr algn="ctr"/>
            <a:r>
              <a:rPr lang="en-US" sz="1400" dirty="0" smtClean="0">
                <a:solidFill>
                  <a:srgbClr val="F6791C"/>
                </a:solidFill>
              </a:rPr>
              <a:t>Infrastructure Solution</a:t>
            </a:r>
            <a:endParaRPr lang="en-US" sz="1400" dirty="0">
              <a:solidFill>
                <a:srgbClr val="F6791C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81626" y="4854661"/>
            <a:ext cx="7906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F6791C"/>
                </a:solidFill>
              </a:rPr>
              <a:t>delegation</a:t>
            </a:r>
            <a:endParaRPr lang="en-US" sz="1050" dirty="0">
              <a:solidFill>
                <a:srgbClr val="F6791C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014296" y="5707289"/>
            <a:ext cx="52610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F6791C"/>
                </a:solidFill>
              </a:rPr>
              <a:t>server</a:t>
            </a:r>
            <a:endParaRPr lang="en-US" sz="1050" dirty="0">
              <a:solidFill>
                <a:srgbClr val="F6791C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211408" y="4797085"/>
            <a:ext cx="1817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6791C"/>
                </a:solidFill>
              </a:rPr>
              <a:t>science gateways</a:t>
            </a:r>
            <a:endParaRPr lang="en-US" b="1" dirty="0">
              <a:solidFill>
                <a:srgbClr val="F6791C"/>
              </a:solidFill>
            </a:endParaRPr>
          </a:p>
        </p:txBody>
      </p:sp>
      <p:sp>
        <p:nvSpPr>
          <p:cNvPr id="39" name="Trapezoid 38"/>
          <p:cNvSpPr/>
          <p:nvPr/>
        </p:nvSpPr>
        <p:spPr>
          <a:xfrm rot="10800000">
            <a:off x="8516469" y="3552408"/>
            <a:ext cx="1241609" cy="959213"/>
          </a:xfrm>
          <a:prstGeom prst="trapezoid">
            <a:avLst/>
          </a:prstGeom>
          <a:solidFill>
            <a:srgbClr val="F6791C"/>
          </a:solidFill>
          <a:ln>
            <a:solidFill>
              <a:srgbClr val="00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13" name="Picture 17" descr="H:\Home\davidg\Projects-misc\Terena\AARC\PR\sirtfi-logo-transp.gif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399" y="3596861"/>
            <a:ext cx="643952" cy="51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7" name="Picture 21" descr="H:\Home\davidg\Projects-misc\Terena\AARC\PR\refeds-mini.gif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9475" y="4111678"/>
            <a:ext cx="342780" cy="34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121745" y="2919353"/>
            <a:ext cx="555202" cy="475129"/>
            <a:chOff x="4198507" y="4091961"/>
            <a:chExt cx="555202" cy="475129"/>
          </a:xfrm>
        </p:grpSpPr>
        <p:sp>
          <p:nvSpPr>
            <p:cNvPr id="46" name="Minus 45"/>
            <p:cNvSpPr/>
            <p:nvPr/>
          </p:nvSpPr>
          <p:spPr>
            <a:xfrm>
              <a:off x="4628218" y="4091961"/>
              <a:ext cx="125491" cy="475129"/>
            </a:xfrm>
            <a:prstGeom prst="mathMinus">
              <a:avLst/>
            </a:prstGeom>
            <a:solidFill>
              <a:srgbClr val="003F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Minus 52"/>
            <p:cNvSpPr/>
            <p:nvPr/>
          </p:nvSpPr>
          <p:spPr>
            <a:xfrm>
              <a:off x="4332368" y="4091961"/>
              <a:ext cx="125491" cy="475129"/>
            </a:xfrm>
            <a:prstGeom prst="mathMinus">
              <a:avLst/>
            </a:prstGeom>
            <a:solidFill>
              <a:srgbClr val="003F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Minus 54"/>
            <p:cNvSpPr/>
            <p:nvPr/>
          </p:nvSpPr>
          <p:spPr>
            <a:xfrm>
              <a:off x="4494357" y="4091961"/>
              <a:ext cx="125491" cy="475129"/>
            </a:xfrm>
            <a:prstGeom prst="mathMinus">
              <a:avLst/>
            </a:prstGeom>
            <a:solidFill>
              <a:srgbClr val="003F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Minus 55"/>
            <p:cNvSpPr/>
            <p:nvPr/>
          </p:nvSpPr>
          <p:spPr>
            <a:xfrm>
              <a:off x="4198507" y="4091961"/>
              <a:ext cx="125491" cy="475129"/>
            </a:xfrm>
            <a:prstGeom prst="mathMinus">
              <a:avLst/>
            </a:prstGeom>
            <a:solidFill>
              <a:srgbClr val="003F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874568" y="4111678"/>
            <a:ext cx="57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F5E"/>
                </a:solidFill>
              </a:rPr>
              <a:t>R&amp;S</a:t>
            </a:r>
            <a:endParaRPr lang="en-US" dirty="0">
              <a:solidFill>
                <a:srgbClr val="003F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68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b="1" dirty="0" smtClean="0">
                <a:solidFill>
                  <a:srgbClr val="F6791C"/>
                </a:solidFill>
              </a:rPr>
              <a:t>DIY DEMO</a:t>
            </a:r>
            <a:endParaRPr lang="en-US" sz="9600" b="1" dirty="0">
              <a:solidFill>
                <a:srgbClr val="F6791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1" y="4107771"/>
            <a:ext cx="113665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6791C"/>
                </a:solidFill>
              </a:rPr>
              <a:t>https://rcdemo.nikhef.nl/</a:t>
            </a:r>
            <a:br>
              <a:rPr lang="en-US" sz="2800" b="1" dirty="0" smtClean="0">
                <a:solidFill>
                  <a:srgbClr val="F6791C"/>
                </a:solidFill>
              </a:rPr>
            </a:br>
            <a:r>
              <a:rPr lang="en-US" sz="2800" i="1" dirty="0" smtClean="0">
                <a:solidFill>
                  <a:srgbClr val="F6791C"/>
                </a:solidFill>
              </a:rPr>
              <a:t>once your home institution meets baseline criteria (R&amp;S + Sirtfi) …</a:t>
            </a:r>
            <a:r>
              <a:rPr lang="en-US" sz="2400" b="1" dirty="0" smtClean="0">
                <a:solidFill>
                  <a:srgbClr val="F6791C"/>
                </a:solidFill>
              </a:rPr>
              <a:t/>
            </a:r>
            <a:br>
              <a:rPr lang="en-US" sz="2400" b="1" dirty="0" smtClean="0">
                <a:solidFill>
                  <a:srgbClr val="F6791C"/>
                </a:solidFill>
              </a:rPr>
            </a:br>
            <a:r>
              <a:rPr lang="en-US" sz="2400" dirty="0" smtClean="0">
                <a:solidFill>
                  <a:srgbClr val="F6791C"/>
                </a:solidFill>
              </a:rPr>
              <a:t>you can do most things except </a:t>
            </a:r>
            <a:r>
              <a:rPr lang="en-US" sz="2400" dirty="0" err="1" smtClean="0">
                <a:solidFill>
                  <a:srgbClr val="F6791C"/>
                </a:solidFill>
              </a:rPr>
              <a:t>VOMSified</a:t>
            </a:r>
            <a:r>
              <a:rPr lang="en-US" sz="2400" dirty="0" smtClean="0">
                <a:solidFill>
                  <a:srgbClr val="F6791C"/>
                </a:solidFill>
              </a:rPr>
              <a:t> access to the Prometheus </a:t>
            </a:r>
            <a:r>
              <a:rPr lang="en-US" sz="2400" dirty="0" err="1" smtClean="0">
                <a:solidFill>
                  <a:srgbClr val="F6791C"/>
                </a:solidFill>
              </a:rPr>
              <a:t>dCache</a:t>
            </a:r>
            <a:r>
              <a:rPr lang="en-US" sz="2400" dirty="0" smtClean="0">
                <a:solidFill>
                  <a:srgbClr val="F6791C"/>
                </a:solidFill>
              </a:rPr>
              <a:t> pool</a:t>
            </a:r>
            <a:br>
              <a:rPr lang="en-US" sz="2400" dirty="0" smtClean="0">
                <a:solidFill>
                  <a:srgbClr val="F6791C"/>
                </a:solidFill>
              </a:rPr>
            </a:br>
            <a:r>
              <a:rPr lang="en-US" sz="2400" i="1" dirty="0" smtClean="0">
                <a:solidFill>
                  <a:srgbClr val="F6791C"/>
                </a:solidFill>
              </a:rPr>
              <a:t>that last elements needs your credential to be added to the permitted list</a:t>
            </a:r>
            <a:endParaRPr lang="en-US" sz="2400" dirty="0">
              <a:solidFill>
                <a:srgbClr val="F6791C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208" y="1786218"/>
            <a:ext cx="1499627" cy="16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H:\Home\davidg\DutchGrid\CA\RCauth-Pilot-CA\RCauth-eu-logo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87" y="1815793"/>
            <a:ext cx="2434225" cy="117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7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4500" y="74649"/>
            <a:ext cx="9623233" cy="1325563"/>
          </a:xfrm>
        </p:spPr>
        <p:txBody>
          <a:bodyPr>
            <a:normAutofit/>
          </a:bodyPr>
          <a:lstStyle/>
          <a:p>
            <a:r>
              <a:rPr lang="en-GB" sz="3200" dirty="0" smtClean="0"/>
              <a:t>Flow for </a:t>
            </a:r>
            <a:r>
              <a:rPr lang="en-GB" sz="3200" dirty="0" err="1" smtClean="0"/>
              <a:t>RCauth</a:t>
            </a:r>
            <a:r>
              <a:rPr lang="en-GB" sz="3200" dirty="0" smtClean="0"/>
              <a:t>-like scenarios</a:t>
            </a:r>
            <a:endParaRPr lang="en-GB" sz="3200" dirty="0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11061812" y="6406019"/>
            <a:ext cx="741021" cy="2748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67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576E6A-F32A-4612-884C-86870357C6B4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2" name="Pentagon 1"/>
          <p:cNvSpPr/>
          <p:nvPr/>
        </p:nvSpPr>
        <p:spPr>
          <a:xfrm>
            <a:off x="5030334" y="5094398"/>
            <a:ext cx="2586039" cy="957042"/>
          </a:xfrm>
          <a:prstGeom prst="homePlate">
            <a:avLst/>
          </a:prstGeom>
          <a:solidFill>
            <a:srgbClr val="003F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 eaLnBrk="0" hangingPunct="0"/>
            <a:r>
              <a:rPr lang="en-US" sz="2400" dirty="0" smtClean="0">
                <a:solidFill>
                  <a:schemeClr val="bg1"/>
                </a:solidFill>
                <a:cs typeface="Gill Sans Light"/>
              </a:rPr>
              <a:t>REFEDS R&amp;S</a:t>
            </a:r>
            <a:br>
              <a:rPr lang="en-US" sz="2400" dirty="0" smtClean="0">
                <a:solidFill>
                  <a:schemeClr val="bg1"/>
                </a:solidFill>
                <a:cs typeface="Gill Sans Light"/>
              </a:rPr>
            </a:br>
            <a:r>
              <a:rPr lang="en-US" sz="2400" dirty="0" smtClean="0">
                <a:solidFill>
                  <a:schemeClr val="bg1"/>
                </a:solidFill>
                <a:cs typeface="Gill Sans Light"/>
              </a:rPr>
              <a:t>Sirtfi Trust</a:t>
            </a:r>
            <a:endParaRPr lang="en-US" sz="2400" dirty="0">
              <a:solidFill>
                <a:schemeClr val="bg1"/>
              </a:solidFill>
              <a:cs typeface="Gill Sans Ligh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1309444"/>
            <a:ext cx="2598604" cy="2219033"/>
          </a:xfrm>
          <a:prstGeom prst="rect">
            <a:avLst/>
          </a:prstGeom>
          <a:noFill/>
          <a:ln>
            <a:noFill/>
          </a:ln>
          <a:effectLst>
            <a:glow rad="101600">
              <a:srgbClr val="003F5E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713" y="1680999"/>
            <a:ext cx="3438510" cy="1860178"/>
          </a:xfrm>
          <a:prstGeom prst="rect">
            <a:avLst/>
          </a:prstGeom>
          <a:noFill/>
          <a:ln>
            <a:noFill/>
          </a:ln>
          <a:effectLst>
            <a:glow rad="101600">
              <a:srgbClr val="0C3959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8576983" y="6543455"/>
            <a:ext cx="30072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i="1" dirty="0">
                <a:solidFill>
                  <a:srgbClr val="F6791C"/>
                </a:solidFill>
              </a:rPr>
              <a:t>see </a:t>
            </a:r>
            <a:r>
              <a:rPr lang="en-GB" sz="1600" i="1" dirty="0" smtClean="0">
                <a:solidFill>
                  <a:srgbClr val="F6791C"/>
                </a:solidFill>
              </a:rPr>
              <a:t>also </a:t>
            </a:r>
            <a:r>
              <a:rPr lang="en-GB" sz="1600" dirty="0" smtClean="0">
                <a:solidFill>
                  <a:srgbClr val="F6791C"/>
                </a:solidFill>
              </a:rPr>
              <a:t>https://rcdemo.nikhef.nl/</a:t>
            </a:r>
            <a:endParaRPr lang="en-US" sz="1600" dirty="0">
              <a:solidFill>
                <a:srgbClr val="F6791C"/>
              </a:solidFill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463" y="4394844"/>
            <a:ext cx="3311299" cy="1505136"/>
          </a:xfrm>
          <a:prstGeom prst="rect">
            <a:avLst/>
          </a:prstGeom>
          <a:noFill/>
          <a:ln>
            <a:noFill/>
          </a:ln>
          <a:effectLst>
            <a:glow rad="101600">
              <a:srgbClr val="003F5E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079891" y="6220289"/>
            <a:ext cx="3129318" cy="646331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C3959"/>
                </a:solidFill>
              </a:rPr>
              <a:t>Built on CILogon and </a:t>
            </a:r>
            <a:r>
              <a:rPr lang="en-US" b="1" dirty="0" err="1" smtClean="0">
                <a:solidFill>
                  <a:srgbClr val="0C3959"/>
                </a:solidFill>
              </a:rPr>
              <a:t>MyProxy</a:t>
            </a:r>
            <a:endParaRPr lang="en-US" b="1" dirty="0" smtClean="0">
              <a:solidFill>
                <a:srgbClr val="0C3959"/>
              </a:solidFill>
            </a:endParaRPr>
          </a:p>
          <a:p>
            <a:pPr algn="ctr"/>
            <a:r>
              <a:rPr lang="en-US" b="1" dirty="0" smtClean="0">
                <a:solidFill>
                  <a:srgbClr val="0C3959"/>
                </a:solidFill>
              </a:rPr>
              <a:t>www.cilogon.org </a:t>
            </a:r>
            <a:endParaRPr lang="en-US" b="1" dirty="0">
              <a:solidFill>
                <a:srgbClr val="0C3959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729663" y="1931079"/>
            <a:ext cx="2490499" cy="1955122"/>
            <a:chOff x="7764463" y="2070779"/>
            <a:chExt cx="2490499" cy="195512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4463" y="2070779"/>
              <a:ext cx="1115089" cy="1955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9552" y="2283715"/>
              <a:ext cx="1375410" cy="1742186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rgbClr val="F6791C">
                  <a:alpha val="60000"/>
                </a:s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240" y="4627343"/>
            <a:ext cx="1633791" cy="1592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90" y="3118720"/>
            <a:ext cx="1687073" cy="1632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Freeform 16"/>
          <p:cNvSpPr/>
          <p:nvPr/>
        </p:nvSpPr>
        <p:spPr>
          <a:xfrm>
            <a:off x="596900" y="1968500"/>
            <a:ext cx="1181100" cy="1346200"/>
          </a:xfrm>
          <a:custGeom>
            <a:avLst/>
            <a:gdLst>
              <a:gd name="connsiteX0" fmla="*/ 0 w 1181100"/>
              <a:gd name="connsiteY0" fmla="*/ 1346200 h 1346200"/>
              <a:gd name="connsiteX1" fmla="*/ 444500 w 1181100"/>
              <a:gd name="connsiteY1" fmla="*/ 254000 h 1346200"/>
              <a:gd name="connsiteX2" fmla="*/ 1181100 w 1181100"/>
              <a:gd name="connsiteY2" fmla="*/ 0 h 134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1100" h="1346200">
                <a:moveTo>
                  <a:pt x="0" y="1346200"/>
                </a:moveTo>
                <a:cubicBezTo>
                  <a:pt x="123825" y="912283"/>
                  <a:pt x="247650" y="478367"/>
                  <a:pt x="444500" y="254000"/>
                </a:cubicBezTo>
                <a:cubicBezTo>
                  <a:pt x="641350" y="29633"/>
                  <a:pt x="911225" y="14816"/>
                  <a:pt x="1181100" y="0"/>
                </a:cubicBezTo>
              </a:path>
            </a:pathLst>
          </a:custGeom>
          <a:noFill/>
          <a:ln w="31750"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5359400" y="1663504"/>
            <a:ext cx="685800" cy="801388"/>
          </a:xfrm>
          <a:custGeom>
            <a:avLst/>
            <a:gdLst>
              <a:gd name="connsiteX0" fmla="*/ 0 w 1181100"/>
              <a:gd name="connsiteY0" fmla="*/ 1346200 h 1346200"/>
              <a:gd name="connsiteX1" fmla="*/ 444500 w 1181100"/>
              <a:gd name="connsiteY1" fmla="*/ 254000 h 1346200"/>
              <a:gd name="connsiteX2" fmla="*/ 1181100 w 1181100"/>
              <a:gd name="connsiteY2" fmla="*/ 0 h 1346200"/>
              <a:gd name="connsiteX0" fmla="*/ 0 w 850900"/>
              <a:gd name="connsiteY0" fmla="*/ 1308100 h 1308100"/>
              <a:gd name="connsiteX1" fmla="*/ 114300 w 850900"/>
              <a:gd name="connsiteY1" fmla="*/ 254000 h 1308100"/>
              <a:gd name="connsiteX2" fmla="*/ 850900 w 850900"/>
              <a:gd name="connsiteY2" fmla="*/ 0 h 1308100"/>
              <a:gd name="connsiteX0" fmla="*/ 0 w 850900"/>
              <a:gd name="connsiteY0" fmla="*/ 1308100 h 1308100"/>
              <a:gd name="connsiteX1" fmla="*/ 444500 w 850900"/>
              <a:gd name="connsiteY1" fmla="*/ 533400 h 1308100"/>
              <a:gd name="connsiteX2" fmla="*/ 850900 w 850900"/>
              <a:gd name="connsiteY2" fmla="*/ 0 h 1308100"/>
              <a:gd name="connsiteX0" fmla="*/ 0 w 850900"/>
              <a:gd name="connsiteY0" fmla="*/ 1308100 h 1308100"/>
              <a:gd name="connsiteX1" fmla="*/ 393700 w 850900"/>
              <a:gd name="connsiteY1" fmla="*/ 292100 h 1308100"/>
              <a:gd name="connsiteX2" fmla="*/ 850900 w 850900"/>
              <a:gd name="connsiteY2" fmla="*/ 0 h 1308100"/>
              <a:gd name="connsiteX0" fmla="*/ 0 w 635000"/>
              <a:gd name="connsiteY0" fmla="*/ 1092200 h 1092200"/>
              <a:gd name="connsiteX1" fmla="*/ 177800 w 635000"/>
              <a:gd name="connsiteY1" fmla="*/ 292100 h 1092200"/>
              <a:gd name="connsiteX2" fmla="*/ 635000 w 635000"/>
              <a:gd name="connsiteY2" fmla="*/ 0 h 1092200"/>
              <a:gd name="connsiteX0" fmla="*/ 0 w 685800"/>
              <a:gd name="connsiteY0" fmla="*/ 801388 h 801388"/>
              <a:gd name="connsiteX1" fmla="*/ 177800 w 685800"/>
              <a:gd name="connsiteY1" fmla="*/ 1288 h 801388"/>
              <a:gd name="connsiteX2" fmla="*/ 685800 w 685800"/>
              <a:gd name="connsiteY2" fmla="*/ 598188 h 801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5800" h="801388">
                <a:moveTo>
                  <a:pt x="0" y="801388"/>
                </a:moveTo>
                <a:cubicBezTo>
                  <a:pt x="123825" y="367471"/>
                  <a:pt x="63500" y="35155"/>
                  <a:pt x="177800" y="1288"/>
                </a:cubicBezTo>
                <a:cubicBezTo>
                  <a:pt x="292100" y="-32579"/>
                  <a:pt x="415925" y="613004"/>
                  <a:pt x="685800" y="598188"/>
                </a:cubicBezTo>
              </a:path>
            </a:pathLst>
          </a:custGeom>
          <a:noFill/>
          <a:ln w="31750"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 rot="4500000">
            <a:off x="9139061" y="909730"/>
            <a:ext cx="850900" cy="1308100"/>
          </a:xfrm>
          <a:custGeom>
            <a:avLst/>
            <a:gdLst>
              <a:gd name="connsiteX0" fmla="*/ 0 w 1181100"/>
              <a:gd name="connsiteY0" fmla="*/ 1346200 h 1346200"/>
              <a:gd name="connsiteX1" fmla="*/ 444500 w 1181100"/>
              <a:gd name="connsiteY1" fmla="*/ 254000 h 1346200"/>
              <a:gd name="connsiteX2" fmla="*/ 1181100 w 1181100"/>
              <a:gd name="connsiteY2" fmla="*/ 0 h 1346200"/>
              <a:gd name="connsiteX0" fmla="*/ 0 w 850900"/>
              <a:gd name="connsiteY0" fmla="*/ 1308100 h 1308100"/>
              <a:gd name="connsiteX1" fmla="*/ 114300 w 850900"/>
              <a:gd name="connsiteY1" fmla="*/ 254000 h 1308100"/>
              <a:gd name="connsiteX2" fmla="*/ 850900 w 850900"/>
              <a:gd name="connsiteY2" fmla="*/ 0 h 1308100"/>
              <a:gd name="connsiteX0" fmla="*/ 0 w 850900"/>
              <a:gd name="connsiteY0" fmla="*/ 1308100 h 1308100"/>
              <a:gd name="connsiteX1" fmla="*/ 444500 w 850900"/>
              <a:gd name="connsiteY1" fmla="*/ 533400 h 1308100"/>
              <a:gd name="connsiteX2" fmla="*/ 850900 w 850900"/>
              <a:gd name="connsiteY2" fmla="*/ 0 h 1308100"/>
              <a:gd name="connsiteX0" fmla="*/ 0 w 850900"/>
              <a:gd name="connsiteY0" fmla="*/ 1308100 h 1308100"/>
              <a:gd name="connsiteX1" fmla="*/ 393700 w 850900"/>
              <a:gd name="connsiteY1" fmla="*/ 292100 h 1308100"/>
              <a:gd name="connsiteX2" fmla="*/ 850900 w 850900"/>
              <a:gd name="connsiteY2" fmla="*/ 0 h 130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0900" h="1308100">
                <a:moveTo>
                  <a:pt x="0" y="1308100"/>
                </a:moveTo>
                <a:cubicBezTo>
                  <a:pt x="123825" y="874183"/>
                  <a:pt x="251883" y="510116"/>
                  <a:pt x="393700" y="292100"/>
                </a:cubicBezTo>
                <a:cubicBezTo>
                  <a:pt x="535517" y="74084"/>
                  <a:pt x="581025" y="14816"/>
                  <a:pt x="850900" y="0"/>
                </a:cubicBezTo>
              </a:path>
            </a:pathLst>
          </a:custGeom>
          <a:noFill/>
          <a:ln w="31750"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 rot="4500000">
            <a:off x="10641409" y="3016623"/>
            <a:ext cx="1321915" cy="1128368"/>
          </a:xfrm>
          <a:custGeom>
            <a:avLst/>
            <a:gdLst>
              <a:gd name="connsiteX0" fmla="*/ 0 w 1181100"/>
              <a:gd name="connsiteY0" fmla="*/ 1346200 h 1346200"/>
              <a:gd name="connsiteX1" fmla="*/ 444500 w 1181100"/>
              <a:gd name="connsiteY1" fmla="*/ 254000 h 1346200"/>
              <a:gd name="connsiteX2" fmla="*/ 1181100 w 1181100"/>
              <a:gd name="connsiteY2" fmla="*/ 0 h 1346200"/>
              <a:gd name="connsiteX0" fmla="*/ 0 w 850900"/>
              <a:gd name="connsiteY0" fmla="*/ 1308100 h 1308100"/>
              <a:gd name="connsiteX1" fmla="*/ 114300 w 850900"/>
              <a:gd name="connsiteY1" fmla="*/ 254000 h 1308100"/>
              <a:gd name="connsiteX2" fmla="*/ 850900 w 850900"/>
              <a:gd name="connsiteY2" fmla="*/ 0 h 1308100"/>
              <a:gd name="connsiteX0" fmla="*/ 0 w 850900"/>
              <a:gd name="connsiteY0" fmla="*/ 1308100 h 1308100"/>
              <a:gd name="connsiteX1" fmla="*/ 444500 w 850900"/>
              <a:gd name="connsiteY1" fmla="*/ 533400 h 1308100"/>
              <a:gd name="connsiteX2" fmla="*/ 850900 w 850900"/>
              <a:gd name="connsiteY2" fmla="*/ 0 h 1308100"/>
              <a:gd name="connsiteX0" fmla="*/ 0 w 850900"/>
              <a:gd name="connsiteY0" fmla="*/ 1308100 h 1308100"/>
              <a:gd name="connsiteX1" fmla="*/ 393700 w 850900"/>
              <a:gd name="connsiteY1" fmla="*/ 292100 h 1308100"/>
              <a:gd name="connsiteX2" fmla="*/ 850900 w 850900"/>
              <a:gd name="connsiteY2" fmla="*/ 0 h 1308100"/>
              <a:gd name="connsiteX0" fmla="*/ 0 w 709496"/>
              <a:gd name="connsiteY0" fmla="*/ 1016041 h 1016041"/>
              <a:gd name="connsiteX1" fmla="*/ 393700 w 709496"/>
              <a:gd name="connsiteY1" fmla="*/ 41 h 1016041"/>
              <a:gd name="connsiteX2" fmla="*/ 709496 w 709496"/>
              <a:gd name="connsiteY2" fmla="*/ 971705 h 1016041"/>
              <a:gd name="connsiteX0" fmla="*/ 39330 w 748826"/>
              <a:gd name="connsiteY0" fmla="*/ 1583434 h 1583434"/>
              <a:gd name="connsiteX1" fmla="*/ 32850 w 748826"/>
              <a:gd name="connsiteY1" fmla="*/ 26 h 1583434"/>
              <a:gd name="connsiteX2" fmla="*/ 748826 w 748826"/>
              <a:gd name="connsiteY2" fmla="*/ 1539098 h 1583434"/>
              <a:gd name="connsiteX0" fmla="*/ 0 w 1695799"/>
              <a:gd name="connsiteY0" fmla="*/ 251072 h 1825386"/>
              <a:gd name="connsiteX1" fmla="*/ 979823 w 1695799"/>
              <a:gd name="connsiteY1" fmla="*/ 286188 h 1825386"/>
              <a:gd name="connsiteX2" fmla="*/ 1695799 w 1695799"/>
              <a:gd name="connsiteY2" fmla="*/ 1825260 h 1825386"/>
              <a:gd name="connsiteX0" fmla="*/ 0 w 1321915"/>
              <a:gd name="connsiteY0" fmla="*/ 219507 h 1128368"/>
              <a:gd name="connsiteX1" fmla="*/ 979823 w 1321915"/>
              <a:gd name="connsiteY1" fmla="*/ 254623 h 1128368"/>
              <a:gd name="connsiteX2" fmla="*/ 1321915 w 1321915"/>
              <a:gd name="connsiteY2" fmla="*/ 1128148 h 1128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1915" h="1128368">
                <a:moveTo>
                  <a:pt x="0" y="219507"/>
                </a:moveTo>
                <a:cubicBezTo>
                  <a:pt x="123825" y="-214410"/>
                  <a:pt x="759504" y="103183"/>
                  <a:pt x="979823" y="254623"/>
                </a:cubicBezTo>
                <a:cubicBezTo>
                  <a:pt x="1200142" y="406063"/>
                  <a:pt x="1052040" y="1142964"/>
                  <a:pt x="1321915" y="1128148"/>
                </a:cubicBezTo>
              </a:path>
            </a:pathLst>
          </a:custGeom>
          <a:noFill/>
          <a:ln w="31750"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 24"/>
          <p:cNvSpPr/>
          <p:nvPr/>
        </p:nvSpPr>
        <p:spPr>
          <a:xfrm rot="4500000">
            <a:off x="5667799" y="2804996"/>
            <a:ext cx="901894" cy="3736334"/>
          </a:xfrm>
          <a:custGeom>
            <a:avLst/>
            <a:gdLst>
              <a:gd name="connsiteX0" fmla="*/ 0 w 1181100"/>
              <a:gd name="connsiteY0" fmla="*/ 1346200 h 1346200"/>
              <a:gd name="connsiteX1" fmla="*/ 444500 w 1181100"/>
              <a:gd name="connsiteY1" fmla="*/ 254000 h 1346200"/>
              <a:gd name="connsiteX2" fmla="*/ 1181100 w 1181100"/>
              <a:gd name="connsiteY2" fmla="*/ 0 h 1346200"/>
              <a:gd name="connsiteX0" fmla="*/ 0 w 850900"/>
              <a:gd name="connsiteY0" fmla="*/ 1308100 h 1308100"/>
              <a:gd name="connsiteX1" fmla="*/ 114300 w 850900"/>
              <a:gd name="connsiteY1" fmla="*/ 254000 h 1308100"/>
              <a:gd name="connsiteX2" fmla="*/ 850900 w 850900"/>
              <a:gd name="connsiteY2" fmla="*/ 0 h 1308100"/>
              <a:gd name="connsiteX0" fmla="*/ 0 w 850900"/>
              <a:gd name="connsiteY0" fmla="*/ 1308100 h 1308100"/>
              <a:gd name="connsiteX1" fmla="*/ 444500 w 850900"/>
              <a:gd name="connsiteY1" fmla="*/ 533400 h 1308100"/>
              <a:gd name="connsiteX2" fmla="*/ 850900 w 850900"/>
              <a:gd name="connsiteY2" fmla="*/ 0 h 1308100"/>
              <a:gd name="connsiteX0" fmla="*/ 0 w 850900"/>
              <a:gd name="connsiteY0" fmla="*/ 1308100 h 1308100"/>
              <a:gd name="connsiteX1" fmla="*/ 393700 w 850900"/>
              <a:gd name="connsiteY1" fmla="*/ 292100 h 1308100"/>
              <a:gd name="connsiteX2" fmla="*/ 850900 w 850900"/>
              <a:gd name="connsiteY2" fmla="*/ 0 h 1308100"/>
              <a:gd name="connsiteX0" fmla="*/ 0 w 709496"/>
              <a:gd name="connsiteY0" fmla="*/ 1016041 h 1016041"/>
              <a:gd name="connsiteX1" fmla="*/ 393700 w 709496"/>
              <a:gd name="connsiteY1" fmla="*/ 41 h 1016041"/>
              <a:gd name="connsiteX2" fmla="*/ 709496 w 709496"/>
              <a:gd name="connsiteY2" fmla="*/ 971705 h 1016041"/>
              <a:gd name="connsiteX0" fmla="*/ 39330 w 748826"/>
              <a:gd name="connsiteY0" fmla="*/ 1583434 h 1583434"/>
              <a:gd name="connsiteX1" fmla="*/ 32850 w 748826"/>
              <a:gd name="connsiteY1" fmla="*/ 26 h 1583434"/>
              <a:gd name="connsiteX2" fmla="*/ 748826 w 748826"/>
              <a:gd name="connsiteY2" fmla="*/ 1539098 h 1583434"/>
              <a:gd name="connsiteX0" fmla="*/ 0 w 1695799"/>
              <a:gd name="connsiteY0" fmla="*/ 251072 h 1825386"/>
              <a:gd name="connsiteX1" fmla="*/ 979823 w 1695799"/>
              <a:gd name="connsiteY1" fmla="*/ 286188 h 1825386"/>
              <a:gd name="connsiteX2" fmla="*/ 1695799 w 1695799"/>
              <a:gd name="connsiteY2" fmla="*/ 1825260 h 1825386"/>
              <a:gd name="connsiteX0" fmla="*/ 0 w 1321915"/>
              <a:gd name="connsiteY0" fmla="*/ 219507 h 1128368"/>
              <a:gd name="connsiteX1" fmla="*/ 979823 w 1321915"/>
              <a:gd name="connsiteY1" fmla="*/ 254623 h 1128368"/>
              <a:gd name="connsiteX2" fmla="*/ 1321915 w 1321915"/>
              <a:gd name="connsiteY2" fmla="*/ 1128148 h 1128368"/>
              <a:gd name="connsiteX0" fmla="*/ 768736 w 1759331"/>
              <a:gd name="connsiteY0" fmla="*/ 374630 h 4030420"/>
              <a:gd name="connsiteX1" fmla="*/ 1748559 w 1759331"/>
              <a:gd name="connsiteY1" fmla="*/ 409746 h 4030420"/>
              <a:gd name="connsiteX2" fmla="*/ 26620 w 1759331"/>
              <a:gd name="connsiteY2" fmla="*/ 4030366 h 4030420"/>
              <a:gd name="connsiteX0" fmla="*/ 791408 w 901894"/>
              <a:gd name="connsiteY0" fmla="*/ 80486 h 3736334"/>
              <a:gd name="connsiteX1" fmla="*/ 823647 w 901894"/>
              <a:gd name="connsiteY1" fmla="*/ 1689271 h 3736334"/>
              <a:gd name="connsiteX2" fmla="*/ 49292 w 901894"/>
              <a:gd name="connsiteY2" fmla="*/ 3736222 h 3736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01894" h="3736334">
                <a:moveTo>
                  <a:pt x="791408" y="80486"/>
                </a:moveTo>
                <a:cubicBezTo>
                  <a:pt x="915233" y="-353431"/>
                  <a:pt x="947333" y="1079982"/>
                  <a:pt x="823647" y="1689271"/>
                </a:cubicBezTo>
                <a:cubicBezTo>
                  <a:pt x="699961" y="2298560"/>
                  <a:pt x="-220583" y="3751038"/>
                  <a:pt x="49292" y="3736222"/>
                </a:cubicBezTo>
              </a:path>
            </a:pathLst>
          </a:custGeom>
          <a:noFill/>
          <a:ln w="31750"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778000" y="4627343"/>
            <a:ext cx="1104240" cy="467055"/>
          </a:xfrm>
          <a:prstGeom prst="straightConnector1">
            <a:avLst/>
          </a:prstGeom>
          <a:ln w="66675">
            <a:solidFill>
              <a:srgbClr val="003F5E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237267" y="1285388"/>
            <a:ext cx="29720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Community Science Portal</a:t>
            </a:r>
            <a:endParaRPr lang="en-US" sz="2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6038900" y="3580807"/>
            <a:ext cx="26430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Infrastructure Master </a:t>
            </a:r>
            <a:br>
              <a:rPr lang="en-US" sz="2000" b="1" dirty="0" smtClean="0"/>
            </a:br>
            <a:r>
              <a:rPr lang="en-US" sz="2000" b="1" dirty="0" smtClean="0"/>
              <a:t>Portal Credential  Store</a:t>
            </a:r>
            <a:endParaRPr lang="en-US" sz="20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7836771" y="5940710"/>
            <a:ext cx="3644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Policy Filtering WAYF / eduGAIN</a:t>
            </a:r>
            <a:endParaRPr lang="en-US" sz="20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239237" y="5728274"/>
            <a:ext cx="26430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/>
              <a:t>User Home Org </a:t>
            </a:r>
            <a:br>
              <a:rPr lang="en-US" sz="2000" b="1" dirty="0" smtClean="0"/>
            </a:br>
            <a:r>
              <a:rPr lang="en-US" sz="2000" b="1" i="1" dirty="0" smtClean="0"/>
              <a:t>or Infrastructure IdP</a:t>
            </a:r>
            <a:endParaRPr lang="en-US" sz="2000" b="1" i="1" dirty="0"/>
          </a:p>
        </p:txBody>
      </p:sp>
      <p:sp>
        <p:nvSpPr>
          <p:cNvPr id="34" name="TextBox 33"/>
          <p:cNvSpPr txBox="1"/>
          <p:nvPr/>
        </p:nvSpPr>
        <p:spPr>
          <a:xfrm>
            <a:off x="10306390" y="1395056"/>
            <a:ext cx="18856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Accredited</a:t>
            </a:r>
            <a:br>
              <a:rPr lang="en-US" sz="2000" b="1" dirty="0" smtClean="0"/>
            </a:br>
            <a:r>
              <a:rPr lang="en-US" sz="2000" b="1" dirty="0" smtClean="0"/>
              <a:t>PKIX Authority</a:t>
            </a:r>
            <a:endParaRPr lang="en-US" sz="2000" b="1" dirty="0"/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248" y="6508081"/>
            <a:ext cx="1428750" cy="349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639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CILogon-like TTS Pilot - distributable elements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796" y="1990828"/>
            <a:ext cx="9075633" cy="425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76" y="1005876"/>
            <a:ext cx="3183348" cy="181800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275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097" y="4200844"/>
            <a:ext cx="3764903" cy="1772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4502" y="1439333"/>
            <a:ext cx="10909300" cy="4934573"/>
          </a:xfrm>
        </p:spPr>
        <p:txBody>
          <a:bodyPr>
            <a:normAutofit/>
          </a:bodyPr>
          <a:lstStyle/>
          <a:p>
            <a:r>
              <a:rPr lang="en-US" dirty="0" smtClean="0"/>
              <a:t>Are around today, either self-managed or hosted, in most communities</a:t>
            </a:r>
          </a:p>
          <a:p>
            <a:r>
              <a:rPr lang="en-US" dirty="0" smtClean="0"/>
              <a:t>Science gateways, portals, e.g. HADDOCK, Galaxy, </a:t>
            </a:r>
            <a:r>
              <a:rPr lang="en-US" dirty="0" err="1" smtClean="0"/>
              <a:t>LifeRay</a:t>
            </a:r>
            <a:r>
              <a:rPr lang="en-US" dirty="0" smtClean="0"/>
              <a:t> (generic), WebFTS, …</a:t>
            </a:r>
          </a:p>
          <a:p>
            <a:endParaRPr lang="en-US" dirty="0"/>
          </a:p>
          <a:p>
            <a:r>
              <a:rPr lang="en-US" dirty="0" smtClean="0"/>
              <a:t>Omnipresent (and has unfortunately proven to be an easily compromised target)</a:t>
            </a:r>
          </a:p>
          <a:p>
            <a:r>
              <a:rPr lang="en-US" dirty="0" smtClean="0"/>
              <a:t>Will have to </a:t>
            </a:r>
            <a:r>
              <a:rPr lang="en-US" i="1" dirty="0" smtClean="0"/>
              <a:t>get credentials </a:t>
            </a:r>
            <a:r>
              <a:rPr lang="en-US" dirty="0" smtClean="0"/>
              <a:t>from the MPs, but should be able to</a:t>
            </a:r>
            <a:br>
              <a:rPr lang="en-US" dirty="0" smtClean="0"/>
            </a:br>
            <a:r>
              <a:rPr lang="en-US" dirty="0" smtClean="0"/>
              <a:t>do so </a:t>
            </a:r>
            <a:r>
              <a:rPr lang="en-US" i="1" dirty="0" smtClean="0"/>
              <a:t>only for authenticated users</a:t>
            </a:r>
          </a:p>
          <a:p>
            <a:r>
              <a:rPr lang="en-US" dirty="0" smtClean="0"/>
              <a:t>Downtime will impact its’ own users, but there will be</a:t>
            </a:r>
            <a:br>
              <a:rPr lang="en-US" dirty="0" smtClean="0"/>
            </a:br>
            <a:r>
              <a:rPr lang="en-US" dirty="0" smtClean="0"/>
              <a:t>many of these (same service by different sites?)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F6791C"/>
                </a:solidFill>
              </a:rPr>
              <a:t>Considerations: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6791C"/>
                </a:solidFill>
              </a:rPr>
              <a:t>Operated as today by the communities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6791C"/>
                </a:solidFill>
              </a:rPr>
              <a:t>Bound slightly stronger to the community via the Master Portal</a:t>
            </a:r>
            <a:endParaRPr lang="en-US" dirty="0">
              <a:solidFill>
                <a:srgbClr val="F6791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Blue: VO services and resources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0553225" y="1407241"/>
            <a:ext cx="1620957" cy="1560077"/>
            <a:chOff x="8040878" y="4404560"/>
            <a:chExt cx="1959392" cy="1885801"/>
          </a:xfrm>
        </p:grpSpPr>
        <p:sp>
          <p:nvSpPr>
            <p:cNvPr id="11" name="Oval 10"/>
            <p:cNvSpPr/>
            <p:nvPr/>
          </p:nvSpPr>
          <p:spPr>
            <a:xfrm>
              <a:off x="8041922" y="4404560"/>
              <a:ext cx="1885801" cy="1885801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003F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040878" y="4911169"/>
              <a:ext cx="1959392" cy="11347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rgbClr val="003F5E"/>
                  </a:solidFill>
                  <a:latin typeface="OCRB" panose="02000509000000000000" pitchFamily="49" charset="0"/>
                </a:rPr>
                <a:t>$</a:t>
              </a:r>
              <a:r>
                <a:rPr lang="en-US" sz="1100" b="1" dirty="0" err="1">
                  <a:solidFill>
                    <a:srgbClr val="003F5E"/>
                  </a:solidFill>
                  <a:latin typeface="OCRB" panose="02000509000000000000" pitchFamily="49" charset="0"/>
                </a:rPr>
                <a:t>oidc</a:t>
              </a:r>
              <a:r>
                <a:rPr lang="en-US" sz="1100" b="1" dirty="0">
                  <a:solidFill>
                    <a:srgbClr val="003F5E"/>
                  </a:solidFill>
                  <a:latin typeface="OCRB" panose="02000509000000000000" pitchFamily="49" charset="0"/>
                </a:rPr>
                <a:t>-</a:t>
              </a:r>
              <a:r>
                <a:rPr lang="en-US" sz="1100" b="1" dirty="0" smtClean="0">
                  <a:solidFill>
                    <a:srgbClr val="003F5E"/>
                  </a:solidFill>
                  <a:latin typeface="OCRB" panose="02000509000000000000" pitchFamily="49" charset="0"/>
                </a:rPr>
                <a:t>&gt;</a:t>
              </a:r>
              <a:br>
                <a:rPr lang="en-US" sz="1100" b="1" dirty="0" smtClean="0">
                  <a:solidFill>
                    <a:srgbClr val="003F5E"/>
                  </a:solidFill>
                  <a:latin typeface="OCRB" panose="02000509000000000000" pitchFamily="49" charset="0"/>
                </a:rPr>
              </a:br>
              <a:r>
                <a:rPr lang="en-US" sz="1100" b="1" dirty="0" smtClean="0">
                  <a:solidFill>
                    <a:srgbClr val="003F5E"/>
                  </a:solidFill>
                  <a:latin typeface="OCRB" panose="02000509000000000000" pitchFamily="49" charset="0"/>
                </a:rPr>
                <a:t>authenticate()</a:t>
              </a:r>
              <a:r>
                <a:rPr lang="en-US" sz="1100" b="1" dirty="0">
                  <a:solidFill>
                    <a:srgbClr val="003F5E"/>
                  </a:solidFill>
                  <a:latin typeface="OCRB" panose="02000509000000000000" pitchFamily="49" charset="0"/>
                </a:rPr>
                <a:t/>
              </a:r>
              <a:br>
                <a:rPr lang="en-US" sz="1100" b="1" dirty="0">
                  <a:solidFill>
                    <a:srgbClr val="003F5E"/>
                  </a:solidFill>
                  <a:latin typeface="OCRB" panose="02000509000000000000" pitchFamily="49" charset="0"/>
                </a:rPr>
              </a:br>
              <a:r>
                <a:rPr lang="en-US" sz="1100" b="1" dirty="0" smtClean="0">
                  <a:solidFill>
                    <a:srgbClr val="003F5E"/>
                  </a:solidFill>
                  <a:latin typeface="OCRB" panose="02000509000000000000" pitchFamily="49" charset="0"/>
                </a:rPr>
                <a:t/>
              </a:r>
              <a:br>
                <a:rPr lang="en-US" sz="1100" b="1" dirty="0" smtClean="0">
                  <a:solidFill>
                    <a:srgbClr val="003F5E"/>
                  </a:solidFill>
                  <a:latin typeface="OCRB" panose="02000509000000000000" pitchFamily="49" charset="0"/>
                </a:rPr>
              </a:br>
              <a:r>
                <a:rPr lang="en-US" sz="1100" b="1" dirty="0" smtClean="0">
                  <a:solidFill>
                    <a:srgbClr val="003F5E"/>
                  </a:solidFill>
                  <a:latin typeface="OCRB" panose="02000509000000000000" pitchFamily="49" charset="0"/>
                </a:rPr>
                <a:t>echo "</a:t>
              </a:r>
              <a:r>
                <a:rPr lang="en-US" sz="1100" b="1" dirty="0" err="1" smtClean="0">
                  <a:solidFill>
                    <a:srgbClr val="003F5E"/>
                  </a:solidFill>
                  <a:latin typeface="OCRB" panose="02000509000000000000" pitchFamily="49" charset="0"/>
                </a:rPr>
                <a:t>Hola</a:t>
              </a:r>
              <a:r>
                <a:rPr lang="en-US" sz="1100" b="1" dirty="0" smtClean="0">
                  <a:solidFill>
                    <a:srgbClr val="003F5E"/>
                  </a:solidFill>
                  <a:latin typeface="OCRB" panose="02000509000000000000" pitchFamily="49" charset="0"/>
                </a:rPr>
                <a:t> </a:t>
              </a:r>
              <a:br>
                <a:rPr lang="en-US" sz="1100" b="1" dirty="0" smtClean="0">
                  <a:solidFill>
                    <a:srgbClr val="003F5E"/>
                  </a:solidFill>
                  <a:latin typeface="OCRB" panose="02000509000000000000" pitchFamily="49" charset="0"/>
                </a:rPr>
              </a:br>
              <a:r>
                <a:rPr lang="en-US" sz="1100" b="1" dirty="0" smtClean="0">
                  <a:solidFill>
                    <a:srgbClr val="003F5E"/>
                  </a:solidFill>
                  <a:latin typeface="OCRB" panose="02000509000000000000" pitchFamily="49" charset="0"/>
                </a:rPr>
                <a:t>$name"</a:t>
              </a:r>
              <a:endParaRPr lang="en-US" sz="1100" b="1" dirty="0">
                <a:solidFill>
                  <a:srgbClr val="003F5E"/>
                </a:solidFill>
                <a:latin typeface="OCRB" panose="02000509000000000000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743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Needs to be a trusted element (to permit credential storage by the TTS)</a:t>
            </a:r>
          </a:p>
          <a:p>
            <a:r>
              <a:rPr lang="en-US" dirty="0" smtClean="0"/>
              <a:t>Requires some operational and security expertise (managed data </a:t>
            </a:r>
            <a:r>
              <a:rPr lang="en-US" dirty="0" err="1" smtClean="0"/>
              <a:t>centre</a:t>
            </a:r>
            <a:r>
              <a:rPr lang="en-US" dirty="0" smtClean="0"/>
              <a:t>, locked racks, access controls, ability to designate infrastructure for security operations, trained staff)</a:t>
            </a:r>
          </a:p>
          <a:p>
            <a:r>
              <a:rPr lang="en-US" dirty="0" smtClean="0"/>
              <a:t>Connects to (many) workflow-specific VO portals</a:t>
            </a:r>
          </a:p>
          <a:p>
            <a:r>
              <a:rPr lang="en-US" dirty="0" smtClean="0"/>
              <a:t>Connects to a single Delegation Service/TTS – and can give </a:t>
            </a:r>
            <a:r>
              <a:rPr lang="en-US" i="1" dirty="0" smtClean="0"/>
              <a:t>IdP hints</a:t>
            </a:r>
          </a:p>
          <a:p>
            <a:endParaRPr lang="en-US" dirty="0"/>
          </a:p>
          <a:p>
            <a:r>
              <a:rPr lang="en-US" dirty="0" smtClean="0"/>
              <a:t>Downtime of an MP disables resource access for connected VO portals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F6791C"/>
                </a:solidFill>
              </a:rPr>
              <a:t>Considerations: </a:t>
            </a:r>
            <a:endParaRPr lang="en-US" dirty="0">
              <a:solidFill>
                <a:srgbClr val="F6791C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6791C"/>
                </a:solidFill>
              </a:rPr>
              <a:t>One per Research or e-Infrastructure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6791C"/>
                </a:solidFill>
              </a:rPr>
              <a:t>Should be highly available (database sync)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6791C"/>
                </a:solidFill>
              </a:rPr>
              <a:t>Infrastructures can also build their own (e.g. in </a:t>
            </a:r>
            <a:r>
              <a:rPr lang="en-US" dirty="0" err="1" smtClean="0">
                <a:solidFill>
                  <a:srgbClr val="F6791C"/>
                </a:solidFill>
              </a:rPr>
              <a:t>WaTTS</a:t>
            </a:r>
            <a:r>
              <a:rPr lang="en-US" dirty="0" smtClean="0">
                <a:solidFill>
                  <a:srgbClr val="F6791C"/>
                </a:solidFill>
              </a:rPr>
              <a:t>, Unity, …)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Red: the Master Portal (MP) and Credential Repository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217" y="4386743"/>
            <a:ext cx="4422783" cy="1342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0653908" y="2385115"/>
            <a:ext cx="1326273" cy="1326273"/>
            <a:chOff x="7064225" y="4104851"/>
            <a:chExt cx="1885801" cy="1885801"/>
          </a:xfrm>
        </p:grpSpPr>
        <p:sp>
          <p:nvSpPr>
            <p:cNvPr id="7" name="Oval 6"/>
            <p:cNvSpPr/>
            <p:nvPr/>
          </p:nvSpPr>
          <p:spPr>
            <a:xfrm>
              <a:off x="7064225" y="4104851"/>
              <a:ext cx="1885801" cy="1885801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003F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4" descr="H:\Home\davidg\Projects-misc\Terena\AARC\PR\bomb-in-infrastructure-dt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4811" y="4136900"/>
              <a:ext cx="1599213" cy="1539091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  <a:softEdge rad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6320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ANT Associ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10D0992E-CCCF-45DB-AB26-A4F50B75E4D6}" vid="{C2252C9B-28CB-4431-8278-C26B15A769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D342B61AA90142A8D5A114AFFAD389" ma:contentTypeVersion="1" ma:contentTypeDescription="Create a new document." ma:contentTypeScope="" ma:versionID="138dd77d572eb9aa87051d9216bdb44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9AA3960-760A-4B61-8C8B-DBF90F37C8C8}">
  <ds:schemaRefs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sharepoint/v3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FF8F0BB2-8848-4E68-80B0-B0624BDBD5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2C07721-32FF-48B6-9D36-E09F4CC3A6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Final GEANT Association template 16 9 widescreen</Template>
  <TotalTime>16699</TotalTime>
  <Words>979</Words>
  <Application>Microsoft Office PowerPoint</Application>
  <PresentationFormat>Custom</PresentationFormat>
  <Paragraphs>191</Paragraphs>
  <Slides>18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GEANT Association</vt:lpstr>
      <vt:lpstr>PowerPoint Presentation</vt:lpstr>
      <vt:lpstr>Seamless (eduGAIN) Access to (non-Web) Resources using PKIX?</vt:lpstr>
      <vt:lpstr>Aim: seamless access to existing services with eduGAIN for all</vt:lpstr>
      <vt:lpstr>CILogon-like TTS Pilot, the User’s work flow</vt:lpstr>
      <vt:lpstr>PowerPoint Presentation</vt:lpstr>
      <vt:lpstr>Flow for RCauth-like scenarios</vt:lpstr>
      <vt:lpstr>CILogon-like TTS Pilot - distributable elements</vt:lpstr>
      <vt:lpstr>Blue: VO services and resources</vt:lpstr>
      <vt:lpstr>Red: the Master Portal (MP) and Credential Repository</vt:lpstr>
      <vt:lpstr>Yellow: the Token Translator/OA4MP/CA service</vt:lpstr>
      <vt:lpstr>Purple: connected federations and IdPs (proxies)</vt:lpstr>
      <vt:lpstr>AARC’s CILogon-for-Europe: ‘of the Pilot, the Blueprint, and the Policy’</vt:lpstr>
      <vt:lpstr>Sirtfi and R&amp;S – policy needs for trust in identity providers and federations</vt:lpstr>
      <vt:lpstr>Where are we now?</vt:lpstr>
      <vt:lpstr>Potential RCauth.eu management model</vt:lpstr>
      <vt:lpstr>Costing the services</vt:lpstr>
      <vt:lpstr>References</vt:lpstr>
      <vt:lpstr>PowerPoint Presentation</vt:lpstr>
    </vt:vector>
  </TitlesOfParts>
  <Company>DANTE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 Meyer</dc:creator>
  <cp:lastModifiedBy>DavidG</cp:lastModifiedBy>
  <cp:revision>332</cp:revision>
  <cp:lastPrinted>2015-05-01T10:30:08Z</cp:lastPrinted>
  <dcterms:created xsi:type="dcterms:W3CDTF">2015-04-29T14:13:57Z</dcterms:created>
  <dcterms:modified xsi:type="dcterms:W3CDTF">2017-05-09T10:13:52Z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0x01010015D342B61AA90142A8D5A114AFFAD389</vt:lpwstr>
  </property>
</Properties>
</file>