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92" r:id="rId5"/>
    <p:sldId id="311" r:id="rId6"/>
    <p:sldId id="312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1219" y="-1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groups and (proposed) policies, but leaving many open issues</a:t>
            </a:r>
          </a:p>
          <a:p>
            <a:endParaRPr lang="en-US" dirty="0" smtClean="0"/>
          </a:p>
          <a:p>
            <a:r>
              <a:rPr lang="en-US" dirty="0" smtClean="0"/>
              <a:t>AARC “NA3” is tackling a sub-set of these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Levels of Assurance</a:t>
            </a:r>
            <a:r>
              <a:rPr lang="en-US" dirty="0" smtClean="0"/>
              <a:t>” 	– a minimally-useful level and a differentiated set, for ID and attributes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Incident Response</a:t>
            </a:r>
            <a:r>
              <a:rPr lang="en-US" dirty="0" smtClean="0"/>
              <a:t>”	– encouraging ‘expression’ of engagement by (federation) partners</a:t>
            </a:r>
            <a:br>
              <a:rPr lang="en-US" dirty="0" smtClean="0"/>
            </a:br>
            <a:r>
              <a:rPr lang="en-US" dirty="0" smtClean="0"/>
              <a:t>				   and a common </a:t>
            </a:r>
            <a:r>
              <a:rPr lang="en-US" dirty="0"/>
              <a:t>understanding</a:t>
            </a:r>
            <a:br>
              <a:rPr lang="en-US" dirty="0"/>
            </a:br>
            <a:r>
              <a:rPr lang="en-US" dirty="0"/>
              <a:t>				   https://wiki.refeds.org/display/GROUPS/SIRTFI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Sustainability models </a:t>
            </a:r>
            <a:r>
              <a:rPr lang="en-US" dirty="0" smtClean="0"/>
              <a:t>and Guest IdPs”	– how can a service be offered in the long run?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Scalable policy negotiation</a:t>
            </a:r>
            <a:r>
              <a:rPr lang="en-US" dirty="0" smtClean="0"/>
              <a:t>” 		– beyond bilateral discussion (and more IGTF style ?)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Protection of (accounting) data privacy</a:t>
            </a:r>
            <a:r>
              <a:rPr lang="en-US" dirty="0" smtClean="0"/>
              <a:t>” 	– aggregation of PI-like data in </a:t>
            </a:r>
            <a:br>
              <a:rPr lang="en-US" dirty="0" smtClean="0"/>
            </a:br>
            <a:r>
              <a:rPr lang="en-US" dirty="0" smtClean="0"/>
              <a:t>							   collaborative infrastructures</a:t>
            </a:r>
          </a:p>
          <a:p>
            <a:r>
              <a:rPr lang="en-US" dirty="0" smtClean="0"/>
              <a:t>Strategy is to support and extend established and emergent groups so as to </a:t>
            </a:r>
            <a:br>
              <a:rPr lang="en-US" dirty="0" smtClean="0"/>
            </a:br>
            <a:r>
              <a:rPr lang="en-US" dirty="0" smtClean="0"/>
              <a:t>leverage their support base (and ‘multiply’ the effect of policy investments from AARC)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Policy Puzzle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29315" y="2104831"/>
            <a:ext cx="1968981" cy="3349575"/>
            <a:chOff x="9584933" y="1351102"/>
            <a:chExt cx="1968981" cy="3349575"/>
          </a:xfrm>
        </p:grpSpPr>
        <p:grpSp>
          <p:nvGrpSpPr>
            <p:cNvPr id="5" name="Group 4"/>
            <p:cNvGrpSpPr/>
            <p:nvPr/>
          </p:nvGrpSpPr>
          <p:grpSpPr>
            <a:xfrm>
              <a:off x="9584933" y="1351102"/>
              <a:ext cx="1968981" cy="2420008"/>
              <a:chOff x="7355548" y="1052736"/>
              <a:chExt cx="1968981" cy="2420008"/>
            </a:xfrm>
          </p:grpSpPr>
          <p:sp>
            <p:nvSpPr>
              <p:cNvPr id="6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105273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IGTF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Puzzle2"/>
              <p:cNvSpPr>
                <a:spLocks noEditPoints="1" noChangeArrowheads="1"/>
              </p:cNvSpPr>
              <p:nvPr/>
            </p:nvSpPr>
            <p:spPr bwMode="auto">
              <a:xfrm>
                <a:off x="8089227" y="1818263"/>
                <a:ext cx="1235302" cy="95708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SCI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Puzzle4"/>
              <p:cNvSpPr>
                <a:spLocks noEditPoints="1" noChangeArrowheads="1"/>
              </p:cNvSpPr>
              <p:nvPr/>
            </p:nvSpPr>
            <p:spPr bwMode="auto">
              <a:xfrm>
                <a:off x="7611225" y="1806465"/>
                <a:ext cx="744794" cy="1223595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REFEDS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Puzzle1"/>
              <p:cNvSpPr>
                <a:spLocks noEditPoints="1" noChangeArrowheads="1"/>
              </p:cNvSpPr>
              <p:nvPr/>
            </p:nvSpPr>
            <p:spPr bwMode="auto">
              <a:xfrm>
                <a:off x="7355549" y="1370607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10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GB" sz="1000" b="1" dirty="0" smtClean="0">
                    <a:solidFill>
                      <a:srgbClr val="002060"/>
                    </a:solidFill>
                  </a:rPr>
                </a:br>
                <a:r>
                  <a:rPr lang="en-GB" sz="1100" b="1" dirty="0" smtClean="0">
                    <a:solidFill>
                      <a:srgbClr val="002060"/>
                    </a:solidFill>
                  </a:rPr>
                  <a:t>FIM4R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242196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GN4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Puzzle1"/>
              <p:cNvSpPr>
                <a:spLocks noEditPoints="1" noChangeArrowheads="1"/>
              </p:cNvSpPr>
              <p:nvPr/>
            </p:nvSpPr>
            <p:spPr bwMode="auto">
              <a:xfrm>
                <a:off x="7355548" y="2739836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0" tIns="36000" rIns="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050" b="1" dirty="0" smtClean="0">
                    <a:solidFill>
                      <a:srgbClr val="002060"/>
                    </a:solidFill>
                  </a:rPr>
                  <a:t>AARC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10543717" y="3477082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SIRTFI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9600219" y="3477082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. . .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2795" y="5995645"/>
            <a:ext cx="11455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and thanks to all AARC folk for their work – 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>; 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442698" cy="4927284"/>
          </a:xfrm>
        </p:spPr>
        <p:txBody>
          <a:bodyPr>
            <a:normAutofit/>
          </a:bodyPr>
          <a:lstStyle/>
          <a:p>
            <a:r>
              <a:rPr lang="en-US" dirty="0" smtClean="0"/>
              <a:t>consensus </a:t>
            </a:r>
            <a:r>
              <a:rPr lang="en-US" dirty="0"/>
              <a:t>‘</a:t>
            </a:r>
            <a:r>
              <a:rPr lang="en-US" b="1" dirty="0"/>
              <a:t>baseline authentication assurance profile</a:t>
            </a:r>
            <a:r>
              <a:rPr lang="en-US" dirty="0"/>
              <a:t>’ for many low-risk research cases*</a:t>
            </a:r>
            <a:br>
              <a:rPr lang="en-US" dirty="0"/>
            </a:br>
            <a:r>
              <a:rPr lang="en-US" dirty="0" smtClean="0"/>
              <a:t>based </a:t>
            </a:r>
            <a:r>
              <a:rPr lang="en-US" dirty="0"/>
              <a:t>on depth-interviews with the major </a:t>
            </a:r>
            <a:r>
              <a:rPr lang="en-US" dirty="0" smtClean="0"/>
              <a:t>research communities </a:t>
            </a:r>
            <a:r>
              <a:rPr lang="en-US" dirty="0"/>
              <a:t>and e-</a:t>
            </a:r>
            <a:r>
              <a:rPr lang="en-US" dirty="0" err="1"/>
              <a:t>Infra’s</a:t>
            </a:r>
            <a:r>
              <a:rPr lang="en-US" dirty="0"/>
              <a:t> in Europe ...</a:t>
            </a:r>
          </a:p>
          <a:p>
            <a:pPr lvl="1"/>
            <a:r>
              <a:rPr lang="fi-FI" sz="2000" dirty="0" smtClean="0">
                <a:solidFill>
                  <a:srgbClr val="F6791C"/>
                </a:solidFill>
              </a:rPr>
              <a:t>Accounts belong to a known individual (i.e. no shared accounts)</a:t>
            </a:r>
          </a:p>
          <a:p>
            <a:pPr lvl="1"/>
            <a:r>
              <a:rPr lang="fi-FI" sz="2000" dirty="0" smtClean="0">
                <a:solidFill>
                  <a:srgbClr val="F6791C"/>
                </a:solidFill>
              </a:rPr>
              <a:t>Persistent </a:t>
            </a:r>
            <a:r>
              <a:rPr lang="fi-FI" sz="2000" dirty="0">
                <a:solidFill>
                  <a:srgbClr val="F6791C"/>
                </a:solidFill>
              </a:rPr>
              <a:t>identifiers (i.e. are not re-assigned)</a:t>
            </a:r>
          </a:p>
          <a:p>
            <a:pPr lvl="1"/>
            <a:r>
              <a:rPr lang="fi-FI" sz="2000" dirty="0">
                <a:solidFill>
                  <a:srgbClr val="F6791C"/>
                </a:solidFill>
              </a:rPr>
              <a:t>Documented identity vetting (not necessarily F2F)</a:t>
            </a:r>
          </a:p>
          <a:p>
            <a:pPr lvl="1"/>
            <a:r>
              <a:rPr lang="fi-FI" sz="2000" dirty="0">
                <a:solidFill>
                  <a:srgbClr val="F6791C"/>
                </a:solidFill>
              </a:rPr>
              <a:t>Password authN (with some good practices)</a:t>
            </a:r>
          </a:p>
          <a:p>
            <a:pPr lvl="1"/>
            <a:r>
              <a:rPr lang="fi-FI" sz="2000" dirty="0">
                <a:solidFill>
                  <a:srgbClr val="F6791C"/>
                </a:solidFill>
              </a:rPr>
              <a:t>Departing user’s account closes/ePA changes promptly</a:t>
            </a:r>
          </a:p>
          <a:p>
            <a:pPr lvl="1"/>
            <a:r>
              <a:rPr lang="fi-FI" sz="2000" dirty="0">
                <a:solidFill>
                  <a:srgbClr val="F6791C"/>
                </a:solidFill>
              </a:rPr>
              <a:t>Self-assessment (supported with specific </a:t>
            </a:r>
            <a:r>
              <a:rPr lang="fi-FI" sz="2000" dirty="0" smtClean="0">
                <a:solidFill>
                  <a:srgbClr val="F6791C"/>
                </a:solidFill>
              </a:rPr>
              <a:t>guidelines)</a:t>
            </a:r>
          </a:p>
          <a:p>
            <a:pPr marL="179388" indent="0">
              <a:buNone/>
            </a:pPr>
            <a:r>
              <a:rPr lang="en-US" dirty="0" smtClean="0"/>
              <a:t>pushed to a REFEDS </a:t>
            </a:r>
            <a:r>
              <a:rPr lang="en-US" dirty="0"/>
              <a:t>task force </a:t>
            </a:r>
            <a:r>
              <a:rPr lang="en-US" dirty="0" smtClean="0"/>
              <a:t>to evolve into </a:t>
            </a:r>
            <a:r>
              <a:rPr lang="en-US" b="1" dirty="0"/>
              <a:t>globally implementable guidelines</a:t>
            </a:r>
          </a:p>
          <a:p>
            <a:r>
              <a:rPr lang="en-US" b="1" dirty="0" err="1" smtClean="0"/>
              <a:t>Sirtfi</a:t>
            </a:r>
            <a:r>
              <a:rPr lang="en-US" dirty="0" smtClean="0"/>
              <a:t> – security incident response trust framework for federated identity</a:t>
            </a:r>
          </a:p>
          <a:p>
            <a:pPr lvl="1"/>
            <a:r>
              <a:rPr lang="en-US" dirty="0"/>
              <a:t>defines </a:t>
            </a:r>
            <a:r>
              <a:rPr lang="en-US" b="1" dirty="0"/>
              <a:t>basic security incident response </a:t>
            </a:r>
            <a:r>
              <a:rPr lang="en-US" dirty="0"/>
              <a:t>capabilities </a:t>
            </a:r>
            <a:r>
              <a:rPr lang="en-US" dirty="0" smtClean="0"/>
              <a:t>to </a:t>
            </a:r>
            <a:r>
              <a:rPr lang="en-US" dirty="0"/>
              <a:t>which </a:t>
            </a:r>
            <a:r>
              <a:rPr lang="en-US" dirty="0" smtClean="0"/>
              <a:t>organizations </a:t>
            </a:r>
            <a:r>
              <a:rPr lang="en-US" dirty="0"/>
              <a:t>can </a:t>
            </a:r>
            <a:r>
              <a:rPr lang="en-US" b="1" dirty="0"/>
              <a:t>self-assert compliance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SCI grouping of </a:t>
            </a:r>
            <a:r>
              <a:rPr lang="en-US" dirty="0" smtClean="0"/>
              <a:t>capabilities</a:t>
            </a:r>
          </a:p>
          <a:p>
            <a:pPr marL="179388" indent="0">
              <a:buNone/>
            </a:pPr>
            <a:r>
              <a:rPr lang="en-US" dirty="0"/>
              <a:t>endorsed by REFEDS to stimulate adoption </a:t>
            </a:r>
            <a:r>
              <a:rPr lang="en-US" dirty="0" smtClean="0"/>
              <a:t>– but framework </a:t>
            </a:r>
            <a:r>
              <a:rPr lang="en-US" dirty="0"/>
              <a:t>is general for SPs </a:t>
            </a:r>
            <a:r>
              <a:rPr lang="en-US" dirty="0" smtClean="0"/>
              <a:t>and communities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p</a:t>
            </a:r>
            <a:r>
              <a:rPr lang="en-US" dirty="0" smtClean="0"/>
              <a:t>rotection in exchange of (accounting) data between infrastructures: </a:t>
            </a:r>
            <a:r>
              <a:rPr lang="en-US" b="1" dirty="0" smtClean="0"/>
              <a:t>regulation survey </a:t>
            </a: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results that have already been adopted and completed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56986" y="6510900"/>
            <a:ext cx="6121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6791C"/>
                </a:solidFill>
              </a:rPr>
              <a:t>* AARC </a:t>
            </a:r>
            <a:r>
              <a:rPr lang="en-US" sz="1600" i="1" dirty="0">
                <a:solidFill>
                  <a:srgbClr val="F6791C"/>
                </a:solidFill>
              </a:rPr>
              <a:t>MNA3.1 (Mikael Linden et al</a:t>
            </a:r>
            <a:r>
              <a:rPr lang="en-US" sz="1600" i="1" dirty="0" smtClean="0">
                <a:solidFill>
                  <a:srgbClr val="F6791C"/>
                </a:solidFill>
              </a:rPr>
              <a:t>.), see http://www.aarc-project.eu/</a:t>
            </a:r>
            <a:endParaRPr lang="en-US" sz="1600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632247"/>
            <a:ext cx="10909300" cy="4691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‘baseline assurance’ covers only simple use cases – we need </a:t>
            </a:r>
            <a:r>
              <a:rPr lang="en-US" i="1" dirty="0" smtClean="0"/>
              <a:t>differentiated assurance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that even with considering access controls to medical patient research data</a:t>
            </a:r>
          </a:p>
          <a:p>
            <a:endParaRPr lang="en-US" dirty="0" smtClean="0"/>
          </a:p>
          <a:p>
            <a:r>
              <a:rPr lang="en-US" dirty="0" smtClean="0"/>
              <a:t>expression of trust marks in federations is only slowly adopted: </a:t>
            </a:r>
            <a:br>
              <a:rPr lang="en-US" dirty="0" smtClean="0"/>
            </a:br>
            <a:r>
              <a:rPr lang="en-US" dirty="0" smtClean="0"/>
              <a:t>which operational practices and policies are in the way of wider adoption? </a:t>
            </a:r>
            <a:br>
              <a:rPr lang="en-US" dirty="0" smtClean="0"/>
            </a:br>
            <a:r>
              <a:rPr lang="en-US" dirty="0" smtClean="0"/>
              <a:t>how can we prevent 1-on-1 negotiation between all federation participants?</a:t>
            </a:r>
          </a:p>
          <a:p>
            <a:endParaRPr lang="en-US" dirty="0"/>
          </a:p>
          <a:p>
            <a:r>
              <a:rPr lang="en-US" dirty="0" smtClean="0"/>
              <a:t>Many technical solutions require the operation of ‘bridge’ services: how can these be best sustained in the federated world? Who can most effectively run these in production?</a:t>
            </a:r>
          </a:p>
          <a:p>
            <a:endParaRPr lang="en-US" dirty="0"/>
          </a:p>
          <a:p>
            <a:r>
              <a:rPr lang="en-US" dirty="0" smtClean="0"/>
              <a:t>What policies need to be in place for research communities and e-Infrastructures to gain insight in usage data across federated services – without violating privacy principles?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 </a:t>
            </a:r>
            <a:r>
              <a:rPr lang="en-US" i="1" dirty="0" smtClean="0"/>
              <a:t>let alone what to do with the composite architectures that come out of the AARC blueprint – that’s for the future to tackle, alongside the new EU General Data Protection Regulation, and policy management of community attribute stores and services!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are lots of challenges still open!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8262</TotalTime>
  <Words>128</Words>
  <Application>Microsoft Office PowerPoint</Application>
  <PresentationFormat>Custom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GEANT Association</vt:lpstr>
      <vt:lpstr>The Policy Puzzle</vt:lpstr>
      <vt:lpstr>Key results that have already been adopted and completed</vt:lpstr>
      <vt:lpstr>But there are lots of challenges still open!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123</cp:revision>
  <cp:lastPrinted>2015-05-01T10:30:08Z</cp:lastPrinted>
  <dcterms:created xsi:type="dcterms:W3CDTF">2015-04-29T14:13:57Z</dcterms:created>
  <dcterms:modified xsi:type="dcterms:W3CDTF">2016-03-14T13:36:15Z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