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5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49"/>
  </p:notesMasterIdLst>
  <p:sldIdLst>
    <p:sldId id="283" r:id="rId6"/>
    <p:sldId id="414" r:id="rId7"/>
    <p:sldId id="415" r:id="rId8"/>
    <p:sldId id="408" r:id="rId9"/>
    <p:sldId id="362" r:id="rId10"/>
    <p:sldId id="347" r:id="rId11"/>
    <p:sldId id="430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361" r:id="rId20"/>
    <p:sldId id="389" r:id="rId21"/>
    <p:sldId id="393" r:id="rId22"/>
    <p:sldId id="363" r:id="rId23"/>
    <p:sldId id="387" r:id="rId24"/>
    <p:sldId id="373" r:id="rId25"/>
    <p:sldId id="388" r:id="rId26"/>
    <p:sldId id="372" r:id="rId27"/>
    <p:sldId id="364" r:id="rId28"/>
    <p:sldId id="376" r:id="rId29"/>
    <p:sldId id="379" r:id="rId30"/>
    <p:sldId id="404" r:id="rId31"/>
    <p:sldId id="416" r:id="rId32"/>
    <p:sldId id="417" r:id="rId33"/>
    <p:sldId id="427" r:id="rId34"/>
    <p:sldId id="429" r:id="rId35"/>
    <p:sldId id="419" r:id="rId36"/>
    <p:sldId id="381" r:id="rId37"/>
    <p:sldId id="338" r:id="rId38"/>
    <p:sldId id="432" r:id="rId39"/>
    <p:sldId id="409" r:id="rId40"/>
    <p:sldId id="425" r:id="rId41"/>
    <p:sldId id="421" r:id="rId42"/>
    <p:sldId id="422" r:id="rId43"/>
    <p:sldId id="423" r:id="rId44"/>
    <p:sldId id="424" r:id="rId45"/>
    <p:sldId id="431" r:id="rId46"/>
    <p:sldId id="426" r:id="rId47"/>
    <p:sldId id="286" r:id="rId4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C3959"/>
    <a:srgbClr val="FEEEE2"/>
    <a:srgbClr val="ED7D31"/>
    <a:srgbClr val="AFBEC9"/>
    <a:srgbClr val="FABD90"/>
    <a:srgbClr val="FFFFFF"/>
    <a:srgbClr val="5B9BD5"/>
    <a:srgbClr val="1F4E79"/>
    <a:srgbClr val="3D5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 autoAdjust="0"/>
    <p:restoredTop sz="94611"/>
  </p:normalViewPr>
  <p:slideViewPr>
    <p:cSldViewPr snapToGrid="0">
      <p:cViewPr varScale="1">
        <p:scale>
          <a:sx n="104" d="100"/>
          <a:sy n="104" d="100"/>
        </p:scale>
        <p:origin x="78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Global view needed for accounting data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coherency as enabler – model policies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 – data exchange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A3E291EC-2410-4CB9-A7FA-8035C4E4418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</dgm:t>
    </dgm:pt>
    <dgm:pt modelId="{6546693D-FC3E-420C-B18C-C7F6981F3A1D}" type="parTrans" cxnId="{ED7CB912-41AF-41B3-A6C7-01E871C45B47}">
      <dgm:prSet/>
      <dgm:spPr/>
      <dgm:t>
        <a:bodyPr/>
        <a:lstStyle/>
        <a:p>
          <a:endParaRPr lang="en-US"/>
        </a:p>
      </dgm:t>
    </dgm:pt>
    <dgm:pt modelId="{5248234F-D451-4678-9D50-BB26C2EECDBA}" type="sibTrans" cxnId="{ED7CB912-41AF-41B3-A6C7-01E871C45B47}">
      <dgm:prSet/>
      <dgm:spPr/>
      <dgm:t>
        <a:bodyPr/>
        <a:lstStyle/>
        <a:p>
          <a:endParaRPr lang="en-US"/>
        </a:p>
      </dgm:t>
    </dgm:pt>
    <dgm:pt modelId="{D14F0514-4F4A-4D56-825F-B9051AEF7155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dirty="0" smtClean="0">
              <a:solidFill>
                <a:srgbClr val="0C3959"/>
              </a:solidFill>
            </a:rPr>
            <a:t>(</a:t>
          </a:r>
          <a:r>
            <a:rPr lang="en-US" sz="2000" dirty="0" smtClean="0">
              <a:solidFill>
                <a:srgbClr val="0C3959"/>
              </a:solidFill>
            </a:rPr>
            <a:t>SCI) group</a:t>
          </a:r>
        </a:p>
      </dgm:t>
    </dgm:pt>
    <dgm:pt modelId="{083A9281-3A51-4913-81DF-FB3B73AFBEC6}" type="parTrans" cxnId="{A21F7AF6-75AD-4F03-B309-2B5691846EA3}">
      <dgm:prSet/>
      <dgm:spPr/>
      <dgm:t>
        <a:bodyPr/>
        <a:lstStyle/>
        <a:p>
          <a:endParaRPr lang="en-US"/>
        </a:p>
      </dgm:t>
    </dgm:pt>
    <dgm:pt modelId="{54C318F5-20D9-4048-89A6-0CF9493555A9}" type="sibTrans" cxnId="{A21F7AF6-75AD-4F03-B309-2B5691846EA3}">
      <dgm:prSet/>
      <dgm:spPr/>
      <dgm:t>
        <a:bodyPr/>
        <a:lstStyle/>
        <a:p>
          <a:endParaRPr lang="en-US"/>
        </a:p>
      </dgm:t>
    </dgm:pt>
    <dgm:pt modelId="{142D8D7A-17D4-40D0-985B-524F9D235A6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dirty="0">
            <a:solidFill>
              <a:srgbClr val="0C3959"/>
            </a:solidFill>
          </a:endParaRPr>
        </a:p>
      </dgm:t>
    </dgm:pt>
    <dgm:pt modelId="{E1142788-A3EE-40D7-AF04-D3502FA41922}" type="parTrans" cxnId="{FC572727-8CB5-4A08-B1C8-0202D8C2A716}">
      <dgm:prSet/>
      <dgm:spPr/>
      <dgm:t>
        <a:bodyPr/>
        <a:lstStyle/>
        <a:p>
          <a:endParaRPr lang="en-US"/>
        </a:p>
      </dgm:t>
    </dgm:pt>
    <dgm:pt modelId="{759B7CD6-4A60-49DA-B376-8767C2119419}" type="sibTrans" cxnId="{FC572727-8CB5-4A08-B1C8-0202D8C2A716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0A155-14A4-4175-85D1-CF73606697B9}" type="presOf" srcId="{142D8D7A-17D4-40D0-985B-524F9D235A6D}" destId="{7FA08938-D8FF-458A-9D50-AB3E5C4AD190}" srcOrd="0" destOrd="1" presId="urn:microsoft.com/office/officeart/2005/8/layout/list1"/>
    <dgm:cxn modelId="{55915996-C550-4FB0-9462-75CF55CCA1EA}" type="presOf" srcId="{B094CA3B-F998-4A8C-8DCA-488B09B59D0D}" destId="{80A40C49-A20F-4BEF-A060-582C9B373774}" srcOrd="0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334950C0-5384-46F5-A1ED-533B2B8E7835}" type="presOf" srcId="{6E526ACF-770C-423D-9E1C-EA92F64A3341}" destId="{10D048A1-E80C-4682-BB33-E3EDDF728920}" srcOrd="0" destOrd="0" presId="urn:microsoft.com/office/officeart/2005/8/layout/list1"/>
    <dgm:cxn modelId="{0F43BC40-5688-44A7-9A38-F70EC2C57C9C}" type="presOf" srcId="{A3E291EC-2410-4CB9-A7FA-8035C4E4418A}" destId="{80A40C49-A20F-4BEF-A060-582C9B373774}" srcOrd="0" destOrd="1" presId="urn:microsoft.com/office/officeart/2005/8/layout/list1"/>
    <dgm:cxn modelId="{ED7CB912-41AF-41B3-A6C7-01E871C45B47}" srcId="{2297CCA2-118D-4CB8-A012-F7E89D098B08}" destId="{A3E291EC-2410-4CB9-A7FA-8035C4E4418A}" srcOrd="1" destOrd="0" parTransId="{6546693D-FC3E-420C-B18C-C7F6981F3A1D}" sibTransId="{5248234F-D451-4678-9D50-BB26C2EECDBA}"/>
    <dgm:cxn modelId="{FC572727-8CB5-4A08-B1C8-0202D8C2A716}" srcId="{6B4D8A2D-C343-49A7-B04B-1DF32D42CE23}" destId="{142D8D7A-17D4-40D0-985B-524F9D235A6D}" srcOrd="1" destOrd="0" parTransId="{E1142788-A3EE-40D7-AF04-D3502FA41922}" sibTransId="{759B7CD6-4A60-49DA-B376-8767C2119419}"/>
    <dgm:cxn modelId="{A9C4BA07-386B-4588-94EA-12FC59DC8976}" type="presOf" srcId="{06BE0DCC-155D-4445-AA0A-339455DBC26F}" destId="{4E5A5628-74D1-4318-BAEC-D98F11AFBD71}" srcOrd="0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3BF89487-8745-4964-AA0F-29C1EEF696EB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A8740BD-7B7C-457F-8B07-6DD79D97C413}" type="presOf" srcId="{6B4D8A2D-C343-49A7-B04B-1DF32D42CE23}" destId="{B2F18EDD-3E1C-430A-BB30-3B69E62C0E69}" srcOrd="0" destOrd="0" presId="urn:microsoft.com/office/officeart/2005/8/layout/list1"/>
    <dgm:cxn modelId="{CACC239F-F7AC-4C28-BE4A-E7A87CC26B8F}" type="presOf" srcId="{2297CCA2-118D-4CB8-A012-F7E89D098B08}" destId="{FC6C048F-68DC-424B-90BF-C53916BDBEBD}" srcOrd="1" destOrd="0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9DAF12C0-1459-4314-B888-084D87C37841}" type="presOf" srcId="{2297CCA2-118D-4CB8-A012-F7E89D098B08}" destId="{D9CC20A6-B314-4D7F-8A81-E332EBCA5838}" srcOrd="0" destOrd="0" presId="urn:microsoft.com/office/officeart/2005/8/layout/list1"/>
    <dgm:cxn modelId="{A21F7AF6-75AD-4F03-B309-2B5691846EA3}" srcId="{2297CCA2-118D-4CB8-A012-F7E89D098B08}" destId="{D14F0514-4F4A-4D56-825F-B9051AEF7155}" srcOrd="2" destOrd="0" parTransId="{083A9281-3A51-4913-81DF-FB3B73AFBEC6}" sibTransId="{54C318F5-20D9-4048-89A6-0CF9493555A9}"/>
    <dgm:cxn modelId="{A7F65EE6-C776-4636-B9E6-E37C35272D89}" type="presOf" srcId="{06BE0DCC-155D-4445-AA0A-339455DBC26F}" destId="{BCAD7431-7638-4E1B-9277-EE71978CDEF4}" srcOrd="1" destOrd="0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2BB44565-00AC-4224-8239-997D44E044FF}" type="presOf" srcId="{6B4D8A2D-C343-49A7-B04B-1DF32D42CE23}" destId="{8C603398-9770-45C5-90C1-F6D72FB2ECB4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2AA1BEF3-8C32-41E6-AFDD-C871374E481B}" type="presOf" srcId="{D14F0514-4F4A-4D56-825F-B9051AEF7155}" destId="{80A40C49-A20F-4BEF-A060-582C9B373774}" srcOrd="0" destOrd="2" presId="urn:microsoft.com/office/officeart/2005/8/layout/list1"/>
    <dgm:cxn modelId="{BE9A8B95-6F38-4FC3-89B8-2E01B84A0EBF}" type="presOf" srcId="{BC8C6FD1-EDF0-45C7-8A22-5CEFF6942F5B}" destId="{7FA08938-D8FF-458A-9D50-AB3E5C4AD190}" srcOrd="0" destOrd="0" presId="urn:microsoft.com/office/officeart/2005/8/layout/list1"/>
    <dgm:cxn modelId="{ADFA9D7D-34FC-4191-8DAD-316E97FC31A7}" type="presParOf" srcId="{EED3217B-01A2-4D74-BAF6-1246E3BAAD3D}" destId="{C5F6BFE3-99FD-4499-8785-162C6C5DB2E7}" srcOrd="0" destOrd="0" presId="urn:microsoft.com/office/officeart/2005/8/layout/list1"/>
    <dgm:cxn modelId="{7365E029-81F9-4C54-AD81-20374EAD02E6}" type="presParOf" srcId="{C5F6BFE3-99FD-4499-8785-162C6C5DB2E7}" destId="{B2F18EDD-3E1C-430A-BB30-3B69E62C0E69}" srcOrd="0" destOrd="0" presId="urn:microsoft.com/office/officeart/2005/8/layout/list1"/>
    <dgm:cxn modelId="{709592FA-8EB5-42F7-B511-9A123D097417}" type="presParOf" srcId="{C5F6BFE3-99FD-4499-8785-162C6C5DB2E7}" destId="{8C603398-9770-45C5-90C1-F6D72FB2ECB4}" srcOrd="1" destOrd="0" presId="urn:microsoft.com/office/officeart/2005/8/layout/list1"/>
    <dgm:cxn modelId="{8D860C09-F634-4995-BD93-1990CD5ABEBB}" type="presParOf" srcId="{EED3217B-01A2-4D74-BAF6-1246E3BAAD3D}" destId="{E6B1D445-D6D5-4F36-B784-75DECD0296E8}" srcOrd="1" destOrd="0" presId="urn:microsoft.com/office/officeart/2005/8/layout/list1"/>
    <dgm:cxn modelId="{B2A24188-B33B-4D65-A21E-968D68287642}" type="presParOf" srcId="{EED3217B-01A2-4D74-BAF6-1246E3BAAD3D}" destId="{7FA08938-D8FF-458A-9D50-AB3E5C4AD190}" srcOrd="2" destOrd="0" presId="urn:microsoft.com/office/officeart/2005/8/layout/list1"/>
    <dgm:cxn modelId="{8CC4CC0C-164D-49B4-AF5B-6D726E9092A3}" type="presParOf" srcId="{EED3217B-01A2-4D74-BAF6-1246E3BAAD3D}" destId="{E6ED7ADE-C0BC-497B-976A-8589FA4E4D8B}" srcOrd="3" destOrd="0" presId="urn:microsoft.com/office/officeart/2005/8/layout/list1"/>
    <dgm:cxn modelId="{031041C5-7719-4B09-BD1D-97B9FBE69275}" type="presParOf" srcId="{EED3217B-01A2-4D74-BAF6-1246E3BAAD3D}" destId="{46B1E8BF-F84C-411E-8DCE-30E3BE0E3CD9}" srcOrd="4" destOrd="0" presId="urn:microsoft.com/office/officeart/2005/8/layout/list1"/>
    <dgm:cxn modelId="{144261C5-C99B-4F54-B891-EC38785FC346}" type="presParOf" srcId="{46B1E8BF-F84C-411E-8DCE-30E3BE0E3CD9}" destId="{D9CC20A6-B314-4D7F-8A81-E332EBCA5838}" srcOrd="0" destOrd="0" presId="urn:microsoft.com/office/officeart/2005/8/layout/list1"/>
    <dgm:cxn modelId="{2E579DE5-E379-400B-B0FC-62256BCDA365}" type="presParOf" srcId="{46B1E8BF-F84C-411E-8DCE-30E3BE0E3CD9}" destId="{FC6C048F-68DC-424B-90BF-C53916BDBEBD}" srcOrd="1" destOrd="0" presId="urn:microsoft.com/office/officeart/2005/8/layout/list1"/>
    <dgm:cxn modelId="{CA2A7829-567F-498F-8289-0F3699869405}" type="presParOf" srcId="{EED3217B-01A2-4D74-BAF6-1246E3BAAD3D}" destId="{819681F7-853B-472B-937A-CB7240E0435A}" srcOrd="5" destOrd="0" presId="urn:microsoft.com/office/officeart/2005/8/layout/list1"/>
    <dgm:cxn modelId="{8ABA2EB2-B46E-4595-9B3F-329ED62999DE}" type="presParOf" srcId="{EED3217B-01A2-4D74-BAF6-1246E3BAAD3D}" destId="{80A40C49-A20F-4BEF-A060-582C9B373774}" srcOrd="6" destOrd="0" presId="urn:microsoft.com/office/officeart/2005/8/layout/list1"/>
    <dgm:cxn modelId="{7FA97D2F-E7B9-4E58-A4CF-514C62810B6A}" type="presParOf" srcId="{EED3217B-01A2-4D74-BAF6-1246E3BAAD3D}" destId="{AC77EB9E-5261-48A2-8FAE-3CDA848745D8}" srcOrd="7" destOrd="0" presId="urn:microsoft.com/office/officeart/2005/8/layout/list1"/>
    <dgm:cxn modelId="{CBD17FA7-696C-49EC-901F-EEF0E82E54D4}" type="presParOf" srcId="{EED3217B-01A2-4D74-BAF6-1246E3BAAD3D}" destId="{33FDA85C-A15E-42D6-B317-A44194ADA687}" srcOrd="8" destOrd="0" presId="urn:microsoft.com/office/officeart/2005/8/layout/list1"/>
    <dgm:cxn modelId="{2F4CC84D-D56D-41A5-B688-761775B29BF7}" type="presParOf" srcId="{33FDA85C-A15E-42D6-B317-A44194ADA687}" destId="{4E5A5628-74D1-4318-BAEC-D98F11AFBD71}" srcOrd="0" destOrd="0" presId="urn:microsoft.com/office/officeart/2005/8/layout/list1"/>
    <dgm:cxn modelId="{2485074E-89EA-414A-B2A0-B62EE1087558}" type="presParOf" srcId="{33FDA85C-A15E-42D6-B317-A44194ADA687}" destId="{BCAD7431-7638-4E1B-9277-EE71978CDEF4}" srcOrd="1" destOrd="0" presId="urn:microsoft.com/office/officeart/2005/8/layout/list1"/>
    <dgm:cxn modelId="{0E7D0644-A5CF-40E1-BD12-A681BBE8DE01}" type="presParOf" srcId="{EED3217B-01A2-4D74-BAF6-1246E3BAAD3D}" destId="{0EFA6B60-0C55-44C5-8A15-884C0EED33A4}" srcOrd="9" destOrd="0" presId="urn:microsoft.com/office/officeart/2005/8/layout/list1"/>
    <dgm:cxn modelId="{B7644B37-CBA3-41D1-B0B1-1AC1BF06D293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way?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82960"/>
          <a:ext cx="112141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82960"/>
        <a:ext cx="11214100" cy="987525"/>
      </dsp:txXfrm>
    </dsp:sp>
    <dsp:sp modelId="{8C603398-9770-45C5-90C1-F6D72FB2ECB4}">
      <dsp:nvSpPr>
        <dsp:cNvPr id="0" name=""/>
        <dsp:cNvSpPr/>
      </dsp:nvSpPr>
      <dsp:spPr>
        <a:xfrm>
          <a:off x="560705" y="20600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Global view needed for accounting data</a:t>
          </a:r>
          <a:endParaRPr lang="en-US" sz="2300" b="0" kern="1200" dirty="0"/>
        </a:p>
      </dsp:txBody>
      <dsp:txXfrm>
        <a:off x="576557" y="36452"/>
        <a:ext cx="7818166" cy="293016"/>
      </dsp:txXfrm>
    </dsp:sp>
    <dsp:sp modelId="{80A40C49-A20F-4BEF-A060-582C9B373774}">
      <dsp:nvSpPr>
        <dsp:cNvPr id="0" name=""/>
        <dsp:cNvSpPr/>
      </dsp:nvSpPr>
      <dsp:spPr>
        <a:xfrm>
          <a:off x="0" y="1392246"/>
          <a:ext cx="112141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kern="1200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kern="1200" dirty="0" smtClean="0">
              <a:solidFill>
                <a:srgbClr val="0C3959"/>
              </a:solidFill>
            </a:rPr>
            <a:t>(</a:t>
          </a:r>
          <a:r>
            <a:rPr lang="en-US" sz="2000" kern="1200" dirty="0" smtClean="0">
              <a:solidFill>
                <a:srgbClr val="0C3959"/>
              </a:solidFill>
            </a:rPr>
            <a:t>SCI) group</a:t>
          </a:r>
        </a:p>
      </dsp:txBody>
      <dsp:txXfrm>
        <a:off x="0" y="1392246"/>
        <a:ext cx="11214100" cy="1316699"/>
      </dsp:txXfrm>
    </dsp:sp>
    <dsp:sp modelId="{FC6C048F-68DC-424B-90BF-C53916BDBEBD}">
      <dsp:nvSpPr>
        <dsp:cNvPr id="0" name=""/>
        <dsp:cNvSpPr/>
      </dsp:nvSpPr>
      <dsp:spPr>
        <a:xfrm>
          <a:off x="560705" y="122988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coherency as enabler – model policies</a:t>
          </a:r>
        </a:p>
      </dsp:txBody>
      <dsp:txXfrm>
        <a:off x="576557" y="1245738"/>
        <a:ext cx="7818166" cy="293016"/>
      </dsp:txXfrm>
    </dsp:sp>
    <dsp:sp modelId="{10D048A1-E80C-4682-BB33-E3EDDF728920}">
      <dsp:nvSpPr>
        <dsp:cNvPr id="0" name=""/>
        <dsp:cNvSpPr/>
      </dsp:nvSpPr>
      <dsp:spPr>
        <a:xfrm>
          <a:off x="0" y="2930706"/>
          <a:ext cx="112141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930706"/>
        <a:ext cx="11214100" cy="658349"/>
      </dsp:txXfrm>
    </dsp:sp>
    <dsp:sp modelId="{BCAD7431-7638-4E1B-9277-EE71978CDEF4}">
      <dsp:nvSpPr>
        <dsp:cNvPr id="0" name=""/>
        <dsp:cNvSpPr/>
      </dsp:nvSpPr>
      <dsp:spPr>
        <a:xfrm>
          <a:off x="560705" y="276834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 – data exchange</a:t>
          </a:r>
          <a:endParaRPr lang="en-US" sz="2300" b="0" kern="1200" dirty="0"/>
        </a:p>
      </dsp:txBody>
      <dsp:txXfrm>
        <a:off x="576557" y="2784198"/>
        <a:ext cx="781816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way?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2017-06-06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5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9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2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5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8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00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4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75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4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9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4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18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2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07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6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35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6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08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6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43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4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63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02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65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72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87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92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92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01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97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68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88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04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7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2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5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730941 (AARC2).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30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13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25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56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80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225" y="705517"/>
            <a:ext cx="10369550" cy="698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224" y="1849501"/>
            <a:ext cx="10369551" cy="3990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hyperlink" Target="https://wiki.refeds.org/x/JwBYA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hyperlink" Target="https://www.youtube.com/channel/UCussxbcR_OxG1e_kRp0pjpA/featured" TargetMode="Externa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31.jfif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kael.linden@csc.f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hyperlink" Target="https://wiki.refeds.org/x/JwBY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3625009"/>
            <a:ext cx="6795911" cy="1128146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 smtClean="0"/>
          </a:p>
          <a:p>
            <a:r>
              <a:rPr lang="en-GB" dirty="0" smtClean="0"/>
              <a:t>NA3 activity coordinator</a:t>
            </a:r>
          </a:p>
          <a:p>
            <a:r>
              <a:rPr lang="en-GB" b="0" i="1" dirty="0" smtClean="0"/>
              <a:t>Nikhef</a:t>
            </a:r>
            <a:endParaRPr lang="en-GB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AARC2 Kick-Off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398309"/>
            <a:ext cx="7259931" cy="473242"/>
          </a:xfrm>
        </p:spPr>
        <p:txBody>
          <a:bodyPr/>
          <a:lstStyle/>
          <a:p>
            <a:r>
              <a:rPr lang="en-GB" dirty="0" smtClean="0"/>
              <a:t>Policy </a:t>
            </a:r>
            <a:r>
              <a:rPr lang="en-GB" dirty="0" smtClean="0"/>
              <a:t>and Best Practice </a:t>
            </a:r>
            <a:r>
              <a:rPr lang="en-GB" dirty="0" smtClean="0"/>
              <a:t>Harmonisation (‘NA3’)</a:t>
            </a:r>
            <a:endParaRPr lang="en-GB" dirty="0" smtClean="0"/>
          </a:p>
          <a:p>
            <a:r>
              <a:rPr lang="en-GB" i="1" dirty="0" smtClean="0"/>
              <a:t>from the present to the future</a:t>
            </a:r>
            <a:endParaRPr lang="en-GB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6 – 8 June, 2017</a:t>
            </a:r>
          </a:p>
          <a:p>
            <a:r>
              <a:rPr lang="en-GB" sz="1600" dirty="0" smtClean="0"/>
              <a:t>Bad </a:t>
            </a:r>
            <a:r>
              <a:rPr lang="en-GB" sz="1600" dirty="0" err="1" smtClean="0"/>
              <a:t>Herrenalb</a:t>
            </a:r>
            <a:r>
              <a:rPr lang="en-GB" sz="1600" dirty="0" smtClean="0"/>
              <a:t>, Baden Württemberg, DE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latin typeface="Calibri"/>
                <a:cs typeface="Calibri"/>
              </a:rPr>
              <a:t>REFEDS </a:t>
            </a:r>
            <a:r>
              <a:rPr sz="4400" spc="-20" dirty="0" smtClean="0">
                <a:latin typeface="Calibri"/>
                <a:cs typeface="Calibri"/>
              </a:rPr>
              <a:t>assurance fw: four </a:t>
            </a:r>
            <a:r>
              <a:rPr sz="4400" spc="-25" dirty="0" smtClean="0">
                <a:latin typeface="Calibri"/>
                <a:cs typeface="Calibri"/>
              </a:rPr>
              <a:t>dimensions of LoA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139" y="1716597"/>
            <a:ext cx="921829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170" algn="l"/>
                <a:tab pos="5080000" algn="l"/>
                <a:tab pos="7956550" algn="l"/>
              </a:tabLst>
              <a:defRPr/>
            </a:pP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Identifiers	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proofing	Authentication	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Attributes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4095" y="2617834"/>
            <a:ext cx="123190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-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382" y="3860848"/>
            <a:ext cx="147066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ePPN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5292" y="2617834"/>
            <a:ext cx="161099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enough for institution’s local systems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1373" y="3862767"/>
            <a:ext cx="1818639" cy="850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postal credential delivery)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04477" y="2755947"/>
            <a:ext cx="131572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005" marR="12700" lvl="0" indent="-15494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entropy passwords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67642" y="3998960"/>
            <a:ext cx="138938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12255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Multi-factor authentication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51162" y="2617834"/>
            <a:ext cx="177482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Accurate and fresh affiliation information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2358" y="5208173"/>
            <a:ext cx="877569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0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Verified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F2F)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303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latin typeface="Calibri"/>
                <a:cs typeface="Calibri"/>
              </a:rPr>
              <a:t>”Cappuccino” </a:t>
            </a:r>
            <a:r>
              <a:rPr sz="4400" spc="-20" dirty="0" smtClean="0">
                <a:latin typeface="Calibri"/>
                <a:cs typeface="Calibri"/>
              </a:rPr>
              <a:t>profile for </a:t>
            </a:r>
            <a:r>
              <a:rPr sz="4400" spc="-25" dirty="0" smtClean="0">
                <a:latin typeface="Calibri"/>
                <a:cs typeface="Calibri"/>
              </a:rPr>
              <a:t>low </a:t>
            </a:r>
            <a:r>
              <a:rPr sz="4400" spc="-20" dirty="0" smtClean="0">
                <a:latin typeface="Calibri"/>
                <a:cs typeface="Calibri"/>
              </a:rPr>
              <a:t>risk </a:t>
            </a:r>
            <a:r>
              <a:rPr sz="4400" spc="-25" dirty="0" smtClean="0">
                <a:latin typeface="Calibri"/>
                <a:cs typeface="Calibri"/>
              </a:rPr>
              <a:t>use </a:t>
            </a:r>
            <a:r>
              <a:rPr sz="4400" spc="-20" dirty="0" smtClean="0">
                <a:latin typeface="Calibri"/>
                <a:cs typeface="Calibri"/>
              </a:rPr>
              <a:t>cases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139" y="1716597"/>
            <a:ext cx="921829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170" algn="l"/>
                <a:tab pos="5080000" algn="l"/>
                <a:tab pos="7956550" algn="l"/>
              </a:tabLst>
              <a:defRPr/>
            </a:pP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Identifiers	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proofing	Authentication	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Attributes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4095" y="2617834"/>
            <a:ext cx="123190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-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382" y="3860848"/>
            <a:ext cx="147066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ePPN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5292" y="2617834"/>
            <a:ext cx="161099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enough for institution’s local systems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1373" y="3862767"/>
            <a:ext cx="1818639" cy="850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postal credential delivery)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04477" y="2755947"/>
            <a:ext cx="131572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005" marR="12700" lvl="0" indent="-15494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entropy passwords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67642" y="3998960"/>
            <a:ext cx="138938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12255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Multi-factor authentication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51162" y="2617834"/>
            <a:ext cx="177482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Accurate and fresh affiliation information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00437" y="3043348"/>
            <a:ext cx="680999" cy="1242899"/>
          </a:xfrm>
          <a:custGeom>
            <a:avLst/>
            <a:gdLst/>
            <a:ahLst/>
            <a:cxnLst/>
            <a:rect l="l" t="t" r="r" b="b"/>
            <a:pathLst>
              <a:path w="680999" h="1242899">
                <a:moveTo>
                  <a:pt x="0" y="0"/>
                </a:moveTo>
                <a:lnTo>
                  <a:pt x="680999" y="1242899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81687" y="3043348"/>
            <a:ext cx="681000" cy="1242899"/>
          </a:xfrm>
          <a:custGeom>
            <a:avLst/>
            <a:gdLst/>
            <a:ahLst/>
            <a:cxnLst/>
            <a:rect l="l" t="t" r="r" b="b"/>
            <a:pathLst>
              <a:path w="681000" h="1242899">
                <a:moveTo>
                  <a:pt x="0" y="1242899"/>
                </a:moveTo>
                <a:lnTo>
                  <a:pt x="681000" y="0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62974" y="3043236"/>
            <a:ext cx="576299" cy="0"/>
          </a:xfrm>
          <a:custGeom>
            <a:avLst/>
            <a:gdLst/>
            <a:ahLst/>
            <a:cxnLst/>
            <a:rect l="l" t="t" r="r" b="b"/>
            <a:pathLst>
              <a:path w="576299">
                <a:moveTo>
                  <a:pt x="0" y="0"/>
                </a:moveTo>
                <a:lnTo>
                  <a:pt x="576299" y="0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2358" y="5208173"/>
            <a:ext cx="877569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0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Verified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F2F)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961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 smtClean="0">
                <a:latin typeface="Calibri"/>
                <a:cs typeface="Calibri"/>
              </a:rPr>
              <a:t>”Espresso” profile for </a:t>
            </a:r>
            <a:r>
              <a:rPr sz="4400" spc="-25" dirty="0" smtClean="0">
                <a:latin typeface="Calibri"/>
                <a:cs typeface="Calibri"/>
              </a:rPr>
              <a:t>demanding use </a:t>
            </a:r>
            <a:r>
              <a:rPr sz="4400" spc="-20" dirty="0" smtClean="0">
                <a:latin typeface="Calibri"/>
                <a:cs typeface="Calibri"/>
              </a:rPr>
              <a:t>cases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837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71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48412" y="1690689"/>
            <a:ext cx="2428875" cy="4710112"/>
          </a:xfrm>
          <a:custGeom>
            <a:avLst/>
            <a:gdLst/>
            <a:ahLst/>
            <a:cxnLst/>
            <a:rect l="l" t="t" r="r" b="b"/>
            <a:pathLst>
              <a:path w="2428875" h="4710112">
                <a:moveTo>
                  <a:pt x="0" y="0"/>
                </a:moveTo>
                <a:lnTo>
                  <a:pt x="2428875" y="0"/>
                </a:lnTo>
                <a:lnTo>
                  <a:pt x="2428875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24925" y="1690689"/>
            <a:ext cx="2428874" cy="4710112"/>
          </a:xfrm>
          <a:custGeom>
            <a:avLst/>
            <a:gdLst/>
            <a:ahLst/>
            <a:cxnLst/>
            <a:rect l="l" t="t" r="r" b="b"/>
            <a:pathLst>
              <a:path w="2428874" h="4710112">
                <a:moveTo>
                  <a:pt x="0" y="0"/>
                </a:moveTo>
                <a:lnTo>
                  <a:pt x="2428874" y="0"/>
                </a:lnTo>
                <a:lnTo>
                  <a:pt x="2428874" y="4710112"/>
                </a:lnTo>
                <a:lnTo>
                  <a:pt x="0" y="47101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139" y="1716597"/>
            <a:ext cx="921829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170" algn="l"/>
                <a:tab pos="5080000" algn="l"/>
                <a:tab pos="7956550" algn="l"/>
              </a:tabLst>
              <a:defRPr/>
            </a:pP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Identifiers	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proofing	Authentication	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Attributes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150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4095" y="2617834"/>
            <a:ext cx="123190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-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0150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382" y="3860848"/>
            <a:ext cx="1470660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ePPN is unique, personal and traceable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81437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5292" y="2617834"/>
            <a:ext cx="161099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enough for institution’s local systems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81437" y="3757610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1373" y="3862767"/>
            <a:ext cx="1818639" cy="850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2700" lvl="0" indent="635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postal credential delivery)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81437" y="4964905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62724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04477" y="2755947"/>
            <a:ext cx="131572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005" marR="12700" lvl="0" indent="-15494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entropy passwords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62724" y="3757612"/>
            <a:ext cx="2000249" cy="1057274"/>
          </a:xfrm>
          <a:custGeom>
            <a:avLst/>
            <a:gdLst/>
            <a:ahLst/>
            <a:cxnLst/>
            <a:rect l="l" t="t" r="r" b="b"/>
            <a:pathLst>
              <a:path w="2000249" h="1057274">
                <a:moveTo>
                  <a:pt x="0" y="0"/>
                </a:moveTo>
                <a:lnTo>
                  <a:pt x="2000249" y="0"/>
                </a:lnTo>
                <a:lnTo>
                  <a:pt x="2000249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67642" y="3998960"/>
            <a:ext cx="138938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12255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Multi-factor authentication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39236" y="2514599"/>
            <a:ext cx="2000249" cy="1057275"/>
          </a:xfrm>
          <a:custGeom>
            <a:avLst/>
            <a:gdLst/>
            <a:ahLst/>
            <a:cxnLst/>
            <a:rect l="l" t="t" r="r" b="b"/>
            <a:pathLst>
              <a:path w="2000249" h="1057275">
                <a:moveTo>
                  <a:pt x="0" y="0"/>
                </a:moveTo>
                <a:lnTo>
                  <a:pt x="2000249" y="0"/>
                </a:lnTo>
                <a:lnTo>
                  <a:pt x="2000249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51162" y="2617834"/>
            <a:ext cx="177482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ctr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Accurate and fresh affiliation information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62974" y="3043349"/>
            <a:ext cx="576299" cy="1242899"/>
          </a:xfrm>
          <a:custGeom>
            <a:avLst/>
            <a:gdLst/>
            <a:ahLst/>
            <a:cxnLst/>
            <a:rect l="l" t="t" r="r" b="b"/>
            <a:pathLst>
              <a:path w="576299" h="1242899">
                <a:moveTo>
                  <a:pt x="0" y="1242899"/>
                </a:moveTo>
                <a:lnTo>
                  <a:pt x="576299" y="0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81687" y="4286342"/>
            <a:ext cx="681000" cy="1207199"/>
          </a:xfrm>
          <a:custGeom>
            <a:avLst/>
            <a:gdLst/>
            <a:ahLst/>
            <a:cxnLst/>
            <a:rect l="l" t="t" r="r" b="b"/>
            <a:pathLst>
              <a:path w="681000" h="1207199">
                <a:moveTo>
                  <a:pt x="0" y="1207199"/>
                </a:moveTo>
                <a:lnTo>
                  <a:pt x="681000" y="0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00400" y="3043236"/>
            <a:ext cx="680999" cy="2450400"/>
          </a:xfrm>
          <a:custGeom>
            <a:avLst/>
            <a:gdLst/>
            <a:ahLst/>
            <a:cxnLst/>
            <a:rect l="l" t="t" r="r" b="b"/>
            <a:pathLst>
              <a:path w="680999" h="2450400">
                <a:moveTo>
                  <a:pt x="0" y="0"/>
                </a:moveTo>
                <a:lnTo>
                  <a:pt x="680999" y="2450400"/>
                </a:lnTo>
              </a:path>
            </a:pathLst>
          </a:custGeom>
          <a:ln w="76199">
            <a:solidFill>
              <a:srgbClr val="4454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2358" y="5208173"/>
            <a:ext cx="877569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0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Verified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F2F)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502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4252" y="6490815"/>
            <a:ext cx="69215" cy="1168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0" i="0" u="none" strike="noStrike" kern="1200" cap="none" spc="5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4106" y="74649"/>
          <a:ext cx="8531497" cy="651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7287">
                <a:tc gridSpan="4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3200" b="1" dirty="0" smtClean="0">
                          <a:solidFill>
                            <a:srgbClr val="44546A"/>
                          </a:solidFill>
                          <a:latin typeface="Calibri"/>
                          <a:cs typeface="Calibri"/>
                        </a:rPr>
                        <a:t>Representing the assurance profile on SAML 2.0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4">
                <a:tc>
                  <a:txBody>
                    <a:bodyPr/>
                    <a:lstStyle/>
                    <a:p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2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Value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47625">
                        <a:lnSpc>
                          <a:spcPct val="1016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eduPersonAssur 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50165">
                        <a:lnSpc>
                          <a:spcPct val="1016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Authentication ContextClassR ef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29539">
                        <a:lnSpc>
                          <a:spcPct val="1016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Metadata entity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attribute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2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$PREFIX$/ID/unique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$PREFIX$/ID/no-eppn-reassign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$PREFIX$/ID/eppn-reassign-1y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$PREFIX$/IAP/local-enterprise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$PREFIX$/IAP/assumed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$PREFIX$/IAP/verified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$PREFIX$/AAP/good-entropy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https://refeds.org/profile/mfa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$PREFIX$/ATP/ePA-1m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29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$PREFIX$/profile/cappuccino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Courier New"/>
                          <a:cs typeface="Courier New"/>
                        </a:rPr>
                        <a:t>$PREFIX$/profile/espresso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557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05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Calibri"/>
                <a:cs typeface="Calibri"/>
              </a:rPr>
              <a:t>Public consultation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225" y="4122801"/>
            <a:ext cx="8611870" cy="135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900" marR="12700" lvl="0" indent="-353695" algn="l" defTabSz="914400" rtl="0" eaLnBrk="1" fontAlgn="auto" latinLnBrk="0" hangingPunct="1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 the REFEDS assurance framework infoshare 24 May: goo.gl/HFNyXd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989" y="1685195"/>
            <a:ext cx="9812966" cy="17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199" y="1715404"/>
            <a:ext cx="9698665" cy="1675487"/>
          </a:xfrm>
          <a:custGeom>
            <a:avLst/>
            <a:gdLst/>
            <a:ahLst/>
            <a:cxnLst/>
            <a:rect l="l" t="t" r="r" b="b"/>
            <a:pathLst>
              <a:path w="9698665" h="1675487">
                <a:moveTo>
                  <a:pt x="0" y="0"/>
                </a:moveTo>
                <a:lnTo>
                  <a:pt x="9698665" y="0"/>
                </a:lnTo>
                <a:lnTo>
                  <a:pt x="9698665" y="1675487"/>
                </a:lnTo>
                <a:lnTo>
                  <a:pt x="0" y="16754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199" y="1715404"/>
            <a:ext cx="9698665" cy="1675487"/>
          </a:xfrm>
          <a:custGeom>
            <a:avLst/>
            <a:gdLst/>
            <a:ahLst/>
            <a:cxnLst/>
            <a:rect l="l" t="t" r="r" b="b"/>
            <a:pathLst>
              <a:path w="9698665" h="1675487">
                <a:moveTo>
                  <a:pt x="0" y="0"/>
                </a:moveTo>
                <a:lnTo>
                  <a:pt x="9698665" y="0"/>
                </a:lnTo>
                <a:lnTo>
                  <a:pt x="9698665" y="1675487"/>
                </a:lnTo>
                <a:lnTo>
                  <a:pt x="0" y="167548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224" y="1739281"/>
            <a:ext cx="7539990" cy="1314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REFEDS Assurance Framework 1.0 draft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heavy" strike="noStrike" kern="1200" cap="none" spc="-15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https://wiki.refeds.org/x/JwBYAQ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Exposed to a public consultation until 9th June 2017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173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Security Incident Response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1341991"/>
            <a:ext cx="4226561" cy="239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3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 - supporting our federated </a:t>
            </a:r>
            <a:r>
              <a:rPr lang="en-US" dirty="0" err="1" smtClean="0"/>
              <a:t>respons</a:t>
            </a:r>
            <a:r>
              <a:rPr lang="en-US" dirty="0" smtClean="0"/>
              <a:t> to security incidents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832100"/>
            <a:ext cx="5778412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6915150" y="3248025"/>
            <a:ext cx="114300" cy="841375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3725" y="3181350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bulk</a:t>
            </a:r>
            <a:br>
              <a:rPr lang="en-US" i="1" dirty="0" smtClean="0">
                <a:solidFill>
                  <a:srgbClr val="F57A1E"/>
                </a:solidFill>
              </a:rPr>
            </a:br>
            <a:r>
              <a:rPr lang="en-US" i="1" dirty="0" smtClean="0">
                <a:solidFill>
                  <a:srgbClr val="F57A1E"/>
                </a:solidFill>
              </a:rPr>
              <a:t>model</a:t>
            </a:r>
            <a:endParaRPr lang="en-US" i="1" dirty="0">
              <a:solidFill>
                <a:srgbClr val="F57A1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728" y="1353066"/>
            <a:ext cx="5111398" cy="2971385"/>
            <a:chOff x="6064308" y="1394460"/>
            <a:chExt cx="5833051" cy="33909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339727" y="4552950"/>
            <a:ext cx="5521323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Adds security contact meta-data in eduGAIN</a:t>
            </a:r>
          </a:p>
          <a:p>
            <a:r>
              <a:rPr lang="en-US" dirty="0" smtClean="0"/>
              <a:t>namespace for Sirtfi Assurance at IANA</a:t>
            </a:r>
          </a:p>
          <a:p>
            <a:r>
              <a:rPr lang="en-US" dirty="0" smtClean="0"/>
              <a:t>with R&amp;S specification: </a:t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b="1" dirty="0" smtClean="0"/>
              <a:t>baseline assurance requirements </a:t>
            </a:r>
            <a:br>
              <a:rPr lang="en-US" b="1" dirty="0" smtClean="0"/>
            </a:br>
            <a:r>
              <a:rPr lang="en-US" dirty="0" smtClean="0"/>
              <a:t>and IGTF “assured identifier trust”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899618" y="1266824"/>
            <a:ext cx="5844619" cy="15652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57A1E"/>
                </a:solidFill>
              </a:rPr>
              <a:t>S</a:t>
            </a:r>
            <a:r>
              <a:rPr lang="en-US" sz="2400" b="1" dirty="0">
                <a:solidFill>
                  <a:srgbClr val="0C3959"/>
                </a:solidFill>
              </a:rPr>
              <a:t>ecurity </a:t>
            </a:r>
            <a:r>
              <a:rPr lang="en-US" sz="2400" b="1" dirty="0">
                <a:solidFill>
                  <a:srgbClr val="F57A1E"/>
                </a:solidFill>
              </a:rPr>
              <a:t>I</a:t>
            </a:r>
            <a:r>
              <a:rPr lang="en-US" sz="2400" b="1" dirty="0">
                <a:solidFill>
                  <a:srgbClr val="0C3959"/>
                </a:solidFill>
              </a:rPr>
              <a:t>ncident </a:t>
            </a:r>
            <a:r>
              <a:rPr lang="en-US" sz="2400" b="1" dirty="0">
                <a:solidFill>
                  <a:srgbClr val="F57A1E"/>
                </a:solidFill>
              </a:rPr>
              <a:t>R</a:t>
            </a:r>
            <a:r>
              <a:rPr lang="en-US" sz="2400" b="1" dirty="0">
                <a:solidFill>
                  <a:srgbClr val="0C3959"/>
                </a:solidFill>
              </a:rPr>
              <a:t>esponse </a:t>
            </a:r>
            <a:r>
              <a:rPr lang="en-US" sz="2400" b="1" dirty="0">
                <a:solidFill>
                  <a:srgbClr val="F57A1E"/>
                </a:solidFill>
              </a:rPr>
              <a:t>T</a:t>
            </a:r>
            <a:r>
              <a:rPr lang="en-US" sz="2400" b="1" dirty="0">
                <a:solidFill>
                  <a:srgbClr val="0C3959"/>
                </a:solidFill>
              </a:rPr>
              <a:t>rust Framework for </a:t>
            </a:r>
            <a:r>
              <a:rPr lang="en-US" sz="2400" b="1" dirty="0">
                <a:solidFill>
                  <a:srgbClr val="F57A1E"/>
                </a:solidFill>
              </a:rPr>
              <a:t>F</a:t>
            </a:r>
            <a:r>
              <a:rPr lang="en-US" sz="2400" b="1" dirty="0">
                <a:solidFill>
                  <a:srgbClr val="0C3959"/>
                </a:solidFill>
              </a:rPr>
              <a:t>ederated </a:t>
            </a:r>
            <a:r>
              <a:rPr lang="en-US" sz="2400" b="1" dirty="0">
                <a:solidFill>
                  <a:srgbClr val="F57A1E"/>
                </a:solidFill>
              </a:rPr>
              <a:t>I</a:t>
            </a:r>
            <a:r>
              <a:rPr lang="en-US" sz="2400" b="1" dirty="0">
                <a:solidFill>
                  <a:srgbClr val="0C3959"/>
                </a:solidFill>
              </a:rPr>
              <a:t>dentity</a:t>
            </a:r>
          </a:p>
          <a:p>
            <a:pPr marL="0" indent="0">
              <a:buNone/>
            </a:pPr>
            <a:r>
              <a:rPr lang="en-US" dirty="0" smtClean="0"/>
              <a:t>You cannot have missed it …</a:t>
            </a:r>
            <a:br>
              <a:rPr lang="en-US" dirty="0" smtClean="0"/>
            </a:br>
            <a:r>
              <a:rPr lang="en-US" dirty="0" smtClean="0"/>
              <a:t>	… even used in </a:t>
            </a:r>
            <a:r>
              <a:rPr lang="en-US" dirty="0" err="1" smtClean="0"/>
              <a:t>CyberOps</a:t>
            </a:r>
            <a:r>
              <a:rPr lang="en-US" dirty="0" smtClean="0"/>
              <a:t> role play exercises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391650" y="3086100"/>
            <a:ext cx="1790700" cy="161925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0459" y="2974756"/>
            <a:ext cx="127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167 entities</a:t>
            </a:r>
            <a:endParaRPr lang="en-US" i="1" dirty="0">
              <a:solidFill>
                <a:srgbClr val="F57A1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1200" y="1353066"/>
            <a:ext cx="0" cy="4952484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" y="1167260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83" y="1064385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3098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794035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inform other affected</a:t>
            </a:r>
            <a:br>
              <a:rPr lang="en-US" dirty="0" smtClean="0"/>
            </a:br>
            <a:r>
              <a:rPr lang="en-US" dirty="0" smtClean="0"/>
              <a:t>SPs, for 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3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of scalable </a:t>
            </a:r>
            <a:r>
              <a:rPr lang="en-US" sz="3600" b="1" dirty="0">
                <a:solidFill>
                  <a:srgbClr val="F57A1E"/>
                </a:solidFill>
              </a:rPr>
              <a:t>policy negotiation mechanisms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255"/>
            <a:ext cx="3313593" cy="224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16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agreements in a distributed world: scalable policy mechanisms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8905" y="3702298"/>
            <a:ext cx="3381990" cy="2426211"/>
            <a:chOff x="6406081" y="2164774"/>
            <a:chExt cx="5635676" cy="4042986"/>
          </a:xfrm>
        </p:grpSpPr>
        <p:sp>
          <p:nvSpPr>
            <p:cNvPr id="7" name="Rectangle 6"/>
            <p:cNvSpPr/>
            <p:nvPr/>
          </p:nvSpPr>
          <p:spPr>
            <a:xfrm>
              <a:off x="6406081" y="2164774"/>
              <a:ext cx="5635676" cy="4042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06081" y="2164774"/>
              <a:ext cx="5635676" cy="4042986"/>
              <a:chOff x="6304481" y="1738054"/>
              <a:chExt cx="5635676" cy="404298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44049" y="2030095"/>
                <a:ext cx="4637901" cy="3750945"/>
                <a:chOff x="6444049" y="2030095"/>
                <a:chExt cx="4637901" cy="3750945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049" y="2030095"/>
                  <a:ext cx="4637901" cy="3750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559040" y="2540000"/>
                  <a:ext cx="2834640" cy="6908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559040" y="3230880"/>
                  <a:ext cx="2103120" cy="325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7559040" y="3230880"/>
                  <a:ext cx="2834640" cy="12192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559040" y="3230880"/>
                  <a:ext cx="2225040" cy="18796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294880" y="2540000"/>
                  <a:ext cx="3098800" cy="1544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294880" y="3556000"/>
                  <a:ext cx="2367280" cy="528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294880" y="4084320"/>
                  <a:ext cx="3098800" cy="3657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294880" y="4084320"/>
                  <a:ext cx="2489200" cy="10261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300720" y="2540000"/>
                  <a:ext cx="2092960" cy="2372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8300720" y="3556000"/>
                  <a:ext cx="1361440" cy="1356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8300720" y="4450080"/>
                  <a:ext cx="2092960" cy="4622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8300720" y="4912360"/>
                  <a:ext cx="1483360" cy="198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9326880" y="3556000"/>
                  <a:ext cx="335280" cy="731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9326880" y="2540000"/>
                  <a:ext cx="1066800" cy="1747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9326880" y="4287520"/>
                  <a:ext cx="1066800" cy="1625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9326880" y="4287520"/>
                  <a:ext cx="457200" cy="8229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9098280" y="2540000"/>
                  <a:ext cx="1295400" cy="542607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098280" y="3082607"/>
                  <a:ext cx="563880" cy="47339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098280" y="3082607"/>
                  <a:ext cx="1295400" cy="13674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9098280" y="3082607"/>
                  <a:ext cx="685800" cy="20278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8240697" y="1738054"/>
                <a:ext cx="1628922" cy="73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‘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n</a:t>
                </a:r>
                <a:r>
                  <a:rPr lang="en-US" sz="1600" b="1" dirty="0" smtClean="0"/>
                  <a:t> x 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m</a:t>
                </a:r>
                <a:r>
                  <a:rPr lang="en-US" sz="1600" b="1" dirty="0" smtClean="0"/>
                  <a:t>’</a:t>
                </a:r>
                <a:endParaRPr lang="en-US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04481" y="2718415"/>
                <a:ext cx="1421504" cy="124450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IdP</a:t>
                </a:r>
              </a:p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Home </a:t>
                </a:r>
                <a:br>
                  <a:rPr lang="en-US" sz="1050" b="1" dirty="0" smtClean="0">
                    <a:solidFill>
                      <a:srgbClr val="0C3959"/>
                    </a:solidFill>
                  </a:rPr>
                </a:br>
                <a:r>
                  <a:rPr lang="en-US" sz="1050" b="1" dirty="0" smtClean="0">
                    <a:solidFill>
                      <a:srgbClr val="0C3959"/>
                    </a:solidFill>
                  </a:rPr>
                  <a:t>Institute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34427" y="2960191"/>
                <a:ext cx="2005730" cy="15929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SP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Collaborative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Resource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or </a:t>
                </a:r>
                <a:r>
                  <a:rPr lang="en-US" sz="1050" b="1" dirty="0" err="1" smtClean="0">
                    <a:solidFill>
                      <a:srgbClr val="0C3959"/>
                    </a:solidFill>
                  </a:rPr>
                  <a:t>SIte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8134350" y="1438275"/>
            <a:ext cx="0" cy="472440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5"/>
          <p:cNvSpPr txBox="1">
            <a:spLocks/>
          </p:cNvSpPr>
          <p:nvPr/>
        </p:nvSpPr>
        <p:spPr>
          <a:xfrm>
            <a:off x="8388905" y="1477433"/>
            <a:ext cx="3381990" cy="161882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/>
              <a:t>Collaborations by design have their services distributed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smtClean="0"/>
              <a:t>and</a:t>
            </a:r>
          </a:p>
          <a:p>
            <a:r>
              <a:rPr lang="en-US" sz="1800" smtClean="0"/>
              <a:t>not that many collaborations are a legal entity</a:t>
            </a:r>
          </a:p>
          <a:p>
            <a:r>
              <a:rPr lang="en-US" sz="1800" smtClean="0"/>
              <a:t>or are not ‘authoritative’ for constituent services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619" y="1534180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Group entities to ease agreements with federations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619" y="2972435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Define trust framework for Infrastructures – SPs-to-IdPs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5619" y="4881442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Develop policies models </a:t>
            </a:r>
            <a:r>
              <a:rPr lang="en-US" sz="2400" b="1" smtClean="0">
                <a:solidFill>
                  <a:srgbClr val="0C3959"/>
                </a:solidFill>
              </a:rPr>
              <a:t>for SP-IdP Proxy – </a:t>
            </a:r>
            <a:r>
              <a:rPr lang="en-US" sz="2400" b="1" dirty="0" smtClean="0">
                <a:solidFill>
                  <a:srgbClr val="0C3959"/>
                </a:solidFill>
              </a:rPr>
              <a:t>IdPs to SPs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515619" y="2096559"/>
            <a:ext cx="7276672" cy="8657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Aim: improve attribute release by IdPs &amp; Federations</a:t>
            </a:r>
          </a:p>
          <a:p>
            <a:r>
              <a:rPr lang="en-US" dirty="0" smtClean="0"/>
              <a:t>Entity Category mechanism: ‘R&amp;S’, DP </a:t>
            </a:r>
            <a:r>
              <a:rPr lang="en-US" dirty="0" err="1" smtClean="0"/>
              <a:t>CoCo</a:t>
            </a:r>
            <a:r>
              <a:rPr lang="en-US" dirty="0" smtClean="0"/>
              <a:t>, Sirtfi, …</a:t>
            </a: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515618" y="3529153"/>
            <a:ext cx="7276673" cy="12641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Framework for Infrastructures to assess back-end SPs</a:t>
            </a:r>
          </a:p>
          <a:p>
            <a:r>
              <a:rPr lang="en-US" sz="2400" dirty="0" smtClean="0"/>
              <a:t>Permit Gateway to assert entity categories with confidence</a:t>
            </a:r>
          </a:p>
          <a:p>
            <a:r>
              <a:rPr lang="en-US" sz="2400" dirty="0" smtClean="0"/>
              <a:t>Readiness survey for </a:t>
            </a:r>
            <a:r>
              <a:rPr lang="en-US" sz="2400" dirty="0"/>
              <a:t>services evaluated with </a:t>
            </a:r>
            <a:r>
              <a:rPr lang="en-US" sz="2400" dirty="0" err="1"/>
              <a:t>HNSciCloud</a:t>
            </a:r>
            <a:r>
              <a:rPr lang="en-US" sz="2400" dirty="0"/>
              <a:t> </a:t>
            </a:r>
            <a:r>
              <a:rPr lang="en-US" sz="2400" dirty="0" smtClean="0"/>
              <a:t>PCP</a:t>
            </a:r>
            <a:endParaRPr lang="en-US" sz="2400" dirty="0"/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515617" y="5439833"/>
            <a:ext cx="7276674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for service providers that ‘hide’ complexity of all R&amp;E</a:t>
            </a:r>
          </a:p>
          <a:p>
            <a:r>
              <a:rPr lang="en-US" dirty="0" smtClean="0"/>
              <a:t>Through concrete (RCauth.eu) use case &amp; with global review</a:t>
            </a:r>
          </a:p>
        </p:txBody>
      </p:sp>
    </p:spTree>
    <p:extLst>
      <p:ext uri="{BB962C8B-B14F-4D97-AF65-F5344CB8AC3E}">
        <p14:creationId xmlns:p14="http://schemas.microsoft.com/office/powerpoint/2010/main" val="9332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‘the past’ …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4114" y="1412689"/>
            <a:ext cx="5464629" cy="2358272"/>
            <a:chOff x="4579257" y="3265714"/>
            <a:chExt cx="7276769" cy="3140305"/>
          </a:xfrm>
        </p:grpSpPr>
        <p:sp>
          <p:nvSpPr>
            <p:cNvPr id="21" name="Rectangle 20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2140" y="3916949"/>
                <a:ext cx="2866736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generic </a:t>
                </a:r>
                <a:br>
                  <a:rPr lang="en-US" sz="800" b="1" dirty="0" smtClean="0"/>
                </a:br>
                <a:r>
                  <a:rPr lang="en-US" sz="8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protection of sensitive</a:t>
                </a:r>
                <a:br>
                  <a:rPr lang="en-US" sz="800" b="1" dirty="0" smtClean="0"/>
                </a:br>
                <a:r>
                  <a:rPr lang="en-US" sz="8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70584" y="3916949"/>
                <a:ext cx="3029400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8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732929" y="3916949"/>
                <a:ext cx="3123097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Down Arrow 17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255685" y="2368595"/>
            <a:ext cx="3294289" cy="1980224"/>
            <a:chOff x="5965825" y="2832100"/>
            <a:chExt cx="5778412" cy="34734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Down Arrow 24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0" name="Picture 29" descr="nter-fed-proc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9" y="1126887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2" y="1462914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15" y="4478347"/>
            <a:ext cx="2237193" cy="183043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23" y="3620824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861" y="407160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2553" y="4034382"/>
            <a:ext cx="1914199" cy="27183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grpSp>
        <p:nvGrpSpPr>
          <p:cNvPr id="35" name="Group 34"/>
          <p:cNvGrpSpPr/>
          <p:nvPr/>
        </p:nvGrpSpPr>
        <p:grpSpPr>
          <a:xfrm>
            <a:off x="7044678" y="5683516"/>
            <a:ext cx="2422014" cy="1060647"/>
            <a:chOff x="127000" y="1156682"/>
            <a:chExt cx="11925552" cy="5222432"/>
          </a:xfrm>
        </p:grpSpPr>
        <p:sp>
          <p:nvSpPr>
            <p:cNvPr id="36" name="TextBox 35"/>
            <p:cNvSpPr txBox="1"/>
            <p:nvPr/>
          </p:nvSpPr>
          <p:spPr>
            <a:xfrm>
              <a:off x="127000" y="3170233"/>
              <a:ext cx="1887978" cy="90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Stakeholders</a:t>
              </a:r>
            </a:p>
            <a:p>
              <a:r>
                <a:rPr lang="en-US" sz="200" dirty="0" smtClean="0"/>
                <a:t>EGI, EUDAT, SURF, </a:t>
              </a:r>
              <a:br>
                <a:rPr lang="en-US" sz="200" dirty="0" smtClean="0"/>
              </a:br>
              <a:r>
                <a:rPr lang="en-US" sz="200" dirty="0" smtClean="0"/>
                <a:t>G</a:t>
              </a:r>
              <a:r>
                <a:rPr lang="en-GB" sz="200" dirty="0" smtClean="0"/>
                <a:t>ÉANT, </a:t>
              </a:r>
              <a:r>
                <a:rPr lang="en-US" sz="200" dirty="0" smtClean="0"/>
                <a:t>ELIXIR, …</a:t>
              </a:r>
              <a:endParaRPr lang="en-US" sz="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820" y="5304161"/>
              <a:ext cx="2866700" cy="7577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Infrastructure-specific</a:t>
              </a:r>
              <a:r>
                <a:rPr lang="en-US" sz="200" dirty="0" smtClean="0"/>
                <a:t> </a:t>
              </a:r>
              <a:r>
                <a:rPr lang="en-US" sz="200" i="1" dirty="0" smtClean="0"/>
                <a:t>Master Portals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and Credential Repository</a:t>
              </a:r>
              <a:endParaRPr lang="en-US" sz="200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83" y="1427996"/>
              <a:ext cx="737247" cy="589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611600" y="2027533"/>
              <a:ext cx="2203693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joint PMA authoritative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for policy and operations</a:t>
              </a:r>
              <a:endParaRPr lang="en-US" sz="200" dirty="0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956" y="1241811"/>
              <a:ext cx="9620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552" y="4891863"/>
              <a:ext cx="592134" cy="81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6592113" y="2880091"/>
              <a:ext cx="1758615" cy="2282458"/>
              <a:chOff x="6592113" y="2880091"/>
              <a:chExt cx="1758615" cy="2282458"/>
            </a:xfrm>
          </p:grpSpPr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330192" y="3142012"/>
                <a:ext cx="2282458" cy="1758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9584" y="3638044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8572" y="3170234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3481" y="4055327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291" y="5562377"/>
              <a:ext cx="592134" cy="81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1925636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67" y="2366168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99" y="4259261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67" y="4230685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Elbow Connector 47"/>
            <p:cNvCxnSpPr>
              <a:stCxn id="46" idx="2"/>
              <a:endCxn id="43" idx="1"/>
            </p:cNvCxnSpPr>
            <p:nvPr/>
          </p:nvCxnSpPr>
          <p:spPr>
            <a:xfrm rot="16200000" flipH="1">
              <a:off x="1726651" y="4303105"/>
              <a:ext cx="779621" cy="2555660"/>
            </a:xfrm>
            <a:prstGeom prst="bentConnector2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7" idx="3"/>
              <a:endCxn id="41" idx="0"/>
            </p:cNvCxnSpPr>
            <p:nvPr/>
          </p:nvCxnSpPr>
          <p:spPr>
            <a:xfrm>
              <a:off x="2299131" y="4696617"/>
              <a:ext cx="2923488" cy="195246"/>
            </a:xfrm>
            <a:prstGeom prst="bentConnector2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3"/>
              <a:endCxn id="40" idx="1"/>
            </p:cNvCxnSpPr>
            <p:nvPr/>
          </p:nvCxnSpPr>
          <p:spPr>
            <a:xfrm flipV="1">
              <a:off x="2299131" y="1765686"/>
              <a:ext cx="3608825" cy="1066414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0"/>
              <a:endCxn id="40" idx="1"/>
            </p:cNvCxnSpPr>
            <p:nvPr/>
          </p:nvCxnSpPr>
          <p:spPr>
            <a:xfrm flipV="1">
              <a:off x="961232" y="1765686"/>
              <a:ext cx="4946724" cy="159950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0"/>
              <a:endCxn id="40" idx="1"/>
            </p:cNvCxnSpPr>
            <p:nvPr/>
          </p:nvCxnSpPr>
          <p:spPr>
            <a:xfrm flipV="1">
              <a:off x="1833199" y="1765686"/>
              <a:ext cx="4074757" cy="2464999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0"/>
              <a:endCxn id="40" idx="1"/>
            </p:cNvCxnSpPr>
            <p:nvPr/>
          </p:nvCxnSpPr>
          <p:spPr>
            <a:xfrm flipV="1">
              <a:off x="838631" y="1765686"/>
              <a:ext cx="5069325" cy="2493575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7" idx="0"/>
              <a:endCxn id="74" idx="1"/>
            </p:cNvCxnSpPr>
            <p:nvPr/>
          </p:nvCxnSpPr>
          <p:spPr>
            <a:xfrm flipV="1">
              <a:off x="1833199" y="3958689"/>
              <a:ext cx="5166385" cy="271996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0"/>
              <a:endCxn id="76" idx="1"/>
            </p:cNvCxnSpPr>
            <p:nvPr/>
          </p:nvCxnSpPr>
          <p:spPr>
            <a:xfrm>
              <a:off x="838631" y="4259261"/>
              <a:ext cx="6764850" cy="116711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5" idx="3"/>
              <a:endCxn id="75" idx="1"/>
            </p:cNvCxnSpPr>
            <p:nvPr/>
          </p:nvCxnSpPr>
          <p:spPr>
            <a:xfrm>
              <a:off x="2299131" y="2832100"/>
              <a:ext cx="5229441" cy="658779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3452779"/>
              <a:ext cx="771721" cy="115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572719" y="3174758"/>
              <a:ext cx="1845732" cy="10608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F5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" dirty="0" smtClean="0"/>
                <a:t>in-kind or explicit </a:t>
              </a:r>
              <a:r>
                <a:rPr lang="en-US" sz="200" b="1" dirty="0" smtClean="0"/>
                <a:t>contributions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of services, kit, and operators</a:t>
              </a:r>
              <a:endParaRPr lang="en-US" sz="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29258" y="1172561"/>
              <a:ext cx="2543092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" dirty="0" smtClean="0"/>
                <a:t>shared governance through a</a:t>
              </a:r>
              <a:br>
                <a:rPr lang="en-US" sz="200" dirty="0" smtClean="0"/>
              </a:br>
              <a:r>
                <a:rPr lang="en-US" sz="200" b="1" dirty="0" smtClean="0"/>
                <a:t>Policy Management Authority</a:t>
              </a:r>
              <a:endParaRPr lang="en-US" sz="200" b="1" dirty="0"/>
            </a:p>
          </p:txBody>
        </p:sp>
        <p:cxnSp>
          <p:nvCxnSpPr>
            <p:cNvPr id="60" name="Straight Arrow Connector 59"/>
            <p:cNvCxnSpPr>
              <a:stCxn id="38" idx="2"/>
              <a:endCxn id="73" idx="3"/>
            </p:cNvCxnSpPr>
            <p:nvPr/>
          </p:nvCxnSpPr>
          <p:spPr>
            <a:xfrm>
              <a:off x="7451107" y="2017794"/>
              <a:ext cx="20315" cy="862297"/>
            </a:xfrm>
            <a:prstGeom prst="straightConnector1">
              <a:avLst/>
            </a:prstGeom>
            <a:ln w="7620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650702" y="3352256"/>
              <a:ext cx="2045841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" dirty="0" smtClean="0"/>
                <a:t>trust by any and all</a:t>
              </a:r>
              <a:br>
                <a:rPr lang="en-US" sz="200" dirty="0" smtClean="0"/>
              </a:br>
              <a:r>
                <a:rPr lang="en-US" sz="200" b="1" dirty="0" smtClean="0"/>
                <a:t>global</a:t>
              </a:r>
              <a:r>
                <a:rPr lang="en-US" sz="200" b="1" dirty="0"/>
                <a:t> </a:t>
              </a:r>
              <a:r>
                <a:rPr lang="en-US" sz="200" b="1" dirty="0" smtClean="0"/>
                <a:t>relying parties</a:t>
              </a:r>
              <a:endParaRPr lang="en-US" sz="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53228" y="1156682"/>
              <a:ext cx="2906164" cy="60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i="1" dirty="0" smtClean="0"/>
                <a:t>non-discriminatory policy and practices</a:t>
              </a:r>
              <a:endParaRPr lang="en-US" sz="200" i="1" dirty="0"/>
            </a:p>
          </p:txBody>
        </p:sp>
        <p:cxnSp>
          <p:nvCxnSpPr>
            <p:cNvPr id="63" name="Straight Arrow Connector 62"/>
            <p:cNvCxnSpPr>
              <a:stCxn id="57" idx="1"/>
              <a:endCxn id="73" idx="2"/>
            </p:cNvCxnSpPr>
            <p:nvPr/>
          </p:nvCxnSpPr>
          <p:spPr>
            <a:xfrm flipH="1" flipV="1">
              <a:off x="8350729" y="4021320"/>
              <a:ext cx="2370069" cy="8261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4917263"/>
              <a:ext cx="758756" cy="73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Straight Arrow Connector 64"/>
            <p:cNvCxnSpPr>
              <a:stCxn id="64" idx="1"/>
              <a:endCxn id="41" idx="3"/>
            </p:cNvCxnSpPr>
            <p:nvPr/>
          </p:nvCxnSpPr>
          <p:spPr>
            <a:xfrm flipH="1">
              <a:off x="5518686" y="5284270"/>
              <a:ext cx="5202112" cy="15962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307254" y="5334713"/>
              <a:ext cx="2085305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user contact service by</a:t>
              </a:r>
              <a:br>
                <a:rPr lang="en-US" sz="200" dirty="0" smtClean="0"/>
              </a:br>
              <a:r>
                <a:rPr lang="en-US" sz="200" dirty="0" smtClean="0"/>
                <a:t>specific stakeholder</a:t>
              </a:r>
              <a:endParaRPr lang="en-US" sz="200" dirty="0"/>
            </a:p>
          </p:txBody>
        </p:sp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5614034"/>
              <a:ext cx="758756" cy="73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Arrow Connector 67"/>
            <p:cNvCxnSpPr>
              <a:stCxn id="67" idx="1"/>
              <a:endCxn id="43" idx="3"/>
            </p:cNvCxnSpPr>
            <p:nvPr/>
          </p:nvCxnSpPr>
          <p:spPr>
            <a:xfrm flipH="1" flipV="1">
              <a:off x="3986425" y="5970746"/>
              <a:ext cx="6734373" cy="10295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10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1355" y="1233298"/>
              <a:ext cx="841197" cy="389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lbow Connector 69"/>
            <p:cNvCxnSpPr>
              <a:stCxn id="57" idx="0"/>
              <a:endCxn id="38" idx="3"/>
            </p:cNvCxnSpPr>
            <p:nvPr/>
          </p:nvCxnSpPr>
          <p:spPr>
            <a:xfrm rot="16200000" flipV="1">
              <a:off x="8598253" y="944372"/>
              <a:ext cx="1729884" cy="3286929"/>
            </a:xfrm>
            <a:prstGeom prst="bentConnector2">
              <a:avLst/>
            </a:prstGeom>
            <a:ln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1"/>
              <a:endCxn id="38" idx="3"/>
            </p:cNvCxnSpPr>
            <p:nvPr/>
          </p:nvCxnSpPr>
          <p:spPr>
            <a:xfrm flipH="1">
              <a:off x="7819730" y="1427996"/>
              <a:ext cx="3391625" cy="294899"/>
            </a:xfrm>
            <a:prstGeom prst="straightConnector1">
              <a:avLst/>
            </a:prstGeom>
            <a:ln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11" descr="H:\Home\davidg\DutchGrid\CA\RCauth-Pilot-CA\RCauth-eu-logo.wm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917" y="2448942"/>
              <a:ext cx="1307877" cy="63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67" y="1632999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657" y="1357496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Assurance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6449" y="1333329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Operational Security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20923" y="5131907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Scalable Trust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8484381" y="4761089"/>
            <a:ext cx="2774116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Sustainable Recommendations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5970" y="5528857"/>
            <a:ext cx="2774116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Global sharing of </a:t>
            </a:r>
            <a:br>
              <a:rPr lang="en-GB" sz="2000" b="1" dirty="0" smtClean="0">
                <a:solidFill>
                  <a:srgbClr val="0C3959"/>
                </a:solidFill>
              </a:rPr>
            </a:br>
            <a:r>
              <a:rPr lang="en-GB" sz="2000" b="1" dirty="0" smtClean="0">
                <a:solidFill>
                  <a:srgbClr val="0C3959"/>
                </a:solidFill>
              </a:rPr>
              <a:t>user accounting data</a:t>
            </a:r>
            <a:endParaRPr lang="en-GB" sz="20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 and Lukas </a:t>
            </a:r>
            <a:r>
              <a:rPr lang="en-US" sz="1400" i="1" dirty="0" err="1" smtClean="0">
                <a:solidFill>
                  <a:srgbClr val="F57A1E"/>
                </a:solidFill>
              </a:rPr>
              <a:t>Hammerle</a:t>
            </a:r>
            <a:r>
              <a:rPr lang="en-US" sz="1400" i="1" dirty="0" smtClean="0">
                <a:solidFill>
                  <a:srgbClr val="F57A1E"/>
                </a:solidFill>
              </a:rPr>
              <a:t>, GEANT and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</a:t>
            </a:r>
            <a:r>
              <a:rPr lang="en-US" sz="2400" dirty="0">
                <a:solidFill>
                  <a:srgbClr val="0C3959"/>
                </a:solidFill>
              </a:rPr>
              <a:t>for </a:t>
            </a:r>
            <a:r>
              <a:rPr lang="en-US" sz="2400" dirty="0" smtClean="0">
                <a:solidFill>
                  <a:srgbClr val="0C3959"/>
                </a:solidFill>
              </a:rPr>
              <a:t>an Infrastructure’s 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Security for Collaboration among Infrastructures</a:t>
            </a:r>
          </a:p>
          <a:p>
            <a:r>
              <a:rPr lang="en-US" dirty="0" smtClean="0"/>
              <a:t>Complements Sirtfi with requirements on internal consistent policy sets for Infrastructures</a:t>
            </a:r>
          </a:p>
          <a:p>
            <a:r>
              <a:rPr lang="en-US" dirty="0" smtClean="0"/>
              <a:t>Aids Infrastructures to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IdPs</a:t>
            </a:r>
            <a:br>
              <a:rPr lang="en-US" dirty="0" smtClean="0"/>
            </a:br>
            <a:r>
              <a:rPr lang="en-US" dirty="0" smtClean="0"/>
              <a:t>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387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87990"/>
              </p:ext>
            </p:extLst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7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3269" y="1325742"/>
            <a:ext cx="7514485" cy="907941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How can a SP-IdP proxy leverage federation policies?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What are useful design criteria for a scalable service?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scalable policies for </a:t>
            </a:r>
            <a:r>
              <a:rPr lang="en-US" smtClean="0"/>
              <a:t>SP-IdP Proxies </a:t>
            </a:r>
            <a:r>
              <a:rPr lang="en-US" dirty="0" smtClean="0"/>
              <a:t>– the RCauth.eu example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1370247"/>
            <a:ext cx="1629339" cy="81893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6" y="1370247"/>
            <a:ext cx="1639457" cy="818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3268" y="23720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Focus on permitting individual access, engaging both federations and Infrastructures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423267" y="2847264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Avoid an opt-in model, or a scheme where specific countries can opt-out or block access</a:t>
            </a:r>
          </a:p>
          <a:p>
            <a:r>
              <a:rPr lang="en-GB" dirty="0" smtClean="0"/>
              <a:t>Allow infrastructures explicitly to operate an IdP of last resort, and recognise its qualities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266" y="3706630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Meet your (target) infrastructure needs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423265" y="4181894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cross-infrastructure services, peer review and accreditation significantly helps adoption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264" y="458354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Leverage entity categories and assurance profiles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423263" y="5058807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Don’t ask IdPs to do something special just for your gateway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Be ready to deal with a complex, multi-national, and multi-federation reality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423261" y="5936765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Incidental non-compliance needs to be mitigated in your service – use Sirtfi &amp; eduGAIN support</a:t>
            </a:r>
          </a:p>
        </p:txBody>
      </p:sp>
    </p:spTree>
    <p:extLst>
      <p:ext uri="{BB962C8B-B14F-4D97-AF65-F5344CB8AC3E}">
        <p14:creationId xmlns:p14="http://schemas.microsoft.com/office/powerpoint/2010/main" val="34691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Accounting </a:t>
            </a:r>
            <a:r>
              <a:rPr lang="en-US" sz="3600" b="1" dirty="0">
                <a:solidFill>
                  <a:srgbClr val="F57A1E"/>
                </a:solidFill>
              </a:rPr>
              <a:t>and the processing of data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402336"/>
            <a:ext cx="3733224" cy="224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3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26560" y="5029200"/>
            <a:ext cx="3637280" cy="1219200"/>
          </a:xfrm>
          <a:prstGeom prst="rect">
            <a:avLst/>
          </a:prstGeom>
          <a:solidFill>
            <a:srgbClr val="FE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type="body" idx="1"/>
          </p:nvPr>
        </p:nvSpPr>
        <p:spPr>
          <a:xfrm>
            <a:off x="488275" y="1681163"/>
            <a:ext cx="3632505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Protection of personal data in research data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1" y="2540004"/>
            <a:ext cx="362711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p</a:t>
            </a:r>
            <a:r>
              <a:rPr lang="en-US" i="1" dirty="0" smtClean="0">
                <a:solidFill>
                  <a:srgbClr val="AFBEC9"/>
                </a:solidFill>
              </a:rPr>
              <a:t>atient records</a:t>
            </a:r>
          </a:p>
          <a:p>
            <a:r>
              <a:rPr lang="en-US" i="1" dirty="0">
                <a:solidFill>
                  <a:srgbClr val="AFBEC9"/>
                </a:solidFill>
              </a:rPr>
              <a:t>s</a:t>
            </a:r>
            <a:r>
              <a:rPr lang="en-US" i="1" dirty="0" smtClean="0">
                <a:solidFill>
                  <a:srgbClr val="AFBEC9"/>
                </a:solidFill>
              </a:rPr>
              <a:t>urvey data collation</a:t>
            </a:r>
          </a:p>
          <a:p>
            <a:r>
              <a:rPr lang="en-US" i="1" dirty="0">
                <a:solidFill>
                  <a:srgbClr val="AFBEC9"/>
                </a:solidFill>
              </a:rPr>
              <a:t>b</a:t>
            </a:r>
            <a:r>
              <a:rPr lang="en-US" i="1" dirty="0" smtClean="0">
                <a:solidFill>
                  <a:srgbClr val="AFBEC9"/>
                </a:solidFill>
              </a:rPr>
              <a:t>ig data analytics</a:t>
            </a:r>
          </a:p>
          <a:p>
            <a:r>
              <a:rPr lang="en-US" i="1" dirty="0">
                <a:solidFill>
                  <a:srgbClr val="AFBEC9"/>
                </a:solidFill>
              </a:rPr>
              <a:t>r</a:t>
            </a:r>
            <a:r>
              <a:rPr lang="en-US" i="1" dirty="0" smtClean="0">
                <a:solidFill>
                  <a:srgbClr val="AFBEC9"/>
                </a:solidFill>
              </a:rPr>
              <a:t>esearch data combination</a:t>
            </a:r>
            <a:br>
              <a:rPr lang="en-US" i="1" dirty="0" smtClean="0">
                <a:solidFill>
                  <a:srgbClr val="AFBEC9"/>
                </a:solidFill>
              </a:rPr>
            </a:br>
            <a:endParaRPr lang="en-US" i="1" dirty="0" smtClean="0">
              <a:solidFill>
                <a:srgbClr val="AFBEC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Research Infrastructures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Institutional </a:t>
            </a:r>
            <a:br>
              <a:rPr lang="en-US" b="1" dirty="0" smtClean="0">
                <a:solidFill>
                  <a:srgbClr val="AFBEC9"/>
                </a:solidFill>
              </a:rPr>
            </a:br>
            <a:r>
              <a:rPr lang="en-US" b="1" dirty="0" smtClean="0">
                <a:solidFill>
                  <a:srgbClr val="AFBEC9"/>
                </a:solidFill>
              </a:rPr>
              <a:t>Ethical Committees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ESFRI Cluster Projects</a:t>
            </a:r>
            <a:endParaRPr lang="en-US" b="1" dirty="0">
              <a:solidFill>
                <a:srgbClr val="AFBEC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AARC Accounting and Processing of Data task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type="body" idx="1"/>
          </p:nvPr>
        </p:nvSpPr>
        <p:spPr>
          <a:xfrm>
            <a:off x="7996585" y="1681163"/>
            <a:ext cx="3642596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ersonal data processing in accounting &amp; collaboration</a:t>
            </a:r>
            <a:endParaRPr lang="en-US" sz="24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2"/>
          </p:nvPr>
        </p:nvSpPr>
        <p:spPr>
          <a:xfrm>
            <a:off x="7995921" y="2540004"/>
            <a:ext cx="3637279" cy="3700463"/>
          </a:xfr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collection of usage data</a:t>
            </a:r>
            <a:br>
              <a:rPr lang="en-US" i="1" dirty="0" smtClean="0"/>
            </a:br>
            <a:r>
              <a:rPr lang="en-US" i="1" dirty="0" smtClean="0"/>
              <a:t>in RIs and e-Infrastructures</a:t>
            </a:r>
          </a:p>
          <a:p>
            <a:r>
              <a:rPr lang="en-US" i="1" dirty="0"/>
              <a:t>c</a:t>
            </a:r>
            <a:r>
              <a:rPr lang="en-US" i="1" dirty="0" smtClean="0"/>
              <a:t>orrelating resource usage </a:t>
            </a:r>
            <a:br>
              <a:rPr lang="en-US" i="1" dirty="0" smtClean="0"/>
            </a:br>
            <a:r>
              <a:rPr lang="en-US" i="1" dirty="0" smtClean="0"/>
              <a:t>to people and groups</a:t>
            </a:r>
          </a:p>
          <a:p>
            <a:r>
              <a:rPr lang="en-US" i="1" dirty="0"/>
              <a:t>c</a:t>
            </a:r>
            <a:r>
              <a:rPr lang="en-US" i="1" dirty="0" smtClean="0"/>
              <a:t>ollate usage data across countries and continents</a:t>
            </a:r>
          </a:p>
          <a:p>
            <a:r>
              <a:rPr lang="en-US" i="1" dirty="0"/>
              <a:t>p</a:t>
            </a:r>
            <a:r>
              <a:rPr lang="en-US" i="1" dirty="0" smtClean="0"/>
              <a:t>ersonal data used for incident response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AARC (1)’s work</a:t>
            </a:r>
            <a:endParaRPr lang="en-US" b="1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idx="1"/>
          </p:nvPr>
        </p:nvSpPr>
        <p:spPr>
          <a:xfrm>
            <a:off x="4227295" y="1681163"/>
            <a:ext cx="3652686" cy="823912"/>
          </a:xfrm>
          <a:solidFill>
            <a:srgbClr val="F57A1E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User attribute release by federated </a:t>
            </a:r>
            <a:r>
              <a:rPr lang="en-US" sz="2400" dirty="0" err="1" smtClean="0">
                <a:solidFill>
                  <a:srgbClr val="AFBEC9"/>
                </a:solidFill>
              </a:rPr>
              <a:t>organisations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2"/>
          </p:nvPr>
        </p:nvSpPr>
        <p:spPr>
          <a:xfrm>
            <a:off x="4226561" y="2540004"/>
            <a:ext cx="364743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i</a:t>
            </a:r>
            <a:r>
              <a:rPr lang="en-US" i="1" dirty="0" smtClean="0">
                <a:solidFill>
                  <a:srgbClr val="AFBEC9"/>
                </a:solidFill>
              </a:rPr>
              <a:t>nstitutional IdP attributes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GEANT DP </a:t>
            </a:r>
            <a:r>
              <a:rPr lang="en-US" i="1" dirty="0" err="1" smtClean="0">
                <a:solidFill>
                  <a:srgbClr val="AFBEC9"/>
                </a:solidFill>
              </a:rPr>
              <a:t>CoCo</a:t>
            </a:r>
            <a:r>
              <a:rPr lang="en-US" i="1" dirty="0" smtClean="0">
                <a:solidFill>
                  <a:srgbClr val="AFBEC9"/>
                </a:solidFill>
              </a:rPr>
              <a:t>*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minimal release in eduGAIN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REFEDS </a:t>
            </a:r>
            <a:br>
              <a:rPr lang="en-US" i="1" dirty="0" smtClean="0">
                <a:solidFill>
                  <a:srgbClr val="AFBEC9"/>
                </a:solidFill>
              </a:rPr>
            </a:br>
            <a:r>
              <a:rPr lang="en-US" i="1" dirty="0" smtClean="0">
                <a:solidFill>
                  <a:srgbClr val="AFBEC9"/>
                </a:solidFill>
              </a:rPr>
              <a:t>Research &amp; Scholarship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REFEDS, GEANT4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</a:t>
            </a:r>
            <a:r>
              <a:rPr lang="en-US" i="1" dirty="0" smtClean="0"/>
              <a:t>ommunity management</a:t>
            </a:r>
          </a:p>
          <a:p>
            <a:pPr marL="0" indent="0">
              <a:buNone/>
            </a:pPr>
            <a:r>
              <a:rPr lang="en-US" b="1" dirty="0" smtClean="0"/>
              <a:t>Joint RIs, EIs and AARC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919" y="6390640"/>
            <a:ext cx="724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GEANT Data Protection Code </a:t>
            </a:r>
            <a:r>
              <a:rPr lang="en-US" sz="1400" i="1" dirty="0">
                <a:solidFill>
                  <a:srgbClr val="F57A1E"/>
                </a:solidFill>
              </a:rPr>
              <a:t>of Conduct – see </a:t>
            </a:r>
            <a:r>
              <a:rPr lang="en-US" sz="1400" i="1" dirty="0" smtClean="0">
                <a:solidFill>
                  <a:srgbClr val="F57A1E"/>
                </a:solidFill>
              </a:rPr>
              <a:t/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http</a:t>
            </a:r>
            <a:r>
              <a:rPr lang="en-US" sz="1400" i="1" dirty="0">
                <a:solidFill>
                  <a:srgbClr val="F57A1E"/>
                </a:solidFill>
              </a:rPr>
              <a:t>://geant3plus.archive.geant.net//uri/dataprotection-code-of-conduct/v1/Pages/default.aspx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381027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</a:t>
            </a:r>
            <a:r>
              <a:rPr lang="en-US" dirty="0" smtClean="0"/>
              <a:t>needs and structure – identify need and the parties involved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28927"/>
              </p:ext>
            </p:extLst>
          </p:nvPr>
        </p:nvGraphicFramePr>
        <p:xfrm>
          <a:off x="482969" y="2760815"/>
          <a:ext cx="11214100" cy="36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4" y="1318836"/>
            <a:ext cx="962395" cy="133930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487681" y="1324339"/>
            <a:ext cx="9961244" cy="1247412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collection necessary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 ‘legitimate interests’ for Research and e-Infra</a:t>
            </a:r>
          </a:p>
          <a:p>
            <a:r>
              <a:rPr lang="en-US" sz="2000" dirty="0"/>
              <a:t>J</a:t>
            </a:r>
            <a:r>
              <a:rPr lang="en-US" sz="2000" dirty="0" smtClean="0"/>
              <a:t>ustification of </a:t>
            </a:r>
            <a:r>
              <a:rPr lang="en-US" sz="2000" b="1" dirty="0" smtClean="0"/>
              <a:t>global </a:t>
            </a:r>
            <a:r>
              <a:rPr lang="en-US" sz="2000" dirty="0" smtClean="0"/>
              <a:t>resource use, with infrastructures collecting data collaboratively</a:t>
            </a:r>
            <a:endParaRPr lang="en-US" sz="2000" dirty="0"/>
          </a:p>
          <a:p>
            <a:r>
              <a:rPr lang="en-US" sz="2000" dirty="0" smtClean="0"/>
              <a:t>Operational purposes: fault finding, researcher support,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322177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50551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991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Recommendation </a:t>
            </a:r>
            <a:r>
              <a:rPr lang="en-US" sz="3600" b="1" dirty="0">
                <a:solidFill>
                  <a:srgbClr val="F57A1E"/>
                </a:solidFill>
              </a:rPr>
              <a:t>for </a:t>
            </a:r>
            <a:r>
              <a:rPr lang="en-US" sz="3600" b="1" dirty="0" smtClean="0">
                <a:solidFill>
                  <a:srgbClr val="F57A1E"/>
                </a:solidFill>
              </a:rPr>
              <a:t>sustainable </a:t>
            </a:r>
            <a:r>
              <a:rPr lang="en-US" sz="3600" b="1" dirty="0">
                <a:solidFill>
                  <a:srgbClr val="F57A1E"/>
                </a:solidFill>
              </a:rPr>
              <a:t>services </a:t>
            </a:r>
            <a:r>
              <a:rPr lang="en-US" sz="3600" b="1" dirty="0" smtClean="0">
                <a:solidFill>
                  <a:srgbClr val="F57A1E"/>
                </a:solidFill>
              </a:rPr>
              <a:t>and models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1506" name="Picture 2" descr="https://aarc-project.eu/wp-content/uploads/2015/11/AARC-in-action-Mi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1471580"/>
            <a:ext cx="4480561" cy="219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99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and e-Infrastructures </a:t>
            </a:r>
            <a:r>
              <a:rPr lang="en-US" dirty="0" smtClean="0"/>
              <a:t>to Build Sustainable </a:t>
            </a:r>
            <a:r>
              <a:rPr lang="en-US" dirty="0"/>
              <a:t>Services</a:t>
            </a:r>
            <a:r>
              <a:rPr lang="en-US" b="0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0033" y="1796576"/>
            <a:ext cx="9622938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‘</a:t>
            </a:r>
            <a:r>
              <a:rPr lang="en-US" sz="2000" b="1" i="1" dirty="0" smtClean="0">
                <a:solidFill>
                  <a:schemeClr val="bg1"/>
                </a:solidFill>
              </a:rPr>
              <a:t>Investigate </a:t>
            </a:r>
            <a:r>
              <a:rPr lang="en-US" sz="2000" b="1" i="1" dirty="0">
                <a:solidFill>
                  <a:schemeClr val="bg1"/>
                </a:solidFill>
              </a:rPr>
              <a:t>terms of (</a:t>
            </a:r>
            <a:r>
              <a:rPr lang="en-US" sz="2000" b="1" i="1" dirty="0" smtClean="0">
                <a:solidFill>
                  <a:schemeClr val="bg1"/>
                </a:solidFill>
              </a:rPr>
              <a:t>AAI) </a:t>
            </a:r>
            <a:r>
              <a:rPr lang="en-US" sz="2000" b="1" i="1" dirty="0">
                <a:solidFill>
                  <a:schemeClr val="bg1"/>
                </a:solidFill>
              </a:rPr>
              <a:t>usage for delivering </a:t>
            </a:r>
            <a:r>
              <a:rPr lang="en-US" sz="2000" b="1" i="1" dirty="0" smtClean="0">
                <a:solidFill>
                  <a:schemeClr val="bg1"/>
                </a:solidFill>
              </a:rPr>
              <a:t>services’</a:t>
            </a:r>
          </a:p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4940645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Identity providers ‘of last resort’, by the Infrastructure or the community</a:t>
            </a:r>
            <a:br>
              <a:rPr lang="en-US" dirty="0" smtClean="0"/>
            </a:br>
            <a:r>
              <a:rPr lang="en-US" i="1" dirty="0" smtClean="0"/>
              <a:t>Strategies and risks in staring a guest identity provider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5560" y="3894256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Mitigating heterogeneity in Infrastructure and Federation policies and practices</a:t>
            </a:r>
            <a:br>
              <a:rPr lang="en-US" dirty="0" smtClean="0"/>
            </a:br>
            <a:r>
              <a:rPr lang="en-US" i="1" dirty="0" smtClean="0"/>
              <a:t>Recommendations for future federation development in line with FIM4R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35560" y="2796288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Making services sustainable – beyond funding cycles and across domains</a:t>
            </a:r>
            <a:br>
              <a:rPr lang="en-US" dirty="0" smtClean="0"/>
            </a:br>
            <a:r>
              <a:rPr lang="en-US" i="1" dirty="0" smtClean="0"/>
              <a:t>Guidelines, templates, and how to apply them to the AARC pilots</a:t>
            </a:r>
            <a:endParaRPr lang="en-GB" i="1" dirty="0"/>
          </a:p>
        </p:txBody>
      </p:sp>
      <p:sp>
        <p:nvSpPr>
          <p:cNvPr id="17" name="Rectangle 16"/>
          <p:cNvSpPr/>
          <p:nvPr/>
        </p:nvSpPr>
        <p:spPr>
          <a:xfrm>
            <a:off x="1330033" y="279498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16293" y="2609049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0033" y="3889892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16293" y="370395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0033" y="494064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416293" y="47374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62" y="1281973"/>
            <a:ext cx="6211408" cy="3843344"/>
          </a:xfrm>
          <a:prstGeom prst="rect">
            <a:avLst/>
          </a:prstGeom>
          <a:solidFill>
            <a:srgbClr val="ED7D31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162" y="5226627"/>
            <a:ext cx="11581101" cy="1175890"/>
          </a:xfrm>
          <a:solidFill>
            <a:srgbClr val="ED7D31">
              <a:alpha val="50196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AARC SA1 Pilots with a sustainability plan</a:t>
            </a:r>
          </a:p>
          <a:p>
            <a:r>
              <a:rPr lang="en-US" dirty="0" smtClean="0"/>
              <a:t>RCauth.eu*</a:t>
            </a:r>
          </a:p>
          <a:p>
            <a:r>
              <a:rPr lang="en-US" dirty="0" smtClean="0"/>
              <a:t>DARIAH Guest IdP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sustainability through recommended templates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r="11565" b="23362"/>
          <a:stretch/>
        </p:blipFill>
        <p:spPr bwMode="auto">
          <a:xfrm>
            <a:off x="157162" y="1281972"/>
            <a:ext cx="565200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699780"/>
            <a:ext cx="524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43"/>
          <a:stretch/>
        </p:blipFill>
        <p:spPr bwMode="auto">
          <a:xfrm>
            <a:off x="1375497" y="2159145"/>
            <a:ext cx="470535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1" r="29363" b="30923"/>
          <a:stretch/>
        </p:blipFill>
        <p:spPr bwMode="auto">
          <a:xfrm>
            <a:off x="2034020" y="2592100"/>
            <a:ext cx="4212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0304"/>
          <a:stretch/>
        </p:blipFill>
        <p:spPr bwMode="auto">
          <a:xfrm>
            <a:off x="2624570" y="3096491"/>
            <a:ext cx="374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58340" y="5545819"/>
            <a:ext cx="4998027" cy="803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IDs to SAML</a:t>
            </a:r>
          </a:p>
          <a:p>
            <a:r>
              <a:rPr lang="en-US" dirty="0" err="1" smtClean="0"/>
              <a:t>WaTTS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508167" y="1281972"/>
            <a:ext cx="5206505" cy="3843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Common analysis</a:t>
            </a:r>
          </a:p>
          <a:p>
            <a:r>
              <a:rPr lang="en-US" dirty="0" smtClean="0"/>
              <a:t>Initial focus usually on ‘use cases’ and ‘service implementation’</a:t>
            </a:r>
            <a:br>
              <a:rPr lang="en-US" dirty="0" smtClean="0"/>
            </a:br>
            <a:r>
              <a:rPr lang="en-US" i="1" dirty="0" smtClean="0"/>
              <a:t>this misses the long-term sustainability</a:t>
            </a:r>
          </a:p>
          <a:p>
            <a:endParaRPr lang="en-US" dirty="0" smtClean="0"/>
          </a:p>
          <a:p>
            <a:r>
              <a:rPr lang="en-US" dirty="0" smtClean="0"/>
              <a:t>Only few pilots have yet addressed full set</a:t>
            </a:r>
          </a:p>
          <a:p>
            <a:endParaRPr lang="en-US" dirty="0" smtClean="0"/>
          </a:p>
          <a:p>
            <a:r>
              <a:rPr lang="en-US" dirty="0" smtClean="0"/>
              <a:t>Template approach encourages focus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15597"/>
          </a:xfrm>
        </p:spPr>
        <p:txBody>
          <a:bodyPr/>
          <a:lstStyle/>
          <a:p>
            <a:r>
              <a:rPr lang="en-GB" dirty="0" smtClean="0"/>
              <a:t>Yet what did we do it for?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79657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79657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ED7D31"/>
                </a:solidFill>
              </a:rPr>
              <a:t>Provide an </a:t>
            </a:r>
            <a:r>
              <a:rPr lang="en-GB" sz="2000" b="1" dirty="0" smtClean="0">
                <a:solidFill>
                  <a:schemeClr val="bg1"/>
                </a:solidFill>
              </a:rPr>
              <a:t>assurance</a:t>
            </a:r>
            <a:r>
              <a:rPr lang="en-GB" sz="2000" dirty="0" smtClean="0">
                <a:solidFill>
                  <a:srgbClr val="ED7D31"/>
                </a:solidFill>
              </a:rPr>
              <a:t> framework </a:t>
            </a:r>
            <a:r>
              <a:rPr lang="en-GB" sz="2000" dirty="0" smtClean="0">
                <a:solidFill>
                  <a:srgbClr val="F57A1E"/>
                </a:solidFill>
              </a:rPr>
              <a:t>meeting </a:t>
            </a:r>
            <a:r>
              <a:rPr lang="en-GB" sz="2000" dirty="0" smtClean="0">
                <a:solidFill>
                  <a:srgbClr val="F57A1E"/>
                </a:solidFill>
              </a:rPr>
              <a:t>to </a:t>
            </a:r>
            <a:r>
              <a:rPr lang="en-GB" sz="2000" b="1" dirty="0" smtClean="0">
                <a:solidFill>
                  <a:schemeClr val="bg1"/>
                </a:solidFill>
              </a:rPr>
              <a:t>make </a:t>
            </a:r>
            <a:r>
              <a:rPr lang="en-GB" sz="2000" b="1" dirty="0" smtClean="0">
                <a:solidFill>
                  <a:schemeClr val="bg1"/>
                </a:solidFill>
              </a:rPr>
              <a:t>federated identities more valuable </a:t>
            </a:r>
            <a:r>
              <a:rPr lang="en-GB" sz="2000" b="1" dirty="0" smtClean="0">
                <a:solidFill>
                  <a:schemeClr val="bg1"/>
                </a:solidFill>
              </a:rPr>
              <a:t>for </a:t>
            </a:r>
            <a:r>
              <a:rPr lang="en-GB" sz="2000" dirty="0" smtClean="0">
                <a:solidFill>
                  <a:srgbClr val="F57A1E"/>
                </a:solidFill>
              </a:rPr>
              <a:t>research </a:t>
            </a:r>
            <a:r>
              <a:rPr lang="en-GB" sz="2000" dirty="0" smtClean="0">
                <a:solidFill>
                  <a:srgbClr val="F57A1E"/>
                </a:solidFill>
              </a:rPr>
              <a:t>and e-</a:t>
            </a:r>
            <a:r>
              <a:rPr lang="en-GB" sz="2000" b="1" dirty="0" smtClean="0">
                <a:solidFill>
                  <a:schemeClr val="bg1"/>
                </a:solidFill>
              </a:rPr>
              <a:t>Infrastructures </a:t>
            </a:r>
            <a:r>
              <a:rPr lang="en-GB" sz="2000" dirty="0" smtClean="0">
                <a:solidFill>
                  <a:srgbClr val="F57A1E"/>
                </a:solidFill>
              </a:rPr>
              <a:t>yet is </a:t>
            </a:r>
            <a:r>
              <a:rPr lang="en-GB" sz="2000" b="1" dirty="0" smtClean="0">
                <a:solidFill>
                  <a:schemeClr val="bg1"/>
                </a:solidFill>
              </a:rPr>
              <a:t>feasible to implement </a:t>
            </a:r>
            <a:r>
              <a:rPr lang="en-GB" sz="2000" dirty="0" smtClean="0">
                <a:solidFill>
                  <a:srgbClr val="F57A1E"/>
                </a:solidFill>
              </a:rPr>
              <a:t>by most home </a:t>
            </a:r>
            <a:r>
              <a:rPr lang="en-GB" sz="2000" dirty="0" err="1" smtClean="0">
                <a:solidFill>
                  <a:srgbClr val="F57A1E"/>
                </a:solidFill>
              </a:rPr>
              <a:t>IdPs</a:t>
            </a:r>
            <a:endParaRPr lang="en-GB" sz="2000" dirty="0">
              <a:solidFill>
                <a:srgbClr val="F57A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68827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381" y="2680159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90829" y="2680159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Expose existing </a:t>
            </a:r>
            <a:r>
              <a:rPr lang="en-GB" b="1" dirty="0" smtClean="0"/>
              <a:t>security capabilities </a:t>
            </a:r>
            <a:r>
              <a:rPr lang="en-GB" dirty="0" smtClean="0">
                <a:solidFill>
                  <a:srgbClr val="F57A1E"/>
                </a:solidFill>
              </a:rPr>
              <a:t>in federated organisations, and organise the flow of information through </a:t>
            </a:r>
            <a:r>
              <a:rPr lang="en-GB" b="1" dirty="0" err="1" smtClean="0"/>
              <a:t>Sirtfi</a:t>
            </a:r>
            <a:r>
              <a:rPr lang="en-GB" b="1" dirty="0" smtClean="0"/>
              <a:t> contact details </a:t>
            </a:r>
            <a:r>
              <a:rPr lang="en-GB" dirty="0" smtClean="0">
                <a:solidFill>
                  <a:srgbClr val="F57A1E"/>
                </a:solidFill>
              </a:rPr>
              <a:t>and a </a:t>
            </a:r>
            <a:r>
              <a:rPr lang="en-GB" b="1" dirty="0" smtClean="0"/>
              <a:t>tiered coordination function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0381" y="25718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81" y="43866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90829" y="4386611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Make it </a:t>
            </a:r>
            <a:r>
              <a:rPr lang="en-US" b="1" dirty="0" smtClean="0"/>
              <a:t>easier for communities </a:t>
            </a:r>
            <a:r>
              <a:rPr lang="en-US" dirty="0" smtClean="0">
                <a:solidFill>
                  <a:srgbClr val="F57A1E"/>
                </a:solidFill>
              </a:rPr>
              <a:t>to use federation </a:t>
            </a:r>
            <a:r>
              <a:rPr lang="en-US" b="1" dirty="0" smtClean="0"/>
              <a:t>by organizing in groups</a:t>
            </a:r>
            <a:r>
              <a:rPr lang="en-US" dirty="0" smtClean="0">
                <a:solidFill>
                  <a:srgbClr val="F57A1E"/>
                </a:solidFill>
              </a:rPr>
              <a:t>, and 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support the </a:t>
            </a:r>
            <a:r>
              <a:rPr lang="en-US" b="1" dirty="0" smtClean="0"/>
              <a:t>SP-</a:t>
            </a:r>
            <a:r>
              <a:rPr lang="en-US" b="1" dirty="0" err="1" smtClean="0"/>
              <a:t>IdP</a:t>
            </a:r>
            <a:r>
              <a:rPr lang="en-US" b="1" dirty="0" smtClean="0"/>
              <a:t> Proxies </a:t>
            </a:r>
            <a:r>
              <a:rPr lang="en-US" dirty="0" smtClean="0">
                <a:solidFill>
                  <a:srgbClr val="F57A1E"/>
                </a:solidFill>
              </a:rPr>
              <a:t>build a consistent view of their services with the </a:t>
            </a:r>
            <a:r>
              <a:rPr lang="en-US" b="1" dirty="0" err="1" smtClean="0"/>
              <a:t>Snctfi</a:t>
            </a:r>
            <a:r>
              <a:rPr lang="en-US" b="1" dirty="0" smtClean="0"/>
              <a:t> scheme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381" y="42783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381" y="356246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90829" y="3562460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federations </a:t>
            </a:r>
            <a:r>
              <a:rPr lang="en-US" dirty="0" smtClean="0">
                <a:solidFill>
                  <a:srgbClr val="F57A1E"/>
                </a:solidFill>
              </a:rPr>
              <a:t>to make life </a:t>
            </a:r>
            <a:r>
              <a:rPr lang="en-US" b="1" dirty="0" smtClean="0"/>
              <a:t>easier for collaboration</a:t>
            </a:r>
            <a:r>
              <a:rPr lang="en-US" dirty="0" smtClean="0">
                <a:solidFill>
                  <a:srgbClr val="F57A1E"/>
                </a:solidFill>
              </a:rPr>
              <a:t>, and 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better </a:t>
            </a:r>
            <a:r>
              <a:rPr lang="en-US" b="1" dirty="0" smtClean="0"/>
              <a:t>models for sustainability </a:t>
            </a:r>
            <a:r>
              <a:rPr lang="en-US" dirty="0" smtClean="0">
                <a:solidFill>
                  <a:srgbClr val="F57A1E"/>
                </a:solidFill>
              </a:rPr>
              <a:t>for ‘guest’ identities and services in infrastructures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0381" y="345415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381" y="523116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390829" y="5231167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Propose practical models to allow </a:t>
            </a:r>
            <a:r>
              <a:rPr lang="en-US" b="1" dirty="0" smtClean="0"/>
              <a:t>infrastructures to exchange per-user accounting data</a:t>
            </a:r>
            <a:r>
              <a:rPr lang="en-US" dirty="0" smtClean="0">
                <a:solidFill>
                  <a:srgbClr val="F57A1E"/>
                </a:solidFill>
              </a:rPr>
              <a:t>, </a:t>
            </a:r>
            <a:r>
              <a:rPr lang="en-US" b="1" dirty="0" smtClean="0"/>
              <a:t>globally </a:t>
            </a:r>
            <a:r>
              <a:rPr lang="en-US" dirty="0" smtClean="0">
                <a:solidFill>
                  <a:srgbClr val="F57A1E"/>
                </a:solidFill>
              </a:rPr>
              <a:t>and across </a:t>
            </a:r>
            <a:r>
              <a:rPr lang="en-US" dirty="0" err="1" smtClean="0">
                <a:solidFill>
                  <a:srgbClr val="F57A1E"/>
                </a:solidFill>
              </a:rPr>
              <a:t>organisations</a:t>
            </a:r>
            <a:r>
              <a:rPr lang="en-US" dirty="0" smtClean="0">
                <a:solidFill>
                  <a:srgbClr val="F57A1E"/>
                </a:solidFill>
              </a:rPr>
              <a:t> that </a:t>
            </a:r>
            <a:r>
              <a:rPr lang="en-US" b="1" dirty="0" smtClean="0"/>
              <a:t>limits </a:t>
            </a:r>
            <a:r>
              <a:rPr lang="en-US" dirty="0" smtClean="0">
                <a:solidFill>
                  <a:srgbClr val="F57A1E"/>
                </a:solidFill>
              </a:rPr>
              <a:t>compliance </a:t>
            </a:r>
            <a:r>
              <a:rPr lang="en-US" b="1" dirty="0" smtClean="0"/>
              <a:t>risks for personal data protection </a:t>
            </a:r>
            <a:endParaRPr lang="en-US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80381" y="512286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355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2072794"/>
          </a:xfrm>
          <a:ln>
            <a:solidFill>
              <a:srgbClr val="0C39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Research and generic e-Infrastructures</a:t>
            </a:r>
          </a:p>
          <a:p>
            <a:r>
              <a:rPr lang="en-US" dirty="0" smtClean="0"/>
              <a:t>Following the AARC </a:t>
            </a:r>
            <a:r>
              <a:rPr lang="en-US" dirty="0" err="1" smtClean="0"/>
              <a:t>BluePrint</a:t>
            </a:r>
            <a:r>
              <a:rPr lang="en-US" dirty="0" smtClean="0"/>
              <a:t> and the intent of the FIM4R group – make it easier for users</a:t>
            </a:r>
          </a:p>
          <a:p>
            <a:r>
              <a:rPr lang="en-US" dirty="0" smtClean="0"/>
              <a:t>Support GEANT DP </a:t>
            </a:r>
            <a:r>
              <a:rPr lang="en-US" dirty="0" err="1" smtClean="0"/>
              <a:t>CoCo</a:t>
            </a:r>
            <a:r>
              <a:rPr lang="en-US" dirty="0" smtClean="0"/>
              <a:t> when possible + R&amp;S – ease the liability on IdPs to give you data</a:t>
            </a:r>
          </a:p>
          <a:p>
            <a:r>
              <a:rPr lang="en-US" dirty="0" smtClean="0"/>
              <a:t>Joint Sirtfi – and help the R&amp;E security stance</a:t>
            </a:r>
          </a:p>
          <a:p>
            <a:r>
              <a:rPr lang="en-US" dirty="0" smtClean="0"/>
              <a:t>Apply homogeneous policy mapping frameworks inside your Infrastructure: ‘</a:t>
            </a:r>
            <a:r>
              <a:rPr lang="en-US" dirty="0" err="1" smtClean="0"/>
              <a:t>Snctfi</a:t>
            </a:r>
            <a:r>
              <a:rPr lang="en-US" dirty="0" smtClean="0"/>
              <a:t>’!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</a:t>
            </a:r>
            <a:r>
              <a:rPr lang="en-US" dirty="0" smtClean="0">
                <a:solidFill>
                  <a:srgbClr val="ED7D31"/>
                </a:solidFill>
              </a:rPr>
              <a:t>Recommendations </a:t>
            </a:r>
            <a:r>
              <a:rPr lang="en-US" dirty="0" smtClean="0"/>
              <a:t>in one place – </a:t>
            </a:r>
            <a:r>
              <a:rPr lang="en-US" dirty="0" smtClean="0">
                <a:solidFill>
                  <a:srgbClr val="ED7D31"/>
                </a:solidFill>
              </a:rPr>
              <a:t>for Infrastructures &amp; Federations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0647" y="3649132"/>
            <a:ext cx="10909300" cy="2072794"/>
          </a:xfrm>
          <a:prstGeom prst="rect">
            <a:avLst/>
          </a:prstGeom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For Federations, REFEDS, and eduGAIN</a:t>
            </a:r>
          </a:p>
          <a:p>
            <a:r>
              <a:rPr lang="en-US" dirty="0" smtClean="0"/>
              <a:t>Support an omnidirectional, non-reassigned ID for users that is standard everywhere</a:t>
            </a:r>
          </a:p>
          <a:p>
            <a:r>
              <a:rPr lang="en-US" dirty="0" smtClean="0"/>
              <a:t>Don’t filter authentication to only services you know about: allow meta-data to flow</a:t>
            </a:r>
          </a:p>
          <a:p>
            <a:r>
              <a:rPr lang="en-US" dirty="0" smtClean="0"/>
              <a:t>Support attribute release through R&amp;S, and collaborate in Sirtfi</a:t>
            </a:r>
          </a:p>
          <a:p>
            <a:r>
              <a:rPr lang="en-US" dirty="0" smtClean="0"/>
              <a:t>Help eduGAIN operate a support desk to help international research and 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0647" y="5817368"/>
            <a:ext cx="10909300" cy="396396"/>
          </a:xfrm>
          <a:prstGeom prst="rect">
            <a:avLst/>
          </a:prstGeom>
          <a:solidFill>
            <a:srgbClr val="ED7D31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Recommendations go to REFEDS, eduGAIN – and the Infrastructures through FIM4R &amp; IGTF</a:t>
            </a:r>
          </a:p>
        </p:txBody>
      </p:sp>
    </p:spTree>
    <p:extLst>
      <p:ext uri="{BB962C8B-B14F-4D97-AF65-F5344CB8AC3E}">
        <p14:creationId xmlns:p14="http://schemas.microsoft.com/office/powerpoint/2010/main" val="80035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155178" cy="98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Guest IdPs are critical to almost all collaboration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ED7D31"/>
                </a:solidFill>
              </a:rPr>
              <a:t> Collaboration does not end at the door of the university!</a:t>
            </a:r>
            <a:endParaRPr lang="en-US" i="1" dirty="0">
              <a:solidFill>
                <a:srgbClr val="ED7D3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‘guest’ IdPs – serving users beyond academia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80" y="1503680"/>
            <a:ext cx="3679190" cy="367919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0" y="3819852"/>
            <a:ext cx="3885565" cy="252283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7760" y="6444288"/>
            <a:ext cx="72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C3959"/>
                </a:solidFill>
              </a:rPr>
              <a:t>https://wiki.geant.org/display/AARC/Sustainability+models+for+Guest+IdPs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92" y="2526376"/>
            <a:ext cx="6801889" cy="1938992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Model study: too often ‘guest’ IdPs have faded – </a:t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smtClean="0">
                <a:solidFill>
                  <a:srgbClr val="0C3959"/>
                </a:solidFill>
              </a:rPr>
              <a:t>sustainable elements extracted: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Use established, long-lived, institutional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Ensure funding beyond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Framework needed for ‘non-trivial’ communities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092" y="4998027"/>
            <a:ext cx="680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As collaboration moves to meeting at least </a:t>
            </a:r>
            <a:r>
              <a:rPr lang="en-US" sz="2400" b="1" i="1" dirty="0" smtClean="0">
                <a:solidFill>
                  <a:srgbClr val="0C3959"/>
                </a:solidFill>
              </a:rPr>
              <a:t>baseline assurance</a:t>
            </a:r>
            <a:r>
              <a:rPr lang="en-US" sz="2400" i="1" dirty="0" smtClean="0">
                <a:solidFill>
                  <a:srgbClr val="0C3959"/>
                </a:solidFill>
              </a:rPr>
              <a:t>, cheap-and-cheerful guest IdPs will fail</a:t>
            </a:r>
          </a:p>
        </p:txBody>
      </p:sp>
    </p:spTree>
    <p:extLst>
      <p:ext uri="{BB962C8B-B14F-4D97-AF65-F5344CB8AC3E}">
        <p14:creationId xmlns:p14="http://schemas.microsoft.com/office/powerpoint/2010/main" val="33541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Pulling it all together</a:t>
            </a:r>
            <a:endParaRPr lang="en-US" sz="3600" b="1" dirty="0">
              <a:solidFill>
                <a:srgbClr val="F57A1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" y="1413829"/>
            <a:ext cx="1787440" cy="226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03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where are we now?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5" y="1971717"/>
            <a:ext cx="11389991" cy="386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Bridged need for specific guidance and actionable assurance with </a:t>
            </a:r>
            <a:r>
              <a:rPr lang="en-GB" b="1" dirty="0" smtClean="0"/>
              <a:t>infrastructure-driven profiles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Developed via REFEDS to get </a:t>
            </a:r>
            <a:r>
              <a:rPr lang="en-GB" b="1" dirty="0" smtClean="0"/>
              <a:t>global adoption </a:t>
            </a:r>
            <a:r>
              <a:rPr lang="en-GB" dirty="0" smtClean="0"/>
              <a:t>and federation acceptance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 smtClean="0"/>
              <a:t>Sirtfi</a:t>
            </a:r>
            <a:r>
              <a:rPr lang="en-GB" dirty="0" smtClean="0"/>
              <a:t> approved and rapidly implemented: </a:t>
            </a:r>
            <a:r>
              <a:rPr lang="en-GB" b="1" dirty="0" smtClean="0"/>
              <a:t>strong growth </a:t>
            </a:r>
            <a:r>
              <a:rPr lang="en-GB" dirty="0" smtClean="0"/>
              <a:t>in eduGAIN with already 167 entities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Practical </a:t>
            </a:r>
            <a:r>
              <a:rPr lang="en-GB" b="1" dirty="0" smtClean="0"/>
              <a:t>process for addressing </a:t>
            </a:r>
            <a:r>
              <a:rPr lang="en-GB" b="1" dirty="0"/>
              <a:t>global incidents</a:t>
            </a:r>
            <a:r>
              <a:rPr lang="en-GB" dirty="0"/>
              <a:t>, </a:t>
            </a:r>
            <a:r>
              <a:rPr lang="en-GB" dirty="0" smtClean="0"/>
              <a:t>in </a:t>
            </a:r>
            <a:r>
              <a:rPr lang="en-GB" dirty="0"/>
              <a:t>close collaboration with eduGAIN </a:t>
            </a:r>
            <a:r>
              <a:rPr lang="en-GB" dirty="0" smtClean="0"/>
              <a:t>Support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Concrete </a:t>
            </a:r>
            <a:r>
              <a:rPr lang="en-GB" b="1" dirty="0" smtClean="0"/>
              <a:t>recommendations for Infrastructures and Federation </a:t>
            </a:r>
            <a:r>
              <a:rPr lang="en-GB" dirty="0" smtClean="0"/>
              <a:t>to drive FIM4R and eduGAIN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Ensure the result will live: </a:t>
            </a:r>
            <a:r>
              <a:rPr lang="en-GB" b="1" dirty="0" smtClean="0"/>
              <a:t>sustainability </a:t>
            </a:r>
            <a:r>
              <a:rPr lang="en-GB" dirty="0" smtClean="0"/>
              <a:t>templates lead to successful long-lived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err="1" smtClean="0"/>
              <a:t>Snctfi</a:t>
            </a:r>
            <a:r>
              <a:rPr lang="en-GB" dirty="0" smtClean="0"/>
              <a:t> aids </a:t>
            </a:r>
            <a:r>
              <a:rPr lang="en-GB" b="1" dirty="0" smtClean="0"/>
              <a:t>Infrastructures presenting coherent qualities </a:t>
            </a:r>
            <a:r>
              <a:rPr lang="en-GB" dirty="0" smtClean="0"/>
              <a:t>towards federations with confidence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Accounting Data Protection recommendations </a:t>
            </a:r>
            <a:r>
              <a:rPr lang="en-GB" b="1" dirty="0" smtClean="0"/>
              <a:t>help Infrastructures provide services jointly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7334" y="2927307"/>
            <a:ext cx="10978937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334" y="3871369"/>
            <a:ext cx="10978937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334" y="4882936"/>
            <a:ext cx="10978937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7334" y="5415825"/>
            <a:ext cx="10978937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5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want AARC t[wo]o!</a:t>
            </a:r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48287" y="3912186"/>
            <a:ext cx="11315924" cy="2100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Moving on from here …</a:t>
            </a:r>
            <a:endParaRPr lang="en-US" sz="3600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yet there’s a lot to do still!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268" y="1297946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Operational Security and Incident Response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267" y="1773209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Security capabilities and response for community attribute authorities and services</a:t>
            </a:r>
          </a:p>
          <a:p>
            <a:r>
              <a:rPr lang="en-GB" dirty="0" smtClean="0"/>
              <a:t>Promote trust groups and reference templates and models to be used throughout </a:t>
            </a:r>
            <a:r>
              <a:rPr lang="en-GB" dirty="0" err="1" smtClean="0"/>
              <a:t>eduGAIN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266" y="261080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Service-centric policies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3265" y="3086067"/>
            <a:ext cx="11151852" cy="11784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Harmonize traceability, accounting, and attribute policies in infrastructures based on SCI model</a:t>
            </a:r>
          </a:p>
          <a:p>
            <a:r>
              <a:rPr lang="en-GB" dirty="0" smtClean="0"/>
              <a:t>Explore GDPR and </a:t>
            </a:r>
            <a:r>
              <a:rPr lang="en-GB" dirty="0" err="1" smtClean="0"/>
              <a:t>CoCo</a:t>
            </a:r>
            <a:r>
              <a:rPr lang="en-GB" dirty="0" smtClean="0"/>
              <a:t> models for sharing necessary information, and meet policy needs for SP-</a:t>
            </a:r>
            <a:r>
              <a:rPr lang="en-GB" dirty="0" err="1" smtClean="0"/>
              <a:t>IdP</a:t>
            </a:r>
            <a:r>
              <a:rPr lang="en-GB" dirty="0" smtClean="0"/>
              <a:t> Proxies, repositories and translators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64" y="4206179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e-Researcher-Centric Policies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3263" y="4681443"/>
            <a:ext cx="11151852" cy="8217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Aligning AUPs and assurance profiles to ease cross-infrastructure sharing beyond the silo</a:t>
            </a:r>
          </a:p>
          <a:p>
            <a:r>
              <a:rPr lang="en-GB" dirty="0" smtClean="0"/>
              <a:t>Align models </a:t>
            </a:r>
            <a:r>
              <a:rPr lang="en-GB" dirty="0"/>
              <a:t>for community attribute management </a:t>
            </a:r>
            <a:r>
              <a:rPr lang="en-GB" dirty="0" smtClean="0"/>
              <a:t>&amp; provisioning (e.g. ease risk assessment)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Policy Development Engagement and Coordination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3261" y="5936765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Work with the communities to promote alignment across research and generic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63439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high-level (programme) objectives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760" y="3641701"/>
            <a:ext cx="11151849" cy="830997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Deliver an integrated identity management </a:t>
            </a:r>
            <a:r>
              <a:rPr lang="en-GB" sz="2400" b="1" dirty="0" smtClean="0">
                <a:solidFill>
                  <a:srgbClr val="0C3959"/>
                </a:solidFill>
              </a:rPr>
              <a:t>infrastructure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that </a:t>
            </a:r>
            <a:r>
              <a:rPr lang="en-GB" sz="2400" b="1" dirty="0">
                <a:solidFill>
                  <a:srgbClr val="0C3959"/>
                </a:solidFill>
              </a:rPr>
              <a:t>responds </a:t>
            </a:r>
            <a:r>
              <a:rPr lang="en-GB" sz="2400" b="1" dirty="0" smtClean="0">
                <a:solidFill>
                  <a:srgbClr val="0C3959"/>
                </a:solidFill>
              </a:rPr>
              <a:t>to cybersecurity </a:t>
            </a:r>
            <a:r>
              <a:rPr lang="en-GB" sz="2400" b="1" dirty="0">
                <a:solidFill>
                  <a:srgbClr val="0C3959"/>
                </a:solidFill>
              </a:rPr>
              <a:t>and community assurance requirements</a:t>
            </a:r>
            <a:r>
              <a:rPr lang="en-GB" sz="2400" b="1" dirty="0" smtClean="0">
                <a:solidFill>
                  <a:srgbClr val="0C3959"/>
                </a:solidFill>
              </a:rPr>
              <a:t>.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67759" y="4486356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Getting the Assurance Profiles deployed, esp. the ones needed by new research use cases</a:t>
            </a:r>
          </a:p>
          <a:p>
            <a:r>
              <a:rPr lang="en-GB" dirty="0" smtClean="0"/>
              <a:t>Security incident response, through trust groups, WISE, and REFEDS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647" y="1375892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Development of a pan-European identity federation</a:t>
            </a:r>
            <a:r>
              <a:rPr lang="en-GB" sz="2400" b="1" dirty="0" smtClean="0">
                <a:solidFill>
                  <a:srgbClr val="0C3959"/>
                </a:solidFill>
              </a:rPr>
              <a:t>, interoperable at global level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5646" y="1839040"/>
            <a:ext cx="11151852" cy="41622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Leverage </a:t>
            </a:r>
            <a:r>
              <a:rPr lang="en-GB" dirty="0" err="1" smtClean="0"/>
              <a:t>eduGAIN</a:t>
            </a:r>
            <a:r>
              <a:rPr lang="en-GB" dirty="0" smtClean="0"/>
              <a:t> plus Infrastructures</a:t>
            </a:r>
            <a:r>
              <a:rPr lang="en-GB" dirty="0"/>
              <a:t> </a:t>
            </a:r>
            <a:r>
              <a:rPr lang="en-GB" dirty="0" smtClean="0"/>
              <a:t>– using global mechanisms (WISE, IGTF, FIM4R, REFEDS)</a:t>
            </a:r>
          </a:p>
          <a:p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79872" y="5448158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C3959"/>
                </a:solidFill>
              </a:rPr>
              <a:t>User-driven </a:t>
            </a:r>
            <a:r>
              <a:rPr lang="en-GB" sz="2400" b="1" dirty="0">
                <a:solidFill>
                  <a:srgbClr val="0C3959"/>
                </a:solidFill>
              </a:rPr>
              <a:t>design and prototyping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67759" y="5911306"/>
            <a:ext cx="11151852" cy="41622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Practices must apply beyond just the project, we need </a:t>
            </a:r>
            <a:r>
              <a:rPr lang="en-GB" i="1" dirty="0" smtClean="0"/>
              <a:t>wide</a:t>
            </a:r>
            <a:r>
              <a:rPr lang="en-GB" dirty="0" smtClean="0"/>
              <a:t> consultation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759" y="2318774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Stimulate </a:t>
            </a:r>
            <a:r>
              <a:rPr lang="en-GB" sz="2400" b="1" dirty="0" smtClean="0">
                <a:solidFill>
                  <a:srgbClr val="0C3959"/>
                </a:solidFill>
              </a:rPr>
              <a:t>… </a:t>
            </a:r>
            <a:r>
              <a:rPr lang="en-GB" sz="2400" b="1" dirty="0">
                <a:solidFill>
                  <a:srgbClr val="0C3959"/>
                </a:solidFill>
              </a:rPr>
              <a:t>to manage and share their </a:t>
            </a:r>
            <a:r>
              <a:rPr lang="en-GB" sz="2400" b="1" dirty="0" smtClean="0">
                <a:solidFill>
                  <a:srgbClr val="0C3959"/>
                </a:solidFill>
              </a:rPr>
              <a:t>resources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455646" y="2781921"/>
            <a:ext cx="11151852" cy="82403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Ease movement of users and data across infrastructures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that’s why we want to align best practices across so many domains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54540" y="101837"/>
            <a:ext cx="2728296" cy="10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06" y="1400211"/>
            <a:ext cx="6846372" cy="4790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Security – we’re all in it together!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829" y="2046514"/>
            <a:ext cx="5878285" cy="10014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65943" y="5239657"/>
            <a:ext cx="5050971" cy="8490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61657" y="4230914"/>
            <a:ext cx="1553029" cy="1008742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07978" y="1400210"/>
            <a:ext cx="449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In the past 2 years, we managed to address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security coordination for the federations, </a:t>
            </a:r>
            <a:r>
              <a:rPr lang="en-GB" i="1" dirty="0" err="1" smtClean="0">
                <a:solidFill>
                  <a:srgbClr val="0C3959"/>
                </a:solidFill>
              </a:rPr>
              <a:t>IdPs</a:t>
            </a:r>
            <a:r>
              <a:rPr lang="en-GB" i="1" dirty="0" smtClean="0">
                <a:solidFill>
                  <a:srgbClr val="0C3959"/>
                </a:solidFill>
              </a:rPr>
              <a:t>,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and the e-Infrastructure collective services …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… but everyone needs to be involved, globally!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977" y="2849142"/>
            <a:ext cx="4493219" cy="1200329"/>
          </a:xfrm>
          <a:prstGeom prst="rect">
            <a:avLst/>
          </a:prstGeom>
          <a:solidFill>
            <a:srgbClr val="FEEEE2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User Attribute Service operations security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Integrity and trust for the SP-</a:t>
            </a:r>
            <a:r>
              <a:rPr lang="en-GB" i="1" dirty="0" err="1" smtClean="0">
                <a:solidFill>
                  <a:srgbClr val="0C3959"/>
                </a:solidFill>
              </a:rPr>
              <a:t>IdP</a:t>
            </a:r>
            <a:r>
              <a:rPr lang="en-GB" i="1" dirty="0" smtClean="0">
                <a:solidFill>
                  <a:srgbClr val="0C3959"/>
                </a:solidFill>
              </a:rPr>
              <a:t>-Proxies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Link security hubs (</a:t>
            </a:r>
            <a:r>
              <a:rPr lang="en-GB" i="1" dirty="0" err="1" smtClean="0">
                <a:solidFill>
                  <a:srgbClr val="0C3959"/>
                </a:solidFill>
              </a:rPr>
              <a:t>eduGAIN</a:t>
            </a:r>
            <a:r>
              <a:rPr lang="en-GB" i="1" dirty="0" smtClean="0">
                <a:solidFill>
                  <a:srgbClr val="0C3959"/>
                </a:solidFill>
              </a:rPr>
              <a:t> Support Desk,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err="1" smtClean="0">
                <a:solidFill>
                  <a:srgbClr val="0C3959"/>
                </a:solidFill>
              </a:rPr>
              <a:t>eInfra</a:t>
            </a:r>
            <a:r>
              <a:rPr lang="en-GB" i="1" dirty="0" smtClean="0">
                <a:solidFill>
                  <a:srgbClr val="0C3959"/>
                </a:solidFill>
              </a:rPr>
              <a:t> CSIRTs) to community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7977" y="4334362"/>
            <a:ext cx="4463658" cy="1754326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C3959"/>
                </a:solidFill>
              </a:rPr>
              <a:t>Promote trust groups </a:t>
            </a:r>
            <a:r>
              <a:rPr lang="en-GB" i="1" dirty="0">
                <a:solidFill>
                  <a:srgbClr val="0C3959"/>
                </a:solidFill>
              </a:rPr>
              <a:t>and their expansion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to </a:t>
            </a:r>
            <a:r>
              <a:rPr lang="en-GB" i="1" dirty="0">
                <a:solidFill>
                  <a:srgbClr val="0C3959"/>
                </a:solidFill>
              </a:rPr>
              <a:t>effectively cover the </a:t>
            </a:r>
            <a:r>
              <a:rPr lang="en-GB" i="1" dirty="0" err="1">
                <a:solidFill>
                  <a:srgbClr val="0C3959"/>
                </a:solidFill>
              </a:rPr>
              <a:t>eduGAIN</a:t>
            </a:r>
            <a:r>
              <a:rPr lang="en-GB" i="1" dirty="0">
                <a:solidFill>
                  <a:srgbClr val="0C3959"/>
                </a:solidFill>
              </a:rPr>
              <a:t> </a:t>
            </a:r>
            <a:r>
              <a:rPr lang="en-GB" i="1" dirty="0" smtClean="0">
                <a:solidFill>
                  <a:srgbClr val="0C3959"/>
                </a:solidFill>
              </a:rPr>
              <a:t>network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Define </a:t>
            </a:r>
            <a:r>
              <a:rPr lang="en-GB" i="1" dirty="0">
                <a:solidFill>
                  <a:srgbClr val="0C3959"/>
                </a:solidFill>
              </a:rPr>
              <a:t>reference templates on how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b="1" i="1" dirty="0" smtClean="0">
                <a:solidFill>
                  <a:srgbClr val="0C3959"/>
                </a:solidFill>
              </a:rPr>
              <a:t>incident </a:t>
            </a:r>
            <a:r>
              <a:rPr lang="en-GB" b="1" i="1" dirty="0">
                <a:solidFill>
                  <a:srgbClr val="0C3959"/>
                </a:solidFill>
              </a:rPr>
              <a:t>notifications </a:t>
            </a:r>
            <a:r>
              <a:rPr lang="en-GB" i="1" dirty="0">
                <a:solidFill>
                  <a:srgbClr val="0C3959"/>
                </a:solidFill>
              </a:rPr>
              <a:t>should be </a:t>
            </a:r>
            <a:r>
              <a:rPr lang="en-GB" i="1" dirty="0" smtClean="0">
                <a:solidFill>
                  <a:srgbClr val="0C3959"/>
                </a:solidFill>
              </a:rPr>
              <a:t>conveyed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Encourage </a:t>
            </a:r>
            <a:r>
              <a:rPr lang="en-GB" i="1" dirty="0">
                <a:solidFill>
                  <a:srgbClr val="0C3959"/>
                </a:solidFill>
              </a:rPr>
              <a:t>endorsement </a:t>
            </a:r>
            <a:r>
              <a:rPr lang="en-GB" i="1" dirty="0" smtClean="0">
                <a:solidFill>
                  <a:srgbClr val="0C3959"/>
                </a:solidFill>
              </a:rPr>
              <a:t>by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global </a:t>
            </a:r>
            <a:r>
              <a:rPr lang="en-GB" i="1" dirty="0">
                <a:solidFill>
                  <a:srgbClr val="0C3959"/>
                </a:solidFill>
              </a:rPr>
              <a:t>standards bodies </a:t>
            </a:r>
            <a:r>
              <a:rPr lang="en-GB" b="1" i="1" dirty="0">
                <a:solidFill>
                  <a:srgbClr val="0C3959"/>
                </a:solidFill>
              </a:rPr>
              <a:t>and </a:t>
            </a:r>
            <a:r>
              <a:rPr lang="en-GB" b="1" i="1" dirty="0" smtClean="0">
                <a:solidFill>
                  <a:srgbClr val="0C3959"/>
                </a:solidFill>
              </a:rPr>
              <a:t>communities</a:t>
            </a:r>
            <a:endParaRPr lang="en-GB" b="1" i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47" y="175434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5718" y="49366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1934" y="392094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421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out the providers – with service-centric harmonisation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85" y="1439334"/>
            <a:ext cx="5220060" cy="200093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250029" y="3666626"/>
            <a:ext cx="10251316" cy="1015663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Traceability and accounting policy framework</a:t>
            </a:r>
            <a:br>
              <a:rPr lang="en-US" b="1" dirty="0" smtClean="0"/>
            </a:br>
            <a:r>
              <a:rPr lang="en-US" i="1" dirty="0" smtClean="0"/>
              <a:t>Compare models for comparing and considering equivalency of policies </a:t>
            </a:r>
            <a:br>
              <a:rPr lang="en-US" i="1" dirty="0" smtClean="0"/>
            </a:br>
            <a:r>
              <a:rPr lang="en-US" i="1" dirty="0" smtClean="0"/>
              <a:t>for traceability, accounting aggregation, and registration records retention in </a:t>
            </a:r>
            <a:r>
              <a:rPr lang="en-US" i="1" dirty="0" err="1" smtClean="0"/>
              <a:t>interfederation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444502" y="366532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0762" y="347938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173" y="474485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Explore the GDPR (2018) options for sharing of data on, and for, infrastructure usage</a:t>
            </a:r>
            <a:br>
              <a:rPr lang="en-US" b="1" dirty="0" smtClean="0"/>
            </a:br>
            <a:r>
              <a:rPr lang="en-US" i="1" dirty="0" smtClean="0"/>
              <a:t>Infrastructures need to share data, globally, but a scalable model will be community dependent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474355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455761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173" y="553657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Blueprint Architecture Elements</a:t>
            </a:r>
            <a:br>
              <a:rPr lang="en-US" b="1" dirty="0" smtClean="0"/>
            </a:br>
            <a:r>
              <a:rPr lang="en-US" i="1" dirty="0" smtClean="0"/>
              <a:t>Create the reference templates for </a:t>
            </a:r>
            <a:r>
              <a:rPr lang="en-GB" i="1" dirty="0"/>
              <a:t>SP-</a:t>
            </a:r>
            <a:r>
              <a:rPr lang="en-GB" i="1" dirty="0" err="1"/>
              <a:t>IdP</a:t>
            </a:r>
            <a:r>
              <a:rPr lang="en-GB" i="1" dirty="0"/>
              <a:t>-proxies, gateways, targeted credential </a:t>
            </a:r>
            <a:r>
              <a:rPr lang="en-GB" i="1" dirty="0" smtClean="0"/>
              <a:t>repositories, &amp;c</a:t>
            </a:r>
            <a:endParaRPr lang="en-GB" i="1" dirty="0"/>
          </a:p>
        </p:txBody>
      </p:sp>
      <p:sp>
        <p:nvSpPr>
          <p:cNvPr id="13" name="Rectangle 12"/>
          <p:cNvSpPr/>
          <p:nvPr/>
        </p:nvSpPr>
        <p:spPr>
          <a:xfrm>
            <a:off x="455646" y="553527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1906" y="534933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2" y="1329973"/>
            <a:ext cx="2985426" cy="2211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356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the flow across infrastructures – targeting users &amp; communities!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1173" y="1400212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Identify and support commonality between acceptable use policies (AUPs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i="1" dirty="0" smtClean="0"/>
              <a:t>So that a user that signed one of them need not be bothered again – and still move across silos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455646" y="13989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1906" y="121297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261173" y="2134295"/>
            <a:ext cx="10251316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Remember the Taipei Accord: WLCG, EGI, PRACE, OSG, XSEDE</a:t>
            </a:r>
            <a:r>
              <a:rPr lang="en-GB" dirty="0"/>
              <a:t> </a:t>
            </a:r>
            <a:r>
              <a:rPr lang="en-GB" dirty="0" smtClean="0"/>
              <a:t>share an understanding</a:t>
            </a:r>
          </a:p>
          <a:p>
            <a:r>
              <a:rPr lang="en-GB" dirty="0" smtClean="0"/>
              <a:t>and accept each other’s AUP as sufficient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173" y="3150966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Enhance the Authentication Assurance Profiles</a:t>
            </a:r>
            <a:br>
              <a:rPr lang="en-GB" b="1" dirty="0" smtClean="0"/>
            </a:br>
            <a:r>
              <a:rPr lang="en-GB" i="1" dirty="0" smtClean="0"/>
              <a:t>Get the new Profiles accepted and deployed for all target groups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314966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296372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261173" y="3892306"/>
            <a:ext cx="10251316" cy="11804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Authenticating for access to biomedical and human-related data</a:t>
            </a:r>
          </a:p>
          <a:p>
            <a:r>
              <a:rPr lang="en-GB" dirty="0" smtClean="0"/>
              <a:t>Implementing verified identity vetting in the GDPR era</a:t>
            </a:r>
          </a:p>
          <a:p>
            <a:r>
              <a:rPr lang="en-GB" dirty="0" smtClean="0"/>
              <a:t>Making the baseline a real baseline, and Cappuccino a common occurrence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173" y="5227071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Define a model for community attribute management and </a:t>
            </a:r>
            <a:r>
              <a:rPr lang="en-GB" b="1" dirty="0" smtClean="0"/>
              <a:t>provisioning</a:t>
            </a:r>
            <a:br>
              <a:rPr lang="en-GB" b="1" dirty="0" smtClean="0"/>
            </a:br>
            <a:r>
              <a:rPr lang="en-GB" i="1" dirty="0" smtClean="0"/>
              <a:t>Reference practices for communities setting up their membership and attribute services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455646" y="522577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1906" y="503983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261173" y="6011954"/>
            <a:ext cx="10251316" cy="490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that the community is always in control, and the services can rely on that</a:t>
            </a:r>
          </a:p>
        </p:txBody>
      </p:sp>
    </p:spTree>
    <p:extLst>
      <p:ext uri="{BB962C8B-B14F-4D97-AF65-F5344CB8AC3E}">
        <p14:creationId xmlns:p14="http://schemas.microsoft.com/office/powerpoint/2010/main" val="25655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69" y="4620705"/>
            <a:ext cx="2256064" cy="17602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for ensuring policies </a:t>
            </a:r>
            <a:r>
              <a:rPr lang="en-GB" smtClean="0"/>
              <a:t>&amp; practices serve </a:t>
            </a:r>
            <a:r>
              <a:rPr lang="en-GB" dirty="0" smtClean="0"/>
              <a:t>the community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50851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50851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57A1E"/>
                </a:solidFill>
              </a:rPr>
              <a:t>Use </a:t>
            </a:r>
            <a:r>
              <a:rPr lang="en-GB" sz="2000" b="1" dirty="0" smtClean="0">
                <a:solidFill>
                  <a:schemeClr val="bg1"/>
                </a:solidFill>
              </a:rPr>
              <a:t>pre-existing groups and communities </a:t>
            </a:r>
            <a:r>
              <a:rPr lang="en-GB" sz="2000" dirty="0" smtClean="0">
                <a:solidFill>
                  <a:srgbClr val="F57A1E"/>
                </a:solidFill>
              </a:rPr>
              <a:t>to develop policies and harmonise practices</a:t>
            </a:r>
          </a:p>
          <a:p>
            <a:r>
              <a:rPr lang="en-GB" sz="2000" dirty="0" smtClean="0">
                <a:solidFill>
                  <a:srgbClr val="F57A1E"/>
                </a:solidFill>
              </a:rPr>
              <a:t>and thus </a:t>
            </a:r>
            <a:r>
              <a:rPr lang="en-GB" sz="2000" b="1" dirty="0" smtClean="0">
                <a:solidFill>
                  <a:schemeClr val="bg1"/>
                </a:solidFill>
              </a:rPr>
              <a:t>avoid AARC becoming yet another island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40021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0" y="2697228"/>
            <a:ext cx="5714286" cy="323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" y="2738127"/>
            <a:ext cx="2429021" cy="85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49" y="3774590"/>
            <a:ext cx="2002640" cy="926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803" y="5163017"/>
            <a:ext cx="1625272" cy="67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73806" y="5715567"/>
            <a:ext cx="1366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/>
              <a:t>https://xkcd.com/927/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2688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2603" y="1238190"/>
            <a:ext cx="5514975" cy="823912"/>
          </a:xfrm>
        </p:spPr>
        <p:txBody>
          <a:bodyPr/>
          <a:lstStyle/>
          <a:p>
            <a:r>
              <a:rPr lang="en-GB" sz="3600" dirty="0" smtClean="0">
                <a:solidFill>
                  <a:srgbClr val="F57A1E"/>
                </a:solidFill>
              </a:rPr>
              <a:t>Develop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2601" y="2271201"/>
            <a:ext cx="5553075" cy="37004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hrough</a:t>
            </a:r>
          </a:p>
          <a:p>
            <a:r>
              <a:rPr lang="en-GB" i="1" dirty="0" smtClean="0"/>
              <a:t>WISE and SCI</a:t>
            </a:r>
          </a:p>
          <a:p>
            <a:r>
              <a:rPr lang="en-GB" i="1" dirty="0" smtClean="0"/>
              <a:t>REFEDS</a:t>
            </a:r>
          </a:p>
          <a:p>
            <a:r>
              <a:rPr lang="en-GB" i="1" dirty="0" smtClean="0"/>
              <a:t>IGTF</a:t>
            </a:r>
          </a:p>
          <a:p>
            <a:r>
              <a:rPr lang="en-GB" i="1" dirty="0"/>
              <a:t>(</a:t>
            </a:r>
            <a:r>
              <a:rPr lang="en-GB" i="1" dirty="0" smtClean="0"/>
              <a:t>FIM4R)</a:t>
            </a:r>
          </a:p>
          <a:p>
            <a:r>
              <a:rPr lang="en-GB" i="1" dirty="0" smtClean="0"/>
              <a:t>… and all willing policy &amp; CSIRT groups</a:t>
            </a:r>
            <a:endParaRPr lang="en-GB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2" y="1238190"/>
            <a:ext cx="5183188" cy="8239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57A1E"/>
                </a:solidFill>
              </a:rPr>
              <a:t>Adopt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1" y="2287072"/>
            <a:ext cx="5917517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your Infrastructure, Federation, and FIM4R</a:t>
            </a:r>
          </a:p>
          <a:p>
            <a:r>
              <a:rPr lang="en-GB" i="1" dirty="0" smtClean="0"/>
              <a:t>Persistent, non-reassigned identifiers</a:t>
            </a:r>
          </a:p>
          <a:p>
            <a:r>
              <a:rPr lang="en-GB" i="1" dirty="0" smtClean="0"/>
              <a:t>Incident Response capabilities &amp; </a:t>
            </a:r>
            <a:r>
              <a:rPr lang="en-GB" i="1" dirty="0" err="1" smtClean="0"/>
              <a:t>Sirtfi</a:t>
            </a:r>
            <a:r>
              <a:rPr lang="en-GB" i="1" dirty="0" smtClean="0"/>
              <a:t> NG</a:t>
            </a:r>
          </a:p>
          <a:p>
            <a:r>
              <a:rPr lang="en-GB" i="1" dirty="0" err="1" smtClean="0"/>
              <a:t>Snctfi</a:t>
            </a:r>
            <a:endParaRPr lang="en-GB" i="1" dirty="0" smtClean="0"/>
          </a:p>
          <a:p>
            <a:r>
              <a:rPr lang="en-GB" i="1" dirty="0" smtClean="0"/>
              <a:t>Trusted Credential </a:t>
            </a:r>
            <a:r>
              <a:rPr lang="en-GB" i="1" dirty="0" err="1" smtClean="0"/>
              <a:t>Mngt</a:t>
            </a:r>
            <a:r>
              <a:rPr lang="en-GB" i="1" dirty="0" smtClean="0"/>
              <a:t> &amp; Attribute </a:t>
            </a:r>
            <a:r>
              <a:rPr lang="en-GB" i="1" dirty="0" err="1" smtClean="0"/>
              <a:t>Authy</a:t>
            </a:r>
            <a:r>
              <a:rPr lang="en-GB" i="1" dirty="0" smtClean="0"/>
              <a:t> Ops</a:t>
            </a:r>
          </a:p>
          <a:p>
            <a:r>
              <a:rPr lang="en-GB" i="1" dirty="0" smtClean="0"/>
              <a:t>Self-assessment and peer review methods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and global alignment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2119086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807" y="5472655"/>
            <a:ext cx="598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‘Competence Centre’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work with us by collaborating in these groups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911952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54585" y="5472655"/>
            <a:ext cx="4773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Engagement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help us progress by adopting results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601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9758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8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2 </a:t>
            </a:r>
            <a:r>
              <a:rPr lang="en-GB" b="1" dirty="0"/>
              <a:t>(phased) reports on service-centric </a:t>
            </a:r>
            <a:r>
              <a:rPr lang="en-GB" b="1" dirty="0" smtClean="0"/>
              <a:t>practices</a:t>
            </a:r>
          </a:p>
          <a:p>
            <a:r>
              <a:rPr lang="en-GB" dirty="0" smtClean="0"/>
              <a:t>DNA3.1 </a:t>
            </a:r>
            <a:r>
              <a:rPr lang="en-GB" dirty="0"/>
              <a:t>- Report on the coordination of accounting data sharing amongst Infrastructures (initial phase) - (M12</a:t>
            </a:r>
            <a:r>
              <a:rPr lang="en-GB" dirty="0" smtClean="0"/>
              <a:t>)</a:t>
            </a:r>
          </a:p>
          <a:p>
            <a:r>
              <a:rPr lang="en-GB" dirty="0"/>
              <a:t>DNA3.3 –Accounting and Traceability in Multi-Domain Service Provider Environments (M23)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Security incident response</a:t>
            </a:r>
            <a:endParaRPr lang="en-GB" b="1" dirty="0"/>
          </a:p>
          <a:p>
            <a:r>
              <a:rPr lang="en-GB" dirty="0"/>
              <a:t>DNA3.2 – Report on Security Incident Response and Cybersecurity in Federated Authentication Scenarios (M22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Assurance and researcher-centric policies</a:t>
            </a:r>
            <a:endParaRPr lang="en-GB" b="1" dirty="0"/>
          </a:p>
          <a:p>
            <a:r>
              <a:rPr lang="en-GB" dirty="0" smtClean="0"/>
              <a:t>DNA3.4 </a:t>
            </a:r>
            <a:r>
              <a:rPr lang="en-GB" dirty="0"/>
              <a:t>– Recommendations for e-Researcher-Centric Policies and Assurance (M24)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41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Meanwhile, we do have to produce these reports as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5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42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Obligatory Lord Kitchener Poster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76" y="1289392"/>
            <a:ext cx="4190452" cy="4998948"/>
          </a:xfrm>
        </p:spPr>
      </p:pic>
      <p:sp>
        <p:nvSpPr>
          <p:cNvPr id="10" name="TextBox 9"/>
          <p:cNvSpPr txBox="1"/>
          <p:nvPr/>
        </p:nvSpPr>
        <p:spPr>
          <a:xfrm flipH="1">
            <a:off x="8137172" y="2552957"/>
            <a:ext cx="400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 smtClean="0">
                <a:solidFill>
                  <a:srgbClr val="0C3959"/>
                </a:solidFill>
              </a:rPr>
              <a:t>Substantial discussions on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wise@lists.wise-community.org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sciv2-wg@lists.wise-community.org</a:t>
            </a:r>
          </a:p>
          <a:p>
            <a:r>
              <a:rPr lang="en-GB" i="1" dirty="0">
                <a:solidFill>
                  <a:srgbClr val="0C3959"/>
                </a:solidFill>
              </a:rPr>
              <a:t>igtf-general@igtf.net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sirtfi@lists.refeds.org</a:t>
            </a:r>
          </a:p>
          <a:p>
            <a:r>
              <a:rPr lang="en-GB" i="1" dirty="0">
                <a:solidFill>
                  <a:srgbClr val="0C3959"/>
                </a:solidFill>
              </a:rPr>
              <a:t>assurance@lists.refeds.org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refeds@lists.refeds.org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federatedIdentity-members@cern.ch</a:t>
            </a:r>
          </a:p>
          <a:p>
            <a:r>
              <a:rPr lang="en-GB" i="1" dirty="0">
                <a:solidFill>
                  <a:srgbClr val="0C3959"/>
                </a:solidFill>
              </a:rPr>
              <a:t>fim4r-editors@cern.ch</a:t>
            </a:r>
            <a:endParaRPr lang="en-GB" i="1" dirty="0" smtClean="0">
              <a:solidFill>
                <a:srgbClr val="0C3959"/>
              </a:solidFill>
            </a:endParaRPr>
          </a:p>
          <a:p>
            <a:endParaRPr lang="en-GB" i="1" dirty="0" smtClean="0">
              <a:solidFill>
                <a:srgbClr val="0C3959"/>
              </a:solidFill>
            </a:endParaRPr>
          </a:p>
          <a:p>
            <a:r>
              <a:rPr lang="en-GB" i="1" u="sng" dirty="0" smtClean="0">
                <a:solidFill>
                  <a:srgbClr val="0C3959"/>
                </a:solidFill>
              </a:rPr>
              <a:t>Project deliverables welcome on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aarc-na3@geant.org</a:t>
            </a:r>
            <a:endParaRPr lang="en-GB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815355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17" y="166093"/>
            <a:ext cx="657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https://aarc-project.eu/workpackages/policy-harmonisation/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://wiki.geant.org/display/AARC/AARC+Policy+Harmonisation</a:t>
            </a: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</a:t>
            </a:r>
            <a:r>
              <a:rPr lang="en-US" sz="3600" b="1" dirty="0">
                <a:solidFill>
                  <a:srgbClr val="F57A1E"/>
                </a:solidFill>
              </a:rPr>
              <a:t>of best practices for </a:t>
            </a:r>
            <a:r>
              <a:rPr lang="en-US" sz="3600" b="1" smtClean="0">
                <a:solidFill>
                  <a:srgbClr val="F57A1E"/>
                </a:solidFill>
              </a:rPr>
              <a:t>Assurance Profiles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0878" y="1398555"/>
            <a:ext cx="3950961" cy="2309845"/>
            <a:chOff x="610878" y="1398555"/>
            <a:chExt cx="8142159" cy="476013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878" y="1398555"/>
              <a:ext cx="5156896" cy="30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7438" y="2816323"/>
              <a:ext cx="4896544" cy="334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5804" y="1652395"/>
              <a:ext cx="4474553" cy="342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72189" y="4157711"/>
              <a:ext cx="2480848" cy="163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81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403" y="5415280"/>
            <a:ext cx="4986065" cy="95504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7403" y="1591874"/>
            <a:ext cx="4986065" cy="649922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Profiles and ‘differentiated’ levels of assurance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858519"/>
            <a:ext cx="5745845" cy="203124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8" y="2846270"/>
            <a:ext cx="5323547" cy="2352992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1" y="1381125"/>
            <a:ext cx="6204314" cy="20123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7019610" y="1259840"/>
            <a:ext cx="4988560" cy="514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Many layered models (3-4 layers)</a:t>
            </a:r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ut: specific levels don’t match needs </a:t>
            </a:r>
            <a:br>
              <a:rPr lang="en-US" b="1" dirty="0" smtClean="0"/>
            </a:br>
            <a:r>
              <a:rPr lang="en-US" b="1" dirty="0" smtClean="0"/>
              <a:t>of Research- and e-Infrastructures:</a:t>
            </a:r>
            <a:endParaRPr lang="en-US" dirty="0" smtClean="0"/>
          </a:p>
          <a:p>
            <a:pPr marL="355600" indent="-355600"/>
            <a:r>
              <a:rPr lang="en-US" dirty="0" smtClean="0"/>
              <a:t>Specific combination</a:t>
            </a:r>
            <a:br>
              <a:rPr lang="en-US" dirty="0" smtClean="0"/>
            </a:br>
            <a:r>
              <a:rPr lang="en-US" dirty="0" smtClean="0"/>
              <a:t> ‘authenticator’ and ‘vetting’ assurance </a:t>
            </a:r>
            <a:br>
              <a:rPr lang="en-US" dirty="0" smtClean="0"/>
            </a:br>
            <a:r>
              <a:rPr lang="en-US" dirty="0" smtClean="0"/>
              <a:t>doesn’t match research risk profiles</a:t>
            </a:r>
          </a:p>
          <a:p>
            <a:pPr marL="355600" indent="-355600"/>
            <a:r>
              <a:rPr lang="en-US" dirty="0" smtClean="0"/>
              <a:t>Disregards existing trust model </a:t>
            </a:r>
            <a:br>
              <a:rPr lang="en-US" dirty="0" smtClean="0"/>
            </a:br>
            <a:r>
              <a:rPr lang="en-US" dirty="0" smtClean="0"/>
              <a:t>between federated R&amp;E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355600" indent="-355600"/>
            <a:r>
              <a:rPr lang="en-US" dirty="0" smtClean="0"/>
              <a:t>Cannot accommodate </a:t>
            </a:r>
            <a:br>
              <a:rPr lang="en-US" dirty="0" smtClean="0"/>
            </a:br>
            <a:r>
              <a:rPr lang="en-US" dirty="0" smtClean="0"/>
              <a:t>distributed responsibilities</a:t>
            </a:r>
          </a:p>
          <a:p>
            <a:pPr marL="0" indent="0">
              <a:buNone/>
            </a:pPr>
            <a:r>
              <a:rPr lang="en-US" i="1" dirty="0" smtClean="0"/>
              <a:t>As a result, in R&amp;E there was </a:t>
            </a:r>
            <a:br>
              <a:rPr lang="en-US" i="1" dirty="0" smtClean="0"/>
            </a:br>
            <a:r>
              <a:rPr lang="en-US" i="1" dirty="0" smtClean="0"/>
              <a:t>in practice</a:t>
            </a:r>
            <a:r>
              <a:rPr lang="en-US" i="1" dirty="0"/>
              <a:t> </a:t>
            </a:r>
            <a:r>
              <a:rPr lang="en-US" i="1" dirty="0" smtClean="0"/>
              <a:t>hardly any documented </a:t>
            </a:r>
            <a:br>
              <a:rPr lang="en-US" i="1" dirty="0" smtClean="0"/>
            </a:br>
            <a:r>
              <a:rPr lang="en-US" i="1" dirty="0" smtClean="0"/>
              <a:t>and agreed assurance level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Last year:</a:t>
            </a:r>
            <a:br>
              <a:rPr lang="en-US" b="1" dirty="0" smtClean="0"/>
            </a:br>
            <a:r>
              <a:rPr lang="en-US" b="1" i="1" dirty="0" smtClean="0"/>
              <a:t>baseline</a:t>
            </a:r>
            <a:r>
              <a:rPr lang="en-US" b="1" dirty="0" smtClean="0"/>
              <a:t> assurance for research use cases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" y="4683609"/>
            <a:ext cx="5938857" cy="2104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2140" y="3916950"/>
            <a:ext cx="2866737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Baseline Assurance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known </a:t>
            </a: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individual 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ersistent identifiers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ocumented vetting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assword authenticator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resh status attribute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elf-assessment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9" y="4574415"/>
            <a:ext cx="1139808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from an Infrastructure viewpoint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090" y="1453857"/>
            <a:ext cx="2496235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‘low-risk’ use cases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few unalienable expectations by research and collaborative services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" y="4771844"/>
            <a:ext cx="391114" cy="54575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749685" y="1462511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generic </a:t>
            </a:r>
            <a:br>
              <a:rPr lang="en-US" sz="2000" b="1" dirty="0" smtClean="0"/>
            </a:br>
            <a:r>
              <a:rPr lang="en-US" sz="2000" b="1" dirty="0" smtClean="0"/>
              <a:t>e-Infrastructure services</a:t>
            </a:r>
          </a:p>
          <a:p>
            <a:pPr marL="0" indent="0">
              <a:buNone/>
            </a:pPr>
            <a:r>
              <a:rPr lang="en-US" sz="2000" dirty="0" smtClean="0"/>
              <a:t>access to common compute and data services that do not hold sensitive personal data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86" y="4574415"/>
            <a:ext cx="526940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758876" y="1452990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protection of sensitive</a:t>
            </a:r>
            <a:br>
              <a:rPr lang="en-US" sz="2000" b="1" dirty="0" smtClean="0"/>
            </a:br>
            <a:r>
              <a:rPr lang="en-US" sz="2000" b="1" dirty="0" smtClean="0"/>
              <a:t>resources</a:t>
            </a:r>
          </a:p>
          <a:p>
            <a:pPr marL="0" indent="0">
              <a:buNone/>
            </a:pPr>
            <a:r>
              <a:rPr lang="en-US" sz="2000" dirty="0" smtClean="0"/>
              <a:t>access to data of real people, where positive ID of researchers and 2-factor authentication is needed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0586" y="3916950"/>
            <a:ext cx="3029401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assumed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LoA2’, </a:t>
            </a: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low’, 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 ‘IGTF BIRCH’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ood entropy passwords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ffiliation freshness </a:t>
            </a:r>
            <a:b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better than 1 month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2927" y="3916950"/>
            <a:ext cx="3123099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erified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substantial’, 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LoA3’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ulti-factor authenticator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187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9558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569031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0210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81129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12456" y="6197600"/>
            <a:ext cx="652416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C3959"/>
                </a:solidFill>
              </a:rPr>
              <a:t>Mikael Linden’s work with the REFEDS Assurance WG, see also</a:t>
            </a:r>
          </a:p>
          <a:p>
            <a:pPr algn="r"/>
            <a:r>
              <a:rPr lang="en-GB" b="1" dirty="0" smtClean="0">
                <a:solidFill>
                  <a:srgbClr val="0C3959"/>
                </a:solidFill>
              </a:rPr>
              <a:t>https</a:t>
            </a:r>
            <a:r>
              <a:rPr lang="en-GB" b="1" dirty="0">
                <a:solidFill>
                  <a:srgbClr val="0C3959"/>
                </a:solidFill>
              </a:rPr>
              <a:t>://refeds.org/meetings/35th-meeting-may-2017</a:t>
            </a: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26" y="5337789"/>
            <a:ext cx="2162631" cy="15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1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2311" y="1998695"/>
            <a:ext cx="5123180" cy="86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9965" algn="l"/>
              </a:tabLst>
              <a:defRPr/>
            </a:pPr>
            <a:r>
              <a:rPr kumimoji="0" sz="5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REFEDS	</a:t>
            </a:r>
            <a:r>
              <a:rPr kumimoji="0" sz="54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Assurance</a:t>
            </a: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048" y="2741645"/>
            <a:ext cx="3196590" cy="86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Framework</a:t>
            </a: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7221" y="4284035"/>
            <a:ext cx="5314315" cy="1024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772795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REFEDS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meeting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 Mikael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Linden,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REFEDS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assurance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chair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6398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1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mikael.linden@csc.fi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2693" y="355600"/>
            <a:ext cx="3086099" cy="990599"/>
          </a:xfrm>
          <a:custGeom>
            <a:avLst/>
            <a:gdLst/>
            <a:ahLst/>
            <a:cxnLst/>
            <a:rect l="l" t="t" r="r" b="b"/>
            <a:pathLst>
              <a:path w="3086099" h="990599">
                <a:moveTo>
                  <a:pt x="0" y="0"/>
                </a:moveTo>
                <a:lnTo>
                  <a:pt x="3086099" y="0"/>
                </a:lnTo>
                <a:lnTo>
                  <a:pt x="3086099" y="990599"/>
                </a:lnTo>
                <a:lnTo>
                  <a:pt x="0" y="990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2694" y="355601"/>
            <a:ext cx="3086099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48864" y="5213351"/>
            <a:ext cx="2243136" cy="1644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-14958"/>
            <a:ext cx="2243136" cy="1644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4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05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REFEDS </a:t>
            </a:r>
            <a:r>
              <a:rPr sz="3200" b="1" spc="-15" dirty="0" smtClean="0">
                <a:latin typeface="Calibri"/>
                <a:cs typeface="Calibri"/>
              </a:rPr>
              <a:t>assurance </a:t>
            </a:r>
            <a:r>
              <a:rPr sz="3200" b="1" spc="-20" dirty="0" smtClean="0">
                <a:latin typeface="Calibri"/>
                <a:cs typeface="Calibri"/>
              </a:rPr>
              <a:t>working group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989" y="4471266"/>
            <a:ext cx="9812966" cy="17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9" y="4501474"/>
            <a:ext cx="9698665" cy="1675487"/>
          </a:xfrm>
          <a:custGeom>
            <a:avLst/>
            <a:gdLst/>
            <a:ahLst/>
            <a:cxnLst/>
            <a:rect l="l" t="t" r="r" b="b"/>
            <a:pathLst>
              <a:path w="9698665" h="1675487">
                <a:moveTo>
                  <a:pt x="0" y="0"/>
                </a:moveTo>
                <a:lnTo>
                  <a:pt x="9698665" y="0"/>
                </a:lnTo>
                <a:lnTo>
                  <a:pt x="9698665" y="1675487"/>
                </a:lnTo>
                <a:lnTo>
                  <a:pt x="0" y="16754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199" y="4501474"/>
            <a:ext cx="9698665" cy="1675487"/>
          </a:xfrm>
          <a:custGeom>
            <a:avLst/>
            <a:gdLst/>
            <a:ahLst/>
            <a:cxnLst/>
            <a:rect l="l" t="t" r="r" b="b"/>
            <a:pathLst>
              <a:path w="9698665" h="1675487">
                <a:moveTo>
                  <a:pt x="0" y="0"/>
                </a:moveTo>
                <a:lnTo>
                  <a:pt x="9698665" y="0"/>
                </a:lnTo>
                <a:lnTo>
                  <a:pt x="9698665" y="1675487"/>
                </a:lnTo>
                <a:lnTo>
                  <a:pt x="0" y="167548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224" y="1849501"/>
            <a:ext cx="9887585" cy="399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0" lvl="0" indent="-1758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6/2016 REFEDS established the Assurance working group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183515" algn="l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 to anyone to 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participate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183515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Take AARC recommendation as input and extend 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a 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specification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183515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International – participants 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Europe&amp;US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183515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Cross-community – 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participants 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federations &amp; research communities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REFEDS Assurance Framework 1.0 draft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heavy" strike="noStrike" kern="1200" cap="none" spc="-15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https://wiki.refeds.org/x/JwBYAQ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Exposed to a public consultation until 9th June 2017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47" y="6026448"/>
            <a:ext cx="572262" cy="72299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9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25466</TotalTime>
  <Words>2698</Words>
  <Application>Microsoft Office PowerPoint</Application>
  <PresentationFormat>Widescreen</PresentationFormat>
  <Paragraphs>548</Paragraphs>
  <Slides>43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Verdana</vt:lpstr>
      <vt:lpstr>Wingdings</vt:lpstr>
      <vt:lpstr>GEANT Association</vt:lpstr>
      <vt:lpstr>Office Theme</vt:lpstr>
      <vt:lpstr>PowerPoint Presentation</vt:lpstr>
      <vt:lpstr>From ‘the past’ …</vt:lpstr>
      <vt:lpstr>Yet what did we do it for?</vt:lpstr>
      <vt:lpstr>Mechanisms for ensuring policies &amp; practices serve the community</vt:lpstr>
      <vt:lpstr>Policy and Best Practices Harmonisation</vt:lpstr>
      <vt:lpstr>Assurance Profiles and ‘differentiated’ levels of assurance</vt:lpstr>
      <vt:lpstr>Differentiated assurance from an Infrastructure viewpoint</vt:lpstr>
      <vt:lpstr>PowerPoint Presentation</vt:lpstr>
      <vt:lpstr>REFEDS assurance working group</vt:lpstr>
      <vt:lpstr>REFEDS assurance fw: four dimensions of LoA</vt:lpstr>
      <vt:lpstr>”Cappuccino” profile for low risk use cases</vt:lpstr>
      <vt:lpstr>”Espresso” profile for demanding use cases</vt:lpstr>
      <vt:lpstr>PowerPoint Presentation</vt:lpstr>
      <vt:lpstr>Public consultation</vt:lpstr>
      <vt:lpstr>Policy and Best Practices Harmonisation</vt:lpstr>
      <vt:lpstr>Sirtfi  - supporting our federated respons to security incidents</vt:lpstr>
      <vt:lpstr>Incident response process evolution in federations</vt:lpstr>
      <vt:lpstr>Policy and Best Practices Harmonisation</vt:lpstr>
      <vt:lpstr>Getting agreements in a distributed world: scalable policy mechanisms</vt:lpstr>
      <vt:lpstr>Snctfi: aiding Infrastructures achieve policy coherency</vt:lpstr>
      <vt:lpstr>Snctfi infrastructure requirements, a summary</vt:lpstr>
      <vt:lpstr>Model scalable policies for SP-IdP Proxies – the RCauth.eu example</vt:lpstr>
      <vt:lpstr>Policy and Best Practices Harmonisation</vt:lpstr>
      <vt:lpstr>Scope of the AARC Accounting and Processing of Data task</vt:lpstr>
      <vt:lpstr>Identified needs and structure – identify need and the parties involved</vt:lpstr>
      <vt:lpstr>Three community models – three Recommendations?</vt:lpstr>
      <vt:lpstr>Policy and Best Practices Harmonisation</vt:lpstr>
      <vt:lpstr>Recommendations for  Research and e-Infrastructures to Build Sustainable Services </vt:lpstr>
      <vt:lpstr>Promoting sustainability through recommended templates</vt:lpstr>
      <vt:lpstr>Collect Recommendations in one place – for Infrastructures &amp; Federations</vt:lpstr>
      <vt:lpstr>Models for ‘guest’ IdPs – serving users beyond academia</vt:lpstr>
      <vt:lpstr>Policy and Best Practices Harmonisation</vt:lpstr>
      <vt:lpstr>So where are we now?</vt:lpstr>
      <vt:lpstr>We want AARC t[wo]o!</vt:lpstr>
      <vt:lpstr>… yet there’s a lot to do still!</vt:lpstr>
      <vt:lpstr>Our high-level (programme) objectives</vt:lpstr>
      <vt:lpstr>Operational Security – we’re all in it together!</vt:lpstr>
      <vt:lpstr>Helping out the providers – with service-centric harmonisation</vt:lpstr>
      <vt:lpstr>Ease the flow across infrastructures – targeting users &amp; communities!</vt:lpstr>
      <vt:lpstr>Engagement and global alignment</vt:lpstr>
      <vt:lpstr>Meanwhile, we do have to produce these reports as well</vt:lpstr>
      <vt:lpstr>Obligatory Lord Kitchener Poster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1023</cp:revision>
  <cp:lastPrinted>2015-05-01T10:30:08Z</cp:lastPrinted>
  <dcterms:created xsi:type="dcterms:W3CDTF">2015-04-29T14:13:57Z</dcterms:created>
  <dcterms:modified xsi:type="dcterms:W3CDTF">2017-06-06T08:13:05Z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