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269" r:id="rId6"/>
    <p:sldId id="280" r:id="rId7"/>
    <p:sldId id="268" r:id="rId8"/>
    <p:sldId id="271" r:id="rId9"/>
    <p:sldId id="276" r:id="rId10"/>
    <p:sldId id="272" r:id="rId11"/>
    <p:sldId id="277" r:id="rId12"/>
    <p:sldId id="278" r:id="rId13"/>
    <p:sldId id="274" r:id="rId14"/>
    <p:sldId id="279" r:id="rId15"/>
    <p:sldId id="275" r:id="rId16"/>
    <p:sldId id="270" r:id="rId17"/>
    <p:sldId id="267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E"/>
    <a:srgbClr val="F57B20"/>
    <a:srgbClr val="F6791C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86" y="-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AARC All Hands meeting Geneva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Policy and Best Practices … </a:t>
            </a:r>
            <a:r>
              <a:rPr lang="en-US" smtClean="0"/>
              <a:t>the Story So Far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2016-11-29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P&amp;BP activity lead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Nikhef, Amsterdam</a:t>
            </a:r>
            <a:endParaRPr lang="en-US" dirty="0"/>
          </a:p>
        </p:txBody>
      </p:sp>
      <p:pic>
        <p:nvPicPr>
          <p:cNvPr id="15" name="Picture 6" descr="H:\Home\davidg\Template\Logos\logo-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88" y="4721250"/>
            <a:ext cx="1076771" cy="4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scalable policy models in light of the Blueprint: </a:t>
            </a:r>
            <a:r>
              <a:rPr lang="en-US" dirty="0" err="1" smtClean="0"/>
              <a:t>Snctfi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2883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Graphics inset: Ann Harding, SWITCH</a:t>
            </a:r>
            <a:endParaRPr lang="en-US" sz="1400" i="1" dirty="0">
              <a:solidFill>
                <a:srgbClr val="F57A1E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49" y="1359878"/>
            <a:ext cx="1522730" cy="2162793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092687"/>
              </p:ext>
            </p:extLst>
          </p:nvPr>
        </p:nvGraphicFramePr>
        <p:xfrm>
          <a:off x="8666479" y="4158197"/>
          <a:ext cx="3068320" cy="21539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8320"/>
              </a:tblGrid>
              <a:tr h="5384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C3959"/>
                          </a:solidFill>
                        </a:rPr>
                        <a:t>Many</a:t>
                      </a:r>
                      <a:r>
                        <a:rPr lang="en-US" sz="2400" baseline="0" dirty="0" smtClean="0">
                          <a:solidFill>
                            <a:srgbClr val="0C3959"/>
                          </a:solidFill>
                        </a:rPr>
                        <a:t> SPs are alike</a:t>
                      </a:r>
                      <a:endParaRPr lang="en-US" sz="2400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  <a:tr h="1189567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rgbClr val="0C3959"/>
                          </a:solidFill>
                        </a:rPr>
                        <a:t>Policy</a:t>
                      </a:r>
                      <a: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  <a:t> frameworks for collective service providers</a:t>
                      </a:r>
                      <a:b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000" i="1" baseline="0" dirty="0" smtClean="0">
                          <a:solidFill>
                            <a:srgbClr val="0C3959"/>
                          </a:solidFill>
                        </a:rPr>
                        <a:t>Shared use of and collaboration on reputation services, together in FIM4R</a:t>
                      </a:r>
                      <a:endParaRPr lang="en-US" sz="2000" i="1" dirty="0">
                        <a:solidFill>
                          <a:srgbClr val="0C395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50080" y="2669374"/>
            <a:ext cx="5750560" cy="830997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3959"/>
                </a:solidFill>
              </a:rPr>
              <a:t>e</a:t>
            </a:r>
            <a:r>
              <a:rPr lang="en-US" sz="2400" b="1" dirty="0" smtClean="0">
                <a:solidFill>
                  <a:srgbClr val="0C3959"/>
                </a:solidFill>
              </a:rPr>
              <a:t>valuate </a:t>
            </a:r>
            <a:r>
              <a:rPr lang="en-US" sz="2400" b="1" dirty="0">
                <a:solidFill>
                  <a:srgbClr val="0C3959"/>
                </a:solidFill>
              </a:rPr>
              <a:t>with the </a:t>
            </a:r>
            <a:r>
              <a:rPr lang="en-US" sz="2400" b="1" dirty="0" smtClean="0">
                <a:solidFill>
                  <a:srgbClr val="0C3959"/>
                </a:solidFill>
              </a:rPr>
              <a:t>SP-IdP-Proxies </a:t>
            </a:r>
            <a:r>
              <a:rPr lang="en-US" sz="2400" b="1" dirty="0">
                <a:solidFill>
                  <a:srgbClr val="0C3959"/>
                </a:solidFill>
              </a:rPr>
              <a:t>in </a:t>
            </a:r>
            <a:r>
              <a:rPr lang="en-US" sz="2400" b="1" dirty="0" smtClean="0">
                <a:solidFill>
                  <a:srgbClr val="0C3959"/>
                </a:solidFill>
              </a:rPr>
              <a:t>pilots</a:t>
            </a:r>
            <a:r>
              <a:rPr lang="en-US" sz="2400" b="1" dirty="0">
                <a:solidFill>
                  <a:srgbClr val="0C3959"/>
                </a:solidFill>
              </a:rPr>
              <a:t>, </a:t>
            </a:r>
            <a:r>
              <a:rPr lang="en-US" sz="2400" b="1" dirty="0" smtClean="0">
                <a:solidFill>
                  <a:srgbClr val="0C3959"/>
                </a:solidFill>
              </a:rPr>
              <a:t/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based </a:t>
            </a:r>
            <a:r>
              <a:rPr lang="en-US" sz="2400" b="1" dirty="0">
                <a:solidFill>
                  <a:srgbClr val="0C3959"/>
                </a:solidFill>
              </a:rPr>
              <a:t>on the Blueprint </a:t>
            </a:r>
            <a:r>
              <a:rPr lang="en-US" sz="2400" b="1" dirty="0" smtClean="0">
                <a:solidFill>
                  <a:srgbClr val="0C3959"/>
                </a:solidFill>
              </a:rPr>
              <a:t>(DNA3.4</a:t>
            </a:r>
            <a:r>
              <a:rPr lang="en-US" sz="2400" b="1" dirty="0">
                <a:solidFill>
                  <a:srgbClr val="0C3959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845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4057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framework recommendations for RIs for </a:t>
            </a:r>
            <a:r>
              <a:rPr lang="en-US" sz="2400" b="1" dirty="0">
                <a:solidFill>
                  <a:srgbClr val="0C3959"/>
                </a:solidFill>
              </a:rPr>
              <a:t>coherent policy 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78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845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4056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smtClean="0">
                <a:solidFill>
                  <a:srgbClr val="0C3959"/>
                </a:solidFill>
              </a:rPr>
              <a:t>proxy operators </a:t>
            </a:r>
            <a:r>
              <a:rPr lang="en-US" sz="2400" dirty="0">
                <a:solidFill>
                  <a:srgbClr val="0C3959"/>
                </a:solidFill>
              </a:rPr>
              <a:t>to assert </a:t>
            </a:r>
            <a:r>
              <a:rPr lang="en-US" sz="2400" dirty="0" smtClean="0">
                <a:solidFill>
                  <a:srgbClr val="0C3959"/>
                </a:solidFill>
              </a:rPr>
              <a:t>‘trust marks’ based on </a:t>
            </a:r>
            <a:r>
              <a:rPr lang="en-US" sz="2400" dirty="0">
                <a:solidFill>
                  <a:srgbClr val="0C3959"/>
                </a:solidFill>
              </a:rPr>
              <a:t>known SP properties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578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0080" y="3639064"/>
            <a:ext cx="3823908" cy="830997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C3959"/>
                </a:solidFill>
              </a:rPr>
              <a:t>Collaborate in WISE &amp; </a:t>
            </a:r>
            <a:r>
              <a:rPr lang="en-US" sz="2400" b="1" dirty="0" smtClean="0">
                <a:solidFill>
                  <a:srgbClr val="0C3959"/>
                </a:solidFill>
              </a:rPr>
              <a:t>FIM4R</a:t>
            </a:r>
            <a:r>
              <a:rPr lang="en-US" sz="2400" dirty="0" smtClean="0">
                <a:solidFill>
                  <a:srgbClr val="0C3959"/>
                </a:solidFill>
              </a:rPr>
              <a:t/>
            </a:r>
            <a:br>
              <a:rPr lang="en-US" sz="2400" dirty="0" smtClean="0">
                <a:solidFill>
                  <a:srgbClr val="0C3959"/>
                </a:solidFill>
              </a:rPr>
            </a:br>
            <a:r>
              <a:rPr lang="en-US" sz="2400" dirty="0" smtClean="0">
                <a:solidFill>
                  <a:srgbClr val="0C3959"/>
                </a:solidFill>
              </a:rPr>
              <a:t>to </a:t>
            </a:r>
            <a:r>
              <a:rPr lang="en-US" sz="2400" dirty="0" smtClean="0">
                <a:solidFill>
                  <a:srgbClr val="0C3959"/>
                </a:solidFill>
              </a:rPr>
              <a:t>get global </a:t>
            </a:r>
            <a:r>
              <a:rPr lang="en-US" sz="2400" dirty="0" smtClean="0">
                <a:solidFill>
                  <a:srgbClr val="0C3959"/>
                </a:solidFill>
              </a:rPr>
              <a:t>endorsement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3562" y="5308724"/>
            <a:ext cx="3660426" cy="1200329"/>
          </a:xfrm>
          <a:prstGeom prst="rect">
            <a:avLst/>
          </a:prstGeom>
          <a:solidFill>
            <a:srgbClr val="003F5E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57B20"/>
                </a:solidFill>
              </a:rPr>
              <a:t>Thursday morning</a:t>
            </a:r>
            <a:br>
              <a:rPr lang="en-US" sz="3600" b="1" dirty="0" smtClean="0">
                <a:solidFill>
                  <a:srgbClr val="F57B20"/>
                </a:solidFill>
              </a:rPr>
            </a:br>
            <a:r>
              <a:rPr lang="en-US" sz="3600" b="1" dirty="0" err="1" smtClean="0">
                <a:solidFill>
                  <a:srgbClr val="F57B20"/>
                </a:solidFill>
              </a:rPr>
              <a:t>Snctfi</a:t>
            </a:r>
            <a:r>
              <a:rPr lang="en-US" sz="3600" b="1" dirty="0" smtClean="0">
                <a:solidFill>
                  <a:srgbClr val="F57B20"/>
                </a:solidFill>
              </a:rPr>
              <a:t> breakout</a:t>
            </a:r>
            <a:endParaRPr lang="en-US" sz="3600" b="1" dirty="0">
              <a:solidFill>
                <a:srgbClr val="F57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26560" y="5029200"/>
            <a:ext cx="3637280" cy="1219200"/>
          </a:xfrm>
          <a:prstGeom prst="rect">
            <a:avLst/>
          </a:prstGeom>
          <a:solidFill>
            <a:srgbClr val="FEE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type="body" idx="1"/>
          </p:nvPr>
        </p:nvSpPr>
        <p:spPr>
          <a:xfrm>
            <a:off x="488275" y="1681163"/>
            <a:ext cx="3632505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Protection of personal data in research data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487681" y="2540004"/>
            <a:ext cx="362711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p</a:t>
            </a:r>
            <a:r>
              <a:rPr lang="en-US" i="1" dirty="0" smtClean="0">
                <a:solidFill>
                  <a:srgbClr val="AFBEC9"/>
                </a:solidFill>
              </a:rPr>
              <a:t>atient records</a:t>
            </a:r>
          </a:p>
          <a:p>
            <a:r>
              <a:rPr lang="en-US" i="1" dirty="0">
                <a:solidFill>
                  <a:srgbClr val="AFBEC9"/>
                </a:solidFill>
              </a:rPr>
              <a:t>s</a:t>
            </a:r>
            <a:r>
              <a:rPr lang="en-US" i="1" dirty="0" smtClean="0">
                <a:solidFill>
                  <a:srgbClr val="AFBEC9"/>
                </a:solidFill>
              </a:rPr>
              <a:t>urvey data collation</a:t>
            </a:r>
          </a:p>
          <a:p>
            <a:r>
              <a:rPr lang="en-US" i="1" dirty="0">
                <a:solidFill>
                  <a:srgbClr val="AFBEC9"/>
                </a:solidFill>
              </a:rPr>
              <a:t>b</a:t>
            </a:r>
            <a:r>
              <a:rPr lang="en-US" i="1" dirty="0" smtClean="0">
                <a:solidFill>
                  <a:srgbClr val="AFBEC9"/>
                </a:solidFill>
              </a:rPr>
              <a:t>ig data analytics</a:t>
            </a:r>
          </a:p>
          <a:p>
            <a:r>
              <a:rPr lang="en-US" i="1" dirty="0">
                <a:solidFill>
                  <a:srgbClr val="AFBEC9"/>
                </a:solidFill>
              </a:rPr>
              <a:t>r</a:t>
            </a:r>
            <a:r>
              <a:rPr lang="en-US" i="1" dirty="0" smtClean="0">
                <a:solidFill>
                  <a:srgbClr val="AFBEC9"/>
                </a:solidFill>
              </a:rPr>
              <a:t>esearch data combination</a:t>
            </a:r>
            <a:br>
              <a:rPr lang="en-US" i="1" dirty="0" smtClean="0">
                <a:solidFill>
                  <a:srgbClr val="AFBEC9"/>
                </a:solidFill>
              </a:rPr>
            </a:br>
            <a:endParaRPr lang="en-US" i="1" dirty="0" smtClean="0">
              <a:solidFill>
                <a:srgbClr val="AFBEC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Research Infrastructures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Institutional </a:t>
            </a:r>
            <a:br>
              <a:rPr lang="en-US" b="1" dirty="0" smtClean="0">
                <a:solidFill>
                  <a:srgbClr val="AFBEC9"/>
                </a:solidFill>
              </a:rPr>
            </a:br>
            <a:r>
              <a:rPr lang="en-US" b="1" dirty="0" smtClean="0">
                <a:solidFill>
                  <a:srgbClr val="AFBEC9"/>
                </a:solidFill>
              </a:rPr>
              <a:t>Ethical Committees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ESFRI Cluster Projects</a:t>
            </a:r>
            <a:endParaRPr lang="en-US" b="1" dirty="0">
              <a:solidFill>
                <a:srgbClr val="AFBEC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AARC Accounting and Processing of Data task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type="body" idx="1"/>
          </p:nvPr>
        </p:nvSpPr>
        <p:spPr>
          <a:xfrm>
            <a:off x="7996585" y="1681163"/>
            <a:ext cx="3642596" cy="823912"/>
          </a:xfrm>
          <a:solidFill>
            <a:srgbClr val="F57A1E"/>
          </a:solidFill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ersonal data processing in accounting &amp; collaboration</a:t>
            </a:r>
            <a:endParaRPr lang="en-US" sz="2400" dirty="0"/>
          </a:p>
        </p:txBody>
      </p:sp>
      <p:sp>
        <p:nvSpPr>
          <p:cNvPr id="17" name="Content Placeholder 5"/>
          <p:cNvSpPr>
            <a:spLocks noGrp="1"/>
          </p:cNvSpPr>
          <p:nvPr>
            <p:ph sz="half" idx="2"/>
          </p:nvPr>
        </p:nvSpPr>
        <p:spPr>
          <a:xfrm>
            <a:off x="7995921" y="2540004"/>
            <a:ext cx="3637279" cy="3700463"/>
          </a:xfrm>
          <a:solidFill>
            <a:srgbClr val="FEEEE2"/>
          </a:solidFill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 smtClean="0"/>
              <a:t>collection of usage data</a:t>
            </a:r>
            <a:br>
              <a:rPr lang="en-US" i="1" dirty="0" smtClean="0"/>
            </a:br>
            <a:r>
              <a:rPr lang="en-US" i="1" dirty="0" smtClean="0"/>
              <a:t>in RIs and e-Infrastructures</a:t>
            </a:r>
          </a:p>
          <a:p>
            <a:r>
              <a:rPr lang="en-US" i="1" dirty="0"/>
              <a:t>c</a:t>
            </a:r>
            <a:r>
              <a:rPr lang="en-US" i="1" dirty="0" smtClean="0"/>
              <a:t>orrelating resource usage </a:t>
            </a:r>
            <a:br>
              <a:rPr lang="en-US" i="1" dirty="0" smtClean="0"/>
            </a:br>
            <a:r>
              <a:rPr lang="en-US" i="1" dirty="0" smtClean="0"/>
              <a:t>to people and groups</a:t>
            </a:r>
          </a:p>
          <a:p>
            <a:r>
              <a:rPr lang="en-US" i="1" dirty="0"/>
              <a:t>c</a:t>
            </a:r>
            <a:r>
              <a:rPr lang="en-US" i="1" dirty="0" smtClean="0"/>
              <a:t>ollate usage data across countries and continents</a:t>
            </a:r>
          </a:p>
          <a:p>
            <a:r>
              <a:rPr lang="en-US" i="1" dirty="0"/>
              <a:t>p</a:t>
            </a:r>
            <a:r>
              <a:rPr lang="en-US" i="1" dirty="0" smtClean="0"/>
              <a:t>ersonal data used for incident response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AARC “TNA3.5” – this task</a:t>
            </a:r>
            <a:endParaRPr lang="en-US" b="1" dirty="0"/>
          </a:p>
        </p:txBody>
      </p:sp>
      <p:sp>
        <p:nvSpPr>
          <p:cNvPr id="18" name="Content Placeholder 5"/>
          <p:cNvSpPr>
            <a:spLocks noGrp="1"/>
          </p:cNvSpPr>
          <p:nvPr>
            <p:ph type="body" idx="1"/>
          </p:nvPr>
        </p:nvSpPr>
        <p:spPr>
          <a:xfrm>
            <a:off x="4227295" y="1681163"/>
            <a:ext cx="3652686" cy="823912"/>
          </a:xfrm>
          <a:solidFill>
            <a:srgbClr val="F57A1E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FBEC9"/>
                </a:solidFill>
              </a:rPr>
              <a:t>User attribute release by federated </a:t>
            </a:r>
            <a:r>
              <a:rPr lang="en-US" sz="2400" dirty="0" err="1" smtClean="0">
                <a:solidFill>
                  <a:srgbClr val="AFBEC9"/>
                </a:solidFill>
              </a:rPr>
              <a:t>organisations</a:t>
            </a:r>
            <a:endParaRPr lang="en-US" sz="2400" dirty="0">
              <a:solidFill>
                <a:srgbClr val="AFBEC9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half" idx="2"/>
          </p:nvPr>
        </p:nvSpPr>
        <p:spPr>
          <a:xfrm>
            <a:off x="4226561" y="2540004"/>
            <a:ext cx="3647439" cy="3700463"/>
          </a:xfrm>
          <a:ln>
            <a:solidFill>
              <a:srgbClr val="F57A1E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AFBEC9"/>
                </a:solidFill>
              </a:rPr>
              <a:t>i</a:t>
            </a:r>
            <a:r>
              <a:rPr lang="en-US" i="1" dirty="0" smtClean="0">
                <a:solidFill>
                  <a:srgbClr val="AFBEC9"/>
                </a:solidFill>
              </a:rPr>
              <a:t>nstitutional IdP attributes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GEANT DP </a:t>
            </a:r>
            <a:r>
              <a:rPr lang="en-US" i="1" dirty="0" err="1" smtClean="0">
                <a:solidFill>
                  <a:srgbClr val="AFBEC9"/>
                </a:solidFill>
              </a:rPr>
              <a:t>CoCo</a:t>
            </a:r>
            <a:r>
              <a:rPr lang="en-US" i="1" dirty="0" smtClean="0">
                <a:solidFill>
                  <a:srgbClr val="AFBEC9"/>
                </a:solidFill>
              </a:rPr>
              <a:t>*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minimal release in eduGAIN</a:t>
            </a:r>
          </a:p>
          <a:p>
            <a:r>
              <a:rPr lang="en-US" i="1" dirty="0" smtClean="0">
                <a:solidFill>
                  <a:srgbClr val="AFBEC9"/>
                </a:solidFill>
              </a:rPr>
              <a:t>REFEDS </a:t>
            </a:r>
            <a:br>
              <a:rPr lang="en-US" i="1" dirty="0" smtClean="0">
                <a:solidFill>
                  <a:srgbClr val="AFBEC9"/>
                </a:solidFill>
              </a:rPr>
            </a:br>
            <a:r>
              <a:rPr lang="en-US" i="1" dirty="0" smtClean="0">
                <a:solidFill>
                  <a:srgbClr val="AFBEC9"/>
                </a:solidFill>
              </a:rPr>
              <a:t>Research &amp; Scholarship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AFBEC9"/>
                </a:solidFill>
              </a:rPr>
              <a:t>REFEDS, GEANT4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c</a:t>
            </a:r>
            <a:r>
              <a:rPr lang="en-US" i="1" dirty="0" smtClean="0"/>
              <a:t>ommunity management</a:t>
            </a:r>
          </a:p>
          <a:p>
            <a:pPr marL="0" indent="0">
              <a:buNone/>
            </a:pPr>
            <a:r>
              <a:rPr lang="en-US" b="1" dirty="0" smtClean="0"/>
              <a:t>Joint RIs, EIs and AARC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9919" y="6390640"/>
            <a:ext cx="724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* GEANT Data Protection Code </a:t>
            </a:r>
            <a:r>
              <a:rPr lang="en-US" sz="1400" i="1" dirty="0">
                <a:solidFill>
                  <a:srgbClr val="F57A1E"/>
                </a:solidFill>
              </a:rPr>
              <a:t>of Conduct – see </a:t>
            </a:r>
            <a:r>
              <a:rPr lang="en-US" sz="1400" i="1" dirty="0" smtClean="0">
                <a:solidFill>
                  <a:srgbClr val="F57A1E"/>
                </a:solidFill>
              </a:rPr>
              <a:t/>
            </a:r>
            <a:br>
              <a:rPr lang="en-US" sz="1400" i="1" dirty="0" smtClean="0">
                <a:solidFill>
                  <a:srgbClr val="F57A1E"/>
                </a:solidFill>
              </a:rPr>
            </a:br>
            <a:r>
              <a:rPr lang="en-US" sz="1400" i="1" dirty="0" smtClean="0">
                <a:solidFill>
                  <a:srgbClr val="F57A1E"/>
                </a:solidFill>
              </a:rPr>
              <a:t>http</a:t>
            </a:r>
            <a:r>
              <a:rPr lang="en-US" sz="1400" i="1" dirty="0">
                <a:solidFill>
                  <a:srgbClr val="F57A1E"/>
                </a:solidFill>
              </a:rPr>
              <a:t>://geant3plus.archive.geant.net//uri/dataprotection-code-of-conduct/v1/Pages/default.aspx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25416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7500426" cy="473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57B20"/>
                </a:solidFill>
              </a:rPr>
              <a:t>How to work together without breaking too much the EU law?</a:t>
            </a:r>
          </a:p>
          <a:p>
            <a:r>
              <a:rPr lang="en-US" dirty="0" smtClean="0"/>
              <a:t>Accounting data exchange is needed:</a:t>
            </a:r>
            <a:br>
              <a:rPr lang="en-US" dirty="0" smtClean="0"/>
            </a:br>
            <a:r>
              <a:rPr lang="en-US" dirty="0" smtClean="0"/>
              <a:t>sustainable operating models, during incident response, </a:t>
            </a:r>
            <a:br>
              <a:rPr lang="en-US" dirty="0" smtClean="0"/>
            </a:br>
            <a:r>
              <a:rPr lang="en-US" dirty="0" smtClean="0"/>
              <a:t>and for meeting funding rules</a:t>
            </a:r>
          </a:p>
          <a:p>
            <a:r>
              <a:rPr lang="en-US" dirty="0" smtClean="0"/>
              <a:t>Yet the GDPR </a:t>
            </a:r>
            <a:r>
              <a:rPr lang="en-US" dirty="0" smtClean="0"/>
              <a:t>&amp; current rules ‘not </a:t>
            </a:r>
            <a:r>
              <a:rPr lang="en-US" dirty="0" smtClean="0"/>
              <a:t>always </a:t>
            </a:r>
            <a:r>
              <a:rPr lang="en-US" dirty="0" smtClean="0"/>
              <a:t>helpful’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i="1" dirty="0" smtClean="0">
                <a:sym typeface="Wingdings" panose="05000000000000000000" pitchFamily="2" charset="2"/>
              </a:rPr>
              <a:t>for attribute release </a:t>
            </a:r>
            <a:r>
              <a:rPr lang="en-US" i="1" dirty="0" err="1" smtClean="0">
                <a:sym typeface="Wingdings" panose="05000000000000000000" pitchFamily="2" charset="2"/>
              </a:rPr>
              <a:t>CoCo</a:t>
            </a:r>
            <a:r>
              <a:rPr lang="en-US" i="1" dirty="0" smtClean="0">
                <a:sym typeface="Wingdings" panose="05000000000000000000" pitchFamily="2" charset="2"/>
              </a:rPr>
              <a:t> helps, but this is a different use case</a:t>
            </a:r>
            <a:endParaRPr lang="en-US" dirty="0" smtClean="0"/>
          </a:p>
          <a:p>
            <a:r>
              <a:rPr lang="en-US" dirty="0" smtClean="0"/>
              <a:t>Novel use </a:t>
            </a:r>
            <a:r>
              <a:rPr lang="en-US" dirty="0"/>
              <a:t>of existing policy frameworks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already bind RIs </a:t>
            </a:r>
            <a:r>
              <a:rPr lang="en-US" dirty="0"/>
              <a:t>and e-Infra </a:t>
            </a:r>
            <a:r>
              <a:rPr lang="en-US" dirty="0" smtClean="0"/>
              <a:t>together</a:t>
            </a:r>
            <a:endParaRPr lang="en-US" dirty="0"/>
          </a:p>
          <a:p>
            <a:r>
              <a:rPr lang="en-US" dirty="0" smtClean="0"/>
              <a:t>Practical recommendations inspired by </a:t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‘Binding Corporate Rules’ (BCR) mechanism</a:t>
            </a:r>
          </a:p>
          <a:p>
            <a:r>
              <a:rPr lang="en-US" dirty="0" smtClean="0"/>
              <a:t>Especially for collaborations that cannot rely on contracts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but are willing to </a:t>
            </a:r>
            <a:r>
              <a:rPr lang="en-US" dirty="0"/>
              <a:t>b</a:t>
            </a:r>
            <a:r>
              <a:rPr lang="en-US" dirty="0" smtClean="0"/>
              <a:t>alance risk vs actual need …</a:t>
            </a:r>
          </a:p>
          <a:p>
            <a:pPr marL="0" indent="0">
              <a:buNone/>
            </a:pPr>
            <a:r>
              <a:rPr lang="en-US" b="1" dirty="0" smtClean="0"/>
              <a:t>Now: how to we share our experience with new communities?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Protection Recommendation: the next step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98" y="1480130"/>
            <a:ext cx="3857026" cy="48052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433762"/>
            <a:ext cx="4764087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57B20"/>
                </a:solidFill>
              </a:rPr>
              <a:t>Reflected in updated AARC2 structure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Operational security capabilities and Incident response in federations – beyond Sirtfi v1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Service-centric policies: traceability &amp; accounting, privacy, gateway operations &amp; proxies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e-Researcher-centric policies: alignment of AUPs and templates, </a:t>
            </a:r>
            <a:br>
              <a:rPr lang="en-US" dirty="0" smtClean="0"/>
            </a:br>
            <a:r>
              <a:rPr lang="en-US" dirty="0" smtClean="0"/>
              <a:t>authentication assurance, community attribute management models </a:t>
            </a:r>
            <a:br>
              <a:rPr lang="en-US" dirty="0" smtClean="0"/>
            </a:br>
            <a:r>
              <a:rPr lang="en-US" dirty="0" smtClean="0"/>
              <a:t>and provisioning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Policy Engagement and Coordination: </a:t>
            </a:r>
            <a:br>
              <a:rPr lang="en-US" dirty="0" smtClean="0"/>
            </a:br>
            <a:r>
              <a:rPr lang="en-US" dirty="0" smtClean="0"/>
              <a:t>contributes to Community Engagement, provision of </a:t>
            </a:r>
            <a:br>
              <a:rPr lang="en-US" dirty="0" smtClean="0"/>
            </a:br>
            <a:r>
              <a:rPr lang="en-US" dirty="0" smtClean="0"/>
              <a:t>policy expertise to the Competence Centre, promotion of </a:t>
            </a:r>
            <a:br>
              <a:rPr lang="en-US" dirty="0" smtClean="0"/>
            </a:br>
            <a:r>
              <a:rPr lang="en-US" dirty="0" smtClean="0"/>
              <a:t>best practices globally (WISE, FIM4R, IGTF, REFEDS),</a:t>
            </a:r>
            <a:br>
              <a:rPr lang="en-US" dirty="0" smtClean="0"/>
            </a:br>
            <a:r>
              <a:rPr lang="en-US" dirty="0" smtClean="0"/>
              <a:t>easing </a:t>
            </a:r>
            <a:r>
              <a:rPr lang="en-US" b="1" dirty="0" smtClean="0"/>
              <a:t>end-to-end coordination </a:t>
            </a:r>
            <a:r>
              <a:rPr lang="en-US" dirty="0" smtClean="0"/>
              <a:t>across the </a:t>
            </a:r>
            <a:r>
              <a:rPr lang="en-US" dirty="0" smtClean="0"/>
              <a:t>chain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Inconsistency as our gravest risk? – towards AARC2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davidg@nikhef.nl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2" y="103359"/>
            <a:ext cx="2725003" cy="14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477" y="1644847"/>
            <a:ext cx="3481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Thanks to all P&amp;BP collaborators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from CSC, CERN, DAASI, RAL/STFC,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KIT, GRNET, DFN,  SURFsara, LIBER,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the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community at large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92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Pushing forward best practices and like policies across many participants</a:t>
            </a:r>
          </a:p>
          <a:p>
            <a:endParaRPr lang="en-US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Levels of Assurance</a:t>
            </a:r>
            <a:r>
              <a:rPr lang="en-US" dirty="0" smtClean="0"/>
              <a:t>”	–</a:t>
            </a:r>
            <a:r>
              <a:rPr lang="en-US" sz="2000" dirty="0" smtClean="0"/>
              <a:t> baseline and differentiated profiles, capabilities and grouping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Incident Response</a:t>
            </a:r>
            <a:r>
              <a:rPr lang="en-US" sz="2000" dirty="0" smtClean="0"/>
              <a:t>”	– beyond Sirtfi: a common understanding on operational security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Sustainability, </a:t>
            </a:r>
            <a:r>
              <a:rPr lang="en-US" sz="2000" dirty="0" smtClean="0">
                <a:solidFill>
                  <a:srgbClr val="F6791C"/>
                </a:solidFill>
              </a:rPr>
              <a:t>Guest IdPs, use models</a:t>
            </a:r>
            <a:r>
              <a:rPr lang="en-US" sz="2000" dirty="0" smtClean="0"/>
              <a:t>”	– </a:t>
            </a:r>
            <a:r>
              <a:rPr lang="en-US" sz="2000" dirty="0" smtClean="0"/>
              <a:t>how can a service be offered in the long run?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Scalable policy negotiation</a:t>
            </a:r>
            <a:r>
              <a:rPr lang="en-US" sz="2000" dirty="0" smtClean="0"/>
              <a:t>” 		– helping SPs move beyond bilateral discussion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6791C"/>
                </a:solidFill>
              </a:rPr>
              <a:t>Protection of (accounting) data privacy</a:t>
            </a:r>
            <a:r>
              <a:rPr lang="en-US" sz="2000" dirty="0" smtClean="0"/>
              <a:t>” 	– necessary aggregation without breaking </a:t>
            </a:r>
            <a:br>
              <a:rPr lang="en-US" sz="2000" dirty="0" smtClean="0"/>
            </a:br>
            <a:r>
              <a:rPr lang="en-US" sz="2000" dirty="0" smtClean="0"/>
              <a:t>							   the law too much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Strategy</a:t>
            </a:r>
          </a:p>
          <a:p>
            <a:pPr marL="0" indent="0">
              <a:buNone/>
            </a:pPr>
            <a:r>
              <a:rPr lang="en-US" dirty="0" smtClean="0"/>
              <a:t>to support and extend established and emergent groups</a:t>
            </a:r>
          </a:p>
          <a:p>
            <a:pPr marL="0" indent="0">
              <a:buNone/>
            </a:pPr>
            <a:r>
              <a:rPr lang="en-US" dirty="0" smtClean="0"/>
              <a:t>leverage their support base - and ‘multiply’ the effect of policy </a:t>
            </a:r>
            <a:r>
              <a:rPr lang="en-US" dirty="0" smtClean="0"/>
              <a:t>work from </a:t>
            </a:r>
            <a:r>
              <a:rPr lang="en-US" dirty="0" smtClean="0"/>
              <a:t>AARC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Policy Puzzle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029315" y="2104831"/>
            <a:ext cx="1968981" cy="3349575"/>
            <a:chOff x="9584933" y="1351102"/>
            <a:chExt cx="1968981" cy="3349575"/>
          </a:xfrm>
        </p:grpSpPr>
        <p:grpSp>
          <p:nvGrpSpPr>
            <p:cNvPr id="5" name="Group 4"/>
            <p:cNvGrpSpPr/>
            <p:nvPr/>
          </p:nvGrpSpPr>
          <p:grpSpPr>
            <a:xfrm>
              <a:off x="9584933" y="1351102"/>
              <a:ext cx="1968981" cy="2420008"/>
              <a:chOff x="7355548" y="1052736"/>
              <a:chExt cx="1968981" cy="2420008"/>
            </a:xfrm>
          </p:grpSpPr>
          <p:sp>
            <p:nvSpPr>
              <p:cNvPr id="6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105273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IGTF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Puzzle2"/>
              <p:cNvSpPr>
                <a:spLocks noEditPoints="1" noChangeArrowheads="1"/>
              </p:cNvSpPr>
              <p:nvPr/>
            </p:nvSpPr>
            <p:spPr bwMode="auto">
              <a:xfrm>
                <a:off x="8089227" y="1818263"/>
                <a:ext cx="1235302" cy="957083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WISE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Puzzle4"/>
              <p:cNvSpPr>
                <a:spLocks noEditPoints="1" noChangeArrowheads="1"/>
              </p:cNvSpPr>
              <p:nvPr/>
            </p:nvSpPr>
            <p:spPr bwMode="auto">
              <a:xfrm>
                <a:off x="7611225" y="1806465"/>
                <a:ext cx="744794" cy="1223595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REFEDS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Puzzle1"/>
              <p:cNvSpPr>
                <a:spLocks noEditPoints="1" noChangeArrowheads="1"/>
              </p:cNvSpPr>
              <p:nvPr/>
            </p:nvSpPr>
            <p:spPr bwMode="auto">
              <a:xfrm>
                <a:off x="7355549" y="1370607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GB" sz="1000" b="1" dirty="0" smtClean="0">
                    <a:solidFill>
                      <a:srgbClr val="002060"/>
                    </a:solidFill>
                  </a:rPr>
                  <a:t/>
                </a:r>
                <a:br>
                  <a:rPr lang="en-GB" sz="1000" b="1" dirty="0" smtClean="0">
                    <a:solidFill>
                      <a:srgbClr val="002060"/>
                    </a:solidFill>
                  </a:rPr>
                </a:br>
                <a:r>
                  <a:rPr lang="en-GB" sz="1100" b="1" dirty="0" smtClean="0">
                    <a:solidFill>
                      <a:srgbClr val="002060"/>
                    </a:solidFill>
                  </a:rPr>
                  <a:t>FIM4R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Puzzle3"/>
              <p:cNvSpPr>
                <a:spLocks noEditPoints="1" noChangeArrowheads="1"/>
              </p:cNvSpPr>
              <p:nvPr/>
            </p:nvSpPr>
            <p:spPr bwMode="auto">
              <a:xfrm>
                <a:off x="8314332" y="2421966"/>
                <a:ext cx="773975" cy="1050778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100" b="1" dirty="0" smtClean="0">
                    <a:solidFill>
                      <a:srgbClr val="002060"/>
                    </a:solidFill>
                  </a:rPr>
                  <a:t>GN4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Puzzle1"/>
              <p:cNvSpPr>
                <a:spLocks noEditPoints="1" noChangeArrowheads="1"/>
              </p:cNvSpPr>
              <p:nvPr/>
            </p:nvSpPr>
            <p:spPr bwMode="auto">
              <a:xfrm>
                <a:off x="7355548" y="2739836"/>
                <a:ext cx="1250587" cy="729437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36000" rIns="0" bIns="36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sz="1050" b="1" dirty="0" smtClean="0">
                    <a:solidFill>
                      <a:srgbClr val="002060"/>
                    </a:solidFill>
                  </a:rPr>
                  <a:t>AARC</a:t>
                </a:r>
                <a:endParaRPr lang="en-US" sz="11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Puzzle4"/>
            <p:cNvSpPr>
              <a:spLocks noEditPoints="1" noChangeArrowheads="1"/>
            </p:cNvSpPr>
            <p:nvPr/>
          </p:nvSpPr>
          <p:spPr bwMode="auto">
            <a:xfrm>
              <a:off x="10543717" y="3477082"/>
              <a:ext cx="744794" cy="122359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SIRTFI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Puzzle2"/>
            <p:cNvSpPr>
              <a:spLocks noEditPoints="1" noChangeArrowheads="1"/>
            </p:cNvSpPr>
            <p:nvPr/>
          </p:nvSpPr>
          <p:spPr bwMode="auto">
            <a:xfrm>
              <a:off x="9600219" y="3477082"/>
              <a:ext cx="1235302" cy="957083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 smtClean="0">
                  <a:solidFill>
                    <a:srgbClr val="002060"/>
                  </a:solidFill>
                </a:rPr>
                <a:t>. . .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8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040" y="4866640"/>
            <a:ext cx="11358880" cy="1290320"/>
          </a:xfrm>
          <a:prstGeom prst="rect">
            <a:avLst/>
          </a:prstGeom>
          <a:solidFill>
            <a:srgbClr val="FAB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493498" cy="4737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Minimum baseline is targeted to </a:t>
            </a:r>
            <a:r>
              <a:rPr lang="en-US" b="1" dirty="0" smtClean="0"/>
              <a:t>concrete use cases </a:t>
            </a:r>
            <a:r>
              <a:rPr lang="en-US" dirty="0" smtClean="0"/>
              <a:t>from currently running infrastructures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The accounts in the Home Organisations must each belong to a known individual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b="1" dirty="0"/>
              <a:t>Persistent user identifiers (i.e., no reassign of user identifiers)</a:t>
            </a:r>
            <a:endParaRPr lang="fi-FI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b="1" dirty="0"/>
              <a:t>Documented identity vetting procedures (not necessarily face-to-face)</a:t>
            </a:r>
            <a:endParaRPr lang="fi-FI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b="1" dirty="0"/>
              <a:t>Password authentication (with some good practices)</a:t>
            </a:r>
            <a:endParaRPr lang="fi-FI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b="1" dirty="0"/>
              <a:t>Departing user’s </a:t>
            </a:r>
            <a:r>
              <a:rPr lang="en-GB" sz="2400" b="1" dirty="0" err="1"/>
              <a:t>eduPersonAffiliation</a:t>
            </a:r>
            <a:r>
              <a:rPr lang="en-GB" sz="2400" b="1" dirty="0"/>
              <a:t> must change promptly</a:t>
            </a:r>
            <a:endParaRPr lang="fi-FI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b="1" dirty="0"/>
              <a:t>Self-assessment (supported with specific guidelines</a:t>
            </a:r>
            <a:r>
              <a:rPr lang="en-GB" sz="2400" b="1" dirty="0" smtClean="0"/>
              <a:t>)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 algn="ctr">
              <a:buNone/>
            </a:pPr>
            <a:r>
              <a:rPr lang="en-GB" sz="2400" i="1" dirty="0" smtClean="0"/>
              <a:t>some of this seems obvious to any relying service provider, but </a:t>
            </a:r>
          </a:p>
          <a:p>
            <a:pPr marL="0" lvl="0" indent="0" algn="ctr">
              <a:buNone/>
            </a:pPr>
            <a:r>
              <a:rPr lang="en-GB" sz="2400" i="1" dirty="0" smtClean="0"/>
              <a:t>… since it was not the driving use case for </a:t>
            </a:r>
            <a:r>
              <a:rPr lang="en-GB" sz="2400" i="1" dirty="0" smtClean="0"/>
              <a:t>current (inter)fed it is not ‘implicit’, </a:t>
            </a:r>
          </a:p>
          <a:p>
            <a:pPr marL="0" lvl="0" indent="0" algn="ctr">
              <a:buNone/>
            </a:pPr>
            <a:r>
              <a:rPr lang="en-GB" sz="2400" i="1" dirty="0" smtClean="0"/>
              <a:t>and needs specific work on identifying authorities and eligible entities …</a:t>
            </a:r>
            <a:endParaRPr lang="en-GB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Assurance Profile – a widely supported set of qualities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REFEDS </a:t>
            </a:r>
            <a:r>
              <a:rPr lang="en-US" dirty="0"/>
              <a:t>WG </a:t>
            </a:r>
            <a:r>
              <a:rPr lang="en-US" dirty="0" smtClean="0"/>
              <a:t>(mainly for IdPs) </a:t>
            </a:r>
            <a:r>
              <a:rPr lang="en-US" dirty="0" smtClean="0"/>
              <a:t>based on capabilities (‘vectors’)</a:t>
            </a:r>
          </a:p>
          <a:p>
            <a:r>
              <a:rPr lang="en-US" dirty="0" smtClean="0"/>
              <a:t>Grouping </a:t>
            </a:r>
            <a:r>
              <a:rPr lang="en-US" dirty="0"/>
              <a:t>of </a:t>
            </a:r>
            <a:r>
              <a:rPr lang="en-US" dirty="0" smtClean="0"/>
              <a:t>capabilities with </a:t>
            </a:r>
            <a:r>
              <a:rPr lang="en-US" dirty="0"/>
              <a:t>our </a:t>
            </a:r>
            <a:r>
              <a:rPr lang="en-US" dirty="0" smtClean="0"/>
              <a:t>SPs into profiles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Baseline to Differentiated Assurance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5" y="1392775"/>
            <a:ext cx="4371735" cy="44666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1" y="2316302"/>
            <a:ext cx="3938977" cy="383738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8192" y="6438359"/>
            <a:ext cx="6823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57B20"/>
                </a:solidFill>
              </a:rPr>
              <a:t>https://docs.google.com/document/d/15v65wJvRwTSQKViep_gGuEvxLl3UJbaOX5o9eLtsyBI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4634" y="3343365"/>
            <a:ext cx="3799758" cy="1200329"/>
          </a:xfrm>
          <a:prstGeom prst="rect">
            <a:avLst/>
          </a:prstGeom>
          <a:solidFill>
            <a:srgbClr val="003F5E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57B20"/>
                </a:solidFill>
              </a:rPr>
              <a:t>Different profiles and </a:t>
            </a:r>
            <a:br>
              <a:rPr lang="en-US" sz="2400" b="1" dirty="0" smtClean="0">
                <a:solidFill>
                  <a:srgbClr val="F57B20"/>
                </a:solidFill>
              </a:rPr>
            </a:br>
            <a:r>
              <a:rPr lang="en-US" sz="2400" b="1" dirty="0" smtClean="0">
                <a:solidFill>
                  <a:srgbClr val="F57B20"/>
                </a:solidFill>
              </a:rPr>
              <a:t>joint alignment of assurance</a:t>
            </a:r>
            <a:br>
              <a:rPr lang="en-US" sz="2400" b="1" dirty="0" smtClean="0">
                <a:solidFill>
                  <a:srgbClr val="F57B20"/>
                </a:solidFill>
              </a:rPr>
            </a:br>
            <a:r>
              <a:rPr lang="en-US" sz="2400" b="1" dirty="0" smtClean="0">
                <a:solidFill>
                  <a:srgbClr val="F57B20"/>
                </a:solidFill>
              </a:rPr>
              <a:t>between e-</a:t>
            </a:r>
            <a:r>
              <a:rPr lang="en-US" sz="2400" b="1" dirty="0" err="1" smtClean="0">
                <a:solidFill>
                  <a:srgbClr val="F57B20"/>
                </a:solidFill>
              </a:rPr>
              <a:t>Infras</a:t>
            </a:r>
            <a:r>
              <a:rPr lang="en-US" sz="2400" b="1" dirty="0" smtClean="0">
                <a:solidFill>
                  <a:srgbClr val="F57B20"/>
                </a:solidFill>
              </a:rPr>
              <a:t> ongoing …</a:t>
            </a:r>
            <a:endParaRPr lang="en-US" sz="2400" b="1" dirty="0">
              <a:solidFill>
                <a:srgbClr val="F57B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9986" y="6041545"/>
            <a:ext cx="741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@REFEDS: Assurance Components consultation early 2017 – simple structure</a:t>
            </a:r>
            <a:endParaRPr lang="en-US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288461"/>
            <a:ext cx="7610144" cy="2451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57B20"/>
                </a:solidFill>
              </a:rPr>
              <a:t>	‘</a:t>
            </a:r>
            <a:r>
              <a:rPr lang="en-US" sz="3200" b="1" dirty="0" smtClean="0">
                <a:solidFill>
                  <a:srgbClr val="F57B20"/>
                </a:solidFill>
              </a:rPr>
              <a:t>A Very Timely Activity’</a:t>
            </a:r>
          </a:p>
          <a:p>
            <a:pPr marL="0" indent="0">
              <a:buNone/>
            </a:pPr>
            <a:r>
              <a:rPr lang="en-US" sz="2400" dirty="0" smtClean="0"/>
              <a:t>Incident response capabilities at IdPs and SPs: </a:t>
            </a:r>
            <a:br>
              <a:rPr lang="en-US" sz="2400" dirty="0" smtClean="0"/>
            </a:br>
            <a:r>
              <a:rPr lang="en-US" sz="2400" dirty="0" smtClean="0"/>
              <a:t>Sirtfi v1 brings these to light</a:t>
            </a:r>
          </a:p>
          <a:p>
            <a:pPr marL="0" indent="0">
              <a:buNone/>
            </a:pPr>
            <a:r>
              <a:rPr lang="en-US" sz="2400" dirty="0" smtClean="0"/>
              <a:t>Beyond v1: proper channels, expectations, </a:t>
            </a:r>
            <a:br>
              <a:rPr lang="en-US" sz="2400" dirty="0" smtClean="0"/>
            </a:br>
            <a:r>
              <a:rPr lang="en-US" sz="2400" dirty="0" smtClean="0"/>
              <a:t>and the operational capability are still missing</a:t>
            </a:r>
          </a:p>
          <a:p>
            <a:pPr marL="0" indent="0">
              <a:buNone/>
            </a:pPr>
            <a:r>
              <a:rPr lang="en-US" sz="2400" dirty="0" smtClean="0"/>
              <a:t>Need </a:t>
            </a:r>
            <a:r>
              <a:rPr lang="en-US" sz="2400" dirty="0"/>
              <a:t>to establish homogeneous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Incident </a:t>
            </a:r>
            <a:r>
              <a:rPr lang="en-US" sz="2400" dirty="0"/>
              <a:t>Response Procedure </a:t>
            </a:r>
            <a:r>
              <a:rPr lang="en-US" sz="2400" dirty="0" smtClean="0"/>
              <a:t>– </a:t>
            </a:r>
            <a:r>
              <a:rPr lang="en-US" sz="2400" b="1" dirty="0" smtClean="0"/>
              <a:t>see the doc!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– with a need for a central operational capability …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Operational Procedures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37" y="1634616"/>
            <a:ext cx="5505450" cy="21050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7283" y="6066405"/>
            <a:ext cx="862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F5E"/>
                </a:solidFill>
              </a:rPr>
              <a:t>https://docs.google.com/document/d/1I3IhatjdP5sa6Sfji8SIT6yXo4CI1tf2kNOaccD9QCU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46" y="3527642"/>
            <a:ext cx="3628936" cy="174389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193" y="4839419"/>
            <a:ext cx="7775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57B20"/>
                </a:solidFill>
              </a:rPr>
              <a:t>Read (quickly …) and comment – this affects you all</a:t>
            </a:r>
          </a:p>
          <a:p>
            <a:pPr algn="ctr"/>
            <a:endParaRPr lang="en-US" sz="2000" b="1" i="1" dirty="0">
              <a:solidFill>
                <a:srgbClr val="F57B2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57B20"/>
                </a:solidFill>
              </a:rPr>
              <a:t>Link is on the AARC Wiki under Policy Coordination -&gt; Incident Response</a:t>
            </a:r>
            <a:endParaRPr lang="en-US" sz="2000" b="1" i="1" dirty="0">
              <a:solidFill>
                <a:srgbClr val="F57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584938" cy="4961467"/>
          </a:xfrm>
        </p:spPr>
        <p:txBody>
          <a:bodyPr>
            <a:normAutofit/>
          </a:bodyPr>
          <a:lstStyle/>
          <a:p>
            <a:r>
              <a:rPr lang="en-US" dirty="0" smtClean="0"/>
              <a:t>REFEDS and federation focused FAQ</a:t>
            </a:r>
          </a:p>
          <a:p>
            <a:r>
              <a:rPr lang="en-US" dirty="0" smtClean="0"/>
              <a:t>Definition of the global Security Contact </a:t>
            </a:r>
            <a:br>
              <a:rPr lang="en-US" dirty="0" smtClean="0"/>
            </a:br>
            <a:r>
              <a:rPr lang="en-US" dirty="0" smtClean="0"/>
              <a:t>meta-data profile for use in eduGAIN</a:t>
            </a:r>
          </a:p>
          <a:p>
            <a:r>
              <a:rPr lang="en-US" dirty="0" smtClean="0"/>
              <a:t>Namespace for Sirtfi Assurance at IANA</a:t>
            </a:r>
            <a:endParaRPr lang="en-US" dirty="0"/>
          </a:p>
          <a:p>
            <a:r>
              <a:rPr lang="en-US" dirty="0" smtClean="0"/>
              <a:t>Used in cyber ops roleplay exercises</a:t>
            </a:r>
          </a:p>
          <a:p>
            <a:r>
              <a:rPr lang="en-US" dirty="0" smtClean="0"/>
              <a:t>Promoted at I2TechX, </a:t>
            </a:r>
            <a:br>
              <a:rPr lang="en-US" dirty="0" smtClean="0"/>
            </a:br>
            <a:r>
              <a:rPr lang="en-US" dirty="0" smtClean="0"/>
              <a:t>FIM4R, </a:t>
            </a:r>
            <a:r>
              <a:rPr lang="en-US" dirty="0" err="1" smtClean="0"/>
              <a:t>Kantara</a:t>
            </a:r>
            <a:r>
              <a:rPr lang="en-US" dirty="0" smtClean="0"/>
              <a:t>, and TF-CSIRT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Ingredient to the ‘CILogon pilot’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combination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F57A1E"/>
                </a:solidFill>
              </a:rPr>
              <a:t>REFEDS “Research and Scholarship”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i="1" dirty="0" err="1" smtClean="0">
                <a:solidFill>
                  <a:srgbClr val="F57A1E"/>
                </a:solidFill>
              </a:rPr>
              <a:t>Sirfti</a:t>
            </a:r>
            <a:r>
              <a:rPr lang="en-US" b="1" i="1" dirty="0" smtClean="0">
                <a:solidFill>
                  <a:srgbClr val="F57A1E"/>
                </a:solidFill>
              </a:rPr>
              <a:t> v1.0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meets </a:t>
            </a:r>
            <a:r>
              <a:rPr lang="en-US" b="1" dirty="0" smtClean="0"/>
              <a:t>assurance requirements for RIs and EIs </a:t>
            </a:r>
            <a:r>
              <a:rPr lang="en-US" dirty="0" smtClean="0"/>
              <a:t>according to the IGTF “assured identifier trust”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Training and Outreach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13752" y="1467366"/>
            <a:ext cx="5833051" cy="3390900"/>
            <a:chOff x="6064308" y="1394460"/>
            <a:chExt cx="5833051" cy="33909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  <p:sp>
        <p:nvSpPr>
          <p:cNvPr id="8" name="Slide Number Placeholder 2"/>
          <p:cNvSpPr txBox="1">
            <a:spLocks/>
          </p:cNvSpPr>
          <p:nvPr/>
        </p:nvSpPr>
        <p:spPr>
          <a:xfrm>
            <a:off x="11251593" y="5783766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50272" y="5049707"/>
            <a:ext cx="701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695004" y="5049707"/>
            <a:ext cx="323757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Nov 24</a:t>
            </a:r>
            <a:r>
              <a:rPr lang="en-US" baseline="30000" dirty="0" smtClean="0"/>
              <a:t>th</a:t>
            </a:r>
            <a:r>
              <a:rPr lang="en-US" dirty="0"/>
              <a:t>	</a:t>
            </a:r>
            <a:r>
              <a:rPr lang="en-US" b="1" dirty="0" smtClean="0"/>
              <a:t>114 IdPs </a:t>
            </a:r>
            <a:r>
              <a:rPr lang="en-US" b="1" dirty="0" err="1" smtClean="0"/>
              <a:t>ineduGAIN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	that support Sirtfi</a:t>
            </a:r>
            <a:endParaRPr lang="en-GB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5005" y="494140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35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52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Sustainability models </a:t>
            </a:r>
            <a:r>
              <a:rPr lang="en-US" dirty="0" smtClean="0"/>
              <a:t>for guest IdPs</a:t>
            </a:r>
          </a:p>
          <a:p>
            <a:r>
              <a:rPr lang="en-US" dirty="0" smtClean="0"/>
              <a:t>Distribution of roles, costing model, maintenance, …</a:t>
            </a:r>
          </a:p>
          <a:p>
            <a:pPr marL="0" indent="0">
              <a:buNone/>
            </a:pPr>
            <a:r>
              <a:rPr lang="en-US" b="1" dirty="0" smtClean="0"/>
              <a:t>Operational mechanisms </a:t>
            </a:r>
            <a:r>
              <a:rPr lang="en-US" dirty="0" smtClean="0"/>
              <a:t>for federations and SPs and IdPs</a:t>
            </a:r>
          </a:p>
          <a:p>
            <a:r>
              <a:rPr lang="en-US" dirty="0" smtClean="0"/>
              <a:t>Governance, gaps in policy space, service operations for</a:t>
            </a:r>
            <a:br>
              <a:rPr lang="en-US" dirty="0" smtClean="0"/>
            </a:br>
            <a:r>
              <a:rPr lang="en-US" dirty="0" smtClean="0"/>
              <a:t>SPs, SP federations, … and Attribute Authorities (basis)</a:t>
            </a:r>
          </a:p>
          <a:p>
            <a:r>
              <a:rPr lang="en-US" dirty="0" smtClean="0"/>
              <a:t>Across both ESFRIs and </a:t>
            </a:r>
            <a:br>
              <a:rPr lang="en-US" dirty="0" smtClean="0"/>
            </a:br>
            <a:r>
              <a:rPr lang="en-US" dirty="0" smtClean="0"/>
              <a:t>global infrastructures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Sustainability for the AARC pilots </a:t>
            </a:r>
            <a:r>
              <a:rPr lang="en-US" dirty="0" smtClean="0"/>
              <a:t>and their adoption by research and </a:t>
            </a:r>
            <a:br>
              <a:rPr lang="en-US" dirty="0" smtClean="0"/>
            </a:br>
            <a:r>
              <a:rPr lang="en-US" dirty="0" smtClean="0"/>
              <a:t>for collaborations </a:t>
            </a:r>
          </a:p>
          <a:p>
            <a:r>
              <a:rPr lang="en-US" dirty="0" smtClean="0"/>
              <a:t>Joint effort needed on making the SA1 pilots outlive their demo phase</a:t>
            </a:r>
          </a:p>
          <a:p>
            <a:r>
              <a:rPr lang="en-US" dirty="0" smtClean="0"/>
              <a:t>Case studies: </a:t>
            </a:r>
            <a:r>
              <a:rPr lang="en-US" dirty="0" err="1" smtClean="0"/>
              <a:t>collabra</a:t>
            </a:r>
            <a:r>
              <a:rPr lang="en-US" dirty="0" smtClean="0"/>
              <a:t> suite, CILogon/</a:t>
            </a:r>
            <a:r>
              <a:rPr lang="en-US" dirty="0" err="1" smtClean="0"/>
              <a:t>RCauth</a:t>
            </a:r>
            <a:r>
              <a:rPr lang="en-US" dirty="0" smtClean="0"/>
              <a:t>, … but we need this for all pilots</a:t>
            </a:r>
          </a:p>
          <a:p>
            <a:r>
              <a:rPr lang="en-US" dirty="0" smtClean="0"/>
              <a:t>There will be a </a:t>
            </a:r>
            <a:r>
              <a:rPr lang="en-US" i="1" dirty="0" smtClean="0"/>
              <a:t>template</a:t>
            </a:r>
            <a:r>
              <a:rPr lang="en-US" dirty="0" smtClean="0"/>
              <a:t> coming that will guide you in building such a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models, federation and sustainability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9578" y="3646157"/>
            <a:ext cx="4451090" cy="523220"/>
          </a:xfrm>
          <a:prstGeom prst="rect">
            <a:avLst/>
          </a:prstGeom>
          <a:solidFill>
            <a:srgbClr val="003F5E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57B20"/>
                </a:solidFill>
              </a:rPr>
              <a:t>Dedicated 30’ slot tomorrow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21198" y="1235085"/>
            <a:ext cx="3859949" cy="2672682"/>
            <a:chOff x="8121198" y="1235085"/>
            <a:chExt cx="3859949" cy="26726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198" y="1235085"/>
              <a:ext cx="3859949" cy="2672682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5041" y="1601281"/>
              <a:ext cx="3252429" cy="81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859" y="4949149"/>
            <a:ext cx="1337751" cy="1908851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186958" y="3398808"/>
            <a:ext cx="2794189" cy="1350910"/>
            <a:chOff x="808355" y="1494790"/>
            <a:chExt cx="4245051" cy="2052360"/>
          </a:xfrm>
          <a:effectLst>
            <a:glow rad="101600">
              <a:srgbClr val="0C3959">
                <a:alpha val="60000"/>
              </a:srgb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808355" y="1494790"/>
              <a:ext cx="4245051" cy="2052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01065" y="1494790"/>
              <a:ext cx="3965637" cy="2040825"/>
              <a:chOff x="901065" y="1494790"/>
              <a:chExt cx="3965637" cy="2040825"/>
            </a:xfrm>
          </p:grpSpPr>
          <p:pic>
            <p:nvPicPr>
              <p:cNvPr id="13" name="Picture 19" descr="https://ec.europa.eu/research/infrastructures/images/dariah-log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424" y="1949278"/>
                <a:ext cx="1762235" cy="791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https://www.collaboraoffice.com/wp-content/uploads/2015/11/collabora-productivity-logo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065" y="1524000"/>
                <a:ext cx="1099820" cy="1099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00884" y="1494790"/>
                <a:ext cx="2796660" cy="467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0C3959"/>
                    </a:solidFill>
                  </a:rPr>
                  <a:t>Collabora</a:t>
                </a:r>
                <a:r>
                  <a:rPr lang="en-US" sz="1400" b="1" dirty="0" smtClean="0">
                    <a:solidFill>
                      <a:srgbClr val="0C3959"/>
                    </a:solidFill>
                  </a:rPr>
                  <a:t> Productivity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55041" y="2623820"/>
                <a:ext cx="3911661" cy="911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F57A1E"/>
                    </a:solidFill>
                  </a:rPr>
                  <a:t>On-premise or SaaS trusted collaboration </a:t>
                </a:r>
                <a:br>
                  <a:rPr lang="en-US" sz="1100" dirty="0" smtClean="0">
                    <a:solidFill>
                      <a:srgbClr val="F57A1E"/>
                    </a:solidFill>
                  </a:rPr>
                </a:br>
                <a:r>
                  <a:rPr lang="en-US" sz="1100" dirty="0" smtClean="0">
                    <a:solidFill>
                      <a:srgbClr val="F57A1E"/>
                    </a:solidFill>
                  </a:rPr>
                  <a:t>using</a:t>
                </a:r>
                <a:r>
                  <a:rPr lang="en-US" sz="1100" dirty="0">
                    <a:solidFill>
                      <a:srgbClr val="F57A1E"/>
                    </a:solidFill>
                  </a:rPr>
                  <a:t> </a:t>
                </a:r>
                <a:r>
                  <a:rPr lang="en-US" sz="1100" dirty="0" smtClean="0">
                    <a:solidFill>
                      <a:srgbClr val="F57A1E"/>
                    </a:solidFill>
                  </a:rPr>
                  <a:t>LibreOffice Online and </a:t>
                </a:r>
                <a:r>
                  <a:rPr lang="en-US" sz="1100" dirty="0" err="1" smtClean="0">
                    <a:solidFill>
                      <a:srgbClr val="F57A1E"/>
                    </a:solidFill>
                  </a:rPr>
                  <a:t>OwnCloud</a:t>
                </a:r>
                <a:endParaRPr lang="en-US" sz="1100" dirty="0" smtClean="0">
                  <a:solidFill>
                    <a:srgbClr val="F57A1E"/>
                  </a:solidFill>
                </a:endParaRPr>
              </a:p>
              <a:p>
                <a:r>
                  <a:rPr lang="en-US" sz="1100" dirty="0" smtClean="0">
                    <a:solidFill>
                      <a:srgbClr val="F57A1E"/>
                    </a:solidFill>
                  </a:rPr>
                  <a:t>with integration of eduGAIN IdPs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2064238" y="6488668"/>
            <a:ext cx="6823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57B20"/>
                </a:solidFill>
              </a:rPr>
              <a:t>https://docs.google.com/document/d/15v65wJvRwTSQKViep_gGuEvxLl3UJbaOX5o9eLtsyBI</a:t>
            </a:r>
            <a:endParaRPr lang="en-US" sz="1400" i="1" dirty="0">
              <a:solidFill>
                <a:srgbClr val="F57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1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Combined desk study (based on automated meta-data) and interviews (DFN AAI, SURFconext)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E.g.: Federation operations – alignment recommendations for use in Pilots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1112"/>
              </p:ext>
            </p:extLst>
          </p:nvPr>
        </p:nvGraphicFramePr>
        <p:xfrm>
          <a:off x="697232" y="1981201"/>
          <a:ext cx="10525759" cy="3030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8849359"/>
              </a:tblGrid>
              <a:tr h="777839">
                <a:tc>
                  <a:txBody>
                    <a:bodyPr/>
                    <a:lstStyle/>
                    <a:p>
                      <a:r>
                        <a:rPr lang="en-GB" sz="2200" b="0" noProof="0" dirty="0" smtClean="0">
                          <a:solidFill>
                            <a:srgbClr val="0C3959"/>
                          </a:solidFill>
                        </a:rPr>
                        <a:t>Differences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57A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care level</a:t>
                      </a:r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 offered to participants</a:t>
                      </a:r>
                    </a:p>
                    <a:p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collective acceptance and provisioning of services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5591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57A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national funding model and adequacy, federation structure</a:t>
                      </a:r>
                      <a:endParaRPr lang="en-GB" sz="2200" i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9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Alignment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acceptance policy for service providers and IdPs – intent is all the same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28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charging models</a:t>
                      </a:r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: IdP connected without additional cost, SPs are ‘free’</a:t>
                      </a:r>
                      <a:endParaRPr lang="en-GB" sz="2200" i="1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284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entity categories for grouping ‘alike’ services and IdPs is supported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284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Alignment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i="1" noProof="0" dirty="0" smtClean="0">
                          <a:solidFill>
                            <a:srgbClr val="0C3959"/>
                          </a:solidFill>
                        </a:rPr>
                        <a:t>eduGAIN participation is still opt-in</a:t>
                      </a:r>
                      <a:r>
                        <a:rPr lang="en-GB" sz="2200" i="1" baseline="0" noProof="0" dirty="0" smtClean="0">
                          <a:solidFill>
                            <a:srgbClr val="0C3959"/>
                          </a:solidFill>
                        </a:rPr>
                        <a:t> (needs convincing of each IdP)</a:t>
                      </a:r>
                      <a:endParaRPr lang="en-GB" sz="2200" i="1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51120" y="6549926"/>
            <a:ext cx="6137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57A1E"/>
                </a:solidFill>
              </a:rPr>
              <a:t>https://wiki.geant.org/display/AARC/Federations+Current+Policies+and+Practices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3305" y="5431130"/>
            <a:ext cx="797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F5E"/>
                </a:solidFill>
              </a:rPr>
              <a:t>The report will also try to address attribute authority models – as a basis for AARC2</a:t>
            </a:r>
            <a:endParaRPr lang="en-US" i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8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1" name="Group 16420"/>
          <p:cNvGrpSpPr/>
          <p:nvPr/>
        </p:nvGrpSpPr>
        <p:grpSpPr>
          <a:xfrm>
            <a:off x="6490265" y="2006679"/>
            <a:ext cx="5635676" cy="4042986"/>
            <a:chOff x="6406081" y="2164774"/>
            <a:chExt cx="5635676" cy="4042986"/>
          </a:xfrm>
        </p:grpSpPr>
        <p:sp>
          <p:nvSpPr>
            <p:cNvPr id="16420" name="Rectangle 16419"/>
            <p:cNvSpPr/>
            <p:nvPr/>
          </p:nvSpPr>
          <p:spPr>
            <a:xfrm>
              <a:off x="6406081" y="2164774"/>
              <a:ext cx="5635676" cy="40429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7A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17" name="Group 16416"/>
            <p:cNvGrpSpPr/>
            <p:nvPr/>
          </p:nvGrpSpPr>
          <p:grpSpPr>
            <a:xfrm>
              <a:off x="6406081" y="2164774"/>
              <a:ext cx="5635676" cy="4042986"/>
              <a:chOff x="6304481" y="1738054"/>
              <a:chExt cx="5635676" cy="4042986"/>
            </a:xfrm>
          </p:grpSpPr>
          <p:grpSp>
            <p:nvGrpSpPr>
              <p:cNvPr id="16414" name="Group 16413"/>
              <p:cNvGrpSpPr/>
              <p:nvPr/>
            </p:nvGrpSpPr>
            <p:grpSpPr>
              <a:xfrm>
                <a:off x="6444049" y="2030095"/>
                <a:ext cx="4637901" cy="3750945"/>
                <a:chOff x="6444049" y="2030095"/>
                <a:chExt cx="4637901" cy="3750945"/>
              </a:xfrm>
            </p:grpSpPr>
            <p:pic>
              <p:nvPicPr>
                <p:cNvPr id="1638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4049" y="2030095"/>
                  <a:ext cx="4637901" cy="3750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7559040" y="2540000"/>
                  <a:ext cx="2834640" cy="69088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7559040" y="3230880"/>
                  <a:ext cx="2103120" cy="3251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7559040" y="3230880"/>
                  <a:ext cx="2834640" cy="121920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7559040" y="3230880"/>
                  <a:ext cx="2225040" cy="187960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7294880" y="2540000"/>
                  <a:ext cx="3098800" cy="15443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7294880" y="3556000"/>
                  <a:ext cx="2367280" cy="5283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7294880" y="4084320"/>
                  <a:ext cx="3098800" cy="3657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7294880" y="4084320"/>
                  <a:ext cx="2489200" cy="10261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8300720" y="2540000"/>
                  <a:ext cx="2092960" cy="23723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8300720" y="3556000"/>
                  <a:ext cx="1361440" cy="13563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8300720" y="4450080"/>
                  <a:ext cx="2092960" cy="46228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8300720" y="4912360"/>
                  <a:ext cx="1483360" cy="1981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9326880" y="3556000"/>
                  <a:ext cx="335280" cy="7315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9326880" y="2540000"/>
                  <a:ext cx="1066800" cy="174752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9326880" y="4287520"/>
                  <a:ext cx="1066800" cy="1625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9326880" y="4287520"/>
                  <a:ext cx="457200" cy="822960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 flipV="1">
                  <a:off x="9098280" y="2540000"/>
                  <a:ext cx="1295400" cy="542607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9098280" y="3082607"/>
                  <a:ext cx="563880" cy="473393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9098280" y="3082607"/>
                  <a:ext cx="1295400" cy="1367473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9098280" y="3082607"/>
                  <a:ext cx="685800" cy="2027873"/>
                </a:xfrm>
                <a:prstGeom prst="straightConnector1">
                  <a:avLst/>
                </a:prstGeom>
                <a:ln w="38100">
                  <a:solidFill>
                    <a:srgbClr val="F57A1E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15" name="TextBox 16414"/>
              <p:cNvSpPr txBox="1"/>
              <p:nvPr/>
            </p:nvSpPr>
            <p:spPr>
              <a:xfrm>
                <a:off x="8240696" y="1738054"/>
                <a:ext cx="13147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‘</a:t>
                </a:r>
                <a:r>
                  <a:rPr lang="en-US" sz="3200" b="1" dirty="0" smtClean="0">
                    <a:solidFill>
                      <a:srgbClr val="F57A1E"/>
                    </a:solidFill>
                  </a:rPr>
                  <a:t>n</a:t>
                </a:r>
                <a:r>
                  <a:rPr lang="en-US" sz="3200" b="1" dirty="0" smtClean="0"/>
                  <a:t> x </a:t>
                </a:r>
                <a:r>
                  <a:rPr lang="en-US" sz="3200" b="1" dirty="0" smtClean="0">
                    <a:solidFill>
                      <a:srgbClr val="F57A1E"/>
                    </a:solidFill>
                  </a:rPr>
                  <a:t>m</a:t>
                </a:r>
                <a:r>
                  <a:rPr lang="en-US" sz="3200" b="1" dirty="0" smtClean="0"/>
                  <a:t>’</a:t>
                </a:r>
                <a:endParaRPr lang="en-US" sz="3200" b="1" dirty="0"/>
              </a:p>
            </p:txBody>
          </p:sp>
          <p:sp>
            <p:nvSpPr>
              <p:cNvPr id="16416" name="TextBox 16415"/>
              <p:cNvSpPr txBox="1"/>
              <p:nvPr/>
            </p:nvSpPr>
            <p:spPr>
              <a:xfrm>
                <a:off x="6304481" y="2718415"/>
                <a:ext cx="99039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C3959"/>
                    </a:solidFill>
                  </a:rPr>
                  <a:t>IdP</a:t>
                </a:r>
              </a:p>
              <a:p>
                <a:r>
                  <a:rPr lang="en-US" b="1" dirty="0" smtClean="0">
                    <a:solidFill>
                      <a:srgbClr val="0C3959"/>
                    </a:solidFill>
                  </a:rPr>
                  <a:t>Home </a:t>
                </a:r>
                <a:br>
                  <a:rPr lang="en-US" b="1" dirty="0" smtClean="0">
                    <a:solidFill>
                      <a:srgbClr val="0C3959"/>
                    </a:solidFill>
                  </a:rPr>
                </a:br>
                <a:r>
                  <a:rPr lang="en-US" b="1" dirty="0" smtClean="0">
                    <a:solidFill>
                      <a:srgbClr val="0C3959"/>
                    </a:solidFill>
                  </a:rPr>
                  <a:t>Institute</a:t>
                </a:r>
                <a:endParaRPr lang="en-US" b="1" dirty="0">
                  <a:solidFill>
                    <a:srgbClr val="0C3959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0490401" y="2960191"/>
                <a:ext cx="14497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rgbClr val="0C3959"/>
                    </a:solidFill>
                  </a:rPr>
                  <a:t>SP</a:t>
                </a:r>
              </a:p>
              <a:p>
                <a:pPr algn="r"/>
                <a:r>
                  <a:rPr lang="en-US" b="1" dirty="0" smtClean="0">
                    <a:solidFill>
                      <a:srgbClr val="0C3959"/>
                    </a:solidFill>
                  </a:rPr>
                  <a:t>Collaborative</a:t>
                </a:r>
              </a:p>
              <a:p>
                <a:pPr algn="r"/>
                <a:r>
                  <a:rPr lang="en-US" b="1" dirty="0" smtClean="0">
                    <a:solidFill>
                      <a:srgbClr val="0C3959"/>
                    </a:solidFill>
                  </a:rPr>
                  <a:t>Resource</a:t>
                </a:r>
              </a:p>
              <a:p>
                <a:pPr algn="r"/>
                <a:r>
                  <a:rPr lang="en-US" b="1" dirty="0" smtClean="0">
                    <a:solidFill>
                      <a:srgbClr val="0C3959"/>
                    </a:solidFill>
                  </a:rPr>
                  <a:t>or </a:t>
                </a:r>
                <a:r>
                  <a:rPr lang="en-US" b="1" dirty="0" err="1" smtClean="0">
                    <a:solidFill>
                      <a:srgbClr val="0C3959"/>
                    </a:solidFill>
                  </a:rPr>
                  <a:t>SIte</a:t>
                </a:r>
                <a:endParaRPr lang="en-US" b="1" dirty="0">
                  <a:solidFill>
                    <a:srgbClr val="0C3959"/>
                  </a:solidFill>
                </a:endParaRPr>
              </a:p>
            </p:txBody>
          </p:sp>
        </p:grp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1" y="1439333"/>
            <a:ext cx="6728459" cy="16188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Collaborations by design have their services distributed</a:t>
            </a:r>
          </a:p>
          <a:p>
            <a:pPr marL="0" indent="0">
              <a:buNone/>
            </a:pPr>
            <a:r>
              <a:rPr lang="en-US" i="1" dirty="0" smtClean="0"/>
              <a:t>and</a:t>
            </a:r>
          </a:p>
          <a:p>
            <a:r>
              <a:rPr lang="en-US" dirty="0" smtClean="0"/>
              <a:t>not that many collaborations are a legal entity</a:t>
            </a:r>
          </a:p>
          <a:p>
            <a:r>
              <a:rPr lang="en-US" dirty="0"/>
              <a:t>o</a:t>
            </a:r>
            <a:r>
              <a:rPr lang="en-US" dirty="0" smtClean="0"/>
              <a:t>r are not ‘authoritative’ for constituent services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mesh policy negotiation does not scale – we cannot afford it!</a:t>
            </a:r>
            <a:endParaRPr lang="en-US" dirty="0"/>
          </a:p>
        </p:txBody>
      </p:sp>
      <p:sp>
        <p:nvSpPr>
          <p:cNvPr id="103" name="Content Placeholder 5"/>
          <p:cNvSpPr txBox="1">
            <a:spLocks/>
          </p:cNvSpPr>
          <p:nvPr/>
        </p:nvSpPr>
        <p:spPr>
          <a:xfrm>
            <a:off x="444501" y="3343486"/>
            <a:ext cx="6728459" cy="161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IdPs and Home Institutes</a:t>
            </a:r>
          </a:p>
          <a:p>
            <a:r>
              <a:rPr lang="en-US" dirty="0" smtClean="0"/>
              <a:t>do not have the effort to evaluate services</a:t>
            </a:r>
            <a:br>
              <a:rPr lang="en-US" dirty="0" smtClean="0"/>
            </a:br>
            <a:r>
              <a:rPr lang="en-US" dirty="0" smtClean="0"/>
              <a:t>that only impact a couple of their people</a:t>
            </a:r>
          </a:p>
          <a:p>
            <a:r>
              <a:rPr lang="en-US" dirty="0" smtClean="0"/>
              <a:t>are – in academia – in general very risk-averse</a:t>
            </a:r>
            <a:endParaRPr lang="en-US" dirty="0"/>
          </a:p>
        </p:txBody>
      </p:sp>
      <p:sp>
        <p:nvSpPr>
          <p:cNvPr id="16418" name="Down Arrow 16417"/>
          <p:cNvSpPr/>
          <p:nvPr/>
        </p:nvSpPr>
        <p:spPr>
          <a:xfrm>
            <a:off x="2418080" y="5024120"/>
            <a:ext cx="2194560" cy="314960"/>
          </a:xfrm>
          <a:prstGeom prst="downArrow">
            <a:avLst/>
          </a:prstGeom>
          <a:solidFill>
            <a:srgbClr val="0C3959"/>
          </a:solidFill>
          <a:ln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9" name="TextBox 16418"/>
          <p:cNvSpPr txBox="1"/>
          <p:nvPr/>
        </p:nvSpPr>
        <p:spPr>
          <a:xfrm>
            <a:off x="515621" y="5582305"/>
            <a:ext cx="5569153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Group entities to easy negotiation process</a:t>
            </a:r>
            <a:endParaRPr lang="en-US" sz="2400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13890</TotalTime>
  <Words>741</Words>
  <Application>Microsoft Office PowerPoint</Application>
  <PresentationFormat>Custom</PresentationFormat>
  <Paragraphs>178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GEANT Association</vt:lpstr>
      <vt:lpstr>PowerPoint Presentation</vt:lpstr>
      <vt:lpstr>Solving the Policy Puzzle</vt:lpstr>
      <vt:lpstr>Baseline Assurance Profile – a widely supported set of qualities</vt:lpstr>
      <vt:lpstr>From Baseline to Differentiated Assurance </vt:lpstr>
      <vt:lpstr>Security Operational Procedures</vt:lpstr>
      <vt:lpstr>Sirtfi Training and Outreach</vt:lpstr>
      <vt:lpstr>Operational models, federation and sustainability</vt:lpstr>
      <vt:lpstr>E.g.: Federation operations – alignment recommendations for use in Pilots</vt:lpstr>
      <vt:lpstr>Full mesh policy negotiation does not scale – we cannot afford it!</vt:lpstr>
      <vt:lpstr>Developing scalable policy models in light of the Blueprint: Snctfi!</vt:lpstr>
      <vt:lpstr>Scope of the AARC Accounting and Processing of Data task</vt:lpstr>
      <vt:lpstr>Data Protection Recommendation: the next step</vt:lpstr>
      <vt:lpstr>Inconsistency as our gravest risk? – towards AARC2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Groep</dc:creator>
  <cp:lastModifiedBy>DavidG</cp:lastModifiedBy>
  <cp:revision>204</cp:revision>
  <cp:lastPrinted>2015-05-01T10:30:08Z</cp:lastPrinted>
  <dcterms:created xsi:type="dcterms:W3CDTF">2015-04-29T14:13:57Z</dcterms:created>
  <dcterms:modified xsi:type="dcterms:W3CDTF">2016-11-29T14:22:00Z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