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83" r:id="rId5"/>
    <p:sldId id="290" r:id="rId6"/>
    <p:sldId id="300" r:id="rId7"/>
    <p:sldId id="302" r:id="rId8"/>
    <p:sldId id="303" r:id="rId9"/>
    <p:sldId id="304" r:id="rId10"/>
    <p:sldId id="307" r:id="rId11"/>
    <p:sldId id="305" r:id="rId12"/>
    <p:sldId id="306" r:id="rId13"/>
    <p:sldId id="308" r:id="rId14"/>
    <p:sldId id="310" r:id="rId15"/>
    <p:sldId id="311" r:id="rId16"/>
    <p:sldId id="309" r:id="rId17"/>
    <p:sldId id="298" r:id="rId18"/>
    <p:sldId id="289" r:id="rId19"/>
    <p:sldId id="301" r:id="rId20"/>
    <p:sldId id="299" r:id="rId21"/>
    <p:sldId id="287" r:id="rId22"/>
    <p:sldId id="291" r:id="rId23"/>
    <p:sldId id="294" r:id="rId24"/>
    <p:sldId id="296" r:id="rId25"/>
    <p:sldId id="292" r:id="rId26"/>
    <p:sldId id="286" r:id="rId2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FFFFF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9" autoAdjust="0"/>
    <p:restoredTop sz="94660"/>
  </p:normalViewPr>
  <p:slideViewPr>
    <p:cSldViewPr snapToGrid="0">
      <p:cViewPr varScale="1">
        <p:scale>
          <a:sx n="96" d="100"/>
          <a:sy n="96" d="100"/>
        </p:scale>
        <p:origin x="7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AARC2AHM5 meeting Abingdon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Consolidating policy and best practice activities from NA3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Beyond </a:t>
            </a:r>
            <a:r>
              <a:rPr lang="en-GB" dirty="0" smtClean="0"/>
              <a:t>the </a:t>
            </a:r>
            <a:r>
              <a:rPr lang="en-GB" dirty="0" smtClean="0"/>
              <a:t>finish onwards to the policy horizon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March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</a:t>
            </a:r>
            <a:r>
              <a:rPr lang="en-GB" dirty="0" err="1" smtClean="0"/>
              <a:t>coordinatior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1" y="4737681"/>
            <a:ext cx="786809" cy="3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All </a:t>
            </a:r>
            <a:r>
              <a:rPr lang="en-US" b="1" dirty="0"/>
              <a:t>what we have, and what we ‘lump in’ here (since it has nowhere else to go)</a:t>
            </a:r>
          </a:p>
          <a:p>
            <a:endParaRPr lang="en-US" dirty="0" smtClean="0"/>
          </a:p>
          <a:p>
            <a:r>
              <a:rPr lang="en-US" dirty="0" smtClean="0"/>
              <a:t>Assurance</a:t>
            </a:r>
          </a:p>
          <a:p>
            <a:endParaRPr lang="en-US" dirty="0" smtClean="0"/>
          </a:p>
          <a:p>
            <a:r>
              <a:rPr lang="en-US" dirty="0" smtClean="0"/>
              <a:t>Acceptable use policy and guidance</a:t>
            </a:r>
          </a:p>
          <a:p>
            <a:endParaRPr lang="en-US" dirty="0" smtClean="0"/>
          </a:p>
          <a:p>
            <a:r>
              <a:rPr lang="en-US" dirty="0" smtClean="0"/>
              <a:t>FIM4R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e-Researchers and communities (“D3.4”)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2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6" y="3766991"/>
            <a:ext cx="7369968" cy="26390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1332442"/>
          </a:xfrm>
        </p:spPr>
        <p:txBody>
          <a:bodyPr/>
          <a:lstStyle/>
          <a:p>
            <a:r>
              <a:rPr lang="en-US" dirty="0" smtClean="0"/>
              <a:t>REFEDS RAF profiles (feasible assurance from all over R&amp;E federations – as far as we can!)</a:t>
            </a:r>
          </a:p>
          <a:p>
            <a:r>
              <a:rPr lang="en-US" dirty="0" smtClean="0"/>
              <a:t>inter-infrastructure profiles and relying-party oriented profiles (IGTF BIRCH, DOGWOOD)</a:t>
            </a:r>
          </a:p>
          <a:p>
            <a:r>
              <a:rPr lang="en-US" dirty="0" smtClean="0"/>
              <a:t>how to express social media assurance, for citizen science and in support of account linking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– standard profiles and ‘untangling spaghetti’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822281" y="2948480"/>
            <a:ext cx="5112543" cy="1395483"/>
            <a:chOff x="6522244" y="3119930"/>
            <a:chExt cx="5112543" cy="1395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44" y="3119930"/>
              <a:ext cx="5112543" cy="1369938"/>
            </a:xfrm>
            <a:prstGeom prst="rect">
              <a:avLst/>
            </a:prstGeom>
            <a:effectLst>
              <a:glow rad="101600">
                <a:srgbClr val="F6791C">
                  <a:alpha val="60000"/>
                </a:srgbClr>
              </a:glo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8927501" y="4146081"/>
              <a:ext cx="2514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57B20"/>
                  </a:solidFill>
                </a:rPr>
                <a:t>or put AARC-G021 here?</a:t>
              </a:r>
              <a:endParaRPr lang="en-GB" b="1" dirty="0">
                <a:solidFill>
                  <a:srgbClr val="F57B2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2771776"/>
            <a:ext cx="5450681" cy="3147309"/>
          </a:xfrm>
          <a:prstGeom prst="rect">
            <a:avLst/>
          </a:prstGeom>
          <a:effectLst>
            <a:glow rad="101600">
              <a:srgbClr val="F57B20">
                <a:alpha val="60000"/>
              </a:srgb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7453636" y="6457108"/>
            <a:ext cx="370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3F5E"/>
                </a:solidFill>
              </a:rPr>
              <a:t>https://www.iana.org/assignments/loa-profiles/</a:t>
            </a:r>
          </a:p>
        </p:txBody>
      </p:sp>
    </p:spTree>
    <p:extLst>
      <p:ext uri="{BB962C8B-B14F-4D97-AF65-F5344CB8AC3E}">
        <p14:creationId xmlns:p14="http://schemas.microsoft.com/office/powerpoint/2010/main" val="355725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33" y="1704549"/>
            <a:ext cx="9759917" cy="45820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Untangling Assurance </a:t>
            </a:r>
            <a:r>
              <a:rPr lang="en-US" dirty="0" smtClean="0"/>
              <a:t>Spaghetti:</a:t>
            </a:r>
            <a:br>
              <a:rPr lang="en-US" dirty="0" smtClean="0"/>
            </a:br>
            <a:r>
              <a:rPr lang="en-US" dirty="0" smtClean="0"/>
              <a:t>Comparison </a:t>
            </a:r>
            <a:r>
              <a:rPr lang="en-US" dirty="0"/>
              <a:t>Guide to Identity Assurance Mappings for Infrastructures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19" y="5259621"/>
            <a:ext cx="6060281" cy="88162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3955404" y="6421640"/>
            <a:ext cx="3931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3F5E"/>
                </a:solidFill>
              </a:rPr>
              <a:t>https://aarc-project.eu/guidelines/aarc-i050/</a:t>
            </a:r>
          </a:p>
        </p:txBody>
      </p:sp>
    </p:spTree>
    <p:extLst>
      <p:ext uri="{BB962C8B-B14F-4D97-AF65-F5344CB8AC3E}">
        <p14:creationId xmlns:p14="http://schemas.microsoft.com/office/powerpoint/2010/main" val="71973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07" y="3306365"/>
            <a:ext cx="5277378" cy="3486151"/>
          </a:xfrm>
          <a:prstGeom prst="rect">
            <a:avLst/>
          </a:prstGeom>
          <a:effectLst>
            <a:glow rad="101600">
              <a:srgbClr val="F57B20">
                <a:alpha val="60000"/>
              </a:srgbClr>
            </a:glo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AARC-I044 </a:t>
            </a:r>
          </a:p>
          <a:p>
            <a:r>
              <a:rPr lang="en-US" dirty="0" smtClean="0"/>
              <a:t>Includes the final WISE Baseline AUP text</a:t>
            </a:r>
          </a:p>
          <a:p>
            <a:r>
              <a:rPr lang="en-US" dirty="0" smtClean="0"/>
              <a:t>for both ‘community-first’ and ‘user-first’</a:t>
            </a:r>
            <a:br>
              <a:rPr lang="en-US" dirty="0" smtClean="0"/>
            </a:br>
            <a:r>
              <a:rPr lang="en-US" dirty="0" smtClean="0"/>
              <a:t>MMS services (attribute authorities)</a:t>
            </a:r>
          </a:p>
          <a:p>
            <a:r>
              <a:rPr lang="en-US" dirty="0" smtClean="0"/>
              <a:t>examples make it concrete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Quick take-up by e-</a:t>
            </a:r>
            <a:r>
              <a:rPr lang="en-US" dirty="0" err="1" smtClean="0"/>
              <a:t>Infras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(both global and national)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Baseline AUP – and how to apply it for your Infrastructure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23" y="1059063"/>
            <a:ext cx="6237765" cy="3617119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8690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collective wisdom from AARC2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6" y="1769988"/>
            <a:ext cx="5353050" cy="3743325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46" y="1300083"/>
            <a:ext cx="7223383" cy="3334826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131" y="5434311"/>
            <a:ext cx="6592379" cy="110914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90" y="4088191"/>
            <a:ext cx="5429250" cy="196215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705767" y="6050341"/>
            <a:ext cx="3097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3F5E"/>
                </a:solidFill>
              </a:rPr>
              <a:t>plus all our AARC1 wisdom!</a:t>
            </a:r>
            <a:endParaRPr lang="en-GB" sz="2000" b="1" i="1" dirty="0">
              <a:solidFill>
                <a:srgbClr val="003F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2435" y="6521868"/>
            <a:ext cx="454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6791C"/>
                </a:solidFill>
              </a:rPr>
              <a:t>and the AARC-G051 incident response process draft?</a:t>
            </a:r>
            <a:endParaRPr lang="en-GB" sz="1600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7520" y="5082192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Engagement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</a:t>
                      </a:r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Policy Development Kit </a:t>
                      </a:r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and a simpler top-level security policy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 community ‘assessment method’ or ‘guide’ to the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policy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7520" y="3876115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Researcher-centric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Baseline AUP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assurance guidelines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and assess high-assurance use cases (BBMRI)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48655"/>
              </p:ext>
            </p:extLst>
          </p:nvPr>
        </p:nvGraphicFramePr>
        <p:xfrm>
          <a:off x="477520" y="2456678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Infra-</a:t>
                      </a:r>
                      <a:r>
                        <a:rPr lang="en-US" sz="2200" b="0" baseline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 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</a:t>
                      </a: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SCI, providing</a:t>
                      </a:r>
                      <a:r>
                        <a:rPr lang="en-GB" sz="2200" b="1" baseline="0" noProof="0" dirty="0" smtClean="0">
                          <a:solidFill>
                            <a:srgbClr val="0C3959"/>
                          </a:solidFill>
                        </a:rPr>
                        <a:t> a self-assessment methodology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and comparison matrix for infrastructure services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information obtained </a:t>
                      </a:r>
                      <a:r>
                        <a:rPr lang="en-GB" sz="2200" b="1" baseline="0" noProof="0" dirty="0" smtClean="0">
                          <a:solidFill>
                            <a:srgbClr val="0C3959"/>
                          </a:solidFill>
                        </a:rPr>
                        <a:t>from the proxy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good enough for data protection, security, &amp;c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77520" y="1250601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err="1" smtClean="0">
                          <a:solidFill>
                            <a:srgbClr val="F57A1E"/>
                          </a:solidFill>
                          <a:sym typeface="Wingdings"/>
                        </a:rPr>
                        <a:t>OpSec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Attribute authority operations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…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information: </a:t>
                      </a:r>
                      <a:r>
                        <a:rPr lang="en-US" sz="2200" b="1" i="1" baseline="0" noProof="0" dirty="0" smtClean="0">
                          <a:solidFill>
                            <a:srgbClr val="0C3959"/>
                          </a:solidFill>
                        </a:rPr>
                        <a:t>beyond Sirtfi</a:t>
                      </a:r>
                      <a:endParaRPr lang="en-GB" sz="2200" b="1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46" y="74649"/>
            <a:ext cx="10107019" cy="1325563"/>
          </a:xfrm>
        </p:spPr>
        <p:txBody>
          <a:bodyPr/>
          <a:lstStyle/>
          <a:p>
            <a:r>
              <a:rPr lang="en-US" dirty="0" smtClean="0"/>
              <a:t>Since Milano – our final 6 months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149" y="1250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1123305" y="1250601"/>
            <a:ext cx="508713" cy="507830"/>
            <a:chOff x="689222" y="1211303"/>
            <a:chExt cx="766904" cy="864632"/>
          </a:xfrm>
        </p:grpSpPr>
        <p:sp>
          <p:nvSpPr>
            <p:cNvPr id="10" name="Rectangle 9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23304" y="1803665"/>
            <a:ext cx="508713" cy="507830"/>
            <a:chOff x="689222" y="1211303"/>
            <a:chExt cx="766904" cy="864632"/>
          </a:xfrm>
        </p:grpSpPr>
        <p:sp>
          <p:nvSpPr>
            <p:cNvPr id="13" name="Rectangle 12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23302" y="3889302"/>
            <a:ext cx="508713" cy="507830"/>
            <a:chOff x="689222" y="1211303"/>
            <a:chExt cx="766904" cy="864632"/>
          </a:xfrm>
        </p:grpSpPr>
        <p:sp>
          <p:nvSpPr>
            <p:cNvPr id="19" name="Rectangle 18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123302" y="5118968"/>
            <a:ext cx="508713" cy="507830"/>
            <a:chOff x="689222" y="1211303"/>
            <a:chExt cx="766904" cy="864632"/>
          </a:xfrm>
        </p:grpSpPr>
        <p:sp>
          <p:nvSpPr>
            <p:cNvPr id="22" name="Rectangle 21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23301" y="5829756"/>
            <a:ext cx="508713" cy="507830"/>
            <a:chOff x="689222" y="1211303"/>
            <a:chExt cx="766904" cy="864632"/>
          </a:xfrm>
        </p:grpSpPr>
        <p:sp>
          <p:nvSpPr>
            <p:cNvPr id="25" name="Rectangle 24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123301" y="4421900"/>
            <a:ext cx="508713" cy="507830"/>
            <a:chOff x="689222" y="1211303"/>
            <a:chExt cx="766904" cy="864632"/>
          </a:xfrm>
        </p:grpSpPr>
        <p:sp>
          <p:nvSpPr>
            <p:cNvPr id="28" name="Rectangle 27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123301" y="2574913"/>
            <a:ext cx="508713" cy="507830"/>
            <a:chOff x="689222" y="1211303"/>
            <a:chExt cx="766904" cy="864632"/>
          </a:xfrm>
        </p:grpSpPr>
        <p:sp>
          <p:nvSpPr>
            <p:cNvPr id="31" name="Rectangle 30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123300" y="3203454"/>
            <a:ext cx="508713" cy="507830"/>
            <a:chOff x="689222" y="1211303"/>
            <a:chExt cx="766904" cy="864632"/>
          </a:xfrm>
        </p:grpSpPr>
        <p:sp>
          <p:nvSpPr>
            <p:cNvPr id="34" name="Rectangle 33"/>
            <p:cNvSpPr/>
            <p:nvPr/>
          </p:nvSpPr>
          <p:spPr>
            <a:xfrm>
              <a:off x="689222" y="1319607"/>
              <a:ext cx="766904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9222" y="1211303"/>
              <a:ext cx="638845" cy="86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</a:t>
              </a:r>
              <a:endParaRPr lang="en-GB" sz="3600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16194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the </a:t>
            </a:r>
            <a:r>
              <a:rPr lang="en-US" b="1" dirty="0" smtClean="0"/>
              <a:t>“service-centric” work </a:t>
            </a:r>
            <a:r>
              <a:rPr lang="en-US" dirty="0" smtClean="0"/>
              <a:t>a final touch is needed on how to apply the frameworks </a:t>
            </a:r>
            <a:br>
              <a:rPr lang="en-US" dirty="0" smtClean="0"/>
            </a:br>
            <a:r>
              <a:rPr lang="en-US" dirty="0" smtClean="0"/>
              <a:t>and help interoperability</a:t>
            </a:r>
          </a:p>
          <a:p>
            <a:r>
              <a:rPr lang="en-US" dirty="0" smtClean="0"/>
              <a:t>Assessment methodology for SCI – and how is peer-reviewed self-assessment better then pushing everyone through ISO27k</a:t>
            </a:r>
          </a:p>
          <a:p>
            <a:r>
              <a:rPr lang="en-US" dirty="0" smtClean="0"/>
              <a:t>How to apply data minimization in attribute release from the membership services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/>
              <a:t>Assurance</a:t>
            </a:r>
          </a:p>
          <a:p>
            <a:r>
              <a:rPr lang="en-US" dirty="0" smtClean="0"/>
              <a:t>Do our high-assurance in REFEDS (“Espresso”) actually meet the target community need?</a:t>
            </a:r>
          </a:p>
          <a:p>
            <a:r>
              <a:rPr lang="en-US" dirty="0" smtClean="0"/>
              <a:t>Do we need to update G021 (“</a:t>
            </a:r>
            <a:r>
              <a:rPr lang="en-GB" dirty="0"/>
              <a:t>Exchange of specific assurance information between </a:t>
            </a:r>
            <a:r>
              <a:rPr lang="en-GB" dirty="0" smtClean="0"/>
              <a:t>Infrastructures”), which is also on </a:t>
            </a:r>
            <a:r>
              <a:rPr lang="en-GB" dirty="0" err="1" smtClean="0"/>
              <a:t>Zenodo</a:t>
            </a:r>
            <a:r>
              <a:rPr lang="en-GB" dirty="0" smtClean="0"/>
              <a:t>, before we close?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Incident Response</a:t>
            </a:r>
            <a:r>
              <a:rPr lang="en-US" dirty="0" smtClean="0"/>
              <a:t>: we should publish draft response procedure before the end (as ‘G051’)?</a:t>
            </a:r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loose 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69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– how to promote that for ourselves and the review?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62270" y="1400212"/>
            <a:ext cx="5845356" cy="3244223"/>
            <a:chOff x="262270" y="1400212"/>
            <a:chExt cx="5845356" cy="32442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70" y="1657881"/>
              <a:ext cx="5313288" cy="2986554"/>
            </a:xfrm>
            <a:prstGeom prst="rect">
              <a:avLst/>
            </a:prstGeom>
            <a:effectLst>
              <a:outerShdw blurRad="114300" sx="102000" sy="102000" algn="ctr" rotWithShape="0">
                <a:srgbClr val="003F5E">
                  <a:alpha val="4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1087" y="1400212"/>
              <a:ext cx="4576539" cy="2555100"/>
            </a:xfrm>
            <a:prstGeom prst="rect">
              <a:avLst/>
            </a:prstGeom>
            <a:effectLst>
              <a:outerShdw blurRad="114300" sx="102000" sy="102000" algn="ctr" rotWithShape="0">
                <a:srgbClr val="003F5E">
                  <a:alpha val="4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045516" y="4757655"/>
            <a:ext cx="440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Policy Development Kit showing up without me prompting</a:t>
            </a:r>
            <a:br>
              <a:rPr lang="en-US" sz="1400" dirty="0" smtClean="0"/>
            </a:br>
            <a:r>
              <a:rPr lang="en-US" sz="1400" dirty="0" smtClean="0"/>
              <a:t>in a Dutch collaborative science presentation …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84938" y="2189592"/>
            <a:ext cx="55482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F5E"/>
                </a:solidFill>
              </a:rPr>
              <a:t>And much more (do we want a list?</a:t>
            </a:r>
            <a:r>
              <a:rPr lang="en-US" sz="2800" dirty="0" smtClean="0">
                <a:solidFill>
                  <a:srgbClr val="003F5E"/>
                </a:solidFill>
                <a:sym typeface="Wingdings" panose="05000000000000000000" pitchFamily="2" charset="2"/>
              </a:rPr>
              <a:t>):</a:t>
            </a:r>
            <a:endParaRPr lang="en-US" sz="2800" dirty="0" smtClean="0">
              <a:solidFill>
                <a:srgbClr val="003F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PDK adoption: by HDF, WLCG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MMS services adopting AUP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LSAAI </a:t>
            </a:r>
            <a:r>
              <a:rPr lang="en-US" sz="2800" dirty="0" err="1" smtClean="0">
                <a:solidFill>
                  <a:srgbClr val="003F5E"/>
                </a:solidFill>
              </a:rPr>
              <a:t>R&amp;S+DPCoCo</a:t>
            </a:r>
            <a:endParaRPr lang="en-US" sz="2800" dirty="0" smtClean="0">
              <a:solidFill>
                <a:srgbClr val="003F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EOSC-HUB and WLCG </a:t>
            </a:r>
            <a:br>
              <a:rPr lang="en-US" sz="2800" dirty="0" smtClean="0">
                <a:solidFill>
                  <a:srgbClr val="003F5E"/>
                </a:solidFill>
              </a:rPr>
            </a:br>
            <a:r>
              <a:rPr lang="en-US" sz="2800" dirty="0" smtClean="0">
                <a:solidFill>
                  <a:srgbClr val="003F5E"/>
                </a:solidFill>
              </a:rPr>
              <a:t>policy framework revision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AUP by many (even by a FH)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FIM4R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F5E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9366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EOSC-HUB:	mainly WP4.4 “ISM”, WP5.1 “AAI”, and WP13 “Virtual Access” for RCauth</a:t>
            </a:r>
          </a:p>
          <a:p>
            <a:r>
              <a:rPr lang="en-US" dirty="0" smtClean="0"/>
              <a:t>GN4-3:		T5.1.4 – eduGAIN security operations and readiness</a:t>
            </a:r>
          </a:p>
          <a:p>
            <a:r>
              <a:rPr lang="en-US" dirty="0" smtClean="0"/>
              <a:t>GN4-3:		T5.4 – enabling communities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specific funding but </a:t>
            </a:r>
            <a:r>
              <a:rPr lang="en-US" i="1" dirty="0" smtClean="0"/>
              <a:t>endorsed by funded infrastructures &amp; projects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Collaboration Agreement GN4-* and EOSC-HUB</a:t>
            </a:r>
          </a:p>
          <a:p>
            <a:r>
              <a:rPr lang="en-US" dirty="0" smtClean="0"/>
              <a:t>WISE</a:t>
            </a:r>
          </a:p>
          <a:p>
            <a:r>
              <a:rPr lang="en-US" dirty="0"/>
              <a:t>AEGIS</a:t>
            </a:r>
          </a:p>
          <a:p>
            <a:r>
              <a:rPr lang="en-US" dirty="0" smtClean="0"/>
              <a:t>REFEDS</a:t>
            </a:r>
          </a:p>
          <a:p>
            <a:r>
              <a:rPr lang="en-US" dirty="0" smtClean="0"/>
              <a:t>FIM4R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Complementary sources</a:t>
            </a:r>
            <a:r>
              <a:rPr lang="en-US" dirty="0" smtClean="0"/>
              <a:t>: national e-Infrastructures, domain funding, ESFRIs and EOSC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AARC – how can the good work continue and thrive?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2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Sirtfi </a:t>
            </a:r>
          </a:p>
          <a:p>
            <a:r>
              <a:rPr lang="en-US" dirty="0" smtClean="0"/>
              <a:t>already in a REFEDS WG (Sirtfi+)</a:t>
            </a:r>
          </a:p>
          <a:p>
            <a:r>
              <a:rPr lang="en-US" dirty="0" smtClean="0"/>
              <a:t>‘response model’ </a:t>
            </a:r>
            <a:r>
              <a:rPr lang="en-GB" dirty="0"/>
              <a:t>to the extent it </a:t>
            </a:r>
            <a:r>
              <a:rPr lang="en-GB" dirty="0" smtClean="0"/>
              <a:t>involves federations can go here as well</a:t>
            </a:r>
          </a:p>
          <a:p>
            <a:r>
              <a:rPr lang="en-GB" dirty="0" smtClean="0"/>
              <a:t>actual incident </a:t>
            </a:r>
            <a:r>
              <a:rPr lang="en-GB" dirty="0"/>
              <a:t>response </a:t>
            </a:r>
            <a:r>
              <a:rPr lang="en-GB" dirty="0" smtClean="0"/>
              <a:t>plus readiness challenges </a:t>
            </a:r>
            <a:r>
              <a:rPr lang="en-GB" i="1" dirty="0" smtClean="0"/>
              <a:t>on federated </a:t>
            </a:r>
            <a:r>
              <a:rPr lang="en-GB" i="1" dirty="0"/>
              <a:t>ID side </a:t>
            </a:r>
            <a:r>
              <a:rPr lang="en-GB" dirty="0"/>
              <a:t>go </a:t>
            </a:r>
            <a:r>
              <a:rPr lang="en-GB" dirty="0" smtClean="0"/>
              <a:t>with </a:t>
            </a:r>
            <a:br>
              <a:rPr lang="en-GB" dirty="0" smtClean="0"/>
            </a:br>
            <a:r>
              <a:rPr lang="en-GB" dirty="0" smtClean="0"/>
              <a:t>new </a:t>
            </a:r>
            <a:r>
              <a:rPr lang="en-GB" dirty="0"/>
              <a:t>eduGAIN </a:t>
            </a:r>
            <a:r>
              <a:rPr lang="en-GB" dirty="0" smtClean="0"/>
              <a:t>security capability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Communications challenges for security that involve also the Infrastructures</a:t>
            </a:r>
          </a:p>
          <a:p>
            <a:r>
              <a:rPr lang="en-US" dirty="0" smtClean="0"/>
              <a:t>WISE, specifically the new SCCC WG</a:t>
            </a:r>
          </a:p>
          <a:p>
            <a:r>
              <a:rPr lang="en-US" dirty="0" smtClean="0"/>
              <a:t>needs some love and care from all Infrastructures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Infrastructure-specific challenges remain infrastructure, but coordinated through SCCC</a:t>
            </a:r>
          </a:p>
          <a:p>
            <a:r>
              <a:rPr lang="en-US" dirty="0" smtClean="0"/>
              <a:t>like the IGTF RAT CC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4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policy help you ease collaboration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s</a:t>
            </a:r>
            <a:r>
              <a:rPr lang="en-GB" sz="2400" b="1" dirty="0" smtClean="0">
                <a:solidFill>
                  <a:srgbClr val="0C3959"/>
                </a:solidFill>
              </a:rPr>
              <a:t>upport 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coordination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1315054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83" y="1633765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74" y="4717581"/>
            <a:ext cx="773134" cy="89683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4" y="474848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47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SCI Assessment </a:t>
            </a:r>
          </a:p>
          <a:p>
            <a:r>
              <a:rPr lang="en-US" dirty="0" smtClean="0"/>
              <a:t>WISE SCI </a:t>
            </a:r>
            <a:r>
              <a:rPr lang="en-US" dirty="0" smtClean="0"/>
              <a:t>WG, with assessment in the IGTF</a:t>
            </a:r>
            <a:endParaRPr lang="en-US" dirty="0" smtClean="0"/>
          </a:p>
          <a:p>
            <a:r>
              <a:rPr lang="en-US" dirty="0" smtClean="0"/>
              <a:t>support through EOSC-HUB WP4.4 and GN4-3T5.4</a:t>
            </a:r>
            <a:endParaRPr lang="en-GB" dirty="0" smtClean="0"/>
          </a:p>
          <a:p>
            <a:r>
              <a:rPr lang="en-GB" dirty="0" smtClean="0"/>
              <a:t>but obviously also from PRACE, XSEDE, </a:t>
            </a:r>
            <a:r>
              <a:rPr lang="en-GB" dirty="0" err="1" smtClean="0"/>
              <a:t>GridPP</a:t>
            </a:r>
            <a:r>
              <a:rPr lang="en-GB" dirty="0" smtClean="0"/>
              <a:t>, SURF, &amp;c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Assurance Profiles – from federations to Infrastructures, and between R/E infrastructures</a:t>
            </a:r>
          </a:p>
          <a:p>
            <a:r>
              <a:rPr lang="en-US" dirty="0" smtClean="0"/>
              <a:t>the ‘feasible’ assurance and alignment with IdPs and federations belongs in REFEDS RAF</a:t>
            </a:r>
          </a:p>
          <a:p>
            <a:r>
              <a:rPr lang="en-US" dirty="0" smtClean="0"/>
              <a:t>assurance requirements of, and exchange of assurance between, infrastructures: in IGTF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AUP and Terms of Use</a:t>
            </a:r>
          </a:p>
          <a:p>
            <a:r>
              <a:rPr lang="en-US" dirty="0" smtClean="0"/>
              <a:t>the home is WISE SCI, but it needs care and nourishment from EOSCHUB and GN4-3</a:t>
            </a:r>
          </a:p>
          <a:p>
            <a:r>
              <a:rPr lang="en-US" dirty="0" smtClean="0"/>
              <a:t>extends beyond just </a:t>
            </a:r>
            <a:r>
              <a:rPr lang="en-US" dirty="0" smtClean="0"/>
              <a:t>WP4.4/T5.4 </a:t>
            </a:r>
            <a:r>
              <a:rPr lang="en-US" dirty="0" smtClean="0"/>
              <a:t>and involves e.g. also </a:t>
            </a:r>
            <a:r>
              <a:rPr lang="en-US" dirty="0" err="1" smtClean="0"/>
              <a:t>eduTEAMS</a:t>
            </a:r>
            <a:r>
              <a:rPr lang="en-US" dirty="0" smtClean="0"/>
              <a:t>, </a:t>
            </a:r>
            <a:r>
              <a:rPr lang="en-US" dirty="0" err="1" smtClean="0"/>
              <a:t>CheckIn</a:t>
            </a:r>
            <a:r>
              <a:rPr lang="en-US" dirty="0" smtClean="0"/>
              <a:t>, B2ACCESS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7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Data Protection and GDPR – service centric policy support</a:t>
            </a:r>
          </a:p>
          <a:p>
            <a:r>
              <a:rPr lang="en-US" dirty="0" smtClean="0"/>
              <a:t>we should lean heavily on </a:t>
            </a:r>
            <a:r>
              <a:rPr lang="en-US" dirty="0" err="1" smtClean="0"/>
              <a:t>AndrewC</a:t>
            </a:r>
            <a:r>
              <a:rPr lang="en-US" dirty="0" smtClean="0"/>
              <a:t> and the TF-DPR, but more is needed</a:t>
            </a:r>
          </a:p>
          <a:p>
            <a:r>
              <a:rPr lang="en-US" dirty="0" smtClean="0"/>
              <a:t>risk-assessment methodology for infrastructures and communities</a:t>
            </a:r>
          </a:p>
          <a:p>
            <a:r>
              <a:rPr lang="en-US" dirty="0" smtClean="0"/>
              <a:t>consultancy role for new communities to enable use of the </a:t>
            </a:r>
            <a:r>
              <a:rPr lang="en-US" dirty="0" smtClean="0"/>
              <a:t>infrastructures -&gt; mailing list?</a:t>
            </a:r>
            <a:endParaRPr lang="en-GB" dirty="0" smtClean="0"/>
          </a:p>
          <a:p>
            <a:r>
              <a:rPr lang="en-US" dirty="0" smtClean="0"/>
              <a:t>joint GN4-3 + EOSC-HUB + WLCG effort, homed (for lack of anything else) in AEGIS?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57A1E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Tuning </a:t>
            </a:r>
            <a:r>
              <a:rPr lang="en-US" b="1" dirty="0" smtClean="0">
                <a:solidFill>
                  <a:srgbClr val="F57A1E"/>
                </a:solidFill>
              </a:rPr>
              <a:t>the policy development kit</a:t>
            </a:r>
          </a:p>
          <a:p>
            <a:r>
              <a:rPr lang="en-US" dirty="0" smtClean="0"/>
              <a:t>the WISE </a:t>
            </a:r>
            <a:r>
              <a:rPr lang="en-US" dirty="0" smtClean="0"/>
              <a:t>SCI WG </a:t>
            </a:r>
            <a:r>
              <a:rPr lang="en-US" dirty="0" smtClean="0"/>
              <a:t>can coordinate, but the effort should come from </a:t>
            </a:r>
            <a:r>
              <a:rPr lang="en-US" dirty="0" smtClean="0"/>
              <a:t>somewhere</a:t>
            </a:r>
            <a:endParaRPr lang="en-US" dirty="0" smtClean="0"/>
          </a:p>
          <a:p>
            <a:r>
              <a:rPr lang="en-US" dirty="0" smtClean="0"/>
              <a:t>again GN4-3 + EOSC-HUB (EGI, EUDAT) seem the natural choice, with input from PRACE</a:t>
            </a:r>
          </a:p>
          <a:p>
            <a:r>
              <a:rPr lang="en-US" dirty="0" smtClean="0"/>
              <a:t>other sources have been very successful as well: HDF, </a:t>
            </a:r>
            <a:r>
              <a:rPr lang="en-US" dirty="0" err="1" smtClean="0"/>
              <a:t>GridPP</a:t>
            </a:r>
            <a:r>
              <a:rPr lang="en-US" dirty="0" smtClean="0"/>
              <a:t>, SURF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For the rest and new things needed, leverage GN-EOSCH collaboration agreement &amp; AEGIS</a:t>
            </a:r>
            <a:r>
              <a:rPr lang="en-US" b="1" dirty="0" smtClean="0">
                <a:solidFill>
                  <a:srgbClr val="F57A1E"/>
                </a:solidFill>
              </a:rPr>
              <a:t>?</a:t>
            </a:r>
          </a:p>
          <a:p>
            <a:pPr lvl="0"/>
            <a:r>
              <a:rPr lang="en-US" dirty="0" smtClean="0"/>
              <a:t>one-on-one consulting with communities highly appreciated also beyond AEGIS, </a:t>
            </a:r>
          </a:p>
          <a:p>
            <a:pPr marL="0" lvl="0" indent="0">
              <a:buNone/>
            </a:pPr>
            <a:r>
              <a:rPr lang="en-US" smtClean="0"/>
              <a:t>   but </a:t>
            </a:r>
            <a:r>
              <a:rPr lang="en-US" dirty="0" smtClean="0"/>
              <a:t>must be and be seen as neutral (maybe a FIM4R or WISE WG? or RDA?)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5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now on 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1" dirty="0" smtClean="0">
              <a:solidFill>
                <a:srgbClr val="F57A1E"/>
              </a:solidFill>
            </a:endParaRPr>
          </a:p>
          <a:p>
            <a:r>
              <a:rPr lang="en-US" b="1" dirty="0" smtClean="0">
                <a:solidFill>
                  <a:srgbClr val="F57A1E"/>
                </a:solidFill>
              </a:rPr>
              <a:t>Coherency of vision and an umbrella for Collaborative policy work will be more challenging</a:t>
            </a:r>
          </a:p>
          <a:p>
            <a:r>
              <a:rPr lang="en-US" b="1" dirty="0" smtClean="0">
                <a:solidFill>
                  <a:srgbClr val="F57A1E"/>
                </a:solidFill>
              </a:rPr>
              <a:t>Exploit personal overlap in the various groups (and cross-membership of lists)</a:t>
            </a:r>
          </a:p>
          <a:p>
            <a:r>
              <a:rPr lang="en-US" b="1" dirty="0" smtClean="0">
                <a:solidFill>
                  <a:srgbClr val="F57A1E"/>
                </a:solidFill>
              </a:rPr>
              <a:t>Provide a forum for cross-fertilization through continued joint workshops</a:t>
            </a:r>
            <a:endParaRPr lang="en-GB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incidents – sharing relevant information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3610" y="6543455"/>
            <a:ext cx="9108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57B20"/>
                </a:solidFill>
              </a:rPr>
              <a:t>from DNA3.2 </a:t>
            </a:r>
            <a:r>
              <a:rPr lang="en-GB" sz="1600" i="1" dirty="0">
                <a:solidFill>
                  <a:srgbClr val="F57B20"/>
                </a:solidFill>
              </a:rPr>
              <a:t>Report on Security Incident Response and Cybersecurity in Federated Authentication Scenarios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5823" y="1587795"/>
            <a:ext cx="5844659" cy="2646436"/>
            <a:chOff x="5815823" y="1587795"/>
            <a:chExt cx="5844659" cy="2646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5823" y="1587795"/>
              <a:ext cx="5844659" cy="26464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15870" y="1970567"/>
              <a:ext cx="1416452" cy="1998920"/>
            </a:xfrm>
            <a:prstGeom prst="rect">
              <a:avLst/>
            </a:prstGeom>
            <a:noFill/>
            <a:ln w="5715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>
          <a:xfrm>
            <a:off x="444502" y="1439334"/>
            <a:ext cx="5311256" cy="24025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Sirtfi take-up at proper organizational level</a:t>
            </a:r>
          </a:p>
          <a:p>
            <a:pPr marL="0" indent="0">
              <a:buNone/>
            </a:pPr>
            <a:r>
              <a:rPr lang="en-US" b="1" dirty="0" smtClean="0"/>
              <a:t>Beyond basic Sirtfi</a:t>
            </a:r>
          </a:p>
          <a:p>
            <a:r>
              <a:rPr lang="en-US" dirty="0" smtClean="0"/>
              <a:t>federation-level engagement in process</a:t>
            </a:r>
          </a:p>
          <a:p>
            <a:r>
              <a:rPr lang="en-US" i="1" dirty="0" smtClean="0"/>
              <a:t>Sirtfi+</a:t>
            </a:r>
            <a:r>
              <a:rPr lang="en-US" dirty="0" smtClean="0"/>
              <a:t> registry broadens global base</a:t>
            </a:r>
          </a:p>
          <a:p>
            <a:r>
              <a:rPr lang="en-US" dirty="0"/>
              <a:t>e</a:t>
            </a:r>
            <a:r>
              <a:rPr lang="en-US" dirty="0" smtClean="0"/>
              <a:t>ngagement in trust groups valuable </a:t>
            </a:r>
            <a:br>
              <a:rPr lang="en-US" dirty="0" smtClean="0"/>
            </a:br>
            <a:r>
              <a:rPr lang="en-US" dirty="0" smtClean="0"/>
              <a:t>for federated collective response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4279998"/>
            <a:ext cx="8031569" cy="1825357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15" y="3921448"/>
            <a:ext cx="1789846" cy="268477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936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5" y="2267512"/>
            <a:ext cx="7518215" cy="281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 rest we test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76" y="1743583"/>
            <a:ext cx="5031194" cy="4324395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82" y="1362918"/>
            <a:ext cx="4295775" cy="215265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5850012" y="4745333"/>
            <a:ext cx="5310187" cy="1578232"/>
            <a:chOff x="2100262" y="2243137"/>
            <a:chExt cx="8019769" cy="2383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0262" y="2243137"/>
              <a:ext cx="7991474" cy="2371725"/>
            </a:xfrm>
            <a:prstGeom prst="rect">
              <a:avLst/>
            </a:prstGeom>
            <a:effectLst>
              <a:glow rad="101600">
                <a:srgbClr val="003F5E">
                  <a:alpha val="60000"/>
                </a:srgbClr>
              </a:glo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453890" y="4068892"/>
              <a:ext cx="4666141" cy="55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F57A1E"/>
                  </a:solidFill>
                </a:rPr>
                <a:t>‘AARC-G051’, maybe ?</a:t>
              </a:r>
              <a:endParaRPr lang="en-GB" b="1" i="1" dirty="0">
                <a:solidFill>
                  <a:srgbClr val="F57A1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0911" y="652899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57A1E"/>
                </a:solidFill>
              </a:rPr>
              <a:t>https://wiki.geant.org/display/AARC/AARC2+NA3+Task+1+-++Overview</a:t>
            </a:r>
          </a:p>
        </p:txBody>
      </p:sp>
    </p:spTree>
    <p:extLst>
      <p:ext uri="{BB962C8B-B14F-4D97-AF65-F5344CB8AC3E}">
        <p14:creationId xmlns:p14="http://schemas.microsoft.com/office/powerpoint/2010/main" val="148000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SCCC WG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1" y="1561767"/>
            <a:ext cx="10372725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50" y="251886"/>
            <a:ext cx="900953" cy="7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7089" y="6452195"/>
            <a:ext cx="371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https://eventr.geant.org/events/3044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2341" y="6452195"/>
            <a:ext cx="371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57A1E"/>
                </a:solidFill>
              </a:rPr>
              <a:t>https://wise-community.org/events/</a:t>
            </a:r>
            <a:endParaRPr lang="en-GB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Authority Operations and ‘MMS assessment’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18494" y="6377308"/>
            <a:ext cx="362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3F5E"/>
                </a:solidFill>
              </a:rPr>
              <a:t>https://aarc-project.eu/guidelines/aarc-g048/</a:t>
            </a:r>
            <a:br>
              <a:rPr lang="en-GB" sz="1400" dirty="0">
                <a:solidFill>
                  <a:srgbClr val="003F5E"/>
                </a:solidFill>
              </a:rPr>
            </a:br>
            <a:r>
              <a:rPr lang="en-GB" sz="1400" dirty="0">
                <a:solidFill>
                  <a:srgbClr val="003F5E"/>
                </a:solidFill>
              </a:rPr>
              <a:t>https://www.eugridpma.org/guidelines/aaops/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759" y="1461287"/>
            <a:ext cx="58317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3F5E"/>
                </a:solidFill>
              </a:rPr>
              <a:t>3.	Operational </a:t>
            </a:r>
            <a:r>
              <a:rPr lang="en-GB" sz="2000" dirty="0" smtClean="0">
                <a:solidFill>
                  <a:srgbClr val="003F5E"/>
                </a:solidFill>
              </a:rPr>
              <a:t>Guidelines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3.1.	</a:t>
            </a:r>
            <a:r>
              <a:rPr lang="en-GB" sz="2000" dirty="0" smtClean="0">
                <a:solidFill>
                  <a:srgbClr val="003F5E"/>
                </a:solidFill>
              </a:rPr>
              <a:t>Naming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3.2.	Attribute Management and Attribute </a:t>
            </a:r>
            <a:r>
              <a:rPr lang="en-GB" sz="2000" dirty="0" smtClean="0">
                <a:solidFill>
                  <a:srgbClr val="003F5E"/>
                </a:solidFill>
              </a:rPr>
              <a:t>Release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3.3.	Attribute </a:t>
            </a:r>
            <a:r>
              <a:rPr lang="en-GB" sz="2000" dirty="0" smtClean="0">
                <a:solidFill>
                  <a:srgbClr val="003F5E"/>
                </a:solidFill>
              </a:rPr>
              <a:t>Assertions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3.4.	Operational </a:t>
            </a:r>
            <a:r>
              <a:rPr lang="en-GB" sz="2000" dirty="0" smtClean="0">
                <a:solidFill>
                  <a:srgbClr val="003F5E"/>
                </a:solidFill>
              </a:rPr>
              <a:t>requirements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3.4.1.	Key Management	</a:t>
            </a:r>
          </a:p>
          <a:p>
            <a:r>
              <a:rPr lang="en-GB" sz="2000" dirty="0">
                <a:solidFill>
                  <a:srgbClr val="003F5E"/>
                </a:solidFill>
              </a:rPr>
              <a:t>3.4.2.	Network </a:t>
            </a:r>
            <a:r>
              <a:rPr lang="en-GB" sz="2000" dirty="0" smtClean="0">
                <a:solidFill>
                  <a:srgbClr val="003F5E"/>
                </a:solidFill>
              </a:rPr>
              <a:t>Configuration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3.5.	Site </a:t>
            </a:r>
            <a:r>
              <a:rPr lang="en-GB" sz="2000" dirty="0" smtClean="0">
                <a:solidFill>
                  <a:srgbClr val="003F5E"/>
                </a:solidFill>
              </a:rPr>
              <a:t>Security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3.6.	Metadata </a:t>
            </a:r>
            <a:r>
              <a:rPr lang="en-GB" sz="2000" dirty="0" smtClean="0">
                <a:solidFill>
                  <a:srgbClr val="003F5E"/>
                </a:solidFill>
              </a:rPr>
              <a:t>publication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3.7.	Assessments and </a:t>
            </a:r>
            <a:r>
              <a:rPr lang="en-GB" sz="2000" dirty="0" smtClean="0">
                <a:solidFill>
                  <a:srgbClr val="003F5E"/>
                </a:solidFill>
              </a:rPr>
              <a:t>auditability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3.8.	Privacy and confidentiality	</a:t>
            </a:r>
          </a:p>
          <a:p>
            <a:r>
              <a:rPr lang="en-GB" sz="2000" dirty="0">
                <a:solidFill>
                  <a:srgbClr val="003F5E"/>
                </a:solidFill>
              </a:rPr>
              <a:t>3.9.	Compromise and </a:t>
            </a:r>
            <a:r>
              <a:rPr lang="en-GB" sz="2000" dirty="0" smtClean="0">
                <a:solidFill>
                  <a:srgbClr val="003F5E"/>
                </a:solidFill>
              </a:rPr>
              <a:t/>
            </a:r>
            <a:br>
              <a:rPr lang="en-GB" sz="2000" dirty="0" smtClean="0">
                <a:solidFill>
                  <a:srgbClr val="003F5E"/>
                </a:solidFill>
              </a:rPr>
            </a:br>
            <a:r>
              <a:rPr lang="en-GB" sz="2000" dirty="0" smtClean="0">
                <a:solidFill>
                  <a:srgbClr val="003F5E"/>
                </a:solidFill>
              </a:rPr>
              <a:t>	disaster recovery</a:t>
            </a:r>
            <a:endParaRPr lang="en-GB" sz="2000" dirty="0">
              <a:solidFill>
                <a:srgbClr val="003F5E"/>
              </a:solidFill>
            </a:endParaRPr>
          </a:p>
          <a:p>
            <a:r>
              <a:rPr lang="en-GB" sz="2000" dirty="0">
                <a:solidFill>
                  <a:srgbClr val="003F5E"/>
                </a:solidFill>
              </a:rPr>
              <a:t>4.	Relying Party </a:t>
            </a:r>
            <a:r>
              <a:rPr lang="en-GB" sz="2000" dirty="0" smtClean="0">
                <a:solidFill>
                  <a:srgbClr val="003F5E"/>
                </a:solidFill>
              </a:rPr>
              <a:t>obligations</a:t>
            </a:r>
            <a:endParaRPr lang="en-GB" sz="2000" dirty="0">
              <a:solidFill>
                <a:srgbClr val="003F5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22" y="2769304"/>
            <a:ext cx="7786577" cy="360800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915" y="796298"/>
            <a:ext cx="4674494" cy="2637996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10363199" y="1476386"/>
            <a:ext cx="1623237" cy="1264207"/>
            <a:chOff x="10441171" y="5498100"/>
            <a:chExt cx="1623237" cy="1264207"/>
          </a:xfrm>
          <a:effectLst>
            <a:glow rad="101600">
              <a:srgbClr val="F6791C">
                <a:alpha val="60000"/>
              </a:srgbClr>
            </a:glo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7DF5E2-E849-DD48-9B9C-8A751564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171" y="5498100"/>
              <a:ext cx="1623237" cy="12499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455349" y="5932967"/>
              <a:ext cx="233916" cy="829340"/>
            </a:xfrm>
            <a:prstGeom prst="rect">
              <a:avLst/>
            </a:prstGeom>
            <a:noFill/>
            <a:ln w="3810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All what we have, and what we ‘lump in’ here (since it has nowhere else to go)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SCI v2 and the assessment methodology</a:t>
            </a:r>
          </a:p>
          <a:p>
            <a:r>
              <a:rPr lang="en-US" dirty="0" smtClean="0"/>
              <a:t>Managing the proxy: data minimization, why the proxy can release attributes and still be data-minimalistic (“</a:t>
            </a:r>
            <a:r>
              <a:rPr lang="en-GB" dirty="0"/>
              <a:t>Interest of users to reduce the release </a:t>
            </a:r>
            <a:r>
              <a:rPr lang="en-GB" dirty="0" smtClean="0"/>
              <a:t>of </a:t>
            </a:r>
            <a:r>
              <a:rPr lang="en-GB" dirty="0"/>
              <a:t>personal, as well as the potential risks for the users info vs. </a:t>
            </a:r>
            <a:r>
              <a:rPr lang="en-GB" dirty="0" smtClean="0"/>
              <a:t>the need </a:t>
            </a:r>
            <a:r>
              <a:rPr lang="en-GB" dirty="0"/>
              <a:t>of resources to have proper accounting and </a:t>
            </a:r>
            <a:r>
              <a:rPr lang="en-GB" dirty="0" smtClean="0"/>
              <a:t>security”)</a:t>
            </a:r>
          </a:p>
          <a:p>
            <a:r>
              <a:rPr lang="en-US" dirty="0" smtClean="0"/>
              <a:t>Policy Development Kit – how to help infrastructures meet their requirements on traceability and much more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should G021 (“exchange of assurance information </a:t>
            </a:r>
            <a:r>
              <a:rPr lang="en-US" i="1" dirty="0" smtClean="0">
                <a:solidFill>
                  <a:srgbClr val="F6791C"/>
                </a:solidFill>
              </a:rPr>
              <a:t>between infrastructures</a:t>
            </a:r>
            <a:r>
              <a:rPr lang="en-US" dirty="0" smtClean="0">
                <a:solidFill>
                  <a:srgbClr val="F6791C"/>
                </a:solidFill>
              </a:rPr>
              <a:t>”) go here as well?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Traceability in Multi-Domain Service Provider </a:t>
            </a:r>
            <a:r>
              <a:rPr lang="en-GB" dirty="0" smtClean="0"/>
              <a:t>Environments (“D3.2”)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policies: helping peer-reviewed self-assessment in SCI and more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63" y="3783154"/>
            <a:ext cx="4096204" cy="230221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6031439" y="6406019"/>
            <a:ext cx="558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57A1E"/>
                </a:solidFill>
              </a:rPr>
              <a:t>https://wiki.eugridpma.org/Main/AssuranceAssessment</a:t>
            </a:r>
            <a:endParaRPr lang="en-GB" dirty="0">
              <a:solidFill>
                <a:srgbClr val="F57A1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41" y="1400212"/>
            <a:ext cx="4287837" cy="4315985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372824" y="6406019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57A1E"/>
                </a:solidFill>
              </a:rPr>
              <a:t>http://wise-community.org/sci/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916" y="2682717"/>
            <a:ext cx="6101870" cy="3402651"/>
            <a:chOff x="233916" y="2682717"/>
            <a:chExt cx="6101870" cy="3402651"/>
          </a:xfrm>
          <a:effectLst>
            <a:glow rad="101600">
              <a:srgbClr val="003F5E">
                <a:alpha val="60000"/>
              </a:srgbClr>
            </a:glo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916" y="2682717"/>
              <a:ext cx="6101870" cy="340265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5622" y="3152185"/>
              <a:ext cx="5138458" cy="33855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600" i="1" dirty="0">
                  <a:solidFill>
                    <a:srgbClr val="F57A1E"/>
                  </a:solidFill>
                </a:rPr>
                <a:t>https://wiki.geant.org/display/WISE/SCIV2-WG+documents</a:t>
              </a:r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>
          <a:xfrm>
            <a:off x="444502" y="1439334"/>
            <a:ext cx="5311256" cy="24025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SCI assessment framework is there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mapping to ISO 27k is quite rough, though …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5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Kit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04889" y="6511615"/>
            <a:ext cx="4876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3F5E"/>
                </a:solidFill>
              </a:rPr>
              <a:t>https://aarc-project.eu/policies/policy-development-kit/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7" y="2086411"/>
            <a:ext cx="7532213" cy="4150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4532" y="1442456"/>
            <a:ext cx="785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F5E"/>
                </a:solidFill>
              </a:rPr>
              <a:t>i</a:t>
            </a:r>
            <a:r>
              <a:rPr lang="en-US" b="1" dirty="0" smtClean="0">
                <a:solidFill>
                  <a:srgbClr val="003F5E"/>
                </a:solidFill>
              </a:rPr>
              <a:t>ntroduction video – training – 9 reference templates – continuous improvement</a:t>
            </a:r>
            <a:endParaRPr lang="en-GB" b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7999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5748</TotalTime>
  <Words>1078</Words>
  <Application>Microsoft Office PowerPoint</Application>
  <PresentationFormat>Widescreen</PresentationFormat>
  <Paragraphs>231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GEANT Association</vt:lpstr>
      <vt:lpstr>PowerPoint Presentation</vt:lpstr>
      <vt:lpstr>How can policy help you ease collaboration?</vt:lpstr>
      <vt:lpstr>Responding to incidents – sharing relevant information</vt:lpstr>
      <vt:lpstr>… the rest we test …</vt:lpstr>
      <vt:lpstr>WISE SCCC WG</vt:lpstr>
      <vt:lpstr>Attribute Authority Operations and ‘MMS assessment’</vt:lpstr>
      <vt:lpstr>Traceability in Multi-Domain Service Provider Environments (“D3.2”)</vt:lpstr>
      <vt:lpstr>Service policies: helping peer-reviewed self-assessment in SCI and more</vt:lpstr>
      <vt:lpstr>Policy Development Kit </vt:lpstr>
      <vt:lpstr>Supporting e-Researchers and communities (“D3.4”)</vt:lpstr>
      <vt:lpstr>Assurance – standard profiles and ‘untangling spaghetti’</vt:lpstr>
      <vt:lpstr>Untangling Assurance Spaghetti: Comparison Guide to Identity Assurance Mappings for Infrastructures</vt:lpstr>
      <vt:lpstr>WISE Baseline AUP – and how to apply it for your Infrastructure</vt:lpstr>
      <vt:lpstr>Our collective wisdom from AARC2</vt:lpstr>
      <vt:lpstr>Since Milano – our final 6 months </vt:lpstr>
      <vt:lpstr>Some loose ends</vt:lpstr>
      <vt:lpstr>Adoption – how to promote that for ourselves and the review?</vt:lpstr>
      <vt:lpstr>Beyond AARC – how can the good work continue and thrive?</vt:lpstr>
      <vt:lpstr>Finding a home – some proposals</vt:lpstr>
      <vt:lpstr>Finding a home – some proposals</vt:lpstr>
      <vt:lpstr>Finding a home – some proposals</vt:lpstr>
      <vt:lpstr>From now on …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59</cp:revision>
  <cp:lastPrinted>2015-05-01T10:30:08Z</cp:lastPrinted>
  <dcterms:created xsi:type="dcterms:W3CDTF">2019-01-19T13:57:54Z</dcterms:created>
  <dcterms:modified xsi:type="dcterms:W3CDTF">2019-03-18T07:13:04Z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