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83" r:id="rId5"/>
    <p:sldId id="290" r:id="rId6"/>
    <p:sldId id="289" r:id="rId7"/>
    <p:sldId id="287" r:id="rId8"/>
    <p:sldId id="291" r:id="rId9"/>
    <p:sldId id="294" r:id="rId10"/>
    <p:sldId id="296" r:id="rId11"/>
    <p:sldId id="292" r:id="rId12"/>
    <p:sldId id="286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A1E"/>
    <a:srgbClr val="F6791C"/>
    <a:srgbClr val="003F5E"/>
    <a:srgbClr val="F57B20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0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9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21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EUGridPMA54 and AARC NA3 meeting Geneva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Consolidating policy and best practice </a:t>
            </a:r>
            <a:r>
              <a:rPr lang="en-US" dirty="0" err="1" smtClean="0"/>
              <a:t>activitiesfrom</a:t>
            </a:r>
            <a:r>
              <a:rPr lang="en-US" dirty="0" smtClean="0"/>
              <a:t> NA3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Beyond the AARC horizon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January 2019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NA3 </a:t>
            </a:r>
            <a:r>
              <a:rPr lang="en-GB" dirty="0" err="1" smtClean="0"/>
              <a:t>coordinatior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Nikhef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99" y="48956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03" y="4548067"/>
            <a:ext cx="2742490" cy="13841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703" y="4516269"/>
            <a:ext cx="2387730" cy="1850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4713569" y="6726013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591166" y="4769802"/>
            <a:ext cx="3239394" cy="1397967"/>
            <a:chOff x="4579257" y="3265714"/>
            <a:chExt cx="7276769" cy="3140305"/>
          </a:xfrm>
        </p:grpSpPr>
        <p:sp>
          <p:nvSpPr>
            <p:cNvPr id="13" name="Rectangle 12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2139" y="3916950"/>
                <a:ext cx="286673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/>
                </a:r>
                <a:br>
                  <a:rPr lang="en-US" sz="300" dirty="0" smtClean="0"/>
                </a:br>
                <a:r>
                  <a:rPr lang="en-US" sz="3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generic </a:t>
                </a:r>
                <a:br>
                  <a:rPr lang="en-US" sz="300" b="1" dirty="0" smtClean="0"/>
                </a:br>
                <a:r>
                  <a:rPr lang="en-US" sz="3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protection of sensitive</a:t>
                </a:r>
                <a:br>
                  <a:rPr lang="en-US" sz="300" b="1" dirty="0" smtClean="0"/>
                </a:br>
                <a:r>
                  <a:rPr lang="en-US" sz="3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70585" y="3916950"/>
                <a:ext cx="3029401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732929" y="3916950"/>
                <a:ext cx="312309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wn Arrow 25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71204" y="2069918"/>
            <a:ext cx="2679285" cy="1610540"/>
            <a:chOff x="5965825" y="2832100"/>
            <a:chExt cx="5778412" cy="347345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Down Arrow 30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5" name="Picture 34" descr="nter-fed-proc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8" y="1314301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58" y="2654801"/>
            <a:ext cx="1322078" cy="1057663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4648" y="1379264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569" y="4257761"/>
            <a:ext cx="1327628" cy="188536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74" y="5763361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13569" y="6726013"/>
            <a:ext cx="741021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policy help you ease collaboration? A holistic view</a:t>
            </a: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197325" y="4784947"/>
            <a:ext cx="3590624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s</a:t>
            </a:r>
            <a:r>
              <a:rPr lang="en-GB" sz="2400" b="1" dirty="0" smtClean="0">
                <a:solidFill>
                  <a:srgbClr val="0C3959"/>
                </a:solidFill>
              </a:rPr>
              <a:t>upport for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Researchers &amp; Community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54101" y="167757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Operational Security</a:t>
            </a:r>
          </a:p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for FIM Communities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56510" y="496330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e</a:t>
            </a:r>
            <a:r>
              <a:rPr lang="en-GB" sz="2400" b="1" dirty="0" smtClean="0">
                <a:solidFill>
                  <a:srgbClr val="0C3959"/>
                </a:solidFill>
              </a:rPr>
              <a:t>ngagement and coordination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56" y="3567309"/>
            <a:ext cx="1279209" cy="8869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62803" y="1748354"/>
            <a:ext cx="363831" cy="25905"/>
          </a:xfrm>
          <a:prstGeom prst="straightConnector1">
            <a:avLst/>
          </a:prstGeom>
          <a:ln w="66675">
            <a:solidFill>
              <a:srgbClr val="F6791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4" y="5299944"/>
            <a:ext cx="1181962" cy="96705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2556" y="2532228"/>
            <a:ext cx="2471151" cy="173895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83" name="TextBox 82"/>
          <p:cNvSpPr txBox="1"/>
          <p:nvPr/>
        </p:nvSpPr>
        <p:spPr>
          <a:xfrm>
            <a:off x="6724924" y="2009317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supporting policies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for Infrastructures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04" y="1315054"/>
            <a:ext cx="930949" cy="99160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283" y="1633765"/>
            <a:ext cx="773134" cy="918616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674" y="4717581"/>
            <a:ext cx="773134" cy="89683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94" y="4748484"/>
            <a:ext cx="638378" cy="947694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847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77520" y="5082192"/>
          <a:ext cx="11249660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Engagement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Evolve </a:t>
                      </a:r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</a:rPr>
                        <a:t>Policy Development Kit </a:t>
                      </a:r>
                      <a:r>
                        <a:rPr lang="en-US" sz="2200" b="0" noProof="0" dirty="0" smtClean="0">
                          <a:solidFill>
                            <a:srgbClr val="0C3959"/>
                          </a:solidFill>
                        </a:rPr>
                        <a:t>and a simpler top-level security policy 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with</a:t>
                      </a:r>
                      <a:b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a community ‘assessment method’ or ‘guide’ to the adoption of appropriate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policy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Support communities and use cases in policy interpretation through Guidelines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77520" y="3876115"/>
          <a:ext cx="112496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Researcher-centric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</a:rPr>
                        <a:t>Baseline AUP 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with major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Infrastructures (EGI, EUDAT, PRACE, XSEDE) and communities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Deployment of </a:t>
                      </a:r>
                      <a:r>
                        <a:rPr lang="en-US" sz="2200" b="1" baseline="0" noProof="0" dirty="0" smtClean="0">
                          <a:solidFill>
                            <a:srgbClr val="0C3959"/>
                          </a:solidFill>
                        </a:rPr>
                        <a:t>assurance guidelines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and assess high-assurance use cases (BBMRI)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77520" y="2456678"/>
          <a:ext cx="11249660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Infra-</a:t>
                      </a:r>
                      <a:r>
                        <a:rPr lang="en-US" sz="2200" b="0" baseline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 centric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traceability and accounting data-collection policy framework based on </a:t>
                      </a:r>
                      <a:r>
                        <a:rPr lang="en-GB" sz="2200" b="1" noProof="0" dirty="0" smtClean="0">
                          <a:solidFill>
                            <a:srgbClr val="0C3959"/>
                          </a:solidFill>
                        </a:rPr>
                        <a:t>SCI, providing</a:t>
                      </a:r>
                      <a:r>
                        <a:rPr lang="en-GB" sz="2200" b="1" baseline="0" noProof="0" dirty="0" smtClean="0">
                          <a:solidFill>
                            <a:srgbClr val="0C3959"/>
                          </a:solidFill>
                        </a:rPr>
                        <a:t> a self-assessment methodology 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and comparison matrix for infrastructure services</a:t>
                      </a:r>
                      <a:endParaRPr lang="en-GB" sz="2200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Evolution of </a:t>
                      </a:r>
                      <a:r>
                        <a:rPr lang="en-US" sz="2200" b="1" baseline="0" noProof="0" dirty="0" smtClean="0">
                          <a:solidFill>
                            <a:srgbClr val="0C3959"/>
                          </a:solidFill>
                        </a:rPr>
                        <a:t>data protection guidance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for services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77520" y="1250601"/>
          <a:ext cx="112496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err="1" smtClean="0">
                          <a:solidFill>
                            <a:srgbClr val="F57A1E"/>
                          </a:solidFill>
                          <a:sym typeface="Wingdings"/>
                        </a:rPr>
                        <a:t>OpSec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noProof="0" dirty="0" smtClean="0">
                          <a:solidFill>
                            <a:srgbClr val="0C3959"/>
                          </a:solidFill>
                        </a:rPr>
                        <a:t>Attribute authority operations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practice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… also for Infra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proxies</a:t>
                      </a:r>
                      <a:endParaRPr lang="en-GB" sz="2200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Trust groups and the exchange of (account) compromise information: </a:t>
                      </a:r>
                      <a:r>
                        <a:rPr lang="en-US" sz="2200" b="1" i="1" baseline="0" noProof="0" dirty="0" smtClean="0">
                          <a:solidFill>
                            <a:srgbClr val="0C3959"/>
                          </a:solidFill>
                        </a:rPr>
                        <a:t>beyond Sirtfi</a:t>
                      </a:r>
                      <a:endParaRPr lang="en-GB" sz="2200" b="1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46" y="74649"/>
            <a:ext cx="10107019" cy="1325563"/>
          </a:xfrm>
        </p:spPr>
        <p:txBody>
          <a:bodyPr/>
          <a:lstStyle/>
          <a:p>
            <a:r>
              <a:rPr lang="en-US" dirty="0" smtClean="0"/>
              <a:t>Things to do in AARC’s last 6 </a:t>
            </a:r>
            <a:r>
              <a:rPr lang="en-US" dirty="0" err="1" smtClean="0"/>
              <a:t>mo</a:t>
            </a:r>
            <a:r>
              <a:rPr lang="en-US" dirty="0" smtClean="0"/>
              <a:t> and beyond when you’re still alive by now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9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6686"/>
          </a:xfrm>
        </p:spPr>
        <p:txBody>
          <a:bodyPr>
            <a:normAutofit/>
          </a:bodyPr>
          <a:lstStyle/>
          <a:p>
            <a:r>
              <a:rPr lang="en-US" dirty="0" smtClean="0"/>
              <a:t>EOSC-HUB:	mainly WP4.4 “ISM”, WP5.1 “AAI”, and WP13 “Virtual Access” for RCauth</a:t>
            </a:r>
          </a:p>
          <a:p>
            <a:r>
              <a:rPr lang="en-US" dirty="0" smtClean="0"/>
              <a:t>GN4-3:		T5.1.4 – eduGAIN security operations and readiness</a:t>
            </a:r>
          </a:p>
          <a:p>
            <a:r>
              <a:rPr lang="en-US" dirty="0" smtClean="0"/>
              <a:t>GN4-3:		T5.4 – enabling communities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Without specific funding but </a:t>
            </a:r>
            <a:r>
              <a:rPr lang="en-US" i="1" dirty="0" smtClean="0"/>
              <a:t>endorsed by funded infrastructures &amp; projects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IGTF</a:t>
            </a:r>
          </a:p>
          <a:p>
            <a:r>
              <a:rPr lang="en-US" dirty="0" smtClean="0"/>
              <a:t>Collaboration Agreement GN4-* and EOSC-HUB</a:t>
            </a:r>
          </a:p>
          <a:p>
            <a:r>
              <a:rPr lang="en-US" dirty="0" smtClean="0"/>
              <a:t>WISE</a:t>
            </a:r>
          </a:p>
          <a:p>
            <a:r>
              <a:rPr lang="en-US" dirty="0"/>
              <a:t>AEGIS</a:t>
            </a:r>
          </a:p>
          <a:p>
            <a:r>
              <a:rPr lang="en-US" dirty="0" smtClean="0"/>
              <a:t>REFEDS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Complementary sources</a:t>
            </a:r>
            <a:r>
              <a:rPr lang="en-US" dirty="0" smtClean="0"/>
              <a:t>: national e-Infrastructures, domain funding, ESFRIs and EOSC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AARC – how can the good work continue and thrive?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52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Sirtfi </a:t>
            </a:r>
          </a:p>
          <a:p>
            <a:r>
              <a:rPr lang="en-US" dirty="0" smtClean="0"/>
              <a:t>already in a REFEDS WG (Sirtfi+)</a:t>
            </a:r>
          </a:p>
          <a:p>
            <a:r>
              <a:rPr lang="en-US" dirty="0" smtClean="0"/>
              <a:t>‘response model’ </a:t>
            </a:r>
            <a:r>
              <a:rPr lang="en-GB" dirty="0"/>
              <a:t>to the extent it </a:t>
            </a:r>
            <a:r>
              <a:rPr lang="en-GB" dirty="0" smtClean="0"/>
              <a:t>involves federations can go here as well</a:t>
            </a:r>
          </a:p>
          <a:p>
            <a:r>
              <a:rPr lang="en-GB" dirty="0" smtClean="0"/>
              <a:t>actual incident </a:t>
            </a:r>
            <a:r>
              <a:rPr lang="en-GB" dirty="0"/>
              <a:t>response </a:t>
            </a:r>
            <a:r>
              <a:rPr lang="en-GB" dirty="0" smtClean="0"/>
              <a:t>plus readiness challenges </a:t>
            </a:r>
            <a:r>
              <a:rPr lang="en-GB" i="1" dirty="0" smtClean="0"/>
              <a:t>on federated </a:t>
            </a:r>
            <a:r>
              <a:rPr lang="en-GB" i="1" dirty="0"/>
              <a:t>ID side </a:t>
            </a:r>
            <a:r>
              <a:rPr lang="en-GB" dirty="0"/>
              <a:t>go </a:t>
            </a:r>
            <a:r>
              <a:rPr lang="en-GB" dirty="0" smtClean="0"/>
              <a:t>with </a:t>
            </a:r>
            <a:br>
              <a:rPr lang="en-GB" dirty="0" smtClean="0"/>
            </a:br>
            <a:r>
              <a:rPr lang="en-GB" dirty="0" smtClean="0"/>
              <a:t>new </a:t>
            </a:r>
            <a:r>
              <a:rPr lang="en-GB" dirty="0"/>
              <a:t>eduGAIN </a:t>
            </a:r>
            <a:r>
              <a:rPr lang="en-GB" dirty="0" smtClean="0"/>
              <a:t>security capability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Communications challenges for security that involve also the Infrastructures</a:t>
            </a:r>
          </a:p>
          <a:p>
            <a:r>
              <a:rPr lang="en-US" dirty="0" smtClean="0"/>
              <a:t>WISE, specifically the new SCCC WG</a:t>
            </a:r>
          </a:p>
          <a:p>
            <a:r>
              <a:rPr lang="en-US" dirty="0" smtClean="0"/>
              <a:t>needs some love and care from all Infrastructures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Infrastructure-specific challenges remain infrastructure, but coordinated through SCCC</a:t>
            </a:r>
          </a:p>
          <a:p>
            <a:r>
              <a:rPr lang="en-US" dirty="0" smtClean="0"/>
              <a:t>like the IGTF RAT CC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home – some 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84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6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SCI Assessment </a:t>
            </a:r>
          </a:p>
          <a:p>
            <a:r>
              <a:rPr lang="en-US" dirty="0" smtClean="0"/>
              <a:t>WISE SCI WG</a:t>
            </a:r>
          </a:p>
          <a:p>
            <a:r>
              <a:rPr lang="en-US" dirty="0" smtClean="0"/>
              <a:t>support through EOSC-HUB WP4.4 and GN4-3T5.4</a:t>
            </a:r>
            <a:endParaRPr lang="en-GB" dirty="0" smtClean="0"/>
          </a:p>
          <a:p>
            <a:r>
              <a:rPr lang="en-GB" dirty="0" smtClean="0"/>
              <a:t>but obviously also from PRACE, XSEDE, </a:t>
            </a:r>
            <a:r>
              <a:rPr lang="en-GB" dirty="0" err="1" smtClean="0"/>
              <a:t>GridPP</a:t>
            </a:r>
            <a:r>
              <a:rPr lang="en-GB" dirty="0" smtClean="0"/>
              <a:t>, SURF, &amp;c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Assurance Profiles – from federations to Infrastructures, and between R/E infrastructures</a:t>
            </a:r>
          </a:p>
          <a:p>
            <a:r>
              <a:rPr lang="en-US" dirty="0" smtClean="0"/>
              <a:t>the ‘feasible’ assurance and alignment with IdPs and federations belongs in REFEDS RAF</a:t>
            </a:r>
          </a:p>
          <a:p>
            <a:r>
              <a:rPr lang="en-US" dirty="0" smtClean="0"/>
              <a:t>assurance requirements of, and exchange of assurance between, infrastructures: in IGTF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AUP and Terms of Use</a:t>
            </a:r>
          </a:p>
          <a:p>
            <a:r>
              <a:rPr lang="en-US" dirty="0" smtClean="0"/>
              <a:t>the home is WISE SCI, but it needs care and nourishment from EOSCHUB and GN4-3</a:t>
            </a:r>
          </a:p>
          <a:p>
            <a:r>
              <a:rPr lang="en-US" dirty="0" smtClean="0"/>
              <a:t>extends beyond just T5.4 and involves e.g. also </a:t>
            </a:r>
            <a:r>
              <a:rPr lang="en-US" dirty="0" err="1" smtClean="0"/>
              <a:t>eduTEAMS</a:t>
            </a:r>
            <a:r>
              <a:rPr lang="en-US" dirty="0" smtClean="0"/>
              <a:t>, </a:t>
            </a:r>
            <a:r>
              <a:rPr lang="en-US" dirty="0" err="1" smtClean="0"/>
              <a:t>CheckIn</a:t>
            </a:r>
            <a:r>
              <a:rPr lang="en-US" dirty="0" smtClean="0"/>
              <a:t>, B2ACCESS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home – some 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07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6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Data Protection and GDPR – service centric policy support</a:t>
            </a:r>
          </a:p>
          <a:p>
            <a:r>
              <a:rPr lang="en-US" dirty="0" smtClean="0"/>
              <a:t>we should lean heavily on </a:t>
            </a:r>
            <a:r>
              <a:rPr lang="en-US" dirty="0" err="1" smtClean="0"/>
              <a:t>AndrewC</a:t>
            </a:r>
            <a:r>
              <a:rPr lang="en-US" dirty="0" smtClean="0"/>
              <a:t> and the TF-DPR, but more is needed</a:t>
            </a:r>
          </a:p>
          <a:p>
            <a:r>
              <a:rPr lang="en-US" dirty="0" smtClean="0"/>
              <a:t>risk-assessment methodology for infrastructures and communities</a:t>
            </a:r>
          </a:p>
          <a:p>
            <a:r>
              <a:rPr lang="en-US" dirty="0" smtClean="0"/>
              <a:t>consultancy role for new communities to enable use of the infrastructures</a:t>
            </a:r>
            <a:endParaRPr lang="en-GB" dirty="0" smtClean="0"/>
          </a:p>
          <a:p>
            <a:r>
              <a:rPr lang="en-US" dirty="0" smtClean="0"/>
              <a:t>joint GN4-3 + EOSC-HUB + WLCG effort, homed (for lack of anything else) in AEGIS?</a:t>
            </a: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F57A1E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Risk Assessment and tuning the policy development kit</a:t>
            </a:r>
          </a:p>
          <a:p>
            <a:r>
              <a:rPr lang="en-US" dirty="0" smtClean="0"/>
              <a:t>the WISE RAW WG can coordinate, but the effort should come from </a:t>
            </a:r>
            <a:r>
              <a:rPr lang="en-US" dirty="0" err="1" smtClean="0"/>
              <a:t>somethere</a:t>
            </a:r>
            <a:endParaRPr lang="en-US" dirty="0" smtClean="0"/>
          </a:p>
          <a:p>
            <a:r>
              <a:rPr lang="en-US" dirty="0" smtClean="0"/>
              <a:t>again GN4-3 + EOSC-HUB (EGI, EUDAT) seem the natural choice, with input from PRACE</a:t>
            </a:r>
          </a:p>
          <a:p>
            <a:r>
              <a:rPr lang="en-US" dirty="0" smtClean="0"/>
              <a:t>other sources have been very successful as well: HDF, </a:t>
            </a:r>
            <a:r>
              <a:rPr lang="en-US" dirty="0" err="1" smtClean="0"/>
              <a:t>GridPP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For the rest and new things needed, leverage GN-EOSCH collaboration agreement </a:t>
            </a:r>
            <a:r>
              <a:rPr lang="en-US" b="1" smtClean="0">
                <a:solidFill>
                  <a:srgbClr val="F57A1E"/>
                </a:solidFill>
              </a:rPr>
              <a:t>&amp; AEGIS?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home – some 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95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b="1" dirty="0" smtClean="0">
              <a:solidFill>
                <a:srgbClr val="F57A1E"/>
              </a:solidFill>
            </a:endParaRPr>
          </a:p>
          <a:p>
            <a:r>
              <a:rPr lang="en-US" b="1" dirty="0" smtClean="0">
                <a:solidFill>
                  <a:srgbClr val="F57A1E"/>
                </a:solidFill>
              </a:rPr>
              <a:t>What AARC policy work have we </a:t>
            </a:r>
            <a:r>
              <a:rPr lang="en-US" b="1" dirty="0" err="1" smtClean="0">
                <a:solidFill>
                  <a:srgbClr val="F57A1E"/>
                </a:solidFill>
              </a:rPr>
              <a:t>forgotton</a:t>
            </a:r>
            <a:r>
              <a:rPr lang="en-US" b="1" dirty="0" smtClean="0">
                <a:solidFill>
                  <a:srgbClr val="F57A1E"/>
                </a:solidFill>
              </a:rPr>
              <a:t>?</a:t>
            </a:r>
          </a:p>
          <a:p>
            <a:endParaRPr lang="en-US" b="1" dirty="0" smtClean="0">
              <a:solidFill>
                <a:srgbClr val="F57A1E"/>
              </a:solidFill>
            </a:endParaRPr>
          </a:p>
          <a:p>
            <a:r>
              <a:rPr lang="en-US" b="1" dirty="0" smtClean="0">
                <a:solidFill>
                  <a:srgbClr val="F57A1E"/>
                </a:solidFill>
              </a:rPr>
              <a:t>Which additional activities could help enable communities?</a:t>
            </a:r>
            <a:endParaRPr lang="en-GB" b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9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AARC2-template-16-9-format</Template>
  <TotalTime>1481</TotalTime>
  <Words>527</Words>
  <Application>Microsoft Office PowerPoint</Application>
  <PresentationFormat>Widescreen</PresentationFormat>
  <Paragraphs>113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GEANT Association</vt:lpstr>
      <vt:lpstr>PowerPoint Presentation</vt:lpstr>
      <vt:lpstr>How can policy help you ease collaboration? A holistic view</vt:lpstr>
      <vt:lpstr>Things to do in AARC’s last 6 mo and beyond when you’re still alive by now …</vt:lpstr>
      <vt:lpstr>Beyond AARC – how can the good work continue and thrive?</vt:lpstr>
      <vt:lpstr>Finding a home – some proposals</vt:lpstr>
      <vt:lpstr>Finding a home – some proposals</vt:lpstr>
      <vt:lpstr>Finding a home – some proposals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12</cp:revision>
  <cp:lastPrinted>2015-05-01T10:30:08Z</cp:lastPrinted>
  <dcterms:created xsi:type="dcterms:W3CDTF">2019-01-19T13:57:54Z</dcterms:created>
  <dcterms:modified xsi:type="dcterms:W3CDTF">2019-01-20T14:39:49Z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