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3"/>
  </p:notesMasterIdLst>
  <p:sldIdLst>
    <p:sldId id="283" r:id="rId5"/>
    <p:sldId id="385" r:id="rId6"/>
    <p:sldId id="362" r:id="rId7"/>
    <p:sldId id="347" r:id="rId8"/>
    <p:sldId id="348" r:id="rId9"/>
    <p:sldId id="384" r:id="rId10"/>
    <p:sldId id="361" r:id="rId11"/>
    <p:sldId id="351" r:id="rId12"/>
    <p:sldId id="356" r:id="rId13"/>
    <p:sldId id="354" r:id="rId14"/>
    <p:sldId id="352" r:id="rId15"/>
    <p:sldId id="360" r:id="rId16"/>
    <p:sldId id="370" r:id="rId17"/>
    <p:sldId id="346" r:id="rId18"/>
    <p:sldId id="369" r:id="rId19"/>
    <p:sldId id="363" r:id="rId20"/>
    <p:sldId id="382" r:id="rId21"/>
    <p:sldId id="383" r:id="rId22"/>
    <p:sldId id="372" r:id="rId23"/>
    <p:sldId id="373" r:id="rId24"/>
    <p:sldId id="364" r:id="rId25"/>
    <p:sldId id="376" r:id="rId26"/>
    <p:sldId id="377" r:id="rId27"/>
    <p:sldId id="379" r:id="rId28"/>
    <p:sldId id="381" r:id="rId29"/>
    <p:sldId id="380" r:id="rId30"/>
    <p:sldId id="338" r:id="rId31"/>
    <p:sldId id="286" r:id="rId3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EC9"/>
    <a:srgbClr val="5B9BD5"/>
    <a:srgbClr val="F57A1E"/>
    <a:srgbClr val="0C3959"/>
    <a:srgbClr val="FABD90"/>
    <a:srgbClr val="FEEEE2"/>
    <a:srgbClr val="FFFFFF"/>
    <a:srgbClr val="1F4E79"/>
    <a:srgbClr val="3D5D74"/>
    <a:srgbClr val="496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2" autoAdjust="0"/>
    <p:restoredTop sz="94611"/>
  </p:normalViewPr>
  <p:slideViewPr>
    <p:cSldViewPr snapToGrid="0">
      <p:cViewPr varScale="1">
        <p:scale>
          <a:sx n="80" d="100"/>
          <a:sy n="80" d="100"/>
        </p:scale>
        <p:origin x="-298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Operational Security</a:t>
          </a:r>
          <a:endParaRPr lang="en-US" sz="24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Incident Response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Traceability</a:t>
          </a:r>
          <a:endParaRPr lang="en-US" sz="24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Require that a security incident response capability exists with sufficient authority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to mitigate, contain the spread of, and remediate the effects of an incident.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Assure confidentiality of information exchanged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23A088CB-48A2-436C-8A86-26C66936131F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Identify trusted contacts</a:t>
          </a:r>
        </a:p>
      </dgm:t>
    </dgm:pt>
    <dgm:pt modelId="{0C63A410-5349-4A22-BD75-D81B1502944A}" type="parTrans" cxnId="{8367BBE5-6D08-479B-B17C-EBC11E61B408}">
      <dgm:prSet/>
      <dgm:spPr/>
      <dgm:t>
        <a:bodyPr/>
        <a:lstStyle/>
        <a:p>
          <a:endParaRPr lang="en-US"/>
        </a:p>
      </dgm:t>
    </dgm:pt>
    <dgm:pt modelId="{51B2ABB0-49CB-4F2C-9796-DFFA4399766B}" type="sibTrans" cxnId="{8367BBE5-6D08-479B-B17C-EBC11E61B408}">
      <dgm:prSet/>
      <dgm:spPr/>
      <dgm:t>
        <a:bodyPr/>
        <a:lstStyle/>
        <a:p>
          <a:endParaRPr lang="en-US"/>
        </a:p>
      </dgm:t>
    </dgm:pt>
    <dgm:pt modelId="{0FFB5B31-148F-4561-A115-FCA676E5996B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Guarantee a response during collaboration</a:t>
          </a:r>
        </a:p>
      </dgm:t>
    </dgm:pt>
    <dgm:pt modelId="{3EA7CCEE-B051-4C97-A1DB-CCC374E793F8}" type="parTrans" cxnId="{4A1858BF-E6F3-4EBF-9639-147491D8D769}">
      <dgm:prSet/>
      <dgm:spPr/>
      <dgm:t>
        <a:bodyPr/>
        <a:lstStyle/>
        <a:p>
          <a:endParaRPr lang="en-US"/>
        </a:p>
      </dgm:t>
    </dgm:pt>
    <dgm:pt modelId="{595F71CB-CEE7-4650-90DC-BD7E5F74AA7F}" type="sibTrans" cxnId="{4A1858BF-E6F3-4EBF-9639-147491D8D769}">
      <dgm:prSet/>
      <dgm:spPr/>
      <dgm:t>
        <a:bodyPr/>
        <a:lstStyle/>
        <a:p>
          <a:endParaRPr lang="en-US"/>
        </a:p>
      </dgm:t>
    </dgm:pt>
    <dgm:pt modelId="{DA5160DC-6551-477B-A64B-C39FF72E1E8A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Participant Responsibilities</a:t>
          </a:r>
          <a:endParaRPr lang="en-US" sz="2400" b="0" dirty="0"/>
        </a:p>
      </dgm:t>
    </dgm:pt>
    <dgm:pt modelId="{8FB38B4C-CA14-4323-9F41-66B88FBDE82F}" type="parTrans" cxnId="{3A3A07D0-CAE6-4B6F-A27D-149FDACBD182}">
      <dgm:prSet/>
      <dgm:spPr/>
      <dgm:t>
        <a:bodyPr/>
        <a:lstStyle/>
        <a:p>
          <a:endParaRPr lang="en-US"/>
        </a:p>
      </dgm:t>
    </dgm:pt>
    <dgm:pt modelId="{B9CEA569-CF6A-4EC3-870F-8C3E0112A88C}" type="sibTrans" cxnId="{3A3A07D0-CAE6-4B6F-A27D-149FDACBD182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Improve the usefulness of logs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FD8A8BDA-AC69-41EA-8415-D2F575928F91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Ensure logs are kept in accordance with policy</a:t>
          </a:r>
          <a:endParaRPr lang="en-US" sz="2000" dirty="0">
            <a:solidFill>
              <a:srgbClr val="0C3959"/>
            </a:solidFill>
          </a:endParaRPr>
        </a:p>
      </dgm:t>
    </dgm:pt>
    <dgm:pt modelId="{8E089B64-D471-4C10-A7DA-0DD23D9A21B1}" type="parTrans" cxnId="{680B870C-DE2E-46C5-B2EB-CAE0F6B90E98}">
      <dgm:prSet/>
      <dgm:spPr/>
      <dgm:t>
        <a:bodyPr/>
        <a:lstStyle/>
        <a:p>
          <a:endParaRPr lang="en-US"/>
        </a:p>
      </dgm:t>
    </dgm:pt>
    <dgm:pt modelId="{DEDC7EBA-FDD4-4B20-97A7-5B30B5EA6820}" type="sibTrans" cxnId="{680B870C-DE2E-46C5-B2EB-CAE0F6B90E98}">
      <dgm:prSet/>
      <dgm:spPr/>
      <dgm:t>
        <a:bodyPr/>
        <a:lstStyle/>
        <a:p>
          <a:endParaRPr lang="en-US"/>
        </a:p>
      </dgm:t>
    </dgm:pt>
    <dgm:pt modelId="{96DF268D-9A81-4560-8790-CE05D681D29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Confirm that end users are aware of an appropriate AUP</a:t>
          </a:r>
          <a:endParaRPr lang="en-US" sz="2000" dirty="0">
            <a:solidFill>
              <a:srgbClr val="0C3959"/>
            </a:solidFill>
          </a:endParaRPr>
        </a:p>
      </dgm:t>
    </dgm:pt>
    <dgm:pt modelId="{E88CF3C2-995B-44B1-A5F9-90D046D11794}" type="parTrans" cxnId="{79EED648-9F34-40FA-AE52-3B085A14D86D}">
      <dgm:prSet/>
      <dgm:spPr/>
      <dgm:t>
        <a:bodyPr/>
        <a:lstStyle/>
        <a:p>
          <a:endParaRPr lang="en-US"/>
        </a:p>
      </dgm:t>
    </dgm:pt>
    <dgm:pt modelId="{0A196E9F-4276-43DA-AB63-F918B8ABE43C}" type="sibTrans" cxnId="{79EED648-9F34-40FA-AE52-3B085A14D86D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E1588-54CD-4516-8A9C-E10233BFCD51}" type="pres">
      <dgm:prSet presAssocID="{8385B4AD-B467-4CEE-8F2D-61EA8301208C}" presName="spaceBetweenRectangles" presStyleCnt="0"/>
      <dgm:spPr/>
    </dgm:pt>
    <dgm:pt modelId="{F62B5482-261F-41BB-B18E-318AC6D05A26}" type="pres">
      <dgm:prSet presAssocID="{DA5160DC-6551-477B-A64B-C39FF72E1E8A}" presName="parentLin" presStyleCnt="0"/>
      <dgm:spPr/>
    </dgm:pt>
    <dgm:pt modelId="{D8F00C30-A3B3-421A-BFA4-39EF32B9120C}" type="pres">
      <dgm:prSet presAssocID="{DA5160DC-6551-477B-A64B-C39FF72E1E8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B87F387-8ABC-4BBE-852E-A125C4F331D1}" type="pres">
      <dgm:prSet presAssocID="{DA5160DC-6551-477B-A64B-C39FF72E1E8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AD100-4914-4641-9C73-973AC4875D96}" type="pres">
      <dgm:prSet presAssocID="{DA5160DC-6551-477B-A64B-C39FF72E1E8A}" presName="negativeSpace" presStyleCnt="0"/>
      <dgm:spPr/>
    </dgm:pt>
    <dgm:pt modelId="{DC20D490-1B61-457F-8904-69F02509FB16}" type="pres">
      <dgm:prSet presAssocID="{DA5160DC-6551-477B-A64B-C39FF72E1E8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A07D0-CAE6-4B6F-A27D-149FDACBD182}" srcId="{D19AB046-D061-4762-9371-9AA2CB0F4DE0}" destId="{DA5160DC-6551-477B-A64B-C39FF72E1E8A}" srcOrd="3" destOrd="0" parTransId="{8FB38B4C-CA14-4323-9F41-66B88FBDE82F}" sibTransId="{B9CEA569-CF6A-4EC3-870F-8C3E0112A88C}"/>
    <dgm:cxn modelId="{E259CB79-79CD-4CDF-B10D-6082A16E8714}" type="presOf" srcId="{6B4D8A2D-C343-49A7-B04B-1DF32D42CE23}" destId="{8C603398-9770-45C5-90C1-F6D72FB2ECB4}" srcOrd="1" destOrd="0" presId="urn:microsoft.com/office/officeart/2005/8/layout/list1"/>
    <dgm:cxn modelId="{F56F1F22-AC03-4B05-BAEF-D8D2C89C7012}" type="presOf" srcId="{06BE0DCC-155D-4445-AA0A-339455DBC26F}" destId="{4E5A5628-74D1-4318-BAEC-D98F11AFBD71}" srcOrd="0" destOrd="0" presId="urn:microsoft.com/office/officeart/2005/8/layout/list1"/>
    <dgm:cxn modelId="{BFBADCD7-73ED-4229-993C-3BB553E6EBF1}" type="presOf" srcId="{6B4D8A2D-C343-49A7-B04B-1DF32D42CE23}" destId="{B2F18EDD-3E1C-430A-BB30-3B69E62C0E69}" srcOrd="0" destOrd="0" presId="urn:microsoft.com/office/officeart/2005/8/layout/list1"/>
    <dgm:cxn modelId="{9BCB71FB-D847-402B-B28F-04BFE4C63292}" type="presOf" srcId="{2297CCA2-118D-4CB8-A012-F7E89D098B08}" destId="{D9CC20A6-B314-4D7F-8A81-E332EBCA5838}" srcOrd="0" destOrd="0" presId="urn:microsoft.com/office/officeart/2005/8/layout/list1"/>
    <dgm:cxn modelId="{1E960DAE-7854-424A-ACDA-C373FDC51EB5}" type="presOf" srcId="{6E526ACF-770C-423D-9E1C-EA92F64A3341}" destId="{10D048A1-E80C-4682-BB33-E3EDDF728920}" srcOrd="0" destOrd="0" presId="urn:microsoft.com/office/officeart/2005/8/layout/list1"/>
    <dgm:cxn modelId="{08A892E3-0A0B-4CE7-AEFD-C696D5DCE621}" type="presOf" srcId="{2297CCA2-118D-4CB8-A012-F7E89D098B08}" destId="{FC6C048F-68DC-424B-90BF-C53916BDBEBD}" srcOrd="1" destOrd="0" presId="urn:microsoft.com/office/officeart/2005/8/layout/list1"/>
    <dgm:cxn modelId="{B619EF37-6B10-4382-AB32-DA096FDAAA22}" type="presOf" srcId="{BC8C6FD1-EDF0-45C7-8A22-5CEFF6942F5B}" destId="{7FA08938-D8FF-458A-9D50-AB3E5C4AD190}" srcOrd="0" destOrd="0" presId="urn:microsoft.com/office/officeart/2005/8/layout/list1"/>
    <dgm:cxn modelId="{D6E140E2-D2F8-4DF0-B093-440378182337}" type="presOf" srcId="{06BE0DCC-155D-4445-AA0A-339455DBC26F}" destId="{BCAD7431-7638-4E1B-9277-EE71978CDEF4}" srcOrd="1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680B870C-DE2E-46C5-B2EB-CAE0F6B90E98}" srcId="{06BE0DCC-155D-4445-AA0A-339455DBC26F}" destId="{FD8A8BDA-AC69-41EA-8415-D2F575928F91}" srcOrd="1" destOrd="0" parTransId="{8E089B64-D471-4C10-A7DA-0DD23D9A21B1}" sibTransId="{DEDC7EBA-FDD4-4B20-97A7-5B30B5EA6820}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B0B6E295-7C94-4A5B-BBBD-0B6E12161836}" type="presOf" srcId="{B094CA3B-F998-4A8C-8DCA-488B09B59D0D}" destId="{80A40C49-A20F-4BEF-A060-582C9B373774}" srcOrd="0" destOrd="0" presId="urn:microsoft.com/office/officeart/2005/8/layout/list1"/>
    <dgm:cxn modelId="{4A1858BF-E6F3-4EBF-9639-147491D8D769}" srcId="{2297CCA2-118D-4CB8-A012-F7E89D098B08}" destId="{0FFB5B31-148F-4561-A115-FCA676E5996B}" srcOrd="2" destOrd="0" parTransId="{3EA7CCEE-B051-4C97-A1DB-CCC374E793F8}" sibTransId="{595F71CB-CEE7-4650-90DC-BD7E5F74AA7F}"/>
    <dgm:cxn modelId="{35D80C7E-B21A-45CC-B324-31482CEB5F89}" type="presOf" srcId="{DA5160DC-6551-477B-A64B-C39FF72E1E8A}" destId="{1B87F387-8ABC-4BBE-852E-A125C4F331D1}" srcOrd="1" destOrd="0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79EED648-9F34-40FA-AE52-3B085A14D86D}" srcId="{DA5160DC-6551-477B-A64B-C39FF72E1E8A}" destId="{96DF268D-9A81-4560-8790-CE05D681D29A}" srcOrd="0" destOrd="0" parTransId="{E88CF3C2-995B-44B1-A5F9-90D046D11794}" sibTransId="{0A196E9F-4276-43DA-AB63-F918B8ABE43C}"/>
    <dgm:cxn modelId="{31697B6F-0548-4779-858E-59D50A71E5C3}" type="presOf" srcId="{23A088CB-48A2-436C-8A86-26C66936131F}" destId="{80A40C49-A20F-4BEF-A060-582C9B373774}" srcOrd="0" destOrd="1" presId="urn:microsoft.com/office/officeart/2005/8/layout/list1"/>
    <dgm:cxn modelId="{5A125A35-388D-4823-95F8-D77CE1E96AC5}" type="presOf" srcId="{D19AB046-D061-4762-9371-9AA2CB0F4DE0}" destId="{EED3217B-01A2-4D74-BAF6-1246E3BAAD3D}" srcOrd="0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99640DBA-5EEB-44E1-B59A-91A90A479661}" type="presOf" srcId="{FD8A8BDA-AC69-41EA-8415-D2F575928F91}" destId="{10D048A1-E80C-4682-BB33-E3EDDF728920}" srcOrd="0" destOrd="1" presId="urn:microsoft.com/office/officeart/2005/8/layout/list1"/>
    <dgm:cxn modelId="{39FA4C2D-1476-4614-B7A6-77A11CBC4524}" type="presOf" srcId="{96DF268D-9A81-4560-8790-CE05D681D29A}" destId="{DC20D490-1B61-457F-8904-69F02509FB16}" srcOrd="0" destOrd="0" presId="urn:microsoft.com/office/officeart/2005/8/layout/list1"/>
    <dgm:cxn modelId="{2D4ACDC5-D715-4B5A-BA50-AFB3A4E83B47}" type="presOf" srcId="{DA5160DC-6551-477B-A64B-C39FF72E1E8A}" destId="{D8F00C30-A3B3-421A-BFA4-39EF32B9120C}" srcOrd="0" destOrd="0" presId="urn:microsoft.com/office/officeart/2005/8/layout/list1"/>
    <dgm:cxn modelId="{8367BBE5-6D08-479B-B17C-EBC11E61B408}" srcId="{2297CCA2-118D-4CB8-A012-F7E89D098B08}" destId="{23A088CB-48A2-436C-8A86-26C66936131F}" srcOrd="1" destOrd="0" parTransId="{0C63A410-5349-4A22-BD75-D81B1502944A}" sibTransId="{51B2ABB0-49CB-4F2C-9796-DFFA4399766B}"/>
    <dgm:cxn modelId="{885BF87D-8563-4751-BF32-2592865DC036}" type="presOf" srcId="{0FFB5B31-148F-4561-A115-FCA676E5996B}" destId="{80A40C49-A20F-4BEF-A060-582C9B373774}" srcOrd="0" destOrd="2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03017CC8-72E2-4FB8-ADEE-DBD4460247C7}" type="presParOf" srcId="{EED3217B-01A2-4D74-BAF6-1246E3BAAD3D}" destId="{C5F6BFE3-99FD-4499-8785-162C6C5DB2E7}" srcOrd="0" destOrd="0" presId="urn:microsoft.com/office/officeart/2005/8/layout/list1"/>
    <dgm:cxn modelId="{1E85078F-5BB0-49D2-9F3B-99BC9889F23B}" type="presParOf" srcId="{C5F6BFE3-99FD-4499-8785-162C6C5DB2E7}" destId="{B2F18EDD-3E1C-430A-BB30-3B69E62C0E69}" srcOrd="0" destOrd="0" presId="urn:microsoft.com/office/officeart/2005/8/layout/list1"/>
    <dgm:cxn modelId="{4E15448E-47B6-47EC-8E8A-1829BF40B183}" type="presParOf" srcId="{C5F6BFE3-99FD-4499-8785-162C6C5DB2E7}" destId="{8C603398-9770-45C5-90C1-F6D72FB2ECB4}" srcOrd="1" destOrd="0" presId="urn:microsoft.com/office/officeart/2005/8/layout/list1"/>
    <dgm:cxn modelId="{E7BA593E-E1F7-4745-BDA9-E74A1347B81C}" type="presParOf" srcId="{EED3217B-01A2-4D74-BAF6-1246E3BAAD3D}" destId="{E6B1D445-D6D5-4F36-B784-75DECD0296E8}" srcOrd="1" destOrd="0" presId="urn:microsoft.com/office/officeart/2005/8/layout/list1"/>
    <dgm:cxn modelId="{1DD75CF7-FF55-4502-B419-4B0DF3F52238}" type="presParOf" srcId="{EED3217B-01A2-4D74-BAF6-1246E3BAAD3D}" destId="{7FA08938-D8FF-458A-9D50-AB3E5C4AD190}" srcOrd="2" destOrd="0" presId="urn:microsoft.com/office/officeart/2005/8/layout/list1"/>
    <dgm:cxn modelId="{46EEC9B4-EEBA-459C-A8B6-9766499B0819}" type="presParOf" srcId="{EED3217B-01A2-4D74-BAF6-1246E3BAAD3D}" destId="{E6ED7ADE-C0BC-497B-976A-8589FA4E4D8B}" srcOrd="3" destOrd="0" presId="urn:microsoft.com/office/officeart/2005/8/layout/list1"/>
    <dgm:cxn modelId="{E767DD74-945B-4E6B-9A79-ED63231EAFCC}" type="presParOf" srcId="{EED3217B-01A2-4D74-BAF6-1246E3BAAD3D}" destId="{46B1E8BF-F84C-411E-8DCE-30E3BE0E3CD9}" srcOrd="4" destOrd="0" presId="urn:microsoft.com/office/officeart/2005/8/layout/list1"/>
    <dgm:cxn modelId="{E0901CC5-2D82-4361-8C91-3FB2D6217C4D}" type="presParOf" srcId="{46B1E8BF-F84C-411E-8DCE-30E3BE0E3CD9}" destId="{D9CC20A6-B314-4D7F-8A81-E332EBCA5838}" srcOrd="0" destOrd="0" presId="urn:microsoft.com/office/officeart/2005/8/layout/list1"/>
    <dgm:cxn modelId="{A7541FEA-2DFA-4ADA-8425-B1892B9A79F8}" type="presParOf" srcId="{46B1E8BF-F84C-411E-8DCE-30E3BE0E3CD9}" destId="{FC6C048F-68DC-424B-90BF-C53916BDBEBD}" srcOrd="1" destOrd="0" presId="urn:microsoft.com/office/officeart/2005/8/layout/list1"/>
    <dgm:cxn modelId="{C7BDBE7E-B130-4F24-9074-6FB15EBE0A4E}" type="presParOf" srcId="{EED3217B-01A2-4D74-BAF6-1246E3BAAD3D}" destId="{819681F7-853B-472B-937A-CB7240E0435A}" srcOrd="5" destOrd="0" presId="urn:microsoft.com/office/officeart/2005/8/layout/list1"/>
    <dgm:cxn modelId="{47B249DB-ABFF-4F49-9E39-FAAFDD90F31B}" type="presParOf" srcId="{EED3217B-01A2-4D74-BAF6-1246E3BAAD3D}" destId="{80A40C49-A20F-4BEF-A060-582C9B373774}" srcOrd="6" destOrd="0" presId="urn:microsoft.com/office/officeart/2005/8/layout/list1"/>
    <dgm:cxn modelId="{8E6AD4AE-ED5E-446D-A270-EF5AC5B7D9B7}" type="presParOf" srcId="{EED3217B-01A2-4D74-BAF6-1246E3BAAD3D}" destId="{AC77EB9E-5261-48A2-8FAE-3CDA848745D8}" srcOrd="7" destOrd="0" presId="urn:microsoft.com/office/officeart/2005/8/layout/list1"/>
    <dgm:cxn modelId="{9D665171-24CD-4EC0-B456-D39A80E2C4D3}" type="presParOf" srcId="{EED3217B-01A2-4D74-BAF6-1246E3BAAD3D}" destId="{33FDA85C-A15E-42D6-B317-A44194ADA687}" srcOrd="8" destOrd="0" presId="urn:microsoft.com/office/officeart/2005/8/layout/list1"/>
    <dgm:cxn modelId="{1886D300-2A63-4924-91C7-596161E67616}" type="presParOf" srcId="{33FDA85C-A15E-42D6-B317-A44194ADA687}" destId="{4E5A5628-74D1-4318-BAEC-D98F11AFBD71}" srcOrd="0" destOrd="0" presId="urn:microsoft.com/office/officeart/2005/8/layout/list1"/>
    <dgm:cxn modelId="{36968A71-9254-416A-B440-83332118319A}" type="presParOf" srcId="{33FDA85C-A15E-42D6-B317-A44194ADA687}" destId="{BCAD7431-7638-4E1B-9277-EE71978CDEF4}" srcOrd="1" destOrd="0" presId="urn:microsoft.com/office/officeart/2005/8/layout/list1"/>
    <dgm:cxn modelId="{DC1D7110-4A90-47AA-9310-DC6C8A42D77A}" type="presParOf" srcId="{EED3217B-01A2-4D74-BAF6-1246E3BAAD3D}" destId="{0EFA6B60-0C55-44C5-8A15-884C0EED33A4}" srcOrd="9" destOrd="0" presId="urn:microsoft.com/office/officeart/2005/8/layout/list1"/>
    <dgm:cxn modelId="{35CA0E1C-B37A-4376-B49A-34DB03C46CE3}" type="presParOf" srcId="{EED3217B-01A2-4D74-BAF6-1246E3BAAD3D}" destId="{10D048A1-E80C-4682-BB33-E3EDDF728920}" srcOrd="10" destOrd="0" presId="urn:microsoft.com/office/officeart/2005/8/layout/list1"/>
    <dgm:cxn modelId="{BD0155F3-F2B3-4AFD-A0C9-953CFB828139}" type="presParOf" srcId="{EED3217B-01A2-4D74-BAF6-1246E3BAAD3D}" destId="{4CEE1588-54CD-4516-8A9C-E10233BFCD51}" srcOrd="11" destOrd="0" presId="urn:microsoft.com/office/officeart/2005/8/layout/list1"/>
    <dgm:cxn modelId="{9578D6BC-82D4-4111-85A6-1F4CB385AFD3}" type="presParOf" srcId="{EED3217B-01A2-4D74-BAF6-1246E3BAAD3D}" destId="{F62B5482-261F-41BB-B18E-318AC6D05A26}" srcOrd="12" destOrd="0" presId="urn:microsoft.com/office/officeart/2005/8/layout/list1"/>
    <dgm:cxn modelId="{39864919-49A3-4987-915F-63333DEDD931}" type="presParOf" srcId="{F62B5482-261F-41BB-B18E-318AC6D05A26}" destId="{D8F00C30-A3B3-421A-BFA4-39EF32B9120C}" srcOrd="0" destOrd="0" presId="urn:microsoft.com/office/officeart/2005/8/layout/list1"/>
    <dgm:cxn modelId="{AF9E94F0-2162-4EAE-A10D-262AE85CCD27}" type="presParOf" srcId="{F62B5482-261F-41BB-B18E-318AC6D05A26}" destId="{1B87F387-8ABC-4BBE-852E-A125C4F331D1}" srcOrd="1" destOrd="0" presId="urn:microsoft.com/office/officeart/2005/8/layout/list1"/>
    <dgm:cxn modelId="{157A7B64-49A5-4DBC-8F8C-A5901CCE8E74}" type="presParOf" srcId="{EED3217B-01A2-4D74-BAF6-1246E3BAAD3D}" destId="{B3DAD100-4914-4641-9C73-973AC4875D96}" srcOrd="13" destOrd="0" presId="urn:microsoft.com/office/officeart/2005/8/layout/list1"/>
    <dgm:cxn modelId="{605426AD-1A9E-4446-BD4A-B8A24EE3C94E}" type="presParOf" srcId="{EED3217B-01A2-4D74-BAF6-1246E3BAAD3D}" destId="{DC20D490-1B61-457F-8904-69F02509FB1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Global view needed for accounting data</a:t>
          </a:r>
          <a:endParaRPr lang="en-US" sz="23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Policy coherency as enabler – model policies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Security Incident Response – data exchange</a:t>
          </a:r>
          <a:endParaRPr lang="en-US" sz="23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exchange of personal data is imperative – both for EIs and Research Collaboration funding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put in place policies on retention, permissible use, secure exchange, purpose limitation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add as permissible purpose, but leave its scope to Sirtfi and existing forums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A3E291EC-2410-4CB9-A7FA-8035C4E4418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‘binding’ - in the sense that a party can only remain in the club if it’s compliant</a:t>
          </a:r>
        </a:p>
      </dgm:t>
    </dgm:pt>
    <dgm:pt modelId="{6546693D-FC3E-420C-B18C-C7F6981F3A1D}" type="parTrans" cxnId="{ED7CB912-41AF-41B3-A6C7-01E871C45B47}">
      <dgm:prSet/>
      <dgm:spPr/>
      <dgm:t>
        <a:bodyPr/>
        <a:lstStyle/>
        <a:p>
          <a:endParaRPr lang="en-US"/>
        </a:p>
      </dgm:t>
    </dgm:pt>
    <dgm:pt modelId="{5248234F-D451-4678-9D50-BB26C2EECDBA}" type="sibTrans" cxnId="{ED7CB912-41AF-41B3-A6C7-01E871C45B47}">
      <dgm:prSet/>
      <dgm:spPr/>
      <dgm:t>
        <a:bodyPr/>
        <a:lstStyle/>
        <a:p>
          <a:endParaRPr lang="en-US"/>
        </a:p>
      </dgm:t>
    </dgm:pt>
    <dgm:pt modelId="{D14F0514-4F4A-4D56-825F-B9051AEF7155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policy suite identified by </a:t>
          </a:r>
          <a:r>
            <a:rPr lang="en-US" sz="2000" i="1" dirty="0" smtClean="0">
              <a:solidFill>
                <a:srgbClr val="0C3959"/>
              </a:solidFill>
            </a:rPr>
            <a:t>Security for Collaborating Infrastructures </a:t>
          </a:r>
          <a:r>
            <a:rPr lang="en-US" sz="2000" i="0" dirty="0" smtClean="0">
              <a:solidFill>
                <a:srgbClr val="0C3959"/>
              </a:solidFill>
            </a:rPr>
            <a:t>(</a:t>
          </a:r>
          <a:r>
            <a:rPr lang="en-US" sz="2000" dirty="0" smtClean="0">
              <a:solidFill>
                <a:srgbClr val="0C3959"/>
              </a:solidFill>
            </a:rPr>
            <a:t>SCI) group</a:t>
          </a:r>
        </a:p>
      </dgm:t>
    </dgm:pt>
    <dgm:pt modelId="{083A9281-3A51-4913-81DF-FB3B73AFBEC6}" type="parTrans" cxnId="{A21F7AF6-75AD-4F03-B309-2B5691846EA3}">
      <dgm:prSet/>
      <dgm:spPr/>
      <dgm:t>
        <a:bodyPr/>
        <a:lstStyle/>
        <a:p>
          <a:endParaRPr lang="en-US"/>
        </a:p>
      </dgm:t>
    </dgm:pt>
    <dgm:pt modelId="{54C318F5-20D9-4048-89A6-0CF9493555A9}" type="sibTrans" cxnId="{A21F7AF6-75AD-4F03-B309-2B5691846EA3}">
      <dgm:prSet/>
      <dgm:spPr/>
      <dgm:t>
        <a:bodyPr/>
        <a:lstStyle/>
        <a:p>
          <a:endParaRPr lang="en-US"/>
        </a:p>
      </dgm:t>
    </dgm:pt>
    <dgm:pt modelId="{142D8D7A-17D4-40D0-985B-524F9D235A6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roles are defined to limit access to personally identifiable data</a:t>
          </a:r>
          <a:endParaRPr lang="en-US" sz="2000" dirty="0">
            <a:solidFill>
              <a:srgbClr val="0C3959"/>
            </a:solidFill>
          </a:endParaRPr>
        </a:p>
      </dgm:t>
    </dgm:pt>
    <dgm:pt modelId="{E1142788-A3EE-40D7-AF04-D3502FA41922}" type="parTrans" cxnId="{FC572727-8CB5-4A08-B1C8-0202D8C2A716}">
      <dgm:prSet/>
      <dgm:spPr/>
      <dgm:t>
        <a:bodyPr/>
        <a:lstStyle/>
        <a:p>
          <a:endParaRPr lang="en-US"/>
        </a:p>
      </dgm:t>
    </dgm:pt>
    <dgm:pt modelId="{759B7CD6-4A60-49DA-B376-8767C2119419}" type="sibTrans" cxnId="{FC572727-8CB5-4A08-B1C8-0202D8C2A716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B0A155-14A4-4175-85D1-CF73606697B9}" type="presOf" srcId="{142D8D7A-17D4-40D0-985B-524F9D235A6D}" destId="{7FA08938-D8FF-458A-9D50-AB3E5C4AD190}" srcOrd="0" destOrd="1" presId="urn:microsoft.com/office/officeart/2005/8/layout/list1"/>
    <dgm:cxn modelId="{55915996-C550-4FB0-9462-75CF55CCA1EA}" type="presOf" srcId="{B094CA3B-F998-4A8C-8DCA-488B09B59D0D}" destId="{80A40C49-A20F-4BEF-A060-582C9B373774}" srcOrd="0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334950C0-5384-46F5-A1ED-533B2B8E7835}" type="presOf" srcId="{6E526ACF-770C-423D-9E1C-EA92F64A3341}" destId="{10D048A1-E80C-4682-BB33-E3EDDF728920}" srcOrd="0" destOrd="0" presId="urn:microsoft.com/office/officeart/2005/8/layout/list1"/>
    <dgm:cxn modelId="{0F43BC40-5688-44A7-9A38-F70EC2C57C9C}" type="presOf" srcId="{A3E291EC-2410-4CB9-A7FA-8035C4E4418A}" destId="{80A40C49-A20F-4BEF-A060-582C9B373774}" srcOrd="0" destOrd="1" presId="urn:microsoft.com/office/officeart/2005/8/layout/list1"/>
    <dgm:cxn modelId="{ED7CB912-41AF-41B3-A6C7-01E871C45B47}" srcId="{2297CCA2-118D-4CB8-A012-F7E89D098B08}" destId="{A3E291EC-2410-4CB9-A7FA-8035C4E4418A}" srcOrd="1" destOrd="0" parTransId="{6546693D-FC3E-420C-B18C-C7F6981F3A1D}" sibTransId="{5248234F-D451-4678-9D50-BB26C2EECDBA}"/>
    <dgm:cxn modelId="{FC572727-8CB5-4A08-B1C8-0202D8C2A716}" srcId="{6B4D8A2D-C343-49A7-B04B-1DF32D42CE23}" destId="{142D8D7A-17D4-40D0-985B-524F9D235A6D}" srcOrd="1" destOrd="0" parTransId="{E1142788-A3EE-40D7-AF04-D3502FA41922}" sibTransId="{759B7CD6-4A60-49DA-B376-8767C2119419}"/>
    <dgm:cxn modelId="{A9C4BA07-386B-4588-94EA-12FC59DC8976}" type="presOf" srcId="{06BE0DCC-155D-4445-AA0A-339455DBC26F}" destId="{4E5A5628-74D1-4318-BAEC-D98F11AFBD71}" srcOrd="0" destOrd="0" presId="urn:microsoft.com/office/officeart/2005/8/layout/list1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3BF89487-8745-4964-AA0F-29C1EEF696EB}" type="presOf" srcId="{D19AB046-D061-4762-9371-9AA2CB0F4DE0}" destId="{EED3217B-01A2-4D74-BAF6-1246E3BAAD3D}" srcOrd="0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EA8740BD-7B7C-457F-8B07-6DD79D97C413}" type="presOf" srcId="{6B4D8A2D-C343-49A7-B04B-1DF32D42CE23}" destId="{B2F18EDD-3E1C-430A-BB30-3B69E62C0E69}" srcOrd="0" destOrd="0" presId="urn:microsoft.com/office/officeart/2005/8/layout/list1"/>
    <dgm:cxn modelId="{CACC239F-F7AC-4C28-BE4A-E7A87CC26B8F}" type="presOf" srcId="{2297CCA2-118D-4CB8-A012-F7E89D098B08}" destId="{FC6C048F-68DC-424B-90BF-C53916BDBEBD}" srcOrd="1" destOrd="0" presId="urn:microsoft.com/office/officeart/2005/8/layout/list1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9DAF12C0-1459-4314-B888-084D87C37841}" type="presOf" srcId="{2297CCA2-118D-4CB8-A012-F7E89D098B08}" destId="{D9CC20A6-B314-4D7F-8A81-E332EBCA5838}" srcOrd="0" destOrd="0" presId="urn:microsoft.com/office/officeart/2005/8/layout/list1"/>
    <dgm:cxn modelId="{A21F7AF6-75AD-4F03-B309-2B5691846EA3}" srcId="{2297CCA2-118D-4CB8-A012-F7E89D098B08}" destId="{D14F0514-4F4A-4D56-825F-B9051AEF7155}" srcOrd="2" destOrd="0" parTransId="{083A9281-3A51-4913-81DF-FB3B73AFBEC6}" sibTransId="{54C318F5-20D9-4048-89A6-0CF9493555A9}"/>
    <dgm:cxn modelId="{A7F65EE6-C776-4636-B9E6-E37C35272D89}" type="presOf" srcId="{06BE0DCC-155D-4445-AA0A-339455DBC26F}" destId="{BCAD7431-7638-4E1B-9277-EE71978CDEF4}" srcOrd="1" destOrd="0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2BB44565-00AC-4224-8239-997D44E044FF}" type="presOf" srcId="{6B4D8A2D-C343-49A7-B04B-1DF32D42CE23}" destId="{8C603398-9770-45C5-90C1-F6D72FB2ECB4}" srcOrd="1" destOrd="0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2AA1BEF3-8C32-41E6-AFDD-C871374E481B}" type="presOf" srcId="{D14F0514-4F4A-4D56-825F-B9051AEF7155}" destId="{80A40C49-A20F-4BEF-A060-582C9B373774}" srcOrd="0" destOrd="2" presId="urn:microsoft.com/office/officeart/2005/8/layout/list1"/>
    <dgm:cxn modelId="{BE9A8B95-6F38-4FC3-89B8-2E01B84A0EBF}" type="presOf" srcId="{BC8C6FD1-EDF0-45C7-8A22-5CEFF6942F5B}" destId="{7FA08938-D8FF-458A-9D50-AB3E5C4AD190}" srcOrd="0" destOrd="0" presId="urn:microsoft.com/office/officeart/2005/8/layout/list1"/>
    <dgm:cxn modelId="{ADFA9D7D-34FC-4191-8DAD-316E97FC31A7}" type="presParOf" srcId="{EED3217B-01A2-4D74-BAF6-1246E3BAAD3D}" destId="{C5F6BFE3-99FD-4499-8785-162C6C5DB2E7}" srcOrd="0" destOrd="0" presId="urn:microsoft.com/office/officeart/2005/8/layout/list1"/>
    <dgm:cxn modelId="{7365E029-81F9-4C54-AD81-20374EAD02E6}" type="presParOf" srcId="{C5F6BFE3-99FD-4499-8785-162C6C5DB2E7}" destId="{B2F18EDD-3E1C-430A-BB30-3B69E62C0E69}" srcOrd="0" destOrd="0" presId="urn:microsoft.com/office/officeart/2005/8/layout/list1"/>
    <dgm:cxn modelId="{709592FA-8EB5-42F7-B511-9A123D097417}" type="presParOf" srcId="{C5F6BFE3-99FD-4499-8785-162C6C5DB2E7}" destId="{8C603398-9770-45C5-90C1-F6D72FB2ECB4}" srcOrd="1" destOrd="0" presId="urn:microsoft.com/office/officeart/2005/8/layout/list1"/>
    <dgm:cxn modelId="{8D860C09-F634-4995-BD93-1990CD5ABEBB}" type="presParOf" srcId="{EED3217B-01A2-4D74-BAF6-1246E3BAAD3D}" destId="{E6B1D445-D6D5-4F36-B784-75DECD0296E8}" srcOrd="1" destOrd="0" presId="urn:microsoft.com/office/officeart/2005/8/layout/list1"/>
    <dgm:cxn modelId="{B2A24188-B33B-4D65-A21E-968D68287642}" type="presParOf" srcId="{EED3217B-01A2-4D74-BAF6-1246E3BAAD3D}" destId="{7FA08938-D8FF-458A-9D50-AB3E5C4AD190}" srcOrd="2" destOrd="0" presId="urn:microsoft.com/office/officeart/2005/8/layout/list1"/>
    <dgm:cxn modelId="{8CC4CC0C-164D-49B4-AF5B-6D726E9092A3}" type="presParOf" srcId="{EED3217B-01A2-4D74-BAF6-1246E3BAAD3D}" destId="{E6ED7ADE-C0BC-497B-976A-8589FA4E4D8B}" srcOrd="3" destOrd="0" presId="urn:microsoft.com/office/officeart/2005/8/layout/list1"/>
    <dgm:cxn modelId="{031041C5-7719-4B09-BD1D-97B9FBE69275}" type="presParOf" srcId="{EED3217B-01A2-4D74-BAF6-1246E3BAAD3D}" destId="{46B1E8BF-F84C-411E-8DCE-30E3BE0E3CD9}" srcOrd="4" destOrd="0" presId="urn:microsoft.com/office/officeart/2005/8/layout/list1"/>
    <dgm:cxn modelId="{144261C5-C99B-4F54-B891-EC38785FC346}" type="presParOf" srcId="{46B1E8BF-F84C-411E-8DCE-30E3BE0E3CD9}" destId="{D9CC20A6-B314-4D7F-8A81-E332EBCA5838}" srcOrd="0" destOrd="0" presId="urn:microsoft.com/office/officeart/2005/8/layout/list1"/>
    <dgm:cxn modelId="{2E579DE5-E379-400B-B0FC-62256BCDA365}" type="presParOf" srcId="{46B1E8BF-F84C-411E-8DCE-30E3BE0E3CD9}" destId="{FC6C048F-68DC-424B-90BF-C53916BDBEBD}" srcOrd="1" destOrd="0" presId="urn:microsoft.com/office/officeart/2005/8/layout/list1"/>
    <dgm:cxn modelId="{CA2A7829-567F-498F-8289-0F3699869405}" type="presParOf" srcId="{EED3217B-01A2-4D74-BAF6-1246E3BAAD3D}" destId="{819681F7-853B-472B-937A-CB7240E0435A}" srcOrd="5" destOrd="0" presId="urn:microsoft.com/office/officeart/2005/8/layout/list1"/>
    <dgm:cxn modelId="{8ABA2EB2-B46E-4595-9B3F-329ED62999DE}" type="presParOf" srcId="{EED3217B-01A2-4D74-BAF6-1246E3BAAD3D}" destId="{80A40C49-A20F-4BEF-A060-582C9B373774}" srcOrd="6" destOrd="0" presId="urn:microsoft.com/office/officeart/2005/8/layout/list1"/>
    <dgm:cxn modelId="{7FA97D2F-E7B9-4E58-A4CF-514C62810B6A}" type="presParOf" srcId="{EED3217B-01A2-4D74-BAF6-1246E3BAAD3D}" destId="{AC77EB9E-5261-48A2-8FAE-3CDA848745D8}" srcOrd="7" destOrd="0" presId="urn:microsoft.com/office/officeart/2005/8/layout/list1"/>
    <dgm:cxn modelId="{CBD17FA7-696C-49EC-901F-EEF0E82E54D4}" type="presParOf" srcId="{EED3217B-01A2-4D74-BAF6-1246E3BAAD3D}" destId="{33FDA85C-A15E-42D6-B317-A44194ADA687}" srcOrd="8" destOrd="0" presId="urn:microsoft.com/office/officeart/2005/8/layout/list1"/>
    <dgm:cxn modelId="{2F4CC84D-D56D-41A5-B688-761775B29BF7}" type="presParOf" srcId="{33FDA85C-A15E-42D6-B317-A44194ADA687}" destId="{4E5A5628-74D1-4318-BAEC-D98F11AFBD71}" srcOrd="0" destOrd="0" presId="urn:microsoft.com/office/officeart/2005/8/layout/list1"/>
    <dgm:cxn modelId="{2485074E-89EA-414A-B2A0-B62EE1087558}" type="presParOf" srcId="{33FDA85C-A15E-42D6-B317-A44194ADA687}" destId="{BCAD7431-7638-4E1B-9277-EE71978CDEF4}" srcOrd="1" destOrd="0" presId="urn:microsoft.com/office/officeart/2005/8/layout/list1"/>
    <dgm:cxn modelId="{0E7D0644-A5CF-40E1-BD12-A681BBE8DE01}" type="presParOf" srcId="{EED3217B-01A2-4D74-BAF6-1246E3BAAD3D}" destId="{0EFA6B60-0C55-44C5-8A15-884C0EED33A4}" srcOrd="9" destOrd="0" presId="urn:microsoft.com/office/officeart/2005/8/layout/list1"/>
    <dgm:cxn modelId="{B7644B37-CBA3-41D1-B0B1-1AC1BF06D293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271674"/>
          <a:ext cx="109093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Require that a security incident response capability exists with sufficient authority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to mitigate, contain the spread of, and remediate the effects of an incident.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271674"/>
        <a:ext cx="10909300" cy="982800"/>
      </dsp:txXfrm>
    </dsp:sp>
    <dsp:sp modelId="{8C603398-9770-45C5-90C1-F6D72FB2ECB4}">
      <dsp:nvSpPr>
        <dsp:cNvPr id="0" name=""/>
        <dsp:cNvSpPr/>
      </dsp:nvSpPr>
      <dsp:spPr>
        <a:xfrm>
          <a:off x="545465" y="79794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Operational Security</a:t>
          </a:r>
          <a:endParaRPr lang="en-US" sz="2400" b="0" kern="1200" dirty="0"/>
        </a:p>
      </dsp:txBody>
      <dsp:txXfrm>
        <a:off x="564199" y="98528"/>
        <a:ext cx="7599042" cy="346292"/>
      </dsp:txXfrm>
    </dsp:sp>
    <dsp:sp modelId="{80A40C49-A20F-4BEF-A060-582C9B373774}">
      <dsp:nvSpPr>
        <dsp:cNvPr id="0" name=""/>
        <dsp:cNvSpPr/>
      </dsp:nvSpPr>
      <dsp:spPr>
        <a:xfrm>
          <a:off x="0" y="1516555"/>
          <a:ext cx="10909300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Assure confidentiality of information exchanged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Identify trusted contacts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Guarantee a response during collaboration</a:t>
          </a:r>
        </a:p>
      </dsp:txBody>
      <dsp:txXfrm>
        <a:off x="0" y="1516555"/>
        <a:ext cx="10909300" cy="1351350"/>
      </dsp:txXfrm>
    </dsp:sp>
    <dsp:sp modelId="{FC6C048F-68DC-424B-90BF-C53916BDBEBD}">
      <dsp:nvSpPr>
        <dsp:cNvPr id="0" name=""/>
        <dsp:cNvSpPr/>
      </dsp:nvSpPr>
      <dsp:spPr>
        <a:xfrm>
          <a:off x="545465" y="132467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Incident Response</a:t>
          </a:r>
        </a:p>
      </dsp:txBody>
      <dsp:txXfrm>
        <a:off x="564199" y="1343409"/>
        <a:ext cx="7599042" cy="346292"/>
      </dsp:txXfrm>
    </dsp:sp>
    <dsp:sp modelId="{10D048A1-E80C-4682-BB33-E3EDDF728920}">
      <dsp:nvSpPr>
        <dsp:cNvPr id="0" name=""/>
        <dsp:cNvSpPr/>
      </dsp:nvSpPr>
      <dsp:spPr>
        <a:xfrm>
          <a:off x="0" y="3129985"/>
          <a:ext cx="109093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Improve the usefulness of logs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Ensure logs are kept in accordance with policy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129985"/>
        <a:ext cx="10909300" cy="1023750"/>
      </dsp:txXfrm>
    </dsp:sp>
    <dsp:sp modelId="{BCAD7431-7638-4E1B-9277-EE71978CDEF4}">
      <dsp:nvSpPr>
        <dsp:cNvPr id="0" name=""/>
        <dsp:cNvSpPr/>
      </dsp:nvSpPr>
      <dsp:spPr>
        <a:xfrm>
          <a:off x="545465" y="293810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Traceability</a:t>
          </a:r>
          <a:endParaRPr lang="en-US" sz="2400" b="0" kern="1200" dirty="0"/>
        </a:p>
      </dsp:txBody>
      <dsp:txXfrm>
        <a:off x="564199" y="2956839"/>
        <a:ext cx="7599042" cy="346292"/>
      </dsp:txXfrm>
    </dsp:sp>
    <dsp:sp modelId="{DC20D490-1B61-457F-8904-69F02509FB16}">
      <dsp:nvSpPr>
        <dsp:cNvPr id="0" name=""/>
        <dsp:cNvSpPr/>
      </dsp:nvSpPr>
      <dsp:spPr>
        <a:xfrm>
          <a:off x="0" y="4415815"/>
          <a:ext cx="10909300" cy="69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Confirm that end users are aware of an appropriate AUP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4415815"/>
        <a:ext cx="10909300" cy="696150"/>
      </dsp:txXfrm>
    </dsp:sp>
    <dsp:sp modelId="{1B87F387-8ABC-4BBE-852E-A125C4F331D1}">
      <dsp:nvSpPr>
        <dsp:cNvPr id="0" name=""/>
        <dsp:cNvSpPr/>
      </dsp:nvSpPr>
      <dsp:spPr>
        <a:xfrm>
          <a:off x="545465" y="422393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Participant Responsibilities</a:t>
          </a:r>
          <a:endParaRPr lang="en-US" sz="2400" b="0" kern="1200" dirty="0"/>
        </a:p>
      </dsp:txBody>
      <dsp:txXfrm>
        <a:off x="564199" y="4242669"/>
        <a:ext cx="759904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182960"/>
          <a:ext cx="11290300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253" tIns="229108" rIns="87625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exchange of personal data is imperative – both for EIs and Research Collaboration funding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roles are defined to limit access to personally identifiable data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182960"/>
        <a:ext cx="11290300" cy="987525"/>
      </dsp:txXfrm>
    </dsp:sp>
    <dsp:sp modelId="{8C603398-9770-45C5-90C1-F6D72FB2ECB4}">
      <dsp:nvSpPr>
        <dsp:cNvPr id="0" name=""/>
        <dsp:cNvSpPr/>
      </dsp:nvSpPr>
      <dsp:spPr>
        <a:xfrm>
          <a:off x="564515" y="20600"/>
          <a:ext cx="790321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23" tIns="0" rIns="29872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Global view needed for accounting data</a:t>
          </a:r>
          <a:endParaRPr lang="en-US" sz="2300" b="0" kern="1200" dirty="0"/>
        </a:p>
      </dsp:txBody>
      <dsp:txXfrm>
        <a:off x="580367" y="36452"/>
        <a:ext cx="7871506" cy="293016"/>
      </dsp:txXfrm>
    </dsp:sp>
    <dsp:sp modelId="{80A40C49-A20F-4BEF-A060-582C9B373774}">
      <dsp:nvSpPr>
        <dsp:cNvPr id="0" name=""/>
        <dsp:cNvSpPr/>
      </dsp:nvSpPr>
      <dsp:spPr>
        <a:xfrm>
          <a:off x="0" y="1392246"/>
          <a:ext cx="11290300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253" tIns="229108" rIns="87625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put in place policies on retention, permissible use, secure exchange, purpose limitation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‘binding’ - in the sense that a party can only remain in the club if it’s compliant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policy suite identified by </a:t>
          </a:r>
          <a:r>
            <a:rPr lang="en-US" sz="2000" i="1" kern="1200" dirty="0" smtClean="0">
              <a:solidFill>
                <a:srgbClr val="0C3959"/>
              </a:solidFill>
            </a:rPr>
            <a:t>Security for Collaborating Infrastructures </a:t>
          </a:r>
          <a:r>
            <a:rPr lang="en-US" sz="2000" i="0" kern="1200" dirty="0" smtClean="0">
              <a:solidFill>
                <a:srgbClr val="0C3959"/>
              </a:solidFill>
            </a:rPr>
            <a:t>(</a:t>
          </a:r>
          <a:r>
            <a:rPr lang="en-US" sz="2000" kern="1200" dirty="0" smtClean="0">
              <a:solidFill>
                <a:srgbClr val="0C3959"/>
              </a:solidFill>
            </a:rPr>
            <a:t>SCI) group</a:t>
          </a:r>
        </a:p>
      </dsp:txBody>
      <dsp:txXfrm>
        <a:off x="0" y="1392246"/>
        <a:ext cx="11290300" cy="1316699"/>
      </dsp:txXfrm>
    </dsp:sp>
    <dsp:sp modelId="{FC6C048F-68DC-424B-90BF-C53916BDBEBD}">
      <dsp:nvSpPr>
        <dsp:cNvPr id="0" name=""/>
        <dsp:cNvSpPr/>
      </dsp:nvSpPr>
      <dsp:spPr>
        <a:xfrm>
          <a:off x="564515" y="1229886"/>
          <a:ext cx="790321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23" tIns="0" rIns="29872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Policy coherency as enabler – model policies</a:t>
          </a:r>
        </a:p>
      </dsp:txBody>
      <dsp:txXfrm>
        <a:off x="580367" y="1245738"/>
        <a:ext cx="7871506" cy="293016"/>
      </dsp:txXfrm>
    </dsp:sp>
    <dsp:sp modelId="{10D048A1-E80C-4682-BB33-E3EDDF728920}">
      <dsp:nvSpPr>
        <dsp:cNvPr id="0" name=""/>
        <dsp:cNvSpPr/>
      </dsp:nvSpPr>
      <dsp:spPr>
        <a:xfrm>
          <a:off x="0" y="2930706"/>
          <a:ext cx="11290300" cy="658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253" tIns="229108" rIns="87625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add as permissible purpose, but leave its scope to Sirtfi and existing forums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2930706"/>
        <a:ext cx="11290300" cy="658349"/>
      </dsp:txXfrm>
    </dsp:sp>
    <dsp:sp modelId="{BCAD7431-7638-4E1B-9277-EE71978CDEF4}">
      <dsp:nvSpPr>
        <dsp:cNvPr id="0" name=""/>
        <dsp:cNvSpPr/>
      </dsp:nvSpPr>
      <dsp:spPr>
        <a:xfrm>
          <a:off x="564515" y="2768346"/>
          <a:ext cx="790321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23" tIns="0" rIns="29872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Security Incident Response – data exchange</a:t>
          </a:r>
          <a:endParaRPr lang="en-US" sz="2300" b="0" kern="1200" dirty="0"/>
        </a:p>
      </dsp:txBody>
      <dsp:txXfrm>
        <a:off x="580367" y="2784198"/>
        <a:ext cx="787150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13/06/2016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9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New GÉANT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Subtitle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042660" y="6296425"/>
            <a:ext cx="5886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GEANT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7067" y="4837092"/>
            <a:ext cx="1385319" cy="1129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95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9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8.wmf"/><Relationship Id="rId7" Type="http://schemas.openxmlformats.org/officeDocument/2006/relationships/image" Target="../media/image5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10" Type="http://schemas.openxmlformats.org/officeDocument/2006/relationships/image" Target="../media/image41.wmf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9.wmf"/><Relationship Id="rId12" Type="http://schemas.openxmlformats.org/officeDocument/2006/relationships/image" Target="../media/image20.png"/><Relationship Id="rId17" Type="http://schemas.openxmlformats.org/officeDocument/2006/relationships/image" Target="../media/image32.wmf"/><Relationship Id="rId2" Type="http://schemas.openxmlformats.org/officeDocument/2006/relationships/image" Target="../media/image1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9.png"/><Relationship Id="rId5" Type="http://schemas.openxmlformats.org/officeDocument/2006/relationships/image" Target="../media/image21.wmf"/><Relationship Id="rId15" Type="http://schemas.openxmlformats.org/officeDocument/2006/relationships/image" Target="../media/image24.jpeg"/><Relationship Id="rId10" Type="http://schemas.openxmlformats.org/officeDocument/2006/relationships/image" Target="../media/image1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40257" y="3625009"/>
            <a:ext cx="6795911" cy="1642316"/>
          </a:xfrm>
        </p:spPr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 smtClean="0"/>
          </a:p>
          <a:p>
            <a:r>
              <a:rPr lang="en-GB" b="0" i="1" dirty="0" smtClean="0"/>
              <a:t>NA3 Activity Lead</a:t>
            </a:r>
            <a:br>
              <a:rPr lang="en-GB" b="0" i="1" dirty="0" smtClean="0"/>
            </a:br>
            <a:endParaRPr lang="en-GB" b="0" i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4482" y="5372101"/>
            <a:ext cx="6671027" cy="413231"/>
          </a:xfrm>
        </p:spPr>
        <p:txBody>
          <a:bodyPr>
            <a:normAutofit/>
          </a:bodyPr>
          <a:lstStyle/>
          <a:p>
            <a:r>
              <a:rPr lang="en-GB" sz="1600" dirty="0" smtClean="0"/>
              <a:t>TNC2016 – AARC Workshop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40257" y="2398309"/>
            <a:ext cx="7259931" cy="473242"/>
          </a:xfrm>
        </p:spPr>
        <p:txBody>
          <a:bodyPr/>
          <a:lstStyle/>
          <a:p>
            <a:r>
              <a:rPr lang="en-GB" dirty="0" smtClean="0"/>
              <a:t>Policy and Best Practice Harmonisation</a:t>
            </a:r>
          </a:p>
          <a:p>
            <a:r>
              <a:rPr lang="en-US" i="1" dirty="0" smtClean="0"/>
              <a:t>facilitating research and collaboration</a:t>
            </a:r>
            <a:endParaRPr lang="en-GB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204481" y="5668101"/>
            <a:ext cx="6671027" cy="603745"/>
          </a:xfrm>
        </p:spPr>
        <p:txBody>
          <a:bodyPr>
            <a:normAutofit lnSpcReduction="10000"/>
          </a:bodyPr>
          <a:lstStyle/>
          <a:p>
            <a:r>
              <a:rPr lang="en-GB" sz="1600" dirty="0" smtClean="0"/>
              <a:t>16 June, 2016</a:t>
            </a:r>
          </a:p>
          <a:p>
            <a:r>
              <a:rPr lang="en-GB" sz="1600" dirty="0" smtClean="0"/>
              <a:t>Prague</a:t>
            </a:r>
            <a:endParaRPr lang="en-GB" sz="1600" dirty="0"/>
          </a:p>
        </p:txBody>
      </p:sp>
      <p:pic>
        <p:nvPicPr>
          <p:cNvPr id="1026" name="Picture 2" descr="H:\Home\davidg\Template\Logos\nikhef-2015-compac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54" y="4521889"/>
            <a:ext cx="939683" cy="4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584938" cy="4961467"/>
          </a:xfrm>
        </p:spPr>
        <p:txBody>
          <a:bodyPr>
            <a:normAutofit/>
          </a:bodyPr>
          <a:lstStyle/>
          <a:p>
            <a:r>
              <a:rPr lang="en-US" dirty="0" smtClean="0"/>
              <a:t>REFEDS and federation focused FAQ</a:t>
            </a:r>
          </a:p>
          <a:p>
            <a:r>
              <a:rPr lang="en-US" dirty="0" smtClean="0"/>
              <a:t>Definition of the global Security Contact </a:t>
            </a:r>
            <a:br>
              <a:rPr lang="en-US" dirty="0" smtClean="0"/>
            </a:br>
            <a:r>
              <a:rPr lang="en-US" dirty="0" smtClean="0"/>
              <a:t>meta-data profile for use in eduGAIN</a:t>
            </a:r>
          </a:p>
          <a:p>
            <a:r>
              <a:rPr lang="en-US" dirty="0" smtClean="0"/>
              <a:t>Namespace for Sirtfi Assurance at IANA</a:t>
            </a:r>
            <a:endParaRPr lang="en-US" dirty="0"/>
          </a:p>
          <a:p>
            <a:r>
              <a:rPr lang="en-US" dirty="0" smtClean="0"/>
              <a:t>Used in cyber ops roleplay exercises</a:t>
            </a:r>
          </a:p>
          <a:p>
            <a:r>
              <a:rPr lang="en-US" dirty="0" smtClean="0"/>
              <a:t>Promoted at I2TechX, </a:t>
            </a:r>
            <a:br>
              <a:rPr lang="en-US" dirty="0" smtClean="0"/>
            </a:br>
            <a:r>
              <a:rPr lang="en-US" dirty="0" smtClean="0"/>
              <a:t>FIM4R, </a:t>
            </a:r>
            <a:r>
              <a:rPr lang="en-US" dirty="0" err="1" smtClean="0"/>
              <a:t>Kantara</a:t>
            </a:r>
            <a:r>
              <a:rPr lang="en-US" dirty="0" smtClean="0"/>
              <a:t>, and TF-CSIRT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Ingredient to the CILogon pilot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combination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>
                <a:solidFill>
                  <a:srgbClr val="F57A1E"/>
                </a:solidFill>
              </a:rPr>
              <a:t>REFEDS “Research and Scholarship”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i="1" dirty="0" err="1" smtClean="0">
                <a:solidFill>
                  <a:srgbClr val="F57A1E"/>
                </a:solidFill>
              </a:rPr>
              <a:t>Sirfti</a:t>
            </a:r>
            <a:r>
              <a:rPr lang="en-US" b="1" i="1" dirty="0" smtClean="0">
                <a:solidFill>
                  <a:srgbClr val="F57A1E"/>
                </a:solidFill>
              </a:rPr>
              <a:t> v1.0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>meets </a:t>
            </a:r>
            <a:r>
              <a:rPr lang="en-US" b="1" dirty="0" smtClean="0"/>
              <a:t>assurance requirements for RIs and EIs </a:t>
            </a:r>
            <a:r>
              <a:rPr lang="en-US" dirty="0" smtClean="0"/>
              <a:t>according to the IGTF “assured identifier trust”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Sirtfi Training and Outreach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13752" y="1467366"/>
            <a:ext cx="5833051" cy="3390900"/>
            <a:chOff x="6064308" y="1394460"/>
            <a:chExt cx="5833051" cy="33909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08" y="1394460"/>
              <a:ext cx="5833051" cy="33909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723181" y="1394460"/>
              <a:ext cx="2589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https://refeds.org/SIRTFI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0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 – adoption process and impact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837" y="1456575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7285" y="2448462"/>
            <a:ext cx="701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092016" y="2448462"/>
            <a:ext cx="8817411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January 2016:	Sirtfi document globally agreed (v1.0) and published</a:t>
            </a:r>
          </a:p>
          <a:p>
            <a:r>
              <a:rPr lang="en-GB" dirty="0" smtClean="0"/>
              <a:t>		Description of incident response contact in eduGAIN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22018" y="2340158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2552" y="3368554"/>
            <a:ext cx="9536875" cy="1015663"/>
          </a:xfrm>
          <a:prstGeom prst="rect">
            <a:avLst/>
          </a:prstGeom>
          <a:noFill/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>
              <a:tabLst>
                <a:tab pos="1970088" algn="l"/>
              </a:tabLst>
            </a:pPr>
            <a:r>
              <a:rPr lang="en-US" dirty="0" err="1" smtClean="0">
                <a:solidFill>
                  <a:srgbClr val="0C3959"/>
                </a:solidFill>
              </a:rPr>
              <a:t>March,April</a:t>
            </a:r>
            <a:r>
              <a:rPr lang="en-US" dirty="0" smtClean="0">
                <a:solidFill>
                  <a:srgbClr val="0C3959"/>
                </a:solidFill>
              </a:rPr>
              <a:t> 2016:	extended adoption process to bulk-approve IdPs in ‘tight’ federations</a:t>
            </a:r>
            <a:br>
              <a:rPr lang="en-US" dirty="0" smtClean="0">
                <a:solidFill>
                  <a:srgbClr val="0C3959"/>
                </a:solidFill>
              </a:rPr>
            </a:br>
            <a:r>
              <a:rPr lang="en-US" dirty="0" smtClean="0">
                <a:solidFill>
                  <a:srgbClr val="0C3959"/>
                </a:solidFill>
              </a:rPr>
              <a:t>May 2016:	agreed adoption model with SURFconext and </a:t>
            </a:r>
            <a:r>
              <a:rPr lang="en-US" dirty="0" err="1" smtClean="0">
                <a:solidFill>
                  <a:srgbClr val="0C3959"/>
                </a:solidFill>
              </a:rPr>
              <a:t>SWITCHaai</a:t>
            </a:r>
            <a:r>
              <a:rPr lang="en-US" dirty="0" smtClean="0">
                <a:solidFill>
                  <a:srgbClr val="0C3959"/>
                </a:solidFill>
              </a:rPr>
              <a:t>, </a:t>
            </a:r>
            <a:br>
              <a:rPr lang="en-US" dirty="0" smtClean="0">
                <a:solidFill>
                  <a:srgbClr val="0C3959"/>
                </a:solidFill>
              </a:rPr>
            </a:br>
            <a:r>
              <a:rPr lang="en-US" dirty="0" smtClean="0">
                <a:solidFill>
                  <a:srgbClr val="0C3959"/>
                </a:solidFill>
              </a:rPr>
              <a:t>	</a:t>
            </a:r>
            <a:r>
              <a:rPr lang="en-US" i="1" dirty="0" smtClean="0">
                <a:solidFill>
                  <a:srgbClr val="AFBEC9"/>
                </a:solidFill>
              </a:rPr>
              <a:t>interest from WAYF-DK, CSC/FUNET, DFN, and UK AMF</a:t>
            </a:r>
            <a:endParaRPr lang="en-GB" i="1" dirty="0">
              <a:solidFill>
                <a:srgbClr val="AFBEC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7445" y="4583392"/>
            <a:ext cx="701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102176" y="4583392"/>
            <a:ext cx="8817411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June 3</a:t>
            </a:r>
            <a:r>
              <a:rPr lang="en-US" baseline="30000" dirty="0" smtClean="0"/>
              <a:t>rd</a:t>
            </a:r>
            <a:r>
              <a:rPr lang="en-US" dirty="0" smtClean="0"/>
              <a:t>: 	</a:t>
            </a:r>
            <a:r>
              <a:rPr lang="en-US" b="1" dirty="0" smtClean="0"/>
              <a:t>87 IdP in eduGAIN that support Sirtfi</a:t>
            </a:r>
            <a:br>
              <a:rPr lang="en-US" b="1" dirty="0" smtClean="0"/>
            </a:br>
            <a:endParaRPr lang="en-GB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32178" y="4475088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554" y="5334792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67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Task 3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Recommendation </a:t>
            </a:r>
            <a:r>
              <a:rPr lang="en-US" sz="3600" b="1" dirty="0">
                <a:solidFill>
                  <a:srgbClr val="F57A1E"/>
                </a:solidFill>
              </a:rPr>
              <a:t>for service operational models </a:t>
            </a:r>
            <a:br>
              <a:rPr lang="en-US" sz="3600" b="1" dirty="0">
                <a:solidFill>
                  <a:srgbClr val="F57A1E"/>
                </a:solidFill>
              </a:rPr>
            </a:br>
            <a:r>
              <a:rPr lang="en-US" sz="3600" b="1" dirty="0">
                <a:solidFill>
                  <a:srgbClr val="F57A1E"/>
                </a:solidFill>
              </a:rPr>
              <a:t>for enabling cross-domain sustainable services 	</a:t>
            </a:r>
          </a:p>
        </p:txBody>
      </p:sp>
      <p:pic>
        <p:nvPicPr>
          <p:cNvPr id="21506" name="Picture 2" descr="https://aarc-project.eu/wp-content/uploads/2015/11/AARC-in-action-Mil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8" y="1471580"/>
            <a:ext cx="4480561" cy="2196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04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7155178" cy="98890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Guest IdPs are critical to almost all collaboration use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 Collaboration does not end at the door of the university !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Sustianability</a:t>
            </a:r>
            <a:r>
              <a:rPr lang="en-US" dirty="0" smtClean="0"/>
              <a:t> models for ‘guest’ IdPs – serving users beyond academia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480" y="1503680"/>
            <a:ext cx="3679190" cy="3679190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79" y="3819852"/>
            <a:ext cx="3885565" cy="2522836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97760" y="6444288"/>
            <a:ext cx="725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C3959"/>
                </a:solidFill>
              </a:rPr>
              <a:t>https://wiki.geant.org/display/AARC/Sustainability+models+for+Guest+IdPs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" y="2682240"/>
            <a:ext cx="72283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PY1 work: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C3959"/>
                </a:solidFill>
              </a:rPr>
              <a:t>Model study – too often ‘guest’ IdPs have faded</a:t>
            </a:r>
            <a:br>
              <a:rPr lang="en-US" sz="2400" b="1" dirty="0" smtClean="0">
                <a:solidFill>
                  <a:srgbClr val="0C3959"/>
                </a:solidFill>
              </a:rPr>
            </a:br>
            <a:r>
              <a:rPr lang="en-US" sz="2400" b="1" dirty="0" smtClean="0">
                <a:solidFill>
                  <a:srgbClr val="0C3959"/>
                </a:solidFill>
              </a:rPr>
              <a:t>or become less usable for research collaborations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C3959"/>
                </a:solidFill>
              </a:rPr>
              <a:t>Identify sustainable IdP models based on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C3959"/>
              </a:solidFill>
            </a:endParaRPr>
          </a:p>
          <a:p>
            <a:r>
              <a:rPr lang="en-US" sz="2400" dirty="0" smtClean="0">
                <a:solidFill>
                  <a:srgbClr val="F57A1E"/>
                </a:solidFill>
              </a:rPr>
              <a:t>PY2 plans: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57A1E"/>
                </a:solidFill>
              </a:rPr>
              <a:t>based on use of guest IdPs in the Blueprint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57A1E"/>
                </a:solidFill>
              </a:rPr>
              <a:t>Leverage work of GEANT4 on </a:t>
            </a:r>
            <a:r>
              <a:rPr lang="en-US" sz="2400" dirty="0" err="1" smtClean="0">
                <a:solidFill>
                  <a:srgbClr val="F57A1E"/>
                </a:solidFill>
              </a:rPr>
              <a:t>COPaaS</a:t>
            </a:r>
            <a:endParaRPr lang="en-US" sz="2400" dirty="0" smtClean="0">
              <a:solidFill>
                <a:srgbClr val="F57A1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57A1E"/>
                </a:solidFill>
              </a:rPr>
              <a:t>Review feasibility of ‘paid’ &amp; ‘external’ IdPs services</a:t>
            </a:r>
            <a:br>
              <a:rPr lang="en-US" sz="2400" dirty="0" smtClean="0">
                <a:solidFill>
                  <a:srgbClr val="F57A1E"/>
                </a:solidFill>
              </a:rPr>
            </a:br>
            <a:r>
              <a:rPr lang="en-US" sz="2400" i="1" dirty="0" smtClean="0">
                <a:solidFill>
                  <a:srgbClr val="F57A1E"/>
                </a:solidFill>
              </a:rPr>
              <a:t>which may or may not be free at point of use</a:t>
            </a:r>
            <a:endParaRPr lang="en-US" sz="2400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10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Combined desk study (based on automated meta-data) and interviews (DFN AAI, SURFconext)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operations – alignment recommendations for use in Pilots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21629"/>
              </p:ext>
            </p:extLst>
          </p:nvPr>
        </p:nvGraphicFramePr>
        <p:xfrm>
          <a:off x="697232" y="1981201"/>
          <a:ext cx="10525759" cy="3030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  <a:gridCol w="8849359"/>
              </a:tblGrid>
              <a:tr h="777839">
                <a:tc>
                  <a:txBody>
                    <a:bodyPr/>
                    <a:lstStyle/>
                    <a:p>
                      <a:r>
                        <a:rPr lang="en-GB" sz="2200" b="0" noProof="0" dirty="0" smtClean="0">
                          <a:solidFill>
                            <a:srgbClr val="0C3959"/>
                          </a:solidFill>
                        </a:rPr>
                        <a:t>Differences</a:t>
                      </a:r>
                      <a:endParaRPr lang="en-GB" sz="2200" b="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57A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i="1" noProof="0" dirty="0" smtClean="0">
                          <a:solidFill>
                            <a:srgbClr val="0C3959"/>
                          </a:solidFill>
                        </a:rPr>
                        <a:t>care level</a:t>
                      </a:r>
                      <a:r>
                        <a:rPr lang="en-GB" sz="2200" i="1" baseline="0" noProof="0" dirty="0" smtClean="0">
                          <a:solidFill>
                            <a:srgbClr val="0C3959"/>
                          </a:solidFill>
                        </a:rPr>
                        <a:t> offered to participants</a:t>
                      </a:r>
                    </a:p>
                    <a:p>
                      <a:r>
                        <a:rPr lang="en-GB" sz="2200" i="1" baseline="0" noProof="0" dirty="0" smtClean="0">
                          <a:solidFill>
                            <a:srgbClr val="0C3959"/>
                          </a:solidFill>
                        </a:rPr>
                        <a:t>collective acceptance and provisioning of services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5591">
                <a:tc>
                  <a:txBody>
                    <a:bodyPr/>
                    <a:lstStyle/>
                    <a:p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57A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i="1" noProof="0" dirty="0" smtClean="0">
                          <a:solidFill>
                            <a:srgbClr val="0C3959"/>
                          </a:solidFill>
                        </a:rPr>
                        <a:t>national funding model and adequacy, federation structure</a:t>
                      </a:r>
                      <a:endParaRPr lang="en-GB" sz="2200" i="1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29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Alignment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i="1" baseline="0" noProof="0" dirty="0" smtClean="0">
                          <a:solidFill>
                            <a:srgbClr val="0C3959"/>
                          </a:solidFill>
                        </a:rPr>
                        <a:t>acceptance policy for service providers and IdPs – intent is all the same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28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i="1" noProof="0" dirty="0" smtClean="0">
                          <a:solidFill>
                            <a:srgbClr val="0C3959"/>
                          </a:solidFill>
                        </a:rPr>
                        <a:t>charging models</a:t>
                      </a:r>
                      <a:r>
                        <a:rPr lang="en-GB" sz="2200" i="1" baseline="0" noProof="0" dirty="0" smtClean="0">
                          <a:solidFill>
                            <a:srgbClr val="0C3959"/>
                          </a:solidFill>
                        </a:rPr>
                        <a:t>: IdP connected without additional cost, SPs are ‘free’</a:t>
                      </a:r>
                      <a:endParaRPr lang="en-GB" sz="2200" i="1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284">
                <a:tc>
                  <a:txBody>
                    <a:bodyPr/>
                    <a:lstStyle/>
                    <a:p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i="1" noProof="0" dirty="0" smtClean="0">
                          <a:solidFill>
                            <a:srgbClr val="0C3959"/>
                          </a:solidFill>
                        </a:rPr>
                        <a:t>entity categories for grouping ‘alike’ services and IdPs is supported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284"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Alignment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i="1" noProof="0" dirty="0" smtClean="0">
                          <a:solidFill>
                            <a:srgbClr val="0C3959"/>
                          </a:solidFill>
                        </a:rPr>
                        <a:t>eduGAIN participation is still opt-in</a:t>
                      </a:r>
                      <a:r>
                        <a:rPr lang="en-GB" sz="2200" i="1" baseline="0" noProof="0" dirty="0" smtClean="0">
                          <a:solidFill>
                            <a:srgbClr val="0C3959"/>
                          </a:solidFill>
                        </a:rPr>
                        <a:t> (needs convincing of each IdP)</a:t>
                      </a:r>
                      <a:endParaRPr lang="en-GB" sz="2200" i="1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51120" y="6549926"/>
            <a:ext cx="6137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57A1E"/>
                </a:solidFill>
              </a:rPr>
              <a:t>https://wiki.geant.org/display/AARC/Federations+Current+Policies+and+Practices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4662" y="5140961"/>
            <a:ext cx="11290298" cy="125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57A1E"/>
                </a:solidFill>
              </a:rPr>
              <a:t>In PY2 focus on obvious differences, such as:</a:t>
            </a:r>
          </a:p>
          <a:p>
            <a:r>
              <a:rPr lang="en-US" dirty="0" smtClean="0">
                <a:solidFill>
                  <a:srgbClr val="F57A1E"/>
                </a:solidFill>
              </a:rPr>
              <a:t>support for catch-all ‘guest’ IdPs in all federations</a:t>
            </a:r>
          </a:p>
          <a:p>
            <a:r>
              <a:rPr lang="en-US" dirty="0" smtClean="0">
                <a:solidFill>
                  <a:srgbClr val="F57A1E"/>
                </a:solidFill>
              </a:rPr>
              <a:t>support of attribute authorities: is either complicated or easy depending on federation structure</a:t>
            </a:r>
            <a:endParaRPr lang="en-US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7526" y="3731439"/>
            <a:ext cx="194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57A1E"/>
                </a:solidFill>
              </a:rPr>
              <a:t>PY2 schedule:</a:t>
            </a:r>
            <a:endParaRPr lang="en-US" sz="2400" b="1" i="1" dirty="0">
              <a:solidFill>
                <a:srgbClr val="F57A1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AARC Pilot sustainability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0280" y="1654542"/>
            <a:ext cx="7335709" cy="1913056"/>
            <a:chOff x="3799840" y="1460064"/>
            <a:chExt cx="7569200" cy="1913056"/>
          </a:xfrm>
          <a:effectLst>
            <a:glow rad="101600">
              <a:srgbClr val="0C3959">
                <a:alpha val="60000"/>
              </a:srgbClr>
            </a:glow>
          </a:effectLst>
        </p:grpSpPr>
        <p:sp>
          <p:nvSpPr>
            <p:cNvPr id="6" name="Rectangle 5"/>
            <p:cNvSpPr/>
            <p:nvPr/>
          </p:nvSpPr>
          <p:spPr>
            <a:xfrm>
              <a:off x="3799840" y="1460064"/>
              <a:ext cx="7569200" cy="19130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881" y="1566571"/>
              <a:ext cx="3713668" cy="174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 descr="H:\Home\davidg\DutchGrid\CA\RCauth-Pilot-CA\RCauth-eu-logo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801" y="1556412"/>
              <a:ext cx="1691640" cy="81893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http://www.cilogon.org/_/rsrc/1282250508704/config/customLogo.gif?revision=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525" y="1566571"/>
              <a:ext cx="1601235" cy="375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870960" y="2267612"/>
              <a:ext cx="3724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CILogon-like TTS Service</a:t>
              </a:r>
            </a:p>
            <a:p>
              <a:r>
                <a:rPr lang="en-US" dirty="0" smtClean="0">
                  <a:solidFill>
                    <a:srgbClr val="0C3959"/>
                  </a:solidFill>
                </a:rPr>
                <a:t>connecting SAML to Community </a:t>
              </a:r>
              <a:br>
                <a:rPr lang="en-US" dirty="0" smtClean="0">
                  <a:solidFill>
                    <a:srgbClr val="0C3959"/>
                  </a:solidFill>
                </a:rPr>
              </a:br>
              <a:r>
                <a:rPr lang="en-US" dirty="0" smtClean="0">
                  <a:solidFill>
                    <a:srgbClr val="0C3959"/>
                  </a:solidFill>
                </a:rPr>
                <a:t>Portals  and  existing e-Infrastructures</a:t>
              </a:r>
              <a:endParaRPr lang="en-US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9286" y="4155222"/>
            <a:ext cx="4245051" cy="2052360"/>
            <a:chOff x="808355" y="1494790"/>
            <a:chExt cx="4245051" cy="2052360"/>
          </a:xfrm>
          <a:effectLst>
            <a:glow rad="101600">
              <a:srgbClr val="0C3959">
                <a:alpha val="60000"/>
              </a:srgbClr>
            </a:glow>
          </a:effectLst>
        </p:grpSpPr>
        <p:sp>
          <p:nvSpPr>
            <p:cNvPr id="15" name="Rectangle 14"/>
            <p:cNvSpPr/>
            <p:nvPr/>
          </p:nvSpPr>
          <p:spPr>
            <a:xfrm>
              <a:off x="808355" y="1494790"/>
              <a:ext cx="4245051" cy="20523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01065" y="1494790"/>
              <a:ext cx="4152341" cy="2052360"/>
              <a:chOff x="901065" y="1494790"/>
              <a:chExt cx="4152341" cy="2052360"/>
            </a:xfrm>
          </p:grpSpPr>
          <p:pic>
            <p:nvPicPr>
              <p:cNvPr id="16" name="Picture 19" descr="https://ec.europa.eu/research/infrastructures/images/dariah-logo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424" y="1949278"/>
                <a:ext cx="1762235" cy="791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8" name="Picture 8" descr="https://www.collaboraoffice.com/wp-content/uploads/2015/11/collabora-productivity-logo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065" y="1524000"/>
                <a:ext cx="1099820" cy="1099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000885" y="1494790"/>
                <a:ext cx="30194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rgbClr val="0C3959"/>
                    </a:solidFill>
                  </a:rPr>
                  <a:t>Collabora</a:t>
                </a:r>
                <a:r>
                  <a:rPr lang="en-US" sz="2400" b="1" dirty="0" smtClean="0">
                    <a:solidFill>
                      <a:srgbClr val="0C3959"/>
                    </a:solidFill>
                  </a:rPr>
                  <a:t> Productivity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55040" y="2623820"/>
                <a:ext cx="409836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57A1E"/>
                    </a:solidFill>
                  </a:rPr>
                  <a:t>On-premise or SaaS trusted collaboration </a:t>
                </a:r>
                <a:br>
                  <a:rPr lang="en-US" dirty="0" smtClean="0">
                    <a:solidFill>
                      <a:srgbClr val="F57A1E"/>
                    </a:solidFill>
                  </a:rPr>
                </a:br>
                <a:r>
                  <a:rPr lang="en-US" dirty="0" smtClean="0">
                    <a:solidFill>
                      <a:srgbClr val="F57A1E"/>
                    </a:solidFill>
                  </a:rPr>
                  <a:t>using</a:t>
                </a:r>
                <a:r>
                  <a:rPr lang="en-US" dirty="0">
                    <a:solidFill>
                      <a:srgbClr val="F57A1E"/>
                    </a:solidFill>
                  </a:rPr>
                  <a:t> </a:t>
                </a:r>
                <a:r>
                  <a:rPr lang="en-US" dirty="0" smtClean="0">
                    <a:solidFill>
                      <a:srgbClr val="F57A1E"/>
                    </a:solidFill>
                  </a:rPr>
                  <a:t>LibreOffice Online and </a:t>
                </a:r>
                <a:r>
                  <a:rPr lang="en-US" dirty="0" err="1" smtClean="0">
                    <a:solidFill>
                      <a:srgbClr val="F57A1E"/>
                    </a:solidFill>
                  </a:rPr>
                  <a:t>OwnCloud</a:t>
                </a:r>
                <a:endParaRPr lang="en-US" dirty="0" smtClean="0">
                  <a:solidFill>
                    <a:srgbClr val="F57A1E"/>
                  </a:solidFill>
                </a:endParaRPr>
              </a:p>
              <a:p>
                <a:r>
                  <a:rPr lang="en-US" dirty="0" smtClean="0">
                    <a:solidFill>
                      <a:srgbClr val="F57A1E"/>
                    </a:solidFill>
                  </a:rPr>
                  <a:t>with integration of eduGAIN IdPs</a:t>
                </a: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748423" y="4734342"/>
            <a:ext cx="3756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57A1E"/>
                </a:solidFill>
              </a:rPr>
              <a:t>Develop business model </a:t>
            </a:r>
            <a:r>
              <a:rPr lang="en-US" sz="2400" b="1" dirty="0" smtClean="0">
                <a:solidFill>
                  <a:srgbClr val="F57A1E"/>
                </a:solidFill>
              </a:rPr>
              <a:t/>
            </a:r>
            <a:br>
              <a:rPr lang="en-US" sz="2400" b="1" dirty="0" smtClean="0">
                <a:solidFill>
                  <a:srgbClr val="F57A1E"/>
                </a:solidFill>
              </a:rPr>
            </a:br>
            <a:r>
              <a:rPr lang="en-US" sz="2400" b="1" dirty="0" smtClean="0">
                <a:solidFill>
                  <a:srgbClr val="F57A1E"/>
                </a:solidFill>
              </a:rPr>
              <a:t>and </a:t>
            </a:r>
            <a:r>
              <a:rPr lang="en-US" sz="2400" b="1" dirty="0">
                <a:solidFill>
                  <a:srgbClr val="F57A1E"/>
                </a:solidFill>
              </a:rPr>
              <a:t>demonstrate </a:t>
            </a:r>
            <a:r>
              <a:rPr lang="en-US" sz="2400" b="1" dirty="0" smtClean="0">
                <a:solidFill>
                  <a:srgbClr val="F57A1E"/>
                </a:solidFill>
              </a:rPr>
              <a:t>feasibility </a:t>
            </a:r>
            <a:endParaRPr lang="en-US" sz="2400" b="1" dirty="0">
              <a:solidFill>
                <a:srgbClr val="F57A1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799526" y="4965175"/>
            <a:ext cx="914400" cy="388619"/>
          </a:xfrm>
          <a:prstGeom prst="right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57A1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788200" y="2364537"/>
            <a:ext cx="914400" cy="388619"/>
          </a:xfrm>
          <a:prstGeom prst="right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753400" y="1748380"/>
            <a:ext cx="343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Sustainability models</a:t>
            </a:r>
          </a:p>
          <a:p>
            <a:r>
              <a:rPr lang="en-US" sz="2400" b="1" dirty="0" smtClean="0">
                <a:solidFill>
                  <a:srgbClr val="0C3959"/>
                </a:solidFill>
              </a:rPr>
              <a:t>Integration with EIs/RIs</a:t>
            </a:r>
          </a:p>
          <a:p>
            <a:r>
              <a:rPr lang="en-US" sz="2400" b="1" dirty="0" smtClean="0">
                <a:solidFill>
                  <a:srgbClr val="0C3959"/>
                </a:solidFill>
              </a:rPr>
              <a:t>Funding schemes</a:t>
            </a:r>
          </a:p>
          <a:p>
            <a:r>
              <a:rPr lang="en-US" sz="2400" b="1" dirty="0" smtClean="0">
                <a:solidFill>
                  <a:srgbClr val="0C3959"/>
                </a:solidFill>
              </a:rPr>
              <a:t>Transition negotiations</a:t>
            </a:r>
          </a:p>
          <a:p>
            <a:r>
              <a:rPr lang="en-US" sz="2400" b="1" dirty="0" smtClean="0">
                <a:solidFill>
                  <a:srgbClr val="0C3959"/>
                </a:solidFill>
              </a:rPr>
              <a:t>Intentionally ‘</a:t>
            </a:r>
            <a:r>
              <a:rPr lang="en-US" sz="2400" b="1" i="1" dirty="0" smtClean="0">
                <a:solidFill>
                  <a:srgbClr val="0C3959"/>
                </a:solidFill>
              </a:rPr>
              <a:t>white label</a:t>
            </a:r>
            <a:r>
              <a:rPr lang="en-US" sz="2400" b="1" dirty="0" smtClean="0">
                <a:solidFill>
                  <a:srgbClr val="0C3959"/>
                </a:solidFill>
              </a:rPr>
              <a:t>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3786437"/>
            <a:ext cx="9825411" cy="2468880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600" y="3713248"/>
            <a:ext cx="1781520" cy="2542069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00280" y="1210131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C3959"/>
                </a:solidFill>
              </a:rPr>
              <a:t>PY1 completed:</a:t>
            </a:r>
            <a:endParaRPr lang="en-US" sz="2400" b="1" i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Task 4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Development of scalable </a:t>
            </a:r>
            <a:r>
              <a:rPr lang="en-US" sz="3600" b="1" dirty="0">
                <a:solidFill>
                  <a:srgbClr val="F57A1E"/>
                </a:solidFill>
              </a:rPr>
              <a:t>policy negotiation mechanisms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7255"/>
            <a:ext cx="3313593" cy="2240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41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21" name="Group 16420"/>
          <p:cNvGrpSpPr/>
          <p:nvPr/>
        </p:nvGrpSpPr>
        <p:grpSpPr>
          <a:xfrm>
            <a:off x="6490265" y="2006679"/>
            <a:ext cx="5635676" cy="4042986"/>
            <a:chOff x="6406081" y="2164774"/>
            <a:chExt cx="5635676" cy="4042986"/>
          </a:xfrm>
        </p:grpSpPr>
        <p:sp>
          <p:nvSpPr>
            <p:cNvPr id="16420" name="Rectangle 16419"/>
            <p:cNvSpPr/>
            <p:nvPr/>
          </p:nvSpPr>
          <p:spPr>
            <a:xfrm>
              <a:off x="6406081" y="2164774"/>
              <a:ext cx="5635676" cy="40429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7A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417" name="Group 16416"/>
            <p:cNvGrpSpPr/>
            <p:nvPr/>
          </p:nvGrpSpPr>
          <p:grpSpPr>
            <a:xfrm>
              <a:off x="6406081" y="2164774"/>
              <a:ext cx="5635676" cy="4042986"/>
              <a:chOff x="6304481" y="1738054"/>
              <a:chExt cx="5635676" cy="4042986"/>
            </a:xfrm>
          </p:grpSpPr>
          <p:grpSp>
            <p:nvGrpSpPr>
              <p:cNvPr id="16414" name="Group 16413"/>
              <p:cNvGrpSpPr/>
              <p:nvPr/>
            </p:nvGrpSpPr>
            <p:grpSpPr>
              <a:xfrm>
                <a:off x="6444049" y="2030095"/>
                <a:ext cx="4637901" cy="3750945"/>
                <a:chOff x="6444049" y="2030095"/>
                <a:chExt cx="4637901" cy="3750945"/>
              </a:xfrm>
            </p:grpSpPr>
            <p:pic>
              <p:nvPicPr>
                <p:cNvPr id="1638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4049" y="2030095"/>
                  <a:ext cx="4637901" cy="3750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7559040" y="2540000"/>
                  <a:ext cx="2834640" cy="69088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7559040" y="3230880"/>
                  <a:ext cx="2103120" cy="32512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7559040" y="3230880"/>
                  <a:ext cx="2834640" cy="121920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7559040" y="3230880"/>
                  <a:ext cx="2225040" cy="187960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7294880" y="2540000"/>
                  <a:ext cx="3098800" cy="154432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7294880" y="3556000"/>
                  <a:ext cx="2367280" cy="52832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7294880" y="4084320"/>
                  <a:ext cx="3098800" cy="36576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7294880" y="4084320"/>
                  <a:ext cx="2489200" cy="102616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flipV="1">
                  <a:off x="8300720" y="2540000"/>
                  <a:ext cx="2092960" cy="237236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flipV="1">
                  <a:off x="8300720" y="3556000"/>
                  <a:ext cx="1361440" cy="135636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V="1">
                  <a:off x="8300720" y="4450080"/>
                  <a:ext cx="2092960" cy="46228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8300720" y="4912360"/>
                  <a:ext cx="1483360" cy="19812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 flipV="1">
                  <a:off x="9326880" y="3556000"/>
                  <a:ext cx="335280" cy="73152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flipV="1">
                  <a:off x="9326880" y="2540000"/>
                  <a:ext cx="1066800" cy="174752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9326880" y="4287520"/>
                  <a:ext cx="1066800" cy="16256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9326880" y="4287520"/>
                  <a:ext cx="457200" cy="82296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 flipV="1">
                  <a:off x="9098280" y="2540000"/>
                  <a:ext cx="1295400" cy="542607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/>
                <p:nvPr/>
              </p:nvCxnSpPr>
              <p:spPr>
                <a:xfrm>
                  <a:off x="9098280" y="3082607"/>
                  <a:ext cx="563880" cy="473393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9098280" y="3082607"/>
                  <a:ext cx="1295400" cy="1367473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/>
                <p:nvPr/>
              </p:nvCxnSpPr>
              <p:spPr>
                <a:xfrm>
                  <a:off x="9098280" y="3082607"/>
                  <a:ext cx="685800" cy="2027873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15" name="TextBox 16414"/>
              <p:cNvSpPr txBox="1"/>
              <p:nvPr/>
            </p:nvSpPr>
            <p:spPr>
              <a:xfrm>
                <a:off x="8240696" y="1738054"/>
                <a:ext cx="13147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‘</a:t>
                </a:r>
                <a:r>
                  <a:rPr lang="en-US" sz="3200" b="1" dirty="0" smtClean="0">
                    <a:solidFill>
                      <a:srgbClr val="F57A1E"/>
                    </a:solidFill>
                  </a:rPr>
                  <a:t>n</a:t>
                </a:r>
                <a:r>
                  <a:rPr lang="en-US" sz="3200" b="1" dirty="0" smtClean="0"/>
                  <a:t> x </a:t>
                </a:r>
                <a:r>
                  <a:rPr lang="en-US" sz="3200" b="1" dirty="0" smtClean="0">
                    <a:solidFill>
                      <a:srgbClr val="F57A1E"/>
                    </a:solidFill>
                  </a:rPr>
                  <a:t>m</a:t>
                </a:r>
                <a:r>
                  <a:rPr lang="en-US" sz="3200" b="1" dirty="0" smtClean="0"/>
                  <a:t>’</a:t>
                </a:r>
                <a:endParaRPr lang="en-US" sz="3200" b="1" dirty="0"/>
              </a:p>
            </p:txBody>
          </p:sp>
          <p:sp>
            <p:nvSpPr>
              <p:cNvPr id="16416" name="TextBox 16415"/>
              <p:cNvSpPr txBox="1"/>
              <p:nvPr/>
            </p:nvSpPr>
            <p:spPr>
              <a:xfrm>
                <a:off x="6304481" y="2718415"/>
                <a:ext cx="99039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C3959"/>
                    </a:solidFill>
                  </a:rPr>
                  <a:t>IdP</a:t>
                </a:r>
              </a:p>
              <a:p>
                <a:r>
                  <a:rPr lang="en-US" b="1" dirty="0" smtClean="0">
                    <a:solidFill>
                      <a:srgbClr val="0C3959"/>
                    </a:solidFill>
                  </a:rPr>
                  <a:t>Home </a:t>
                </a:r>
                <a:br>
                  <a:rPr lang="en-US" b="1" dirty="0" smtClean="0">
                    <a:solidFill>
                      <a:srgbClr val="0C3959"/>
                    </a:solidFill>
                  </a:rPr>
                </a:br>
                <a:r>
                  <a:rPr lang="en-US" b="1" dirty="0" smtClean="0">
                    <a:solidFill>
                      <a:srgbClr val="0C3959"/>
                    </a:solidFill>
                  </a:rPr>
                  <a:t>Institute</a:t>
                </a:r>
                <a:endParaRPr lang="en-US" b="1" dirty="0">
                  <a:solidFill>
                    <a:srgbClr val="0C3959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0490401" y="2960191"/>
                <a:ext cx="144975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dirty="0" smtClean="0">
                    <a:solidFill>
                      <a:srgbClr val="0C3959"/>
                    </a:solidFill>
                  </a:rPr>
                  <a:t>SP</a:t>
                </a:r>
              </a:p>
              <a:p>
                <a:pPr algn="r"/>
                <a:r>
                  <a:rPr lang="en-US" b="1" dirty="0" smtClean="0">
                    <a:solidFill>
                      <a:srgbClr val="0C3959"/>
                    </a:solidFill>
                  </a:rPr>
                  <a:t>Collaborative</a:t>
                </a:r>
              </a:p>
              <a:p>
                <a:pPr algn="r"/>
                <a:r>
                  <a:rPr lang="en-US" b="1" dirty="0" smtClean="0">
                    <a:solidFill>
                      <a:srgbClr val="0C3959"/>
                    </a:solidFill>
                  </a:rPr>
                  <a:t>Resource</a:t>
                </a:r>
              </a:p>
              <a:p>
                <a:pPr algn="r"/>
                <a:r>
                  <a:rPr lang="en-US" b="1" dirty="0" smtClean="0">
                    <a:solidFill>
                      <a:srgbClr val="0C3959"/>
                    </a:solidFill>
                  </a:rPr>
                  <a:t>or </a:t>
                </a:r>
                <a:r>
                  <a:rPr lang="en-US" b="1" dirty="0" err="1" smtClean="0">
                    <a:solidFill>
                      <a:srgbClr val="0C3959"/>
                    </a:solidFill>
                  </a:rPr>
                  <a:t>SIte</a:t>
                </a:r>
                <a:endParaRPr lang="en-US" b="1" dirty="0">
                  <a:solidFill>
                    <a:srgbClr val="0C3959"/>
                  </a:solidFill>
                </a:endParaRPr>
              </a:p>
            </p:txBody>
          </p:sp>
        </p:grp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501" y="1439333"/>
            <a:ext cx="6728459" cy="16188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Collaborations by design have their services distributed</a:t>
            </a:r>
          </a:p>
          <a:p>
            <a:pPr marL="0" indent="0">
              <a:buNone/>
            </a:pPr>
            <a:r>
              <a:rPr lang="en-US" i="1" dirty="0" smtClean="0"/>
              <a:t>and</a:t>
            </a:r>
          </a:p>
          <a:p>
            <a:r>
              <a:rPr lang="en-US" dirty="0" smtClean="0"/>
              <a:t>not that many collaborations are a legal entity</a:t>
            </a:r>
          </a:p>
          <a:p>
            <a:r>
              <a:rPr lang="en-US" dirty="0"/>
              <a:t>o</a:t>
            </a:r>
            <a:r>
              <a:rPr lang="en-US" dirty="0" smtClean="0"/>
              <a:t>r are not ‘authoritative’ for constituent services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mesh policy negotiation does not scale – we cannot afford it!</a:t>
            </a:r>
            <a:endParaRPr lang="en-US" dirty="0"/>
          </a:p>
        </p:txBody>
      </p:sp>
      <p:sp>
        <p:nvSpPr>
          <p:cNvPr id="103" name="Content Placeholder 5"/>
          <p:cNvSpPr txBox="1">
            <a:spLocks/>
          </p:cNvSpPr>
          <p:nvPr/>
        </p:nvSpPr>
        <p:spPr>
          <a:xfrm>
            <a:off x="444501" y="3343486"/>
            <a:ext cx="6728459" cy="161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IdPs and Home Institutes</a:t>
            </a:r>
          </a:p>
          <a:p>
            <a:r>
              <a:rPr lang="en-US" dirty="0" smtClean="0"/>
              <a:t>do not have the effort to evaluate services</a:t>
            </a:r>
            <a:br>
              <a:rPr lang="en-US" dirty="0" smtClean="0"/>
            </a:br>
            <a:r>
              <a:rPr lang="en-US" dirty="0" smtClean="0"/>
              <a:t>that only impact a couple of their people</a:t>
            </a:r>
          </a:p>
          <a:p>
            <a:r>
              <a:rPr lang="en-US" dirty="0" smtClean="0"/>
              <a:t>are – in academia – in general very risk-averse</a:t>
            </a:r>
            <a:endParaRPr lang="en-US" dirty="0"/>
          </a:p>
        </p:txBody>
      </p:sp>
      <p:sp>
        <p:nvSpPr>
          <p:cNvPr id="16418" name="Down Arrow 16417"/>
          <p:cNvSpPr/>
          <p:nvPr/>
        </p:nvSpPr>
        <p:spPr>
          <a:xfrm>
            <a:off x="2418080" y="5024120"/>
            <a:ext cx="2194560" cy="314960"/>
          </a:xfrm>
          <a:prstGeom prst="downArrow">
            <a:avLst/>
          </a:prstGeom>
          <a:solidFill>
            <a:srgbClr val="0C3959"/>
          </a:solidFill>
          <a:ln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9" name="TextBox 16418"/>
          <p:cNvSpPr txBox="1"/>
          <p:nvPr/>
        </p:nvSpPr>
        <p:spPr>
          <a:xfrm>
            <a:off x="515621" y="5582305"/>
            <a:ext cx="5569153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C3959"/>
                </a:solidFill>
              </a:rPr>
              <a:t>Group entities to easy negotiation process</a:t>
            </a:r>
            <a:endParaRPr lang="en-US" sz="2400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of entities – PY1 results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88275" y="1681163"/>
            <a:ext cx="3632505" cy="823912"/>
          </a:xfrm>
          <a:prstGeom prst="rect">
            <a:avLst/>
          </a:prstGeom>
          <a:solidFill>
            <a:srgbClr val="F57A1E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eduGAIN ‘SAML’</a:t>
            </a:r>
            <a:br>
              <a:rPr lang="en-US" sz="2400" b="1" dirty="0" smtClean="0"/>
            </a:br>
            <a:r>
              <a:rPr lang="en-US" sz="2400" b="1" dirty="0" smtClean="0"/>
              <a:t>Entity Categories Review</a:t>
            </a:r>
            <a:endParaRPr lang="en-US" sz="2400" b="1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4294967295"/>
          </p:nvPr>
        </p:nvSpPr>
        <p:spPr>
          <a:xfrm>
            <a:off x="487681" y="2540004"/>
            <a:ext cx="3627119" cy="3700463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/>
              <a:t>a</a:t>
            </a:r>
            <a:r>
              <a:rPr lang="en-US" i="1" dirty="0" smtClean="0"/>
              <a:t>doption survey</a:t>
            </a:r>
          </a:p>
          <a:p>
            <a:r>
              <a:rPr lang="en-US" i="1" dirty="0" smtClean="0"/>
              <a:t>granularity of categories</a:t>
            </a:r>
          </a:p>
          <a:p>
            <a:r>
              <a:rPr lang="en-US" i="1" dirty="0" smtClean="0"/>
              <a:t>traditionally pushed by IdPs, with requirements on SPs,</a:t>
            </a:r>
            <a:br>
              <a:rPr lang="en-US" i="1" dirty="0" smtClean="0"/>
            </a:br>
            <a:r>
              <a:rPr lang="en-US" i="1" dirty="0" smtClean="0"/>
              <a:t>but that is changing!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‘</a:t>
            </a:r>
            <a:r>
              <a:rPr lang="en-US" dirty="0" smtClean="0"/>
              <a:t>REFEDS R&amp;S</a:t>
            </a:r>
            <a:r>
              <a:rPr lang="en-US" b="1" dirty="0" smtClean="0"/>
              <a:t>’, </a:t>
            </a:r>
            <a:r>
              <a:rPr lang="en-US" dirty="0" smtClean="0"/>
              <a:t>‘DP </a:t>
            </a:r>
            <a:r>
              <a:rPr lang="en-US" dirty="0" err="1" smtClean="0"/>
              <a:t>CoCo</a:t>
            </a:r>
            <a:r>
              <a:rPr lang="en-US" dirty="0" smtClean="0"/>
              <a:t>’, </a:t>
            </a:r>
            <a:br>
              <a:rPr lang="en-US" dirty="0" smtClean="0"/>
            </a:br>
            <a:r>
              <a:rPr lang="en-US" i="1" dirty="0" smtClean="0"/>
              <a:t>but also </a:t>
            </a:r>
            <a:br>
              <a:rPr lang="en-US" i="1" dirty="0" smtClean="0"/>
            </a:br>
            <a:r>
              <a:rPr lang="en-US" i="1" dirty="0" smtClean="0"/>
              <a:t>‘CLARIN’, ‘SWAMID AL1’, …</a:t>
            </a:r>
            <a:endParaRPr lang="en-US" b="1" i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Evolving results: AARC Wiki</a:t>
            </a:r>
            <a:r>
              <a:rPr lang="en-US" dirty="0" smtClean="0">
                <a:solidFill>
                  <a:srgbClr val="F57A1E"/>
                </a:solidFill>
              </a:rPr>
              <a:t>*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996585" y="1681163"/>
            <a:ext cx="3642596" cy="823912"/>
          </a:xfrm>
          <a:prstGeom prst="rect">
            <a:avLst/>
          </a:prstGeom>
          <a:solidFill>
            <a:srgbClr val="F57A1E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Use of </a:t>
            </a:r>
            <a:br>
              <a:rPr lang="en-US" sz="2400" b="1" dirty="0" smtClean="0"/>
            </a:br>
            <a:r>
              <a:rPr lang="en-US" sz="2400" b="1" dirty="0" smtClean="0"/>
              <a:t>proxy bridging components</a:t>
            </a:r>
            <a:endParaRPr lang="en-US" sz="2400" b="1" dirty="0"/>
          </a:p>
        </p:txBody>
      </p:sp>
      <p:sp>
        <p:nvSpPr>
          <p:cNvPr id="9" name="Content Placeholder 5"/>
          <p:cNvSpPr>
            <a:spLocks noGrp="1"/>
          </p:cNvSpPr>
          <p:nvPr>
            <p:ph sz="half" idx="4294967295"/>
          </p:nvPr>
        </p:nvSpPr>
        <p:spPr>
          <a:xfrm>
            <a:off x="7995921" y="2540004"/>
            <a:ext cx="3637279" cy="3700463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>
            <a:normAutofit fontScale="92500"/>
          </a:bodyPr>
          <a:lstStyle/>
          <a:p>
            <a:r>
              <a:rPr lang="en-US" i="1" dirty="0" smtClean="0"/>
              <a:t>how much of eduGAIN can we connect to </a:t>
            </a:r>
            <a:r>
              <a:rPr lang="en-US" b="1" i="1" dirty="0" smtClean="0"/>
              <a:t>current </a:t>
            </a:r>
            <a:r>
              <a:rPr lang="en-US" i="1" dirty="0" smtClean="0"/>
              <a:t>EI resources</a:t>
            </a:r>
          </a:p>
          <a:p>
            <a:r>
              <a:rPr lang="en-US" i="1" dirty="0" smtClean="0"/>
              <a:t>based on entity categories</a:t>
            </a:r>
          </a:p>
          <a:p>
            <a:r>
              <a:rPr lang="en-US" i="1" dirty="0" smtClean="0"/>
              <a:t>leverage Sirtfi and ‘R&amp;S’</a:t>
            </a:r>
          </a:p>
          <a:p>
            <a:r>
              <a:rPr lang="en-US" i="1" dirty="0" err="1" smtClean="0"/>
              <a:t>proxying</a:t>
            </a:r>
            <a:r>
              <a:rPr lang="en-US" i="1" dirty="0" smtClean="0"/>
              <a:t> is bi-directional </a:t>
            </a:r>
            <a:br>
              <a:rPr lang="en-US" i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Use ‘CILogon-like TTS’ pilot</a:t>
            </a:r>
          </a:p>
          <a:p>
            <a:r>
              <a:rPr lang="en-US" dirty="0" smtClean="0"/>
              <a:t>can we get the back-end CA accredited</a:t>
            </a:r>
            <a:r>
              <a:rPr lang="en-US" baseline="30000" dirty="0" smtClean="0">
                <a:solidFill>
                  <a:srgbClr val="F57A1E"/>
                </a:solidFill>
              </a:rPr>
              <a:t>+</a:t>
            </a:r>
            <a:r>
              <a:rPr lang="en-US" dirty="0" smtClean="0"/>
              <a:t> to the IGTF</a:t>
            </a:r>
          </a:p>
          <a:p>
            <a:r>
              <a:rPr lang="en-US" dirty="0" smtClean="0"/>
              <a:t>and thus have instant global acceptance for some ECs?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227295" y="1681163"/>
            <a:ext cx="3652686" cy="823912"/>
          </a:xfrm>
          <a:prstGeom prst="rect">
            <a:avLst/>
          </a:prstGeom>
          <a:solidFill>
            <a:srgbClr val="F57A1E"/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Entity Category </a:t>
            </a:r>
            <a:br>
              <a:rPr lang="en-US" sz="2400" b="1" dirty="0" smtClean="0"/>
            </a:br>
            <a:r>
              <a:rPr lang="en-US" sz="2400" b="1" dirty="0" smtClean="0"/>
              <a:t>Experiment</a:t>
            </a:r>
            <a:r>
              <a:rPr lang="en-US" sz="2400" b="1" dirty="0"/>
              <a:t> </a:t>
            </a:r>
            <a:r>
              <a:rPr lang="en-US" sz="2400" b="1" dirty="0" smtClean="0"/>
              <a:t>using Sirtfi </a:t>
            </a:r>
            <a:endParaRPr lang="en-US" sz="2400" b="1" dirty="0"/>
          </a:p>
        </p:txBody>
      </p:sp>
      <p:sp>
        <p:nvSpPr>
          <p:cNvPr id="11" name="Content Placeholder 5"/>
          <p:cNvSpPr>
            <a:spLocks noGrp="1"/>
          </p:cNvSpPr>
          <p:nvPr>
            <p:ph sz="half" idx="4294967295"/>
          </p:nvPr>
        </p:nvSpPr>
        <p:spPr>
          <a:xfrm>
            <a:off x="4226561" y="2540004"/>
            <a:ext cx="3647439" cy="3700463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 smtClean="0"/>
              <a:t>Sirtfi compliance via ECs</a:t>
            </a:r>
          </a:p>
          <a:p>
            <a:r>
              <a:rPr lang="en-US" i="1" dirty="0"/>
              <a:t>s</a:t>
            </a:r>
            <a:r>
              <a:rPr lang="en-US" i="1" dirty="0" smtClean="0"/>
              <a:t>elf-assessment  facilitates adoption – but does it show in eduGAIN publication?</a:t>
            </a:r>
          </a:p>
          <a:p>
            <a:pPr marL="0" indent="0">
              <a:buNone/>
            </a:pPr>
            <a:r>
              <a:rPr lang="en-US" b="1" dirty="0" smtClean="0"/>
              <a:t>Unexpectedly rapid adoption:</a:t>
            </a:r>
            <a:endParaRPr lang="en-US" dirty="0" smtClean="0"/>
          </a:p>
          <a:p>
            <a:r>
              <a:rPr lang="en-US" dirty="0" smtClean="0"/>
              <a:t>87 Sirtfi entities in </a:t>
            </a:r>
            <a:r>
              <a:rPr lang="en-US" b="1" dirty="0" smtClean="0"/>
              <a:t>4 month</a:t>
            </a:r>
          </a:p>
          <a:p>
            <a:r>
              <a:rPr lang="en-US" i="1" dirty="0" smtClean="0"/>
              <a:t>R&amp;S: 284 in ~ </a:t>
            </a:r>
            <a:r>
              <a:rPr lang="en-US" b="1" i="1" dirty="0" smtClean="0"/>
              <a:t>3 </a:t>
            </a:r>
            <a:r>
              <a:rPr lang="en-US" b="1" i="1" dirty="0" err="1" smtClean="0"/>
              <a:t>yr</a:t>
            </a:r>
            <a:endParaRPr lang="en-US" b="1" i="1" dirty="0" smtClean="0"/>
          </a:p>
          <a:p>
            <a:r>
              <a:rPr lang="en-US" i="1" dirty="0" err="1" smtClean="0"/>
              <a:t>CoCo</a:t>
            </a:r>
            <a:r>
              <a:rPr lang="en-US" i="1" dirty="0" smtClean="0"/>
              <a:t>: 157 in ~ </a:t>
            </a:r>
            <a:r>
              <a:rPr lang="en-US" b="1" i="1" dirty="0" smtClean="0"/>
              <a:t>2 </a:t>
            </a:r>
            <a:r>
              <a:rPr lang="en-US" b="1" i="1" dirty="0" err="1" smtClean="0"/>
              <a:t>yr</a:t>
            </a:r>
            <a:endParaRPr lang="en-US" b="1" i="1" dirty="0" smtClean="0"/>
          </a:p>
          <a:p>
            <a:pPr marL="0" indent="0">
              <a:buNone/>
            </a:pPr>
            <a:r>
              <a:rPr lang="en-US" i="1" dirty="0" smtClean="0"/>
              <a:t>Conclude: time is ‘ripe’ for 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0560" y="6377503"/>
            <a:ext cx="7004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* https</a:t>
            </a:r>
            <a:r>
              <a:rPr lang="en-US" sz="1400" i="1" dirty="0">
                <a:solidFill>
                  <a:srgbClr val="F57A1E"/>
                </a:solidFill>
              </a:rPr>
              <a:t>://</a:t>
            </a:r>
            <a:r>
              <a:rPr lang="en-US" sz="1400" i="1" dirty="0" smtClean="0">
                <a:solidFill>
                  <a:srgbClr val="F57A1E"/>
                </a:solidFill>
              </a:rPr>
              <a:t>wiki.geant.org/display/AARC/Current+Status+of+SAML+Entity+Categories+Adoption</a:t>
            </a:r>
          </a:p>
          <a:p>
            <a:r>
              <a:rPr lang="en-US" sz="1400" i="1" dirty="0" smtClean="0">
                <a:solidFill>
                  <a:srgbClr val="F57A1E"/>
                </a:solidFill>
              </a:rPr>
              <a:t>+ http://www.rcauth.eu/ and see the SA1 presentation tomorrow</a:t>
            </a:r>
            <a:endParaRPr lang="en-US" sz="1400" i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RCauth.eu – supporting the CILogon Token Translation Pilot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329827"/>
            <a:ext cx="3795071" cy="1907460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H:\Home\davidg\EUGridPMA\IGTF\IGTF-logos\IGTF-verified-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" y="2346595"/>
            <a:ext cx="1113411" cy="7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846717"/>
              </p:ext>
            </p:extLst>
          </p:nvPr>
        </p:nvGraphicFramePr>
        <p:xfrm>
          <a:off x="4701036" y="1283172"/>
          <a:ext cx="3068320" cy="21539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8320"/>
              </a:tblGrid>
              <a:tr h="5384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C3959"/>
                          </a:solidFill>
                        </a:rPr>
                        <a:t>Head side of the coin</a:t>
                      </a:r>
                      <a:endParaRPr lang="en-US" sz="2400" dirty="0">
                        <a:solidFill>
                          <a:srgbClr val="0C3959"/>
                        </a:solidFill>
                      </a:endParaRPr>
                    </a:p>
                  </a:txBody>
                  <a:tcPr/>
                </a:tc>
              </a:tr>
              <a:tr h="1189567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rgbClr val="0C3959"/>
                          </a:solidFill>
                        </a:rPr>
                        <a:t>Entity categories to identify qualifying IdPs, so that the collaborative services can trust what comes out of the federated</a:t>
                      </a:r>
                      <a:r>
                        <a:rPr lang="en-US" sz="2000" i="1" baseline="0" dirty="0" smtClean="0">
                          <a:solidFill>
                            <a:srgbClr val="0C3959"/>
                          </a:solidFill>
                        </a:rPr>
                        <a:t> Identity Providers</a:t>
                      </a:r>
                      <a:endParaRPr lang="en-US" sz="2000" i="1" dirty="0">
                        <a:solidFill>
                          <a:srgbClr val="0C395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1564" y="4008668"/>
            <a:ext cx="4510248" cy="729807"/>
          </a:xfrm>
          <a:prstGeom prst="rect">
            <a:avLst/>
          </a:prstGeom>
          <a:solidFill>
            <a:srgbClr val="F57A1E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C3959"/>
                </a:solidFill>
              </a:rPr>
              <a:t>REFEDS R&amp;S ‘section 6’ – </a:t>
            </a:r>
            <a:br>
              <a:rPr lang="en-US" sz="2000" b="1" dirty="0" smtClean="0">
                <a:solidFill>
                  <a:srgbClr val="0C3959"/>
                </a:solidFill>
              </a:rPr>
            </a:br>
            <a:r>
              <a:rPr lang="en-US" sz="2000" b="1" dirty="0" smtClean="0">
                <a:solidFill>
                  <a:srgbClr val="0C3959"/>
                </a:solidFill>
              </a:rPr>
              <a:t>non-reassigned identifiers for users</a:t>
            </a:r>
            <a:endParaRPr lang="en-US" sz="2000" b="1" dirty="0">
              <a:solidFill>
                <a:srgbClr val="0C3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563" y="4910558"/>
            <a:ext cx="4510249" cy="729807"/>
          </a:xfrm>
          <a:prstGeom prst="rect">
            <a:avLst/>
          </a:prstGeom>
          <a:solidFill>
            <a:srgbClr val="F57A1E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C3959"/>
                </a:solidFill>
              </a:rPr>
              <a:t>Sirtfi incident response – </a:t>
            </a:r>
            <a:br>
              <a:rPr lang="en-US" sz="2000" b="1" dirty="0" smtClean="0">
                <a:solidFill>
                  <a:srgbClr val="0C3959"/>
                </a:solidFill>
              </a:rPr>
            </a:br>
            <a:r>
              <a:rPr lang="en-US" sz="2000" b="1" dirty="0" smtClean="0">
                <a:solidFill>
                  <a:srgbClr val="0C3959"/>
                </a:solidFill>
              </a:rPr>
              <a:t>traceability for users at time of issuance</a:t>
            </a:r>
            <a:endParaRPr lang="en-US" sz="2000" b="1" dirty="0">
              <a:solidFill>
                <a:srgbClr val="0C395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3497" y="5600650"/>
            <a:ext cx="3608996" cy="729807"/>
          </a:xfrm>
          <a:prstGeom prst="rect">
            <a:avLst/>
          </a:prstGeom>
          <a:solidFill>
            <a:srgbClr val="FABD9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3959"/>
                </a:solidFill>
              </a:rPr>
              <a:t>SP-based heuristic resolution</a:t>
            </a:r>
            <a:br>
              <a:rPr lang="en-US" sz="2000" dirty="0" smtClean="0">
                <a:solidFill>
                  <a:srgbClr val="0C3959"/>
                </a:solidFill>
              </a:rPr>
            </a:br>
            <a:r>
              <a:rPr lang="en-US" sz="2000" dirty="0" smtClean="0">
                <a:solidFill>
                  <a:srgbClr val="0C3959"/>
                </a:solidFill>
              </a:rPr>
              <a:t>of Federated IdP inconsistencies</a:t>
            </a:r>
            <a:endParaRPr lang="en-US" sz="2000" dirty="0">
              <a:solidFill>
                <a:srgbClr val="0C3959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084859" y="4195752"/>
            <a:ext cx="768639" cy="355638"/>
          </a:xfrm>
          <a:prstGeom prst="rightArrow">
            <a:avLst/>
          </a:prstGeom>
          <a:solidFill>
            <a:srgbClr val="0C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ight Arrow 17"/>
          <p:cNvSpPr/>
          <p:nvPr/>
        </p:nvSpPr>
        <p:spPr>
          <a:xfrm rot="19800000">
            <a:off x="5042887" y="4889823"/>
            <a:ext cx="836593" cy="355638"/>
          </a:xfrm>
          <a:prstGeom prst="rightArrow">
            <a:avLst/>
          </a:prstGeom>
          <a:solidFill>
            <a:srgbClr val="0C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ight Arrow 18"/>
          <p:cNvSpPr/>
          <p:nvPr/>
        </p:nvSpPr>
        <p:spPr>
          <a:xfrm rot="16200000">
            <a:off x="6100644" y="5097640"/>
            <a:ext cx="384320" cy="355638"/>
          </a:xfrm>
          <a:prstGeom prst="rightArrow">
            <a:avLst/>
          </a:prstGeom>
          <a:solidFill>
            <a:srgbClr val="0C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6039227" y="4013519"/>
            <a:ext cx="2613488" cy="1042581"/>
          </a:xfrm>
          <a:prstGeom prst="rect">
            <a:avLst/>
          </a:prstGeom>
          <a:solidFill>
            <a:srgbClr val="F57A1E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C3959"/>
                </a:solidFill>
              </a:rPr>
              <a:t>meets IGTF ‘Identifier Trust Assurance’ requirements profile</a:t>
            </a:r>
            <a:endParaRPr lang="en-US" sz="2000" b="1" i="1" dirty="0">
              <a:solidFill>
                <a:srgbClr val="0C3959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8876419" y="4704497"/>
            <a:ext cx="768639" cy="355638"/>
          </a:xfrm>
          <a:prstGeom prst="rightArrow">
            <a:avLst/>
          </a:prstGeom>
          <a:solidFill>
            <a:srgbClr val="0C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5" name="Group 14"/>
          <p:cNvGrpSpPr/>
          <p:nvPr/>
        </p:nvGrpSpPr>
        <p:grpSpPr>
          <a:xfrm>
            <a:off x="9763937" y="4261547"/>
            <a:ext cx="2291215" cy="1704008"/>
            <a:chOff x="8825281" y="4279698"/>
            <a:chExt cx="1662232" cy="1236225"/>
          </a:xfrm>
        </p:grpSpPr>
        <p:pic>
          <p:nvPicPr>
            <p:cNvPr id="22" name="Picture 15" descr="H:\Home\davidg\Template\Logos\wLCG\WLCG-Logo-Cube-W-L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8546" y="4279698"/>
              <a:ext cx="673715" cy="596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8825281" y="4529299"/>
              <a:ext cx="1662232" cy="986624"/>
              <a:chOff x="8825281" y="4529299"/>
              <a:chExt cx="1662232" cy="986624"/>
            </a:xfrm>
          </p:grpSpPr>
          <p:pic>
            <p:nvPicPr>
              <p:cNvPr id="23" name="Picture 8" descr="H:\Home\davidg\Template\Logos\EGI-logo-large01-transp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9148" y="4674649"/>
                <a:ext cx="531781" cy="402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7" descr="http://www.prace-ri.eu/IMG/png/prace-logo-transparent-160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0824" y="4529299"/>
                <a:ext cx="423308" cy="288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9" name="Picture 7" descr="http://www.nano.gov/sites/default/files/xsede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5281" y="5154681"/>
                <a:ext cx="946568" cy="361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21" name="Picture 9" descr="https://ncgas.org/images/small_osglogo.gi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0823" y="4874784"/>
                <a:ext cx="646690" cy="442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" name="TextBox 29"/>
          <p:cNvSpPr txBox="1"/>
          <p:nvPr/>
        </p:nvSpPr>
        <p:spPr>
          <a:xfrm>
            <a:off x="9763937" y="1543124"/>
            <a:ext cx="2291216" cy="729807"/>
          </a:xfrm>
          <a:prstGeom prst="rect">
            <a:avLst/>
          </a:prstGeom>
          <a:solidFill>
            <a:srgbClr val="FABD9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3959"/>
                </a:solidFill>
              </a:rPr>
              <a:t>Privacy Policy, Data </a:t>
            </a:r>
            <a:br>
              <a:rPr lang="en-US" sz="2000" dirty="0" smtClean="0">
                <a:solidFill>
                  <a:srgbClr val="0C3959"/>
                </a:solidFill>
              </a:rPr>
            </a:br>
            <a:r>
              <a:rPr lang="en-US" sz="2000" dirty="0" smtClean="0">
                <a:solidFill>
                  <a:srgbClr val="0C3959"/>
                </a:solidFill>
              </a:rPr>
              <a:t>Protection, CP/CPS</a:t>
            </a:r>
          </a:p>
        </p:txBody>
      </p:sp>
      <p:sp>
        <p:nvSpPr>
          <p:cNvPr id="17" name="Bent Arrow 16"/>
          <p:cNvSpPr/>
          <p:nvPr/>
        </p:nvSpPr>
        <p:spPr>
          <a:xfrm>
            <a:off x="8098971" y="1679509"/>
            <a:ext cx="1546086" cy="2183047"/>
          </a:xfrm>
          <a:prstGeom prst="bentArrow">
            <a:avLst>
              <a:gd name="adj1" fmla="val 10667"/>
              <a:gd name="adj2" fmla="val 14060"/>
              <a:gd name="adj3" fmla="val 14740"/>
              <a:gd name="adj4" fmla="val 41940"/>
            </a:avLst>
          </a:prstGeom>
          <a:solidFill>
            <a:srgbClr val="0C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6844" y="6604476"/>
            <a:ext cx="5735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57A1E"/>
                </a:solidFill>
              </a:rPr>
              <a:t>* pending foreseen revision of applicable EGI policy – planned for early EGI PY2 (Q3 2016)</a:t>
            </a:r>
            <a:endParaRPr lang="en-US" sz="1200" i="1" dirty="0">
              <a:solidFill>
                <a:srgbClr val="F57A1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939" y="2648950"/>
            <a:ext cx="1119697" cy="1612597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228" y="2528436"/>
            <a:ext cx="1639457" cy="8189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Many groups and (proposed) policies, but leaving many open issues</a:t>
            </a:r>
          </a:p>
          <a:p>
            <a:endParaRPr lang="en-US" dirty="0" smtClean="0"/>
          </a:p>
          <a:p>
            <a:r>
              <a:rPr lang="en-US" dirty="0" smtClean="0"/>
              <a:t>AARC </a:t>
            </a:r>
            <a:r>
              <a:rPr lang="en-US" dirty="0" smtClean="0"/>
              <a:t>is </a:t>
            </a:r>
            <a:r>
              <a:rPr lang="en-US" dirty="0" smtClean="0"/>
              <a:t>tackling a sub-set of these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F6791C"/>
                </a:solidFill>
              </a:rPr>
              <a:t>Levels of Assurance</a:t>
            </a:r>
            <a:r>
              <a:rPr lang="en-US" dirty="0" smtClean="0"/>
              <a:t>” 	– a minimally-useful level and a differentiated set, for ID and attributes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F6791C"/>
                </a:solidFill>
              </a:rPr>
              <a:t>Incident Response</a:t>
            </a:r>
            <a:r>
              <a:rPr lang="en-US" dirty="0" smtClean="0"/>
              <a:t>”	– encouraging ‘expression’ of engagement by (federation) partners</a:t>
            </a:r>
            <a:br>
              <a:rPr lang="en-US" dirty="0" smtClean="0"/>
            </a:br>
            <a:r>
              <a:rPr lang="en-US" dirty="0" smtClean="0"/>
              <a:t>				   and a common </a:t>
            </a:r>
            <a:r>
              <a:rPr lang="en-US" dirty="0" smtClean="0"/>
              <a:t>understanding on operational security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F6791C"/>
                </a:solidFill>
              </a:rPr>
              <a:t>Sustainability </a:t>
            </a:r>
            <a:r>
              <a:rPr lang="en-US" dirty="0" smtClean="0">
                <a:solidFill>
                  <a:srgbClr val="F57A1E"/>
                </a:solidFill>
              </a:rPr>
              <a:t>models and Guest IdPs</a:t>
            </a:r>
            <a:r>
              <a:rPr lang="en-US" dirty="0" smtClean="0"/>
              <a:t>”	– how can a service be offered in the long run?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F6791C"/>
                </a:solidFill>
              </a:rPr>
              <a:t>Scalable policy negotiation</a:t>
            </a:r>
            <a:r>
              <a:rPr lang="en-US" dirty="0" smtClean="0"/>
              <a:t>” 		– beyond bilateral </a:t>
            </a:r>
            <a:r>
              <a:rPr lang="en-US" dirty="0" smtClean="0"/>
              <a:t>discussion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F6791C"/>
                </a:solidFill>
              </a:rPr>
              <a:t>Protection of (accounting) data privacy</a:t>
            </a:r>
            <a:r>
              <a:rPr lang="en-US" dirty="0" smtClean="0"/>
              <a:t>” 	– aggregation of </a:t>
            </a:r>
            <a:r>
              <a:rPr lang="en-US" dirty="0" smtClean="0"/>
              <a:t>personal data </a:t>
            </a:r>
            <a:r>
              <a:rPr lang="en-US" dirty="0" smtClean="0"/>
              <a:t>in </a:t>
            </a:r>
            <a:r>
              <a:rPr lang="en-US" dirty="0" smtClean="0"/>
              <a:t>operating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	   collaborative </a:t>
            </a:r>
            <a:r>
              <a:rPr lang="en-US" dirty="0" smtClean="0"/>
              <a:t>infrastructures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Strategy is to support and extend established and emergent groups so as to </a:t>
            </a:r>
            <a:br>
              <a:rPr lang="en-US" dirty="0" smtClean="0"/>
            </a:br>
            <a:r>
              <a:rPr lang="en-US" dirty="0" smtClean="0"/>
              <a:t>leverage their support base (and ‘multiply’ the effect of policy investments from AARC)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Policy Puzzle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029315" y="2104831"/>
            <a:ext cx="1968981" cy="3349575"/>
            <a:chOff x="9584933" y="1351102"/>
            <a:chExt cx="1968981" cy="3349575"/>
          </a:xfrm>
        </p:grpSpPr>
        <p:grpSp>
          <p:nvGrpSpPr>
            <p:cNvPr id="5" name="Group 4"/>
            <p:cNvGrpSpPr/>
            <p:nvPr/>
          </p:nvGrpSpPr>
          <p:grpSpPr>
            <a:xfrm>
              <a:off x="9584933" y="1351102"/>
              <a:ext cx="1968981" cy="2420008"/>
              <a:chOff x="7355548" y="1052736"/>
              <a:chExt cx="1968981" cy="2420008"/>
            </a:xfrm>
          </p:grpSpPr>
          <p:sp>
            <p:nvSpPr>
              <p:cNvPr id="6" name="Puzzle3"/>
              <p:cNvSpPr>
                <a:spLocks noEditPoints="1" noChangeArrowheads="1"/>
              </p:cNvSpPr>
              <p:nvPr/>
            </p:nvSpPr>
            <p:spPr bwMode="auto">
              <a:xfrm>
                <a:off x="8314332" y="1052736"/>
                <a:ext cx="773975" cy="1050778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IGTF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Puzzle2"/>
              <p:cNvSpPr>
                <a:spLocks noEditPoints="1" noChangeArrowheads="1"/>
              </p:cNvSpPr>
              <p:nvPr/>
            </p:nvSpPr>
            <p:spPr bwMode="auto">
              <a:xfrm>
                <a:off x="8089227" y="1818263"/>
                <a:ext cx="1235302" cy="957083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SCI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Puzzle4"/>
              <p:cNvSpPr>
                <a:spLocks noEditPoints="1" noChangeArrowheads="1"/>
              </p:cNvSpPr>
              <p:nvPr/>
            </p:nvSpPr>
            <p:spPr bwMode="auto">
              <a:xfrm>
                <a:off x="7611225" y="1806465"/>
                <a:ext cx="744794" cy="1223595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REFEDS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Puzzle1"/>
              <p:cNvSpPr>
                <a:spLocks noEditPoints="1" noChangeArrowheads="1"/>
              </p:cNvSpPr>
              <p:nvPr/>
            </p:nvSpPr>
            <p:spPr bwMode="auto">
              <a:xfrm>
                <a:off x="7355549" y="1370607"/>
                <a:ext cx="1250587" cy="729437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GB" sz="1000" b="1" dirty="0" smtClean="0">
                    <a:solidFill>
                      <a:srgbClr val="002060"/>
                    </a:solidFill>
                  </a:rPr>
                  <a:t/>
                </a:r>
                <a:br>
                  <a:rPr lang="en-GB" sz="1000" b="1" dirty="0" smtClean="0">
                    <a:solidFill>
                      <a:srgbClr val="002060"/>
                    </a:solidFill>
                  </a:rPr>
                </a:br>
                <a:r>
                  <a:rPr lang="en-GB" sz="1100" b="1" dirty="0" smtClean="0">
                    <a:solidFill>
                      <a:srgbClr val="002060"/>
                    </a:solidFill>
                  </a:rPr>
                  <a:t>FIM4R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Puzzle3"/>
              <p:cNvSpPr>
                <a:spLocks noEditPoints="1" noChangeArrowheads="1"/>
              </p:cNvSpPr>
              <p:nvPr/>
            </p:nvSpPr>
            <p:spPr bwMode="auto">
              <a:xfrm>
                <a:off x="8314332" y="2421966"/>
                <a:ext cx="773975" cy="1050778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GN4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Puzzle1"/>
              <p:cNvSpPr>
                <a:spLocks noEditPoints="1" noChangeArrowheads="1"/>
              </p:cNvSpPr>
              <p:nvPr/>
            </p:nvSpPr>
            <p:spPr bwMode="auto">
              <a:xfrm>
                <a:off x="7355548" y="2739836"/>
                <a:ext cx="1250587" cy="729437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0" tIns="36000" rIns="0" bIns="36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050" b="1" dirty="0" smtClean="0">
                    <a:solidFill>
                      <a:srgbClr val="002060"/>
                    </a:solidFill>
                  </a:rPr>
                  <a:t>AARC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" name="Puzzle4"/>
            <p:cNvSpPr>
              <a:spLocks noEditPoints="1" noChangeArrowheads="1"/>
            </p:cNvSpPr>
            <p:nvPr/>
          </p:nvSpPr>
          <p:spPr bwMode="auto">
            <a:xfrm>
              <a:off x="10543717" y="3477082"/>
              <a:ext cx="744794" cy="122359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b="1" dirty="0" smtClean="0">
                  <a:solidFill>
                    <a:srgbClr val="002060"/>
                  </a:solidFill>
                </a:rPr>
                <a:t>SIRTFI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Puzzle2"/>
            <p:cNvSpPr>
              <a:spLocks noEditPoints="1" noChangeArrowheads="1"/>
            </p:cNvSpPr>
            <p:nvPr/>
          </p:nvSpPr>
          <p:spPr bwMode="auto">
            <a:xfrm>
              <a:off x="9600219" y="3477082"/>
              <a:ext cx="1235302" cy="957083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b="1" dirty="0" smtClean="0">
                  <a:solidFill>
                    <a:srgbClr val="002060"/>
                  </a:solidFill>
                </a:rPr>
                <a:t>. . .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9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PY2: Developing scalable policy models in light of the Blueprint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5" y="2669374"/>
            <a:ext cx="4051502" cy="331486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1520" y="6468348"/>
            <a:ext cx="2883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Graphics inset: Ann Harding, SWITCH</a:t>
            </a:r>
            <a:endParaRPr lang="en-US" sz="1400" i="1" dirty="0">
              <a:solidFill>
                <a:srgbClr val="F57A1E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49" y="1359878"/>
            <a:ext cx="1522730" cy="2162793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95433"/>
              </p:ext>
            </p:extLst>
          </p:nvPr>
        </p:nvGraphicFramePr>
        <p:xfrm>
          <a:off x="8666479" y="4158197"/>
          <a:ext cx="3068320" cy="21539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8320"/>
              </a:tblGrid>
              <a:tr h="5384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C3959"/>
                          </a:solidFill>
                        </a:rPr>
                        <a:t>Tail side of the coin</a:t>
                      </a:r>
                      <a:endParaRPr lang="en-US" sz="2400" dirty="0">
                        <a:solidFill>
                          <a:srgbClr val="0C3959"/>
                        </a:solidFill>
                      </a:endParaRPr>
                    </a:p>
                  </a:txBody>
                  <a:tcPr/>
                </a:tc>
              </a:tr>
              <a:tr h="1189567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rgbClr val="0C3959"/>
                          </a:solidFill>
                        </a:rPr>
                        <a:t>Policy</a:t>
                      </a:r>
                      <a:r>
                        <a:rPr lang="en-US" sz="2000" i="1" baseline="0" dirty="0" smtClean="0">
                          <a:solidFill>
                            <a:srgbClr val="0C3959"/>
                          </a:solidFill>
                        </a:rPr>
                        <a:t> frameworks for collective service providers, so they can – via </a:t>
                      </a:r>
                      <a:r>
                        <a:rPr lang="en-US" sz="2000" i="1" dirty="0" smtClean="0">
                          <a:solidFill>
                            <a:srgbClr val="0C3959"/>
                          </a:solidFill>
                        </a:rPr>
                        <a:t>Entity Categories – convince IdPs of</a:t>
                      </a:r>
                      <a:r>
                        <a:rPr lang="en-US" sz="2000" i="1" baseline="0" dirty="0" smtClean="0">
                          <a:solidFill>
                            <a:srgbClr val="0C3959"/>
                          </a:solidFill>
                        </a:rPr>
                        <a:t> their joint compliance</a:t>
                      </a:r>
                      <a:endParaRPr lang="en-US" sz="2000" i="1" dirty="0">
                        <a:solidFill>
                          <a:srgbClr val="0C395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50080" y="2669374"/>
            <a:ext cx="5750560" cy="830997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C3959"/>
                </a:solidFill>
              </a:rPr>
              <a:t>e</a:t>
            </a:r>
            <a:r>
              <a:rPr lang="en-US" sz="2400" b="1" dirty="0" smtClean="0">
                <a:solidFill>
                  <a:srgbClr val="0C3959"/>
                </a:solidFill>
              </a:rPr>
              <a:t>valuate </a:t>
            </a:r>
            <a:r>
              <a:rPr lang="en-US" sz="2400" b="1" dirty="0">
                <a:solidFill>
                  <a:srgbClr val="0C3959"/>
                </a:solidFill>
              </a:rPr>
              <a:t>with the </a:t>
            </a:r>
            <a:r>
              <a:rPr lang="en-US" sz="2400" b="1" dirty="0" smtClean="0">
                <a:solidFill>
                  <a:srgbClr val="0C3959"/>
                </a:solidFill>
              </a:rPr>
              <a:t>SP-IdP-Proxies </a:t>
            </a:r>
            <a:r>
              <a:rPr lang="en-US" sz="2400" b="1" dirty="0">
                <a:solidFill>
                  <a:srgbClr val="0C3959"/>
                </a:solidFill>
              </a:rPr>
              <a:t>in </a:t>
            </a:r>
            <a:r>
              <a:rPr lang="en-US" sz="2400" b="1" dirty="0" smtClean="0">
                <a:solidFill>
                  <a:srgbClr val="0C3959"/>
                </a:solidFill>
              </a:rPr>
              <a:t>pilots</a:t>
            </a:r>
            <a:r>
              <a:rPr lang="en-US" sz="2400" b="1" dirty="0">
                <a:solidFill>
                  <a:srgbClr val="0C3959"/>
                </a:solidFill>
              </a:rPr>
              <a:t>, </a:t>
            </a:r>
            <a:r>
              <a:rPr lang="en-US" sz="2400" b="1" dirty="0" smtClean="0">
                <a:solidFill>
                  <a:srgbClr val="0C3959"/>
                </a:solidFill>
              </a:rPr>
              <a:t/>
            </a:r>
            <a:br>
              <a:rPr lang="en-US" sz="2400" b="1" dirty="0" smtClean="0">
                <a:solidFill>
                  <a:srgbClr val="0C3959"/>
                </a:solidFill>
              </a:rPr>
            </a:br>
            <a:r>
              <a:rPr lang="en-US" sz="2400" b="1" dirty="0" smtClean="0">
                <a:solidFill>
                  <a:srgbClr val="0C3959"/>
                </a:solidFill>
              </a:rPr>
              <a:t>based </a:t>
            </a:r>
            <a:r>
              <a:rPr lang="en-US" sz="2400" b="1" dirty="0">
                <a:solidFill>
                  <a:srgbClr val="0C3959"/>
                </a:solidFill>
              </a:rPr>
              <a:t>on the Blueprint </a:t>
            </a:r>
            <a:r>
              <a:rPr lang="en-US" sz="2400" b="1" dirty="0" smtClean="0">
                <a:solidFill>
                  <a:srgbClr val="0C3959"/>
                </a:solidFill>
              </a:rPr>
              <a:t>(DNA3.4</a:t>
            </a:r>
            <a:r>
              <a:rPr lang="en-US" sz="2400" b="1" dirty="0">
                <a:solidFill>
                  <a:srgbClr val="0C3959"/>
                </a:solidFill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845" y="1873065"/>
            <a:ext cx="460251" cy="464173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4057" y="187306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Develop framework recommendations for RIs for coherent policy sets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578" y="182572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845" y="1368935"/>
            <a:ext cx="457764" cy="461665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84056" y="136893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allow </a:t>
            </a:r>
            <a:r>
              <a:rPr lang="en-US" sz="2400" dirty="0" smtClean="0">
                <a:solidFill>
                  <a:srgbClr val="0C3959"/>
                </a:solidFill>
              </a:rPr>
              <a:t>proxy operators </a:t>
            </a:r>
            <a:r>
              <a:rPr lang="en-US" sz="2400" dirty="0">
                <a:solidFill>
                  <a:srgbClr val="0C3959"/>
                </a:solidFill>
              </a:rPr>
              <a:t>to assert </a:t>
            </a:r>
            <a:r>
              <a:rPr lang="en-US" sz="2400" dirty="0" err="1">
                <a:solidFill>
                  <a:srgbClr val="0C3959"/>
                </a:solidFill>
              </a:rPr>
              <a:t>CoCo</a:t>
            </a:r>
            <a:r>
              <a:rPr lang="en-US" sz="2400" dirty="0">
                <a:solidFill>
                  <a:srgbClr val="0C3959"/>
                </a:solidFill>
              </a:rPr>
              <a:t> and R&amp;S based on known SP properties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578" y="132159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50080" y="3639064"/>
            <a:ext cx="3823908" cy="830997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C3959"/>
                </a:solidFill>
              </a:rPr>
              <a:t>Collaborate in WISE &amp; FIM4R</a:t>
            </a:r>
            <a:br>
              <a:rPr lang="en-US" sz="2400" dirty="0" smtClean="0">
                <a:solidFill>
                  <a:srgbClr val="0C3959"/>
                </a:solidFill>
              </a:rPr>
            </a:br>
            <a:r>
              <a:rPr lang="en-US" sz="2400" dirty="0" smtClean="0">
                <a:solidFill>
                  <a:srgbClr val="0C3959"/>
                </a:solidFill>
              </a:rPr>
              <a:t>to gain global endorsement</a:t>
            </a:r>
            <a:endParaRPr lang="en-US" sz="2400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Task 5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57A1E"/>
                </a:solidFill>
              </a:rPr>
              <a:t>Accounting and the processing of data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" y="1402336"/>
            <a:ext cx="3733224" cy="224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30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26560" y="5029200"/>
            <a:ext cx="3637280" cy="1219200"/>
          </a:xfrm>
          <a:prstGeom prst="rect">
            <a:avLst/>
          </a:prstGeom>
          <a:solidFill>
            <a:srgbClr val="FEE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type="body" idx="1"/>
          </p:nvPr>
        </p:nvSpPr>
        <p:spPr>
          <a:xfrm>
            <a:off x="488275" y="1681163"/>
            <a:ext cx="3632505" cy="823912"/>
          </a:xfrm>
          <a:solidFill>
            <a:srgbClr val="F57A1E"/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AFBEC9"/>
                </a:solidFill>
              </a:rPr>
              <a:t>Protection of personal data in research data</a:t>
            </a:r>
            <a:endParaRPr lang="en-US" sz="2400" dirty="0">
              <a:solidFill>
                <a:srgbClr val="AFBEC9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487681" y="2540004"/>
            <a:ext cx="3627119" cy="3700463"/>
          </a:xfrm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AFBEC9"/>
                </a:solidFill>
              </a:rPr>
              <a:t>p</a:t>
            </a:r>
            <a:r>
              <a:rPr lang="en-US" i="1" dirty="0" smtClean="0">
                <a:solidFill>
                  <a:srgbClr val="AFBEC9"/>
                </a:solidFill>
              </a:rPr>
              <a:t>atient records</a:t>
            </a:r>
          </a:p>
          <a:p>
            <a:r>
              <a:rPr lang="en-US" i="1" dirty="0">
                <a:solidFill>
                  <a:srgbClr val="AFBEC9"/>
                </a:solidFill>
              </a:rPr>
              <a:t>s</a:t>
            </a:r>
            <a:r>
              <a:rPr lang="en-US" i="1" dirty="0" smtClean="0">
                <a:solidFill>
                  <a:srgbClr val="AFBEC9"/>
                </a:solidFill>
              </a:rPr>
              <a:t>urvey data collation</a:t>
            </a:r>
          </a:p>
          <a:p>
            <a:r>
              <a:rPr lang="en-US" i="1" dirty="0">
                <a:solidFill>
                  <a:srgbClr val="AFBEC9"/>
                </a:solidFill>
              </a:rPr>
              <a:t>b</a:t>
            </a:r>
            <a:r>
              <a:rPr lang="en-US" i="1" dirty="0" smtClean="0">
                <a:solidFill>
                  <a:srgbClr val="AFBEC9"/>
                </a:solidFill>
              </a:rPr>
              <a:t>ig data analytics</a:t>
            </a:r>
          </a:p>
          <a:p>
            <a:r>
              <a:rPr lang="en-US" i="1" dirty="0">
                <a:solidFill>
                  <a:srgbClr val="AFBEC9"/>
                </a:solidFill>
              </a:rPr>
              <a:t>r</a:t>
            </a:r>
            <a:r>
              <a:rPr lang="en-US" i="1" dirty="0" smtClean="0">
                <a:solidFill>
                  <a:srgbClr val="AFBEC9"/>
                </a:solidFill>
              </a:rPr>
              <a:t>esearch data combination</a:t>
            </a:r>
            <a:br>
              <a:rPr lang="en-US" i="1" dirty="0" smtClean="0">
                <a:solidFill>
                  <a:srgbClr val="AFBEC9"/>
                </a:solidFill>
              </a:rPr>
            </a:br>
            <a:endParaRPr lang="en-US" i="1" dirty="0" smtClean="0">
              <a:solidFill>
                <a:srgbClr val="AFBEC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Research Infrastructures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Institutional </a:t>
            </a:r>
            <a:br>
              <a:rPr lang="en-US" b="1" dirty="0" smtClean="0">
                <a:solidFill>
                  <a:srgbClr val="AFBEC9"/>
                </a:solidFill>
              </a:rPr>
            </a:br>
            <a:r>
              <a:rPr lang="en-US" b="1" dirty="0" smtClean="0">
                <a:solidFill>
                  <a:srgbClr val="AFBEC9"/>
                </a:solidFill>
              </a:rPr>
              <a:t>Ethical Committees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ESFRI Cluster Projects</a:t>
            </a:r>
            <a:endParaRPr lang="en-US" b="1" dirty="0">
              <a:solidFill>
                <a:srgbClr val="AFBEC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22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AARC Accounting and Processing of Data task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type="body" idx="1"/>
          </p:nvPr>
        </p:nvSpPr>
        <p:spPr>
          <a:xfrm>
            <a:off x="7996585" y="1681163"/>
            <a:ext cx="3642596" cy="823912"/>
          </a:xfrm>
          <a:solidFill>
            <a:srgbClr val="F57A1E"/>
          </a:solidFill>
        </p:spPr>
        <p:txBody>
          <a:bodyPr>
            <a:no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ersonal data processing in accounting &amp; collaboration</a:t>
            </a:r>
            <a:endParaRPr lang="en-US" sz="2400" dirty="0"/>
          </a:p>
        </p:txBody>
      </p:sp>
      <p:sp>
        <p:nvSpPr>
          <p:cNvPr id="17" name="Content Placeholder 5"/>
          <p:cNvSpPr>
            <a:spLocks noGrp="1"/>
          </p:cNvSpPr>
          <p:nvPr>
            <p:ph sz="half" idx="2"/>
          </p:nvPr>
        </p:nvSpPr>
        <p:spPr>
          <a:xfrm>
            <a:off x="7995921" y="2540004"/>
            <a:ext cx="3637279" cy="3700463"/>
          </a:xfrm>
          <a:solidFill>
            <a:srgbClr val="FEEEE2"/>
          </a:solidFill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 smtClean="0"/>
              <a:t>collection of usage data</a:t>
            </a:r>
            <a:br>
              <a:rPr lang="en-US" i="1" dirty="0" smtClean="0"/>
            </a:br>
            <a:r>
              <a:rPr lang="en-US" i="1" dirty="0" smtClean="0"/>
              <a:t>in RIs and e-Infrastructures</a:t>
            </a:r>
          </a:p>
          <a:p>
            <a:r>
              <a:rPr lang="en-US" i="1" dirty="0"/>
              <a:t>c</a:t>
            </a:r>
            <a:r>
              <a:rPr lang="en-US" i="1" dirty="0" smtClean="0"/>
              <a:t>orrelating resource usage </a:t>
            </a:r>
            <a:br>
              <a:rPr lang="en-US" i="1" dirty="0" smtClean="0"/>
            </a:br>
            <a:r>
              <a:rPr lang="en-US" i="1" dirty="0" smtClean="0"/>
              <a:t>to people and groups</a:t>
            </a:r>
          </a:p>
          <a:p>
            <a:r>
              <a:rPr lang="en-US" i="1" dirty="0"/>
              <a:t>c</a:t>
            </a:r>
            <a:r>
              <a:rPr lang="en-US" i="1" dirty="0" smtClean="0"/>
              <a:t>ollate usage data across countries and continents</a:t>
            </a:r>
          </a:p>
          <a:p>
            <a:r>
              <a:rPr lang="en-US" i="1" dirty="0"/>
              <a:t>p</a:t>
            </a:r>
            <a:r>
              <a:rPr lang="en-US" i="1" dirty="0" smtClean="0"/>
              <a:t>ersonal data used for incident response</a:t>
            </a:r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AARC “TNA3.5” – this task</a:t>
            </a:r>
            <a:endParaRPr lang="en-US" b="1" dirty="0"/>
          </a:p>
        </p:txBody>
      </p:sp>
      <p:sp>
        <p:nvSpPr>
          <p:cNvPr id="18" name="Content Placeholder 5"/>
          <p:cNvSpPr>
            <a:spLocks noGrp="1"/>
          </p:cNvSpPr>
          <p:nvPr>
            <p:ph type="body" idx="1"/>
          </p:nvPr>
        </p:nvSpPr>
        <p:spPr>
          <a:xfrm>
            <a:off x="4227295" y="1681163"/>
            <a:ext cx="3652686" cy="823912"/>
          </a:xfrm>
          <a:solidFill>
            <a:srgbClr val="F57A1E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FBEC9"/>
                </a:solidFill>
              </a:rPr>
              <a:t>User attribute release by federated </a:t>
            </a:r>
            <a:r>
              <a:rPr lang="en-US" sz="2400" dirty="0" err="1" smtClean="0">
                <a:solidFill>
                  <a:srgbClr val="AFBEC9"/>
                </a:solidFill>
              </a:rPr>
              <a:t>organisations</a:t>
            </a:r>
            <a:endParaRPr lang="en-US" sz="2400" dirty="0">
              <a:solidFill>
                <a:srgbClr val="AFBEC9"/>
              </a:solidFill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sz="half" idx="2"/>
          </p:nvPr>
        </p:nvSpPr>
        <p:spPr>
          <a:xfrm>
            <a:off x="4226561" y="2540004"/>
            <a:ext cx="3647439" cy="3700463"/>
          </a:xfrm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AFBEC9"/>
                </a:solidFill>
              </a:rPr>
              <a:t>i</a:t>
            </a:r>
            <a:r>
              <a:rPr lang="en-US" i="1" dirty="0" smtClean="0">
                <a:solidFill>
                  <a:srgbClr val="AFBEC9"/>
                </a:solidFill>
              </a:rPr>
              <a:t>nstitutional IdP attributes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GEANT DP </a:t>
            </a:r>
            <a:r>
              <a:rPr lang="en-US" i="1" dirty="0" err="1" smtClean="0">
                <a:solidFill>
                  <a:srgbClr val="AFBEC9"/>
                </a:solidFill>
              </a:rPr>
              <a:t>CoCo</a:t>
            </a:r>
            <a:r>
              <a:rPr lang="en-US" i="1" dirty="0" smtClean="0">
                <a:solidFill>
                  <a:srgbClr val="AFBEC9"/>
                </a:solidFill>
              </a:rPr>
              <a:t>*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minimal release in eduGAIN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REFEDS </a:t>
            </a:r>
            <a:br>
              <a:rPr lang="en-US" i="1" dirty="0" smtClean="0">
                <a:solidFill>
                  <a:srgbClr val="AFBEC9"/>
                </a:solidFill>
              </a:rPr>
            </a:br>
            <a:r>
              <a:rPr lang="en-US" i="1" dirty="0" smtClean="0">
                <a:solidFill>
                  <a:srgbClr val="AFBEC9"/>
                </a:solidFill>
              </a:rPr>
              <a:t>Research &amp; Scholarship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REFEDS, GEANT4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c</a:t>
            </a:r>
            <a:r>
              <a:rPr lang="en-US" i="1" dirty="0" smtClean="0"/>
              <a:t>ommunity management</a:t>
            </a:r>
          </a:p>
          <a:p>
            <a:pPr marL="0" indent="0">
              <a:buNone/>
            </a:pPr>
            <a:r>
              <a:rPr lang="en-US" b="1" dirty="0" smtClean="0"/>
              <a:t>Joint RIs, EIs and AARC work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99919" y="6390640"/>
            <a:ext cx="724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* GEANT Data Protection Code </a:t>
            </a:r>
            <a:r>
              <a:rPr lang="en-US" sz="1400" i="1" dirty="0">
                <a:solidFill>
                  <a:srgbClr val="F57A1E"/>
                </a:solidFill>
              </a:rPr>
              <a:t>of Conduct – see </a:t>
            </a:r>
            <a:r>
              <a:rPr lang="en-US" sz="1400" i="1" dirty="0" smtClean="0">
                <a:solidFill>
                  <a:srgbClr val="F57A1E"/>
                </a:solidFill>
              </a:rPr>
              <a:t/>
            </a:r>
            <a:br>
              <a:rPr lang="en-US" sz="1400" i="1" dirty="0" smtClean="0">
                <a:solidFill>
                  <a:srgbClr val="F57A1E"/>
                </a:solidFill>
              </a:rPr>
            </a:br>
            <a:r>
              <a:rPr lang="en-US" sz="1400" i="1" dirty="0" smtClean="0">
                <a:solidFill>
                  <a:srgbClr val="F57A1E"/>
                </a:solidFill>
              </a:rPr>
              <a:t>http</a:t>
            </a:r>
            <a:r>
              <a:rPr lang="en-US" sz="1400" i="1" dirty="0">
                <a:solidFill>
                  <a:srgbClr val="F57A1E"/>
                </a:solidFill>
              </a:rPr>
              <a:t>://geant3plus.archive.geant.net//uri/dataprotection-code-of-conduct/v1/Pages/default.aspx</a:t>
            </a:r>
          </a:p>
        </p:txBody>
      </p:sp>
    </p:spTree>
    <p:extLst>
      <p:ext uri="{BB962C8B-B14F-4D97-AF65-F5344CB8AC3E}">
        <p14:creationId xmlns:p14="http://schemas.microsoft.com/office/powerpoint/2010/main" val="38102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7682" y="4775200"/>
            <a:ext cx="7762064" cy="1574800"/>
          </a:xfrm>
          <a:ln>
            <a:solidFill>
              <a:srgbClr val="F57A1E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50" b="1" dirty="0" smtClean="0"/>
              <a:t>MNA3.2 drafted under challenging conditions</a:t>
            </a:r>
          </a:p>
          <a:p>
            <a:r>
              <a:rPr lang="en-US" sz="1750" dirty="0" smtClean="0"/>
              <a:t>at delivery in November 2015 the GDPR was still an (advanced) draft</a:t>
            </a:r>
          </a:p>
          <a:p>
            <a:r>
              <a:rPr lang="en-US" sz="1750" dirty="0" smtClean="0"/>
              <a:t>full implementation of the GDPR will outlive the AARC project</a:t>
            </a:r>
          </a:p>
          <a:p>
            <a:r>
              <a:rPr lang="en-US" sz="1750" dirty="0" smtClean="0"/>
              <a:t>different </a:t>
            </a:r>
            <a:r>
              <a:rPr lang="en-US" sz="1750" dirty="0" err="1" smtClean="0"/>
              <a:t>organisational</a:t>
            </a:r>
            <a:r>
              <a:rPr lang="en-US" sz="1750" dirty="0" smtClean="0"/>
              <a:t> awareness of EU-US data transfers </a:t>
            </a:r>
            <a:br>
              <a:rPr lang="en-US" sz="1750" dirty="0" smtClean="0"/>
            </a:br>
            <a:r>
              <a:rPr lang="en-US" sz="1750" i="1" dirty="0" smtClean="0"/>
              <a:t>… even if Safe </a:t>
            </a:r>
            <a:r>
              <a:rPr lang="en-US" sz="1750" i="1" dirty="0" err="1" smtClean="0"/>
              <a:t>Harbour</a:t>
            </a:r>
            <a:r>
              <a:rPr lang="en-US" sz="1750" i="1" dirty="0" smtClean="0"/>
              <a:t> never worked for research anyway  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23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needs to be protected, and who has a role in it?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560" y="1889760"/>
            <a:ext cx="3152510" cy="4387162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" y="1351280"/>
            <a:ext cx="10403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C3959"/>
                </a:solidFill>
              </a:rPr>
              <a:t>Survey of distinct cross-national infrastructure use-cases: </a:t>
            </a:r>
            <a:r>
              <a:rPr lang="en-US" sz="2400" b="1" dirty="0" smtClean="0">
                <a:solidFill>
                  <a:srgbClr val="0C3959"/>
                </a:solidFill>
              </a:rPr>
              <a:t>EGI, PRACE, </a:t>
            </a:r>
            <a:r>
              <a:rPr lang="en-US" sz="2400" dirty="0" smtClean="0">
                <a:solidFill>
                  <a:srgbClr val="0C3959"/>
                </a:solidFill>
              </a:rPr>
              <a:t>and </a:t>
            </a:r>
            <a:r>
              <a:rPr lang="en-US" sz="2400" b="1" dirty="0" smtClean="0">
                <a:solidFill>
                  <a:srgbClr val="0C3959"/>
                </a:solidFill>
              </a:rPr>
              <a:t>DARIAH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487681" y="1900977"/>
            <a:ext cx="7782560" cy="2701503"/>
          </a:xfrm>
          <a:prstGeom prst="rect">
            <a:avLst/>
          </a:prstGeom>
          <a:solidFill>
            <a:srgbClr val="FABD9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Data collection necessary</a:t>
            </a:r>
            <a:r>
              <a:rPr lang="en-US" sz="2400" i="1" dirty="0" smtClean="0"/>
              <a:t> </a:t>
            </a:r>
            <a:r>
              <a:rPr lang="en-US" sz="2400" b="1" dirty="0" smtClean="0"/>
              <a:t>for ‘legitimate interests’</a:t>
            </a:r>
          </a:p>
          <a:p>
            <a:r>
              <a:rPr lang="en-US" sz="2400" dirty="0" smtClean="0"/>
              <a:t>Accounting and justification of </a:t>
            </a:r>
            <a:r>
              <a:rPr lang="en-US" sz="2400" b="1" dirty="0" smtClean="0"/>
              <a:t>global </a:t>
            </a:r>
            <a:r>
              <a:rPr lang="en-US" sz="2400" dirty="0" smtClean="0"/>
              <a:t>resource use: </a:t>
            </a:r>
            <a:br>
              <a:rPr lang="en-US" sz="2400" dirty="0" smtClean="0"/>
            </a:br>
            <a:r>
              <a:rPr lang="en-US" sz="2400" dirty="0" smtClean="0"/>
              <a:t>personal data (name, unique ID, roles, attributes, rights, …) </a:t>
            </a:r>
            <a:br>
              <a:rPr lang="en-US" sz="2400" dirty="0" smtClean="0"/>
            </a:br>
            <a:r>
              <a:rPr lang="en-US" sz="2400" dirty="0" smtClean="0"/>
              <a:t>kept for up to 18 months after use because of yearly reporting cycle</a:t>
            </a:r>
          </a:p>
          <a:p>
            <a:r>
              <a:rPr lang="en-US" sz="2400" dirty="0" smtClean="0"/>
              <a:t>Operational purposes: fault finding, researcher support</a:t>
            </a:r>
          </a:p>
          <a:p>
            <a:r>
              <a:rPr lang="en-US" sz="2400" dirty="0" smtClean="0"/>
              <a:t>Incident response and security operations</a:t>
            </a:r>
          </a:p>
        </p:txBody>
      </p:sp>
    </p:spTree>
    <p:extLst>
      <p:ext uri="{BB962C8B-B14F-4D97-AF65-F5344CB8AC3E}">
        <p14:creationId xmlns:p14="http://schemas.microsoft.com/office/powerpoint/2010/main" val="31432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</a:t>
            </a:r>
            <a:r>
              <a:rPr lang="en-US" dirty="0" smtClean="0"/>
              <a:t>needs and structure – now towards PY2 recommendations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874129"/>
              </p:ext>
            </p:extLst>
          </p:nvPr>
        </p:nvGraphicFramePr>
        <p:xfrm>
          <a:off x="444500" y="1439863"/>
          <a:ext cx="11290300" cy="360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7041" y="5488680"/>
            <a:ext cx="11267439" cy="830997"/>
          </a:xfrm>
          <a:prstGeom prst="rect">
            <a:avLst/>
          </a:prstGeom>
          <a:solidFill>
            <a:srgbClr val="FABD9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 smtClean="0">
                <a:solidFill>
                  <a:srgbClr val="0C3959"/>
                </a:solidFill>
              </a:rPr>
              <a:t>Recommendations for RIs, EIs &amp; proxies based on developing </a:t>
            </a:r>
            <a:r>
              <a:rPr lang="en-US" sz="2400" b="1" dirty="0" smtClean="0">
                <a:solidFill>
                  <a:srgbClr val="0C3959"/>
                </a:solidFill>
              </a:rPr>
              <a:t>coherent and binding </a:t>
            </a:r>
            <a:r>
              <a:rPr lang="en-US" sz="2400" dirty="0" smtClean="0">
                <a:solidFill>
                  <a:srgbClr val="0C3959"/>
                </a:solidFill>
              </a:rPr>
              <a:t>policy set: in open, transparent, yet creative way interpret principles</a:t>
            </a:r>
            <a:r>
              <a:rPr lang="en-US" sz="2400" b="1" dirty="0" smtClean="0">
                <a:solidFill>
                  <a:srgbClr val="0C3959"/>
                </a:solidFill>
              </a:rPr>
              <a:t> </a:t>
            </a:r>
            <a:r>
              <a:rPr lang="en-US" sz="2400" dirty="0" smtClean="0">
                <a:solidFill>
                  <a:srgbClr val="0C3959"/>
                </a:solidFill>
              </a:rPr>
              <a:t>of</a:t>
            </a:r>
            <a:r>
              <a:rPr lang="en-US" sz="2400" b="1" dirty="0" smtClean="0">
                <a:solidFill>
                  <a:srgbClr val="0C3959"/>
                </a:solidFill>
              </a:rPr>
              <a:t> Binding Corporate Rules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041" y="5052367"/>
            <a:ext cx="1412246" cy="461665"/>
          </a:xfrm>
          <a:prstGeom prst="rect">
            <a:avLst/>
          </a:prstGeom>
          <a:solidFill>
            <a:srgbClr val="FABD9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C3959"/>
                </a:solidFill>
              </a:rPr>
              <a:t>PY2 plans</a:t>
            </a:r>
            <a:endParaRPr lang="en-US" sz="2400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Integrated </a:t>
            </a:r>
            <a:r>
              <a:rPr lang="en-US" sz="3600" dirty="0">
                <a:solidFill>
                  <a:srgbClr val="F57A1E"/>
                </a:solidFill>
              </a:rPr>
              <a:t>a</a:t>
            </a:r>
            <a:r>
              <a:rPr lang="en-US" sz="3600" dirty="0" smtClean="0">
                <a:solidFill>
                  <a:srgbClr val="F57A1E"/>
                </a:solidFill>
              </a:rPr>
              <a:t>pproach – an example: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RCauth.eu Token Service and the ‘European CILogon’</a:t>
            </a:r>
            <a:endParaRPr lang="en-US" sz="3600" b="1" dirty="0">
              <a:solidFill>
                <a:srgbClr val="F57A1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" y="1413829"/>
            <a:ext cx="1787440" cy="2264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50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CILogon-for-Europe TTS in PY1: ‘of the Pilot, the Blueprint, and the Policy’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32" y="2571773"/>
            <a:ext cx="4811022" cy="23289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45015" y="3207940"/>
            <a:ext cx="3175254" cy="1149455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C3959"/>
                </a:solidFill>
              </a:rPr>
              <a:t>What Makes the </a:t>
            </a:r>
            <a:br>
              <a:rPr lang="en-US" sz="2400" b="1" dirty="0" smtClean="0">
                <a:solidFill>
                  <a:srgbClr val="0C3959"/>
                </a:solidFill>
              </a:rPr>
            </a:br>
            <a:r>
              <a:rPr lang="en-US" sz="2400" b="1" dirty="0" smtClean="0">
                <a:solidFill>
                  <a:srgbClr val="0C3959"/>
                </a:solidFill>
              </a:rPr>
              <a:t>CILogon - for - Europe an Integrated Pilot?</a:t>
            </a:r>
            <a:endParaRPr lang="en-US" sz="2400" b="1" dirty="0">
              <a:solidFill>
                <a:srgbClr val="0C395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40428" y="1260964"/>
            <a:ext cx="2945486" cy="1310809"/>
            <a:chOff x="1310640" y="1379296"/>
            <a:chExt cx="2945486" cy="1310809"/>
          </a:xfrm>
        </p:grpSpPr>
        <p:sp>
          <p:nvSpPr>
            <p:cNvPr id="7" name="TextBox 6"/>
            <p:cNvSpPr txBox="1"/>
            <p:nvPr/>
          </p:nvSpPr>
          <p:spPr>
            <a:xfrm>
              <a:off x="1310640" y="1674442"/>
              <a:ext cx="2945486" cy="1015663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Demonstrates the use of credential translation to connect infrastructures</a:t>
              </a:r>
              <a:endParaRPr lang="en-US" sz="2000" i="1" dirty="0">
                <a:solidFill>
                  <a:srgbClr val="0C3959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10640" y="1379296"/>
              <a:ext cx="2945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JRA1 - Blueprint Architecture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17354" y="1379296"/>
            <a:ext cx="2895600" cy="1077218"/>
            <a:chOff x="5029200" y="1235611"/>
            <a:chExt cx="28956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5029200" y="1604943"/>
              <a:ext cx="2895600" cy="707886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Use of ECs in IdP-SP-proxy to bridge policy domains</a:t>
              </a:r>
              <a:endParaRPr lang="en-US" sz="2000" i="1" dirty="0">
                <a:solidFill>
                  <a:srgbClr val="0C3959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29200" y="1235611"/>
              <a:ext cx="237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Task 4 – scalable policy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296400" y="1674442"/>
            <a:ext cx="2895600" cy="1327111"/>
            <a:chOff x="8822654" y="1489776"/>
            <a:chExt cx="2895600" cy="1327111"/>
          </a:xfrm>
        </p:grpSpPr>
        <p:sp>
          <p:nvSpPr>
            <p:cNvPr id="9" name="TextBox 8"/>
            <p:cNvSpPr txBox="1"/>
            <p:nvPr/>
          </p:nvSpPr>
          <p:spPr>
            <a:xfrm>
              <a:off x="8822654" y="1801224"/>
              <a:ext cx="2895600" cy="1015663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Sustainability model study</a:t>
              </a:r>
              <a:br>
                <a:rPr lang="en-US" sz="2000" i="1" dirty="0" smtClean="0">
                  <a:solidFill>
                    <a:srgbClr val="0C3959"/>
                  </a:solidFill>
                </a:rPr>
              </a:br>
              <a:r>
                <a:rPr lang="en-US" sz="2000" i="1" dirty="0" smtClean="0">
                  <a:solidFill>
                    <a:srgbClr val="0C3959"/>
                  </a:solidFill>
                </a:rPr>
                <a:t>to enable EGI, ELIXIR, </a:t>
              </a:r>
              <a:r>
                <a:rPr lang="en-US" sz="2000" i="1" dirty="0" err="1" smtClean="0">
                  <a:solidFill>
                    <a:srgbClr val="0C3959"/>
                  </a:solidFill>
                </a:rPr>
                <a:t>etc</a:t>
              </a:r>
              <a:r>
                <a:rPr lang="en-US" sz="2000" i="1" dirty="0" smtClean="0">
                  <a:solidFill>
                    <a:srgbClr val="0C3959"/>
                  </a:solidFill>
                </a:rPr>
                <a:t>, to decide business model</a:t>
              </a:r>
              <a:endParaRPr lang="en-US" sz="2000" i="1" dirty="0">
                <a:solidFill>
                  <a:srgbClr val="0C3959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22654" y="1489776"/>
              <a:ext cx="2257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Task 3 – sustainability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49123" y="4882508"/>
            <a:ext cx="2895600" cy="1695672"/>
            <a:chOff x="8749123" y="4882508"/>
            <a:chExt cx="2895600" cy="1695672"/>
          </a:xfrm>
        </p:grpSpPr>
        <p:sp>
          <p:nvSpPr>
            <p:cNvPr id="11" name="TextBox 10"/>
            <p:cNvSpPr txBox="1"/>
            <p:nvPr/>
          </p:nvSpPr>
          <p:spPr>
            <a:xfrm>
              <a:off x="8749123" y="5254741"/>
              <a:ext cx="2895600" cy="1323439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Implements the Baseline;</a:t>
              </a:r>
            </a:p>
            <a:p>
              <a:r>
                <a:rPr lang="en-US" sz="2000" i="1" dirty="0" smtClean="0">
                  <a:solidFill>
                    <a:srgbClr val="0C3959"/>
                  </a:solidFill>
                </a:rPr>
                <a:t>Introduces collaborative assurance basis for federated identity in EIs</a:t>
              </a:r>
              <a:endParaRPr lang="en-US" sz="2000" i="1" dirty="0">
                <a:solidFill>
                  <a:srgbClr val="0C3959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49123" y="4882508"/>
              <a:ext cx="2526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Task 1 – assurance levels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04926" y="4882508"/>
            <a:ext cx="3159760" cy="1384995"/>
            <a:chOff x="1004926" y="4882508"/>
            <a:chExt cx="3159760" cy="1384995"/>
          </a:xfrm>
        </p:grpSpPr>
        <p:sp>
          <p:nvSpPr>
            <p:cNvPr id="13" name="TextBox 12"/>
            <p:cNvSpPr txBox="1"/>
            <p:nvPr/>
          </p:nvSpPr>
          <p:spPr>
            <a:xfrm>
              <a:off x="1004926" y="5251840"/>
              <a:ext cx="3159760" cy="1015663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Reference implementation of traceable non-reassigned identifiers using R&amp;S + Sirtfi</a:t>
              </a:r>
              <a:endParaRPr lang="en-US" sz="2000" i="1" dirty="0">
                <a:solidFill>
                  <a:srgbClr val="0C3959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4926" y="4882508"/>
              <a:ext cx="2728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Task 2 – </a:t>
              </a:r>
              <a:r>
                <a:rPr lang="en-US" b="1" smtClean="0">
                  <a:solidFill>
                    <a:srgbClr val="0C3959"/>
                  </a:solidFill>
                </a:rPr>
                <a:t>Incident Response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36844" y="5183569"/>
            <a:ext cx="7542962" cy="1715071"/>
            <a:chOff x="1936844" y="5183569"/>
            <a:chExt cx="7542962" cy="1715071"/>
          </a:xfrm>
        </p:grpSpPr>
        <p:sp>
          <p:nvSpPr>
            <p:cNvPr id="12" name="TextBox 11"/>
            <p:cNvSpPr txBox="1"/>
            <p:nvPr/>
          </p:nvSpPr>
          <p:spPr>
            <a:xfrm>
              <a:off x="4634324" y="5555801"/>
              <a:ext cx="3159760" cy="1015663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Enabled the SA1 Pilot to demonstrate with ELIXIR on production EGI infra</a:t>
              </a:r>
              <a:r>
                <a:rPr lang="en-US" sz="2000" i="1" dirty="0" smtClean="0">
                  <a:solidFill>
                    <a:srgbClr val="F57A1E"/>
                  </a:solidFill>
                </a:rPr>
                <a:t>*</a:t>
              </a:r>
              <a:endParaRPr lang="en-US" sz="2000" i="1" dirty="0">
                <a:solidFill>
                  <a:srgbClr val="F57A1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4324" y="5183569"/>
              <a:ext cx="3030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SA1 - Pilots with communities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36844" y="6560086"/>
              <a:ext cx="7542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F57A1E"/>
                  </a:solidFill>
                </a:rPr>
                <a:t>* pending foreseen revision of applicable EGI policy – planned for early EGI PY2 (Q3 2016)</a:t>
              </a:r>
              <a:endParaRPr lang="en-US" sz="1600" i="1" dirty="0">
                <a:solidFill>
                  <a:srgbClr val="F57A1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6563" y="3184780"/>
            <a:ext cx="3744715" cy="1319811"/>
            <a:chOff x="146564" y="3037585"/>
            <a:chExt cx="3744715" cy="1319811"/>
          </a:xfrm>
        </p:grpSpPr>
        <p:sp>
          <p:nvSpPr>
            <p:cNvPr id="23" name="TextBox 22"/>
            <p:cNvSpPr txBox="1"/>
            <p:nvPr/>
          </p:nvSpPr>
          <p:spPr>
            <a:xfrm>
              <a:off x="146564" y="3037585"/>
              <a:ext cx="37447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C3959"/>
                  </a:solidFill>
                </a:rPr>
                <a:t>Operational guarantee for RCauth.eu </a:t>
              </a:r>
              <a:br>
                <a:rPr lang="en-US" b="1" i="1" dirty="0" smtClean="0">
                  <a:solidFill>
                    <a:srgbClr val="0C3959"/>
                  </a:solidFill>
                </a:rPr>
              </a:br>
              <a:r>
                <a:rPr lang="en-US" b="1" i="1" dirty="0" smtClean="0">
                  <a:solidFill>
                    <a:srgbClr val="0C3959"/>
                  </a:solidFill>
                </a:rPr>
                <a:t>by Dutch National e-Infrastructure (SURF) at Nikhef as long as needed</a:t>
              </a:r>
            </a:p>
          </p:txBody>
        </p:sp>
        <p:pic>
          <p:nvPicPr>
            <p:cNvPr id="22530" name="Picture 2" descr="H:\Home\davidg\Template\Logos\SURF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14" y="4038035"/>
              <a:ext cx="445145" cy="226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1" name="Picture 3" descr="H:\Home\davidg\Template\Logos\nikhef-2015-compact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692" y="4038035"/>
              <a:ext cx="520639" cy="226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146564" y="3037586"/>
              <a:ext cx="3744715" cy="1319810"/>
            </a:xfrm>
            <a:prstGeom prst="rect">
              <a:avLst/>
            </a:prstGeom>
            <a:noFill/>
            <a:ln>
              <a:solidFill>
                <a:srgbClr val="F57A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6643" y="3184780"/>
            <a:ext cx="2895601" cy="1635447"/>
            <a:chOff x="9226643" y="3184780"/>
            <a:chExt cx="2895601" cy="1635447"/>
          </a:xfrm>
        </p:grpSpPr>
        <p:sp>
          <p:nvSpPr>
            <p:cNvPr id="10" name="TextBox 9"/>
            <p:cNvSpPr txBox="1"/>
            <p:nvPr/>
          </p:nvSpPr>
          <p:spPr>
            <a:xfrm>
              <a:off x="9226644" y="3541223"/>
              <a:ext cx="2895600" cy="1015663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Accreditation to the IGTF pilots sufficiency of Sirtfi and R&amp;S entity categories</a:t>
              </a:r>
              <a:endParaRPr lang="en-US" sz="2000" i="1" dirty="0">
                <a:solidFill>
                  <a:srgbClr val="0C3959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26643" y="3184780"/>
              <a:ext cx="237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Task 4 – scalable policy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  <p:pic>
          <p:nvPicPr>
            <p:cNvPr id="22532" name="Picture 4" descr="H:\Home\davidg\Template\Logos\eugridpma-color-smal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0479" y="4556886"/>
              <a:ext cx="612421" cy="26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205740" y="1914160"/>
            <a:ext cx="2699385" cy="1003032"/>
            <a:chOff x="-933139" y="713879"/>
            <a:chExt cx="2699385" cy="1003032"/>
          </a:xfrm>
        </p:grpSpPr>
        <p:sp>
          <p:nvSpPr>
            <p:cNvPr id="36" name="TextBox 35"/>
            <p:cNvSpPr txBox="1"/>
            <p:nvPr/>
          </p:nvSpPr>
          <p:spPr>
            <a:xfrm>
              <a:off x="-933139" y="1009025"/>
              <a:ext cx="2699385" cy="707886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Joint </a:t>
              </a:r>
              <a:r>
                <a:rPr lang="en-US" sz="2000" i="1" dirty="0" err="1" smtClean="0">
                  <a:solidFill>
                    <a:srgbClr val="0C3959"/>
                  </a:solidFill>
                </a:rPr>
                <a:t>work+coordination</a:t>
              </a:r>
              <a:r>
                <a:rPr lang="en-US" sz="2000" i="1" dirty="0" smtClean="0">
                  <a:solidFill>
                    <a:srgbClr val="0C3959"/>
                  </a:solidFill>
                </a:rPr>
                <a:t/>
              </a:r>
              <a:br>
                <a:rPr lang="en-US" sz="2000" i="1" dirty="0" smtClean="0">
                  <a:solidFill>
                    <a:srgbClr val="0C3959"/>
                  </a:solidFill>
                </a:rPr>
              </a:br>
              <a:r>
                <a:rPr lang="en-US" sz="2000" i="1" dirty="0" smtClean="0">
                  <a:solidFill>
                    <a:srgbClr val="0C3959"/>
                  </a:solidFill>
                </a:rPr>
                <a:t>with CTSC and CILogon</a:t>
              </a:r>
              <a:endParaRPr lang="en-US" sz="2000" i="1" dirty="0">
                <a:solidFill>
                  <a:srgbClr val="0C3959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933138" y="713879"/>
              <a:ext cx="2200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Global Collaboration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67020" y="5334001"/>
            <a:ext cx="11116594" cy="723899"/>
          </a:xfrm>
          <a:prstGeom prst="rect">
            <a:avLst/>
          </a:prstGeom>
          <a:solidFill>
            <a:srgbClr val="FEEEE2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 dirty="0" smtClean="0"/>
              <a:t>But now for an exciting second year … with … You!</a:t>
            </a:r>
            <a:endParaRPr lang="en-GB" sz="4400" b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5645" y="1400212"/>
            <a:ext cx="8820435" cy="3862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Baseline Assurance Profile set </a:t>
            </a:r>
            <a:r>
              <a:rPr lang="en-GB" i="1" dirty="0" smtClean="0"/>
              <a:t>and moved to REFEDS for implementation</a:t>
            </a:r>
          </a:p>
          <a:p>
            <a:r>
              <a:rPr lang="en-GB" dirty="0" smtClean="0"/>
              <a:t>Sirtfi v1.0 approved and already implemented by 87 IdPs in eduGAIN</a:t>
            </a:r>
          </a:p>
          <a:p>
            <a:r>
              <a:rPr lang="en-GB" dirty="0" smtClean="0"/>
              <a:t>Joint Sirtfi and Assurance self-assessment tool requirements set</a:t>
            </a:r>
          </a:p>
          <a:p>
            <a:r>
              <a:rPr lang="en-GB" dirty="0" smtClean="0"/>
              <a:t>Alignment of federation operations shows improvement</a:t>
            </a:r>
            <a:endParaRPr lang="en-GB" dirty="0"/>
          </a:p>
          <a:p>
            <a:r>
              <a:rPr lang="en-GB" dirty="0" smtClean="0"/>
              <a:t>Sustainability model study for CILogon-for-Europe TTS picked up </a:t>
            </a:r>
            <a:br>
              <a:rPr lang="en-GB" dirty="0" smtClean="0"/>
            </a:br>
            <a:r>
              <a:rPr lang="en-GB" dirty="0" smtClean="0"/>
              <a:t>by EGI, ELIXIR and others to adopt the service for production use</a:t>
            </a:r>
          </a:p>
          <a:p>
            <a:r>
              <a:rPr lang="en-GB" dirty="0" smtClean="0"/>
              <a:t>RCauth.eu – backend to CILogon – accredited for use in RIs and EIs</a:t>
            </a:r>
            <a:endParaRPr lang="en-GB" i="1" dirty="0" smtClean="0"/>
          </a:p>
          <a:p>
            <a:r>
              <a:rPr lang="en-GB" dirty="0" smtClean="0"/>
              <a:t>Accounting data exchange found viable route option by </a:t>
            </a:r>
            <a:br>
              <a:rPr lang="en-GB" dirty="0" smtClean="0"/>
            </a:br>
            <a:r>
              <a:rPr lang="en-GB" dirty="0" smtClean="0"/>
              <a:t>binding to “BCR-like” infrastructure policy sets</a:t>
            </a:r>
          </a:p>
        </p:txBody>
      </p:sp>
    </p:spTree>
    <p:extLst>
      <p:ext uri="{BB962C8B-B14F-4D97-AF65-F5344CB8AC3E}">
        <p14:creationId xmlns:p14="http://schemas.microsoft.com/office/powerpoint/2010/main" val="9019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7" y="815355"/>
            <a:ext cx="2725003" cy="142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617" y="166093"/>
            <a:ext cx="6571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https://aarc-project.eu/workpackages/policy-harmonisation/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https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://wiki.geant.org/display/AARC/AARC+Policy+Harmonisation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202" y="2356843"/>
            <a:ext cx="3481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Thanks to all P&amp;BP collaborators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from CSC, CERN, DAASI, RAL/STFC,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KIT, GRNET, DFN,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Renater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 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SURFsara, LIBER, and Nikhef,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to Jim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Basney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of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NCSA,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CTSC and CILogon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Task 1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57A1E"/>
                </a:solidFill>
              </a:rPr>
              <a:t>Development of best practices for Levels of Assurance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0878" y="1398555"/>
            <a:ext cx="3950961" cy="2309845"/>
            <a:chOff x="610878" y="1398555"/>
            <a:chExt cx="8142159" cy="476013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0878" y="1398555"/>
              <a:ext cx="5156896" cy="3088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7438" y="2816323"/>
              <a:ext cx="4896544" cy="3342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5804" y="1652395"/>
              <a:ext cx="4474553" cy="342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72189" y="4157711"/>
              <a:ext cx="2480848" cy="163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218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40880" y="5415280"/>
            <a:ext cx="4683760" cy="955040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40880" y="1859280"/>
            <a:ext cx="4683760" cy="649922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Profiles and ‘differentiated’ levels of assurance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858519"/>
            <a:ext cx="5745845" cy="2031246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78" y="2846270"/>
            <a:ext cx="5323547" cy="2352992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1" y="1381125"/>
            <a:ext cx="6204314" cy="201231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7071360" y="1259840"/>
            <a:ext cx="4988560" cy="5140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Many layered models (3-4 layers)</a:t>
            </a:r>
            <a:br>
              <a:rPr lang="en-US" b="1" dirty="0" smtClean="0"/>
            </a:b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b</a:t>
            </a:r>
            <a:r>
              <a:rPr lang="en-US" b="1" dirty="0" smtClean="0"/>
              <a:t>ut: specific levels don’t match needs </a:t>
            </a:r>
            <a:br>
              <a:rPr lang="en-US" b="1" dirty="0" smtClean="0"/>
            </a:br>
            <a:r>
              <a:rPr lang="en-US" b="1" dirty="0" smtClean="0"/>
              <a:t>of Research- and e-Infrastructures:</a:t>
            </a:r>
          </a:p>
          <a:p>
            <a:pPr marL="0" indent="0">
              <a:buNone/>
            </a:pPr>
            <a:endParaRPr lang="en-US" dirty="0" smtClean="0"/>
          </a:p>
          <a:p>
            <a:pPr marL="355600" indent="-355600"/>
            <a:r>
              <a:rPr lang="en-US" dirty="0" smtClean="0"/>
              <a:t>Specific combination</a:t>
            </a:r>
            <a:br>
              <a:rPr lang="en-US" dirty="0" smtClean="0"/>
            </a:br>
            <a:r>
              <a:rPr lang="en-US" dirty="0" smtClean="0"/>
              <a:t> ‘authenticator’ and ‘vetting’ assurance </a:t>
            </a:r>
            <a:br>
              <a:rPr lang="en-US" dirty="0" smtClean="0"/>
            </a:br>
            <a:r>
              <a:rPr lang="en-US" dirty="0" smtClean="0"/>
              <a:t>doesn’t match research risk profiles</a:t>
            </a:r>
          </a:p>
          <a:p>
            <a:pPr marL="355600" indent="-355600"/>
            <a:r>
              <a:rPr lang="en-US" dirty="0" smtClean="0"/>
              <a:t>Disregards existing trust model </a:t>
            </a:r>
            <a:br>
              <a:rPr lang="en-US" dirty="0" smtClean="0"/>
            </a:br>
            <a:r>
              <a:rPr lang="en-US" dirty="0" smtClean="0"/>
              <a:t>between federated R&amp;E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marL="355600" indent="-355600"/>
            <a:r>
              <a:rPr lang="en-US" dirty="0" smtClean="0"/>
              <a:t>Cannot accommodate </a:t>
            </a:r>
            <a:br>
              <a:rPr lang="en-US" dirty="0" smtClean="0"/>
            </a:br>
            <a:r>
              <a:rPr lang="en-US" dirty="0" smtClean="0"/>
              <a:t>distributed responsibilities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As a result, in R&amp;E today there is in practice</a:t>
            </a:r>
            <a:r>
              <a:rPr lang="en-US" b="1" dirty="0"/>
              <a:t> </a:t>
            </a:r>
            <a:r>
              <a:rPr lang="en-US" b="1" dirty="0" smtClean="0"/>
              <a:t>hardly any documented </a:t>
            </a:r>
            <a:br>
              <a:rPr lang="en-US" b="1" dirty="0" smtClean="0"/>
            </a:br>
            <a:r>
              <a:rPr lang="en-US" b="1" dirty="0" smtClean="0"/>
              <a:t>and agreed assurance level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65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Profile development in AARC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47040" y="3383280"/>
            <a:ext cx="1669688" cy="2228443"/>
            <a:chOff x="447040" y="3383280"/>
            <a:chExt cx="1669688" cy="2228443"/>
          </a:xfrm>
        </p:grpSpPr>
        <p:sp>
          <p:nvSpPr>
            <p:cNvPr id="7" name="TextBox 6"/>
            <p:cNvSpPr txBox="1"/>
            <p:nvPr/>
          </p:nvSpPr>
          <p:spPr>
            <a:xfrm>
              <a:off x="447040" y="4411394"/>
              <a:ext cx="1669688" cy="12003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R&amp;E Federation</a:t>
              </a:r>
              <a:br>
                <a:rPr lang="en-US" b="1" dirty="0" smtClean="0">
                  <a:solidFill>
                    <a:srgbClr val="0C3959"/>
                  </a:solidFill>
                </a:rPr>
              </a:br>
              <a:r>
                <a:rPr lang="en-US" b="1" dirty="0" smtClean="0">
                  <a:solidFill>
                    <a:srgbClr val="0C3959"/>
                  </a:solidFill>
                </a:rPr>
                <a:t>Assurance </a:t>
              </a:r>
              <a:br>
                <a:rPr lang="en-US" b="1" dirty="0" smtClean="0">
                  <a:solidFill>
                    <a:srgbClr val="0C3959"/>
                  </a:solidFill>
                </a:rPr>
              </a:br>
              <a:r>
                <a:rPr lang="en-US" b="1" dirty="0" smtClean="0">
                  <a:solidFill>
                    <a:srgbClr val="0C3959"/>
                  </a:solidFill>
                </a:rPr>
                <a:t>Capabilities</a:t>
              </a:r>
            </a:p>
            <a:p>
              <a:r>
                <a:rPr lang="en-US" b="1" i="1" dirty="0" smtClean="0">
                  <a:solidFill>
                    <a:srgbClr val="0C3959"/>
                  </a:solidFill>
                </a:rPr>
                <a:t>GEANT4-1</a:t>
              </a:r>
              <a:endParaRPr lang="en-US" b="1" i="1" dirty="0">
                <a:solidFill>
                  <a:srgbClr val="0C3959"/>
                </a:solidFill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10800000" flipH="1" flipV="1">
              <a:off x="1161462" y="3383280"/>
              <a:ext cx="860564" cy="7620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37920" y="2438400"/>
            <a:ext cx="2580639" cy="1599139"/>
            <a:chOff x="1137920" y="2438400"/>
            <a:chExt cx="2580639" cy="1599139"/>
          </a:xfrm>
        </p:grpSpPr>
        <p:sp>
          <p:nvSpPr>
            <p:cNvPr id="6" name="Bent Arrow 5"/>
            <p:cNvSpPr/>
            <p:nvPr/>
          </p:nvSpPr>
          <p:spPr>
            <a:xfrm rot="10800000" flipH="1">
              <a:off x="1137920" y="2438400"/>
              <a:ext cx="860564" cy="7924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91919" y="2438400"/>
              <a:ext cx="1763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57A1E"/>
                  </a:solidFill>
                </a:rPr>
                <a:t>d</a:t>
              </a:r>
              <a:r>
                <a:rPr lang="en-US" dirty="0" smtClean="0">
                  <a:solidFill>
                    <a:srgbClr val="F57A1E"/>
                  </a:solidFill>
                </a:rPr>
                <a:t>epth interviews</a:t>
              </a:r>
              <a:endParaRPr lang="en-US" dirty="0">
                <a:solidFill>
                  <a:srgbClr val="F57A1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2190" y="2837210"/>
              <a:ext cx="1606369" cy="1200329"/>
            </a:xfrm>
            <a:prstGeom prst="rect">
              <a:avLst/>
            </a:prstGeom>
            <a:solidFill>
              <a:srgbClr val="F57A1E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C3959"/>
                  </a:solidFill>
                </a:rPr>
                <a:t>Baseline requirements for low-risk use cases</a:t>
              </a:r>
              <a:endParaRPr lang="en-US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62743" y="4411394"/>
            <a:ext cx="1971040" cy="1846660"/>
            <a:chOff x="2362743" y="4411394"/>
            <a:chExt cx="1971040" cy="1846660"/>
          </a:xfrm>
        </p:grpSpPr>
        <p:sp>
          <p:nvSpPr>
            <p:cNvPr id="12" name="Down Arrow 11"/>
            <p:cNvSpPr/>
            <p:nvPr/>
          </p:nvSpPr>
          <p:spPr>
            <a:xfrm>
              <a:off x="3190783" y="4411394"/>
              <a:ext cx="314960" cy="9124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743" y="5611723"/>
              <a:ext cx="1971040" cy="646331"/>
            </a:xfrm>
            <a:prstGeom prst="rect">
              <a:avLst/>
            </a:prstGeom>
            <a:solidFill>
              <a:srgbClr val="F57A1E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MNA3.1 “baseline</a:t>
              </a:r>
            </a:p>
            <a:p>
              <a:r>
                <a:rPr lang="en-US" b="1" dirty="0" err="1" smtClean="0">
                  <a:solidFill>
                    <a:srgbClr val="0C3959"/>
                  </a:solidFill>
                </a:rPr>
                <a:t>LoA</a:t>
              </a:r>
              <a:r>
                <a:rPr lang="en-US" b="1" dirty="0" smtClean="0">
                  <a:solidFill>
                    <a:srgbClr val="0C3959"/>
                  </a:solidFill>
                </a:rPr>
                <a:t>” document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799036" y="1462191"/>
            <a:ext cx="2575239" cy="1899539"/>
            <a:chOff x="3799036" y="1462191"/>
            <a:chExt cx="2575239" cy="1899539"/>
          </a:xfrm>
        </p:grpSpPr>
        <p:pic>
          <p:nvPicPr>
            <p:cNvPr id="3074" name="Picture 2" descr="https://tnc2012.terena.org/core/file/11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57" y="1462191"/>
              <a:ext cx="973118" cy="636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res.freestockphotos.biz/pictures/16/16912-illustration-of-a-globe-pv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637" y="1686560"/>
              <a:ext cx="645757" cy="645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415637" y="2438400"/>
              <a:ext cx="1606369" cy="923330"/>
            </a:xfrm>
            <a:prstGeom prst="rect">
              <a:avLst/>
            </a:prstGeom>
            <a:solidFill>
              <a:srgbClr val="F57A1E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C3959"/>
                  </a:solidFill>
                </a:rPr>
                <a:t>Global REFEDS consultation process</a:t>
              </a:r>
              <a:endParaRPr lang="en-US" dirty="0">
                <a:solidFill>
                  <a:srgbClr val="0C3959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14017914">
              <a:off x="3932757" y="2776266"/>
              <a:ext cx="314960" cy="5824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40346" y="4664338"/>
            <a:ext cx="1920999" cy="1578417"/>
            <a:chOff x="6540346" y="4664338"/>
            <a:chExt cx="1920999" cy="1578417"/>
          </a:xfrm>
        </p:grpSpPr>
        <p:sp>
          <p:nvSpPr>
            <p:cNvPr id="23" name="Bent Arrow 22"/>
            <p:cNvSpPr/>
            <p:nvPr/>
          </p:nvSpPr>
          <p:spPr>
            <a:xfrm rot="16200000" flipH="1" flipV="1">
              <a:off x="6834552" y="4370132"/>
              <a:ext cx="694441" cy="1282854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90539" y="5596424"/>
              <a:ext cx="1770806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C3959"/>
                  </a:solidFill>
                </a:rPr>
                <a:t>GEANT4-2 or </a:t>
              </a:r>
              <a:br>
                <a:rPr lang="en-US" dirty="0" smtClean="0">
                  <a:solidFill>
                    <a:srgbClr val="0C3959"/>
                  </a:solidFill>
                </a:rPr>
              </a:br>
              <a:r>
                <a:rPr lang="en-US" dirty="0" smtClean="0">
                  <a:solidFill>
                    <a:srgbClr val="0C3959"/>
                  </a:solidFill>
                </a:rPr>
                <a:t>community work</a:t>
              </a:r>
              <a:endParaRPr lang="en-US" i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537591" y="1219200"/>
            <a:ext cx="404693" cy="5638800"/>
            <a:chOff x="7537591" y="1219200"/>
            <a:chExt cx="404693" cy="56388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739938" y="1219200"/>
              <a:ext cx="0" cy="5638800"/>
            </a:xfrm>
            <a:prstGeom prst="line">
              <a:avLst/>
            </a:prstGeom>
            <a:ln w="57150">
              <a:solidFill>
                <a:srgbClr val="F57A1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34"/>
            <p:cNvSpPr/>
            <p:nvPr/>
          </p:nvSpPr>
          <p:spPr>
            <a:xfrm>
              <a:off x="7537591" y="6390640"/>
              <a:ext cx="404693" cy="467360"/>
            </a:xfrm>
            <a:prstGeom prst="triangle">
              <a:avLst/>
            </a:prstGeom>
            <a:solidFill>
              <a:srgbClr val="F57A1E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64507" y="3643879"/>
            <a:ext cx="2796344" cy="2598876"/>
            <a:chOff x="3864507" y="3643879"/>
            <a:chExt cx="2796344" cy="2598876"/>
          </a:xfrm>
        </p:grpSpPr>
        <p:sp>
          <p:nvSpPr>
            <p:cNvPr id="19" name="Bent Arrow 18"/>
            <p:cNvSpPr/>
            <p:nvPr/>
          </p:nvSpPr>
          <p:spPr>
            <a:xfrm rot="16200000" flipH="1" flipV="1">
              <a:off x="4230004" y="3278382"/>
              <a:ext cx="694441" cy="142543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5637" y="4411394"/>
              <a:ext cx="1971040" cy="646331"/>
            </a:xfrm>
            <a:prstGeom prst="rect">
              <a:avLst/>
            </a:prstGeom>
            <a:solidFill>
              <a:srgbClr val="F57A1E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C3959"/>
                  </a:solidFill>
                </a:rPr>
                <a:t>Self-assessment tool requirements</a:t>
              </a:r>
              <a:endParaRPr lang="en-US" dirty="0">
                <a:solidFill>
                  <a:srgbClr val="0C3959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10800000">
              <a:off x="4974983" y="5155499"/>
              <a:ext cx="314960" cy="5747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3384" y="5873423"/>
              <a:ext cx="1583293" cy="369332"/>
            </a:xfrm>
            <a:prstGeom prst="rect">
              <a:avLst/>
            </a:prstGeom>
            <a:solidFill>
              <a:srgbClr val="F57A1E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C3959"/>
                  </a:solidFill>
                </a:rPr>
                <a:t>TNA3.2 “Sirtfi”</a:t>
              </a:r>
              <a:endParaRPr lang="en-US" dirty="0">
                <a:solidFill>
                  <a:srgbClr val="0C3959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22006" y="4045963"/>
              <a:ext cx="638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</a:t>
              </a:r>
              <a:endParaRPr lang="en-GB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7040" y="1288159"/>
            <a:ext cx="3592080" cy="1048204"/>
            <a:chOff x="447040" y="1288159"/>
            <a:chExt cx="3592080" cy="1048204"/>
          </a:xfrm>
        </p:grpSpPr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772" y="1360026"/>
              <a:ext cx="677348" cy="26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 descr="https://ec.europa.eu/research/infrastructures/images/dariah-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80" y="1362327"/>
              <a:ext cx="679279" cy="305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47040" y="1686560"/>
              <a:ext cx="3055195" cy="646331"/>
            </a:xfrm>
            <a:prstGeom prst="rect">
              <a:avLst/>
            </a:prstGeom>
            <a:solidFill>
              <a:srgbClr val="F57A1E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European </a:t>
              </a:r>
              <a:r>
                <a:rPr lang="en-US" b="1" smtClean="0">
                  <a:solidFill>
                    <a:srgbClr val="0C3959"/>
                  </a:solidFill>
                </a:rPr>
                <a:t>‘baseline’ </a:t>
              </a:r>
              <a:r>
                <a:rPr lang="en-US" b="1" dirty="0" smtClean="0">
                  <a:solidFill>
                    <a:srgbClr val="0C3959"/>
                  </a:solidFill>
                </a:rPr>
                <a:t>use case </a:t>
              </a:r>
              <a:br>
                <a:rPr lang="en-US" b="1" dirty="0" smtClean="0">
                  <a:solidFill>
                    <a:srgbClr val="0C3959"/>
                  </a:solidFill>
                </a:rPr>
              </a:br>
              <a:r>
                <a:rPr lang="en-US" b="1" dirty="0" smtClean="0">
                  <a:solidFill>
                    <a:srgbClr val="0C3959"/>
                  </a:solidFill>
                </a:rPr>
                <a:t>requirements from RIs and EIs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  <p:pic>
          <p:nvPicPr>
            <p:cNvPr id="54" name="Picture 15" descr="H:\Home\davidg\Template\Logos\wLCG\WLCG-Logo-Cube-W-L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84" y="1348674"/>
              <a:ext cx="375680" cy="332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8" descr="H:\Home\davidg\Template\Logos\EGI-logo-large01-transp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40" y="1335023"/>
              <a:ext cx="402640" cy="304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9" name="Picture 17" descr="http://www.prace-ri.eu/IMG/png/prace-logo-transparent-16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419" y="1288159"/>
              <a:ext cx="556771" cy="3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17" y="1316420"/>
              <a:ext cx="354423" cy="2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23" descr="http://media.eurekalert.org/multimedia_prod/pub/web/38675_web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90" y="1305997"/>
              <a:ext cx="455131" cy="343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9" name="Picture 2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240" y="1391092"/>
              <a:ext cx="589350" cy="24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3255628" y="1628477"/>
              <a:ext cx="638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</a:t>
              </a:r>
              <a:endParaRPr lang="en-GB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80953" y="1098988"/>
            <a:ext cx="2488285" cy="1661407"/>
            <a:chOff x="6180953" y="1098988"/>
            <a:chExt cx="2488285" cy="1661407"/>
          </a:xfrm>
        </p:grpSpPr>
        <p:sp>
          <p:nvSpPr>
            <p:cNvPr id="25" name="TextBox 24"/>
            <p:cNvSpPr txBox="1"/>
            <p:nvPr/>
          </p:nvSpPr>
          <p:spPr>
            <a:xfrm>
              <a:off x="6415453" y="1473298"/>
              <a:ext cx="1934363" cy="646331"/>
            </a:xfrm>
            <a:prstGeom prst="rect">
              <a:avLst/>
            </a:prstGeom>
            <a:solidFill>
              <a:srgbClr val="F57A1E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C3959"/>
                  </a:solidFill>
                </a:rPr>
                <a:t>REFEDS group on</a:t>
              </a:r>
              <a:br>
                <a:rPr lang="en-US" dirty="0" smtClean="0">
                  <a:solidFill>
                    <a:srgbClr val="0C3959"/>
                  </a:solidFill>
                </a:rPr>
              </a:br>
              <a:r>
                <a:rPr lang="en-US" dirty="0" smtClean="0">
                  <a:solidFill>
                    <a:srgbClr val="0C3959"/>
                  </a:solidFill>
                </a:rPr>
                <a:t>baseline assurance</a:t>
              </a:r>
              <a:endParaRPr lang="en-US" dirty="0">
                <a:solidFill>
                  <a:srgbClr val="0C3959"/>
                </a:solidFill>
              </a:endParaRPr>
            </a:p>
          </p:txBody>
        </p:sp>
        <p:sp>
          <p:nvSpPr>
            <p:cNvPr id="26" name="Bent Arrow 25"/>
            <p:cNvSpPr/>
            <p:nvPr/>
          </p:nvSpPr>
          <p:spPr>
            <a:xfrm rot="16200000" flipV="1">
              <a:off x="6790280" y="1605552"/>
              <a:ext cx="545516" cy="176417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030393" y="1098988"/>
              <a:ext cx="638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</a:t>
              </a:r>
              <a:endParaRPr lang="en-GB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85" y="2097343"/>
            <a:ext cx="9720360" cy="3444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PY2: 	Assurance Profile development in AARC </a:t>
            </a:r>
            <a:br>
              <a:rPr lang="en-US" dirty="0" smtClean="0"/>
            </a:br>
            <a:r>
              <a:rPr lang="en-US" dirty="0" smtClean="0"/>
              <a:t>	– collaborative and differentiated assurance 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47040" y="3383280"/>
            <a:ext cx="1669688" cy="2228443"/>
            <a:chOff x="447040" y="3383280"/>
            <a:chExt cx="1669688" cy="2228443"/>
          </a:xfrm>
        </p:grpSpPr>
        <p:sp>
          <p:nvSpPr>
            <p:cNvPr id="7" name="TextBox 6"/>
            <p:cNvSpPr txBox="1"/>
            <p:nvPr/>
          </p:nvSpPr>
          <p:spPr>
            <a:xfrm>
              <a:off x="447040" y="4411394"/>
              <a:ext cx="1669688" cy="12003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R&amp;E Federation</a:t>
              </a:r>
              <a:br>
                <a:rPr lang="en-US" b="1" dirty="0" smtClean="0">
                  <a:solidFill>
                    <a:srgbClr val="0C3959"/>
                  </a:solidFill>
                </a:rPr>
              </a:br>
              <a:r>
                <a:rPr lang="en-US" b="1" dirty="0" smtClean="0">
                  <a:solidFill>
                    <a:srgbClr val="0C3959"/>
                  </a:solidFill>
                </a:rPr>
                <a:t>Assurance </a:t>
              </a:r>
              <a:br>
                <a:rPr lang="en-US" b="1" dirty="0" smtClean="0">
                  <a:solidFill>
                    <a:srgbClr val="0C3959"/>
                  </a:solidFill>
                </a:rPr>
              </a:br>
              <a:r>
                <a:rPr lang="en-US" b="1" dirty="0" smtClean="0">
                  <a:solidFill>
                    <a:srgbClr val="0C3959"/>
                  </a:solidFill>
                </a:rPr>
                <a:t>Capabilities</a:t>
              </a:r>
            </a:p>
            <a:p>
              <a:r>
                <a:rPr lang="en-US" b="1" i="1" dirty="0" smtClean="0">
                  <a:solidFill>
                    <a:srgbClr val="0C3959"/>
                  </a:solidFill>
                </a:rPr>
                <a:t>GEANT4-1</a:t>
              </a:r>
              <a:endParaRPr lang="en-US" b="1" i="1" dirty="0">
                <a:solidFill>
                  <a:srgbClr val="0C3959"/>
                </a:solidFill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10800000" flipH="1" flipV="1">
              <a:off x="1161462" y="3383280"/>
              <a:ext cx="860564" cy="7620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37920" y="2438400"/>
            <a:ext cx="2580639" cy="1599139"/>
            <a:chOff x="1137920" y="2438400"/>
            <a:chExt cx="2580639" cy="1599139"/>
          </a:xfrm>
        </p:grpSpPr>
        <p:sp>
          <p:nvSpPr>
            <p:cNvPr id="6" name="Bent Arrow 5"/>
            <p:cNvSpPr/>
            <p:nvPr/>
          </p:nvSpPr>
          <p:spPr>
            <a:xfrm rot="10800000" flipH="1">
              <a:off x="1137920" y="2438400"/>
              <a:ext cx="860564" cy="7924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91919" y="2438400"/>
              <a:ext cx="1763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57A1E"/>
                  </a:solidFill>
                </a:rPr>
                <a:t>d</a:t>
              </a:r>
              <a:r>
                <a:rPr lang="en-US" dirty="0" smtClean="0">
                  <a:solidFill>
                    <a:srgbClr val="F57A1E"/>
                  </a:solidFill>
                </a:rPr>
                <a:t>epth interviews</a:t>
              </a:r>
              <a:endParaRPr lang="en-US" dirty="0">
                <a:solidFill>
                  <a:srgbClr val="F57A1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2190" y="2837210"/>
              <a:ext cx="1606369" cy="1200329"/>
            </a:xfrm>
            <a:prstGeom prst="rect">
              <a:avLst/>
            </a:prstGeom>
            <a:solidFill>
              <a:srgbClr val="F57A1E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C3959"/>
                  </a:solidFill>
                </a:rPr>
                <a:t>Baseline requirements for low-risk use cases</a:t>
              </a:r>
              <a:endParaRPr lang="en-US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62743" y="4411394"/>
            <a:ext cx="1971040" cy="1846660"/>
            <a:chOff x="2362743" y="4411394"/>
            <a:chExt cx="1971040" cy="1846660"/>
          </a:xfrm>
        </p:grpSpPr>
        <p:sp>
          <p:nvSpPr>
            <p:cNvPr id="12" name="Down Arrow 11"/>
            <p:cNvSpPr/>
            <p:nvPr/>
          </p:nvSpPr>
          <p:spPr>
            <a:xfrm>
              <a:off x="3190783" y="4411394"/>
              <a:ext cx="314960" cy="9124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743" y="5611723"/>
              <a:ext cx="1971040" cy="646331"/>
            </a:xfrm>
            <a:prstGeom prst="rect">
              <a:avLst/>
            </a:prstGeom>
            <a:solidFill>
              <a:srgbClr val="F57A1E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MNA3.1 “baseline</a:t>
              </a:r>
            </a:p>
            <a:p>
              <a:r>
                <a:rPr lang="en-US" b="1" dirty="0" err="1" smtClean="0">
                  <a:solidFill>
                    <a:srgbClr val="0C3959"/>
                  </a:solidFill>
                </a:rPr>
                <a:t>LoA</a:t>
              </a:r>
              <a:r>
                <a:rPr lang="en-US" b="1" dirty="0" smtClean="0">
                  <a:solidFill>
                    <a:srgbClr val="0C3959"/>
                  </a:solidFill>
                </a:rPr>
                <a:t>” document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799036" y="1462191"/>
            <a:ext cx="2575239" cy="1899539"/>
            <a:chOff x="3799036" y="1462191"/>
            <a:chExt cx="2575239" cy="1899539"/>
          </a:xfrm>
        </p:grpSpPr>
        <p:pic>
          <p:nvPicPr>
            <p:cNvPr id="3074" name="Picture 2" descr="https://tnc2012.terena.org/core/file/11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57" y="1462191"/>
              <a:ext cx="973118" cy="636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res.freestockphotos.biz/pictures/16/16912-illustration-of-a-globe-pv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637" y="1686560"/>
              <a:ext cx="645757" cy="645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415637" y="2438400"/>
              <a:ext cx="1606369" cy="923330"/>
            </a:xfrm>
            <a:prstGeom prst="rect">
              <a:avLst/>
            </a:prstGeom>
            <a:solidFill>
              <a:srgbClr val="F57A1E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C3959"/>
                  </a:solidFill>
                </a:rPr>
                <a:t>Global REFEDS consultation process</a:t>
              </a:r>
              <a:endParaRPr lang="en-US" dirty="0">
                <a:solidFill>
                  <a:srgbClr val="0C3959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14017914">
              <a:off x="3932757" y="2776266"/>
              <a:ext cx="314960" cy="5824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40346" y="4664338"/>
            <a:ext cx="1920999" cy="1578417"/>
            <a:chOff x="6540346" y="4664338"/>
            <a:chExt cx="1920999" cy="1578417"/>
          </a:xfrm>
        </p:grpSpPr>
        <p:sp>
          <p:nvSpPr>
            <p:cNvPr id="23" name="Bent Arrow 22"/>
            <p:cNvSpPr/>
            <p:nvPr/>
          </p:nvSpPr>
          <p:spPr>
            <a:xfrm rot="16200000" flipH="1" flipV="1">
              <a:off x="6834552" y="4370132"/>
              <a:ext cx="694441" cy="1282854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90539" y="5596424"/>
              <a:ext cx="1770806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C3959"/>
                  </a:solidFill>
                </a:rPr>
                <a:t>GEANT4-2 or </a:t>
              </a:r>
              <a:br>
                <a:rPr lang="en-US" dirty="0" smtClean="0">
                  <a:solidFill>
                    <a:srgbClr val="0C3959"/>
                  </a:solidFill>
                </a:rPr>
              </a:br>
              <a:r>
                <a:rPr lang="en-US" dirty="0" smtClean="0">
                  <a:solidFill>
                    <a:srgbClr val="0C3959"/>
                  </a:solidFill>
                </a:rPr>
                <a:t>community work</a:t>
              </a:r>
              <a:endParaRPr lang="en-US" i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650275" y="4229461"/>
            <a:ext cx="1184683" cy="2011339"/>
            <a:chOff x="8650275" y="4229461"/>
            <a:chExt cx="1184683" cy="2011339"/>
          </a:xfrm>
        </p:grpSpPr>
        <p:sp>
          <p:nvSpPr>
            <p:cNvPr id="29" name="TextBox 28"/>
            <p:cNvSpPr txBox="1"/>
            <p:nvPr/>
          </p:nvSpPr>
          <p:spPr>
            <a:xfrm>
              <a:off x="8650275" y="5040471"/>
              <a:ext cx="1184683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C3959"/>
                  </a:solidFill>
                </a:rPr>
                <a:t>3 BMS </a:t>
              </a:r>
              <a:br>
                <a:rPr lang="en-US" dirty="0" smtClean="0">
                  <a:solidFill>
                    <a:srgbClr val="0C3959"/>
                  </a:solidFill>
                </a:rPr>
              </a:br>
              <a:r>
                <a:rPr lang="en-US" dirty="0" smtClean="0">
                  <a:solidFill>
                    <a:srgbClr val="0C3959"/>
                  </a:solidFill>
                </a:rPr>
                <a:t>scenarios</a:t>
              </a:r>
              <a:endParaRPr lang="en-US" dirty="0" smtClean="0">
                <a:solidFill>
                  <a:srgbClr val="0C3959"/>
                </a:solidFill>
              </a:endParaRPr>
            </a:p>
            <a:p>
              <a:r>
                <a:rPr lang="en-US" i="1" dirty="0" smtClean="0">
                  <a:solidFill>
                    <a:srgbClr val="0C3959"/>
                  </a:solidFill>
                </a:rPr>
                <a:t>low, med, </a:t>
              </a:r>
              <a:br>
                <a:rPr lang="en-US" i="1" dirty="0" smtClean="0">
                  <a:solidFill>
                    <a:srgbClr val="0C3959"/>
                  </a:solidFill>
                </a:rPr>
              </a:br>
              <a:r>
                <a:rPr lang="en-US" i="1" dirty="0" smtClean="0">
                  <a:solidFill>
                    <a:srgbClr val="0C3959"/>
                  </a:solidFill>
                </a:rPr>
                <a:t>and high</a:t>
              </a:r>
            </a:p>
          </p:txBody>
        </p:sp>
        <p:sp>
          <p:nvSpPr>
            <p:cNvPr id="34" name="Down Arrow 33"/>
            <p:cNvSpPr/>
            <p:nvPr/>
          </p:nvSpPr>
          <p:spPr>
            <a:xfrm rot="11700000">
              <a:off x="9148763" y="4229461"/>
              <a:ext cx="314960" cy="7025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220960" y="3764280"/>
            <a:ext cx="1971040" cy="2493774"/>
            <a:chOff x="10220960" y="3764280"/>
            <a:chExt cx="1971040" cy="2493774"/>
          </a:xfrm>
        </p:grpSpPr>
        <p:sp>
          <p:nvSpPr>
            <p:cNvPr id="38" name="TextBox 37"/>
            <p:cNvSpPr txBox="1"/>
            <p:nvPr/>
          </p:nvSpPr>
          <p:spPr>
            <a:xfrm>
              <a:off x="10220960" y="5057725"/>
              <a:ext cx="1971040" cy="1200329"/>
            </a:xfrm>
            <a:prstGeom prst="rect">
              <a:avLst/>
            </a:prstGeom>
            <a:solidFill>
              <a:srgbClr val="FABD9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DNA3.1</a:t>
              </a:r>
              <a:br>
                <a:rPr lang="en-US" b="1" dirty="0" smtClean="0">
                  <a:solidFill>
                    <a:srgbClr val="0C3959"/>
                  </a:solidFill>
                </a:rPr>
              </a:br>
              <a:r>
                <a:rPr lang="en-US" b="1" dirty="0" smtClean="0">
                  <a:solidFill>
                    <a:srgbClr val="0C3959"/>
                  </a:solidFill>
                </a:rPr>
                <a:t>Differentiated</a:t>
              </a:r>
              <a:br>
                <a:rPr lang="en-US" b="1" dirty="0" smtClean="0">
                  <a:solidFill>
                    <a:srgbClr val="0C3959"/>
                  </a:solidFill>
                </a:rPr>
              </a:br>
              <a:r>
                <a:rPr lang="en-US" b="1" dirty="0" smtClean="0">
                  <a:solidFill>
                    <a:srgbClr val="0C3959"/>
                  </a:solidFill>
                </a:rPr>
                <a:t>Assurance Recommendations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  <p:sp>
          <p:nvSpPr>
            <p:cNvPr id="39" name="Bent Arrow 38"/>
            <p:cNvSpPr/>
            <p:nvPr/>
          </p:nvSpPr>
          <p:spPr>
            <a:xfrm rot="16200000" flipH="1" flipV="1">
              <a:off x="10636343" y="3891083"/>
              <a:ext cx="1103339" cy="849733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304007" y="1217842"/>
            <a:ext cx="1665550" cy="2300136"/>
            <a:chOff x="10304007" y="1217842"/>
            <a:chExt cx="1665550" cy="2300136"/>
          </a:xfrm>
        </p:grpSpPr>
        <p:pic>
          <p:nvPicPr>
            <p:cNvPr id="53" name="Picture 2" descr="https://tnc2012.terena.org/core/file/11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3105" y="2095497"/>
              <a:ext cx="973118" cy="636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Picture 15" descr="H:\Home\davidg\Template\Logos\wLCG\WLCG-Logo-Cube-W-L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0927" y="1217842"/>
              <a:ext cx="820420" cy="725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Down Arrow 31"/>
            <p:cNvSpPr/>
            <p:nvPr/>
          </p:nvSpPr>
          <p:spPr>
            <a:xfrm rot="16200000">
              <a:off x="10376096" y="1595371"/>
              <a:ext cx="314960" cy="4591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Bent Arrow 39"/>
            <p:cNvSpPr/>
            <p:nvPr/>
          </p:nvSpPr>
          <p:spPr>
            <a:xfrm rot="16200000" flipV="1">
              <a:off x="10689996" y="2595096"/>
              <a:ext cx="996031" cy="849734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080" name="Picture 8" descr="H:\Home\davidg\Template\Logos\EGI-logo-large01-transp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1137" y="1967278"/>
              <a:ext cx="402640" cy="304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s://www.eudat.eu/sites/default/files/EUDAT-logo_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0774" y="1769353"/>
              <a:ext cx="698860" cy="426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:\Home\davidg\Projects-misc\Terena\GEANT-Logo\geant-logo-traced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2879" y="1766518"/>
              <a:ext cx="356678" cy="155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://www.corbel-project.eu/fileadmin/corbel/html_templates/media/gfx/corbel_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7420" y="1423024"/>
              <a:ext cx="480306" cy="433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http://res.freestockphotos.biz/pictures/16/16912-illustration-of-a-globe-pv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4007" y="2403205"/>
              <a:ext cx="413685" cy="413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7537591" y="1219200"/>
            <a:ext cx="404693" cy="5638800"/>
            <a:chOff x="7537591" y="1219200"/>
            <a:chExt cx="404693" cy="56388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739938" y="1219200"/>
              <a:ext cx="0" cy="5638800"/>
            </a:xfrm>
            <a:prstGeom prst="line">
              <a:avLst/>
            </a:prstGeom>
            <a:ln w="57150">
              <a:solidFill>
                <a:srgbClr val="F57A1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34"/>
            <p:cNvSpPr/>
            <p:nvPr/>
          </p:nvSpPr>
          <p:spPr>
            <a:xfrm>
              <a:off x="7537591" y="6390640"/>
              <a:ext cx="404693" cy="467360"/>
            </a:xfrm>
            <a:prstGeom prst="triangle">
              <a:avLst/>
            </a:prstGeom>
            <a:solidFill>
              <a:srgbClr val="F57A1E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64507" y="3643879"/>
            <a:ext cx="2796344" cy="2598876"/>
            <a:chOff x="3864507" y="3643879"/>
            <a:chExt cx="2796344" cy="2598876"/>
          </a:xfrm>
        </p:grpSpPr>
        <p:sp>
          <p:nvSpPr>
            <p:cNvPr id="19" name="Bent Arrow 18"/>
            <p:cNvSpPr/>
            <p:nvPr/>
          </p:nvSpPr>
          <p:spPr>
            <a:xfrm rot="16200000" flipH="1" flipV="1">
              <a:off x="4230004" y="3278382"/>
              <a:ext cx="694441" cy="142543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5637" y="4411394"/>
              <a:ext cx="1971040" cy="646331"/>
            </a:xfrm>
            <a:prstGeom prst="rect">
              <a:avLst/>
            </a:prstGeom>
            <a:solidFill>
              <a:srgbClr val="F57A1E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C3959"/>
                  </a:solidFill>
                </a:rPr>
                <a:t>Self-assessment tool requirements</a:t>
              </a:r>
              <a:endParaRPr lang="en-US" dirty="0">
                <a:solidFill>
                  <a:srgbClr val="0C3959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10800000">
              <a:off x="4974983" y="5155499"/>
              <a:ext cx="314960" cy="5747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3384" y="5873423"/>
              <a:ext cx="1583293" cy="369332"/>
            </a:xfrm>
            <a:prstGeom prst="rect">
              <a:avLst/>
            </a:prstGeom>
            <a:solidFill>
              <a:srgbClr val="F57A1E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C3959"/>
                  </a:solidFill>
                </a:rPr>
                <a:t>TNA3.2 “Sirtfi”</a:t>
              </a:r>
              <a:endParaRPr lang="en-US" dirty="0">
                <a:solidFill>
                  <a:srgbClr val="0C3959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22006" y="4045963"/>
              <a:ext cx="638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</a:t>
              </a:r>
              <a:endParaRPr lang="en-GB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7040" y="1288159"/>
            <a:ext cx="3592080" cy="1048204"/>
            <a:chOff x="447040" y="1288159"/>
            <a:chExt cx="3592080" cy="1048204"/>
          </a:xfrm>
        </p:grpSpPr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772" y="1360026"/>
              <a:ext cx="677348" cy="26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 descr="https://ec.europa.eu/research/infrastructures/images/dariah-logo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80" y="1362327"/>
              <a:ext cx="679279" cy="305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47040" y="1686560"/>
              <a:ext cx="3055195" cy="646331"/>
            </a:xfrm>
            <a:prstGeom prst="rect">
              <a:avLst/>
            </a:prstGeom>
            <a:solidFill>
              <a:srgbClr val="F57A1E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European ‘baseline’ use case </a:t>
              </a:r>
              <a:br>
                <a:rPr lang="en-US" b="1" dirty="0" smtClean="0">
                  <a:solidFill>
                    <a:srgbClr val="0C3959"/>
                  </a:solidFill>
                </a:rPr>
              </a:br>
              <a:r>
                <a:rPr lang="en-US" b="1" dirty="0" smtClean="0">
                  <a:solidFill>
                    <a:srgbClr val="0C3959"/>
                  </a:solidFill>
                </a:rPr>
                <a:t>requirements from RIs and EIs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  <p:pic>
          <p:nvPicPr>
            <p:cNvPr id="54" name="Picture 15" descr="H:\Home\davidg\Template\Logos\wLCG\WLCG-Logo-Cube-W-Lw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84" y="1348674"/>
              <a:ext cx="375680" cy="332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8" descr="H:\Home\davidg\Template\Logos\EGI-logo-large01-transp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40" y="1335023"/>
              <a:ext cx="402640" cy="304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9" name="Picture 17" descr="http://www.prace-ri.eu/IMG/png/prace-logo-transparent-160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419" y="1288159"/>
              <a:ext cx="556771" cy="3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17" y="1316420"/>
              <a:ext cx="354423" cy="2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23" descr="http://media.eurekalert.org/multimedia_prod/pub/web/38675_web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90" y="1305997"/>
              <a:ext cx="455131" cy="343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9" name="Picture 2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240" y="1391092"/>
              <a:ext cx="589350" cy="24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3255628" y="1628477"/>
              <a:ext cx="638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</a:t>
              </a:r>
              <a:endParaRPr lang="en-GB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80953" y="1098988"/>
            <a:ext cx="2488285" cy="1661407"/>
            <a:chOff x="6180953" y="1098988"/>
            <a:chExt cx="2488285" cy="1661407"/>
          </a:xfrm>
        </p:grpSpPr>
        <p:sp>
          <p:nvSpPr>
            <p:cNvPr id="25" name="TextBox 24"/>
            <p:cNvSpPr txBox="1"/>
            <p:nvPr/>
          </p:nvSpPr>
          <p:spPr>
            <a:xfrm>
              <a:off x="6415453" y="1473298"/>
              <a:ext cx="1934363" cy="646331"/>
            </a:xfrm>
            <a:prstGeom prst="rect">
              <a:avLst/>
            </a:prstGeom>
            <a:solidFill>
              <a:srgbClr val="F57A1E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C3959"/>
                  </a:solidFill>
                </a:rPr>
                <a:t>REFEDS group on</a:t>
              </a:r>
              <a:br>
                <a:rPr lang="en-US" dirty="0" smtClean="0">
                  <a:solidFill>
                    <a:srgbClr val="0C3959"/>
                  </a:solidFill>
                </a:rPr>
              </a:br>
              <a:r>
                <a:rPr lang="en-US" dirty="0" smtClean="0">
                  <a:solidFill>
                    <a:srgbClr val="0C3959"/>
                  </a:solidFill>
                </a:rPr>
                <a:t>baseline assurance</a:t>
              </a:r>
              <a:endParaRPr lang="en-US" dirty="0">
                <a:solidFill>
                  <a:srgbClr val="0C3959"/>
                </a:solidFill>
              </a:endParaRPr>
            </a:p>
          </p:txBody>
        </p:sp>
        <p:sp>
          <p:nvSpPr>
            <p:cNvPr id="26" name="Bent Arrow 25"/>
            <p:cNvSpPr/>
            <p:nvPr/>
          </p:nvSpPr>
          <p:spPr>
            <a:xfrm rot="16200000" flipV="1">
              <a:off x="6790280" y="1605552"/>
              <a:ext cx="545516" cy="176417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030393" y="1098988"/>
              <a:ext cx="638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</a:t>
              </a:r>
              <a:endParaRPr lang="en-GB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800501" y="1460383"/>
            <a:ext cx="1421095" cy="1462029"/>
            <a:chOff x="8800501" y="1460383"/>
            <a:chExt cx="1421095" cy="1462029"/>
          </a:xfrm>
        </p:grpSpPr>
        <p:sp>
          <p:nvSpPr>
            <p:cNvPr id="49" name="TextBox 48"/>
            <p:cNvSpPr txBox="1"/>
            <p:nvPr/>
          </p:nvSpPr>
          <p:spPr>
            <a:xfrm>
              <a:off x="8800501" y="1460383"/>
              <a:ext cx="1421095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C3959"/>
                  </a:solidFill>
                </a:rPr>
                <a:t>Collaborative</a:t>
              </a:r>
              <a:br>
                <a:rPr lang="en-US" dirty="0" smtClean="0">
                  <a:solidFill>
                    <a:srgbClr val="0C3959"/>
                  </a:solidFill>
                </a:rPr>
              </a:br>
              <a:r>
                <a:rPr lang="en-US" dirty="0" smtClean="0">
                  <a:solidFill>
                    <a:srgbClr val="0C3959"/>
                  </a:solidFill>
                </a:rPr>
                <a:t>community </a:t>
              </a:r>
              <a:r>
                <a:rPr lang="en-US" i="1" dirty="0">
                  <a:solidFill>
                    <a:srgbClr val="0C3959"/>
                  </a:solidFill>
                </a:rPr>
                <a:t/>
              </a:r>
              <a:br>
                <a:rPr lang="en-US" i="1" dirty="0">
                  <a:solidFill>
                    <a:srgbClr val="0C3959"/>
                  </a:solidFill>
                </a:rPr>
              </a:br>
              <a:r>
                <a:rPr lang="en-US" dirty="0" smtClean="0">
                  <a:solidFill>
                    <a:srgbClr val="0C3959"/>
                  </a:solidFill>
                </a:rPr>
                <a:t>trust policies</a:t>
              </a:r>
            </a:p>
          </p:txBody>
        </p:sp>
        <p:sp>
          <p:nvSpPr>
            <p:cNvPr id="73" name="Down Arrow 72"/>
            <p:cNvSpPr/>
            <p:nvPr/>
          </p:nvSpPr>
          <p:spPr>
            <a:xfrm>
              <a:off x="9242616" y="2463275"/>
              <a:ext cx="314960" cy="4591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180953" y="2909986"/>
            <a:ext cx="4474013" cy="1638465"/>
            <a:chOff x="6180953" y="2909986"/>
            <a:chExt cx="4474013" cy="1638465"/>
          </a:xfrm>
        </p:grpSpPr>
        <p:sp>
          <p:nvSpPr>
            <p:cNvPr id="18" name="Down Arrow 17"/>
            <p:cNvSpPr/>
            <p:nvPr/>
          </p:nvSpPr>
          <p:spPr>
            <a:xfrm rot="16200000">
              <a:off x="7393240" y="1697699"/>
              <a:ext cx="314960" cy="27395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7" name="Picture 5" descr="H:\Home\davidg\EUGridPMA\IGTF\IGTF-logos\IGTF_logo-interop.wmf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414" y="3336874"/>
              <a:ext cx="893666" cy="413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res.freestockphotos.biz/pictures/16/16912-illustration-of-a-globe-pv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214" y="3336874"/>
              <a:ext cx="413685" cy="413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540345" y="3902120"/>
              <a:ext cx="1912062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C3959"/>
                  </a:solidFill>
                </a:rPr>
                <a:t>NIST SP800-63 v3, IETF </a:t>
              </a:r>
              <a:r>
                <a:rPr lang="en-US" dirty="0" err="1" smtClean="0">
                  <a:solidFill>
                    <a:srgbClr val="0C3959"/>
                  </a:solidFill>
                </a:rPr>
                <a:t>VoT</a:t>
              </a:r>
              <a:r>
                <a:rPr lang="en-US" dirty="0" smtClean="0">
                  <a:solidFill>
                    <a:srgbClr val="0C3959"/>
                  </a:solidFill>
                </a:rPr>
                <a:t>, </a:t>
              </a:r>
              <a:r>
                <a:rPr lang="en-US" dirty="0" err="1" smtClean="0">
                  <a:solidFill>
                    <a:srgbClr val="0C3959"/>
                  </a:solidFill>
                </a:rPr>
                <a:t>eIDAS</a:t>
              </a:r>
              <a:endParaRPr lang="en-US" dirty="0">
                <a:solidFill>
                  <a:srgbClr val="0C3959"/>
                </a:solidFill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16200000">
              <a:off x="8533435" y="3288412"/>
              <a:ext cx="314960" cy="4591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48597" y="2973624"/>
              <a:ext cx="1606369" cy="1200329"/>
            </a:xfrm>
            <a:prstGeom prst="rect">
              <a:avLst/>
            </a:prstGeom>
            <a:solidFill>
              <a:srgbClr val="FABD9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C3959"/>
                  </a:solidFill>
                </a:rPr>
                <a:t>Differentiated Assurance Profiles for RIs and e-</a:t>
              </a:r>
              <a:r>
                <a:rPr lang="en-US" dirty="0" err="1" smtClean="0">
                  <a:solidFill>
                    <a:srgbClr val="0C3959"/>
                  </a:solidFill>
                </a:rPr>
                <a:t>Infra’s</a:t>
              </a:r>
              <a:endParaRPr lang="en-US" dirty="0">
                <a:solidFill>
                  <a:srgbClr val="0C3959"/>
                </a:solidFill>
              </a:endParaRPr>
            </a:p>
          </p:txBody>
        </p:sp>
        <p:sp>
          <p:nvSpPr>
            <p:cNvPr id="50" name="Down Arrow 49"/>
            <p:cNvSpPr/>
            <p:nvPr/>
          </p:nvSpPr>
          <p:spPr>
            <a:xfrm rot="16200000">
              <a:off x="8545540" y="3786904"/>
              <a:ext cx="314960" cy="4591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8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Task 2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Security Incident Response</a:t>
            </a:r>
            <a:r>
              <a:rPr lang="en-US" sz="3600" b="1" dirty="0">
                <a:solidFill>
                  <a:srgbClr val="F57A1E"/>
                </a:solidFill>
              </a:rPr>
              <a:t>	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9" y="1341991"/>
            <a:ext cx="4226561" cy="2397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63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544298" cy="4737633"/>
          </a:xfrm>
        </p:spPr>
        <p:txBody>
          <a:bodyPr>
            <a:normAutofit/>
          </a:bodyPr>
          <a:lstStyle/>
          <a:p>
            <a:r>
              <a:rPr lang="en-US" sz="2400" dirty="0"/>
              <a:t>How could we determine the scale of the incident?</a:t>
            </a:r>
          </a:p>
          <a:p>
            <a:pPr lvl="1"/>
            <a:r>
              <a:rPr lang="en-US" sz="2000" dirty="0" smtClean="0"/>
              <a:t>Do </a:t>
            </a:r>
            <a:r>
              <a:rPr lang="en-US" sz="2000" dirty="0"/>
              <a:t>useful logs </a:t>
            </a:r>
            <a:r>
              <a:rPr lang="en-US" sz="2000" dirty="0" smtClean="0"/>
              <a:t>exist?</a:t>
            </a:r>
          </a:p>
          <a:p>
            <a:pPr lvl="1"/>
            <a:r>
              <a:rPr lang="en-US" sz="2000" dirty="0" smtClean="0"/>
              <a:t>Could </a:t>
            </a:r>
            <a:r>
              <a:rPr lang="en-US" sz="2000" dirty="0"/>
              <a:t>logs be shared?</a:t>
            </a:r>
          </a:p>
          <a:p>
            <a:r>
              <a:rPr lang="en-US" sz="2400" dirty="0" smtClean="0"/>
              <a:t>Who </a:t>
            </a:r>
            <a:r>
              <a:rPr lang="en-US" sz="2400" dirty="0"/>
              <a:t>should take responsibility for resolving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incident?</a:t>
            </a:r>
          </a:p>
          <a:p>
            <a:r>
              <a:rPr lang="en-US" sz="2400" dirty="0" smtClean="0"/>
              <a:t>How </a:t>
            </a:r>
            <a:r>
              <a:rPr lang="en-US" sz="2400" dirty="0"/>
              <a:t>could we alert the </a:t>
            </a:r>
            <a:r>
              <a:rPr lang="en-US" sz="2400" dirty="0" smtClean="0"/>
              <a:t>identity </a:t>
            </a:r>
            <a:r>
              <a:rPr lang="en-US" sz="2400" dirty="0"/>
              <a:t>providers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service </a:t>
            </a:r>
            <a:r>
              <a:rPr lang="en-US" sz="2400" dirty="0" smtClean="0"/>
              <a:t>providers involved</a:t>
            </a:r>
            <a:r>
              <a:rPr lang="en-US" sz="2400" dirty="0"/>
              <a:t>?</a:t>
            </a:r>
          </a:p>
          <a:p>
            <a:r>
              <a:rPr lang="en-US" sz="2400" dirty="0" smtClean="0"/>
              <a:t>Could </a:t>
            </a:r>
            <a:r>
              <a:rPr lang="en-US" sz="2400" dirty="0"/>
              <a:t>we ensure that </a:t>
            </a:r>
            <a:r>
              <a:rPr lang="en-US" sz="2400" dirty="0" smtClean="0"/>
              <a:t>information </a:t>
            </a:r>
            <a:r>
              <a:rPr lang="en-US" sz="2400" dirty="0"/>
              <a:t>is shared </a:t>
            </a:r>
            <a:r>
              <a:rPr lang="en-US" sz="2400" dirty="0" smtClean="0"/>
              <a:t>confidentially</a:t>
            </a:r>
            <a:r>
              <a:rPr lang="en-US" sz="2400" dirty="0"/>
              <a:t>, </a:t>
            </a:r>
            <a:r>
              <a:rPr lang="en-US" sz="2400" dirty="0" smtClean="0"/>
              <a:t>and reputations </a:t>
            </a:r>
            <a:r>
              <a:rPr lang="en-US" sz="2400" dirty="0"/>
              <a:t>protected?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Incident Response in the Federated World</a:t>
            </a:r>
            <a:endParaRPr lang="en-US" dirty="0"/>
          </a:p>
        </p:txBody>
      </p:sp>
      <p:pic>
        <p:nvPicPr>
          <p:cNvPr id="6146" name="Picture 2" descr="https://aarc-project.eu/wp-content/uploads/2016/05/federated_inci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1473835"/>
            <a:ext cx="54197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50" y="2776978"/>
            <a:ext cx="1419969" cy="114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0880" y="4857284"/>
            <a:ext cx="1081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57A1E"/>
                </a:solidFill>
              </a:rPr>
              <a:t>S</a:t>
            </a:r>
            <a:r>
              <a:rPr lang="en-US" sz="2800" b="1" dirty="0" smtClean="0">
                <a:solidFill>
                  <a:srgbClr val="0C3959"/>
                </a:solidFill>
              </a:rPr>
              <a:t>ecurity </a:t>
            </a:r>
            <a:r>
              <a:rPr lang="en-US" sz="2800" b="1" dirty="0" smtClean="0">
                <a:solidFill>
                  <a:srgbClr val="F57A1E"/>
                </a:solidFill>
              </a:rPr>
              <a:t>I</a:t>
            </a:r>
            <a:r>
              <a:rPr lang="en-US" sz="2800" b="1" dirty="0" smtClean="0">
                <a:solidFill>
                  <a:srgbClr val="0C3959"/>
                </a:solidFill>
              </a:rPr>
              <a:t>ncident </a:t>
            </a:r>
            <a:r>
              <a:rPr lang="en-US" sz="2800" b="1" dirty="0" smtClean="0">
                <a:solidFill>
                  <a:srgbClr val="F57A1E"/>
                </a:solidFill>
              </a:rPr>
              <a:t>R</a:t>
            </a:r>
            <a:r>
              <a:rPr lang="en-US" sz="2800" b="1" dirty="0" smtClean="0">
                <a:solidFill>
                  <a:srgbClr val="0C3959"/>
                </a:solidFill>
              </a:rPr>
              <a:t>esponse </a:t>
            </a:r>
            <a:r>
              <a:rPr lang="en-US" sz="2800" b="1" dirty="0" smtClean="0">
                <a:solidFill>
                  <a:srgbClr val="F57A1E"/>
                </a:solidFill>
              </a:rPr>
              <a:t>T</a:t>
            </a:r>
            <a:r>
              <a:rPr lang="en-US" sz="2800" b="1" dirty="0" smtClean="0">
                <a:solidFill>
                  <a:srgbClr val="0C3959"/>
                </a:solidFill>
              </a:rPr>
              <a:t>rust </a:t>
            </a:r>
            <a:r>
              <a:rPr lang="en-US" sz="2800" b="1" dirty="0">
                <a:solidFill>
                  <a:srgbClr val="0C3959"/>
                </a:solidFill>
              </a:rPr>
              <a:t>Framework </a:t>
            </a:r>
            <a:r>
              <a:rPr lang="en-US" sz="2800" b="1" dirty="0" smtClean="0">
                <a:solidFill>
                  <a:srgbClr val="0C3959"/>
                </a:solidFill>
              </a:rPr>
              <a:t>for </a:t>
            </a:r>
            <a:r>
              <a:rPr lang="en-US" sz="2800" b="1" dirty="0" smtClean="0">
                <a:solidFill>
                  <a:srgbClr val="F57A1E"/>
                </a:solidFill>
              </a:rPr>
              <a:t>F</a:t>
            </a:r>
            <a:r>
              <a:rPr lang="en-US" sz="2800" b="1" dirty="0" smtClean="0">
                <a:solidFill>
                  <a:srgbClr val="0C3959"/>
                </a:solidFill>
              </a:rPr>
              <a:t>ederated </a:t>
            </a:r>
            <a:r>
              <a:rPr lang="en-US" sz="2800" b="1" dirty="0" smtClean="0">
                <a:solidFill>
                  <a:srgbClr val="F57A1E"/>
                </a:solidFill>
              </a:rPr>
              <a:t>I</a:t>
            </a:r>
            <a:r>
              <a:rPr lang="en-US" sz="2800" b="1" dirty="0" smtClean="0">
                <a:solidFill>
                  <a:srgbClr val="0C3959"/>
                </a:solidFill>
              </a:rPr>
              <a:t>dentity</a:t>
            </a:r>
            <a:endParaRPr lang="en-US" sz="2800" b="1" dirty="0">
              <a:solidFill>
                <a:srgbClr val="0C395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577" y="5821678"/>
            <a:ext cx="11798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57A1E"/>
                </a:solidFill>
              </a:rPr>
              <a:t>Sirtfi</a:t>
            </a:r>
            <a:r>
              <a:rPr lang="en-US" sz="2400" b="1" dirty="0" smtClean="0">
                <a:solidFill>
                  <a:srgbClr val="0C3959"/>
                </a:solidFill>
              </a:rPr>
              <a:t> – </a:t>
            </a:r>
            <a:r>
              <a:rPr lang="en-US" sz="2400" i="1" dirty="0" smtClean="0">
                <a:solidFill>
                  <a:srgbClr val="0C3959"/>
                </a:solidFill>
              </a:rPr>
              <a:t>based on Security for Collaborating Infrastructures (SCI) &amp; FIM4R Recommendations</a:t>
            </a:r>
            <a:endParaRPr lang="en-US" sz="2400" i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023648"/>
              </p:ext>
            </p:extLst>
          </p:nvPr>
        </p:nvGraphicFramePr>
        <p:xfrm>
          <a:off x="444500" y="1209040"/>
          <a:ext cx="10909300" cy="519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Security Incident Response Trust </a:t>
            </a:r>
            <a:r>
              <a:rPr lang="en-US" dirty="0" smtClean="0"/>
              <a:t>Framework – Sirtfi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22781</TotalTime>
  <Words>1534</Words>
  <Application>Microsoft Office PowerPoint</Application>
  <PresentationFormat>Custom</PresentationFormat>
  <Paragraphs>342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GEANT Association</vt:lpstr>
      <vt:lpstr>PowerPoint Presentation</vt:lpstr>
      <vt:lpstr>The Policy Puzzle</vt:lpstr>
      <vt:lpstr>Policy and Best Practices Harmonisation</vt:lpstr>
      <vt:lpstr>Assurance Profiles and ‘differentiated’ levels of assurance</vt:lpstr>
      <vt:lpstr>Assurance Profile development in AARC</vt:lpstr>
      <vt:lpstr>PY2:  Assurance Profile development in AARC   – collaborative and differentiated assurance </vt:lpstr>
      <vt:lpstr>Policy and Best Practices Harmonisation</vt:lpstr>
      <vt:lpstr>Security Incident Response in the Federated World</vt:lpstr>
      <vt:lpstr>A Security Incident Response Trust Framework – Sirtfi summary</vt:lpstr>
      <vt:lpstr>Sirtfi Training and Outreach</vt:lpstr>
      <vt:lpstr>Incident response – adoption process and impact</vt:lpstr>
      <vt:lpstr>Policy and Best Practices Harmonisation</vt:lpstr>
      <vt:lpstr>Sustianability models for ‘guest’ IdPs – serving users beyond academia</vt:lpstr>
      <vt:lpstr>Federation operations – alignment recommendations for use in Pilots</vt:lpstr>
      <vt:lpstr>AARC Pilot sustainability</vt:lpstr>
      <vt:lpstr>Policy and Best Practices Harmonisation</vt:lpstr>
      <vt:lpstr>Full mesh policy negotiation does not scale – we cannot afford it!</vt:lpstr>
      <vt:lpstr>Grouping of entities – PY1 results</vt:lpstr>
      <vt:lpstr>RCauth.eu – supporting the CILogon Token Translation Pilot</vt:lpstr>
      <vt:lpstr>PY2: Developing scalable policy models in light of the Blueprint</vt:lpstr>
      <vt:lpstr>Policy and Best Practices Harmonisation</vt:lpstr>
      <vt:lpstr>Scope of the AARC Accounting and Processing of Data task</vt:lpstr>
      <vt:lpstr>What data needs to be protected, and who has a role in it?</vt:lpstr>
      <vt:lpstr>Identified needs and structure – now towards PY2 recommendations</vt:lpstr>
      <vt:lpstr>Policy and Best Practices Harmonisation</vt:lpstr>
      <vt:lpstr>CILogon-for-Europe TTS in PY1: ‘of the Pilot, the Blueprint, and the Policy’</vt:lpstr>
      <vt:lpstr>Conclusions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655</cp:revision>
  <cp:lastPrinted>2015-05-01T10:30:08Z</cp:lastPrinted>
  <dcterms:created xsi:type="dcterms:W3CDTF">2015-04-29T14:13:57Z</dcterms:created>
  <dcterms:modified xsi:type="dcterms:W3CDTF">2016-06-16T08:25:57Z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