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7"/>
  </p:notesMasterIdLst>
  <p:sldIdLst>
    <p:sldId id="283" r:id="rId5"/>
    <p:sldId id="292" r:id="rId6"/>
    <p:sldId id="293" r:id="rId7"/>
    <p:sldId id="296" r:id="rId8"/>
    <p:sldId id="316" r:id="rId9"/>
    <p:sldId id="294" r:id="rId10"/>
    <p:sldId id="289" r:id="rId11"/>
    <p:sldId id="303" r:id="rId12"/>
    <p:sldId id="301" r:id="rId13"/>
    <p:sldId id="304" r:id="rId14"/>
    <p:sldId id="314" r:id="rId15"/>
    <p:sldId id="305" r:id="rId16"/>
    <p:sldId id="317" r:id="rId17"/>
    <p:sldId id="319" r:id="rId18"/>
    <p:sldId id="325" r:id="rId19"/>
    <p:sldId id="320" r:id="rId20"/>
    <p:sldId id="321" r:id="rId21"/>
    <p:sldId id="322" r:id="rId22"/>
    <p:sldId id="323" r:id="rId23"/>
    <p:sldId id="324" r:id="rId24"/>
    <p:sldId id="318" r:id="rId25"/>
    <p:sldId id="286" r:id="rId26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91C"/>
    <a:srgbClr val="003F5E"/>
    <a:srgbClr val="F57B20"/>
    <a:srgbClr val="F57A1E"/>
    <a:srgbClr val="013F5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91" y="-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04/10/2015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gn41sa5/Federation+survey" TargetMode="External"/><Relationship Id="rId2" Type="http://schemas.openxmlformats.org/officeDocument/2006/relationships/hyperlink" Target="https://wiki.geant.org/display/gn41sa5/IdP+surve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geant.org/display/AARC/Level+of+Assurance+survey+for+SP+communitie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geant.org/display/AARC/LoA+-+Level+of+Assuranc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a.org/assignments/loa-profiles/" TargetMode="External"/><Relationship Id="rId2" Type="http://schemas.openxmlformats.org/officeDocument/2006/relationships/hyperlink" Target="https://tools.ietf.org/html/draft-richer-vectors-of-trust-0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transparency/regcomitology/index.cfm?do=search.documentdetail&amp;jl9SmYIxaiPrPBeTK5Qyrmy+JAT8XSUYZ4c3fEwWtPjVqHZGdIwy2rS97ztb5t8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AARC/LoA+survey+for+SP+communities" TargetMode="External"/><Relationship Id="rId2" Type="http://schemas.openxmlformats.org/officeDocument/2006/relationships/hyperlink" Target="https://wiki.geant.org/display/gn41sa5/1.4+Service+Aspects+of+Assuran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t.refeds.org/" TargetMode="External"/><Relationship Id="rId2" Type="http://schemas.openxmlformats.org/officeDocument/2006/relationships/hyperlink" Target="https://technical.edugain.org/entitie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gtf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David </a:t>
            </a:r>
            <a:r>
              <a:rPr lang="en-GB" dirty="0" err="1" smtClean="0"/>
              <a:t>Groep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I2TechX meeting Cleveland, OH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Developments in scalable negotiation and assurance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err="1" smtClean="0"/>
              <a:t>LoA</a:t>
            </a:r>
            <a:r>
              <a:rPr lang="en-GB" dirty="0" smtClean="0"/>
              <a:t> Policy </a:t>
            </a:r>
            <a:r>
              <a:rPr lang="en-GB" dirty="0" smtClean="0"/>
              <a:t>Harmonisation and Best Practices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5 October 2015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AARC NA3 Activity Lead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Nikhef, Physics Data Processing Group</a:t>
            </a:r>
            <a:endParaRPr lang="en-GB" dirty="0"/>
          </a:p>
        </p:txBody>
      </p:sp>
      <p:pic>
        <p:nvPicPr>
          <p:cNvPr id="1026" name="Picture 2" descr="H:\Home\davidg\Nikhef\AdminFormalities\Logo2014\nikhef-logo-final\logo-nikhef-2015-compac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810" y="4620547"/>
            <a:ext cx="855006" cy="37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do we extend </a:t>
            </a:r>
            <a:r>
              <a:rPr lang="en-GB" dirty="0" smtClean="0"/>
              <a:t>scalable policy agreement to </a:t>
            </a:r>
            <a:r>
              <a:rPr lang="en-GB" dirty="0"/>
              <a:t>general Attribute Authorities and others?</a:t>
            </a:r>
          </a:p>
          <a:p>
            <a:endParaRPr lang="en-GB" dirty="0" smtClean="0"/>
          </a:p>
          <a:p>
            <a:r>
              <a:rPr lang="en-GB" dirty="0" smtClean="0"/>
              <a:t>Need to identify entities </a:t>
            </a:r>
            <a:r>
              <a:rPr lang="en-GB" dirty="0"/>
              <a:t>to be classified </a:t>
            </a:r>
            <a:r>
              <a:rPr lang="en-GB" dirty="0" smtClean="0"/>
              <a:t>(non-</a:t>
            </a:r>
            <a:r>
              <a:rPr lang="en-GB" dirty="0" err="1" smtClean="0"/>
              <a:t>IdP</a:t>
            </a:r>
            <a:r>
              <a:rPr lang="en-GB" dirty="0" smtClean="0"/>
              <a:t> </a:t>
            </a:r>
            <a:r>
              <a:rPr lang="en-GB" dirty="0" smtClean="0"/>
              <a:t>AAs, </a:t>
            </a:r>
            <a:r>
              <a:rPr lang="en-GB" dirty="0"/>
              <a:t>credential </a:t>
            </a:r>
            <a:r>
              <a:rPr lang="en-GB" dirty="0" smtClean="0"/>
              <a:t>translators, </a:t>
            </a:r>
            <a:r>
              <a:rPr lang="en-GB" dirty="0" smtClean="0"/>
              <a:t>others)</a:t>
            </a:r>
            <a:endParaRPr lang="en-GB" dirty="0"/>
          </a:p>
          <a:p>
            <a:r>
              <a:rPr lang="en-GB" dirty="0"/>
              <a:t>What codes of conduct are required</a:t>
            </a:r>
            <a:r>
              <a:rPr lang="en-GB" dirty="0" smtClean="0"/>
              <a:t>? Classify an Attribute Authorities with a (single) </a:t>
            </a:r>
            <a:r>
              <a:rPr lang="en-GB" dirty="0" err="1" smtClean="0"/>
              <a:t>LoA</a:t>
            </a:r>
            <a:r>
              <a:rPr lang="en-GB" dirty="0" smtClean="0"/>
              <a:t>?</a:t>
            </a:r>
            <a:endParaRPr lang="en-GB" dirty="0"/>
          </a:p>
          <a:p>
            <a:r>
              <a:rPr lang="en-GB" dirty="0" smtClean="0"/>
              <a:t>Other </a:t>
            </a:r>
            <a:r>
              <a:rPr lang="en-GB" dirty="0"/>
              <a:t>operational best practices </a:t>
            </a:r>
            <a:r>
              <a:rPr lang="en-GB" dirty="0" smtClean="0"/>
              <a:t>(how to AA </a:t>
            </a:r>
            <a:r>
              <a:rPr lang="en-GB" i="1" dirty="0" smtClean="0"/>
              <a:t>operations*</a:t>
            </a:r>
            <a:r>
              <a:rPr lang="en-GB" dirty="0" smtClean="0"/>
              <a:t> affect </a:t>
            </a:r>
            <a:r>
              <a:rPr lang="en-GB" dirty="0" err="1" smtClean="0"/>
              <a:t>LoA</a:t>
            </a:r>
            <a:r>
              <a:rPr lang="en-GB" dirty="0" smtClean="0"/>
              <a:t>)?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Now every country is different, and there’s no current best practice for communities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identity-only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28132" y="6402943"/>
            <a:ext cx="3916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*e.g</a:t>
            </a:r>
            <a:r>
              <a:rPr lang="en-US" sz="1600" dirty="0">
                <a:solidFill>
                  <a:srgbClr val="F6791C"/>
                </a:solidFill>
              </a:rPr>
              <a:t>. www.eugridpma.org/guidelines/aaops/</a:t>
            </a:r>
          </a:p>
        </p:txBody>
      </p:sp>
    </p:spTree>
    <p:extLst>
      <p:ext uri="{BB962C8B-B14F-4D97-AF65-F5344CB8AC3E}">
        <p14:creationId xmlns:p14="http://schemas.microsoft.com/office/powerpoint/2010/main" val="5200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3F5E"/>
                </a:solidFill>
              </a:rPr>
              <a:t>‘Towards a useful basic assurance level </a:t>
            </a:r>
            <a:r>
              <a:rPr lang="en-US" b="1" dirty="0" smtClean="0">
                <a:solidFill>
                  <a:srgbClr val="F6791C"/>
                </a:solidFill>
              </a:rPr>
              <a:t>that’s both feasible and useful for research and </a:t>
            </a:r>
            <a:r>
              <a:rPr lang="en-US" b="1" dirty="0" err="1" smtClean="0">
                <a:solidFill>
                  <a:srgbClr val="F6791C"/>
                </a:solidFill>
              </a:rPr>
              <a:t>schorlarly</a:t>
            </a:r>
            <a:r>
              <a:rPr lang="en-US" b="1" dirty="0" smtClean="0">
                <a:solidFill>
                  <a:srgbClr val="F6791C"/>
                </a:solidFill>
              </a:rPr>
              <a:t> collaboration as a consensus first step</a:t>
            </a:r>
            <a:r>
              <a:rPr lang="en-US" b="1" dirty="0" smtClean="0">
                <a:solidFill>
                  <a:srgbClr val="003F5E"/>
                </a:solidFill>
              </a:rPr>
              <a:t>’</a:t>
            </a:r>
            <a:endParaRPr lang="en-US" b="1" dirty="0" smtClean="0">
              <a:solidFill>
                <a:srgbClr val="003F5E"/>
              </a:solidFill>
            </a:endParaRPr>
          </a:p>
          <a:p>
            <a:r>
              <a:rPr lang="en-US" dirty="0" smtClean="0"/>
              <a:t>Identity </a:t>
            </a:r>
            <a:r>
              <a:rPr lang="en-US" dirty="0" smtClean="0"/>
              <a:t>management services and </a:t>
            </a:r>
            <a:r>
              <a:rPr lang="en-US" dirty="0" smtClean="0"/>
              <a:t>providers (Daniela)</a:t>
            </a:r>
            <a:endParaRPr lang="en-US" dirty="0" smtClean="0"/>
          </a:p>
          <a:p>
            <a:r>
              <a:rPr lang="en-US" dirty="0" smtClean="0"/>
              <a:t>Federation operators (Daniela)</a:t>
            </a:r>
            <a:endParaRPr lang="en-US" dirty="0" smtClean="0"/>
          </a:p>
          <a:p>
            <a:r>
              <a:rPr lang="en-US" dirty="0" smtClean="0"/>
              <a:t>Relying parties and service </a:t>
            </a:r>
            <a:r>
              <a:rPr lang="en-US" dirty="0" smtClean="0"/>
              <a:t>providers (Mikael)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Differentiated </a:t>
            </a:r>
            <a:r>
              <a:rPr lang="en-US" b="1" dirty="0" err="1" smtClean="0"/>
              <a:t>LoA</a:t>
            </a:r>
            <a:r>
              <a:rPr lang="en-US" b="1" dirty="0" smtClean="0"/>
              <a:t> recommendations </a:t>
            </a:r>
            <a:r>
              <a:rPr lang="en-US" b="1" dirty="0" smtClean="0">
                <a:solidFill>
                  <a:srgbClr val="F6791C"/>
                </a:solidFill>
              </a:rPr>
              <a:t>– a </a:t>
            </a:r>
            <a:r>
              <a:rPr lang="en-US" b="1" i="1" dirty="0" smtClean="0">
                <a:solidFill>
                  <a:srgbClr val="F6791C"/>
                </a:solidFill>
              </a:rPr>
              <a:t>limited</a:t>
            </a:r>
            <a:r>
              <a:rPr lang="en-US" b="1" dirty="0">
                <a:solidFill>
                  <a:srgbClr val="F6791C"/>
                </a:solidFill>
              </a:rPr>
              <a:t> set of consensus levels. </a:t>
            </a:r>
            <a:r>
              <a:rPr lang="en-US" b="1" dirty="0" smtClean="0">
                <a:solidFill>
                  <a:srgbClr val="F6791C"/>
                </a:solidFill>
              </a:rPr>
              <a:t>“to reflect </a:t>
            </a:r>
            <a:r>
              <a:rPr lang="en-US" b="1" dirty="0">
                <a:solidFill>
                  <a:srgbClr val="F6791C"/>
                </a:solidFill>
              </a:rPr>
              <a:t>the options for distribution of responsibilities amongst the three identified participant roles: researchers and research communities, resource and e-infrastructure providers, and identity federations and their constituent </a:t>
            </a:r>
            <a:r>
              <a:rPr lang="en-US" b="1" dirty="0" smtClean="0">
                <a:solidFill>
                  <a:srgbClr val="F6791C"/>
                </a:solidFill>
              </a:rPr>
              <a:t>IdPs</a:t>
            </a:r>
            <a:r>
              <a:rPr lang="en-US" b="1" dirty="0" smtClean="0"/>
              <a:t>”</a:t>
            </a:r>
          </a:p>
          <a:p>
            <a:r>
              <a:rPr lang="en-US" dirty="0" smtClean="0"/>
              <a:t>This needs experience from actual responsibility distribution experiments</a:t>
            </a:r>
          </a:p>
          <a:p>
            <a:r>
              <a:rPr lang="en-US" dirty="0" smtClean="0"/>
              <a:t>Based on pilots and the AAI architecture models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Assurance convergence – a survey based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IdP</a:t>
            </a:r>
            <a:r>
              <a:rPr lang="en-US" dirty="0"/>
              <a:t> survey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wiki.geant.org/display/gn41sa5/IdP+survey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Federation </a:t>
            </a:r>
            <a:r>
              <a:rPr lang="en-US" dirty="0"/>
              <a:t>survey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wiki.geant.org/display/gn41sa5/Federation+survey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SP </a:t>
            </a:r>
            <a:r>
              <a:rPr lang="en-US" dirty="0" smtClean="0"/>
              <a:t>survey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wiki.geant.org/display/AARC/Level+of+Assurance+survey+for+SP+communities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to be collected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4241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Track progress of </a:t>
            </a:r>
            <a:r>
              <a:rPr lang="en-US" dirty="0"/>
              <a:t>the interviews at </a:t>
            </a:r>
            <a:r>
              <a:rPr lang="en-US" dirty="0">
                <a:hlinkClick r:id="rId2"/>
              </a:rPr>
              <a:t>https://wiki.geant.org/display/AARC/LoA+-+</a:t>
            </a:r>
            <a:r>
              <a:rPr lang="en-US" dirty="0" smtClean="0">
                <a:hlinkClick r:id="rId2"/>
              </a:rPr>
              <a:t>Level+of+Assurance</a:t>
            </a:r>
            <a:endParaRPr lang="en-US" dirty="0" smtClean="0"/>
          </a:p>
          <a:p>
            <a:r>
              <a:rPr lang="en-US" dirty="0" smtClean="0"/>
              <a:t>Contribute answers based on the survey to Mikael Linden</a:t>
            </a:r>
          </a:p>
          <a:p>
            <a:r>
              <a:rPr lang="en-US" dirty="0" smtClean="0"/>
              <a:t>We already know about the FIM4R requirements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Early responses are ‘predictable’: interviews help differentiate ‘need’ from ‘nice-to-have’ from CLARIN</a:t>
            </a:r>
          </a:p>
          <a:p>
            <a:r>
              <a:rPr lang="en-US" dirty="0" smtClean="0"/>
              <a:t>individual accounts are important, must be traceable, persistent non-reassigned  identifiers to link attributes and to block access</a:t>
            </a:r>
          </a:p>
          <a:p>
            <a:r>
              <a:rPr lang="en-US" dirty="0" smtClean="0"/>
              <a:t>Expression of identity vetting process (but can re-vet as a community if the initial </a:t>
            </a:r>
            <a:r>
              <a:rPr lang="en-US" dirty="0" err="1" smtClean="0"/>
              <a:t>LoA</a:t>
            </a:r>
            <a:r>
              <a:rPr lang="en-US" dirty="0" smtClean="0"/>
              <a:t> level is well tagged, and e.g. tagged as ‘low’), supporting mixed </a:t>
            </a:r>
            <a:r>
              <a:rPr lang="en-US" dirty="0" err="1" smtClean="0"/>
              <a:t>LoA</a:t>
            </a:r>
            <a:r>
              <a:rPr lang="en-US" dirty="0" smtClean="0"/>
              <a:t> inside a UHO is fine. Would be nice to have F2F at the UHO</a:t>
            </a:r>
          </a:p>
          <a:p>
            <a:r>
              <a:rPr lang="en-US" dirty="0" smtClean="0"/>
              <a:t>Would like to have access to the R&amp;S attribute set</a:t>
            </a:r>
          </a:p>
          <a:p>
            <a:r>
              <a:rPr lang="en-US" dirty="0" smtClean="0"/>
              <a:t>2FA not yet needed, let alone how to share its costs. </a:t>
            </a:r>
          </a:p>
          <a:p>
            <a:r>
              <a:rPr lang="en-US" dirty="0" smtClean="0"/>
              <a:t>Account tagging as active/affiliated is important (~ one week!)</a:t>
            </a:r>
          </a:p>
          <a:p>
            <a:r>
              <a:rPr lang="en-US" dirty="0" smtClean="0"/>
              <a:t>For auditing, periodic self-assessment are good enough for now if requirements are open and clear (and CLARIN, like others, are not willing to pay cash for cost)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responses –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 least</a:t>
            </a:r>
          </a:p>
          <a:p>
            <a:r>
              <a:rPr lang="en-US" dirty="0" smtClean="0"/>
              <a:t>EGI</a:t>
            </a:r>
            <a:endParaRPr lang="en-US" dirty="0"/>
          </a:p>
          <a:p>
            <a:r>
              <a:rPr lang="en-US" dirty="0" smtClean="0"/>
              <a:t>wLCG</a:t>
            </a:r>
            <a:endParaRPr lang="en-US" dirty="0"/>
          </a:p>
          <a:p>
            <a:r>
              <a:rPr lang="en-US" dirty="0" smtClean="0"/>
              <a:t>PRACE</a:t>
            </a:r>
            <a:endParaRPr lang="en-US" dirty="0"/>
          </a:p>
          <a:p>
            <a:r>
              <a:rPr lang="en-US" dirty="0"/>
              <a:t>DARIAH </a:t>
            </a:r>
          </a:p>
          <a:p>
            <a:r>
              <a:rPr lang="en-US" dirty="0" smtClean="0"/>
              <a:t>CLARIN</a:t>
            </a:r>
            <a:endParaRPr lang="en-US" dirty="0"/>
          </a:p>
          <a:p>
            <a:r>
              <a:rPr lang="en-US" dirty="0" smtClean="0"/>
              <a:t>ELIXIR</a:t>
            </a:r>
            <a:endParaRPr lang="en-US" dirty="0"/>
          </a:p>
          <a:p>
            <a:r>
              <a:rPr lang="en-US" dirty="0" smtClean="0"/>
              <a:t>Photon/Neutron/Umbrella</a:t>
            </a:r>
            <a:endParaRPr lang="en-US" dirty="0"/>
          </a:p>
          <a:p>
            <a:r>
              <a:rPr lang="en-US" dirty="0" smtClean="0"/>
              <a:t>Libraries</a:t>
            </a:r>
            <a:endParaRPr lang="en-US" dirty="0"/>
          </a:p>
          <a:p>
            <a:r>
              <a:rPr lang="en-US" i="1" dirty="0"/>
              <a:t>find some more RIs from FIM4R community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 and Relying Parties scheduled for questioning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and Relying Party Questionnaire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2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Who are your end users (who need to log in to your services):</a:t>
            </a:r>
          </a:p>
          <a:p>
            <a:r>
              <a:rPr lang="en-US" dirty="0"/>
              <a:t>researchers with a Home </a:t>
            </a:r>
            <a:r>
              <a:rPr lang="en-US" dirty="0" err="1"/>
              <a:t>Organisation</a:t>
            </a:r>
            <a:r>
              <a:rPr lang="en-US" dirty="0"/>
              <a:t> (that operates or potentially operates an </a:t>
            </a:r>
            <a:r>
              <a:rPr lang="en-US" dirty="0" err="1"/>
              <a:t>IdP</a:t>
            </a:r>
            <a:r>
              <a:rPr lang="en-US" dirty="0"/>
              <a:t>)?</a:t>
            </a:r>
          </a:p>
          <a:p>
            <a:r>
              <a:rPr lang="en-US" dirty="0"/>
              <a:t>citizen scientists?</a:t>
            </a:r>
          </a:p>
          <a:p>
            <a:r>
              <a:rPr lang="en-US" dirty="0"/>
              <a:t>students with a Home </a:t>
            </a:r>
            <a:r>
              <a:rPr lang="en-US" dirty="0" err="1"/>
              <a:t>Organisation</a:t>
            </a:r>
            <a:r>
              <a:rPr lang="en-US" dirty="0"/>
              <a:t> (that operates or potentially operates an </a:t>
            </a:r>
            <a:r>
              <a:rPr lang="en-US" dirty="0" err="1"/>
              <a:t>IdP</a:t>
            </a:r>
            <a:r>
              <a:rPr lang="en-US" dirty="0"/>
              <a:t>)?</a:t>
            </a:r>
          </a:p>
          <a:p>
            <a:r>
              <a:rPr lang="en-US" dirty="0"/>
              <a:t>else/what?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/>
              <a:t>If you are a research community </a:t>
            </a:r>
          </a:p>
          <a:p>
            <a:r>
              <a:rPr lang="en-US" dirty="0"/>
              <a:t>is affiliation of a researcher (user) with your community typically longer lived than any organizational affiliation or employment, or does community membership stem primarily from organizational affiliation?</a:t>
            </a:r>
          </a:p>
          <a:p>
            <a:r>
              <a:rPr lang="en-US" dirty="0"/>
              <a:t>do you consider yourself also as a source of (identity) assurance for your community members?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and relying party-targeted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6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3.1. Identity concept</a:t>
            </a:r>
          </a:p>
          <a:p>
            <a:pPr marL="0" indent="0">
              <a:buNone/>
            </a:pPr>
            <a:r>
              <a:rPr lang="en-US" dirty="0"/>
              <a:t>How important is it for you that 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all user identities (accounts in the Home </a:t>
            </a:r>
            <a:r>
              <a:rPr lang="en-US" dirty="0" err="1"/>
              <a:t>Organisation</a:t>
            </a:r>
            <a:r>
              <a:rPr lang="en-US" dirty="0"/>
              <a:t>) belongs to an individual person (i.e. there are no shared accounts like "libraryuser1")?</a:t>
            </a:r>
          </a:p>
          <a:p>
            <a:r>
              <a:rPr lang="en-US" dirty="0"/>
              <a:t>and all users are traceable (i.e. the Home Organization knows who they are and can reach them)?</a:t>
            </a:r>
          </a:p>
          <a:p>
            <a:r>
              <a:rPr lang="en-US" dirty="0"/>
              <a:t>and the Home </a:t>
            </a:r>
            <a:r>
              <a:rPr lang="en-US" dirty="0" err="1"/>
              <a:t>Organisation</a:t>
            </a:r>
            <a:r>
              <a:rPr lang="en-US" dirty="0"/>
              <a:t> is willing to collaborate with you if you think their user misbehaves in your service?</a:t>
            </a:r>
          </a:p>
          <a:p>
            <a:r>
              <a:rPr lang="en-US" dirty="0"/>
              <a:t>that you (as an SP) can block him/her from your service?</a:t>
            </a:r>
          </a:p>
          <a:p>
            <a:r>
              <a:rPr lang="en-US" dirty="0"/>
              <a:t>user identifiers are persistent i.e. a user account is not re-assigned (re-cycled) to another person over time?</a:t>
            </a:r>
          </a:p>
          <a:p>
            <a:r>
              <a:rPr lang="en-US" dirty="0"/>
              <a:t>user identifiers are shared by multiple SPs  i.e. if you have 2 SPs, do they both receive the same user identifier when the same user logs in to the two services?</a:t>
            </a:r>
          </a:p>
          <a:p>
            <a:pPr marL="0" indent="0">
              <a:buNone/>
            </a:pPr>
            <a:r>
              <a:rPr lang="en-US" b="1" dirty="0"/>
              <a:t>3.2.Initial proof of identity</a:t>
            </a:r>
          </a:p>
          <a:p>
            <a:pPr marL="0" indent="0">
              <a:buNone/>
            </a:pPr>
            <a:r>
              <a:rPr lang="en-US" dirty="0"/>
              <a:t>How important is it for you </a:t>
            </a:r>
            <a:r>
              <a:rPr lang="en-US" dirty="0" smtClean="0"/>
              <a:t>that …</a:t>
            </a:r>
            <a:endParaRPr lang="en-US" dirty="0"/>
          </a:p>
          <a:p>
            <a:r>
              <a:rPr lang="en-US" dirty="0"/>
              <a:t>the Home Organization has a documented identity vetting process (whatever it is) in English and you can study it?</a:t>
            </a:r>
          </a:p>
          <a:p>
            <a:r>
              <a:rPr lang="en-US" dirty="0"/>
              <a:t>each Home </a:t>
            </a:r>
            <a:r>
              <a:rPr lang="en-US" dirty="0" err="1"/>
              <a:t>Organisation</a:t>
            </a:r>
            <a:r>
              <a:rPr lang="en-US" dirty="0"/>
              <a:t> has a machine-readable tag that indicates how the organization carries out identity proofing and the tag is from a well-defined international vocabulary?</a:t>
            </a:r>
          </a:p>
          <a:p>
            <a:r>
              <a:rPr lang="en-US" dirty="0"/>
              <a:t>each user in a Home </a:t>
            </a:r>
            <a:r>
              <a:rPr lang="en-US" dirty="0" err="1"/>
              <a:t>Organisation</a:t>
            </a:r>
            <a:r>
              <a:rPr lang="en-US" dirty="0"/>
              <a:t> has the above tag and different end users in the same organization can have different tags (depending how their identity was initially proofed)?</a:t>
            </a:r>
          </a:p>
          <a:p>
            <a:r>
              <a:rPr lang="en-US" dirty="0"/>
              <a:t>the identity proofing is done face-to-face based on a government photo-ID or equivalent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RP </a:t>
            </a:r>
            <a:r>
              <a:rPr lang="en-US" dirty="0" smtClean="0"/>
              <a:t>questions: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3.3.On-line authentication</a:t>
            </a:r>
          </a:p>
          <a:p>
            <a:r>
              <a:rPr lang="en-US" dirty="0"/>
              <a:t>Are password-based authentication good enough for you?</a:t>
            </a:r>
          </a:p>
          <a:p>
            <a:r>
              <a:rPr lang="en-US" dirty="0"/>
              <a:t>Should passwords have some kind of quality floor? (What kind of quality floor?)</a:t>
            </a:r>
          </a:p>
          <a:p>
            <a:r>
              <a:rPr lang="en-US" dirty="0"/>
              <a:t>Do you need two factor authentication? (What kind of?) Are you willing to share its costs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3.4.Step-up authentication as a service</a:t>
            </a:r>
          </a:p>
          <a:p>
            <a:r>
              <a:rPr lang="en-US" dirty="0"/>
              <a:t>Step-up authentication means that the user first authenticates with a password, and subsequently with a second factor (such as by a one-time password delivered to his/her cellphone). Step-up authentication could be delivered to research communities as a service.</a:t>
            </a:r>
          </a:p>
          <a:p>
            <a:r>
              <a:rPr lang="en-US" dirty="0"/>
              <a:t>Would you like to make use of step-up authentication</a:t>
            </a:r>
          </a:p>
          <a:p>
            <a:r>
              <a:rPr lang="en-US" dirty="0"/>
              <a:t>if it costs you money?</a:t>
            </a:r>
          </a:p>
          <a:p>
            <a:r>
              <a:rPr lang="en-US" dirty="0"/>
              <a:t>if it costs you work (for instance, you need to operate one or several registration authorities where your community's users come to show their photo-ID and you record their cellphone number)?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RP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9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1" y="1439333"/>
            <a:ext cx="11185523" cy="49709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4.1</a:t>
            </a:r>
            <a:r>
              <a:rPr lang="en-US" b="1" dirty="0"/>
              <a:t>. Freshness of user accounts and attributes</a:t>
            </a:r>
          </a:p>
          <a:p>
            <a:r>
              <a:rPr lang="en-US" dirty="0"/>
              <a:t>Many Home </a:t>
            </a:r>
            <a:r>
              <a:rPr lang="en-US" dirty="0" err="1"/>
              <a:t>Organisations</a:t>
            </a:r>
            <a:r>
              <a:rPr lang="en-US" dirty="0"/>
              <a:t> close the user account when an individual departs (e.g. researcher changes his/her employer). Closing the account closes also federated access to your SP. However, some </a:t>
            </a:r>
            <a:r>
              <a:rPr lang="en-US" dirty="0" err="1"/>
              <a:t>organisations</a:t>
            </a:r>
            <a:r>
              <a:rPr lang="en-US" dirty="0"/>
              <a:t> keep the accounts open (e.g. to serve alumni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dirty="0"/>
              <a:t>Do you expect that user accounts are closed as a user departs? How promptly?</a:t>
            </a:r>
          </a:p>
          <a:p>
            <a:r>
              <a:rPr lang="en-US" dirty="0"/>
              <a:t>Do you expect that user's role attributes (e.g. </a:t>
            </a:r>
            <a:r>
              <a:rPr lang="en-US" dirty="0" err="1"/>
              <a:t>eduPersonAffiliation</a:t>
            </a:r>
            <a:r>
              <a:rPr lang="en-US" dirty="0"/>
              <a:t>="faculty") value is updated as an individual departs? How promptly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4.2. Quality/provenance of user data</a:t>
            </a:r>
          </a:p>
          <a:p>
            <a:r>
              <a:rPr lang="en-US" dirty="0"/>
              <a:t>In larger universities the </a:t>
            </a:r>
            <a:r>
              <a:rPr lang="en-US" dirty="0" err="1"/>
              <a:t>IdP</a:t>
            </a:r>
            <a:r>
              <a:rPr lang="en-US" dirty="0"/>
              <a:t>/</a:t>
            </a:r>
            <a:r>
              <a:rPr lang="en-US" dirty="0" err="1"/>
              <a:t>IdP</a:t>
            </a:r>
            <a:r>
              <a:rPr lang="en-US" dirty="0"/>
              <a:t> gathers users' attributes from several registries (payroll system,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‘CRIS’ </a:t>
            </a:r>
            <a:r>
              <a:rPr lang="en-US" dirty="0"/>
              <a:t>system, student registry) with varying data quality. Some attributes can even be self-asserted by the user him/herself.</a:t>
            </a:r>
          </a:p>
          <a:p>
            <a:r>
              <a:rPr lang="en-US" dirty="0"/>
              <a:t>Is it important for you to know the quality/provenance of the user data on the attribute level?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attributes? On what level of granularity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4.3. Population and release of attributes</a:t>
            </a:r>
          </a:p>
          <a:p>
            <a:r>
              <a:rPr lang="en-US" dirty="0"/>
              <a:t>What are </a:t>
            </a:r>
            <a:r>
              <a:rPr lang="en-US" dirty="0" smtClean="0"/>
              <a:t>key </a:t>
            </a:r>
            <a:r>
              <a:rPr lang="en-US" dirty="0"/>
              <a:t>attributes Home </a:t>
            </a:r>
            <a:r>
              <a:rPr lang="en-US" dirty="0" err="1"/>
              <a:t>Organisations</a:t>
            </a:r>
            <a:r>
              <a:rPr lang="en-US" dirty="0"/>
              <a:t> should populate for their end users and release to your SP? 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RP </a:t>
            </a:r>
            <a:r>
              <a:rPr lang="en-US" dirty="0" smtClean="0"/>
              <a:t>questions: </a:t>
            </a:r>
            <a:r>
              <a:rPr lang="en-US" dirty="0"/>
              <a:t>Questions on user </a:t>
            </a:r>
            <a:r>
              <a:rPr lang="en-US" dirty="0" smtClean="0"/>
              <a:t>attributes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groups and </a:t>
            </a:r>
            <a:r>
              <a:rPr lang="en-US" dirty="0" smtClean="0"/>
              <a:t>many (proposed</a:t>
            </a:r>
            <a:r>
              <a:rPr lang="en-US" dirty="0" smtClean="0"/>
              <a:t>) policies, but </a:t>
            </a:r>
            <a:r>
              <a:rPr lang="en-US" dirty="0" smtClean="0"/>
              <a:t>they leave also many </a:t>
            </a:r>
            <a:r>
              <a:rPr lang="en-US" dirty="0" smtClean="0"/>
              <a:t>open issues</a:t>
            </a:r>
          </a:p>
          <a:p>
            <a:r>
              <a:rPr lang="en-US" dirty="0" smtClean="0"/>
              <a:t>AARC </a:t>
            </a:r>
            <a:r>
              <a:rPr lang="en-US" dirty="0" smtClean="0"/>
              <a:t>Policy and Best Practice </a:t>
            </a:r>
            <a:r>
              <a:rPr lang="en-US" dirty="0" err="1" smtClean="0"/>
              <a:t>Harmonisation</a:t>
            </a:r>
            <a:r>
              <a:rPr lang="en-US" dirty="0" smtClean="0"/>
              <a:t> WP (“NA3”) </a:t>
            </a:r>
            <a:r>
              <a:rPr lang="en-US" dirty="0" smtClean="0"/>
              <a:t>is tackling a sub-set of these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Levels of Assurance</a:t>
            </a:r>
            <a:r>
              <a:rPr lang="en-US" dirty="0" smtClean="0"/>
              <a:t>” 	– a minimally-useful level and a differentiated set, for ID and attributes</a:t>
            </a:r>
          </a:p>
          <a:p>
            <a:pPr marL="3429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Sustainability models </a:t>
            </a:r>
            <a:r>
              <a:rPr lang="en-US" dirty="0" smtClean="0"/>
              <a:t>and Guest IdPs”	– how can </a:t>
            </a:r>
            <a:r>
              <a:rPr lang="en-US" dirty="0" smtClean="0"/>
              <a:t>assurance be </a:t>
            </a:r>
            <a:r>
              <a:rPr lang="en-US" dirty="0" smtClean="0"/>
              <a:t>offered in the long run?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Scalable policy negotiation</a:t>
            </a:r>
            <a:r>
              <a:rPr lang="en-US" dirty="0" smtClean="0"/>
              <a:t>” 		– beyond bilateral </a:t>
            </a:r>
            <a:r>
              <a:rPr lang="en-US" dirty="0" smtClean="0"/>
              <a:t>discussion</a:t>
            </a:r>
            <a:endParaRPr lang="en-US" dirty="0" smtClean="0"/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“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Protection of (accounting) data privacy” 	– aggregation of PI-like data in </a:t>
            </a:r>
            <a:b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							   collaborative 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infrastructures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“Incident Response”	– encouraging ‘expression’ of engagement by (federation) partners</a:t>
            </a:r>
            <a:b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			   and a common understanding</a:t>
            </a:r>
            <a:b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			   https://wiki.refeds.org/display/GROUPS/SIRTFI</a:t>
            </a:r>
          </a:p>
          <a:p>
            <a:pPr lvl="1"/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Assurance Puzzle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029315" y="2104831"/>
            <a:ext cx="1968981" cy="3349575"/>
            <a:chOff x="9584933" y="1351102"/>
            <a:chExt cx="1968981" cy="3349575"/>
          </a:xfrm>
        </p:grpSpPr>
        <p:grpSp>
          <p:nvGrpSpPr>
            <p:cNvPr id="5" name="Group 4"/>
            <p:cNvGrpSpPr/>
            <p:nvPr/>
          </p:nvGrpSpPr>
          <p:grpSpPr>
            <a:xfrm>
              <a:off x="9584933" y="1351102"/>
              <a:ext cx="1968981" cy="2420008"/>
              <a:chOff x="7355548" y="1052736"/>
              <a:chExt cx="1968981" cy="2420008"/>
            </a:xfrm>
          </p:grpSpPr>
          <p:sp>
            <p:nvSpPr>
              <p:cNvPr id="6" name="Puzzle3"/>
              <p:cNvSpPr>
                <a:spLocks noEditPoints="1" noChangeArrowheads="1"/>
              </p:cNvSpPr>
              <p:nvPr/>
            </p:nvSpPr>
            <p:spPr bwMode="auto">
              <a:xfrm>
                <a:off x="8314332" y="1052736"/>
                <a:ext cx="773975" cy="1050778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IGTF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7" name="Puzzle2"/>
              <p:cNvSpPr>
                <a:spLocks noEditPoints="1" noChangeArrowheads="1"/>
              </p:cNvSpPr>
              <p:nvPr/>
            </p:nvSpPr>
            <p:spPr bwMode="auto">
              <a:xfrm>
                <a:off x="8089227" y="1818263"/>
                <a:ext cx="1235302" cy="957083"/>
              </a:xfrm>
              <a:custGeom>
                <a:avLst/>
                <a:gdLst>
                  <a:gd name="T0" fmla="*/ 11 w 21600"/>
                  <a:gd name="T1" fmla="*/ 13386 h 21600"/>
                  <a:gd name="T2" fmla="*/ 4202 w 21600"/>
                  <a:gd name="T3" fmla="*/ 21161 h 21600"/>
                  <a:gd name="T4" fmla="*/ 10400 w 21600"/>
                  <a:gd name="T5" fmla="*/ 13909 h 21600"/>
                  <a:gd name="T6" fmla="*/ 16821 w 21600"/>
                  <a:gd name="T7" fmla="*/ 21190 h 21600"/>
                  <a:gd name="T8" fmla="*/ 21600 w 21600"/>
                  <a:gd name="T9" fmla="*/ 15083 h 21600"/>
                  <a:gd name="T10" fmla="*/ 16889 w 21600"/>
                  <a:gd name="T11" fmla="*/ 5739 h 21600"/>
                  <a:gd name="T12" fmla="*/ 10800 w 21600"/>
                  <a:gd name="T13" fmla="*/ 28 h 21600"/>
                  <a:gd name="T14" fmla="*/ 4202 w 21600"/>
                  <a:gd name="T15" fmla="*/ 5894 h 21600"/>
                  <a:gd name="T16" fmla="*/ 5388 w 21600"/>
                  <a:gd name="T17" fmla="*/ 6742 h 21600"/>
                  <a:gd name="T18" fmla="*/ 16177 w 21600"/>
                  <a:gd name="T19" fmla="*/ 2044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4247" y="12354"/>
                    </a:moveTo>
                    <a:lnTo>
                      <a:pt x="4134" y="12468"/>
                    </a:lnTo>
                    <a:lnTo>
                      <a:pt x="4010" y="12581"/>
                    </a:lnTo>
                    <a:lnTo>
                      <a:pt x="3897" y="12637"/>
                    </a:lnTo>
                    <a:lnTo>
                      <a:pt x="3773" y="12694"/>
                    </a:lnTo>
                    <a:lnTo>
                      <a:pt x="3637" y="12694"/>
                    </a:lnTo>
                    <a:lnTo>
                      <a:pt x="3524" y="12694"/>
                    </a:lnTo>
                    <a:lnTo>
                      <a:pt x="3400" y="12665"/>
                    </a:lnTo>
                    <a:lnTo>
                      <a:pt x="3287" y="12609"/>
                    </a:lnTo>
                    <a:lnTo>
                      <a:pt x="3027" y="12496"/>
                    </a:lnTo>
                    <a:lnTo>
                      <a:pt x="2790" y="12340"/>
                    </a:lnTo>
                    <a:lnTo>
                      <a:pt x="2530" y="12142"/>
                    </a:lnTo>
                    <a:lnTo>
                      <a:pt x="2293" y="11987"/>
                    </a:lnTo>
                    <a:lnTo>
                      <a:pt x="2033" y="11817"/>
                    </a:lnTo>
                    <a:lnTo>
                      <a:pt x="1773" y="11676"/>
                    </a:lnTo>
                    <a:lnTo>
                      <a:pt x="1638" y="11662"/>
                    </a:lnTo>
                    <a:lnTo>
                      <a:pt x="1513" y="11634"/>
                    </a:lnTo>
                    <a:lnTo>
                      <a:pt x="1378" y="11634"/>
                    </a:lnTo>
                    <a:lnTo>
                      <a:pt x="1253" y="11634"/>
                    </a:lnTo>
                    <a:lnTo>
                      <a:pt x="1118" y="11662"/>
                    </a:lnTo>
                    <a:lnTo>
                      <a:pt x="971" y="11732"/>
                    </a:lnTo>
                    <a:lnTo>
                      <a:pt x="835" y="11817"/>
                    </a:lnTo>
                    <a:lnTo>
                      <a:pt x="711" y="11959"/>
                    </a:lnTo>
                    <a:lnTo>
                      <a:pt x="553" y="12086"/>
                    </a:lnTo>
                    <a:lnTo>
                      <a:pt x="429" y="12284"/>
                    </a:lnTo>
                    <a:lnTo>
                      <a:pt x="271" y="12524"/>
                    </a:lnTo>
                    <a:lnTo>
                      <a:pt x="146" y="12793"/>
                    </a:lnTo>
                    <a:lnTo>
                      <a:pt x="79" y="12962"/>
                    </a:lnTo>
                    <a:lnTo>
                      <a:pt x="33" y="13146"/>
                    </a:lnTo>
                    <a:lnTo>
                      <a:pt x="11" y="13386"/>
                    </a:lnTo>
                    <a:lnTo>
                      <a:pt x="11" y="13641"/>
                    </a:lnTo>
                    <a:lnTo>
                      <a:pt x="33" y="13881"/>
                    </a:lnTo>
                    <a:lnTo>
                      <a:pt x="101" y="14150"/>
                    </a:lnTo>
                    <a:lnTo>
                      <a:pt x="192" y="14404"/>
                    </a:lnTo>
                    <a:lnTo>
                      <a:pt x="293" y="14645"/>
                    </a:lnTo>
                    <a:lnTo>
                      <a:pt x="451" y="14857"/>
                    </a:lnTo>
                    <a:lnTo>
                      <a:pt x="621" y="15054"/>
                    </a:lnTo>
                    <a:lnTo>
                      <a:pt x="734" y="15125"/>
                    </a:lnTo>
                    <a:lnTo>
                      <a:pt x="835" y="15210"/>
                    </a:lnTo>
                    <a:lnTo>
                      <a:pt x="948" y="15267"/>
                    </a:lnTo>
                    <a:lnTo>
                      <a:pt x="1084" y="15323"/>
                    </a:lnTo>
                    <a:lnTo>
                      <a:pt x="1208" y="15351"/>
                    </a:lnTo>
                    <a:lnTo>
                      <a:pt x="1355" y="15380"/>
                    </a:lnTo>
                    <a:lnTo>
                      <a:pt x="1513" y="15380"/>
                    </a:lnTo>
                    <a:lnTo>
                      <a:pt x="1683" y="15380"/>
                    </a:lnTo>
                    <a:lnTo>
                      <a:pt x="1864" y="15351"/>
                    </a:lnTo>
                    <a:lnTo>
                      <a:pt x="2033" y="15323"/>
                    </a:lnTo>
                    <a:lnTo>
                      <a:pt x="2225" y="15238"/>
                    </a:lnTo>
                    <a:lnTo>
                      <a:pt x="2428" y="15153"/>
                    </a:lnTo>
                    <a:lnTo>
                      <a:pt x="2745" y="15026"/>
                    </a:lnTo>
                    <a:lnTo>
                      <a:pt x="3005" y="14913"/>
                    </a:lnTo>
                    <a:lnTo>
                      <a:pt x="3264" y="14828"/>
                    </a:lnTo>
                    <a:lnTo>
                      <a:pt x="3513" y="14800"/>
                    </a:lnTo>
                    <a:lnTo>
                      <a:pt x="3615" y="14828"/>
                    </a:lnTo>
                    <a:lnTo>
                      <a:pt x="3728" y="14857"/>
                    </a:lnTo>
                    <a:lnTo>
                      <a:pt x="3807" y="14913"/>
                    </a:lnTo>
                    <a:lnTo>
                      <a:pt x="3920" y="14998"/>
                    </a:lnTo>
                    <a:lnTo>
                      <a:pt x="4010" y="15097"/>
                    </a:lnTo>
                    <a:lnTo>
                      <a:pt x="4089" y="15238"/>
                    </a:lnTo>
                    <a:lnTo>
                      <a:pt x="4179" y="15408"/>
                    </a:lnTo>
                    <a:lnTo>
                      <a:pt x="4247" y="15620"/>
                    </a:lnTo>
                    <a:lnTo>
                      <a:pt x="4326" y="15860"/>
                    </a:lnTo>
                    <a:lnTo>
                      <a:pt x="4394" y="16129"/>
                    </a:lnTo>
                    <a:lnTo>
                      <a:pt x="4439" y="16440"/>
                    </a:lnTo>
                    <a:lnTo>
                      <a:pt x="4507" y="16737"/>
                    </a:lnTo>
                    <a:lnTo>
                      <a:pt x="4552" y="17090"/>
                    </a:lnTo>
                    <a:lnTo>
                      <a:pt x="4575" y="17443"/>
                    </a:lnTo>
                    <a:lnTo>
                      <a:pt x="4586" y="17825"/>
                    </a:lnTo>
                    <a:lnTo>
                      <a:pt x="4586" y="18193"/>
                    </a:lnTo>
                    <a:lnTo>
                      <a:pt x="4586" y="18574"/>
                    </a:lnTo>
                    <a:lnTo>
                      <a:pt x="4586" y="18984"/>
                    </a:lnTo>
                    <a:lnTo>
                      <a:pt x="4552" y="19366"/>
                    </a:lnTo>
                    <a:lnTo>
                      <a:pt x="4507" y="19748"/>
                    </a:lnTo>
                    <a:lnTo>
                      <a:pt x="4462" y="20129"/>
                    </a:lnTo>
                    <a:lnTo>
                      <a:pt x="4371" y="20483"/>
                    </a:lnTo>
                    <a:lnTo>
                      <a:pt x="4292" y="20836"/>
                    </a:lnTo>
                    <a:lnTo>
                      <a:pt x="4202" y="21161"/>
                    </a:lnTo>
                    <a:lnTo>
                      <a:pt x="4744" y="21161"/>
                    </a:lnTo>
                    <a:lnTo>
                      <a:pt x="5264" y="21161"/>
                    </a:lnTo>
                    <a:lnTo>
                      <a:pt x="5784" y="21161"/>
                    </a:lnTo>
                    <a:lnTo>
                      <a:pt x="6235" y="21161"/>
                    </a:lnTo>
                    <a:lnTo>
                      <a:pt x="6676" y="21161"/>
                    </a:lnTo>
                    <a:lnTo>
                      <a:pt x="7060" y="21161"/>
                    </a:lnTo>
                    <a:lnTo>
                      <a:pt x="7410" y="21161"/>
                    </a:lnTo>
                    <a:lnTo>
                      <a:pt x="7670" y="21161"/>
                    </a:lnTo>
                    <a:lnTo>
                      <a:pt x="8020" y="21020"/>
                    </a:lnTo>
                    <a:lnTo>
                      <a:pt x="8303" y="20893"/>
                    </a:lnTo>
                    <a:lnTo>
                      <a:pt x="8563" y="20695"/>
                    </a:lnTo>
                    <a:lnTo>
                      <a:pt x="8800" y="20511"/>
                    </a:lnTo>
                    <a:lnTo>
                      <a:pt x="8969" y="20285"/>
                    </a:lnTo>
                    <a:lnTo>
                      <a:pt x="9150" y="20045"/>
                    </a:lnTo>
                    <a:lnTo>
                      <a:pt x="9252" y="19804"/>
                    </a:lnTo>
                    <a:lnTo>
                      <a:pt x="9342" y="19550"/>
                    </a:lnTo>
                    <a:lnTo>
                      <a:pt x="9410" y="19281"/>
                    </a:lnTo>
                    <a:lnTo>
                      <a:pt x="9433" y="19013"/>
                    </a:lnTo>
                    <a:lnTo>
                      <a:pt x="9433" y="18744"/>
                    </a:lnTo>
                    <a:lnTo>
                      <a:pt x="9387" y="18504"/>
                    </a:lnTo>
                    <a:lnTo>
                      <a:pt x="9320" y="18221"/>
                    </a:lnTo>
                    <a:lnTo>
                      <a:pt x="9207" y="17981"/>
                    </a:lnTo>
                    <a:lnTo>
                      <a:pt x="9105" y="17740"/>
                    </a:lnTo>
                    <a:lnTo>
                      <a:pt x="8924" y="17514"/>
                    </a:lnTo>
                    <a:lnTo>
                      <a:pt x="8777" y="17274"/>
                    </a:lnTo>
                    <a:lnTo>
                      <a:pt x="8642" y="17034"/>
                    </a:lnTo>
                    <a:lnTo>
                      <a:pt x="8563" y="16765"/>
                    </a:lnTo>
                    <a:lnTo>
                      <a:pt x="8472" y="16468"/>
                    </a:lnTo>
                    <a:lnTo>
                      <a:pt x="8450" y="16157"/>
                    </a:lnTo>
                    <a:lnTo>
                      <a:pt x="8450" y="15860"/>
                    </a:lnTo>
                    <a:lnTo>
                      <a:pt x="8472" y="15563"/>
                    </a:lnTo>
                    <a:lnTo>
                      <a:pt x="8540" y="15267"/>
                    </a:lnTo>
                    <a:lnTo>
                      <a:pt x="8642" y="14998"/>
                    </a:lnTo>
                    <a:lnTo>
                      <a:pt x="8777" y="14729"/>
                    </a:lnTo>
                    <a:lnTo>
                      <a:pt x="8868" y="14616"/>
                    </a:lnTo>
                    <a:lnTo>
                      <a:pt x="8969" y="14475"/>
                    </a:lnTo>
                    <a:lnTo>
                      <a:pt x="9060" y="14376"/>
                    </a:lnTo>
                    <a:lnTo>
                      <a:pt x="9184" y="14291"/>
                    </a:lnTo>
                    <a:lnTo>
                      <a:pt x="9297" y="14206"/>
                    </a:lnTo>
                    <a:lnTo>
                      <a:pt x="9433" y="14121"/>
                    </a:lnTo>
                    <a:lnTo>
                      <a:pt x="9579" y="14051"/>
                    </a:lnTo>
                    <a:lnTo>
                      <a:pt x="9726" y="13994"/>
                    </a:lnTo>
                    <a:lnTo>
                      <a:pt x="9884" y="13938"/>
                    </a:lnTo>
                    <a:lnTo>
                      <a:pt x="10054" y="13909"/>
                    </a:lnTo>
                    <a:lnTo>
                      <a:pt x="10257" y="13881"/>
                    </a:lnTo>
                    <a:lnTo>
                      <a:pt x="10449" y="13881"/>
                    </a:lnTo>
                    <a:lnTo>
                      <a:pt x="10664" y="13881"/>
                    </a:lnTo>
                    <a:lnTo>
                      <a:pt x="10856" y="13909"/>
                    </a:lnTo>
                    <a:lnTo>
                      <a:pt x="11037" y="13966"/>
                    </a:lnTo>
                    <a:lnTo>
                      <a:pt x="11206" y="14023"/>
                    </a:lnTo>
                    <a:lnTo>
                      <a:pt x="11353" y="14093"/>
                    </a:lnTo>
                    <a:lnTo>
                      <a:pt x="11511" y="14178"/>
                    </a:lnTo>
                    <a:lnTo>
                      <a:pt x="11635" y="14263"/>
                    </a:lnTo>
                    <a:lnTo>
                      <a:pt x="11748" y="14376"/>
                    </a:lnTo>
                    <a:lnTo>
                      <a:pt x="11861" y="14475"/>
                    </a:lnTo>
                    <a:lnTo>
                      <a:pt x="11941" y="14616"/>
                    </a:lnTo>
                    <a:lnTo>
                      <a:pt x="12031" y="14758"/>
                    </a:lnTo>
                    <a:lnTo>
                      <a:pt x="12099" y="14885"/>
                    </a:lnTo>
                    <a:lnTo>
                      <a:pt x="12200" y="15210"/>
                    </a:lnTo>
                    <a:lnTo>
                      <a:pt x="12268" y="15507"/>
                    </a:lnTo>
                    <a:lnTo>
                      <a:pt x="12291" y="15832"/>
                    </a:lnTo>
                    <a:lnTo>
                      <a:pt x="12291" y="16157"/>
                    </a:lnTo>
                    <a:lnTo>
                      <a:pt x="12246" y="16482"/>
                    </a:lnTo>
                    <a:lnTo>
                      <a:pt x="12178" y="16807"/>
                    </a:lnTo>
                    <a:lnTo>
                      <a:pt x="12099" y="17090"/>
                    </a:lnTo>
                    <a:lnTo>
                      <a:pt x="12008" y="17330"/>
                    </a:lnTo>
                    <a:lnTo>
                      <a:pt x="11884" y="17542"/>
                    </a:lnTo>
                    <a:lnTo>
                      <a:pt x="11748" y="17712"/>
                    </a:lnTo>
                    <a:lnTo>
                      <a:pt x="11613" y="17839"/>
                    </a:lnTo>
                    <a:lnTo>
                      <a:pt x="11489" y="18037"/>
                    </a:lnTo>
                    <a:lnTo>
                      <a:pt x="11398" y="18221"/>
                    </a:lnTo>
                    <a:lnTo>
                      <a:pt x="11319" y="18447"/>
                    </a:lnTo>
                    <a:lnTo>
                      <a:pt x="11251" y="18659"/>
                    </a:lnTo>
                    <a:lnTo>
                      <a:pt x="11206" y="18900"/>
                    </a:lnTo>
                    <a:lnTo>
                      <a:pt x="11184" y="19154"/>
                    </a:lnTo>
                    <a:lnTo>
                      <a:pt x="11184" y="19423"/>
                    </a:lnTo>
                    <a:lnTo>
                      <a:pt x="11229" y="19663"/>
                    </a:lnTo>
                    <a:lnTo>
                      <a:pt x="11297" y="19903"/>
                    </a:lnTo>
                    <a:lnTo>
                      <a:pt x="11376" y="20158"/>
                    </a:lnTo>
                    <a:lnTo>
                      <a:pt x="11511" y="20398"/>
                    </a:lnTo>
                    <a:lnTo>
                      <a:pt x="11681" y="20610"/>
                    </a:lnTo>
                    <a:lnTo>
                      <a:pt x="11884" y="20808"/>
                    </a:lnTo>
                    <a:lnTo>
                      <a:pt x="12121" y="20992"/>
                    </a:lnTo>
                    <a:lnTo>
                      <a:pt x="12404" y="21161"/>
                    </a:lnTo>
                    <a:lnTo>
                      <a:pt x="12528" y="21190"/>
                    </a:lnTo>
                    <a:lnTo>
                      <a:pt x="12856" y="21274"/>
                    </a:lnTo>
                    <a:lnTo>
                      <a:pt x="13330" y="21373"/>
                    </a:lnTo>
                    <a:lnTo>
                      <a:pt x="13963" y="21486"/>
                    </a:lnTo>
                    <a:lnTo>
                      <a:pt x="14313" y="21543"/>
                    </a:lnTo>
                    <a:lnTo>
                      <a:pt x="14652" y="21571"/>
                    </a:lnTo>
                    <a:lnTo>
                      <a:pt x="15025" y="21600"/>
                    </a:lnTo>
                    <a:lnTo>
                      <a:pt x="15409" y="21600"/>
                    </a:lnTo>
                    <a:lnTo>
                      <a:pt x="15782" y="21600"/>
                    </a:lnTo>
                    <a:lnTo>
                      <a:pt x="16177" y="21571"/>
                    </a:lnTo>
                    <a:lnTo>
                      <a:pt x="16516" y="21486"/>
                    </a:lnTo>
                    <a:lnTo>
                      <a:pt x="16889" y="21402"/>
                    </a:lnTo>
                    <a:lnTo>
                      <a:pt x="16821" y="21190"/>
                    </a:lnTo>
                    <a:lnTo>
                      <a:pt x="16776" y="20935"/>
                    </a:lnTo>
                    <a:lnTo>
                      <a:pt x="16742" y="20667"/>
                    </a:lnTo>
                    <a:lnTo>
                      <a:pt x="16719" y="20370"/>
                    </a:lnTo>
                    <a:lnTo>
                      <a:pt x="16697" y="19719"/>
                    </a:lnTo>
                    <a:lnTo>
                      <a:pt x="16697" y="19013"/>
                    </a:lnTo>
                    <a:lnTo>
                      <a:pt x="16719" y="18306"/>
                    </a:lnTo>
                    <a:lnTo>
                      <a:pt x="16753" y="17599"/>
                    </a:lnTo>
                    <a:lnTo>
                      <a:pt x="16821" y="16949"/>
                    </a:lnTo>
                    <a:lnTo>
                      <a:pt x="16889" y="16383"/>
                    </a:lnTo>
                    <a:lnTo>
                      <a:pt x="16934" y="16129"/>
                    </a:lnTo>
                    <a:lnTo>
                      <a:pt x="17002" y="15945"/>
                    </a:lnTo>
                    <a:lnTo>
                      <a:pt x="17081" y="15790"/>
                    </a:lnTo>
                    <a:lnTo>
                      <a:pt x="17194" y="15648"/>
                    </a:lnTo>
                    <a:lnTo>
                      <a:pt x="17318" y="15563"/>
                    </a:lnTo>
                    <a:lnTo>
                      <a:pt x="17453" y="15507"/>
                    </a:lnTo>
                    <a:lnTo>
                      <a:pt x="17600" y="15450"/>
                    </a:lnTo>
                    <a:lnTo>
                      <a:pt x="17758" y="15450"/>
                    </a:lnTo>
                    <a:lnTo>
                      <a:pt x="17905" y="15479"/>
                    </a:lnTo>
                    <a:lnTo>
                      <a:pt x="18064" y="15535"/>
                    </a:lnTo>
                    <a:lnTo>
                      <a:pt x="18233" y="15620"/>
                    </a:lnTo>
                    <a:lnTo>
                      <a:pt x="18380" y="15733"/>
                    </a:lnTo>
                    <a:lnTo>
                      <a:pt x="18561" y="15832"/>
                    </a:lnTo>
                    <a:lnTo>
                      <a:pt x="18707" y="15973"/>
                    </a:lnTo>
                    <a:lnTo>
                      <a:pt x="18866" y="16129"/>
                    </a:lnTo>
                    <a:lnTo>
                      <a:pt x="18990" y="16327"/>
                    </a:lnTo>
                    <a:lnTo>
                      <a:pt x="19125" y="16482"/>
                    </a:lnTo>
                    <a:lnTo>
                      <a:pt x="19295" y="16624"/>
                    </a:lnTo>
                    <a:lnTo>
                      <a:pt x="19464" y="16737"/>
                    </a:lnTo>
                    <a:lnTo>
                      <a:pt x="19668" y="16807"/>
                    </a:lnTo>
                    <a:lnTo>
                      <a:pt x="19860" y="16836"/>
                    </a:lnTo>
                    <a:lnTo>
                      <a:pt x="20052" y="16864"/>
                    </a:lnTo>
                    <a:lnTo>
                      <a:pt x="20266" y="16836"/>
                    </a:lnTo>
                    <a:lnTo>
                      <a:pt x="20470" y="16793"/>
                    </a:lnTo>
                    <a:lnTo>
                      <a:pt x="20662" y="16708"/>
                    </a:lnTo>
                    <a:lnTo>
                      <a:pt x="20854" y="16567"/>
                    </a:lnTo>
                    <a:lnTo>
                      <a:pt x="21035" y="16412"/>
                    </a:lnTo>
                    <a:lnTo>
                      <a:pt x="21182" y="16214"/>
                    </a:lnTo>
                    <a:lnTo>
                      <a:pt x="21340" y="16002"/>
                    </a:lnTo>
                    <a:lnTo>
                      <a:pt x="21441" y="15733"/>
                    </a:lnTo>
                    <a:lnTo>
                      <a:pt x="21532" y="15436"/>
                    </a:lnTo>
                    <a:lnTo>
                      <a:pt x="21600" y="15083"/>
                    </a:lnTo>
                    <a:lnTo>
                      <a:pt x="21600" y="14885"/>
                    </a:lnTo>
                    <a:lnTo>
                      <a:pt x="21600" y="14729"/>
                    </a:lnTo>
                    <a:lnTo>
                      <a:pt x="21600" y="14531"/>
                    </a:lnTo>
                    <a:lnTo>
                      <a:pt x="21577" y="14376"/>
                    </a:lnTo>
                    <a:lnTo>
                      <a:pt x="21532" y="14206"/>
                    </a:lnTo>
                    <a:lnTo>
                      <a:pt x="21487" y="14051"/>
                    </a:lnTo>
                    <a:lnTo>
                      <a:pt x="21419" y="13909"/>
                    </a:lnTo>
                    <a:lnTo>
                      <a:pt x="21351" y="13768"/>
                    </a:lnTo>
                    <a:lnTo>
                      <a:pt x="21204" y="13500"/>
                    </a:lnTo>
                    <a:lnTo>
                      <a:pt x="21035" y="13287"/>
                    </a:lnTo>
                    <a:lnTo>
                      <a:pt x="20809" y="13090"/>
                    </a:lnTo>
                    <a:lnTo>
                      <a:pt x="20594" y="12962"/>
                    </a:lnTo>
                    <a:lnTo>
                      <a:pt x="20357" y="12821"/>
                    </a:lnTo>
                    <a:lnTo>
                      <a:pt x="20120" y="12764"/>
                    </a:lnTo>
                    <a:lnTo>
                      <a:pt x="19882" y="12708"/>
                    </a:lnTo>
                    <a:lnTo>
                      <a:pt x="19645" y="12736"/>
                    </a:lnTo>
                    <a:lnTo>
                      <a:pt x="19430" y="12793"/>
                    </a:lnTo>
                    <a:lnTo>
                      <a:pt x="19227" y="12906"/>
                    </a:lnTo>
                    <a:lnTo>
                      <a:pt x="19148" y="12962"/>
                    </a:lnTo>
                    <a:lnTo>
                      <a:pt x="19058" y="13047"/>
                    </a:lnTo>
                    <a:lnTo>
                      <a:pt x="18990" y="13146"/>
                    </a:lnTo>
                    <a:lnTo>
                      <a:pt x="18911" y="13259"/>
                    </a:lnTo>
                    <a:lnTo>
                      <a:pt x="18775" y="13471"/>
                    </a:lnTo>
                    <a:lnTo>
                      <a:pt x="18628" y="13641"/>
                    </a:lnTo>
                    <a:lnTo>
                      <a:pt x="18470" y="13740"/>
                    </a:lnTo>
                    <a:lnTo>
                      <a:pt x="18301" y="13825"/>
                    </a:lnTo>
                    <a:lnTo>
                      <a:pt x="18143" y="13853"/>
                    </a:lnTo>
                    <a:lnTo>
                      <a:pt x="17973" y="13881"/>
                    </a:lnTo>
                    <a:lnTo>
                      <a:pt x="17804" y="13853"/>
                    </a:lnTo>
                    <a:lnTo>
                      <a:pt x="17646" y="13796"/>
                    </a:lnTo>
                    <a:lnTo>
                      <a:pt x="17499" y="13726"/>
                    </a:lnTo>
                    <a:lnTo>
                      <a:pt x="17341" y="13641"/>
                    </a:lnTo>
                    <a:lnTo>
                      <a:pt x="17216" y="13528"/>
                    </a:lnTo>
                    <a:lnTo>
                      <a:pt x="17103" y="13386"/>
                    </a:lnTo>
                    <a:lnTo>
                      <a:pt x="17024" y="13259"/>
                    </a:lnTo>
                    <a:lnTo>
                      <a:pt x="16934" y="13118"/>
                    </a:lnTo>
                    <a:lnTo>
                      <a:pt x="16889" y="12991"/>
                    </a:lnTo>
                    <a:lnTo>
                      <a:pt x="16889" y="12849"/>
                    </a:lnTo>
                    <a:lnTo>
                      <a:pt x="16889" y="12383"/>
                    </a:lnTo>
                    <a:lnTo>
                      <a:pt x="16889" y="11662"/>
                    </a:lnTo>
                    <a:lnTo>
                      <a:pt x="16889" y="10701"/>
                    </a:lnTo>
                    <a:lnTo>
                      <a:pt x="16889" y="9640"/>
                    </a:lnTo>
                    <a:lnTo>
                      <a:pt x="16889" y="8566"/>
                    </a:lnTo>
                    <a:lnTo>
                      <a:pt x="16889" y="7478"/>
                    </a:lnTo>
                    <a:lnTo>
                      <a:pt x="16889" y="6502"/>
                    </a:lnTo>
                    <a:lnTo>
                      <a:pt x="16889" y="5739"/>
                    </a:lnTo>
                    <a:lnTo>
                      <a:pt x="16674" y="5894"/>
                    </a:lnTo>
                    <a:lnTo>
                      <a:pt x="16414" y="6036"/>
                    </a:lnTo>
                    <a:lnTo>
                      <a:pt x="16154" y="6177"/>
                    </a:lnTo>
                    <a:lnTo>
                      <a:pt x="15849" y="6248"/>
                    </a:lnTo>
                    <a:lnTo>
                      <a:pt x="15544" y="6304"/>
                    </a:lnTo>
                    <a:lnTo>
                      <a:pt x="15217" y="6332"/>
                    </a:lnTo>
                    <a:lnTo>
                      <a:pt x="14866" y="6361"/>
                    </a:lnTo>
                    <a:lnTo>
                      <a:pt x="14550" y="6361"/>
                    </a:lnTo>
                    <a:lnTo>
                      <a:pt x="14200" y="6332"/>
                    </a:lnTo>
                    <a:lnTo>
                      <a:pt x="13850" y="6276"/>
                    </a:lnTo>
                    <a:lnTo>
                      <a:pt x="13522" y="6219"/>
                    </a:lnTo>
                    <a:lnTo>
                      <a:pt x="13206" y="6149"/>
                    </a:lnTo>
                    <a:lnTo>
                      <a:pt x="12901" y="6064"/>
                    </a:lnTo>
                    <a:lnTo>
                      <a:pt x="12618" y="5951"/>
                    </a:lnTo>
                    <a:lnTo>
                      <a:pt x="12358" y="5838"/>
                    </a:lnTo>
                    <a:lnTo>
                      <a:pt x="12121" y="5739"/>
                    </a:lnTo>
                    <a:lnTo>
                      <a:pt x="11941" y="5626"/>
                    </a:lnTo>
                    <a:lnTo>
                      <a:pt x="11794" y="5513"/>
                    </a:lnTo>
                    <a:lnTo>
                      <a:pt x="11658" y="5414"/>
                    </a:lnTo>
                    <a:lnTo>
                      <a:pt x="11556" y="5301"/>
                    </a:lnTo>
                    <a:lnTo>
                      <a:pt x="11466" y="5187"/>
                    </a:lnTo>
                    <a:lnTo>
                      <a:pt x="11398" y="5089"/>
                    </a:lnTo>
                    <a:lnTo>
                      <a:pt x="11376" y="4947"/>
                    </a:lnTo>
                    <a:lnTo>
                      <a:pt x="11353" y="4834"/>
                    </a:lnTo>
                    <a:lnTo>
                      <a:pt x="11353" y="4707"/>
                    </a:lnTo>
                    <a:lnTo>
                      <a:pt x="11376" y="4565"/>
                    </a:lnTo>
                    <a:lnTo>
                      <a:pt x="11443" y="4410"/>
                    </a:lnTo>
                    <a:lnTo>
                      <a:pt x="11511" y="4240"/>
                    </a:lnTo>
                    <a:lnTo>
                      <a:pt x="11703" y="3887"/>
                    </a:lnTo>
                    <a:lnTo>
                      <a:pt x="11986" y="3505"/>
                    </a:lnTo>
                    <a:lnTo>
                      <a:pt x="12144" y="3265"/>
                    </a:lnTo>
                    <a:lnTo>
                      <a:pt x="12246" y="3025"/>
                    </a:lnTo>
                    <a:lnTo>
                      <a:pt x="12336" y="2756"/>
                    </a:lnTo>
                    <a:lnTo>
                      <a:pt x="12404" y="2445"/>
                    </a:lnTo>
                    <a:lnTo>
                      <a:pt x="12438" y="2176"/>
                    </a:lnTo>
                    <a:lnTo>
                      <a:pt x="12438" y="1880"/>
                    </a:lnTo>
                    <a:lnTo>
                      <a:pt x="12404" y="1583"/>
                    </a:lnTo>
                    <a:lnTo>
                      <a:pt x="12336" y="1314"/>
                    </a:lnTo>
                    <a:lnTo>
                      <a:pt x="12246" y="1046"/>
                    </a:lnTo>
                    <a:lnTo>
                      <a:pt x="12099" y="791"/>
                    </a:lnTo>
                    <a:lnTo>
                      <a:pt x="12008" y="692"/>
                    </a:lnTo>
                    <a:lnTo>
                      <a:pt x="11918" y="579"/>
                    </a:lnTo>
                    <a:lnTo>
                      <a:pt x="11816" y="466"/>
                    </a:lnTo>
                    <a:lnTo>
                      <a:pt x="11703" y="381"/>
                    </a:lnTo>
                    <a:lnTo>
                      <a:pt x="11579" y="310"/>
                    </a:lnTo>
                    <a:lnTo>
                      <a:pt x="11443" y="226"/>
                    </a:lnTo>
                    <a:lnTo>
                      <a:pt x="11297" y="169"/>
                    </a:lnTo>
                    <a:lnTo>
                      <a:pt x="11138" y="113"/>
                    </a:lnTo>
                    <a:lnTo>
                      <a:pt x="10969" y="56"/>
                    </a:lnTo>
                    <a:lnTo>
                      <a:pt x="10800" y="28"/>
                    </a:lnTo>
                    <a:lnTo>
                      <a:pt x="10619" y="28"/>
                    </a:lnTo>
                    <a:lnTo>
                      <a:pt x="10404" y="28"/>
                    </a:lnTo>
                    <a:lnTo>
                      <a:pt x="10257" y="28"/>
                    </a:lnTo>
                    <a:lnTo>
                      <a:pt x="10076" y="56"/>
                    </a:lnTo>
                    <a:lnTo>
                      <a:pt x="9952" y="84"/>
                    </a:lnTo>
                    <a:lnTo>
                      <a:pt x="9794" y="141"/>
                    </a:lnTo>
                    <a:lnTo>
                      <a:pt x="9692" y="226"/>
                    </a:lnTo>
                    <a:lnTo>
                      <a:pt x="9557" y="282"/>
                    </a:lnTo>
                    <a:lnTo>
                      <a:pt x="9455" y="381"/>
                    </a:lnTo>
                    <a:lnTo>
                      <a:pt x="9365" y="466"/>
                    </a:lnTo>
                    <a:lnTo>
                      <a:pt x="9274" y="579"/>
                    </a:lnTo>
                    <a:lnTo>
                      <a:pt x="9184" y="692"/>
                    </a:lnTo>
                    <a:lnTo>
                      <a:pt x="9128" y="791"/>
                    </a:lnTo>
                    <a:lnTo>
                      <a:pt x="9060" y="932"/>
                    </a:lnTo>
                    <a:lnTo>
                      <a:pt x="8969" y="1201"/>
                    </a:lnTo>
                    <a:lnTo>
                      <a:pt x="8913" y="1498"/>
                    </a:lnTo>
                    <a:lnTo>
                      <a:pt x="8890" y="1795"/>
                    </a:lnTo>
                    <a:lnTo>
                      <a:pt x="8890" y="2120"/>
                    </a:lnTo>
                    <a:lnTo>
                      <a:pt x="8913" y="2445"/>
                    </a:lnTo>
                    <a:lnTo>
                      <a:pt x="8969" y="2756"/>
                    </a:lnTo>
                    <a:lnTo>
                      <a:pt x="9060" y="3081"/>
                    </a:lnTo>
                    <a:lnTo>
                      <a:pt x="9173" y="3378"/>
                    </a:lnTo>
                    <a:lnTo>
                      <a:pt x="9297" y="3647"/>
                    </a:lnTo>
                    <a:lnTo>
                      <a:pt x="9466" y="3887"/>
                    </a:lnTo>
                    <a:lnTo>
                      <a:pt x="9579" y="4085"/>
                    </a:lnTo>
                    <a:lnTo>
                      <a:pt x="9670" y="4269"/>
                    </a:lnTo>
                    <a:lnTo>
                      <a:pt x="9726" y="4467"/>
                    </a:lnTo>
                    <a:lnTo>
                      <a:pt x="9771" y="4650"/>
                    </a:lnTo>
                    <a:lnTo>
                      <a:pt x="9771" y="4834"/>
                    </a:lnTo>
                    <a:lnTo>
                      <a:pt x="9749" y="5032"/>
                    </a:lnTo>
                    <a:lnTo>
                      <a:pt x="9715" y="5216"/>
                    </a:lnTo>
                    <a:lnTo>
                      <a:pt x="9625" y="5385"/>
                    </a:lnTo>
                    <a:lnTo>
                      <a:pt x="9534" y="5513"/>
                    </a:lnTo>
                    <a:lnTo>
                      <a:pt x="9410" y="5626"/>
                    </a:lnTo>
                    <a:lnTo>
                      <a:pt x="9229" y="5710"/>
                    </a:lnTo>
                    <a:lnTo>
                      <a:pt x="9060" y="5767"/>
                    </a:lnTo>
                    <a:lnTo>
                      <a:pt x="8845" y="5767"/>
                    </a:lnTo>
                    <a:lnTo>
                      <a:pt x="8585" y="5739"/>
                    </a:lnTo>
                    <a:lnTo>
                      <a:pt x="8325" y="5654"/>
                    </a:lnTo>
                    <a:lnTo>
                      <a:pt x="8020" y="5513"/>
                    </a:lnTo>
                    <a:lnTo>
                      <a:pt x="7840" y="5442"/>
                    </a:lnTo>
                    <a:lnTo>
                      <a:pt x="7648" y="5385"/>
                    </a:lnTo>
                    <a:lnTo>
                      <a:pt x="7433" y="5329"/>
                    </a:lnTo>
                    <a:lnTo>
                      <a:pt x="7241" y="5301"/>
                    </a:lnTo>
                    <a:lnTo>
                      <a:pt x="6755" y="5301"/>
                    </a:lnTo>
                    <a:lnTo>
                      <a:pt x="6281" y="5329"/>
                    </a:lnTo>
                    <a:lnTo>
                      <a:pt x="5784" y="5385"/>
                    </a:lnTo>
                    <a:lnTo>
                      <a:pt x="5264" y="5498"/>
                    </a:lnTo>
                    <a:lnTo>
                      <a:pt x="4744" y="5597"/>
                    </a:lnTo>
                    <a:lnTo>
                      <a:pt x="4247" y="5739"/>
                    </a:lnTo>
                    <a:lnTo>
                      <a:pt x="4202" y="5894"/>
                    </a:lnTo>
                    <a:lnTo>
                      <a:pt x="4202" y="6191"/>
                    </a:lnTo>
                    <a:lnTo>
                      <a:pt x="4202" y="6545"/>
                    </a:lnTo>
                    <a:lnTo>
                      <a:pt x="4225" y="6954"/>
                    </a:lnTo>
                    <a:lnTo>
                      <a:pt x="4315" y="7930"/>
                    </a:lnTo>
                    <a:lnTo>
                      <a:pt x="4394" y="9018"/>
                    </a:lnTo>
                    <a:lnTo>
                      <a:pt x="4439" y="9570"/>
                    </a:lnTo>
                    <a:lnTo>
                      <a:pt x="4462" y="10107"/>
                    </a:lnTo>
                    <a:lnTo>
                      <a:pt x="4484" y="10630"/>
                    </a:lnTo>
                    <a:lnTo>
                      <a:pt x="4507" y="11082"/>
                    </a:lnTo>
                    <a:lnTo>
                      <a:pt x="4484" y="11520"/>
                    </a:lnTo>
                    <a:lnTo>
                      <a:pt x="4439" y="11874"/>
                    </a:lnTo>
                    <a:lnTo>
                      <a:pt x="4394" y="12029"/>
                    </a:lnTo>
                    <a:lnTo>
                      <a:pt x="4349" y="12171"/>
                    </a:lnTo>
                    <a:lnTo>
                      <a:pt x="4315" y="12284"/>
                    </a:lnTo>
                    <a:lnTo>
                      <a:pt x="4247" y="12354"/>
                    </a:lnTo>
                    <a:close/>
                  </a:path>
                </a:pathLst>
              </a:custGeom>
              <a:solidFill>
                <a:srgbClr val="FFFFCC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SCI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Puzzle4"/>
              <p:cNvSpPr>
                <a:spLocks noEditPoints="1" noChangeArrowheads="1"/>
              </p:cNvSpPr>
              <p:nvPr/>
            </p:nvSpPr>
            <p:spPr bwMode="auto">
              <a:xfrm>
                <a:off x="7611225" y="1806465"/>
                <a:ext cx="744794" cy="1223595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rgbClr val="D8EBB3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REFEDS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9" name="Puzzle1"/>
              <p:cNvSpPr>
                <a:spLocks noEditPoints="1" noChangeArrowheads="1"/>
              </p:cNvSpPr>
              <p:nvPr/>
            </p:nvSpPr>
            <p:spPr bwMode="auto">
              <a:xfrm>
                <a:off x="7355549" y="1370607"/>
                <a:ext cx="1250587" cy="729437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GB" sz="1000" b="1" dirty="0" smtClean="0">
                    <a:solidFill>
                      <a:srgbClr val="002060"/>
                    </a:solidFill>
                  </a:rPr>
                  <a:t/>
                </a:r>
                <a:br>
                  <a:rPr lang="en-GB" sz="1000" b="1" dirty="0" smtClean="0">
                    <a:solidFill>
                      <a:srgbClr val="002060"/>
                    </a:solidFill>
                  </a:rPr>
                </a:br>
                <a:r>
                  <a:rPr lang="en-GB" sz="1100" b="1" dirty="0" smtClean="0">
                    <a:solidFill>
                      <a:srgbClr val="002060"/>
                    </a:solidFill>
                  </a:rPr>
                  <a:t>FIM4R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" name="Puzzle3"/>
              <p:cNvSpPr>
                <a:spLocks noEditPoints="1" noChangeArrowheads="1"/>
              </p:cNvSpPr>
              <p:nvPr/>
            </p:nvSpPr>
            <p:spPr bwMode="auto">
              <a:xfrm>
                <a:off x="8314332" y="2421966"/>
                <a:ext cx="773975" cy="1050778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GN4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1" name="Puzzle1"/>
              <p:cNvSpPr>
                <a:spLocks noEditPoints="1" noChangeArrowheads="1"/>
              </p:cNvSpPr>
              <p:nvPr/>
            </p:nvSpPr>
            <p:spPr bwMode="auto">
              <a:xfrm>
                <a:off x="7355548" y="2739836"/>
                <a:ext cx="1250587" cy="729437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0" tIns="36000" rIns="0" bIns="3600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050" b="1" dirty="0" smtClean="0">
                    <a:solidFill>
                      <a:srgbClr val="002060"/>
                    </a:solidFill>
                  </a:rPr>
                  <a:t>AARC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2" name="Puzzle4"/>
            <p:cNvSpPr>
              <a:spLocks noEditPoints="1" noChangeArrowheads="1"/>
            </p:cNvSpPr>
            <p:nvPr/>
          </p:nvSpPr>
          <p:spPr bwMode="auto">
            <a:xfrm>
              <a:off x="10543717" y="3477082"/>
              <a:ext cx="744794" cy="122359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1" dirty="0" smtClean="0">
                  <a:solidFill>
                    <a:srgbClr val="002060"/>
                  </a:solidFill>
                </a:rPr>
                <a:t>SIRTFI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  <p:sp>
          <p:nvSpPr>
            <p:cNvPr id="15" name="Puzzle2"/>
            <p:cNvSpPr>
              <a:spLocks noEditPoints="1" noChangeArrowheads="1"/>
            </p:cNvSpPr>
            <p:nvPr/>
          </p:nvSpPr>
          <p:spPr bwMode="auto">
            <a:xfrm>
              <a:off x="9600219" y="3477082"/>
              <a:ext cx="1235302" cy="957083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1" dirty="0" smtClean="0">
                  <a:solidFill>
                    <a:srgbClr val="002060"/>
                  </a:solidFill>
                </a:rPr>
                <a:t>. . .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22795" y="5995645"/>
            <a:ext cx="11455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and thanks to all AARC folk for their work – esp. Mikael Linden, Dave Kelsey, Martin </a:t>
            </a:r>
            <a:r>
              <a:rPr lang="en-US" sz="1600" dirty="0" err="1" smtClean="0">
                <a:solidFill>
                  <a:srgbClr val="F6791C"/>
                </a:solidFill>
              </a:rPr>
              <a:t>Haase</a:t>
            </a:r>
            <a:r>
              <a:rPr lang="en-US" sz="1600" dirty="0" smtClean="0">
                <a:solidFill>
                  <a:srgbClr val="F6791C"/>
                </a:solidFill>
              </a:rPr>
              <a:t>, Peter </a:t>
            </a:r>
            <a:r>
              <a:rPr lang="en-US" sz="1600" dirty="0" err="1" smtClean="0">
                <a:solidFill>
                  <a:srgbClr val="F6791C"/>
                </a:solidFill>
              </a:rPr>
              <a:t>Gietz</a:t>
            </a:r>
            <a:r>
              <a:rPr lang="en-US" sz="1600" dirty="0" smtClean="0">
                <a:solidFill>
                  <a:srgbClr val="F6791C"/>
                </a:solidFill>
              </a:rPr>
              <a:t>; and to Daniela P</a:t>
            </a:r>
            <a:r>
              <a:rPr lang="en-GB" sz="1600" dirty="0" err="1" smtClean="0">
                <a:solidFill>
                  <a:srgbClr val="F6791C"/>
                </a:solidFill>
              </a:rPr>
              <a:t>öhn</a:t>
            </a:r>
            <a:r>
              <a:rPr lang="en-US" sz="1600" dirty="0" smtClean="0">
                <a:solidFill>
                  <a:srgbClr val="F6791C"/>
                </a:solidFill>
              </a:rPr>
              <a:t> of LRZ/GN4</a:t>
            </a:r>
            <a:endParaRPr lang="en-US" sz="1600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6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5.Questions on audits</a:t>
            </a:r>
          </a:p>
          <a:p>
            <a:r>
              <a:rPr lang="en-US" dirty="0"/>
              <a:t>Is it enough for you that a Home </a:t>
            </a:r>
            <a:r>
              <a:rPr lang="en-US" dirty="0" err="1"/>
              <a:t>Organisation</a:t>
            </a:r>
            <a:r>
              <a:rPr lang="en-US" dirty="0"/>
              <a:t> self-asserts that it complies with a certain </a:t>
            </a:r>
            <a:r>
              <a:rPr lang="en-US" dirty="0" err="1"/>
              <a:t>LoA</a:t>
            </a:r>
            <a:r>
              <a:rPr lang="en-US" dirty="0"/>
              <a:t> level?</a:t>
            </a:r>
          </a:p>
          <a:p>
            <a:r>
              <a:rPr lang="en-US" dirty="0"/>
              <a:t>Should some external body have some enforcement rights (e.g. Home identity federation can remove “compliant” tag from the Home </a:t>
            </a:r>
            <a:r>
              <a:rPr lang="en-US" dirty="0" err="1"/>
              <a:t>Organisation</a:t>
            </a:r>
            <a:r>
              <a:rPr lang="en-US" dirty="0"/>
              <a:t> if there are doubts that a Home </a:t>
            </a:r>
            <a:r>
              <a:rPr lang="en-US" dirty="0" err="1"/>
              <a:t>Organisation</a:t>
            </a:r>
            <a:r>
              <a:rPr lang="en-US" dirty="0"/>
              <a:t> fails its </a:t>
            </a:r>
            <a:r>
              <a:rPr lang="en-US" dirty="0" err="1"/>
              <a:t>LoA</a:t>
            </a:r>
            <a:r>
              <a:rPr lang="en-US" dirty="0"/>
              <a:t> level)?</a:t>
            </a:r>
          </a:p>
          <a:p>
            <a:r>
              <a:rPr lang="en-US" dirty="0"/>
              <a:t>Are internal periodic self-assessments needed? Should these be reviewed (or open to review) by e.g. the Home identity federation or federation peers?</a:t>
            </a:r>
          </a:p>
          <a:p>
            <a:r>
              <a:rPr lang="en-US" dirty="0"/>
              <a:t>Are internal audits needed where the auditors are from an independent organization unit?</a:t>
            </a:r>
          </a:p>
          <a:p>
            <a:r>
              <a:rPr lang="en-US" dirty="0"/>
              <a:t>Are external audits needed? Are you willing to share their costs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RP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5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6791C"/>
                </a:solidFill>
              </a:rPr>
              <a:t>More on </a:t>
            </a:r>
            <a:r>
              <a:rPr lang="en-US" b="1" dirty="0" err="1" smtClean="0">
                <a:solidFill>
                  <a:srgbClr val="F6791C"/>
                </a:solidFill>
              </a:rPr>
              <a:t>IdP</a:t>
            </a:r>
            <a:r>
              <a:rPr lang="en-US" b="1" dirty="0" smtClean="0">
                <a:solidFill>
                  <a:srgbClr val="F6791C"/>
                </a:solidFill>
              </a:rPr>
              <a:t> and Federation </a:t>
            </a:r>
            <a:r>
              <a:rPr lang="en-US" b="1" dirty="0" err="1" smtClean="0">
                <a:solidFill>
                  <a:srgbClr val="F6791C"/>
                </a:solidFill>
              </a:rPr>
              <a:t>LoA</a:t>
            </a:r>
            <a:r>
              <a:rPr lang="en-US" b="1" dirty="0" smtClean="0">
                <a:solidFill>
                  <a:srgbClr val="F6791C"/>
                </a:solidFill>
              </a:rPr>
              <a:t> capabilities …</a:t>
            </a:r>
            <a:endParaRPr lang="en-US" b="1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8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davidg@nikhef.nl</a:t>
            </a:r>
            <a:endParaRPr lang="en-GB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22795" y="440878"/>
            <a:ext cx="5378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Thanks to all AARC folk whose slides and work I used in here – </a:t>
            </a:r>
            <a:br>
              <a:rPr lang="en-US" sz="1600" dirty="0" smtClean="0">
                <a:solidFill>
                  <a:srgbClr val="F6791C"/>
                </a:solidFill>
              </a:rPr>
            </a:br>
            <a:r>
              <a:rPr lang="en-US" sz="1600" dirty="0" smtClean="0">
                <a:solidFill>
                  <a:srgbClr val="F6791C"/>
                </a:solidFill>
              </a:rPr>
              <a:t>esp. Mikael Linden, Dave Kelsey, Martin </a:t>
            </a:r>
            <a:r>
              <a:rPr lang="en-US" sz="1600" dirty="0" err="1" smtClean="0">
                <a:solidFill>
                  <a:srgbClr val="F6791C"/>
                </a:solidFill>
              </a:rPr>
              <a:t>Haase</a:t>
            </a:r>
            <a:r>
              <a:rPr lang="en-US" sz="1600" dirty="0" smtClean="0">
                <a:solidFill>
                  <a:srgbClr val="F6791C"/>
                </a:solidFill>
              </a:rPr>
              <a:t>, Peter </a:t>
            </a:r>
            <a:r>
              <a:rPr lang="en-US" sz="1600" dirty="0" err="1" smtClean="0">
                <a:solidFill>
                  <a:srgbClr val="F6791C"/>
                </a:solidFill>
              </a:rPr>
              <a:t>Gietz</a:t>
            </a:r>
            <a:r>
              <a:rPr lang="en-US" sz="1600" dirty="0" smtClean="0">
                <a:solidFill>
                  <a:srgbClr val="F6791C"/>
                </a:solidFill>
              </a:rPr>
              <a:t/>
            </a:r>
            <a:br>
              <a:rPr lang="en-US" sz="1600" dirty="0" smtClean="0">
                <a:solidFill>
                  <a:srgbClr val="F6791C"/>
                </a:solidFill>
              </a:rPr>
            </a:br>
            <a:r>
              <a:rPr lang="en-US" sz="1600" dirty="0" smtClean="0">
                <a:solidFill>
                  <a:srgbClr val="F6791C"/>
                </a:solidFill>
              </a:rPr>
              <a:t>and to Daniela P</a:t>
            </a:r>
            <a:r>
              <a:rPr lang="en-GB" sz="1600" dirty="0" err="1" smtClean="0">
                <a:solidFill>
                  <a:srgbClr val="F6791C"/>
                </a:solidFill>
              </a:rPr>
              <a:t>öhn</a:t>
            </a:r>
            <a:r>
              <a:rPr lang="en-US" sz="1600" dirty="0" smtClean="0">
                <a:solidFill>
                  <a:srgbClr val="F6791C"/>
                </a:solidFill>
              </a:rPr>
              <a:t> of LRZ/GN4</a:t>
            </a:r>
            <a:endParaRPr lang="en-US" sz="1600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1" y="1439332"/>
            <a:ext cx="11566523" cy="5184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Plenty of </a:t>
            </a:r>
            <a:r>
              <a:rPr lang="en-US" b="1" dirty="0" smtClean="0"/>
              <a:t>definitions </a:t>
            </a:r>
            <a:r>
              <a:rPr lang="en-US" b="1" dirty="0" smtClean="0"/>
              <a:t>in commercial/</a:t>
            </a:r>
            <a:r>
              <a:rPr lang="en-US" b="1" dirty="0" err="1" smtClean="0"/>
              <a:t>gov</a:t>
            </a:r>
            <a:r>
              <a:rPr lang="en-US" b="1" dirty="0" smtClean="0"/>
              <a:t> space for identity providers</a:t>
            </a:r>
          </a:p>
          <a:p>
            <a:r>
              <a:rPr lang="en-US" dirty="0" smtClean="0"/>
              <a:t>NIST</a:t>
            </a:r>
          </a:p>
          <a:p>
            <a:r>
              <a:rPr lang="en-US" dirty="0" err="1" smtClean="0"/>
              <a:t>Kantara</a:t>
            </a:r>
            <a:endParaRPr lang="en-US" dirty="0" smtClean="0"/>
          </a:p>
          <a:p>
            <a:r>
              <a:rPr lang="en-US" dirty="0" err="1" smtClean="0"/>
              <a:t>eIDAS</a:t>
            </a:r>
            <a:r>
              <a:rPr lang="en-US" dirty="0" smtClean="0"/>
              <a:t> </a:t>
            </a:r>
            <a:r>
              <a:rPr lang="en-US" dirty="0" smtClean="0"/>
              <a:t>(version now endorsed by EC comitology)</a:t>
            </a:r>
            <a:endParaRPr lang="en-US" dirty="0"/>
          </a:p>
          <a:p>
            <a:r>
              <a:rPr lang="en-US" dirty="0" err="1" smtClean="0"/>
              <a:t>VoT</a:t>
            </a:r>
            <a:r>
              <a:rPr lang="en-US" dirty="0" smtClean="0"/>
              <a:t> (new draft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tools.ietf.org/html/draft-richer-vectors-of-trust-01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b="1" dirty="0" smtClean="0">
              <a:solidFill>
                <a:srgbClr val="F6791C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6791C"/>
                </a:solidFill>
              </a:rPr>
              <a:t>In our R&amp;E </a:t>
            </a:r>
            <a:r>
              <a:rPr lang="en-US" b="1" dirty="0" smtClean="0">
                <a:solidFill>
                  <a:srgbClr val="F6791C"/>
                </a:solidFill>
              </a:rPr>
              <a:t>community</a:t>
            </a:r>
          </a:p>
          <a:p>
            <a:r>
              <a:rPr lang="en-US" dirty="0" smtClean="0"/>
              <a:t>Several (many) federation </a:t>
            </a:r>
            <a:r>
              <a:rPr lang="en-US" dirty="0" smtClean="0"/>
              <a:t>“identity management practice statements</a:t>
            </a:r>
            <a:r>
              <a:rPr lang="en-US" dirty="0" smtClean="0"/>
              <a:t>” + re-use of some of above</a:t>
            </a:r>
          </a:p>
          <a:p>
            <a:r>
              <a:rPr lang="en-US" dirty="0" smtClean="0"/>
              <a:t>e-Infrastructures trust: IGTF </a:t>
            </a:r>
            <a:r>
              <a:rPr lang="en-US" dirty="0" err="1" smtClean="0"/>
              <a:t>Generalised</a:t>
            </a:r>
            <a:r>
              <a:rPr lang="en-US" dirty="0" smtClean="0"/>
              <a:t> </a:t>
            </a:r>
            <a:r>
              <a:rPr lang="en-US" dirty="0" err="1" smtClean="0"/>
              <a:t>LoA</a:t>
            </a:r>
            <a:r>
              <a:rPr lang="en-US" dirty="0" smtClean="0"/>
              <a:t>* (with some ‘differentiated responsibilitie</a:t>
            </a:r>
            <a:r>
              <a:rPr lang="en-US" dirty="0" smtClean="0"/>
              <a:t>s’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plus many community </a:t>
            </a:r>
            <a:r>
              <a:rPr lang="en-US" dirty="0"/>
              <a:t>and national ones, see </a:t>
            </a:r>
            <a:r>
              <a:rPr lang="en-US" dirty="0">
                <a:hlinkClick r:id="rId3"/>
              </a:rPr>
              <a:t>https://www.iana.org/assignments/loa-profiles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sz="1200" i="1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PS: also 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Entity Categories (“R&amp;S”) and </a:t>
            </a: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GEANT DP </a:t>
            </a:r>
            <a:r>
              <a:rPr lang="en-US" i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CoCo</a:t>
            </a: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are akin to </a:t>
            </a:r>
            <a:r>
              <a:rPr lang="en-US" i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LoA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definitions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– but then ‘reversed’ to apply (mostly) to service providers</a:t>
            </a:r>
            <a:endParaRPr lang="en-US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	Assurance Level Landscape &amp; activities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05925" y="6438900"/>
            <a:ext cx="2247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6791C"/>
                </a:solidFill>
              </a:rPr>
              <a:t>* www.igtf.net/ap/loa</a:t>
            </a:r>
            <a:endParaRPr lang="en-US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4"/>
            <a:ext cx="10909300" cy="500562"/>
          </a:xfrm>
        </p:spPr>
        <p:txBody>
          <a:bodyPr/>
          <a:lstStyle/>
          <a:p>
            <a:r>
              <a:rPr lang="en-US" dirty="0" smtClean="0"/>
              <a:t>‘</a:t>
            </a:r>
            <a:r>
              <a:rPr lang="en-US" dirty="0" err="1" smtClean="0"/>
              <a:t>YALoAD</a:t>
            </a:r>
            <a:r>
              <a:rPr lang="en-US" dirty="0" smtClean="0"/>
              <a:t>’ - like </a:t>
            </a:r>
            <a:r>
              <a:rPr lang="en-US" dirty="0" smtClean="0"/>
              <a:t>NIST and </a:t>
            </a:r>
            <a:r>
              <a:rPr lang="en-US" dirty="0" err="1" smtClean="0"/>
              <a:t>Kantara</a:t>
            </a:r>
            <a:r>
              <a:rPr lang="en-US" dirty="0" smtClean="0"/>
              <a:t> mix of vetting assurance and authenticator qualities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eIDAS</a:t>
            </a:r>
            <a:r>
              <a:rPr lang="en-US" dirty="0" smtClean="0"/>
              <a:t> draft as of June 24</a:t>
            </a:r>
            <a:r>
              <a:rPr lang="en-US" baseline="30000" dirty="0" smtClean="0"/>
              <a:t>th</a:t>
            </a:r>
            <a:r>
              <a:rPr lang="en-US" dirty="0" smtClean="0"/>
              <a:t> at CMTD(2015)0720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718" y="6144427"/>
            <a:ext cx="120666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See </a:t>
            </a:r>
            <a:r>
              <a:rPr lang="en-US" sz="1300" dirty="0">
                <a:hlinkClick r:id="rId2"/>
              </a:rPr>
              <a:t>http://</a:t>
            </a:r>
            <a:r>
              <a:rPr lang="en-US" sz="1300" dirty="0" smtClean="0">
                <a:hlinkClick r:id="rId2"/>
              </a:rPr>
              <a:t>ec.europa.eu/transparency/regcomitology/index.cfm?do=search.documentdetail&amp;jl9SmYIxaiPrPBeTK5Qyrmy+JAT8XSUYZ4c3fEwWtPjVqHZGdIwy2rS97ztb5t8b</a:t>
            </a:r>
            <a:r>
              <a:rPr lang="en-US" sz="1300" dirty="0" smtClean="0"/>
              <a:t> </a:t>
            </a:r>
            <a:endParaRPr lang="en-US" sz="13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853115"/>
              </p:ext>
            </p:extLst>
          </p:nvPr>
        </p:nvGraphicFramePr>
        <p:xfrm>
          <a:off x="588511" y="2033663"/>
          <a:ext cx="10739652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913"/>
                <a:gridCol w="2965261"/>
                <a:gridCol w="2524836"/>
                <a:gridCol w="2564642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eIDAS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LoA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LoA</a:t>
                      </a:r>
                      <a:r>
                        <a:rPr lang="fi-FI" dirty="0" smtClean="0"/>
                        <a:t>=</a:t>
                      </a:r>
                      <a:r>
                        <a:rPr lang="fi-FI" dirty="0" err="1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LoA</a:t>
                      </a:r>
                      <a:r>
                        <a:rPr lang="fi-FI" dirty="0" smtClean="0"/>
                        <a:t>=</a:t>
                      </a:r>
                      <a:r>
                        <a:rPr lang="fi-FI" dirty="0" err="1" smtClean="0"/>
                        <a:t>substantial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LoA</a:t>
                      </a:r>
                      <a:r>
                        <a:rPr lang="fi-FI" dirty="0" smtClean="0"/>
                        <a:t>=</a:t>
                      </a:r>
                      <a:r>
                        <a:rPr lang="fi-FI" dirty="0" err="1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Application and </a:t>
                      </a:r>
                      <a:r>
                        <a:rPr lang="fi-FI" dirty="0" err="1" smtClean="0"/>
                        <a:t>registration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Applicant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aware</a:t>
                      </a:r>
                      <a:r>
                        <a:rPr lang="fi-FI" dirty="0" smtClean="0"/>
                        <a:t> of </a:t>
                      </a:r>
                      <a:r>
                        <a:rPr lang="fi-FI" dirty="0" err="1" smtClean="0"/>
                        <a:t>terms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security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precautions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etc</a:t>
                      </a:r>
                      <a:r>
                        <a:rPr lang="fi-FI" baseline="0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ID </a:t>
                      </a:r>
                      <a:r>
                        <a:rPr lang="fi-FI" dirty="0" err="1" smtClean="0"/>
                        <a:t>proofing</a:t>
                      </a:r>
                      <a:r>
                        <a:rPr lang="fi-FI" dirty="0" smtClean="0"/>
                        <a:t> and </a:t>
                      </a:r>
                      <a:r>
                        <a:rPr lang="fi-FI" dirty="0" err="1" smtClean="0"/>
                        <a:t>verification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Delivery to home </a:t>
                      </a:r>
                      <a:r>
                        <a:rPr lang="fi-FI" dirty="0" err="1" smtClean="0"/>
                        <a:t>address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exists</a:t>
                      </a:r>
                      <a:r>
                        <a:rPr lang="fi-FI" dirty="0" smtClean="0"/>
                        <a:t> in </a:t>
                      </a:r>
                      <a:r>
                        <a:rPr lang="fi-FI" dirty="0" err="1" smtClean="0"/>
                        <a:t>authorative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registry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Perform</a:t>
                      </a:r>
                      <a:r>
                        <a:rPr lang="fi-FI" dirty="0" smtClean="0"/>
                        <a:t> a </a:t>
                      </a:r>
                      <a:r>
                        <a:rPr lang="fi-FI" dirty="0" err="1" smtClean="0"/>
                        <a:t>bank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transaction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PhotoID</a:t>
                      </a:r>
                      <a:r>
                        <a:rPr lang="fi-FI" baseline="0" dirty="0" smtClean="0"/>
                        <a:t> f</a:t>
                      </a:r>
                      <a:r>
                        <a:rPr lang="fi-FI" dirty="0" smtClean="0"/>
                        <a:t>ace2face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AuthN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means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Password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 </a:t>
                      </a:r>
                      <a:r>
                        <a:rPr lang="fi-FI" dirty="0" err="1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 </a:t>
                      </a:r>
                      <a:r>
                        <a:rPr lang="fi-FI" dirty="0" err="1" smtClean="0"/>
                        <a:t>factor</a:t>
                      </a:r>
                      <a:r>
                        <a:rPr lang="fi-FI" baseline="0" dirty="0" smtClean="0"/>
                        <a:t> + HSM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Issuance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delivery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activation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Secure </a:t>
                      </a:r>
                      <a:r>
                        <a:rPr lang="fi-FI" dirty="0" err="1" smtClean="0"/>
                        <a:t>delivery</a:t>
                      </a:r>
                      <a:r>
                        <a:rPr lang="fi-FI" dirty="0" smtClean="0"/>
                        <a:t> (</a:t>
                      </a:r>
                      <a:r>
                        <a:rPr lang="fi-FI" dirty="0" err="1" smtClean="0"/>
                        <a:t>Registered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mail</a:t>
                      </a:r>
                      <a:r>
                        <a:rPr lang="fi-FI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Secure </a:t>
                      </a:r>
                      <a:r>
                        <a:rPr lang="fi-FI" dirty="0" err="1" smtClean="0"/>
                        <a:t>delivery</a:t>
                      </a:r>
                      <a:r>
                        <a:rPr lang="fi-FI" dirty="0" smtClean="0"/>
                        <a:t> +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activation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Suspension, </a:t>
                      </a:r>
                      <a:r>
                        <a:rPr lang="fi-FI" dirty="0" err="1" smtClean="0"/>
                        <a:t>revocation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reactivation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Timely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by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authorised</a:t>
                      </a:r>
                      <a:r>
                        <a:rPr lang="fi-FI" baseline="0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Reneval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replacement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As </a:t>
                      </a:r>
                      <a:r>
                        <a:rPr lang="fi-FI" dirty="0" err="1" smtClean="0"/>
                        <a:t>initial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delivery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r>
                        <a:rPr lang="fi-FI" dirty="0" smtClean="0"/>
                        <a:t> + </a:t>
                      </a:r>
                      <a:r>
                        <a:rPr lang="fi-FI" dirty="0" err="1" smtClean="0"/>
                        <a:t>verification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from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authorative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registry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Authentication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Protection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against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guessing</a:t>
                      </a:r>
                      <a:r>
                        <a:rPr lang="fi-FI" dirty="0" smtClean="0"/>
                        <a:t>,</a:t>
                      </a:r>
                      <a:r>
                        <a:rPr lang="fi-FI" baseline="0" dirty="0" smtClean="0"/>
                        <a:t> 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Dynamic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authentication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PKI…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Management,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information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security</a:t>
                      </a:r>
                      <a:r>
                        <a:rPr lang="fi-FI" baseline="0" dirty="0" smtClean="0"/>
                        <a:t>, </a:t>
                      </a:r>
                      <a:r>
                        <a:rPr lang="fi-FI" baseline="0" dirty="0" err="1" smtClean="0"/>
                        <a:t>audits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5455" y="5742774"/>
            <a:ext cx="2177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F5E"/>
                </a:solidFill>
              </a:rPr>
              <a:t>Summary by Mikael Linden, CSC</a:t>
            </a:r>
            <a:endParaRPr lang="en-US" sz="12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6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Core </a:t>
            </a:r>
            <a:r>
              <a:rPr lang="en-US" dirty="0" smtClean="0"/>
              <a:t>Components*</a:t>
            </a:r>
            <a:endParaRPr lang="en-US" dirty="0"/>
          </a:p>
          <a:p>
            <a:r>
              <a:rPr lang="en-US" dirty="0" smtClean="0"/>
              <a:t>2.1</a:t>
            </a:r>
            <a:r>
              <a:rPr lang="en-US" dirty="0"/>
              <a:t>.  Identity Proofing </a:t>
            </a:r>
            <a:endParaRPr lang="en-US" dirty="0" smtClean="0"/>
          </a:p>
          <a:p>
            <a:r>
              <a:rPr lang="en-US" dirty="0" smtClean="0"/>
              <a:t>2.2</a:t>
            </a:r>
            <a:r>
              <a:rPr lang="en-US" dirty="0"/>
              <a:t>.  Primary Credential Usage  </a:t>
            </a:r>
            <a:endParaRPr lang="en-US" dirty="0" smtClean="0"/>
          </a:p>
          <a:p>
            <a:r>
              <a:rPr lang="en-US" dirty="0" smtClean="0"/>
              <a:t>2.3</a:t>
            </a:r>
            <a:r>
              <a:rPr lang="en-US" dirty="0"/>
              <a:t>.  Primary Credential Management </a:t>
            </a:r>
            <a:endParaRPr lang="en-US" dirty="0" smtClean="0"/>
          </a:p>
          <a:p>
            <a:r>
              <a:rPr lang="en-US" dirty="0" smtClean="0"/>
              <a:t>2.4</a:t>
            </a:r>
            <a:r>
              <a:rPr lang="en-US" dirty="0"/>
              <a:t>.  Assertion </a:t>
            </a:r>
            <a:r>
              <a:rPr lang="en-US" dirty="0" smtClean="0"/>
              <a:t>Presentation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“For example, the vector value "P1.C3.A2" translates to pseudonymous, proof of shared key, signed back-channel verified token in the context of this specification's </a:t>
            </a:r>
            <a:r>
              <a:rPr lang="en-US" dirty="0" smtClean="0"/>
              <a:t>definitions”</a:t>
            </a:r>
          </a:p>
          <a:p>
            <a:pPr marL="0" indent="0">
              <a:buNone/>
            </a:pPr>
            <a:r>
              <a:rPr lang="en-US" dirty="0"/>
              <a:t>In SAML a </a:t>
            </a:r>
            <a:r>
              <a:rPr lang="en-US" dirty="0" err="1"/>
              <a:t>VoT</a:t>
            </a:r>
            <a:r>
              <a:rPr lang="en-US" dirty="0"/>
              <a:t> vector is communicated as an </a:t>
            </a:r>
            <a:r>
              <a:rPr lang="en-US" dirty="0" err="1" smtClean="0"/>
              <a:t>AuthenticationContextClassRef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OpenID</a:t>
            </a:r>
            <a:r>
              <a:rPr lang="en-US" dirty="0"/>
              <a:t> </a:t>
            </a:r>
            <a:r>
              <a:rPr lang="en-US" dirty="0" smtClean="0"/>
              <a:t>Connect JSON: </a:t>
            </a:r>
            <a:r>
              <a:rPr lang="en-US" dirty="0"/>
              <a:t>“{ "</a:t>
            </a:r>
            <a:r>
              <a:rPr lang="en-US" dirty="0" err="1"/>
              <a:t>vtr</a:t>
            </a:r>
            <a:r>
              <a:rPr lang="en-US" dirty="0"/>
              <a:t>": ["P1.C2.C3.A2", "C5.A2"] </a:t>
            </a:r>
            <a:r>
              <a:rPr lang="en-US" dirty="0" smtClean="0"/>
              <a:t>}”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 </a:t>
            </a:r>
            <a:r>
              <a:rPr lang="en-US" dirty="0" err="1" smtClean="0"/>
              <a:t>VoT</a:t>
            </a:r>
            <a:r>
              <a:rPr lang="en-US" dirty="0" smtClean="0"/>
              <a:t> </a:t>
            </a:r>
            <a:r>
              <a:rPr lang="en-US" dirty="0" smtClean="0"/>
              <a:t>Vectors of Trust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86625" y="6438900"/>
            <a:ext cx="4307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6791C"/>
                </a:solidFill>
              </a:rPr>
              <a:t>* https://www.ietf.org/mailman/listinfo/vot</a:t>
            </a:r>
          </a:p>
        </p:txBody>
      </p:sp>
    </p:spTree>
    <p:extLst>
      <p:ext uri="{BB962C8B-B14F-4D97-AF65-F5344CB8AC3E}">
        <p14:creationId xmlns:p14="http://schemas.microsoft.com/office/powerpoint/2010/main" val="370875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1" y="1439333"/>
            <a:ext cx="11160687" cy="47376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do relying parties need, and what can IdPs provide?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R&amp;E federations and their IdPs looking at the ‘service aspect’ of </a:t>
            </a:r>
            <a:r>
              <a:rPr lang="en-US" b="1" dirty="0"/>
              <a:t>providing</a:t>
            </a:r>
            <a:r>
              <a:rPr lang="en-US" dirty="0"/>
              <a:t> </a:t>
            </a:r>
            <a:r>
              <a:rPr lang="en-US" dirty="0" smtClean="0"/>
              <a:t>assurance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wiki.geant.org/display/gn41sa5/1.4+Service+Aspects+of+Assurance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AARC (through surveys and FIM4R) looking at immediate and longer-term </a:t>
            </a:r>
            <a:r>
              <a:rPr lang="en-US" b="1" dirty="0" smtClean="0"/>
              <a:t>need</a:t>
            </a:r>
            <a:r>
              <a:rPr lang="en-US" dirty="0" smtClean="0"/>
              <a:t> by SPs and RPs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wiki.geant.org/display/AARC/LoA+survey+for+SP+communities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One important challenge </a:t>
            </a:r>
            <a:r>
              <a:rPr lang="en-US" dirty="0" smtClean="0"/>
              <a:t>is cost of operation, and who bears this cost</a:t>
            </a:r>
          </a:p>
          <a:p>
            <a:pPr lvl="1"/>
            <a:r>
              <a:rPr lang="en-US" dirty="0" smtClean="0"/>
              <a:t>In some frameworks this </a:t>
            </a:r>
            <a:r>
              <a:rPr lang="en-US" dirty="0" smtClean="0"/>
              <a:t>has been partially side-stepped because of close coordination </a:t>
            </a:r>
            <a:r>
              <a:rPr lang="en-US" dirty="0" smtClean="0"/>
              <a:t>or </a:t>
            </a:r>
            <a:r>
              <a:rPr lang="en-US" dirty="0" smtClean="0"/>
              <a:t>(funding) links between the IdPs/CAs with the researcher user communities</a:t>
            </a:r>
          </a:p>
          <a:p>
            <a:pPr lvl="1"/>
            <a:r>
              <a:rPr lang="en-US" dirty="0" smtClean="0"/>
              <a:t>‘open’ generically provided IdPs tend to die sooner or later</a:t>
            </a:r>
          </a:p>
          <a:p>
            <a:pPr lvl="1"/>
            <a:endParaRPr lang="en-US" dirty="0"/>
          </a:p>
          <a:p>
            <a:r>
              <a:rPr lang="en-US" dirty="0" err="1" smtClean="0"/>
              <a:t>LoA</a:t>
            </a:r>
            <a:r>
              <a:rPr lang="en-US" dirty="0" smtClean="0"/>
              <a:t> capabilities </a:t>
            </a:r>
            <a:r>
              <a:rPr lang="en-US" dirty="0" smtClean="0"/>
              <a:t>are closely </a:t>
            </a:r>
            <a:r>
              <a:rPr lang="en-US" dirty="0" smtClean="0"/>
              <a:t>linked </a:t>
            </a:r>
            <a:r>
              <a:rPr lang="en-US" dirty="0" smtClean="0"/>
              <a:t>to a sustainability model 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LoA</a:t>
            </a:r>
            <a:r>
              <a:rPr lang="en-US" dirty="0" smtClean="0"/>
              <a:t> requirements and ‘achievability’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2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709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6791C"/>
                </a:solidFill>
              </a:rPr>
              <a:t>Sustainable operating models</a:t>
            </a:r>
          </a:p>
          <a:p>
            <a:r>
              <a:rPr lang="en-US" b="1" dirty="0" smtClean="0"/>
              <a:t>Who supports such a service?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Central national </a:t>
            </a:r>
            <a:r>
              <a:rPr lang="en-US" dirty="0" smtClean="0"/>
              <a:t>funding, </a:t>
            </a:r>
            <a:r>
              <a:rPr lang="en-US" dirty="0" smtClean="0"/>
              <a:t>the RPs </a:t>
            </a:r>
            <a:r>
              <a:rPr lang="en-US" dirty="0" smtClean="0"/>
              <a:t>using it,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subscribers/user </a:t>
            </a:r>
            <a:r>
              <a:rPr lang="en-US" dirty="0" smtClean="0"/>
              <a:t>paying a subscription fee, community-centric funding, … </a:t>
            </a:r>
          </a:p>
          <a:p>
            <a:r>
              <a:rPr lang="en-US" dirty="0" smtClean="0"/>
              <a:t>Does it need specific </a:t>
            </a:r>
            <a:r>
              <a:rPr lang="en-US" dirty="0" smtClean="0"/>
              <a:t>p</a:t>
            </a:r>
            <a:r>
              <a:rPr lang="en-US" dirty="0" smtClean="0"/>
              <a:t>romotion, and by whom? (to </a:t>
            </a:r>
            <a:r>
              <a:rPr lang="en-US" dirty="0" smtClean="0"/>
              <a:t>get subscriber/user buy-in </a:t>
            </a:r>
            <a:r>
              <a:rPr lang="en-US" dirty="0" smtClean="0"/>
              <a:t>for sustainable funding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Over </a:t>
            </a:r>
            <a:r>
              <a:rPr lang="en-US" dirty="0"/>
              <a:t>time, no generic </a:t>
            </a:r>
            <a:r>
              <a:rPr lang="en-US" dirty="0" smtClean="0"/>
              <a:t>- non-community-based - identity </a:t>
            </a:r>
            <a:r>
              <a:rPr lang="en-US" dirty="0"/>
              <a:t>provider seems to survive…</a:t>
            </a:r>
          </a:p>
          <a:p>
            <a:r>
              <a:rPr lang="en-US" dirty="0" err="1"/>
              <a:t>ProtectNetwork</a:t>
            </a:r>
            <a:r>
              <a:rPr lang="en-US" dirty="0"/>
              <a:t>: </a:t>
            </a:r>
            <a:r>
              <a:rPr lang="en-US" dirty="0" smtClean="0"/>
              <a:t>now pay-per-use </a:t>
            </a:r>
            <a:r>
              <a:rPr lang="en-US" dirty="0"/>
              <a:t>(SPs need to pay </a:t>
            </a:r>
            <a:r>
              <a:rPr lang="en-US" dirty="0" smtClean="0"/>
              <a:t>$ now), </a:t>
            </a:r>
            <a:r>
              <a:rPr lang="en-US" dirty="0" err="1" smtClean="0"/>
              <a:t>Feide</a:t>
            </a:r>
            <a:r>
              <a:rPr lang="en-US" dirty="0" smtClean="0"/>
              <a:t> </a:t>
            </a:r>
            <a:r>
              <a:rPr lang="en-US" dirty="0" err="1"/>
              <a:t>OpenIdP</a:t>
            </a:r>
            <a:r>
              <a:rPr lang="en-US" dirty="0"/>
              <a:t>: phase out by Jan 1</a:t>
            </a:r>
            <a:r>
              <a:rPr lang="en-US" baseline="30000" dirty="0"/>
              <a:t>st</a:t>
            </a:r>
            <a:r>
              <a:rPr lang="en-US" dirty="0"/>
              <a:t>, </a:t>
            </a:r>
            <a:r>
              <a:rPr lang="en-US" dirty="0" smtClean="0"/>
              <a:t>2016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Other open identity providers are sustained because they serve a dedicated community</a:t>
            </a:r>
            <a:br>
              <a:rPr lang="en-US" dirty="0" smtClean="0"/>
            </a:br>
            <a:r>
              <a:rPr lang="en-US" dirty="0" smtClean="0"/>
              <a:t>– e.g. IGTF </a:t>
            </a:r>
            <a:r>
              <a:rPr lang="en-US" dirty="0"/>
              <a:t>Identity Providers are (co)supported by </a:t>
            </a:r>
            <a:r>
              <a:rPr lang="en-US" dirty="0" smtClean="0"/>
              <a:t>national funding and by community groups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6791C"/>
                </a:solidFill>
              </a:rPr>
              <a:t>But homeless users exist (and need IdPs </a:t>
            </a:r>
            <a:r>
              <a:rPr lang="en-US" b="1" dirty="0" smtClean="0">
                <a:solidFill>
                  <a:srgbClr val="F6791C"/>
                </a:solidFill>
              </a:rPr>
              <a:t>of Last Resort or “Guest IdPs</a:t>
            </a:r>
            <a:r>
              <a:rPr lang="en-US" b="1" dirty="0" smtClean="0">
                <a:solidFill>
                  <a:srgbClr val="F6791C"/>
                </a:solidFill>
              </a:rPr>
              <a:t>”) with a defined </a:t>
            </a:r>
            <a:r>
              <a:rPr lang="en-US" b="1" dirty="0" err="1" smtClean="0">
                <a:solidFill>
                  <a:srgbClr val="F6791C"/>
                </a:solidFill>
              </a:rPr>
              <a:t>assurnance</a:t>
            </a:r>
            <a:endParaRPr lang="en-US" b="1" dirty="0" smtClean="0">
              <a:solidFill>
                <a:srgbClr val="F6791C"/>
              </a:solidFill>
            </a:endParaRPr>
          </a:p>
          <a:p>
            <a:r>
              <a:rPr lang="en-US" dirty="0" smtClean="0"/>
              <a:t>Policies </a:t>
            </a:r>
            <a:r>
              <a:rPr lang="en-US" dirty="0"/>
              <a:t>for </a:t>
            </a:r>
            <a:r>
              <a:rPr lang="en-US" dirty="0" smtClean="0"/>
              <a:t>‘homeless user’ </a:t>
            </a:r>
            <a:r>
              <a:rPr lang="en-US" dirty="0"/>
              <a:t>accounts </a:t>
            </a:r>
            <a:r>
              <a:rPr lang="en-US" dirty="0" smtClean="0"/>
              <a:t>lifecycles</a:t>
            </a:r>
          </a:p>
          <a:p>
            <a:r>
              <a:rPr lang="en-US" dirty="0" smtClean="0"/>
              <a:t>Traceability and assignment of persistent non-reassigned identifiers</a:t>
            </a:r>
            <a:endParaRPr lang="en-US" dirty="0"/>
          </a:p>
          <a:p>
            <a:r>
              <a:rPr lang="en-US" dirty="0"/>
              <a:t>Policies for translating social network identities into SAML federation </a:t>
            </a:r>
            <a:r>
              <a:rPr lang="en-US" dirty="0" smtClean="0"/>
              <a:t>users – effect on </a:t>
            </a:r>
            <a:r>
              <a:rPr lang="en-US" dirty="0" err="1" smtClean="0"/>
              <a:t>LoA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	Sustainable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315507"/>
            <a:ext cx="10909300" cy="520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Tradtitional</a:t>
            </a:r>
            <a:r>
              <a:rPr lang="en-US" dirty="0" smtClean="0"/>
              <a:t> identity </a:t>
            </a:r>
            <a:r>
              <a:rPr lang="en-US" dirty="0" smtClean="0"/>
              <a:t>providers who bear the costs have become weary of </a:t>
            </a:r>
            <a:r>
              <a:rPr lang="en-US" dirty="0" err="1" smtClean="0"/>
              <a:t>LoA</a:t>
            </a:r>
            <a:r>
              <a:rPr lang="en-US" dirty="0" smtClean="0"/>
              <a:t> 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… </a:t>
            </a:r>
            <a:r>
              <a:rPr lang="en-US" i="1" dirty="0" smtClean="0"/>
              <a:t>especially </a:t>
            </a:r>
            <a:r>
              <a:rPr lang="en-US" i="1" dirty="0" smtClean="0"/>
              <a:t>if they are from a country where the </a:t>
            </a:r>
            <a:r>
              <a:rPr lang="en-US" i="1" dirty="0" err="1" smtClean="0"/>
              <a:t>Govt</a:t>
            </a:r>
            <a:r>
              <a:rPr lang="en-US" i="1" dirty="0" smtClean="0"/>
              <a:t> pushes rather firmly on formal </a:t>
            </a:r>
            <a:r>
              <a:rPr lang="en-US" i="1" dirty="0" err="1" smtClean="0"/>
              <a:t>LoA’s</a:t>
            </a:r>
            <a:endParaRPr lang="en-US" dirty="0" smtClean="0"/>
          </a:p>
          <a:p>
            <a:pPr marL="444500" indent="0">
              <a:buNone/>
            </a:pPr>
            <a:r>
              <a:rPr lang="en-US" i="1" dirty="0" smtClean="0">
                <a:solidFill>
                  <a:srgbClr val="F6791C"/>
                </a:solidFill>
              </a:rPr>
              <a:t>I'm </a:t>
            </a:r>
            <a:r>
              <a:rPr lang="en-US" i="1" dirty="0">
                <a:solidFill>
                  <a:srgbClr val="F6791C"/>
                </a:solidFill>
              </a:rPr>
              <a:t>assuming you are comparing "higher" to " existing broadly adopted levels" rather than "existing defined levels". So "higher than </a:t>
            </a:r>
            <a:r>
              <a:rPr lang="en-US" i="1" dirty="0" err="1">
                <a:solidFill>
                  <a:srgbClr val="F6791C"/>
                </a:solidFill>
              </a:rPr>
              <a:t>CoCo</a:t>
            </a:r>
            <a:r>
              <a:rPr lang="en-US" i="1" dirty="0">
                <a:solidFill>
                  <a:srgbClr val="F6791C"/>
                </a:solidFill>
              </a:rPr>
              <a:t>" but not necessarily "higher than </a:t>
            </a:r>
            <a:r>
              <a:rPr lang="en-US" i="1" dirty="0" err="1">
                <a:solidFill>
                  <a:srgbClr val="F6791C"/>
                </a:solidFill>
              </a:rPr>
              <a:t>InCommon</a:t>
            </a:r>
            <a:r>
              <a:rPr lang="en-US" i="1" dirty="0">
                <a:solidFill>
                  <a:srgbClr val="F6791C"/>
                </a:solidFill>
              </a:rPr>
              <a:t> Silver". From an advertising standpoint if nothing else I'd suggest avoiding the term "higher" when talking to US </a:t>
            </a:r>
            <a:r>
              <a:rPr lang="en-US" i="1" dirty="0" err="1">
                <a:solidFill>
                  <a:srgbClr val="F6791C"/>
                </a:solidFill>
              </a:rPr>
              <a:t>IdPOs</a:t>
            </a:r>
            <a:r>
              <a:rPr lang="en-US" i="1" dirty="0">
                <a:solidFill>
                  <a:srgbClr val="F6791C"/>
                </a:solidFill>
              </a:rPr>
              <a:t>. </a:t>
            </a:r>
            <a:r>
              <a:rPr lang="en-US" i="1" dirty="0" smtClean="0">
                <a:solidFill>
                  <a:srgbClr val="F6791C"/>
                </a:solidFill>
              </a:rPr>
              <a:t>:)</a:t>
            </a:r>
            <a:r>
              <a:rPr lang="en-US" dirty="0" smtClean="0"/>
              <a:t> </a:t>
            </a:r>
            <a:r>
              <a:rPr lang="en-US" dirty="0" smtClean="0"/>
              <a:t>– by Eric Goodman on the </a:t>
            </a:r>
            <a:r>
              <a:rPr lang="en-US" dirty="0"/>
              <a:t>REFEDS list </a:t>
            </a:r>
            <a:r>
              <a:rPr lang="en-US" dirty="0" smtClean="0"/>
              <a:t>recently</a:t>
            </a:r>
          </a:p>
          <a:p>
            <a:pPr marL="44450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 one option: take some ‘costly’ elements out in a - central or community - step-up </a:t>
            </a:r>
            <a:r>
              <a:rPr lang="en-US" dirty="0" err="1" smtClean="0"/>
              <a:t>LoA</a:t>
            </a:r>
            <a:r>
              <a:rPr lang="en-US" dirty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 err="1" smtClean="0"/>
              <a:t>LoA</a:t>
            </a:r>
            <a:r>
              <a:rPr lang="en-US" dirty="0" smtClean="0"/>
              <a:t> is more than just 2FA, it is also ‘regular’ quality of attributes and their properties</a:t>
            </a:r>
          </a:p>
          <a:p>
            <a:r>
              <a:rPr lang="en-US" dirty="0" smtClean="0"/>
              <a:t>like having a persistent non-reassigned ID, and ‘reasonably verified’ attribute values</a:t>
            </a:r>
          </a:p>
          <a:p>
            <a:r>
              <a:rPr lang="en-US" dirty="0" smtClean="0"/>
              <a:t>and documenting and standing by described operating policies</a:t>
            </a:r>
          </a:p>
          <a:p>
            <a:r>
              <a:rPr lang="en-US" dirty="0" smtClean="0"/>
              <a:t>e.g. many of the e-Infrastructures are OK with a peer-reviewed self-assessment method, and don’t require formal audits for assertions coming from ‘trusted’ community providers!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‘Selling’ </a:t>
            </a:r>
            <a:r>
              <a:rPr lang="en-US" dirty="0" err="1" smtClean="0"/>
              <a:t>LoA</a:t>
            </a:r>
            <a:r>
              <a:rPr lang="en-US" dirty="0" smtClean="0"/>
              <a:t> – the very word may trigger allergic reactions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900" b="1" dirty="0" smtClean="0">
                <a:solidFill>
                  <a:srgbClr val="F6791C"/>
                </a:solidFill>
              </a:rPr>
              <a:t>Some existing </a:t>
            </a:r>
            <a:r>
              <a:rPr lang="en-GB" sz="2900" b="1" dirty="0" smtClean="0">
                <a:solidFill>
                  <a:srgbClr val="F6791C"/>
                </a:solidFill>
              </a:rPr>
              <a:t>‘scalable’ </a:t>
            </a:r>
            <a:r>
              <a:rPr lang="en-GB" sz="2900" b="1" dirty="0">
                <a:solidFill>
                  <a:srgbClr val="F6791C"/>
                </a:solidFill>
              </a:rPr>
              <a:t>policy </a:t>
            </a:r>
            <a:r>
              <a:rPr lang="en-GB" sz="2900" b="1" dirty="0" smtClean="0">
                <a:solidFill>
                  <a:srgbClr val="F6791C"/>
                </a:solidFill>
              </a:rPr>
              <a:t>mechanisms around now</a:t>
            </a:r>
            <a:endParaRPr lang="en-GB" sz="2900" b="1" dirty="0" smtClean="0">
              <a:solidFill>
                <a:srgbClr val="F6791C"/>
              </a:solidFill>
            </a:endParaRPr>
          </a:p>
          <a:p>
            <a:r>
              <a:rPr lang="en-GB" sz="2900" dirty="0" smtClean="0"/>
              <a:t>Coordinated ‘policy </a:t>
            </a:r>
            <a:r>
              <a:rPr lang="en-GB" sz="2900" dirty="0" smtClean="0"/>
              <a:t>bridge’ </a:t>
            </a:r>
            <a:r>
              <a:rPr lang="en-GB" sz="2900" dirty="0" smtClean="0"/>
              <a:t>trust anchor/meta-data distributions (e.g. IGTF trust fabric*)</a:t>
            </a:r>
            <a:endParaRPr lang="en-GB" sz="2900" dirty="0" smtClean="0"/>
          </a:p>
          <a:p>
            <a:r>
              <a:rPr lang="en-GB" sz="2900" dirty="0" smtClean="0"/>
              <a:t>eduGAIN is policy-free, but there are Entity Categories (‘ECs’)</a:t>
            </a:r>
            <a:br>
              <a:rPr lang="en-GB" sz="2900" dirty="0" smtClean="0"/>
            </a:b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GB" sz="2900" dirty="0" err="1" smtClean="0"/>
              <a:t>Geant</a:t>
            </a:r>
            <a:r>
              <a:rPr lang="en-GB" sz="2900" dirty="0" smtClean="0"/>
              <a:t> </a:t>
            </a:r>
            <a:r>
              <a:rPr lang="en-GB" sz="2900" dirty="0" err="1"/>
              <a:t>CoCo</a:t>
            </a:r>
            <a:r>
              <a:rPr lang="en-GB" sz="2900" dirty="0"/>
              <a:t>, </a:t>
            </a:r>
            <a:r>
              <a:rPr lang="en-GB" sz="2900" dirty="0" err="1"/>
              <a:t>iCoco</a:t>
            </a:r>
            <a:r>
              <a:rPr lang="en-GB" sz="2900" dirty="0"/>
              <a:t>, REFEDS </a:t>
            </a:r>
            <a:r>
              <a:rPr lang="en-GB" sz="2900" dirty="0" smtClean="0"/>
              <a:t>R&amp;S, and some </a:t>
            </a:r>
            <a:r>
              <a:rPr lang="en-GB" sz="2900" dirty="0"/>
              <a:t>evaluation of extent to which currently used</a:t>
            </a:r>
          </a:p>
          <a:p>
            <a:pPr lvl="1"/>
            <a:r>
              <a:rPr lang="en-US" sz="2600" u="sng" dirty="0">
                <a:hlinkClick r:id="rId2"/>
              </a:rPr>
              <a:t>https://technical.edugain.org/entities.php</a:t>
            </a:r>
            <a:endParaRPr lang="en-GB" sz="2600" dirty="0"/>
          </a:p>
          <a:p>
            <a:pPr lvl="1"/>
            <a:r>
              <a:rPr lang="en-GB" sz="2600" dirty="0">
                <a:hlinkClick r:id="rId3"/>
              </a:rPr>
              <a:t>https://met.refeds.org/</a:t>
            </a:r>
            <a:endParaRPr lang="en-GB" sz="2600" dirty="0"/>
          </a:p>
          <a:p>
            <a:endParaRPr lang="en-US" dirty="0" smtClean="0"/>
          </a:p>
          <a:p>
            <a:pPr marL="0" indent="0">
              <a:buNone/>
            </a:pPr>
            <a:r>
              <a:rPr lang="en-GB" sz="2800" b="1" dirty="0">
                <a:solidFill>
                  <a:srgbClr val="F6791C"/>
                </a:solidFill>
              </a:rPr>
              <a:t>Gaps or problems to be </a:t>
            </a:r>
            <a:r>
              <a:rPr lang="en-GB" sz="2800" b="1" dirty="0" smtClean="0">
                <a:solidFill>
                  <a:srgbClr val="F6791C"/>
                </a:solidFill>
              </a:rPr>
              <a:t>addressed</a:t>
            </a:r>
            <a:endParaRPr lang="en-GB" sz="2800" b="1" dirty="0">
              <a:solidFill>
                <a:srgbClr val="F6791C"/>
              </a:solidFill>
            </a:endParaRPr>
          </a:p>
          <a:p>
            <a:r>
              <a:rPr lang="en-GB" sz="2800" dirty="0"/>
              <a:t>Federations not exposing </a:t>
            </a:r>
            <a:r>
              <a:rPr lang="en-GB" sz="2800" dirty="0" smtClean="0"/>
              <a:t>IdPs </a:t>
            </a:r>
            <a:r>
              <a:rPr lang="en-GB" sz="2800" dirty="0"/>
              <a:t>to eduGAIN, </a:t>
            </a:r>
            <a:r>
              <a:rPr lang="en-GB" sz="2800" dirty="0" smtClean="0"/>
              <a:t>or lack of EC support  </a:t>
            </a:r>
            <a:br>
              <a:rPr lang="en-GB" sz="2800" dirty="0" smtClean="0"/>
            </a:br>
            <a:r>
              <a:rPr lang="en-GB" sz="2800" dirty="0" smtClean="0"/>
              <a:t>(or </a:t>
            </a:r>
            <a:r>
              <a:rPr lang="en-GB" sz="2800" dirty="0"/>
              <a:t>willing IdPs with metadata </a:t>
            </a:r>
            <a:r>
              <a:rPr lang="en-GB" sz="2800" dirty="0" smtClean="0"/>
              <a:t>got it re-written </a:t>
            </a:r>
            <a:r>
              <a:rPr lang="en-GB" sz="2800" dirty="0"/>
              <a:t>by their federation operator </a:t>
            </a:r>
            <a:r>
              <a:rPr lang="en-GB" sz="2800" dirty="0" smtClean="0"/>
              <a:t>…)</a:t>
            </a:r>
            <a:endParaRPr lang="en-GB" sz="2800" dirty="0"/>
          </a:p>
          <a:p>
            <a:r>
              <a:rPr lang="en-GB" sz="2800" dirty="0" smtClean="0"/>
              <a:t>What </a:t>
            </a:r>
            <a:r>
              <a:rPr lang="en-GB" sz="2800" dirty="0"/>
              <a:t>about </a:t>
            </a:r>
            <a:r>
              <a:rPr lang="en-GB" sz="2800" dirty="0" smtClean="0"/>
              <a:t>expressing SIRTFI </a:t>
            </a:r>
            <a:r>
              <a:rPr lang="en-GB" sz="2800" dirty="0"/>
              <a:t>trust </a:t>
            </a:r>
            <a:r>
              <a:rPr lang="en-GB" sz="2800" dirty="0" smtClean="0"/>
              <a:t>compliance, should that be an EC?</a:t>
            </a:r>
            <a:endParaRPr lang="en-GB" sz="2800" dirty="0"/>
          </a:p>
          <a:p>
            <a:r>
              <a:rPr lang="en-GB" sz="2800" dirty="0"/>
              <a:t>Should policies and ECs be single global definitions (like </a:t>
            </a:r>
            <a:r>
              <a:rPr lang="en-GB" sz="2800" dirty="0" err="1"/>
              <a:t>CoCo</a:t>
            </a:r>
            <a:r>
              <a:rPr lang="en-GB" sz="2800" dirty="0"/>
              <a:t>, R&amp;S), or should we </a:t>
            </a:r>
            <a:r>
              <a:rPr lang="en-GB" sz="2800" dirty="0" smtClean="0"/>
              <a:t>prepare </a:t>
            </a:r>
            <a:r>
              <a:rPr lang="en-GB" sz="2800" dirty="0"/>
              <a:t>for many ‘community trust </a:t>
            </a:r>
            <a:r>
              <a:rPr lang="en-GB" sz="2800" dirty="0" smtClean="0"/>
              <a:t>marks’ - already </a:t>
            </a:r>
            <a:r>
              <a:rPr lang="en-GB" sz="2800" dirty="0"/>
              <a:t>some countries </a:t>
            </a:r>
            <a:r>
              <a:rPr lang="en-GB" sz="2800" dirty="0" smtClean="0"/>
              <a:t>have scoped </a:t>
            </a:r>
            <a:r>
              <a:rPr lang="en-GB" sz="2800" dirty="0"/>
              <a:t>entity </a:t>
            </a:r>
            <a:r>
              <a:rPr lang="en-GB" sz="2800" dirty="0" smtClean="0"/>
              <a:t>categories</a:t>
            </a:r>
            <a:endParaRPr lang="en-GB" sz="2400" dirty="0"/>
          </a:p>
          <a:p>
            <a:r>
              <a:rPr lang="en-GB" sz="2800" dirty="0"/>
              <a:t>Remember </a:t>
            </a:r>
            <a:r>
              <a:rPr lang="en-GB" sz="2800" dirty="0" smtClean="0"/>
              <a:t>TACAR* </a:t>
            </a:r>
            <a:r>
              <a:rPr lang="en-GB" sz="2800" dirty="0"/>
              <a:t>– where the registry is neutral but anchors can be ‘qualified</a:t>
            </a:r>
            <a:r>
              <a:rPr lang="en-GB" sz="2800" dirty="0" smtClean="0"/>
              <a:t>’</a:t>
            </a:r>
            <a:endParaRPr lang="en-GB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	</a:t>
            </a:r>
            <a:r>
              <a:rPr lang="en-US" dirty="0" smtClean="0"/>
              <a:t>Scaling Policies and Assurance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15603" y="6402943"/>
            <a:ext cx="2851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* </a:t>
            </a:r>
            <a:r>
              <a:rPr lang="en-US" sz="1600" dirty="0" smtClean="0">
                <a:solidFill>
                  <a:srgbClr val="F6791C"/>
                </a:solidFill>
                <a:hlinkClick r:id="rId4"/>
              </a:rPr>
              <a:t>www.igtf.net</a:t>
            </a:r>
            <a:r>
              <a:rPr lang="en-US" sz="1600" dirty="0" smtClean="0">
                <a:solidFill>
                  <a:srgbClr val="F6791C"/>
                </a:solidFill>
              </a:rPr>
              <a:t>, * www.tacar.org</a:t>
            </a:r>
            <a:endParaRPr lang="en-US" sz="1600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9690</TotalTime>
  <Words>1133</Words>
  <Application>Microsoft Office PowerPoint</Application>
  <PresentationFormat>Custom</PresentationFormat>
  <Paragraphs>260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GEANT Association</vt:lpstr>
      <vt:lpstr>PowerPoint Presentation</vt:lpstr>
      <vt:lpstr>The Assurance Puzzle</vt:lpstr>
      <vt:lpstr>I Assurance Level Landscape &amp; activities</vt:lpstr>
      <vt:lpstr>eIDAS draft as of June 24th at CMTD(2015)0720</vt:lpstr>
      <vt:lpstr>IETF VoT Vectors of Trust</vt:lpstr>
      <vt:lpstr>LoA requirements and ‘achievability’</vt:lpstr>
      <vt:lpstr>II Sustainable models</vt:lpstr>
      <vt:lpstr>‘Selling’ LoA – the very word may trigger allergic reactions …</vt:lpstr>
      <vt:lpstr>III Scaling Policies and Assurance</vt:lpstr>
      <vt:lpstr>Beyond identity-only</vt:lpstr>
      <vt:lpstr>Levels of Assurance convergence – a survey based process</vt:lpstr>
      <vt:lpstr>Current status to be collected</vt:lpstr>
      <vt:lpstr>SP responses – an example</vt:lpstr>
      <vt:lpstr>SPs and Relying Parties scheduled for questioning</vt:lpstr>
      <vt:lpstr>SP and Relying Party Questionnaire</vt:lpstr>
      <vt:lpstr>SP and relying party-targeted questions</vt:lpstr>
      <vt:lpstr>SP RP questions: Identity</vt:lpstr>
      <vt:lpstr>SP RP questions</vt:lpstr>
      <vt:lpstr>SP RP questions: Questions on user attributes</vt:lpstr>
      <vt:lpstr>SP RP questions</vt:lpstr>
      <vt:lpstr>PowerPoint Presentation</vt:lpstr>
      <vt:lpstr>PowerPoint Presentation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DavidG</cp:lastModifiedBy>
  <cp:revision>171</cp:revision>
  <cp:lastPrinted>2015-05-01T10:30:08Z</cp:lastPrinted>
  <dcterms:created xsi:type="dcterms:W3CDTF">2015-04-29T14:13:57Z</dcterms:created>
  <dcterms:modified xsi:type="dcterms:W3CDTF">2015-10-05T15:37:14Z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