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3"/>
  </p:notesMasterIdLst>
  <p:sldIdLst>
    <p:sldId id="283" r:id="rId5"/>
    <p:sldId id="287" r:id="rId6"/>
    <p:sldId id="302" r:id="rId7"/>
    <p:sldId id="291" r:id="rId8"/>
    <p:sldId id="293" r:id="rId9"/>
    <p:sldId id="303" r:id="rId10"/>
    <p:sldId id="301" r:id="rId11"/>
    <p:sldId id="295" r:id="rId12"/>
    <p:sldId id="294" r:id="rId13"/>
    <p:sldId id="297" r:id="rId14"/>
    <p:sldId id="296" r:id="rId15"/>
    <p:sldId id="298" r:id="rId16"/>
    <p:sldId id="290" r:id="rId17"/>
    <p:sldId id="288" r:id="rId18"/>
    <p:sldId id="289" r:id="rId19"/>
    <p:sldId id="299" r:id="rId20"/>
    <p:sldId id="300" r:id="rId21"/>
    <p:sldId id="286" r:id="rId22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3959"/>
    <a:srgbClr val="F57A1E"/>
    <a:srgbClr val="AFBEC9"/>
    <a:srgbClr val="FABD90"/>
    <a:srgbClr val="FEEEE2"/>
    <a:srgbClr val="FFFFFF"/>
    <a:srgbClr val="5B9BD5"/>
    <a:srgbClr val="1F4E79"/>
    <a:srgbClr val="3D5D74"/>
    <a:srgbClr val="496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52" autoAdjust="0"/>
    <p:restoredTop sz="94611"/>
  </p:normalViewPr>
  <p:slideViewPr>
    <p:cSldViewPr snapToGrid="0">
      <p:cViewPr varScale="1">
        <p:scale>
          <a:sx n="80" d="100"/>
          <a:sy n="80" d="100"/>
        </p:scale>
        <p:origin x="-691" y="-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4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19/03/2017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1625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40257" y="3625009"/>
            <a:ext cx="6795911" cy="375289"/>
          </a:xfr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240256" y="5484095"/>
            <a:ext cx="6671027" cy="4363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Event, Location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240257" y="2804346"/>
            <a:ext cx="6683727" cy="503459"/>
          </a:xfrm>
        </p:spPr>
        <p:txBody>
          <a:bodyPr>
            <a:normAutofit/>
          </a:bodyPr>
          <a:lstStyle>
            <a:lvl1pPr marL="0" indent="0">
              <a:buNone/>
              <a:defRPr sz="1950">
                <a:solidFill>
                  <a:srgbClr val="F6791C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240257" y="2398309"/>
            <a:ext cx="6683727" cy="473242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1240256" y="5785332"/>
            <a:ext cx="6671027" cy="42831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240257" y="3947187"/>
            <a:ext cx="6795911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Project, AARC (if applicable)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240257" y="4249757"/>
            <a:ext cx="8818145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Organisation, Organisation Name (if Applicable)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486792" y="4765917"/>
            <a:ext cx="1219200" cy="190399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pPr lvl="0"/>
            <a:r>
              <a:rPr lang="en-US" dirty="0" smtClean="0"/>
              <a:t>Logo (optional)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8" y="-42332"/>
            <a:ext cx="4389920" cy="69426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82" y="480622"/>
            <a:ext cx="1482776" cy="1339714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818932" y="927797"/>
            <a:ext cx="591815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00" dirty="0" smtClean="0">
                <a:solidFill>
                  <a:srgbClr val="003F5E"/>
                </a:solidFill>
              </a:rPr>
              <a:t>Authentication and Authorisation for Research and Collaboration</a:t>
            </a:r>
            <a:endParaRPr lang="en-GB" sz="1700" dirty="0">
              <a:solidFill>
                <a:srgbClr val="003F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716837"/>
            <a:ext cx="6172200" cy="414421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716837"/>
            <a:ext cx="4314825" cy="415215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18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652382" y="304802"/>
            <a:ext cx="4220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rgbClr val="003F5D"/>
                </a:solidFill>
              </a:rPr>
              <a:t>Style</a:t>
            </a:r>
            <a:r>
              <a:rPr lang="en-GB" sz="1800" b="1" baseline="0" dirty="0" smtClean="0">
                <a:solidFill>
                  <a:srgbClr val="003F5D"/>
                </a:solidFill>
              </a:rPr>
              <a:t> Guide</a:t>
            </a:r>
          </a:p>
          <a:p>
            <a:r>
              <a:rPr lang="en-GB" sz="1800" baseline="0" dirty="0" smtClean="0">
                <a:solidFill>
                  <a:srgbClr val="F57A1E"/>
                </a:solidFill>
              </a:rPr>
              <a:t>A Guide to Using the New GÉANT Template</a:t>
            </a:r>
            <a:endParaRPr lang="en-GB" sz="1800" dirty="0">
              <a:solidFill>
                <a:srgbClr val="F57A1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80366" y="2025770"/>
            <a:ext cx="101496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3F5D"/>
                </a:solidFill>
              </a:rPr>
              <a:t>This template is to</a:t>
            </a:r>
            <a:r>
              <a:rPr lang="en-GB" sz="1800" baseline="0" dirty="0" smtClean="0">
                <a:solidFill>
                  <a:srgbClr val="003F5D"/>
                </a:solidFill>
              </a:rPr>
              <a:t> present information on behalf of the AARC Project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Font is Calibri and will auto-size. Avoid using a font size less than 18pt.  Main font colour is Teal, </a:t>
            </a:r>
            <a:r>
              <a:rPr lang="en-GB" sz="1800" baseline="0" dirty="0" smtClean="0">
                <a:solidFill>
                  <a:srgbClr val="F57B20"/>
                </a:solidFill>
              </a:rPr>
              <a:t>Subtitle colour is Orange and should be used sparingly.</a:t>
            </a:r>
            <a:r>
              <a:rPr lang="en-GB" sz="1800" baseline="0" dirty="0" smtClean="0">
                <a:solidFill>
                  <a:srgbClr val="ED1556"/>
                </a:solidFill>
              </a:rPr>
              <a:t> </a:t>
            </a:r>
            <a:r>
              <a:rPr lang="en-GB" sz="1800" baseline="0" dirty="0" smtClean="0">
                <a:solidFill>
                  <a:srgbClr val="003F5D"/>
                </a:solidFill>
              </a:rPr>
              <a:t>If the colours are not shown in PowerPoint use the colour picker to select the correct colour from the logo or these samples</a:t>
            </a: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title slide has space for the speaker’s own organisation logo which should be no larger than the main AARC logo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003F5D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end slide includes EU logo, copyright, and funding statement and must be included in any slide packs distributed or printed.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10890209" y="5560973"/>
            <a:ext cx="727243" cy="529390"/>
          </a:xfrm>
          <a:prstGeom prst="ellipse">
            <a:avLst/>
          </a:prstGeom>
          <a:solidFill>
            <a:srgbClr val="003F5D"/>
          </a:solidFill>
          <a:ln>
            <a:solidFill>
              <a:srgbClr val="003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Oval 8"/>
          <p:cNvSpPr/>
          <p:nvPr userDrawn="1"/>
        </p:nvSpPr>
        <p:spPr>
          <a:xfrm>
            <a:off x="9884901" y="5560973"/>
            <a:ext cx="727243" cy="529390"/>
          </a:xfrm>
          <a:prstGeom prst="ellipse">
            <a:avLst/>
          </a:prstGeom>
          <a:solidFill>
            <a:srgbClr val="F6791C"/>
          </a:solidFill>
          <a:ln>
            <a:solidFill>
              <a:srgbClr val="F67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178045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Must be inclu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2"/>
            <a:ext cx="12192001" cy="6858001"/>
          </a:xfrm>
          <a:prstGeom prst="rect">
            <a:avLst/>
          </a:prstGeom>
          <a:solidFill>
            <a:srgbClr val="003F5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3042660" y="6296425"/>
            <a:ext cx="5886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GEANT  on behalf of the AARC project.</a:t>
            </a:r>
          </a:p>
          <a:p>
            <a:pPr algn="ctr"/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research leading to these results has received funding from the European Union’s Horizon 2020 research and innovation programme under Grant Agreement No. 653965 (AARC).</a:t>
            </a:r>
            <a:endParaRPr lang="en-GB" sz="6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17067" y="4837092"/>
            <a:ext cx="1385319" cy="11292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095" y="5966378"/>
            <a:ext cx="433675" cy="29466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111444" y="2395574"/>
            <a:ext cx="37489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Thank you</a:t>
            </a:r>
          </a:p>
          <a:p>
            <a:pPr algn="ctr"/>
            <a:r>
              <a:rPr lang="en-GB" sz="4400" dirty="0" smtClean="0">
                <a:solidFill>
                  <a:srgbClr val="F6791C"/>
                </a:solidFill>
              </a:rPr>
              <a:t>Any</a:t>
            </a:r>
            <a:r>
              <a:rPr lang="en-GB" sz="4400" baseline="0" dirty="0" smtClean="0">
                <a:solidFill>
                  <a:srgbClr val="F6791C"/>
                </a:solidFill>
              </a:rPr>
              <a:t> Questions?</a:t>
            </a:r>
            <a:endParaRPr lang="en-GB" sz="4400" dirty="0">
              <a:solidFill>
                <a:srgbClr val="F6791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7" y="-50222"/>
            <a:ext cx="4394909" cy="6950557"/>
          </a:xfrm>
          <a:prstGeom prst="rect">
            <a:avLst/>
          </a:prstGeom>
        </p:spPr>
      </p:pic>
      <p:sp>
        <p:nvSpPr>
          <p:cNvPr id="25" name="Content Placeholder 24"/>
          <p:cNvSpPr>
            <a:spLocks noGrp="1"/>
          </p:cNvSpPr>
          <p:nvPr>
            <p:ph sz="quarter" idx="11" hasCustomPrompt="1"/>
          </p:nvPr>
        </p:nvSpPr>
        <p:spPr>
          <a:xfrm>
            <a:off x="3763166" y="4113541"/>
            <a:ext cx="4445529" cy="37371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email address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233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latin typeface="+mn-lt"/>
              </a:defRPr>
            </a:lvl1pPr>
            <a:lvl2pPr>
              <a:defRPr sz="1800">
                <a:solidFill>
                  <a:srgbClr val="004361"/>
                </a:solidFill>
                <a:latin typeface="+mn-lt"/>
              </a:defRPr>
            </a:lvl2pPr>
            <a:lvl3pPr>
              <a:defRPr sz="1800">
                <a:solidFill>
                  <a:srgbClr val="003F5E"/>
                </a:solidFill>
                <a:latin typeface="+mn-lt"/>
              </a:defRPr>
            </a:lvl3pPr>
            <a:lvl4pPr>
              <a:defRPr sz="1800"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7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603" y="1681163"/>
            <a:ext cx="551497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601" y="2489204"/>
            <a:ext cx="5553075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48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:33 Tex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1" y="1524003"/>
            <a:ext cx="7864123" cy="4652963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8319911" y="153246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8602125" y="1532467"/>
            <a:ext cx="3" cy="468206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5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07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676400"/>
            <a:ext cx="12192000" cy="2165684"/>
          </a:xfrm>
          <a:prstGeom prst="rect">
            <a:avLst/>
          </a:prstGeom>
          <a:solidFill>
            <a:srgbClr val="013F5E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0572" y="4083050"/>
            <a:ext cx="11208083" cy="218139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50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3858126"/>
            <a:ext cx="12192000" cy="2165684"/>
          </a:xfrm>
          <a:prstGeom prst="rect">
            <a:avLst/>
          </a:prstGeom>
          <a:solidFill>
            <a:srgbClr val="004361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48287" y="1524586"/>
            <a:ext cx="11315924" cy="21009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25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651518"/>
            <a:ext cx="6172200" cy="4209532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642188"/>
            <a:ext cx="4314825" cy="42268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03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935" y="203200"/>
            <a:ext cx="9040688" cy="927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502" y="1439333"/>
            <a:ext cx="10909300" cy="4737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61812" y="6406019"/>
            <a:ext cx="741021" cy="274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4502" y="6406019"/>
            <a:ext cx="11274749" cy="7229"/>
          </a:xfrm>
          <a:prstGeom prst="line">
            <a:avLst/>
          </a:prstGeom>
          <a:ln w="12700" cap="rnd">
            <a:solidFill>
              <a:srgbClr val="F57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25400" y="6481610"/>
            <a:ext cx="181751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aseline="0" dirty="0" smtClean="0">
                <a:solidFill>
                  <a:srgbClr val="003F5E"/>
                </a:solidFill>
              </a:rPr>
              <a:t>http://aarc-project.eu</a:t>
            </a:r>
            <a:endParaRPr lang="en-GB" sz="750" dirty="0">
              <a:solidFill>
                <a:srgbClr val="003F5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444503" y="1224327"/>
            <a:ext cx="10274297" cy="2887"/>
          </a:xfrm>
          <a:prstGeom prst="line">
            <a:avLst/>
          </a:prstGeom>
          <a:ln w="12700">
            <a:solidFill>
              <a:srgbClr val="00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149" y="143931"/>
            <a:ext cx="1144684" cy="10342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3" y="6460279"/>
            <a:ext cx="331798" cy="29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55" r:id="rId7"/>
    <p:sldLayoutId id="2147483659" r:id="rId8"/>
    <p:sldLayoutId id="2147483656" r:id="rId9"/>
    <p:sldLayoutId id="2147483657" r:id="rId10"/>
    <p:sldLayoutId id="2147483663" r:id="rId11"/>
    <p:sldLayoutId id="2147483662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2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3F5E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HHbXG48WippMEAVnPybZngEyTYI6I0Hh84Arr-l2MW8/pub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hyperlink" Target="https://www.youtube.com/channel/UCussxbcR_OxG1e_kRp0pjpA/featured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David </a:t>
            </a:r>
            <a:r>
              <a:rPr lang="en-GB" dirty="0" err="1" smtClean="0"/>
              <a:t>Groep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204482" y="5372101"/>
            <a:ext cx="6671027" cy="413231"/>
          </a:xfrm>
        </p:spPr>
        <p:txBody>
          <a:bodyPr>
            <a:normAutofit/>
          </a:bodyPr>
          <a:lstStyle/>
          <a:p>
            <a:r>
              <a:rPr lang="en-GB" sz="1600" dirty="0" smtClean="0"/>
              <a:t>5</a:t>
            </a:r>
            <a:r>
              <a:rPr lang="en-GB" sz="1600" baseline="30000" dirty="0" smtClean="0"/>
              <a:t>th</a:t>
            </a:r>
            <a:r>
              <a:rPr lang="en-GB" sz="1600" dirty="0" smtClean="0"/>
              <a:t> AHM Athens meeting</a:t>
            </a:r>
            <a:endParaRPr lang="en-GB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240257" y="2398309"/>
            <a:ext cx="7259931" cy="473242"/>
          </a:xfrm>
        </p:spPr>
        <p:txBody>
          <a:bodyPr/>
          <a:lstStyle/>
          <a:p>
            <a:r>
              <a:rPr lang="en-US" dirty="0" smtClean="0"/>
              <a:t>AARC Athens AHM meeting – NA3 session</a:t>
            </a:r>
            <a:endParaRPr lang="en-GB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204481" y="5668101"/>
            <a:ext cx="6671027" cy="603745"/>
          </a:xfrm>
        </p:spPr>
        <p:txBody>
          <a:bodyPr>
            <a:normAutofit lnSpcReduction="10000"/>
          </a:bodyPr>
          <a:lstStyle/>
          <a:p>
            <a:r>
              <a:rPr lang="en-GB" sz="1600" dirty="0" smtClean="0"/>
              <a:t>20-22 March 2017</a:t>
            </a:r>
          </a:p>
          <a:p>
            <a:r>
              <a:rPr lang="en-GB" sz="1600" dirty="0" smtClean="0"/>
              <a:t>Athens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779453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Highlights Survey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Survey </a:t>
            </a:r>
            <a:r>
              <a:rPr lang="en-US" sz="3200" b="1" dirty="0" smtClean="0">
                <a:solidFill>
                  <a:srgbClr val="F57A1E"/>
                </a:solidFill>
              </a:rPr>
              <a:t>https://goo.gl/5hYwP4</a:t>
            </a:r>
            <a:endParaRPr lang="en-US" dirty="0" smtClean="0">
              <a:solidFill>
                <a:srgbClr val="F57A1E"/>
              </a:solidFill>
            </a:endParaRPr>
          </a:p>
          <a:p>
            <a:endParaRPr lang="en-US" i="1" dirty="0" smtClean="0"/>
          </a:p>
          <a:p>
            <a:r>
              <a:rPr lang="en-US" i="1" dirty="0" smtClean="0"/>
              <a:t>3</a:t>
            </a:r>
            <a:r>
              <a:rPr lang="en-US" dirty="0" smtClean="0"/>
              <a:t> responses already beforehand</a:t>
            </a:r>
          </a:p>
          <a:p>
            <a:r>
              <a:rPr lang="en-US" dirty="0" smtClean="0"/>
              <a:t>this is an </a:t>
            </a:r>
            <a:r>
              <a:rPr lang="en-US" i="1" dirty="0" smtClean="0"/>
              <a:t>interactive</a:t>
            </a:r>
            <a:r>
              <a:rPr lang="en-US" dirty="0" smtClean="0"/>
              <a:t> session, so you </a:t>
            </a:r>
            <a:r>
              <a:rPr lang="en-US" i="1" dirty="0" smtClean="0"/>
              <a:t>will</a:t>
            </a:r>
            <a:r>
              <a:rPr lang="en-US" dirty="0" smtClean="0"/>
              <a:t> have to contribute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7225" y="4496484"/>
            <a:ext cx="8195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57A1E"/>
                </a:solidFill>
              </a:rPr>
              <a:t>Contribute Live at https</a:t>
            </a:r>
            <a:r>
              <a:rPr lang="en-US" sz="3600" b="1" dirty="0">
                <a:solidFill>
                  <a:srgbClr val="F57A1E"/>
                </a:solidFill>
              </a:rPr>
              <a:t>://goo.gl/32OFRP</a:t>
            </a:r>
          </a:p>
        </p:txBody>
      </p:sp>
    </p:spTree>
    <p:extLst>
      <p:ext uri="{BB962C8B-B14F-4D97-AF65-F5344CB8AC3E}">
        <p14:creationId xmlns:p14="http://schemas.microsoft.com/office/powerpoint/2010/main" val="249714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10909300" cy="400896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Proud </a:t>
            </a:r>
            <a:r>
              <a:rPr lang="en-US" dirty="0"/>
              <a:t>that we have generated discussion within a broad community of requirements for a </a:t>
            </a:r>
            <a:r>
              <a:rPr lang="en-US" dirty="0" err="1"/>
              <a:t>interfederation</a:t>
            </a:r>
            <a:r>
              <a:rPr lang="en-US" dirty="0"/>
              <a:t> incident response procedure.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AARC work can probably take some credit for inspiring the eduGAIN support platform.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Proud </a:t>
            </a:r>
            <a:r>
              <a:rPr lang="en-US" dirty="0"/>
              <a:t>of the work done trying to decrypt GDPR and make it understandable for our community, in the form of an adoptable policy.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Proud </a:t>
            </a:r>
            <a:r>
              <a:rPr lang="en-US" dirty="0"/>
              <a:t>of the efforts made to quantify </a:t>
            </a:r>
            <a:r>
              <a:rPr lang="en-US" dirty="0" err="1"/>
              <a:t>LoA</a:t>
            </a:r>
            <a:r>
              <a:rPr lang="en-US" dirty="0"/>
              <a:t> in line with existing research community practices. This way it should be useful straight out of the box. </a:t>
            </a:r>
          </a:p>
          <a:p>
            <a:r>
              <a:rPr lang="en-US" dirty="0" smtClean="0"/>
              <a:t>Data </a:t>
            </a:r>
            <a:r>
              <a:rPr lang="en-US" dirty="0"/>
              <a:t>protection primarily. </a:t>
            </a:r>
            <a:r>
              <a:rPr lang="en-US" dirty="0" err="1"/>
              <a:t>Snctfi</a:t>
            </a:r>
            <a:r>
              <a:rPr lang="en-US" dirty="0"/>
              <a:t> and </a:t>
            </a:r>
            <a:r>
              <a:rPr lang="en-US" dirty="0" err="1"/>
              <a:t>LoA</a:t>
            </a:r>
            <a:r>
              <a:rPr lang="en-US" dirty="0"/>
              <a:t> are also very useful to see how we should work together. </a:t>
            </a:r>
            <a:endParaRPr lang="en-US" dirty="0" smtClean="0"/>
          </a:p>
          <a:p>
            <a:r>
              <a:rPr lang="en-US" dirty="0"/>
              <a:t>I really like Sirtfi for it's simplicity but still great usefulness. As a good second, I like the sustainability model for e.g. RCauth.eu, since sustainability is often missed in finite-time project-based development work, resulting in the loss of good products. The other work is very important too, but perhaps more difficult to show-case.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early input for the review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8150" y="5534709"/>
            <a:ext cx="11296650" cy="646331"/>
          </a:xfrm>
          <a:prstGeom prst="rect">
            <a:avLst/>
          </a:prstGeom>
          <a:solidFill>
            <a:srgbClr val="0C39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57A1E"/>
                </a:solidFill>
              </a:rPr>
              <a:t>Contribute Live at https</a:t>
            </a:r>
            <a:r>
              <a:rPr lang="en-US" sz="3600" b="1" dirty="0">
                <a:solidFill>
                  <a:srgbClr val="F57A1E"/>
                </a:solidFill>
              </a:rPr>
              <a:t>://goo.gl/32OFRP</a:t>
            </a:r>
          </a:p>
        </p:txBody>
      </p:sp>
    </p:spTree>
    <p:extLst>
      <p:ext uri="{BB962C8B-B14F-4D97-AF65-F5344CB8AC3E}">
        <p14:creationId xmlns:p14="http://schemas.microsoft.com/office/powerpoint/2010/main" val="1815035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AARC2 …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Recommendations for the </a:t>
            </a:r>
            <a:r>
              <a:rPr lang="en-US" dirty="0" smtClean="0"/>
              <a:t>infrastructures</a:t>
            </a:r>
          </a:p>
          <a:p>
            <a:r>
              <a:rPr lang="en-US" dirty="0" smtClean="0"/>
              <a:t>How </a:t>
            </a:r>
            <a:r>
              <a:rPr lang="en-US" dirty="0"/>
              <a:t>to ensure that AARC </a:t>
            </a:r>
            <a:r>
              <a:rPr lang="en-US" dirty="0" smtClean="0"/>
              <a:t>results </a:t>
            </a:r>
            <a:r>
              <a:rPr lang="en-US" dirty="0"/>
              <a:t>are </a:t>
            </a:r>
            <a:r>
              <a:rPr lang="en-US" dirty="0" smtClean="0"/>
              <a:t>deployed</a:t>
            </a:r>
          </a:p>
          <a:p>
            <a:r>
              <a:rPr lang="en-US" dirty="0"/>
              <a:t>what to push, highlight, or prioritize in AARC2 starting in May?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405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AARC2 Structure Refresher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96" y="1425121"/>
            <a:ext cx="11178267" cy="478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8496" y="4694465"/>
            <a:ext cx="10900683" cy="1487652"/>
          </a:xfrm>
          <a:prstGeom prst="rect">
            <a:avLst/>
          </a:prstGeom>
          <a:noFill/>
          <a:ln w="76200">
            <a:solidFill>
              <a:srgbClr val="0C3959"/>
            </a:solidFill>
          </a:ln>
          <a:effectLst>
            <a:glow rad="101600">
              <a:srgbClr val="F57A1E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48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209675"/>
            <a:ext cx="10909300" cy="5238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/>
              <a:t>objective </a:t>
            </a:r>
            <a:r>
              <a:rPr lang="en-US" b="1" i="1" dirty="0" smtClean="0"/>
              <a:t>3	Deliver </a:t>
            </a:r>
            <a:r>
              <a:rPr lang="en-US" b="1" i="1" dirty="0"/>
              <a:t>an integrated identity management infrastructure 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		that </a:t>
            </a:r>
            <a:r>
              <a:rPr lang="en-US" b="1" i="1" dirty="0"/>
              <a:t>responds to cybersecurity and community assurance </a:t>
            </a:r>
            <a:r>
              <a:rPr lang="en-US" b="1" i="1" dirty="0" smtClean="0"/>
              <a:t>requirements</a:t>
            </a:r>
            <a:endParaRPr lang="en-US" b="1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F57A1E"/>
                </a:solidFill>
              </a:rPr>
              <a:t>Collaboration with Infrastructures</a:t>
            </a:r>
            <a:endParaRPr lang="en-US" b="1" dirty="0">
              <a:solidFill>
                <a:srgbClr val="F57A1E"/>
              </a:solidFill>
            </a:endParaRPr>
          </a:p>
          <a:p>
            <a:r>
              <a:rPr lang="en-US" dirty="0" smtClean="0">
                <a:solidFill>
                  <a:srgbClr val="AFBEC9"/>
                </a:solidFill>
              </a:rPr>
              <a:t>Training </a:t>
            </a:r>
            <a:r>
              <a:rPr lang="en-US" dirty="0">
                <a:solidFill>
                  <a:srgbClr val="AFBEC9"/>
                </a:solidFill>
              </a:rPr>
              <a:t>and outreach </a:t>
            </a:r>
            <a:endParaRPr lang="en-US" dirty="0" smtClean="0">
              <a:solidFill>
                <a:srgbClr val="AFBEC9"/>
              </a:solidFill>
            </a:endParaRPr>
          </a:p>
          <a:p>
            <a:r>
              <a:rPr lang="en-US" dirty="0" smtClean="0"/>
              <a:t>Incident </a:t>
            </a:r>
            <a:r>
              <a:rPr lang="en-US" dirty="0"/>
              <a:t>Response </a:t>
            </a:r>
            <a:endParaRPr lang="en-US" dirty="0" smtClean="0"/>
          </a:p>
          <a:p>
            <a:r>
              <a:rPr lang="en-US" dirty="0" smtClean="0"/>
              <a:t>Levels of </a:t>
            </a:r>
            <a:r>
              <a:rPr lang="en-US" dirty="0"/>
              <a:t>Assurance (</a:t>
            </a:r>
            <a:r>
              <a:rPr lang="en-US" dirty="0" err="1"/>
              <a:t>LoAs</a:t>
            </a:r>
            <a:r>
              <a:rPr lang="en-US" dirty="0"/>
              <a:t>) </a:t>
            </a:r>
            <a:r>
              <a:rPr lang="en-US" dirty="0" smtClean="0"/>
              <a:t>– read </a:t>
            </a:r>
            <a:r>
              <a:rPr lang="en-US" i="1" dirty="0" smtClean="0"/>
              <a:t>Assurance Profiles</a:t>
            </a:r>
          </a:p>
          <a:p>
            <a:r>
              <a:rPr lang="en-US" dirty="0" smtClean="0"/>
              <a:t>Deployment </a:t>
            </a:r>
            <a:r>
              <a:rPr lang="en-US" dirty="0"/>
              <a:t>of </a:t>
            </a:r>
            <a:r>
              <a:rPr lang="en-US" dirty="0" smtClean="0"/>
              <a:t>results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57A1E"/>
                </a:solidFill>
              </a:rPr>
              <a:t>International Liaisons (again, many on policy)</a:t>
            </a:r>
          </a:p>
          <a:p>
            <a:r>
              <a:rPr lang="en-US" dirty="0" smtClean="0"/>
              <a:t>REFEDS</a:t>
            </a:r>
          </a:p>
          <a:p>
            <a:r>
              <a:rPr lang="en-US" dirty="0" smtClean="0"/>
              <a:t>FIM4R (RDA)</a:t>
            </a:r>
          </a:p>
          <a:p>
            <a:r>
              <a:rPr lang="en-US" dirty="0" smtClean="0"/>
              <a:t>IGTF</a:t>
            </a:r>
          </a:p>
          <a:p>
            <a:r>
              <a:rPr lang="en-US" dirty="0" smtClean="0"/>
              <a:t>WISE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AARC2 Methodology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967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13" y="3433762"/>
            <a:ext cx="4764087" cy="342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b="1" dirty="0" smtClean="0">
                <a:solidFill>
                  <a:srgbClr val="F57B20"/>
                </a:solidFill>
              </a:rPr>
              <a:t>Reflected in updated AARC2 structure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Operational security capabilities and Incident response in federations – beyond Sirtfi v1</a:t>
            </a:r>
          </a:p>
          <a:p>
            <a:pPr>
              <a:lnSpc>
                <a:spcPct val="110000"/>
              </a:lnSpc>
            </a:pPr>
            <a:r>
              <a:rPr lang="en-US" b="1" dirty="0" smtClean="0"/>
              <a:t>Service-centric policies</a:t>
            </a:r>
            <a:r>
              <a:rPr lang="en-US" dirty="0" smtClean="0"/>
              <a:t>: traceability &amp; accounting, privacy, gateway operations &amp; proxies</a:t>
            </a:r>
          </a:p>
          <a:p>
            <a:pPr>
              <a:lnSpc>
                <a:spcPct val="110000"/>
              </a:lnSpc>
            </a:pPr>
            <a:r>
              <a:rPr lang="en-US" b="1" dirty="0" smtClean="0"/>
              <a:t>e-Researcher-centric policies</a:t>
            </a:r>
            <a:r>
              <a:rPr lang="en-US" dirty="0" smtClean="0"/>
              <a:t>: alignment of AUPs and templates, </a:t>
            </a:r>
            <a:br>
              <a:rPr lang="en-US" dirty="0" smtClean="0"/>
            </a:br>
            <a:r>
              <a:rPr lang="en-US" dirty="0" smtClean="0"/>
              <a:t>authentication assurance, community attribute management models </a:t>
            </a:r>
            <a:br>
              <a:rPr lang="en-US" dirty="0" smtClean="0"/>
            </a:br>
            <a:r>
              <a:rPr lang="en-US" dirty="0" smtClean="0"/>
              <a:t>and provisioning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Policy Engagement and Coordination: </a:t>
            </a:r>
            <a:br>
              <a:rPr lang="en-US" dirty="0" smtClean="0"/>
            </a:br>
            <a:r>
              <a:rPr lang="en-US" dirty="0" smtClean="0"/>
              <a:t>contributes to Community Engagement, provision of </a:t>
            </a:r>
            <a:br>
              <a:rPr lang="en-US" dirty="0" smtClean="0"/>
            </a:br>
            <a:r>
              <a:rPr lang="en-US" dirty="0" smtClean="0"/>
              <a:t>policy expertise to the Competence Centre, promotion of </a:t>
            </a:r>
            <a:br>
              <a:rPr lang="en-US" dirty="0" smtClean="0"/>
            </a:br>
            <a:r>
              <a:rPr lang="en-US" dirty="0" smtClean="0"/>
              <a:t>best practices globally (WISE, FIM4R, IGTF, REFEDS),</a:t>
            </a:r>
            <a:br>
              <a:rPr lang="en-US" dirty="0" smtClean="0"/>
            </a:br>
            <a:r>
              <a:rPr lang="en-US" dirty="0" smtClean="0"/>
              <a:t>easing </a:t>
            </a:r>
            <a:r>
              <a:rPr lang="en-US" b="1" dirty="0" smtClean="0"/>
              <a:t>end-to-end coordination </a:t>
            </a:r>
            <a:r>
              <a:rPr lang="en-US" dirty="0" smtClean="0"/>
              <a:t>across the chain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Structuring the </a:t>
            </a:r>
            <a:r>
              <a:rPr lang="en-US" b="1" dirty="0" smtClean="0"/>
              <a:t>exchange of information </a:t>
            </a:r>
            <a:r>
              <a:rPr lang="en-US" dirty="0" smtClean="0"/>
              <a:t>amongst SP groups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Policies in support of collaboration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049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10909300" cy="50662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 work </a:t>
            </a:r>
            <a:r>
              <a:rPr lang="en-US" dirty="0" err="1" smtClean="0"/>
              <a:t>programme</a:t>
            </a:r>
            <a:r>
              <a:rPr lang="en-US" dirty="0" smtClean="0"/>
              <a:t> only: BBMRI-ERIC (CSC), CERN, EMBL, FZJ (PRACE), KIT, Nikhef, RAL</a:t>
            </a:r>
          </a:p>
          <a:p>
            <a:endParaRPr lang="en-US" dirty="0"/>
          </a:p>
          <a:p>
            <a:pPr lvl="0"/>
            <a:r>
              <a:rPr lang="en-US" dirty="0"/>
              <a:t>Define a reference framework to enable different parties to compare policies and assess compatibility as needed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F57A1E"/>
                </a:solidFill>
              </a:rPr>
              <a:t>[SCI-V3, convergence of </a:t>
            </a:r>
            <a:r>
              <a:rPr lang="en-US" dirty="0" err="1" smtClean="0">
                <a:solidFill>
                  <a:srgbClr val="F57A1E"/>
                </a:solidFill>
              </a:rPr>
              <a:t>Snctfi</a:t>
            </a:r>
            <a:r>
              <a:rPr lang="en-US" dirty="0">
                <a:solidFill>
                  <a:srgbClr val="F57A1E"/>
                </a:solidFill>
              </a:rPr>
              <a:t> </a:t>
            </a:r>
            <a:r>
              <a:rPr lang="en-US" dirty="0" smtClean="0">
                <a:solidFill>
                  <a:srgbClr val="F57A1E"/>
                </a:solidFill>
              </a:rPr>
              <a:t>&amp; Sirtfi - RAL]</a:t>
            </a:r>
            <a:endParaRPr lang="en-US" dirty="0">
              <a:solidFill>
                <a:srgbClr val="F57A1E"/>
              </a:solidFill>
            </a:endParaRPr>
          </a:p>
          <a:p>
            <a:pPr lvl="0"/>
            <a:r>
              <a:rPr lang="en-US" dirty="0"/>
              <a:t>Create (baseline) policy requirements, driven by </a:t>
            </a:r>
            <a:r>
              <a:rPr lang="en-US" dirty="0" smtClean="0"/>
              <a:t>research to </a:t>
            </a:r>
            <a:r>
              <a:rPr lang="en-US" dirty="0"/>
              <a:t>engage with a large number of compliant stakeholders without the need for mapping. </a:t>
            </a:r>
            <a:r>
              <a:rPr lang="en-US" dirty="0" smtClean="0"/>
              <a:t>[…] Permits </a:t>
            </a:r>
            <a:r>
              <a:rPr lang="en-US" dirty="0"/>
              <a:t>scalability in negotiating </a:t>
            </a:r>
            <a:r>
              <a:rPr lang="en-US" dirty="0" smtClean="0"/>
              <a:t>agreements [through] the </a:t>
            </a:r>
            <a:r>
              <a:rPr lang="en-US" dirty="0"/>
              <a:t>Competence </a:t>
            </a:r>
            <a:r>
              <a:rPr lang="en-US" dirty="0" smtClean="0"/>
              <a:t>Centre. </a:t>
            </a:r>
            <a:r>
              <a:rPr lang="en-US" dirty="0" smtClean="0">
                <a:solidFill>
                  <a:srgbClr val="F57A1E"/>
                </a:solidFill>
              </a:rPr>
              <a:t>[‘researcher-centric’ policies, baseline AUP, Assurance Profile for BMS, frameworks for attribute management and provisioning - RAL]</a:t>
            </a:r>
            <a:endParaRPr lang="en-US" dirty="0">
              <a:solidFill>
                <a:srgbClr val="F57A1E"/>
              </a:solidFill>
            </a:endParaRPr>
          </a:p>
          <a:p>
            <a:r>
              <a:rPr lang="en-US" dirty="0"/>
              <a:t>Identify all necessary policy elements and develop guidelines and assessment models to support communities in establishing, adopting, or evolving their own policies – covered by the topic-based Tasks on operational security, service-centric policies, and community-centric policies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F57A1E"/>
                </a:solidFill>
              </a:rPr>
              <a:t>[ensemble of ‘service-centric’ policies, think Accounting, GDPR, Attribute authority </a:t>
            </a:r>
            <a:r>
              <a:rPr lang="en-US" dirty="0" err="1" smtClean="0">
                <a:solidFill>
                  <a:srgbClr val="F57A1E"/>
                </a:solidFill>
              </a:rPr>
              <a:t>mngt</a:t>
            </a:r>
            <a:r>
              <a:rPr lang="en-US" dirty="0" smtClean="0">
                <a:solidFill>
                  <a:srgbClr val="F57A1E"/>
                </a:solidFill>
              </a:rPr>
              <a:t>, evolution of </a:t>
            </a:r>
            <a:r>
              <a:rPr lang="en-US" dirty="0" err="1" smtClean="0">
                <a:solidFill>
                  <a:srgbClr val="F57A1E"/>
                </a:solidFill>
              </a:rPr>
              <a:t>Snctfi</a:t>
            </a:r>
            <a:r>
              <a:rPr lang="en-US" dirty="0" smtClean="0">
                <a:solidFill>
                  <a:srgbClr val="F57A1E"/>
                </a:solidFill>
              </a:rPr>
              <a:t>, IdP-SP-Proxies - KIT]</a:t>
            </a:r>
          </a:p>
          <a:p>
            <a:r>
              <a:rPr lang="en-US" dirty="0" smtClean="0"/>
              <a:t>Operational Security and Incident Response </a:t>
            </a:r>
            <a:r>
              <a:rPr lang="en-US" dirty="0" smtClean="0">
                <a:solidFill>
                  <a:srgbClr val="F57A1E"/>
                </a:solidFill>
              </a:rPr>
              <a:t>[move beyond re-active communications - RAL]</a:t>
            </a:r>
            <a:endParaRPr lang="en-US" dirty="0">
              <a:solidFill>
                <a:srgbClr val="F57A1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AARC, NA3 has fewer explicit partners – yet we need all of you!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9800000">
            <a:off x="-228600" y="3124200"/>
            <a:ext cx="12020550" cy="523220"/>
          </a:xfrm>
          <a:prstGeom prst="rect">
            <a:avLst/>
          </a:prstGeom>
          <a:solidFill>
            <a:srgbClr val="0C39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57A1E"/>
                </a:solidFill>
              </a:rPr>
              <a:t>We Need You – and the Competence Centre and Community Engagement!</a:t>
            </a:r>
            <a:endParaRPr lang="en-US" sz="2800" b="1" dirty="0">
              <a:solidFill>
                <a:srgbClr val="F57A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218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Recommendations </a:t>
            </a:r>
            <a:r>
              <a:rPr lang="en-US" b="1" dirty="0" smtClean="0"/>
              <a:t>and policy </a:t>
            </a:r>
            <a:r>
              <a:rPr lang="en-US" dirty="0" smtClean="0"/>
              <a:t>templates &amp; guidance</a:t>
            </a:r>
            <a:endParaRPr lang="en-US" dirty="0"/>
          </a:p>
          <a:p>
            <a:r>
              <a:rPr lang="en-US" dirty="0" smtClean="0"/>
              <a:t>Which recommendations do we push most urgently?</a:t>
            </a:r>
            <a:endParaRPr lang="en-US" dirty="0"/>
          </a:p>
          <a:p>
            <a:r>
              <a:rPr lang="en-US" dirty="0" smtClean="0"/>
              <a:t>To which infrastructures beyond the ‘usual’ ones (ELIXIR, EGI, EUDAT, EOSC-HUB, PRACE)? </a:t>
            </a:r>
          </a:p>
          <a:p>
            <a:r>
              <a:rPr lang="en-US" dirty="0" smtClean="0"/>
              <a:t>How do we reach those in AARC2 not yet involved in AARC1?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The ‘90% we </a:t>
            </a:r>
            <a:r>
              <a:rPr lang="en-US" b="1" dirty="0" err="1" smtClean="0"/>
              <a:t>miss’</a:t>
            </a:r>
            <a:r>
              <a:rPr lang="en-US" b="1" dirty="0" smtClean="0"/>
              <a:t> </a:t>
            </a:r>
            <a:r>
              <a:rPr lang="en-US" dirty="0" smtClean="0"/>
              <a:t>(from AARC2 and in FIM4R as well)</a:t>
            </a:r>
            <a:endParaRPr lang="en-US" dirty="0"/>
          </a:p>
          <a:p>
            <a:r>
              <a:rPr lang="en-US" dirty="0" smtClean="0"/>
              <a:t>should we recommend policy alongside the federation training? </a:t>
            </a:r>
          </a:p>
          <a:p>
            <a:r>
              <a:rPr lang="en-US" dirty="0" smtClean="0"/>
              <a:t>or get them ‘hooked’ first?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What are the </a:t>
            </a:r>
            <a:r>
              <a:rPr lang="en-US" b="1" dirty="0"/>
              <a:t>most urgent items </a:t>
            </a:r>
            <a:r>
              <a:rPr lang="en-US" dirty="0"/>
              <a:t>we should start working on in May?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the last month of AARC 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8150" y="5534709"/>
            <a:ext cx="11296650" cy="646331"/>
          </a:xfrm>
          <a:prstGeom prst="rect">
            <a:avLst/>
          </a:prstGeom>
          <a:solidFill>
            <a:srgbClr val="0C39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57A1E"/>
                </a:solidFill>
              </a:rPr>
              <a:t>Contribute Live at https</a:t>
            </a:r>
            <a:r>
              <a:rPr lang="en-US" sz="3600" b="1" dirty="0">
                <a:solidFill>
                  <a:srgbClr val="F57A1E"/>
                </a:solidFill>
              </a:rPr>
              <a:t>://goo.gl/32OFRP</a:t>
            </a:r>
          </a:p>
        </p:txBody>
      </p:sp>
    </p:spTree>
    <p:extLst>
      <p:ext uri="{BB962C8B-B14F-4D97-AF65-F5344CB8AC3E}">
        <p14:creationId xmlns:p14="http://schemas.microsoft.com/office/powerpoint/2010/main" val="1997775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davidg@nikhef.nl</a:t>
            </a:r>
            <a:endParaRPr lang="en-GB" dirty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27" y="815355"/>
            <a:ext cx="2725003" cy="142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8617" y="166093"/>
            <a:ext cx="6571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https://aarc-project.eu/workpackages/policy-harmonisation/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https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://wiki.geant.org/display/AARC/AARC+Policy+Harmonisation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66202" y="2356843"/>
            <a:ext cx="34818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Thanks to all P&amp;BP collaborators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from CSC, CERN, DAASI, RAL/STFC,</a:t>
            </a:r>
            <a:br>
              <a:rPr lang="en-US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KIT, GRNET, DFN,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Renater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,  </a:t>
            </a:r>
            <a:br>
              <a:rPr lang="en-US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SURFsara, LIBER, and Nikhef,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and to Jim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Basney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of</a:t>
            </a:r>
            <a:br>
              <a:rPr lang="en-US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NCSA, CTSC and CILogon</a:t>
            </a:r>
          </a:p>
        </p:txBody>
      </p:sp>
    </p:spTree>
    <p:extLst>
      <p:ext uri="{BB962C8B-B14F-4D97-AF65-F5344CB8AC3E}">
        <p14:creationId xmlns:p14="http://schemas.microsoft.com/office/powerpoint/2010/main" val="215798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10909300" cy="49424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Introduction and outline of NA3 in AARC and AARC2 (15</a:t>
            </a:r>
            <a:r>
              <a:rPr lang="en-US" b="1" dirty="0" smtClean="0"/>
              <a:t>’)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Hauling in the final AARC1 results</a:t>
            </a:r>
          </a:p>
          <a:p>
            <a:r>
              <a:rPr lang="en-US" dirty="0" smtClean="0"/>
              <a:t>DNA3.3: presentation of final document (15’)</a:t>
            </a:r>
          </a:p>
          <a:p>
            <a:r>
              <a:rPr lang="en-US" dirty="0" smtClean="0"/>
              <a:t>DNA3.4: scalable policy presentation and feedback (input to M24 document) (15’)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The highlights of 24 months of AARC (30’)</a:t>
            </a:r>
          </a:p>
          <a:p>
            <a:pPr marL="0" indent="0">
              <a:buNone/>
            </a:pPr>
            <a:r>
              <a:rPr lang="en-US" b="1" dirty="0" smtClean="0"/>
              <a:t>What do </a:t>
            </a:r>
            <a:r>
              <a:rPr lang="en-US" b="1" i="1" dirty="0" smtClean="0"/>
              <a:t>you</a:t>
            </a:r>
            <a:r>
              <a:rPr lang="en-US" b="1" dirty="0" smtClean="0"/>
              <a:t> think should be highlighted as a success for NA3?</a:t>
            </a:r>
          </a:p>
          <a:p>
            <a:r>
              <a:rPr lang="en-US" dirty="0" smtClean="0"/>
              <a:t>For NA3 people: which elements are you proud of having achieved?</a:t>
            </a:r>
          </a:p>
          <a:p>
            <a:r>
              <a:rPr lang="en-US" dirty="0" smtClean="0"/>
              <a:t>For non NA3 people: which elements did you find most useful in the NA3 output?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Towards AARC2 (15’)</a:t>
            </a:r>
          </a:p>
          <a:p>
            <a:r>
              <a:rPr lang="en-US" dirty="0" smtClean="0"/>
              <a:t>Structure and community engagement</a:t>
            </a:r>
          </a:p>
          <a:p>
            <a:r>
              <a:rPr lang="en-US" dirty="0" smtClean="0"/>
              <a:t>what </a:t>
            </a:r>
            <a:r>
              <a:rPr lang="en-US" dirty="0" smtClean="0"/>
              <a:t>elements should be prioritized from May this year</a:t>
            </a:r>
            <a:r>
              <a:rPr lang="en-US" dirty="0" smtClean="0"/>
              <a:t>?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15.15 – 16.45 (90’)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33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Pushing forward best practices and like policies across many participants</a:t>
            </a:r>
          </a:p>
          <a:p>
            <a:endParaRPr lang="en-US" dirty="0" smtClean="0"/>
          </a:p>
          <a:p>
            <a:pPr lvl="1"/>
            <a:r>
              <a:rPr lang="en-US" sz="2000" dirty="0" smtClean="0"/>
              <a:t>“</a:t>
            </a:r>
            <a:r>
              <a:rPr lang="en-US" sz="2000" dirty="0" smtClean="0">
                <a:solidFill>
                  <a:srgbClr val="F6791C"/>
                </a:solidFill>
              </a:rPr>
              <a:t>Levels of Assurance</a:t>
            </a:r>
            <a:r>
              <a:rPr lang="en-US" dirty="0" smtClean="0"/>
              <a:t>”	–</a:t>
            </a:r>
            <a:r>
              <a:rPr lang="en-US" sz="2000" dirty="0" smtClean="0"/>
              <a:t> baseline and differentiated profiles, capabilities and grouping</a:t>
            </a:r>
          </a:p>
          <a:p>
            <a:pPr lvl="1"/>
            <a:r>
              <a:rPr lang="en-US" sz="2000" dirty="0" smtClean="0"/>
              <a:t>“</a:t>
            </a:r>
            <a:r>
              <a:rPr lang="en-US" sz="2000" dirty="0" smtClean="0">
                <a:solidFill>
                  <a:srgbClr val="F6791C"/>
                </a:solidFill>
              </a:rPr>
              <a:t>Incident Response</a:t>
            </a:r>
            <a:r>
              <a:rPr lang="en-US" sz="2000" dirty="0" smtClean="0"/>
              <a:t>”	– beyond Sirtfi: a common understanding on operational security</a:t>
            </a:r>
          </a:p>
          <a:p>
            <a:pPr lvl="1"/>
            <a:r>
              <a:rPr lang="en-US" sz="2000" dirty="0" smtClean="0"/>
              <a:t>“</a:t>
            </a:r>
            <a:r>
              <a:rPr lang="en-US" sz="2000" dirty="0" smtClean="0">
                <a:solidFill>
                  <a:srgbClr val="F6791C"/>
                </a:solidFill>
              </a:rPr>
              <a:t>Sustainability, Guest IdPs, use models</a:t>
            </a:r>
            <a:r>
              <a:rPr lang="en-US" sz="2000" dirty="0" smtClean="0"/>
              <a:t>”	– how can a service be offered in the long run?</a:t>
            </a:r>
          </a:p>
          <a:p>
            <a:pPr lvl="1"/>
            <a:r>
              <a:rPr lang="en-US" sz="2000" dirty="0" smtClean="0"/>
              <a:t>“</a:t>
            </a:r>
            <a:r>
              <a:rPr lang="en-US" sz="2000" dirty="0" smtClean="0">
                <a:solidFill>
                  <a:srgbClr val="F6791C"/>
                </a:solidFill>
              </a:rPr>
              <a:t>Scalable policy negotiation</a:t>
            </a:r>
            <a:r>
              <a:rPr lang="en-US" sz="2000" dirty="0" smtClean="0"/>
              <a:t>” 		– helping SPs move beyond bilateral discussion</a:t>
            </a:r>
          </a:p>
          <a:p>
            <a:pPr lvl="1"/>
            <a:r>
              <a:rPr lang="en-US" sz="2000" dirty="0" smtClean="0"/>
              <a:t>“</a:t>
            </a:r>
            <a:r>
              <a:rPr lang="en-US" sz="2000" dirty="0" smtClean="0">
                <a:solidFill>
                  <a:srgbClr val="F6791C"/>
                </a:solidFill>
              </a:rPr>
              <a:t>Protection of (accounting) data privacy</a:t>
            </a:r>
            <a:r>
              <a:rPr lang="en-US" sz="2000" dirty="0" smtClean="0"/>
              <a:t>” 	– necessary aggregation without breaking </a:t>
            </a:r>
            <a:br>
              <a:rPr lang="en-US" sz="2000" dirty="0" smtClean="0"/>
            </a:br>
            <a:r>
              <a:rPr lang="en-US" sz="2000" dirty="0" smtClean="0"/>
              <a:t>							   the law too much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Strategy</a:t>
            </a:r>
          </a:p>
          <a:p>
            <a:pPr marL="0" indent="0">
              <a:buNone/>
            </a:pPr>
            <a:r>
              <a:rPr lang="en-US" dirty="0" smtClean="0"/>
              <a:t>support </a:t>
            </a:r>
            <a:r>
              <a:rPr lang="en-US" dirty="0" smtClean="0"/>
              <a:t>and extend established and emergent </a:t>
            </a:r>
            <a:r>
              <a:rPr lang="en-US" dirty="0" smtClean="0"/>
              <a:t>groups (REFEDS, FIM4R, WISE, IGTF, …)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leverage their support base - and ‘multiply’ the effect of policy work from AARC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the Policy Puzzle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0029315" y="2104831"/>
            <a:ext cx="1968981" cy="3349575"/>
            <a:chOff x="9584933" y="1351102"/>
            <a:chExt cx="1968981" cy="3349575"/>
          </a:xfrm>
        </p:grpSpPr>
        <p:grpSp>
          <p:nvGrpSpPr>
            <p:cNvPr id="5" name="Group 4"/>
            <p:cNvGrpSpPr/>
            <p:nvPr/>
          </p:nvGrpSpPr>
          <p:grpSpPr>
            <a:xfrm>
              <a:off x="9584933" y="1351102"/>
              <a:ext cx="1968981" cy="2420008"/>
              <a:chOff x="7355548" y="1052736"/>
              <a:chExt cx="1968981" cy="2420008"/>
            </a:xfrm>
          </p:grpSpPr>
          <p:sp>
            <p:nvSpPr>
              <p:cNvPr id="6" name="Puzzle3"/>
              <p:cNvSpPr>
                <a:spLocks noEditPoints="1" noChangeArrowheads="1"/>
              </p:cNvSpPr>
              <p:nvPr/>
            </p:nvSpPr>
            <p:spPr bwMode="auto">
              <a:xfrm>
                <a:off x="8314332" y="1052736"/>
                <a:ext cx="773975" cy="1050778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BE7D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GB" sz="1100" b="1" dirty="0" smtClean="0">
                    <a:solidFill>
                      <a:srgbClr val="002060"/>
                    </a:solidFill>
                  </a:rPr>
                  <a:t>IGTF</a:t>
                </a:r>
                <a:endParaRPr lang="en-US" sz="11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7" name="Puzzle2"/>
              <p:cNvSpPr>
                <a:spLocks noEditPoints="1" noChangeArrowheads="1"/>
              </p:cNvSpPr>
              <p:nvPr/>
            </p:nvSpPr>
            <p:spPr bwMode="auto">
              <a:xfrm>
                <a:off x="8089227" y="1818263"/>
                <a:ext cx="1235302" cy="957083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FFCC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GB" sz="1100" b="1" dirty="0" smtClean="0">
                    <a:solidFill>
                      <a:srgbClr val="002060"/>
                    </a:solidFill>
                  </a:rPr>
                  <a:t>WISE</a:t>
                </a:r>
                <a:endParaRPr lang="en-US" sz="11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Puzzle4"/>
              <p:cNvSpPr>
                <a:spLocks noEditPoints="1" noChangeArrowheads="1"/>
              </p:cNvSpPr>
              <p:nvPr/>
            </p:nvSpPr>
            <p:spPr bwMode="auto">
              <a:xfrm>
                <a:off x="7611225" y="1806465"/>
                <a:ext cx="744794" cy="1223595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D8EBB3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GB" sz="1100" b="1" dirty="0" smtClean="0">
                    <a:solidFill>
                      <a:srgbClr val="002060"/>
                    </a:solidFill>
                  </a:rPr>
                  <a:t>REFEDS</a:t>
                </a:r>
                <a:endParaRPr lang="en-US" sz="11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9" name="Puzzle1"/>
              <p:cNvSpPr>
                <a:spLocks noEditPoints="1" noChangeArrowheads="1"/>
              </p:cNvSpPr>
              <p:nvPr/>
            </p:nvSpPr>
            <p:spPr bwMode="auto">
              <a:xfrm>
                <a:off x="7355549" y="1370607"/>
                <a:ext cx="1250587" cy="729437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CCC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GB" sz="1000" b="1" dirty="0" smtClean="0">
                    <a:solidFill>
                      <a:srgbClr val="002060"/>
                    </a:solidFill>
                  </a:rPr>
                  <a:t/>
                </a:r>
                <a:br>
                  <a:rPr lang="en-GB" sz="1000" b="1" dirty="0" smtClean="0">
                    <a:solidFill>
                      <a:srgbClr val="002060"/>
                    </a:solidFill>
                  </a:rPr>
                </a:br>
                <a:r>
                  <a:rPr lang="en-GB" sz="1100" b="1" dirty="0" smtClean="0">
                    <a:solidFill>
                      <a:srgbClr val="002060"/>
                    </a:solidFill>
                  </a:rPr>
                  <a:t>FIM4R</a:t>
                </a:r>
                <a:endParaRPr lang="en-US" sz="11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0" name="Puzzle3"/>
              <p:cNvSpPr>
                <a:spLocks noEditPoints="1" noChangeArrowheads="1"/>
              </p:cNvSpPr>
              <p:nvPr/>
            </p:nvSpPr>
            <p:spPr bwMode="auto">
              <a:xfrm>
                <a:off x="8314332" y="2421966"/>
                <a:ext cx="773975" cy="1050778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BE7D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GB" sz="1100" b="1" dirty="0" smtClean="0">
                    <a:solidFill>
                      <a:srgbClr val="002060"/>
                    </a:solidFill>
                  </a:rPr>
                  <a:t>GN4</a:t>
                </a:r>
                <a:endParaRPr lang="en-US" sz="11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1" name="Puzzle1"/>
              <p:cNvSpPr>
                <a:spLocks noEditPoints="1" noChangeArrowheads="1"/>
              </p:cNvSpPr>
              <p:nvPr/>
            </p:nvSpPr>
            <p:spPr bwMode="auto">
              <a:xfrm>
                <a:off x="7355548" y="2739836"/>
                <a:ext cx="1250587" cy="729437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CCC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none" lIns="0" tIns="36000" rIns="0" bIns="3600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GB" sz="1050" b="1" dirty="0" smtClean="0">
                    <a:solidFill>
                      <a:srgbClr val="002060"/>
                    </a:solidFill>
                  </a:rPr>
                  <a:t>AARC</a:t>
                </a:r>
                <a:endParaRPr lang="en-US" sz="1100" b="1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2" name="Puzzle4"/>
            <p:cNvSpPr>
              <a:spLocks noEditPoints="1" noChangeArrowheads="1"/>
            </p:cNvSpPr>
            <p:nvPr/>
          </p:nvSpPr>
          <p:spPr bwMode="auto">
            <a:xfrm>
              <a:off x="10543717" y="3477082"/>
              <a:ext cx="744794" cy="1223595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100" b="1" dirty="0" smtClean="0">
                  <a:solidFill>
                    <a:srgbClr val="002060"/>
                  </a:solidFill>
                </a:rPr>
                <a:t>SIRTFI</a:t>
              </a:r>
              <a:endParaRPr lang="en-US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15" name="Puzzle2"/>
            <p:cNvSpPr>
              <a:spLocks noEditPoints="1" noChangeArrowheads="1"/>
            </p:cNvSpPr>
            <p:nvPr/>
          </p:nvSpPr>
          <p:spPr bwMode="auto">
            <a:xfrm>
              <a:off x="9600219" y="3477082"/>
              <a:ext cx="1235302" cy="957083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100" b="1" dirty="0" smtClean="0">
                  <a:solidFill>
                    <a:srgbClr val="002060"/>
                  </a:solidFill>
                </a:rPr>
                <a:t>. . .</a:t>
              </a:r>
              <a:endParaRPr lang="en-US" sz="11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898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82603" y="1262063"/>
            <a:ext cx="5514975" cy="823912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rgbClr val="F57A1E"/>
                </a:solidFill>
              </a:rPr>
              <a:t>Specific definitive guidance to IdPs and federations</a:t>
            </a:r>
            <a:endParaRPr lang="en-US" sz="2800" dirty="0">
              <a:solidFill>
                <a:srgbClr val="F57A1E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82601" y="2070104"/>
            <a:ext cx="5553075" cy="370046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Uniqueness</a:t>
            </a:r>
            <a:r>
              <a:rPr lang="en-US" dirty="0" smtClean="0"/>
              <a:t> at least </a:t>
            </a:r>
            <a:r>
              <a:rPr lang="en-US" dirty="0" err="1" smtClean="0"/>
              <a:t>ePUID</a:t>
            </a:r>
            <a:r>
              <a:rPr lang="en-US" dirty="0" smtClean="0"/>
              <a:t> or </a:t>
            </a:r>
            <a:r>
              <a:rPr lang="en-US" dirty="0" err="1" smtClean="0"/>
              <a:t>ePTID</a:t>
            </a:r>
            <a:r>
              <a:rPr lang="en-US" dirty="0" smtClean="0"/>
              <a:t>/</a:t>
            </a:r>
            <a:r>
              <a:rPr lang="en-US" dirty="0" err="1" smtClean="0"/>
              <a:t>NameID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extra: </a:t>
            </a:r>
            <a:r>
              <a:rPr lang="en-US" dirty="0" err="1" smtClean="0"/>
              <a:t>ePPN</a:t>
            </a:r>
            <a:r>
              <a:rPr lang="en-US" dirty="0" smtClean="0"/>
              <a:t> non-reassigned or 1-year-hiatus</a:t>
            </a:r>
          </a:p>
          <a:p>
            <a:r>
              <a:rPr lang="en-US" b="1" dirty="0" smtClean="0"/>
              <a:t>ID proofing</a:t>
            </a:r>
            <a:r>
              <a:rPr lang="en-US" dirty="0" smtClean="0"/>
              <a:t>: ‘local enterprise’, ‘assumed’ (</a:t>
            </a:r>
            <a:r>
              <a:rPr lang="en-US" dirty="0" err="1" smtClean="0"/>
              <a:t>Kantara</a:t>
            </a:r>
            <a:r>
              <a:rPr lang="en-US" dirty="0" smtClean="0"/>
              <a:t> LoA2, IGTF BIRCH, </a:t>
            </a:r>
            <a:r>
              <a:rPr lang="en-US" dirty="0" err="1" smtClean="0"/>
              <a:t>eIDAS</a:t>
            </a:r>
            <a:r>
              <a:rPr lang="en-US" dirty="0" smtClean="0"/>
              <a:t> low), or ‘verified (LoA3, </a:t>
            </a:r>
            <a:r>
              <a:rPr lang="en-US" dirty="0" err="1" smtClean="0"/>
              <a:t>eIDAS</a:t>
            </a:r>
            <a:r>
              <a:rPr lang="en-US" dirty="0" smtClean="0"/>
              <a:t> substantial)</a:t>
            </a:r>
          </a:p>
          <a:p>
            <a:r>
              <a:rPr lang="en-US" b="1" dirty="0" smtClean="0"/>
              <a:t>Authenticator</a:t>
            </a:r>
            <a:r>
              <a:rPr lang="en-US" dirty="0" smtClean="0"/>
              <a:t>: follow REFEDS MFA ‘good-entropy’ or ‘multi-factor’</a:t>
            </a:r>
          </a:p>
          <a:p>
            <a:r>
              <a:rPr lang="en-US" b="1" dirty="0" smtClean="0"/>
              <a:t>Freshness</a:t>
            </a:r>
            <a:r>
              <a:rPr lang="en-US" dirty="0" smtClean="0"/>
              <a:t>: </a:t>
            </a:r>
            <a:r>
              <a:rPr lang="en-US" dirty="0" err="1" smtClean="0"/>
              <a:t>ePA</a:t>
            </a:r>
            <a:r>
              <a:rPr lang="en-US" dirty="0" smtClean="0"/>
              <a:t>/</a:t>
            </a:r>
            <a:r>
              <a:rPr lang="en-US" dirty="0" err="1" smtClean="0"/>
              <a:t>ePSA</a:t>
            </a:r>
            <a:r>
              <a:rPr lang="en-US" dirty="0" smtClean="0"/>
              <a:t> reflect departure </a:t>
            </a:r>
            <a:br>
              <a:rPr lang="en-US" dirty="0" smtClean="0"/>
            </a:br>
            <a:r>
              <a:rPr lang="en-US" dirty="0" smtClean="0"/>
              <a:t>within 30 days</a:t>
            </a:r>
          </a:p>
          <a:p>
            <a:pPr marL="0" indent="0">
              <a:buNone/>
            </a:pPr>
            <a:r>
              <a:rPr lang="en-US" b="1" dirty="0" smtClean="0"/>
              <a:t>All:</a:t>
            </a:r>
            <a:r>
              <a:rPr lang="en-US" dirty="0" smtClean="0"/>
              <a:t> </a:t>
            </a:r>
            <a:r>
              <a:rPr lang="en-US" dirty="0" err="1" smtClean="0"/>
              <a:t>organisational</a:t>
            </a:r>
            <a:r>
              <a:rPr lang="en-US" dirty="0" smtClean="0"/>
              <a:t>-level authority, also used locally for ‘real work’, good security practices</a:t>
            </a:r>
            <a:endParaRPr lang="en-US" b="1" dirty="0" smtClean="0"/>
          </a:p>
          <a:p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72202" y="1262063"/>
            <a:ext cx="5183188" cy="82391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57A1E"/>
                </a:solidFill>
              </a:rPr>
              <a:t>Logical grouping and profiles for the </a:t>
            </a:r>
            <a:r>
              <a:rPr lang="en-US" sz="2800" dirty="0" smtClean="0">
                <a:solidFill>
                  <a:srgbClr val="F57A1E"/>
                </a:solidFill>
              </a:rPr>
              <a:t>Infrastructures</a:t>
            </a:r>
            <a:endParaRPr lang="en-US" sz="2800" dirty="0">
              <a:solidFill>
                <a:srgbClr val="F57A1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Differentiated </a:t>
            </a:r>
            <a:r>
              <a:rPr lang="en-US" dirty="0" smtClean="0"/>
              <a:t>Assurance Profile – the story so far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6250" y="5867400"/>
            <a:ext cx="10915650" cy="523220"/>
          </a:xfrm>
          <a:prstGeom prst="rect">
            <a:avLst/>
          </a:prstGeom>
          <a:solidFill>
            <a:srgbClr val="F57A1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C3959"/>
                </a:solidFill>
              </a:rPr>
              <a:t>… and </a:t>
            </a:r>
            <a:r>
              <a:rPr lang="en-US" sz="2800" b="1" dirty="0" smtClean="0">
                <a:solidFill>
                  <a:srgbClr val="0C3959"/>
                </a:solidFill>
              </a:rPr>
              <a:t>simplicity for all</a:t>
            </a:r>
            <a:endParaRPr lang="en-US" sz="2800" b="1" dirty="0">
              <a:solidFill>
                <a:srgbClr val="0C3959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424" y="2118519"/>
            <a:ext cx="515874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76859" y="6438245"/>
            <a:ext cx="9515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https://docs.google.com/document/d/1HHbXG48WippMEAVnPybZngEyTYI6I0Hh84Arr-l2MW8/pub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681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593" y="2276475"/>
            <a:ext cx="7015408" cy="377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288461"/>
            <a:ext cx="7610144" cy="24511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57B20"/>
                </a:solidFill>
              </a:rPr>
              <a:t>	‘A Very Timely Activity’</a:t>
            </a:r>
          </a:p>
          <a:p>
            <a:pPr marL="0" indent="0">
              <a:buNone/>
            </a:pPr>
            <a:r>
              <a:rPr lang="en-US" sz="2400" dirty="0" smtClean="0"/>
              <a:t>Incident response capabilities at IdPs and SPs: </a:t>
            </a:r>
            <a:br>
              <a:rPr lang="en-US" sz="2400" dirty="0" smtClean="0"/>
            </a:br>
            <a:r>
              <a:rPr lang="en-US" sz="2400" dirty="0" smtClean="0"/>
              <a:t>Sirtfi v1 brings these to light</a:t>
            </a:r>
          </a:p>
          <a:p>
            <a:pPr marL="0" indent="0">
              <a:buNone/>
            </a:pPr>
            <a:r>
              <a:rPr lang="en-US" sz="2400" dirty="0" smtClean="0"/>
              <a:t>Beyond v1: establish proper channels, </a:t>
            </a:r>
            <a:br>
              <a:rPr lang="en-US" sz="2400" dirty="0" smtClean="0"/>
            </a:br>
            <a:r>
              <a:rPr lang="en-US" sz="2400" dirty="0" smtClean="0"/>
              <a:t>expectations,  and the operational capability</a:t>
            </a:r>
          </a:p>
          <a:p>
            <a:pPr marL="0" indent="0">
              <a:buNone/>
            </a:pPr>
            <a:r>
              <a:rPr lang="en-US" sz="2400" dirty="0" smtClean="0"/>
              <a:t>Establish </a:t>
            </a:r>
            <a:r>
              <a:rPr lang="en-US" sz="2400" dirty="0" smtClean="0"/>
              <a:t>‘homogeneous’</a:t>
            </a:r>
            <a:r>
              <a:rPr lang="en-US" sz="2400" b="1" dirty="0" smtClean="0"/>
              <a:t> </a:t>
            </a:r>
            <a:r>
              <a:rPr lang="en-US" sz="2400" dirty="0" smtClean="0"/>
              <a:t>Incident Response Procedure </a:t>
            </a:r>
          </a:p>
          <a:p>
            <a:r>
              <a:rPr lang="en-US" sz="2400" dirty="0" smtClean="0"/>
              <a:t>with central operational capability</a:t>
            </a:r>
          </a:p>
          <a:p>
            <a:r>
              <a:rPr lang="en-US" sz="2400" dirty="0" smtClean="0"/>
              <a:t>and information sharing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5646" y="246099"/>
            <a:ext cx="9612087" cy="1325563"/>
          </a:xfrm>
        </p:spPr>
        <p:txBody>
          <a:bodyPr/>
          <a:lstStyle/>
          <a:p>
            <a:r>
              <a:rPr lang="en-US" dirty="0" smtClean="0"/>
              <a:t>Security Operational Procedures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449" y="1634617"/>
            <a:ext cx="2656037" cy="101554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4924" y="6055860"/>
            <a:ext cx="10745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F5E"/>
                </a:solidFill>
              </a:rPr>
              <a:t>https://aarc-project.eu/wp-content/uploads/2017/02/DNA3.2-Security-Incident-Response-Procedure-v1.0.pdf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24" y="4990073"/>
            <a:ext cx="1217710" cy="707886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71030" y="4990072"/>
            <a:ext cx="701904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815762" y="4990072"/>
            <a:ext cx="3276482" cy="707886"/>
          </a:xfrm>
          <a:prstGeom prst="rect">
            <a:avLst/>
          </a:prstGeom>
          <a:solidFill>
            <a:srgbClr val="0C395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Mar 17</a:t>
            </a:r>
            <a:r>
              <a:rPr lang="en-US" baseline="30000" smtClean="0"/>
              <a:t>th</a:t>
            </a:r>
            <a:r>
              <a:rPr lang="en-US" dirty="0"/>
              <a:t>	</a:t>
            </a:r>
            <a:r>
              <a:rPr lang="en-US" b="1" dirty="0"/>
              <a:t>137 IdPs (+23) </a:t>
            </a:r>
            <a:r>
              <a:rPr lang="en-US" b="1" dirty="0" smtClean="0"/>
              <a:t>	that support Sirtfi</a:t>
            </a:r>
            <a:endParaRPr lang="en-GB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1045763" y="4881768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6000" dirty="0">
              <a:solidFill>
                <a:schemeClr val="bg1"/>
              </a:solidFill>
              <a:latin typeface="Wingdings" panose="05000000000000000000" pitchFamily="2" charset="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6425192"/>
            <a:ext cx="1724025" cy="37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9029700" cy="58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759" y="420179"/>
            <a:ext cx="2294404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2526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Sustainability model template</a:t>
            </a:r>
          </a:p>
          <a:p>
            <a:r>
              <a:rPr lang="en-US" dirty="0" smtClean="0"/>
              <a:t>With concrete examples from SA1 pilots</a:t>
            </a:r>
          </a:p>
          <a:p>
            <a:pPr marL="0" indent="0">
              <a:buNone/>
            </a:pPr>
            <a:r>
              <a:rPr lang="en-US" b="1" dirty="0" smtClean="0"/>
              <a:t>Recommendations to </a:t>
            </a:r>
          </a:p>
          <a:p>
            <a:r>
              <a:rPr lang="en-US" dirty="0" smtClean="0"/>
              <a:t>Infrastructures to adopt standard practices</a:t>
            </a:r>
          </a:p>
          <a:p>
            <a:r>
              <a:rPr lang="en-US" dirty="0" smtClean="0"/>
              <a:t>Federation ops to align approaches – keeping in</a:t>
            </a:r>
            <a:br>
              <a:rPr lang="en-US" dirty="0" smtClean="0"/>
            </a:br>
            <a:r>
              <a:rPr lang="en-US" dirty="0" smtClean="0"/>
              <a:t>mind the FIM4R </a:t>
            </a:r>
            <a:r>
              <a:rPr lang="en-US" dirty="0" err="1" smtClean="0"/>
              <a:t>requriements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 </a:t>
            </a:r>
            <a:r>
              <a:rPr lang="en-US" dirty="0" smtClean="0"/>
              <a:t>got ourselves  </a:t>
            </a:r>
            <a:r>
              <a:rPr lang="en-US" dirty="0" smtClean="0"/>
              <a:t>+2 </a:t>
            </a:r>
            <a:r>
              <a:rPr lang="en-US" dirty="0" smtClean="0"/>
              <a:t>months (now </a:t>
            </a:r>
            <a:r>
              <a:rPr lang="en-US" dirty="0" smtClean="0"/>
              <a:t>just 1 week left </a:t>
            </a:r>
            <a:r>
              <a:rPr lang="en-US" dirty="0" smtClean="0"/>
              <a:t>…)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David H</a:t>
            </a:r>
            <a:r>
              <a:rPr lang="en-GB" dirty="0" err="1" smtClean="0"/>
              <a:t>übner</a:t>
            </a:r>
            <a:r>
              <a:rPr lang="en-GB" dirty="0" smtClean="0"/>
              <a:t> and Peter </a:t>
            </a:r>
            <a:r>
              <a:rPr lang="en-GB" dirty="0" err="1" smtClean="0"/>
              <a:t>Gietz</a:t>
            </a:r>
            <a:r>
              <a:rPr lang="en-GB" dirty="0" smtClean="0"/>
              <a:t> will present it 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 for research and e-infrastructures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build sustainable services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1399154"/>
            <a:ext cx="4686300" cy="4125346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764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scalable policy models in light of the Blueprint: </a:t>
            </a:r>
            <a:r>
              <a:rPr lang="en-US" dirty="0" err="1" smtClean="0"/>
              <a:t>Snctfi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45" y="2669374"/>
            <a:ext cx="4051502" cy="3314865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1520" y="6468348"/>
            <a:ext cx="2883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F57A1E"/>
                </a:solidFill>
              </a:rPr>
              <a:t>Graphics inset: Ann Harding, SWITCH</a:t>
            </a:r>
            <a:endParaRPr lang="en-US" sz="1400" i="1" dirty="0">
              <a:solidFill>
                <a:srgbClr val="F57A1E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49" y="1359878"/>
            <a:ext cx="1522730" cy="2162793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757460"/>
              </p:ext>
            </p:extLst>
          </p:nvPr>
        </p:nvGraphicFramePr>
        <p:xfrm>
          <a:off x="8666479" y="4158197"/>
          <a:ext cx="3068320" cy="21539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68320"/>
              </a:tblGrid>
              <a:tr h="53849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C3959"/>
                          </a:solidFill>
                        </a:rPr>
                        <a:t>Many</a:t>
                      </a:r>
                      <a:r>
                        <a:rPr lang="en-US" sz="2400" baseline="0" dirty="0" smtClean="0">
                          <a:solidFill>
                            <a:srgbClr val="0C3959"/>
                          </a:solidFill>
                        </a:rPr>
                        <a:t> SPs are alike</a:t>
                      </a:r>
                      <a:endParaRPr lang="en-US" sz="2400" dirty="0">
                        <a:solidFill>
                          <a:srgbClr val="0C3959"/>
                        </a:solidFill>
                      </a:endParaRPr>
                    </a:p>
                  </a:txBody>
                  <a:tcPr/>
                </a:tc>
              </a:tr>
              <a:tr h="1189567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rgbClr val="0C3959"/>
                          </a:solidFill>
                        </a:rPr>
                        <a:t>Policy</a:t>
                      </a:r>
                      <a:r>
                        <a:rPr lang="en-US" sz="2000" i="1" baseline="0" dirty="0" smtClean="0">
                          <a:solidFill>
                            <a:srgbClr val="0C3959"/>
                          </a:solidFill>
                        </a:rPr>
                        <a:t> frameworks for collective service providers</a:t>
                      </a:r>
                      <a:br>
                        <a:rPr lang="en-US" sz="2000" i="1" baseline="0" dirty="0" smtClean="0">
                          <a:solidFill>
                            <a:srgbClr val="0C3959"/>
                          </a:solidFill>
                        </a:rPr>
                      </a:br>
                      <a:r>
                        <a:rPr lang="en-US" sz="2000" i="1" baseline="0" dirty="0" smtClean="0">
                          <a:solidFill>
                            <a:srgbClr val="0C3959"/>
                          </a:solidFill>
                        </a:rPr>
                        <a:t>Shared use of and collaboration on reputation services, together in FIM4R</a:t>
                      </a:r>
                      <a:endParaRPr lang="en-US" sz="2000" i="1" dirty="0">
                        <a:solidFill>
                          <a:srgbClr val="0C3959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450080" y="2669374"/>
            <a:ext cx="5750560" cy="830997"/>
          </a:xfrm>
          <a:prstGeom prst="rect">
            <a:avLst/>
          </a:prstGeom>
          <a:solidFill>
            <a:srgbClr val="FEEEE2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C3959"/>
                </a:solidFill>
              </a:rPr>
              <a:t>e</a:t>
            </a:r>
            <a:r>
              <a:rPr lang="en-US" sz="2400" b="1" dirty="0" smtClean="0">
                <a:solidFill>
                  <a:srgbClr val="0C3959"/>
                </a:solidFill>
              </a:rPr>
              <a:t>valuate </a:t>
            </a:r>
            <a:r>
              <a:rPr lang="en-US" sz="2400" b="1" dirty="0">
                <a:solidFill>
                  <a:srgbClr val="0C3959"/>
                </a:solidFill>
              </a:rPr>
              <a:t>with the </a:t>
            </a:r>
            <a:r>
              <a:rPr lang="en-US" sz="2400" b="1" dirty="0" smtClean="0">
                <a:solidFill>
                  <a:srgbClr val="0C3959"/>
                </a:solidFill>
              </a:rPr>
              <a:t>SP-IdP-Proxies </a:t>
            </a:r>
            <a:r>
              <a:rPr lang="en-US" sz="2400" b="1" dirty="0">
                <a:solidFill>
                  <a:srgbClr val="0C3959"/>
                </a:solidFill>
              </a:rPr>
              <a:t>in </a:t>
            </a:r>
            <a:r>
              <a:rPr lang="en-US" sz="2400" b="1" dirty="0" smtClean="0">
                <a:solidFill>
                  <a:srgbClr val="0C3959"/>
                </a:solidFill>
              </a:rPr>
              <a:t>pilots</a:t>
            </a:r>
            <a:r>
              <a:rPr lang="en-US" sz="2400" b="1" dirty="0">
                <a:solidFill>
                  <a:srgbClr val="0C3959"/>
                </a:solidFill>
              </a:rPr>
              <a:t>, </a:t>
            </a:r>
            <a:r>
              <a:rPr lang="en-US" sz="2400" b="1" dirty="0" smtClean="0">
                <a:solidFill>
                  <a:srgbClr val="0C3959"/>
                </a:solidFill>
              </a:rPr>
              <a:t/>
            </a:r>
            <a:br>
              <a:rPr lang="en-US" sz="2400" b="1" dirty="0" smtClean="0">
                <a:solidFill>
                  <a:srgbClr val="0C3959"/>
                </a:solidFill>
              </a:rPr>
            </a:br>
            <a:r>
              <a:rPr lang="en-US" sz="2400" b="1" dirty="0" smtClean="0">
                <a:solidFill>
                  <a:srgbClr val="0C3959"/>
                </a:solidFill>
              </a:rPr>
              <a:t>based </a:t>
            </a:r>
            <a:r>
              <a:rPr lang="en-US" sz="2400" b="1" dirty="0">
                <a:solidFill>
                  <a:srgbClr val="0C3959"/>
                </a:solidFill>
              </a:rPr>
              <a:t>on the Blueprint </a:t>
            </a:r>
            <a:r>
              <a:rPr lang="en-US" sz="2400" b="1" dirty="0" smtClean="0">
                <a:solidFill>
                  <a:srgbClr val="0C3959"/>
                </a:solidFill>
              </a:rPr>
              <a:t>(DNA3.4</a:t>
            </a:r>
            <a:r>
              <a:rPr lang="en-US" sz="2400" b="1" dirty="0">
                <a:solidFill>
                  <a:srgbClr val="0C3959"/>
                </a:solidFill>
              </a:rPr>
              <a:t>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2845" y="1873065"/>
            <a:ext cx="460251" cy="464173"/>
          </a:xfrm>
          <a:prstGeom prst="rect">
            <a:avLst/>
          </a:prstGeom>
          <a:solidFill>
            <a:srgbClr val="AFB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84057" y="1873066"/>
            <a:ext cx="9719784" cy="461665"/>
          </a:xfrm>
          <a:prstGeom prst="rect">
            <a:avLst/>
          </a:prstGeom>
          <a:solidFill>
            <a:srgbClr val="AFBEC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z="2400" dirty="0">
                <a:solidFill>
                  <a:srgbClr val="0C3959"/>
                </a:solidFill>
              </a:rPr>
              <a:t>Develop framework recommendations for RIs for </a:t>
            </a:r>
            <a:r>
              <a:rPr lang="en-US" sz="2400" b="1" dirty="0">
                <a:solidFill>
                  <a:srgbClr val="0C3959"/>
                </a:solidFill>
              </a:rPr>
              <a:t>coherent policy sets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578" y="1825722"/>
            <a:ext cx="6388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dirty="0" smtClean="0">
                <a:solidFill>
                  <a:schemeClr val="bg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3400" dirty="0">
              <a:solidFill>
                <a:schemeClr val="bg1"/>
              </a:solidFill>
              <a:latin typeface="Wingdings" panose="05000000000000000000" pitchFamily="2" charset="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2845" y="1368935"/>
            <a:ext cx="457764" cy="461665"/>
          </a:xfrm>
          <a:prstGeom prst="rect">
            <a:avLst/>
          </a:prstGeom>
          <a:solidFill>
            <a:srgbClr val="AFB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684056" y="1368936"/>
            <a:ext cx="9719784" cy="461665"/>
          </a:xfrm>
          <a:prstGeom prst="rect">
            <a:avLst/>
          </a:prstGeom>
          <a:solidFill>
            <a:srgbClr val="AFBEC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z="2400" dirty="0">
                <a:solidFill>
                  <a:srgbClr val="0C3959"/>
                </a:solidFill>
              </a:rPr>
              <a:t>allow </a:t>
            </a:r>
            <a:r>
              <a:rPr lang="en-US" sz="2400" dirty="0" smtClean="0">
                <a:solidFill>
                  <a:srgbClr val="0C3959"/>
                </a:solidFill>
              </a:rPr>
              <a:t>proxy operators </a:t>
            </a:r>
            <a:r>
              <a:rPr lang="en-US" sz="2400" dirty="0">
                <a:solidFill>
                  <a:srgbClr val="0C3959"/>
                </a:solidFill>
              </a:rPr>
              <a:t>to assert </a:t>
            </a:r>
            <a:r>
              <a:rPr lang="en-US" sz="2400" dirty="0" smtClean="0">
                <a:solidFill>
                  <a:srgbClr val="0C3959"/>
                </a:solidFill>
              </a:rPr>
              <a:t>‘trust marks’ based on </a:t>
            </a:r>
            <a:r>
              <a:rPr lang="en-US" sz="2400" dirty="0">
                <a:solidFill>
                  <a:srgbClr val="0C3959"/>
                </a:solidFill>
              </a:rPr>
              <a:t>known SP properties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7578" y="1321592"/>
            <a:ext cx="6388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dirty="0" smtClean="0">
                <a:solidFill>
                  <a:schemeClr val="bg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3400" dirty="0">
              <a:solidFill>
                <a:schemeClr val="bg1"/>
              </a:solidFill>
              <a:latin typeface="Wingdings" panose="05000000000000000000" pitchFamily="2" charset="2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50080" y="5153242"/>
            <a:ext cx="3823908" cy="830997"/>
          </a:xfrm>
          <a:prstGeom prst="rect">
            <a:avLst/>
          </a:prstGeom>
          <a:solidFill>
            <a:srgbClr val="FEEEE2"/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C3959"/>
                </a:solidFill>
              </a:rPr>
              <a:t>David Kelsey will talk about</a:t>
            </a:r>
            <a:br>
              <a:rPr lang="en-US" sz="2400" dirty="0" smtClean="0">
                <a:solidFill>
                  <a:srgbClr val="0C3959"/>
                </a:solidFill>
              </a:rPr>
            </a:br>
            <a:r>
              <a:rPr lang="en-US" sz="2400" dirty="0" err="1" smtClean="0">
                <a:solidFill>
                  <a:srgbClr val="0C3959"/>
                </a:solidFill>
              </a:rPr>
              <a:t>Snctfi</a:t>
            </a:r>
            <a:r>
              <a:rPr lang="en-US" sz="2400" dirty="0" smtClean="0">
                <a:solidFill>
                  <a:srgbClr val="0C3959"/>
                </a:solidFill>
              </a:rPr>
              <a:t> and DNA3.4 shortly!</a:t>
            </a:r>
            <a:endParaRPr lang="en-US" sz="2400" dirty="0">
              <a:solidFill>
                <a:srgbClr val="0C3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298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11099798" cy="4737633"/>
          </a:xfrm>
        </p:spPr>
        <p:txBody>
          <a:bodyPr/>
          <a:lstStyle/>
          <a:p>
            <a:r>
              <a:rPr lang="en-US" b="1" dirty="0" err="1" smtClean="0"/>
              <a:t>InfoShare</a:t>
            </a:r>
            <a:r>
              <a:rPr lang="en-US" b="1" dirty="0" smtClean="0"/>
              <a:t> on March 2</a:t>
            </a:r>
            <a:r>
              <a:rPr lang="en-US" b="1" baseline="30000" dirty="0" smtClean="0"/>
              <a:t>nd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Guidance continues to evolve</a:t>
            </a:r>
            <a:br>
              <a:rPr lang="en-US" dirty="0" smtClean="0"/>
            </a:br>
            <a:r>
              <a:rPr lang="en-US" dirty="0" smtClean="0"/>
              <a:t>as the GDPR date comes closer</a:t>
            </a:r>
          </a:p>
          <a:p>
            <a:endParaRPr lang="en-US" dirty="0"/>
          </a:p>
          <a:p>
            <a:r>
              <a:rPr lang="en-US" b="1" dirty="0" smtClean="0"/>
              <a:t>BCP-like</a:t>
            </a:r>
            <a:r>
              <a:rPr lang="en-US" dirty="0" smtClean="0"/>
              <a:t> (</a:t>
            </a:r>
            <a:r>
              <a:rPr lang="en-US" i="1" dirty="0" smtClean="0"/>
              <a:t>not</a:t>
            </a:r>
            <a:r>
              <a:rPr lang="en-US" dirty="0" smtClean="0"/>
              <a:t> BCP!) for communities</a:t>
            </a:r>
            <a:br>
              <a:rPr lang="en-US" dirty="0" smtClean="0"/>
            </a:br>
            <a:r>
              <a:rPr lang="en-US" dirty="0" smtClean="0"/>
              <a:t>that fit that </a:t>
            </a:r>
            <a:r>
              <a:rPr lang="en-US" dirty="0" smtClean="0"/>
              <a:t>model – ‘say what you do and do as you say’ – and keep the users always informed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New-style </a:t>
            </a:r>
            <a:r>
              <a:rPr lang="en-US" b="1" dirty="0" smtClean="0"/>
              <a:t>code of conduct </a:t>
            </a:r>
            <a:r>
              <a:rPr lang="en-US" dirty="0" smtClean="0"/>
              <a:t>can also address the </a:t>
            </a:r>
            <a:r>
              <a:rPr lang="en-US" dirty="0" smtClean="0"/>
              <a:t>similar set </a:t>
            </a:r>
            <a:r>
              <a:rPr lang="en-US" dirty="0" smtClean="0"/>
              <a:t>of challenges, but </a:t>
            </a:r>
            <a:br>
              <a:rPr lang="en-US" dirty="0" smtClean="0"/>
            </a:br>
            <a:r>
              <a:rPr lang="en-US" dirty="0" smtClean="0"/>
              <a:t>depends</a:t>
            </a:r>
            <a:r>
              <a:rPr lang="en-US" dirty="0"/>
              <a:t> </a:t>
            </a:r>
            <a:r>
              <a:rPr lang="en-US" dirty="0" smtClean="0"/>
              <a:t>strongly on the new GDPR (it cannot take effect before March 2018),</a:t>
            </a:r>
            <a:br>
              <a:rPr lang="en-US" dirty="0" smtClean="0"/>
            </a:br>
            <a:r>
              <a:rPr lang="en-US" dirty="0" smtClean="0"/>
              <a:t>may require some new hoops (and maybe even a body to take on liability!)</a:t>
            </a:r>
          </a:p>
          <a:p>
            <a:r>
              <a:rPr lang="en-US" dirty="0" smtClean="0"/>
              <a:t>and would benefit from minor tweaks to wording to explicitly put attribute authorities in scope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Accounting Data Protection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1508317"/>
            <a:ext cx="6815138" cy="1934971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974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DNA3.3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Recommendations for research and e-infrastructures to build sustainable </a:t>
            </a:r>
            <a:r>
              <a:rPr lang="en-US" dirty="0" smtClean="0"/>
              <a:t>services</a:t>
            </a:r>
            <a:br>
              <a:rPr lang="en-US" dirty="0" smtClean="0"/>
            </a:br>
            <a:r>
              <a:rPr lang="en-US" i="1" dirty="0" smtClean="0"/>
              <a:t>now at M23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b="1" dirty="0" smtClean="0"/>
              <a:t>DNA3.4 &amp; </a:t>
            </a:r>
            <a:r>
              <a:rPr lang="en-US" b="1" dirty="0" err="1" smtClean="0"/>
              <a:t>Snctfi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Recommendations on the grouping of entities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their deployment mechanisms in scalable policy </a:t>
            </a:r>
            <a:r>
              <a:rPr lang="en-US" dirty="0" smtClean="0"/>
              <a:t>negotiation</a:t>
            </a:r>
            <a:br>
              <a:rPr lang="en-US" dirty="0" smtClean="0"/>
            </a:br>
            <a:r>
              <a:rPr lang="en-US" i="1" dirty="0" smtClean="0"/>
              <a:t>at M24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items with some dedicated time (once I stop talking 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904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10D0992E-CCCF-45DB-AB26-A4F50B75E4D6}" vid="{C2252C9B-28CB-4431-8278-C26B15A76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D342B61AA90142A8D5A114AFFAD389" ma:contentTypeVersion="1" ma:contentTypeDescription="Create a new document." ma:contentTypeScope="" ma:versionID="138dd77d572eb9aa87051d9216bdb44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8F0BB2-8848-4E68-80B0-B0624BDBD5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AA3960-760A-4B61-8C8B-DBF90F37C8C8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http://schemas.microsoft.com/sharepoint/v3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25489</TotalTime>
  <Words>834</Words>
  <Application>Microsoft Office PowerPoint</Application>
  <PresentationFormat>Custom</PresentationFormat>
  <Paragraphs>172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GEANT Association</vt:lpstr>
      <vt:lpstr>PowerPoint Presentation</vt:lpstr>
      <vt:lpstr>Agenda 15.15 – 16.45 (90’)</vt:lpstr>
      <vt:lpstr>Solving the Policy Puzzle</vt:lpstr>
      <vt:lpstr>Differentiated Assurance Profile – the story so far</vt:lpstr>
      <vt:lpstr>Security Operational Procedures</vt:lpstr>
      <vt:lpstr>Recommendations for research and e-infrastructures  to build sustainable services</vt:lpstr>
      <vt:lpstr>Developing scalable policy models in light of the Blueprint: Snctfi!</vt:lpstr>
      <vt:lpstr>Accounting Data Protection</vt:lpstr>
      <vt:lpstr>Work items with some dedicated time (once I stop talking …)</vt:lpstr>
      <vt:lpstr>Review Highlights Survey</vt:lpstr>
      <vt:lpstr>Some early input for the review</vt:lpstr>
      <vt:lpstr>Towards AARC2 …</vt:lpstr>
      <vt:lpstr>AARC2 Structure Refresher</vt:lpstr>
      <vt:lpstr>AARC2 Methodology</vt:lpstr>
      <vt:lpstr>Policies in support of collaboration</vt:lpstr>
      <vt:lpstr>In AARC, NA3 has fewer explicit partners – yet we need all of you!</vt:lpstr>
      <vt:lpstr>After the last month of AARC …</vt:lpstr>
      <vt:lpstr>PowerPoint Presentation</vt:lpstr>
    </vt:vector>
  </TitlesOfParts>
  <Company>DANTE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Meyer</dc:creator>
  <cp:lastModifiedBy>DavidG</cp:lastModifiedBy>
  <cp:revision>671</cp:revision>
  <cp:lastPrinted>2015-05-01T10:30:08Z</cp:lastPrinted>
  <dcterms:created xsi:type="dcterms:W3CDTF">2015-04-29T14:13:57Z</dcterms:created>
  <dcterms:modified xsi:type="dcterms:W3CDTF">2017-03-20T11:29:10Z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0x01010015D342B61AA90142A8D5A114AFFAD389</vt:lpwstr>
  </property>
</Properties>
</file>