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53"/>
  </p:notesMasterIdLst>
  <p:sldIdLst>
    <p:sldId id="283" r:id="rId5"/>
    <p:sldId id="288" r:id="rId6"/>
    <p:sldId id="289" r:id="rId7"/>
    <p:sldId id="287" r:id="rId8"/>
    <p:sldId id="297" r:id="rId9"/>
    <p:sldId id="294" r:id="rId10"/>
    <p:sldId id="290" r:id="rId11"/>
    <p:sldId id="295" r:id="rId12"/>
    <p:sldId id="298" r:id="rId13"/>
    <p:sldId id="292" r:id="rId14"/>
    <p:sldId id="293" r:id="rId15"/>
    <p:sldId id="296" r:id="rId16"/>
    <p:sldId id="299" r:id="rId17"/>
    <p:sldId id="300" r:id="rId18"/>
    <p:sldId id="301" r:id="rId19"/>
    <p:sldId id="321" r:id="rId20"/>
    <p:sldId id="322" r:id="rId21"/>
    <p:sldId id="323" r:id="rId22"/>
    <p:sldId id="324" r:id="rId23"/>
    <p:sldId id="303" r:id="rId24"/>
    <p:sldId id="304" r:id="rId25"/>
    <p:sldId id="305" r:id="rId26"/>
    <p:sldId id="306" r:id="rId27"/>
    <p:sldId id="307" r:id="rId28"/>
    <p:sldId id="309" r:id="rId29"/>
    <p:sldId id="310" r:id="rId30"/>
    <p:sldId id="330" r:id="rId31"/>
    <p:sldId id="331" r:id="rId32"/>
    <p:sldId id="332" r:id="rId33"/>
    <p:sldId id="333" r:id="rId34"/>
    <p:sldId id="334" r:id="rId35"/>
    <p:sldId id="335" r:id="rId36"/>
    <p:sldId id="336" r:id="rId37"/>
    <p:sldId id="339" r:id="rId38"/>
    <p:sldId id="312" r:id="rId39"/>
    <p:sldId id="340" r:id="rId40"/>
    <p:sldId id="313" r:id="rId41"/>
    <p:sldId id="337" r:id="rId42"/>
    <p:sldId id="338" r:id="rId43"/>
    <p:sldId id="314" r:id="rId44"/>
    <p:sldId id="315" r:id="rId45"/>
    <p:sldId id="302" r:id="rId46"/>
    <p:sldId id="325" r:id="rId47"/>
    <p:sldId id="326" r:id="rId48"/>
    <p:sldId id="327" r:id="rId49"/>
    <p:sldId id="328" r:id="rId50"/>
    <p:sldId id="329" r:id="rId51"/>
    <p:sldId id="286" r:id="rId52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791C"/>
    <a:srgbClr val="003959"/>
    <a:srgbClr val="F57A1E"/>
    <a:srgbClr val="003F5E"/>
    <a:srgbClr val="ED7D31"/>
    <a:srgbClr val="F57B20"/>
    <a:srgbClr val="013F5E"/>
    <a:srgbClr val="ED1556"/>
    <a:srgbClr val="003F5D"/>
    <a:srgbClr val="1C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4" autoAdjust="0"/>
    <p:restoredTop sz="94625" autoAdjust="0"/>
  </p:normalViewPr>
  <p:slideViewPr>
    <p:cSldViewPr snapToGrid="0">
      <p:cViewPr varScale="1">
        <p:scale>
          <a:sx n="110" d="100"/>
          <a:sy n="110" d="100"/>
        </p:scale>
        <p:origin x="324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37E8DE-0A86-6E41-A9C8-FF6A50AEF649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23B904-A0DB-0D4A-924A-DB372E4CCC02}">
      <dgm:prSet/>
      <dgm:spPr>
        <a:solidFill>
          <a:srgbClr val="0C3959"/>
        </a:solidFill>
      </dgm:spPr>
      <dgm:t>
        <a:bodyPr/>
        <a:lstStyle/>
        <a:p>
          <a:r>
            <a:rPr lang="en-GB"/>
            <a:t>DARIAH</a:t>
          </a:r>
          <a:endParaRPr lang="en-US"/>
        </a:p>
      </dgm:t>
    </dgm:pt>
    <dgm:pt modelId="{83896D2E-DBFB-6847-AE68-5A520EDBB9C2}" type="parTrans" cxnId="{0ADEDBD6-D37A-9243-84BF-D1A99B03A6C1}">
      <dgm:prSet/>
      <dgm:spPr/>
      <dgm:t>
        <a:bodyPr/>
        <a:lstStyle/>
        <a:p>
          <a:endParaRPr lang="en-US"/>
        </a:p>
      </dgm:t>
    </dgm:pt>
    <dgm:pt modelId="{18DA3933-A0D0-714B-AEC7-E687049B2942}" type="sibTrans" cxnId="{0ADEDBD6-D37A-9243-84BF-D1A99B03A6C1}">
      <dgm:prSet/>
      <dgm:spPr/>
      <dgm:t>
        <a:bodyPr/>
        <a:lstStyle/>
        <a:p>
          <a:endParaRPr lang="en-US"/>
        </a:p>
      </dgm:t>
    </dgm:pt>
    <dgm:pt modelId="{11F63075-71B8-C044-8868-088AC95AD736}">
      <dgm:prSet/>
      <dgm:spPr>
        <a:solidFill>
          <a:srgbClr val="0C3959"/>
        </a:solidFill>
      </dgm:spPr>
      <dgm:t>
        <a:bodyPr/>
        <a:lstStyle/>
        <a:p>
          <a:r>
            <a:rPr lang="en-GB" dirty="0"/>
            <a:t>Life Science</a:t>
          </a:r>
          <a:endParaRPr lang="en-US" dirty="0"/>
        </a:p>
      </dgm:t>
    </dgm:pt>
    <dgm:pt modelId="{FB5AA1A7-410C-4349-92DD-04BE5F266D74}" type="parTrans" cxnId="{96DC0466-9501-7D44-85FD-7ADA84F894BB}">
      <dgm:prSet/>
      <dgm:spPr/>
      <dgm:t>
        <a:bodyPr/>
        <a:lstStyle/>
        <a:p>
          <a:endParaRPr lang="en-US"/>
        </a:p>
      </dgm:t>
    </dgm:pt>
    <dgm:pt modelId="{0C1C1AC4-4057-714A-9F86-F2FE554856AD}" type="sibTrans" cxnId="{96DC0466-9501-7D44-85FD-7ADA84F894BB}">
      <dgm:prSet/>
      <dgm:spPr/>
      <dgm:t>
        <a:bodyPr/>
        <a:lstStyle/>
        <a:p>
          <a:endParaRPr lang="en-US"/>
        </a:p>
      </dgm:t>
    </dgm:pt>
    <dgm:pt modelId="{15FA9061-25C7-3949-84B4-6044274D8590}">
      <dgm:prSet/>
      <dgm:spPr>
        <a:solidFill>
          <a:srgbClr val="0C3959"/>
        </a:solidFill>
      </dgm:spPr>
      <dgm:t>
        <a:bodyPr/>
        <a:lstStyle/>
        <a:p>
          <a:r>
            <a:rPr lang="en-GB" dirty="0"/>
            <a:t>EPOS</a:t>
          </a:r>
          <a:endParaRPr lang="en-US" dirty="0"/>
        </a:p>
      </dgm:t>
    </dgm:pt>
    <dgm:pt modelId="{3E39E2A0-4986-A84D-A752-2CB224E6E82A}" type="parTrans" cxnId="{FAE6B7CD-542C-7641-8DCD-B3850723ABA3}">
      <dgm:prSet/>
      <dgm:spPr/>
      <dgm:t>
        <a:bodyPr/>
        <a:lstStyle/>
        <a:p>
          <a:endParaRPr lang="en-US"/>
        </a:p>
      </dgm:t>
    </dgm:pt>
    <dgm:pt modelId="{3CAF70E6-7C20-7E49-8C99-4F79C754E336}" type="sibTrans" cxnId="{FAE6B7CD-542C-7641-8DCD-B3850723ABA3}">
      <dgm:prSet/>
      <dgm:spPr/>
      <dgm:t>
        <a:bodyPr/>
        <a:lstStyle/>
        <a:p>
          <a:endParaRPr lang="en-US"/>
        </a:p>
      </dgm:t>
    </dgm:pt>
    <dgm:pt modelId="{DAECF3DA-8558-E845-8848-0BA68A5560C0}">
      <dgm:prSet/>
      <dgm:spPr>
        <a:solidFill>
          <a:srgbClr val="0C3959"/>
        </a:solidFill>
      </dgm:spPr>
      <dgm:t>
        <a:bodyPr/>
        <a:lstStyle/>
        <a:p>
          <a:r>
            <a:rPr lang="en-US" dirty="0"/>
            <a:t>...</a:t>
          </a:r>
        </a:p>
      </dgm:t>
    </dgm:pt>
    <dgm:pt modelId="{D2DA00F7-D10A-AC45-80AC-EB00B69B775E}" type="parTrans" cxnId="{C2592C8F-68F4-3943-A3EC-BB8FD1044DB6}">
      <dgm:prSet/>
      <dgm:spPr/>
      <dgm:t>
        <a:bodyPr/>
        <a:lstStyle/>
        <a:p>
          <a:endParaRPr lang="en-US"/>
        </a:p>
      </dgm:t>
    </dgm:pt>
    <dgm:pt modelId="{791C749B-AD96-FD42-B235-B8E1F2B4344D}" type="sibTrans" cxnId="{C2592C8F-68F4-3943-A3EC-BB8FD1044DB6}">
      <dgm:prSet/>
      <dgm:spPr/>
      <dgm:t>
        <a:bodyPr/>
        <a:lstStyle/>
        <a:p>
          <a:endParaRPr lang="en-US"/>
        </a:p>
      </dgm:t>
    </dgm:pt>
    <dgm:pt modelId="{F0654520-BB54-4A41-B1CA-7DAC46400EA3}" type="pres">
      <dgm:prSet presAssocID="{AF37E8DE-0A86-6E41-A9C8-FF6A50AEF649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8D85C77-8C64-B545-8B72-F309606A7970}" type="pres">
      <dgm:prSet presAssocID="{D723B904-A0DB-0D4A-924A-DB372E4CCC02}" presName="linNode" presStyleCnt="0"/>
      <dgm:spPr/>
    </dgm:pt>
    <dgm:pt modelId="{6F498D3D-F406-2347-9F87-106BF92B927A}" type="pres">
      <dgm:prSet presAssocID="{D723B904-A0DB-0D4A-924A-DB372E4CCC02}" presName="parent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E146FB-3335-E74B-A139-4DD9E507DD45}" type="pres">
      <dgm:prSet presAssocID="{D723B904-A0DB-0D4A-924A-DB372E4CCC02}" presName="childShp" presStyleLbl="bgAccFollowNode1" presStyleIdx="0" presStyleCnt="4">
        <dgm:presLayoutVars>
          <dgm:bulletEnabled val="1"/>
        </dgm:presLayoutVars>
      </dgm:prSet>
      <dgm:spPr/>
    </dgm:pt>
    <dgm:pt modelId="{235D037B-81EA-E94A-9402-643CCFDB0D3E}" type="pres">
      <dgm:prSet presAssocID="{18DA3933-A0D0-714B-AEC7-E687049B2942}" presName="spacing" presStyleCnt="0"/>
      <dgm:spPr/>
    </dgm:pt>
    <dgm:pt modelId="{0463FFFA-261A-6549-B640-52255645F6D9}" type="pres">
      <dgm:prSet presAssocID="{11F63075-71B8-C044-8868-088AC95AD736}" presName="linNode" presStyleCnt="0"/>
      <dgm:spPr/>
    </dgm:pt>
    <dgm:pt modelId="{1113F8F6-D883-6443-946B-6B465449676F}" type="pres">
      <dgm:prSet presAssocID="{11F63075-71B8-C044-8868-088AC95AD736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A8CA07-5417-2C45-AEAA-15C7CCFBDA62}" type="pres">
      <dgm:prSet presAssocID="{11F63075-71B8-C044-8868-088AC95AD736}" presName="childShp" presStyleLbl="bgAccFollowNode1" presStyleIdx="1" presStyleCnt="4">
        <dgm:presLayoutVars>
          <dgm:bulletEnabled val="1"/>
        </dgm:presLayoutVars>
      </dgm:prSet>
      <dgm:spPr/>
    </dgm:pt>
    <dgm:pt modelId="{E36351BE-49BF-CF43-8A7F-FA4330DEB1F9}" type="pres">
      <dgm:prSet presAssocID="{0C1C1AC4-4057-714A-9F86-F2FE554856AD}" presName="spacing" presStyleCnt="0"/>
      <dgm:spPr/>
    </dgm:pt>
    <dgm:pt modelId="{8403EB94-BC51-994D-A4D9-311C61A988ED}" type="pres">
      <dgm:prSet presAssocID="{15FA9061-25C7-3949-84B4-6044274D8590}" presName="linNode" presStyleCnt="0"/>
      <dgm:spPr/>
    </dgm:pt>
    <dgm:pt modelId="{DBB6AF30-83AE-AC4A-BB56-8FC2949A8A7D}" type="pres">
      <dgm:prSet presAssocID="{15FA9061-25C7-3949-84B4-6044274D8590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153948-3EB2-E442-81D3-401310AB2FC8}" type="pres">
      <dgm:prSet presAssocID="{15FA9061-25C7-3949-84B4-6044274D8590}" presName="childShp" presStyleLbl="bgAccFollowNode1" presStyleIdx="2" presStyleCnt="4">
        <dgm:presLayoutVars>
          <dgm:bulletEnabled val="1"/>
        </dgm:presLayoutVars>
      </dgm:prSet>
      <dgm:spPr/>
    </dgm:pt>
    <dgm:pt modelId="{12D57F58-910E-D145-AAC3-9EC3C665E35B}" type="pres">
      <dgm:prSet presAssocID="{3CAF70E6-7C20-7E49-8C99-4F79C754E336}" presName="spacing" presStyleCnt="0"/>
      <dgm:spPr/>
    </dgm:pt>
    <dgm:pt modelId="{4FA6CA0A-51F5-AC41-9242-A7716B716508}" type="pres">
      <dgm:prSet presAssocID="{DAECF3DA-8558-E845-8848-0BA68A5560C0}" presName="linNode" presStyleCnt="0"/>
      <dgm:spPr/>
    </dgm:pt>
    <dgm:pt modelId="{AA067EEB-435B-0B42-BF85-2C7E3F9AC1D9}" type="pres">
      <dgm:prSet presAssocID="{DAECF3DA-8558-E845-8848-0BA68A5560C0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4933E4-228E-574E-A048-1422665828BB}" type="pres">
      <dgm:prSet presAssocID="{DAECF3DA-8558-E845-8848-0BA68A5560C0}" presName="childShp" presStyleLbl="bgAccFollowNode1" presStyleIdx="3" presStyleCnt="4">
        <dgm:presLayoutVars>
          <dgm:bulletEnabled val="1"/>
        </dgm:presLayoutVars>
      </dgm:prSet>
      <dgm:spPr/>
    </dgm:pt>
  </dgm:ptLst>
  <dgm:cxnLst>
    <dgm:cxn modelId="{FAE6B7CD-542C-7641-8DCD-B3850723ABA3}" srcId="{AF37E8DE-0A86-6E41-A9C8-FF6A50AEF649}" destId="{15FA9061-25C7-3949-84B4-6044274D8590}" srcOrd="2" destOrd="0" parTransId="{3E39E2A0-4986-A84D-A752-2CB224E6E82A}" sibTransId="{3CAF70E6-7C20-7E49-8C99-4F79C754E336}"/>
    <dgm:cxn modelId="{FC4227CD-B8C6-DE4A-A24C-2949445AC0A0}" type="presOf" srcId="{D723B904-A0DB-0D4A-924A-DB372E4CCC02}" destId="{6F498D3D-F406-2347-9F87-106BF92B927A}" srcOrd="0" destOrd="0" presId="urn:microsoft.com/office/officeart/2005/8/layout/vList6"/>
    <dgm:cxn modelId="{C02AD37E-856E-5947-8A35-39275E6F9A56}" type="presOf" srcId="{11F63075-71B8-C044-8868-088AC95AD736}" destId="{1113F8F6-D883-6443-946B-6B465449676F}" srcOrd="0" destOrd="0" presId="urn:microsoft.com/office/officeart/2005/8/layout/vList6"/>
    <dgm:cxn modelId="{C3CAE569-0407-8043-A144-6DF30D11666C}" type="presOf" srcId="{DAECF3DA-8558-E845-8848-0BA68A5560C0}" destId="{AA067EEB-435B-0B42-BF85-2C7E3F9AC1D9}" srcOrd="0" destOrd="0" presId="urn:microsoft.com/office/officeart/2005/8/layout/vList6"/>
    <dgm:cxn modelId="{C2592C8F-68F4-3943-A3EC-BB8FD1044DB6}" srcId="{AF37E8DE-0A86-6E41-A9C8-FF6A50AEF649}" destId="{DAECF3DA-8558-E845-8848-0BA68A5560C0}" srcOrd="3" destOrd="0" parTransId="{D2DA00F7-D10A-AC45-80AC-EB00B69B775E}" sibTransId="{791C749B-AD96-FD42-B235-B8E1F2B4344D}"/>
    <dgm:cxn modelId="{644EFFF9-FCBA-474F-A149-18DFFEECCD81}" type="presOf" srcId="{15FA9061-25C7-3949-84B4-6044274D8590}" destId="{DBB6AF30-83AE-AC4A-BB56-8FC2949A8A7D}" srcOrd="0" destOrd="0" presId="urn:microsoft.com/office/officeart/2005/8/layout/vList6"/>
    <dgm:cxn modelId="{0ADEDBD6-D37A-9243-84BF-D1A99B03A6C1}" srcId="{AF37E8DE-0A86-6E41-A9C8-FF6A50AEF649}" destId="{D723B904-A0DB-0D4A-924A-DB372E4CCC02}" srcOrd="0" destOrd="0" parTransId="{83896D2E-DBFB-6847-AE68-5A520EDBB9C2}" sibTransId="{18DA3933-A0D0-714B-AEC7-E687049B2942}"/>
    <dgm:cxn modelId="{B1F0CC78-A31E-5C4F-AAC9-26C112B641FA}" type="presOf" srcId="{AF37E8DE-0A86-6E41-A9C8-FF6A50AEF649}" destId="{F0654520-BB54-4A41-B1CA-7DAC46400EA3}" srcOrd="0" destOrd="0" presId="urn:microsoft.com/office/officeart/2005/8/layout/vList6"/>
    <dgm:cxn modelId="{96DC0466-9501-7D44-85FD-7ADA84F894BB}" srcId="{AF37E8DE-0A86-6E41-A9C8-FF6A50AEF649}" destId="{11F63075-71B8-C044-8868-088AC95AD736}" srcOrd="1" destOrd="0" parTransId="{FB5AA1A7-410C-4349-92DD-04BE5F266D74}" sibTransId="{0C1C1AC4-4057-714A-9F86-F2FE554856AD}"/>
    <dgm:cxn modelId="{35AA4EA6-C44E-F74B-8923-33287AD06258}" type="presParOf" srcId="{F0654520-BB54-4A41-B1CA-7DAC46400EA3}" destId="{78D85C77-8C64-B545-8B72-F309606A7970}" srcOrd="0" destOrd="0" presId="urn:microsoft.com/office/officeart/2005/8/layout/vList6"/>
    <dgm:cxn modelId="{26EE941A-6E03-EC44-A649-E4CD5911FED1}" type="presParOf" srcId="{78D85C77-8C64-B545-8B72-F309606A7970}" destId="{6F498D3D-F406-2347-9F87-106BF92B927A}" srcOrd="0" destOrd="0" presId="urn:microsoft.com/office/officeart/2005/8/layout/vList6"/>
    <dgm:cxn modelId="{F649C0BF-D56B-AC45-9470-DAAA32D2F7ED}" type="presParOf" srcId="{78D85C77-8C64-B545-8B72-F309606A7970}" destId="{86E146FB-3335-E74B-A139-4DD9E507DD45}" srcOrd="1" destOrd="0" presId="urn:microsoft.com/office/officeart/2005/8/layout/vList6"/>
    <dgm:cxn modelId="{1D981C4D-A366-F340-9CC7-A30B31669B24}" type="presParOf" srcId="{F0654520-BB54-4A41-B1CA-7DAC46400EA3}" destId="{235D037B-81EA-E94A-9402-643CCFDB0D3E}" srcOrd="1" destOrd="0" presId="urn:microsoft.com/office/officeart/2005/8/layout/vList6"/>
    <dgm:cxn modelId="{3080C89B-685D-124C-9129-F024ADCFB5BC}" type="presParOf" srcId="{F0654520-BB54-4A41-B1CA-7DAC46400EA3}" destId="{0463FFFA-261A-6549-B640-52255645F6D9}" srcOrd="2" destOrd="0" presId="urn:microsoft.com/office/officeart/2005/8/layout/vList6"/>
    <dgm:cxn modelId="{C0505F6E-15A1-9F40-A3C8-1780ED0D2255}" type="presParOf" srcId="{0463FFFA-261A-6549-B640-52255645F6D9}" destId="{1113F8F6-D883-6443-946B-6B465449676F}" srcOrd="0" destOrd="0" presId="urn:microsoft.com/office/officeart/2005/8/layout/vList6"/>
    <dgm:cxn modelId="{3F55778B-106E-9841-8E21-D537A980694E}" type="presParOf" srcId="{0463FFFA-261A-6549-B640-52255645F6D9}" destId="{44A8CA07-5417-2C45-AEAA-15C7CCFBDA62}" srcOrd="1" destOrd="0" presId="urn:microsoft.com/office/officeart/2005/8/layout/vList6"/>
    <dgm:cxn modelId="{EA5A00E1-401B-D847-92EE-C780EF3E6E5B}" type="presParOf" srcId="{F0654520-BB54-4A41-B1CA-7DAC46400EA3}" destId="{E36351BE-49BF-CF43-8A7F-FA4330DEB1F9}" srcOrd="3" destOrd="0" presId="urn:microsoft.com/office/officeart/2005/8/layout/vList6"/>
    <dgm:cxn modelId="{EC160733-B06E-0C48-AD1D-E8BDC19B70CE}" type="presParOf" srcId="{F0654520-BB54-4A41-B1CA-7DAC46400EA3}" destId="{8403EB94-BC51-994D-A4D9-311C61A988ED}" srcOrd="4" destOrd="0" presId="urn:microsoft.com/office/officeart/2005/8/layout/vList6"/>
    <dgm:cxn modelId="{A9B88F72-2B3A-6D42-BC7A-55FCA4119BC6}" type="presParOf" srcId="{8403EB94-BC51-994D-A4D9-311C61A988ED}" destId="{DBB6AF30-83AE-AC4A-BB56-8FC2949A8A7D}" srcOrd="0" destOrd="0" presId="urn:microsoft.com/office/officeart/2005/8/layout/vList6"/>
    <dgm:cxn modelId="{E07D8433-2618-4C48-B5F8-DAF09B6539D3}" type="presParOf" srcId="{8403EB94-BC51-994D-A4D9-311C61A988ED}" destId="{14153948-3EB2-E442-81D3-401310AB2FC8}" srcOrd="1" destOrd="0" presId="urn:microsoft.com/office/officeart/2005/8/layout/vList6"/>
    <dgm:cxn modelId="{6E6B076D-080A-6540-B58F-A8023473D7F7}" type="presParOf" srcId="{F0654520-BB54-4A41-B1CA-7DAC46400EA3}" destId="{12D57F58-910E-D145-AAC3-9EC3C665E35B}" srcOrd="5" destOrd="0" presId="urn:microsoft.com/office/officeart/2005/8/layout/vList6"/>
    <dgm:cxn modelId="{7C0BC946-707D-E340-BB29-4895D0CB9C87}" type="presParOf" srcId="{F0654520-BB54-4A41-B1CA-7DAC46400EA3}" destId="{4FA6CA0A-51F5-AC41-9242-A7716B716508}" srcOrd="6" destOrd="0" presId="urn:microsoft.com/office/officeart/2005/8/layout/vList6"/>
    <dgm:cxn modelId="{21964039-1ECA-ED43-9D13-3EA7E8ACC2AB}" type="presParOf" srcId="{4FA6CA0A-51F5-AC41-9242-A7716B716508}" destId="{AA067EEB-435B-0B42-BF85-2C7E3F9AC1D9}" srcOrd="0" destOrd="0" presId="urn:microsoft.com/office/officeart/2005/8/layout/vList6"/>
    <dgm:cxn modelId="{CF8ACD1E-7F7D-9A46-81F4-3AC6CFCCCEEF}" type="presParOf" srcId="{4FA6CA0A-51F5-AC41-9242-A7716B716508}" destId="{BE4933E4-228E-574E-A048-1422665828B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E146FB-3335-E74B-A139-4DD9E507DD45}">
      <dsp:nvSpPr>
        <dsp:cNvPr id="0" name=""/>
        <dsp:cNvSpPr/>
      </dsp:nvSpPr>
      <dsp:spPr>
        <a:xfrm>
          <a:off x="2514717" y="1038"/>
          <a:ext cx="3772076" cy="82409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498D3D-F406-2347-9F87-106BF92B927A}">
      <dsp:nvSpPr>
        <dsp:cNvPr id="0" name=""/>
        <dsp:cNvSpPr/>
      </dsp:nvSpPr>
      <dsp:spPr>
        <a:xfrm>
          <a:off x="0" y="1038"/>
          <a:ext cx="2514717" cy="824094"/>
        </a:xfrm>
        <a:prstGeom prst="roundRect">
          <a:avLst/>
        </a:prstGeom>
        <a:solidFill>
          <a:srgbClr val="0C395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1200"/>
            <a:t>DARIAH</a:t>
          </a:r>
          <a:endParaRPr lang="en-US" sz="3600" kern="1200"/>
        </a:p>
      </dsp:txBody>
      <dsp:txXfrm>
        <a:off x="40229" y="41267"/>
        <a:ext cx="2434259" cy="743636"/>
      </dsp:txXfrm>
    </dsp:sp>
    <dsp:sp modelId="{44A8CA07-5417-2C45-AEAA-15C7CCFBDA62}">
      <dsp:nvSpPr>
        <dsp:cNvPr id="0" name=""/>
        <dsp:cNvSpPr/>
      </dsp:nvSpPr>
      <dsp:spPr>
        <a:xfrm>
          <a:off x="2514717" y="907542"/>
          <a:ext cx="3772076" cy="82409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3F8F6-D883-6443-946B-6B465449676F}">
      <dsp:nvSpPr>
        <dsp:cNvPr id="0" name=""/>
        <dsp:cNvSpPr/>
      </dsp:nvSpPr>
      <dsp:spPr>
        <a:xfrm>
          <a:off x="0" y="907542"/>
          <a:ext cx="2514717" cy="824094"/>
        </a:xfrm>
        <a:prstGeom prst="roundRect">
          <a:avLst/>
        </a:prstGeom>
        <a:solidFill>
          <a:srgbClr val="0C395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1200" dirty="0"/>
            <a:t>Life Science</a:t>
          </a:r>
          <a:endParaRPr lang="en-US" sz="3600" kern="1200" dirty="0"/>
        </a:p>
      </dsp:txBody>
      <dsp:txXfrm>
        <a:off x="40229" y="947771"/>
        <a:ext cx="2434259" cy="743636"/>
      </dsp:txXfrm>
    </dsp:sp>
    <dsp:sp modelId="{14153948-3EB2-E442-81D3-401310AB2FC8}">
      <dsp:nvSpPr>
        <dsp:cNvPr id="0" name=""/>
        <dsp:cNvSpPr/>
      </dsp:nvSpPr>
      <dsp:spPr>
        <a:xfrm>
          <a:off x="2514717" y="1814046"/>
          <a:ext cx="3772076" cy="82409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B6AF30-83AE-AC4A-BB56-8FC2949A8A7D}">
      <dsp:nvSpPr>
        <dsp:cNvPr id="0" name=""/>
        <dsp:cNvSpPr/>
      </dsp:nvSpPr>
      <dsp:spPr>
        <a:xfrm>
          <a:off x="0" y="1814046"/>
          <a:ext cx="2514717" cy="824094"/>
        </a:xfrm>
        <a:prstGeom prst="roundRect">
          <a:avLst/>
        </a:prstGeom>
        <a:solidFill>
          <a:srgbClr val="0C395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600" kern="1200" dirty="0"/>
            <a:t>EPOS</a:t>
          </a:r>
          <a:endParaRPr lang="en-US" sz="3600" kern="1200" dirty="0"/>
        </a:p>
      </dsp:txBody>
      <dsp:txXfrm>
        <a:off x="40229" y="1854275"/>
        <a:ext cx="2434259" cy="743636"/>
      </dsp:txXfrm>
    </dsp:sp>
    <dsp:sp modelId="{BE4933E4-228E-574E-A048-1422665828BB}">
      <dsp:nvSpPr>
        <dsp:cNvPr id="0" name=""/>
        <dsp:cNvSpPr/>
      </dsp:nvSpPr>
      <dsp:spPr>
        <a:xfrm>
          <a:off x="2514717" y="2720550"/>
          <a:ext cx="3772076" cy="82409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067EEB-435B-0B42-BF85-2C7E3F9AC1D9}">
      <dsp:nvSpPr>
        <dsp:cNvPr id="0" name=""/>
        <dsp:cNvSpPr/>
      </dsp:nvSpPr>
      <dsp:spPr>
        <a:xfrm>
          <a:off x="0" y="2720550"/>
          <a:ext cx="2514717" cy="824094"/>
        </a:xfrm>
        <a:prstGeom prst="roundRect">
          <a:avLst/>
        </a:prstGeom>
        <a:solidFill>
          <a:srgbClr val="0C395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...</a:t>
          </a:r>
        </a:p>
      </dsp:txBody>
      <dsp:txXfrm>
        <a:off x="40229" y="2760779"/>
        <a:ext cx="2434259" cy="7436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D8A83-A817-41E3-A602-3B517E18334E}" type="datetimeFigureOut">
              <a:rPr lang="en-GB" smtClean="0"/>
              <a:t>30/03/2019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C110B-1C27-4A5B-8007-E6BF4BB6C5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72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we identified a large number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requirements and common challenges across (14) research communities and e-infrastructures. (based on FIM4R)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Balancing the interest of all the different communities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input we needed to commence our pilots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Attribute aggregation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federated identity management systems are limited by users' ability to choose only one identity provider per service session. There should be a linking service that lets users securely link their various identity provider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accounts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 having to authenticate separately to each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 friendliness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tools that support the FIM framework should be simple and intuitive and integrate with the many other IT tools used in daily life. Multiple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redirection problem,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standardise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shib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loging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institutional login).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Credential translation: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Converting credentials to different formats enables interaction between services using different authentication technologies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 of insurance: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 level of assurance as to whether someone or something is who or what it claims to be in a digital environment. 2. The way you login. How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safe is the digital way to login you are using (password? Crappy. Token? Super safe)</a:t>
            </a:r>
            <a:r>
              <a:rPr lang="en-US" dirty="0">
                <a:effectLst/>
              </a:rPr>
              <a:t> 3. How much do I trust your infrastructure</a:t>
            </a:r>
            <a:r>
              <a:rPr lang="en-US" baseline="0" dirty="0">
                <a:effectLst/>
              </a:rPr>
              <a:t> (your admin? Your network?)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Bridging communities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FIM is important and it’s becoming even more.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ridging between the various communities is a central issue with an efficient mapping of the respective attributes.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non-browser federated access.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Non-browser based interfaces are essential to support machine-machine interactions in secured workflows.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705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59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28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352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873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814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8619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34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046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696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we identified a large number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requirements and common challenges across (14) research communities and e-infrastructures. (based on FIM4R)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Balancing the interest of all the different communities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input we needed to commence our pilots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Attribute aggregation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federated identity management systems are limited by users' ability to choose only one identity provider per service session. There should be a linking service that lets users securely link their various identity provider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accounts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 having to authenticate separately to each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User friendliness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tools that support the FIM framework should be simple and intuitive and integrate with the many other IT tools used in daily life. Multiple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redirection problem,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standardise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shib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loging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institutional login).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Credential translation: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Converting credentials to different formats enables interaction between services using different authentication technologies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 of insurance: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 level of assurance as to whether someone or something is who or what it claims to be in a digital environment. 2. The way you login. How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safe is the digital way to login you are using (password? Crappy. Token? Super safe)</a:t>
            </a:r>
            <a:r>
              <a:rPr lang="en-US" dirty="0">
                <a:effectLst/>
              </a:rPr>
              <a:t> 3. How much do I trust your infrastructure</a:t>
            </a:r>
            <a:r>
              <a:rPr lang="en-US" baseline="0" dirty="0">
                <a:effectLst/>
              </a:rPr>
              <a:t> (your admin? Your network?)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Bridging communities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FIM is important and it’s becoming even more.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ridging between the various communities is a central issue with an efficient mapping of the respective attributes.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non-browser federated access.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Non-browser based interfaces are essential to support machine-machine interactions in secured workflows.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182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205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632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915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604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4658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099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93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1625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40257" y="3625009"/>
            <a:ext cx="6795911" cy="375289"/>
          </a:xfrm>
        </p:spPr>
        <p:txBody>
          <a:bodyPr>
            <a:normAutofit/>
          </a:bodyPr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en-US" dirty="0" smtClean="0"/>
              <a:t>Presenter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240256" y="5484095"/>
            <a:ext cx="6671027" cy="43634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Event, Location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240257" y="2804346"/>
            <a:ext cx="6683727" cy="503459"/>
          </a:xfrm>
        </p:spPr>
        <p:txBody>
          <a:bodyPr>
            <a:normAutofit/>
          </a:bodyPr>
          <a:lstStyle>
            <a:lvl1pPr marL="0" indent="0">
              <a:buNone/>
              <a:defRPr sz="1950">
                <a:solidFill>
                  <a:srgbClr val="F6791C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240257" y="2398309"/>
            <a:ext cx="6683727" cy="473242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240256" y="5785332"/>
            <a:ext cx="6671027" cy="42831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Date</a:t>
            </a:r>
            <a:endParaRPr lang="en-GB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240257" y="3947187"/>
            <a:ext cx="6795911" cy="347215"/>
          </a:xfrm>
        </p:spPr>
        <p:txBody>
          <a:bodyPr>
            <a:norm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dirty="0" smtClean="0"/>
              <a:t>Role in Project, AARC (if applicable)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1240257" y="4249757"/>
            <a:ext cx="8818145" cy="347215"/>
          </a:xfrm>
        </p:spPr>
        <p:txBody>
          <a:bodyPr>
            <a:norm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dirty="0" smtClean="0"/>
              <a:t>Role in Organisation, Organisation Name (if Applicable)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86792" y="4765917"/>
            <a:ext cx="1219200" cy="190399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pPr lvl="0"/>
            <a:r>
              <a:rPr lang="en-US" dirty="0" smtClean="0"/>
              <a:t>Logo (optional)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358" y="-42332"/>
            <a:ext cx="4389920" cy="69426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82" y="480622"/>
            <a:ext cx="1482776" cy="1339714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818932" y="927797"/>
            <a:ext cx="591815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00" dirty="0" smtClean="0">
                <a:solidFill>
                  <a:srgbClr val="003F5E"/>
                </a:solidFill>
              </a:rPr>
              <a:t>Authentication and Authorisation for Research and Collaboration</a:t>
            </a:r>
            <a:endParaRPr lang="en-GB" sz="1700" dirty="0">
              <a:solidFill>
                <a:srgbClr val="003F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42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716837"/>
            <a:ext cx="6172200" cy="414421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716837"/>
            <a:ext cx="4314825" cy="415215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9188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Box 1"/>
          <p:cNvSpPr txBox="1"/>
          <p:nvPr userDrawn="1"/>
        </p:nvSpPr>
        <p:spPr>
          <a:xfrm>
            <a:off x="652382" y="304802"/>
            <a:ext cx="3601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solidFill>
                  <a:srgbClr val="003F5D"/>
                </a:solidFill>
              </a:rPr>
              <a:t>Style</a:t>
            </a:r>
            <a:r>
              <a:rPr lang="en-GB" sz="1800" b="1" baseline="0" dirty="0" smtClean="0">
                <a:solidFill>
                  <a:srgbClr val="003F5D"/>
                </a:solidFill>
              </a:rPr>
              <a:t> Guide</a:t>
            </a:r>
          </a:p>
          <a:p>
            <a:r>
              <a:rPr lang="en-GB" sz="1800" baseline="0" dirty="0" smtClean="0">
                <a:solidFill>
                  <a:srgbClr val="F57A1E"/>
                </a:solidFill>
              </a:rPr>
              <a:t>A Guide to Using the AARC Template</a:t>
            </a:r>
            <a:endParaRPr lang="en-GB" sz="1800" dirty="0">
              <a:solidFill>
                <a:srgbClr val="F57A1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780366" y="2025770"/>
            <a:ext cx="101496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003F5D"/>
                </a:solidFill>
              </a:rPr>
              <a:t>This template is to</a:t>
            </a:r>
            <a:r>
              <a:rPr lang="en-GB" sz="1800" baseline="0" dirty="0" smtClean="0">
                <a:solidFill>
                  <a:srgbClr val="003F5D"/>
                </a:solidFill>
              </a:rPr>
              <a:t> present information on behalf of the AARC Project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Font is Calibri and will auto-size. Avoid using a font size less than 18pt.  Main font colour is Teal, </a:t>
            </a:r>
            <a:r>
              <a:rPr lang="en-GB" sz="1800" baseline="0" dirty="0" smtClean="0">
                <a:solidFill>
                  <a:srgbClr val="F57B20"/>
                </a:solidFill>
              </a:rPr>
              <a:t>highlight colour is Orange and should be used sparingly.</a:t>
            </a:r>
            <a:r>
              <a:rPr lang="en-GB" sz="1800" baseline="0" dirty="0" smtClean="0">
                <a:solidFill>
                  <a:srgbClr val="ED1556"/>
                </a:solidFill>
              </a:rPr>
              <a:t> </a:t>
            </a:r>
            <a:r>
              <a:rPr lang="en-GB" sz="1800" baseline="0" dirty="0" smtClean="0">
                <a:solidFill>
                  <a:srgbClr val="003F5D"/>
                </a:solidFill>
              </a:rPr>
              <a:t>If the colours are not shown in PowerPoint use the colour picker to select the correct colour from the logo or these samples</a:t>
            </a:r>
            <a:endParaRPr lang="en-GB" sz="1800" baseline="0" dirty="0" smtClean="0">
              <a:solidFill>
                <a:srgbClr val="ED1556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800" baseline="0" dirty="0" smtClean="0">
              <a:solidFill>
                <a:srgbClr val="ED1556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The title slide has space for the speaker’s own organisation logo which should be no larger than the main AARC logo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800" baseline="0" dirty="0" smtClean="0">
              <a:solidFill>
                <a:srgbClr val="003F5D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The end slide includes EU logo, copyright, and funding statement and must be included in any slide packs distributed or printed.</a:t>
            </a:r>
          </a:p>
        </p:txBody>
      </p:sp>
      <p:sp>
        <p:nvSpPr>
          <p:cNvPr id="5" name="Oval 4"/>
          <p:cNvSpPr/>
          <p:nvPr userDrawn="1"/>
        </p:nvSpPr>
        <p:spPr>
          <a:xfrm>
            <a:off x="10890209" y="5560973"/>
            <a:ext cx="727243" cy="529390"/>
          </a:xfrm>
          <a:prstGeom prst="ellipse">
            <a:avLst/>
          </a:prstGeom>
          <a:solidFill>
            <a:srgbClr val="003F5D"/>
          </a:solidFill>
          <a:ln>
            <a:solidFill>
              <a:srgbClr val="003F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Oval 8"/>
          <p:cNvSpPr/>
          <p:nvPr userDrawn="1"/>
        </p:nvSpPr>
        <p:spPr>
          <a:xfrm>
            <a:off x="9884901" y="5560973"/>
            <a:ext cx="727243" cy="529390"/>
          </a:xfrm>
          <a:prstGeom prst="ellipse">
            <a:avLst/>
          </a:prstGeom>
          <a:solidFill>
            <a:srgbClr val="F6791C"/>
          </a:solidFill>
          <a:ln>
            <a:solidFill>
              <a:srgbClr val="F67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178045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(Must be includ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2"/>
            <a:ext cx="12192001" cy="6858001"/>
          </a:xfrm>
          <a:prstGeom prst="rect">
            <a:avLst/>
          </a:prstGeom>
          <a:solidFill>
            <a:srgbClr val="003F5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b="30428"/>
          <a:stretch/>
        </p:blipFill>
        <p:spPr>
          <a:xfrm>
            <a:off x="5217067" y="4837092"/>
            <a:ext cx="1385319" cy="785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88" y="5966378"/>
            <a:ext cx="433675" cy="29466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111444" y="2395574"/>
            <a:ext cx="37489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Thank you</a:t>
            </a:r>
          </a:p>
          <a:p>
            <a:pPr algn="ctr"/>
            <a:r>
              <a:rPr lang="en-GB" sz="4400" dirty="0" smtClean="0">
                <a:solidFill>
                  <a:srgbClr val="F6791C"/>
                </a:solidFill>
              </a:rPr>
              <a:t>Any</a:t>
            </a:r>
            <a:r>
              <a:rPr lang="en-GB" sz="4400" baseline="0" dirty="0" smtClean="0">
                <a:solidFill>
                  <a:srgbClr val="F6791C"/>
                </a:solidFill>
              </a:rPr>
              <a:t> Questions?</a:t>
            </a:r>
            <a:endParaRPr lang="en-GB" sz="4400" dirty="0">
              <a:solidFill>
                <a:srgbClr val="F6791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357" y="-50222"/>
            <a:ext cx="4394909" cy="6950557"/>
          </a:xfrm>
          <a:prstGeom prst="rect">
            <a:avLst/>
          </a:prstGeom>
        </p:spPr>
      </p:pic>
      <p:sp>
        <p:nvSpPr>
          <p:cNvPr id="25" name="Content Placeholder 24"/>
          <p:cNvSpPr>
            <a:spLocks noGrp="1"/>
          </p:cNvSpPr>
          <p:nvPr>
            <p:ph sz="quarter" idx="11" hasCustomPrompt="1"/>
          </p:nvPr>
        </p:nvSpPr>
        <p:spPr>
          <a:xfrm>
            <a:off x="3763166" y="4113541"/>
            <a:ext cx="4445529" cy="37371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Presenter email address</a:t>
            </a:r>
            <a:endParaRPr lang="en-GB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091782" y="6289305"/>
            <a:ext cx="5747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GÉANT  on behalf of the AARC project.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work leading to these results has received funding from the European Union’s Horizon 2020 research and innovation programme under Grant Agreement No. </a:t>
            </a:r>
            <a:r>
              <a:rPr lang="is-IS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730941 </a:t>
            </a:r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(AARC2).</a:t>
            </a:r>
            <a:endParaRPr lang="en-GB" sz="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73469" y="5591160"/>
            <a:ext cx="13837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https://aarc-project.eu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39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609600" y="71437"/>
            <a:ext cx="10972800" cy="114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150201" y="1153134"/>
            <a:ext cx="11891599" cy="5249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409055" y="6333133"/>
            <a:ext cx="7315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84710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>
                <a:latin typeface="+mn-lt"/>
              </a:defRPr>
            </a:lvl1pPr>
            <a:lvl2pPr>
              <a:defRPr sz="1800">
                <a:solidFill>
                  <a:srgbClr val="004361"/>
                </a:solidFill>
                <a:latin typeface="+mn-lt"/>
              </a:defRPr>
            </a:lvl2pPr>
            <a:lvl3pPr>
              <a:defRPr sz="1800">
                <a:solidFill>
                  <a:srgbClr val="003F5E"/>
                </a:solidFill>
                <a:latin typeface="+mn-lt"/>
              </a:defRPr>
            </a:lvl3pPr>
            <a:lvl4pPr>
              <a:defRPr sz="1800">
                <a:latin typeface="+mn-lt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139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15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877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603" y="1681163"/>
            <a:ext cx="551497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601" y="2489204"/>
            <a:ext cx="5553075" cy="37004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9482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:33 Text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1" y="1524003"/>
            <a:ext cx="7864123" cy="4652963"/>
          </a:xfrm>
        </p:spPr>
        <p:txBody>
          <a:bodyPr/>
          <a:lstStyle>
            <a:lvl1pPr>
              <a:defRPr sz="1500">
                <a:latin typeface="+mn-lt"/>
              </a:defRPr>
            </a:lvl1pPr>
            <a:lvl2pPr>
              <a:defRPr>
                <a:solidFill>
                  <a:srgbClr val="004361"/>
                </a:solidFill>
                <a:latin typeface="+mn-lt"/>
              </a:defRPr>
            </a:lvl2pPr>
            <a:lvl3pPr>
              <a:defRPr>
                <a:solidFill>
                  <a:srgbClr val="003F5E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8319911" y="153246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8602125" y="1532467"/>
            <a:ext cx="3" cy="468206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51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5077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1676400"/>
            <a:ext cx="12192000" cy="2165684"/>
          </a:xfrm>
          <a:prstGeom prst="rect">
            <a:avLst/>
          </a:prstGeom>
          <a:solidFill>
            <a:srgbClr val="013F5E"/>
          </a:solidFill>
          <a:ln>
            <a:solidFill>
              <a:srgbClr val="01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70572" y="4083050"/>
            <a:ext cx="11208083" cy="218139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2505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3858126"/>
            <a:ext cx="12192000" cy="2165684"/>
          </a:xfrm>
          <a:prstGeom prst="rect">
            <a:avLst/>
          </a:prstGeom>
          <a:solidFill>
            <a:srgbClr val="004361"/>
          </a:solidFill>
          <a:ln>
            <a:solidFill>
              <a:srgbClr val="01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8287" y="1524586"/>
            <a:ext cx="11315924" cy="210093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252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651518"/>
            <a:ext cx="6172200" cy="4209532"/>
          </a:xfrm>
        </p:spPr>
        <p:txBody>
          <a:bodyPr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642188"/>
            <a:ext cx="4314825" cy="42268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4033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6935" y="203200"/>
            <a:ext cx="9040688" cy="927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Slide Title</a:t>
            </a:r>
            <a:br>
              <a:rPr lang="en-US" dirty="0" smtClean="0"/>
            </a:br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4502" y="1439333"/>
            <a:ext cx="10909300" cy="4737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61812" y="6406019"/>
            <a:ext cx="741021" cy="274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4502" y="6406019"/>
            <a:ext cx="11274749" cy="7229"/>
          </a:xfrm>
          <a:prstGeom prst="line">
            <a:avLst/>
          </a:prstGeom>
          <a:ln w="12700" cap="rnd">
            <a:solidFill>
              <a:srgbClr val="F57B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25400" y="6481610"/>
            <a:ext cx="181751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50" baseline="0" dirty="0" smtClean="0">
                <a:solidFill>
                  <a:srgbClr val="003F5E"/>
                </a:solidFill>
              </a:rPr>
              <a:t>https://aarc-project.eu</a:t>
            </a:r>
            <a:endParaRPr lang="en-GB" sz="750" dirty="0">
              <a:solidFill>
                <a:srgbClr val="003F5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444503" y="1224327"/>
            <a:ext cx="10274297" cy="2887"/>
          </a:xfrm>
          <a:prstGeom prst="line">
            <a:avLst/>
          </a:prstGeom>
          <a:ln w="12700">
            <a:solidFill>
              <a:srgbClr val="003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149" y="143931"/>
            <a:ext cx="1144684" cy="10342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3" y="6460279"/>
            <a:ext cx="331798" cy="29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0" r:id="rId2"/>
    <p:sldLayoutId id="2147483652" r:id="rId3"/>
    <p:sldLayoutId id="2147483653" r:id="rId4"/>
    <p:sldLayoutId id="2147483660" r:id="rId5"/>
    <p:sldLayoutId id="2147483654" r:id="rId6"/>
    <p:sldLayoutId id="2147483655" r:id="rId7"/>
    <p:sldLayoutId id="2147483659" r:id="rId8"/>
    <p:sldLayoutId id="2147483656" r:id="rId9"/>
    <p:sldLayoutId id="2147483657" r:id="rId10"/>
    <p:sldLayoutId id="2147483663" r:id="rId11"/>
    <p:sldLayoutId id="2147483662" r:id="rId12"/>
    <p:sldLayoutId id="2147483664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2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3F5E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4.pn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tiff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tiff"/><Relationship Id="rId25" Type="http://schemas.openxmlformats.org/officeDocument/2006/relationships/image" Target="../media/image33.tif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20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tiff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tiff"/><Relationship Id="rId10" Type="http://schemas.openxmlformats.org/officeDocument/2006/relationships/image" Target="../media/image18.png"/><Relationship Id="rId19" Type="http://schemas.openxmlformats.org/officeDocument/2006/relationships/image" Target="../media/image27.tiff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7.jpeg"/><Relationship Id="rId3" Type="http://schemas.openxmlformats.org/officeDocument/2006/relationships/image" Target="../media/image56.png"/><Relationship Id="rId21" Type="http://schemas.openxmlformats.org/officeDocument/2006/relationships/image" Target="../media/image80.jpe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5.png"/><Relationship Id="rId20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55.png"/><Relationship Id="rId10" Type="http://schemas.openxmlformats.org/officeDocument/2006/relationships/image" Target="../media/image70.png"/><Relationship Id="rId19" Type="http://schemas.openxmlformats.org/officeDocument/2006/relationships/image" Target="../media/image78.jp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refeds.org/assuranc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1.jpg"/><Relationship Id="rId4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00.png"/><Relationship Id="rId3" Type="http://schemas.openxmlformats.org/officeDocument/2006/relationships/hyperlink" Target="https://wiki.refeds.org/display/GROUPS/Pilot+on+RAF+and+SFA" TargetMode="External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10.wmf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hyperlink" Target="https://wiki.refeds.org/display/GROUPS/Pilot+resources" TargetMode="External"/><Relationship Id="rId9" Type="http://schemas.openxmlformats.org/officeDocument/2006/relationships/image" Target="../media/image10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png"/><Relationship Id="rId4" Type="http://schemas.openxmlformats.org/officeDocument/2006/relationships/hyperlink" Target="https://doi.org/10.5281/zenodo.1173558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iana.org/assignments/loa-profile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eg"/><Relationship Id="rId4" Type="http://schemas.openxmlformats.org/officeDocument/2006/relationships/image" Target="../media/image128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tiff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tiff"/><Relationship Id="rId25" Type="http://schemas.openxmlformats.org/officeDocument/2006/relationships/image" Target="../media/image33.tif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20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tiff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tiff"/><Relationship Id="rId10" Type="http://schemas.openxmlformats.org/officeDocument/2006/relationships/image" Target="../media/image18.png"/><Relationship Id="rId19" Type="http://schemas.openxmlformats.org/officeDocument/2006/relationships/image" Target="../media/image27.tiff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aarc-project.eu/guidelines/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David </a:t>
            </a:r>
            <a:r>
              <a:rPr lang="en-GB" dirty="0" err="1" smtClean="0"/>
              <a:t>Groep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IGTF All Hands meeting Taipei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Harmonisation of policy, practice and architecture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240257" y="2398309"/>
            <a:ext cx="6946481" cy="473242"/>
          </a:xfrm>
        </p:spPr>
        <p:txBody>
          <a:bodyPr/>
          <a:lstStyle/>
          <a:p>
            <a:r>
              <a:rPr lang="en-GB" dirty="0"/>
              <a:t>AARC multi-community BPA and assurance mapping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dirty="0" smtClean="0"/>
              <a:t>April 1, 2019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Policy and Best Practice Coordination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Nikhef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00" y="4907852"/>
            <a:ext cx="726748" cy="28213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614611" y="5288422"/>
            <a:ext cx="3392511" cy="646331"/>
            <a:chOff x="7820132" y="5372101"/>
            <a:chExt cx="3392511" cy="646331"/>
          </a:xfrm>
          <a:solidFill>
            <a:schemeClr val="bg1"/>
          </a:solidFill>
          <a:effectLst>
            <a:glow rad="101600">
              <a:srgbClr val="0C3959">
                <a:alpha val="60000"/>
              </a:srgbClr>
            </a:glow>
          </a:effectLst>
        </p:grpSpPr>
        <p:sp>
          <p:nvSpPr>
            <p:cNvPr id="12" name="Rectangle 11"/>
            <p:cNvSpPr/>
            <p:nvPr/>
          </p:nvSpPr>
          <p:spPr>
            <a:xfrm>
              <a:off x="7820132" y="5372101"/>
              <a:ext cx="3392511" cy="646331"/>
            </a:xfrm>
            <a:prstGeom prst="rect">
              <a:avLst/>
            </a:prstGeom>
            <a:grpFill/>
            <a:ln>
              <a:solidFill>
                <a:srgbClr val="0C3959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 collaboration with and </a:t>
              </a:r>
              <a:br>
                <a:rPr lang="en-GB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GB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co-supported by EOSC-HUB </a:t>
              </a:r>
              <a:endParaRPr lang="en-GB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8670" y="5404235"/>
              <a:ext cx="582061" cy="582061"/>
            </a:xfrm>
            <a:prstGeom prst="rect">
              <a:avLst/>
            </a:prstGeom>
            <a:grpFill/>
          </p:spPr>
        </p:pic>
      </p:grpSp>
      <p:grpSp>
        <p:nvGrpSpPr>
          <p:cNvPr id="14" name="Group 13"/>
          <p:cNvGrpSpPr/>
          <p:nvPr/>
        </p:nvGrpSpPr>
        <p:grpSpPr>
          <a:xfrm>
            <a:off x="8614611" y="6086988"/>
            <a:ext cx="3392511" cy="523220"/>
            <a:chOff x="8614611" y="6086988"/>
            <a:chExt cx="3392511" cy="523220"/>
          </a:xfrm>
        </p:grpSpPr>
        <p:sp>
          <p:nvSpPr>
            <p:cNvPr id="15" name="Rectangle 14"/>
            <p:cNvSpPr/>
            <p:nvPr/>
          </p:nvSpPr>
          <p:spPr>
            <a:xfrm>
              <a:off x="8614611" y="6086988"/>
              <a:ext cx="3392511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C3959"/>
              </a:solidFill>
            </a:ln>
            <a:effectLst>
              <a:glow rad="101600">
                <a:srgbClr val="0C3959">
                  <a:alpha val="60000"/>
                </a:srgbClr>
              </a:glow>
            </a:effectLst>
          </p:spPr>
          <p:txBody>
            <a:bodyPr wrap="square">
              <a:spAutoFit/>
            </a:bodyPr>
            <a:lstStyle/>
            <a:p>
              <a:r>
                <a:rPr lang="en-GB" sz="1400" i="1" dirty="0" smtClean="0"/>
                <a:t>Supported by the </a:t>
              </a:r>
              <a:r>
                <a:rPr lang="en-GB" sz="1400" i="1" dirty="0"/>
                <a:t>Dutch </a:t>
              </a:r>
              <a:r>
                <a:rPr lang="en-GB" sz="1400" i="1" dirty="0" smtClean="0"/>
                <a:t>National </a:t>
              </a:r>
              <a:br>
                <a:rPr lang="en-GB" sz="1400" i="1" dirty="0" smtClean="0"/>
              </a:br>
              <a:r>
                <a:rPr lang="en-GB" sz="1400" i="1" dirty="0" smtClean="0"/>
                <a:t>e-Infrastructure </a:t>
              </a:r>
              <a:r>
                <a:rPr lang="en-GB" sz="1400" i="1" dirty="0"/>
                <a:t>coordinated by </a:t>
              </a:r>
              <a:r>
                <a:rPr lang="en-GB" sz="1400" i="1" dirty="0" smtClean="0"/>
                <a:t>SURF</a:t>
              </a:r>
              <a:endParaRPr lang="en-GB" sz="1400" i="1" dirty="0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3636" y="6140562"/>
              <a:ext cx="671574" cy="342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945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2" y="1326108"/>
            <a:ext cx="7404098" cy="11382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Use-Cases </a:t>
            </a:r>
            <a:r>
              <a:rPr lang="en-US" sz="2400" b="1" dirty="0"/>
              <a:t>for Interoperable Cross-Infrastructure AAI</a:t>
            </a:r>
          </a:p>
          <a:p>
            <a:pPr marL="0" indent="0">
              <a:buNone/>
            </a:pPr>
            <a:r>
              <a:rPr lang="en-US" dirty="0"/>
              <a:t>Analysis of </a:t>
            </a:r>
            <a:r>
              <a:rPr lang="en-US" b="1" dirty="0">
                <a:solidFill>
                  <a:schemeClr val="accent2"/>
                </a:solidFill>
              </a:rPr>
              <a:t>research community specific use cases </a:t>
            </a:r>
            <a:r>
              <a:rPr lang="en-US" dirty="0"/>
              <a:t>of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cross-infrastructure </a:t>
            </a:r>
            <a:r>
              <a:rPr lang="en-US" dirty="0"/>
              <a:t>access to services/resources: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AARC2: Collect </a:t>
            </a:r>
            <a:r>
              <a:rPr lang="en-GB" dirty="0"/>
              <a:t>community feedback and requirements about cross-infrastructure interoperability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A62F29-0B29-D34B-9D9A-D47030C1E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057" y="2464360"/>
            <a:ext cx="3351424" cy="180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5CD2AD-034C-5A46-9F64-2964EAC3D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2057" y="4367701"/>
            <a:ext cx="3455816" cy="1800000"/>
          </a:xfrm>
          <a:prstGeom prst="rect">
            <a:avLst/>
          </a:prstGeom>
        </p:spPr>
      </p:pic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19289D6D-0D97-C94B-86E6-B79E68B17E44}"/>
              </a:ext>
            </a:extLst>
          </p:cNvPr>
          <p:cNvGraphicFramePr/>
          <p:nvPr>
            <p:extLst/>
          </p:nvPr>
        </p:nvGraphicFramePr>
        <p:xfrm>
          <a:off x="690850" y="2575716"/>
          <a:ext cx="6286794" cy="3545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193C7E74-C862-B942-9522-9412B811EBCA}"/>
              </a:ext>
            </a:extLst>
          </p:cNvPr>
          <p:cNvSpPr txBox="1">
            <a:spLocks/>
          </p:cNvSpPr>
          <p:nvPr/>
        </p:nvSpPr>
        <p:spPr>
          <a:xfrm>
            <a:off x="7275268" y="2028906"/>
            <a:ext cx="3199848" cy="546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None/>
            </a:pPr>
            <a:r>
              <a:rPr lang="en-GB" sz="2800" b="1" dirty="0">
                <a:solidFill>
                  <a:schemeClr val="accent2"/>
                </a:solidFill>
              </a:rPr>
              <a:t>Generic use cases</a:t>
            </a:r>
          </a:p>
        </p:txBody>
      </p:sp>
    </p:spTree>
    <p:extLst>
      <p:ext uri="{BB962C8B-B14F-4D97-AF65-F5344CB8AC3E}">
        <p14:creationId xmlns:p14="http://schemas.microsoft.com/office/powerpoint/2010/main" val="84658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2" y="1326108"/>
            <a:ext cx="11358331" cy="488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Use-Cases </a:t>
            </a:r>
            <a:r>
              <a:rPr lang="en-US" sz="2400" b="1" dirty="0"/>
              <a:t>for Interoperable Cross-Infrastructure AAI</a:t>
            </a:r>
          </a:p>
          <a:p>
            <a:pPr marL="0" indent="0">
              <a:buNone/>
            </a:pPr>
            <a:endParaRPr lang="en-US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AARC2: Collect </a:t>
            </a:r>
            <a:r>
              <a:rPr lang="en-GB" dirty="0"/>
              <a:t>community feedback and requirements about cross-infrastructure interoperability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601069-8EB4-BE4C-966D-E6A502857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96" y="2672289"/>
            <a:ext cx="6400000" cy="3600000"/>
          </a:xfrm>
          <a:prstGeom prst="rect">
            <a:avLst/>
          </a:prstGeom>
        </p:spPr>
      </p:pic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9B3822D-7A83-584E-B58E-A9D2171252B1}"/>
              </a:ext>
            </a:extLst>
          </p:cNvPr>
          <p:cNvSpPr txBox="1">
            <a:spLocks/>
          </p:cNvSpPr>
          <p:nvPr/>
        </p:nvSpPr>
        <p:spPr>
          <a:xfrm>
            <a:off x="444502" y="1814209"/>
            <a:ext cx="5373654" cy="9762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Generic Use Case 1 - </a:t>
            </a:r>
            <a:r>
              <a:rPr lang="en-GB" sz="2000" dirty="0"/>
              <a:t>Research Infrastructure users accessing e-Infrastructure services</a:t>
            </a: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E7CD12F3-B875-604E-A909-824695DC5224}"/>
              </a:ext>
            </a:extLst>
          </p:cNvPr>
          <p:cNvSpPr txBox="1">
            <a:spLocks/>
          </p:cNvSpPr>
          <p:nvPr/>
        </p:nvSpPr>
        <p:spPr>
          <a:xfrm>
            <a:off x="6200436" y="1814209"/>
            <a:ext cx="5620428" cy="740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Generic Use Case 2 - </a:t>
            </a:r>
            <a:r>
              <a:rPr lang="en-GB" sz="2000" dirty="0"/>
              <a:t>Research Infrastructure services accessing e- Infrastructure resources on behalf of the user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870B80C-1C32-4648-B8F6-2CB355FC09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00" y="2672289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2" y="1439334"/>
            <a:ext cx="10909300" cy="70379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Mesh of services tends to group together in ‘conglomerates’: community-specific services, generic services offered to multiple communities, e-Infrastructures offering combined services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Evolving the AARC BPA to address multi-proxy scenarios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7DF5E2-E849-DD48-9B9C-8A7515642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001" y="2383016"/>
            <a:ext cx="4981889" cy="38361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46" y="2141776"/>
            <a:ext cx="5166485" cy="422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2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96050" y="1439333"/>
            <a:ext cx="5457751" cy="47376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b="1" dirty="0" smtClean="0">
                <a:solidFill>
                  <a:srgbClr val="F57A1E"/>
                </a:solidFill>
              </a:rPr>
              <a:t>Community-first AARC BPA approach</a:t>
            </a:r>
            <a:endParaRPr lang="en-GB" b="1" dirty="0" smtClean="0">
              <a:solidFill>
                <a:srgbClr val="F57A1E"/>
              </a:solidFill>
            </a:endParaRPr>
          </a:p>
          <a:p>
            <a:r>
              <a:rPr lang="en-GB" dirty="0" smtClean="0"/>
              <a:t>Researchers </a:t>
            </a:r>
            <a:r>
              <a:rPr lang="en-GB" dirty="0"/>
              <a:t>sign in using their </a:t>
            </a:r>
            <a:r>
              <a:rPr lang="en-GB" dirty="0" smtClean="0"/>
              <a:t>institutional (eduGAIN</a:t>
            </a:r>
            <a:r>
              <a:rPr lang="en-GB" dirty="0"/>
              <a:t>), social or community-managed IdP via their Research Community AAI</a:t>
            </a:r>
          </a:p>
          <a:p>
            <a:endParaRPr lang="en-GB" dirty="0" smtClean="0"/>
          </a:p>
          <a:p>
            <a:r>
              <a:rPr lang="en-GB" dirty="0" smtClean="0"/>
              <a:t>Community-specific </a:t>
            </a:r>
            <a:r>
              <a:rPr lang="en-GB" dirty="0"/>
              <a:t>services are connected to a single Community AAI</a:t>
            </a:r>
          </a:p>
          <a:p>
            <a:endParaRPr lang="en-GB" dirty="0" smtClean="0"/>
          </a:p>
          <a:p>
            <a:r>
              <a:rPr lang="en-GB" dirty="0" smtClean="0"/>
              <a:t>Generic </a:t>
            </a:r>
            <a:r>
              <a:rPr lang="en-GB" dirty="0"/>
              <a:t>services (</a:t>
            </a:r>
            <a:r>
              <a:rPr lang="en-GB" dirty="0" smtClean="0"/>
              <a:t>e.g. RCauth.eu Online </a:t>
            </a:r>
            <a:r>
              <a:rPr lang="en-GB" dirty="0"/>
              <a:t>CA) can be connected to more than one </a:t>
            </a:r>
            <a:r>
              <a:rPr lang="en-GB" dirty="0" smtClean="0"/>
              <a:t>Community </a:t>
            </a:r>
            <a:r>
              <a:rPr lang="en-GB" dirty="0"/>
              <a:t>AAI </a:t>
            </a:r>
            <a:r>
              <a:rPr lang="en-GB" dirty="0" smtClean="0"/>
              <a:t>proxy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e-Infra </a:t>
            </a:r>
            <a:r>
              <a:rPr lang="en-GB" dirty="0"/>
              <a:t>services are connected to a single e-infra SP proxy service gateway,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e.g</a:t>
            </a:r>
            <a:r>
              <a:rPr lang="en-GB" dirty="0"/>
              <a:t>. B2ACCESS, Check-in, Identity Hub, </a:t>
            </a:r>
            <a:r>
              <a:rPr lang="en-GB" i="1" dirty="0" err="1" smtClean="0"/>
              <a:t>etc</a:t>
            </a:r>
            <a:endParaRPr lang="en-GB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Community-First AAI approach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32" y="1400212"/>
            <a:ext cx="4768557" cy="471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2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86263" y="1439333"/>
            <a:ext cx="7579518" cy="4737633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b="1" dirty="0" smtClean="0">
                <a:solidFill>
                  <a:srgbClr val="F57A1E"/>
                </a:solidFill>
              </a:rPr>
              <a:t>Multiple offerings emerging (but the choice is non-trivial…)</a:t>
            </a:r>
            <a:endParaRPr lang="en-GB" sz="1600" b="1" dirty="0">
              <a:solidFill>
                <a:srgbClr val="F57A1E"/>
              </a:solidFill>
            </a:endParaRPr>
          </a:p>
          <a:p>
            <a:pPr>
              <a:lnSpc>
                <a:spcPct val="109000"/>
              </a:lnSpc>
              <a:spcBef>
                <a:spcPts val="300"/>
              </a:spcBef>
            </a:pPr>
            <a:r>
              <a:rPr lang="nl-NL" sz="1600" dirty="0" err="1"/>
              <a:t>Seen</a:t>
            </a:r>
            <a:r>
              <a:rPr lang="nl-NL" sz="1600" dirty="0"/>
              <a:t> </a:t>
            </a:r>
            <a:r>
              <a:rPr lang="nl-NL" sz="1600" dirty="0" err="1"/>
              <a:t>initially</a:t>
            </a:r>
            <a:r>
              <a:rPr lang="nl-NL" sz="1600" dirty="0"/>
              <a:t> </a:t>
            </a:r>
            <a:r>
              <a:rPr lang="nl-NL" sz="1600" dirty="0" err="1"/>
              <a:t>for</a:t>
            </a:r>
            <a:r>
              <a:rPr lang="nl-NL" sz="1600" dirty="0"/>
              <a:t> LSAAI as single-tenant </a:t>
            </a:r>
            <a:r>
              <a:rPr lang="en-US" sz="1600" dirty="0"/>
              <a:t>‘hosted’</a:t>
            </a:r>
          </a:p>
          <a:p>
            <a:pPr>
              <a:lnSpc>
                <a:spcPct val="109000"/>
              </a:lnSpc>
              <a:spcBef>
                <a:spcPts val="300"/>
              </a:spcBef>
            </a:pPr>
            <a:r>
              <a:rPr lang="en-GB" sz="1600" dirty="0" smtClean="0"/>
              <a:t>EOSC-hub e-Infra proxies: gain access to generic e-Infra services either </a:t>
            </a:r>
            <a:r>
              <a:rPr lang="en-GB" sz="1600" dirty="0"/>
              <a:t>dedicated or multi-tenant deployments of </a:t>
            </a:r>
            <a:r>
              <a:rPr lang="en-GB" sz="1600" dirty="0" smtClean="0"/>
              <a:t>AAI </a:t>
            </a:r>
            <a:r>
              <a:rPr lang="en-GB" sz="1600" dirty="0"/>
              <a:t>services operated by </a:t>
            </a:r>
            <a:r>
              <a:rPr lang="en-GB" sz="1600" dirty="0" smtClean="0"/>
              <a:t>EOSC-hub</a:t>
            </a:r>
          </a:p>
          <a:p>
            <a:pPr marL="0" indent="0">
              <a:lnSpc>
                <a:spcPct val="109000"/>
              </a:lnSpc>
              <a:spcBef>
                <a:spcPts val="300"/>
              </a:spcBef>
              <a:buNone/>
            </a:pPr>
            <a:r>
              <a:rPr lang="en-GB" sz="1600" b="1" dirty="0" smtClean="0"/>
              <a:t>Multi-tenant </a:t>
            </a:r>
            <a:r>
              <a:rPr lang="en-GB" sz="1600" dirty="0" smtClean="0"/>
              <a:t>deployments:</a:t>
            </a:r>
          </a:p>
          <a:p>
            <a:pPr>
              <a:lnSpc>
                <a:spcPct val="109000"/>
              </a:lnSpc>
              <a:spcBef>
                <a:spcPts val="300"/>
              </a:spcBef>
            </a:pPr>
            <a:r>
              <a:rPr lang="en-GB" sz="1600" dirty="0" smtClean="0"/>
              <a:t>aimed </a:t>
            </a:r>
            <a:r>
              <a:rPr lang="en-GB" sz="1600" dirty="0"/>
              <a:t>at medium-to-small research communities/groups or individual researchers. </a:t>
            </a:r>
          </a:p>
          <a:p>
            <a:pPr>
              <a:lnSpc>
                <a:spcPct val="109000"/>
              </a:lnSpc>
              <a:spcBef>
                <a:spcPts val="300"/>
              </a:spcBef>
            </a:pPr>
            <a:r>
              <a:rPr lang="en-GB" sz="1600" dirty="0"/>
              <a:t>community members, groups and </a:t>
            </a:r>
            <a:r>
              <a:rPr lang="en-GB" sz="1600" dirty="0" smtClean="0"/>
              <a:t>authorisation attributes </a:t>
            </a:r>
            <a:r>
              <a:rPr lang="en-GB" sz="1600" dirty="0"/>
              <a:t>are still managed by community </a:t>
            </a:r>
            <a:r>
              <a:rPr lang="en-GB" sz="1600" dirty="0" smtClean="0"/>
              <a:t>managers</a:t>
            </a:r>
            <a:endParaRPr lang="en-GB" sz="1600" dirty="0"/>
          </a:p>
          <a:p>
            <a:pPr marL="0" indent="0">
              <a:lnSpc>
                <a:spcPct val="109000"/>
              </a:lnSpc>
              <a:spcBef>
                <a:spcPts val="300"/>
              </a:spcBef>
              <a:buNone/>
            </a:pPr>
            <a:r>
              <a:rPr lang="en-GB" sz="1600" b="1" dirty="0" smtClean="0"/>
              <a:t>Dedicated </a:t>
            </a:r>
            <a:r>
              <a:rPr lang="en-GB" sz="1600" dirty="0" smtClean="0"/>
              <a:t>deployments:</a:t>
            </a:r>
          </a:p>
          <a:p>
            <a:pPr>
              <a:lnSpc>
                <a:spcPct val="109000"/>
              </a:lnSpc>
              <a:spcBef>
                <a:spcPts val="300"/>
              </a:spcBef>
            </a:pPr>
            <a:r>
              <a:rPr lang="en-GB" sz="1600" dirty="0" smtClean="0"/>
              <a:t>allow customisation of </a:t>
            </a:r>
            <a:r>
              <a:rPr lang="en-GB" sz="1600" dirty="0"/>
              <a:t>user-facing interfaces: IdP discovery page, enrolment, group membership UI</a:t>
            </a:r>
          </a:p>
          <a:p>
            <a:pPr>
              <a:lnSpc>
                <a:spcPct val="109000"/>
              </a:lnSpc>
              <a:spcBef>
                <a:spcPts val="300"/>
              </a:spcBef>
            </a:pPr>
            <a:r>
              <a:rPr lang="en-GB" sz="1600" dirty="0" smtClean="0"/>
              <a:t>customisation of </a:t>
            </a:r>
            <a:r>
              <a:rPr lang="en-GB" sz="1600" dirty="0"/>
              <a:t>AAI proxy behaviour(e.g. attribute aggregation rules, service entitlements)</a:t>
            </a:r>
          </a:p>
          <a:p>
            <a:pPr>
              <a:lnSpc>
                <a:spcPct val="109000"/>
              </a:lnSpc>
              <a:spcBef>
                <a:spcPts val="300"/>
              </a:spcBef>
            </a:pPr>
            <a:r>
              <a:rPr lang="en-GB" sz="1600" dirty="0"/>
              <a:t>possibility of </a:t>
            </a:r>
            <a:r>
              <a:rPr lang="en-GB" sz="1600" i="1" dirty="0"/>
              <a:t>bespoke </a:t>
            </a:r>
            <a:r>
              <a:rPr lang="en-GB" sz="1600" dirty="0"/>
              <a:t>AAI </a:t>
            </a:r>
            <a:r>
              <a:rPr lang="en-GB" sz="1600" dirty="0" smtClean="0"/>
              <a:t>solutions</a:t>
            </a:r>
            <a:r>
              <a:rPr lang="en-GB" sz="1600" dirty="0"/>
              <a:t>, which might include individual Components from the GÉANT </a:t>
            </a:r>
            <a:r>
              <a:rPr lang="en-GB" sz="1600" dirty="0" err="1"/>
              <a:t>eduTEAMS</a:t>
            </a:r>
            <a:r>
              <a:rPr lang="en-GB" sz="1600" dirty="0"/>
              <a:t>, EGI Check-in, INDIGO IAM, EUDAT B2ACCESS, and PERUN </a:t>
            </a:r>
            <a:r>
              <a:rPr lang="en-GB" sz="1600" dirty="0" smtClean="0"/>
              <a:t>(like in LSAAI)</a:t>
            </a:r>
            <a:endParaRPr lang="en-GB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But </a:t>
            </a:r>
            <a:r>
              <a:rPr lang="nl-NL" dirty="0" err="1" smtClean="0"/>
              <a:t>architecture</a:t>
            </a:r>
            <a:r>
              <a:rPr lang="nl-NL" dirty="0" smtClean="0"/>
              <a:t> is </a:t>
            </a:r>
            <a:r>
              <a:rPr lang="nl-NL" dirty="0" err="1" smtClean="0"/>
              <a:t>not</a:t>
            </a:r>
            <a:r>
              <a:rPr lang="nl-NL" dirty="0" smtClean="0"/>
              <a:t> </a:t>
            </a:r>
            <a:r>
              <a:rPr lang="nl-NL" dirty="0" err="1" smtClean="0"/>
              <a:t>necessarily</a:t>
            </a:r>
            <a:r>
              <a:rPr lang="nl-NL" dirty="0" smtClean="0"/>
              <a:t> </a:t>
            </a:r>
            <a:r>
              <a:rPr lang="nl-NL" dirty="0" err="1" smtClean="0"/>
              <a:t>implementation</a:t>
            </a:r>
            <a:r>
              <a:rPr lang="nl-NL" dirty="0" smtClean="0"/>
              <a:t>: </a:t>
            </a:r>
            <a:r>
              <a:rPr lang="nl-NL" dirty="0" err="1" smtClean="0"/>
              <a:t>hosted</a:t>
            </a:r>
            <a:r>
              <a:rPr lang="nl-NL" dirty="0" smtClean="0"/>
              <a:t> </a:t>
            </a:r>
            <a:r>
              <a:rPr lang="nl-NL" dirty="0" err="1" smtClean="0"/>
              <a:t>AAIs</a:t>
            </a:r>
            <a:r>
              <a:rPr lang="nl-NL" dirty="0" smtClean="0"/>
              <a:t>!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12" y="1814550"/>
            <a:ext cx="3921067" cy="4236207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457100" y="5911172"/>
            <a:ext cx="938153" cy="874945"/>
            <a:chOff x="10494169" y="5911617"/>
            <a:chExt cx="938153" cy="874945"/>
          </a:xfrm>
        </p:grpSpPr>
        <p:sp>
          <p:nvSpPr>
            <p:cNvPr id="8" name="Rectangle 7"/>
            <p:cNvSpPr/>
            <p:nvPr/>
          </p:nvSpPr>
          <p:spPr>
            <a:xfrm>
              <a:off x="10494169" y="5911617"/>
              <a:ext cx="938153" cy="87494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3959"/>
              </a:solidFill>
            </a:ln>
            <a:effectLst>
              <a:glow rad="101600">
                <a:srgbClr val="003F5E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5404" y="5983501"/>
              <a:ext cx="663376" cy="731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410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9648" y="1400212"/>
            <a:ext cx="4153979" cy="47371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Multi-BPA in practice: the cross-infra OAuth2 </a:t>
            </a:r>
            <a:r>
              <a:rPr lang="en-US" dirty="0"/>
              <a:t>d</a:t>
            </a:r>
            <a:r>
              <a:rPr lang="en-US" dirty="0" smtClean="0"/>
              <a:t>elegation scenario example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05" y="1330031"/>
            <a:ext cx="4550569" cy="27785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6942" y="4214129"/>
            <a:ext cx="5511717" cy="2554545"/>
          </a:xfrm>
          <a:prstGeom prst="rect">
            <a:avLst/>
          </a:prstGeom>
          <a:solidFill>
            <a:schemeClr val="bg1"/>
          </a:solidFill>
          <a:ln>
            <a:solidFill>
              <a:srgbClr val="003959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‘How can Service Sb recognize and process an access token coming from a job at Sa in another infrastructure, without either Sa or Sb having to be modified, Sb being able to trust </a:t>
            </a:r>
            <a:r>
              <a:rPr lang="en-US" sz="1600" i="1" dirty="0" err="1" smtClean="0"/>
              <a:t>Pb</a:t>
            </a:r>
            <a:r>
              <a:rPr lang="en-US" sz="1600" i="1" dirty="0" smtClean="0"/>
              <a:t>, and access tokens being both scoped and encrypted to the proper protected resource Sb?</a:t>
            </a:r>
          </a:p>
          <a:p>
            <a:r>
              <a:rPr lang="en-US" sz="1600" i="1" dirty="0" smtClean="0"/>
              <a:t>In the multi-BPA model, this can work using an (updated draft) OAuth Token Exchange flow that does exactly what you want </a:t>
            </a:r>
            <a:br>
              <a:rPr lang="en-US" sz="1600" i="1" dirty="0" smtClean="0"/>
            </a:br>
            <a:r>
              <a:rPr lang="en-US" sz="1600" i="1" dirty="0" smtClean="0"/>
              <a:t>– if the process at Sa asks Pa to exchange its Sa token at </a:t>
            </a:r>
            <a:r>
              <a:rPr lang="en-US" sz="1600" i="1" dirty="0" err="1" smtClean="0"/>
              <a:t>Pb</a:t>
            </a:r>
            <a:r>
              <a:rPr lang="en-US" sz="1600" i="1" dirty="0" smtClean="0"/>
              <a:t> – which means </a:t>
            </a:r>
            <a:r>
              <a:rPr lang="en-US" sz="1600" i="1" dirty="0" err="1" smtClean="0"/>
              <a:t>Pb</a:t>
            </a:r>
            <a:r>
              <a:rPr lang="en-US" sz="1600" i="1" dirty="0" smtClean="0"/>
              <a:t> should trusts Pa, which it has to do anyway. And so </a:t>
            </a:r>
            <a:r>
              <a:rPr lang="en-US" sz="1600" i="1" dirty="0" err="1" smtClean="0"/>
              <a:t>Pb</a:t>
            </a:r>
            <a:r>
              <a:rPr lang="en-US" sz="1600" i="1" dirty="0" smtClean="0"/>
              <a:t> is fed a token it can verify at its own </a:t>
            </a:r>
            <a:r>
              <a:rPr lang="en-US" sz="1600" i="1" dirty="0" err="1" smtClean="0"/>
              <a:t>Pb</a:t>
            </a:r>
            <a:r>
              <a:rPr lang="en-US" sz="1600" i="1" dirty="0" smtClean="0"/>
              <a:t> infra proxy’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188074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455646" y="4840080"/>
            <a:ext cx="9612087" cy="1044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>
                <a:solidFill>
                  <a:srgbClr val="F57A1E"/>
                </a:solidFill>
              </a:rPr>
              <a:t>Proxies: more than technology</a:t>
            </a:r>
            <a:endParaRPr lang="en-GB" dirty="0">
              <a:solidFill>
                <a:srgbClr val="F57A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17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policy framework for service providers groups and proxies in the BPA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355" y="2595263"/>
            <a:ext cx="3184983" cy="2605895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5646" y="1411591"/>
            <a:ext cx="11177767" cy="954107"/>
          </a:xfrm>
          <a:prstGeom prst="rect">
            <a:avLst/>
          </a:prstGeom>
          <a:solidFill>
            <a:srgbClr val="ED7D31"/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C3959"/>
                </a:solidFill>
              </a:rPr>
              <a:t>Snctfi</a:t>
            </a:r>
            <a:r>
              <a:rPr lang="en-US" sz="3200" dirty="0" smtClean="0">
                <a:solidFill>
                  <a:srgbClr val="0C3959"/>
                </a:solidFill>
              </a:rPr>
              <a:t> </a:t>
            </a:r>
            <a:br>
              <a:rPr lang="en-US" sz="3200" dirty="0" smtClean="0">
                <a:solidFill>
                  <a:srgbClr val="0C3959"/>
                </a:solidFill>
              </a:rPr>
            </a:br>
            <a:r>
              <a:rPr lang="en-US" sz="2400" i="1" dirty="0" smtClean="0">
                <a:solidFill>
                  <a:srgbClr val="0C3959"/>
                </a:solidFill>
              </a:rPr>
              <a:t>Scalable </a:t>
            </a:r>
            <a:r>
              <a:rPr lang="en-US" sz="2400" i="1" dirty="0">
                <a:solidFill>
                  <a:srgbClr val="0C3959"/>
                </a:solidFill>
              </a:rPr>
              <a:t>Negotiator for a Community Trust </a:t>
            </a:r>
            <a:r>
              <a:rPr lang="en-US" sz="2400" i="1" dirty="0" smtClean="0">
                <a:solidFill>
                  <a:srgbClr val="0C3959"/>
                </a:solidFill>
              </a:rPr>
              <a:t>Framework </a:t>
            </a:r>
            <a:r>
              <a:rPr lang="en-US" sz="2400" i="1" dirty="0">
                <a:solidFill>
                  <a:srgbClr val="0C3959"/>
                </a:solidFill>
              </a:rPr>
              <a:t>in Federated Infrastructures 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455646" y="5485055"/>
            <a:ext cx="11177767" cy="830456"/>
          </a:xfrm>
          <a:prstGeom prst="rect">
            <a:avLst/>
          </a:prstGeom>
          <a:ln>
            <a:solidFill>
              <a:srgbClr val="003F5E"/>
            </a:solidFill>
          </a:ln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Derived from </a:t>
            </a:r>
            <a:r>
              <a:rPr lang="en-US" sz="2400" b="1" dirty="0" smtClean="0"/>
              <a:t>SCI</a:t>
            </a:r>
            <a:r>
              <a:rPr lang="en-US" sz="2400" dirty="0" smtClean="0"/>
              <a:t>, the framework on </a:t>
            </a:r>
            <a:r>
              <a:rPr lang="en-US" sz="2400" i="1" dirty="0" smtClean="0"/>
              <a:t>Security for Collaboration in Infrastructures</a:t>
            </a:r>
          </a:p>
          <a:p>
            <a:pPr marL="0" indent="0">
              <a:buNone/>
            </a:pPr>
            <a:r>
              <a:rPr lang="en-US" sz="2400" b="1" dirty="0" smtClean="0"/>
              <a:t>W</a:t>
            </a:r>
            <a:r>
              <a:rPr lang="en-US" sz="2400" dirty="0" smtClean="0"/>
              <a:t>ISE </a:t>
            </a:r>
            <a:r>
              <a:rPr lang="en-US" sz="2400" b="1" dirty="0" smtClean="0"/>
              <a:t>I</a:t>
            </a:r>
            <a:r>
              <a:rPr lang="en-US" sz="2400" dirty="0" smtClean="0"/>
              <a:t>nformation </a:t>
            </a:r>
            <a:r>
              <a:rPr lang="en-US" sz="2400" b="1" dirty="0" smtClean="0"/>
              <a:t>S</a:t>
            </a:r>
            <a:r>
              <a:rPr lang="en-US" sz="2400" dirty="0" smtClean="0"/>
              <a:t>ecurity for </a:t>
            </a:r>
            <a:r>
              <a:rPr lang="en-US" sz="2400" b="1" dirty="0" smtClean="0"/>
              <a:t>E</a:t>
            </a:r>
            <a:r>
              <a:rPr lang="en-US" sz="2400" dirty="0" smtClean="0"/>
              <a:t>-infrastructures got global endorsement SCI in June 2017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102" y="165672"/>
            <a:ext cx="1387529" cy="96202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916" y="2595263"/>
            <a:ext cx="2341489" cy="2605895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22764" y="6550223"/>
            <a:ext cx="49781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57A1E"/>
                </a:solidFill>
              </a:rPr>
              <a:t>graphic </a:t>
            </a:r>
            <a:r>
              <a:rPr lang="en-US" sz="1400" i="1" dirty="0" err="1" smtClean="0">
                <a:solidFill>
                  <a:srgbClr val="F57A1E"/>
                </a:solidFill>
              </a:rPr>
              <a:t>IdP</a:t>
            </a:r>
            <a:r>
              <a:rPr lang="en-US" sz="1400" i="1" dirty="0" smtClean="0">
                <a:solidFill>
                  <a:srgbClr val="F57A1E"/>
                </a:solidFill>
              </a:rPr>
              <a:t>-SP bridge: Lukas </a:t>
            </a:r>
            <a:r>
              <a:rPr lang="en-US" sz="1400" i="1" dirty="0" err="1" smtClean="0">
                <a:solidFill>
                  <a:srgbClr val="F57A1E"/>
                </a:solidFill>
              </a:rPr>
              <a:t>Hammerle</a:t>
            </a:r>
            <a:r>
              <a:rPr lang="en-US" sz="1400" i="1" dirty="0" smtClean="0">
                <a:solidFill>
                  <a:srgbClr val="F57A1E"/>
                </a:solidFill>
              </a:rPr>
              <a:t> and Ann Harding, SWITCH</a:t>
            </a:r>
            <a:endParaRPr lang="en-GB" sz="1400" i="1" dirty="0">
              <a:solidFill>
                <a:srgbClr val="F57A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86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18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the framework: generic and community-targeted guidance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730139" y="2583053"/>
            <a:ext cx="3967680" cy="1384995"/>
          </a:xfrm>
          <a:prstGeom prst="rect">
            <a:avLst/>
          </a:prstGeom>
          <a:noFill/>
          <a:ln>
            <a:solidFill>
              <a:srgbClr val="F57A1E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0C3959"/>
                </a:solidFill>
              </a:rPr>
              <a:t>Snctfi </a:t>
            </a:r>
            <a:r>
              <a:rPr lang="en-US" sz="2800" i="1" dirty="0" smtClean="0">
                <a:solidFill>
                  <a:srgbClr val="0C3959"/>
                </a:solidFill>
              </a:rPr>
              <a:t>covers both </a:t>
            </a:r>
            <a:br>
              <a:rPr lang="en-US" sz="2800" i="1" dirty="0" smtClean="0">
                <a:solidFill>
                  <a:srgbClr val="0C3959"/>
                </a:solidFill>
              </a:rPr>
            </a:br>
            <a:r>
              <a:rPr lang="en-US" sz="2800" dirty="0" smtClean="0">
                <a:solidFill>
                  <a:srgbClr val="0C3959"/>
                </a:solidFill>
              </a:rPr>
              <a:t>service-centric and some researcher-centric </a:t>
            </a:r>
            <a:r>
              <a:rPr lang="en-US" sz="2800" i="1" dirty="0" smtClean="0">
                <a:solidFill>
                  <a:srgbClr val="0C3959"/>
                </a:solidFill>
              </a:rPr>
              <a:t>policies</a:t>
            </a:r>
            <a:endParaRPr lang="en-GB" sz="2800" i="1" dirty="0">
              <a:solidFill>
                <a:srgbClr val="0C395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30139" y="1400212"/>
            <a:ext cx="3967680" cy="1077218"/>
          </a:xfrm>
          <a:prstGeom prst="rect">
            <a:avLst/>
          </a:prstGeom>
          <a:noFill/>
          <a:ln>
            <a:solidFill>
              <a:srgbClr val="F57A1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C3959"/>
                </a:solidFill>
              </a:rPr>
              <a:t>aarc-project.eu/guidelines</a:t>
            </a:r>
          </a:p>
          <a:p>
            <a:pPr algn="ctr"/>
            <a:r>
              <a:rPr lang="en-US" sz="2000" b="1" i="1" dirty="0" smtClean="0">
                <a:solidFill>
                  <a:srgbClr val="0C3959"/>
                </a:solidFill>
              </a:rPr>
              <a:t>aarc-project.eu/policies/policy-development-kit</a:t>
            </a:r>
            <a:r>
              <a:rPr lang="en-US" sz="2000" b="1" i="1" dirty="0">
                <a:solidFill>
                  <a:srgbClr val="0C3959"/>
                </a:solidFill>
              </a:rPr>
              <a:t>/</a:t>
            </a:r>
            <a:endParaRPr lang="en-GB" sz="2000" i="1" dirty="0">
              <a:solidFill>
                <a:srgbClr val="0C3959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46" y="1400212"/>
            <a:ext cx="6916411" cy="4854655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00" y="4766300"/>
            <a:ext cx="6935319" cy="1602104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00329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33247" y="2766324"/>
            <a:ext cx="4938734" cy="1623465"/>
          </a:xfrm>
          <a:solidFill>
            <a:srgbClr val="F57A1E">
              <a:alpha val="50196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Casting policies into implementation and processes is a ‘bridging process’, requiring </a:t>
            </a:r>
            <a:r>
              <a:rPr lang="en-US" b="1" dirty="0" smtClean="0"/>
              <a:t>policy</a:t>
            </a:r>
            <a:r>
              <a:rPr lang="en-US" dirty="0" smtClean="0"/>
              <a:t> </a:t>
            </a:r>
            <a:r>
              <a:rPr lang="en-US" b="1" dirty="0" smtClean="0"/>
              <a:t>and</a:t>
            </a:r>
            <a:r>
              <a:rPr lang="en-US" dirty="0" smtClean="0"/>
              <a:t> </a:t>
            </a:r>
            <a:r>
              <a:rPr lang="en-US" b="1" dirty="0" smtClean="0"/>
              <a:t>architecture</a:t>
            </a:r>
            <a:r>
              <a:rPr lang="en-US" dirty="0" smtClean="0"/>
              <a:t> </a:t>
            </a:r>
            <a:r>
              <a:rPr lang="en-US" b="1" dirty="0" smtClean="0"/>
              <a:t>expertise</a:t>
            </a:r>
            <a:r>
              <a:rPr lang="en-US" dirty="0" smtClean="0"/>
              <a:t> and </a:t>
            </a:r>
            <a:r>
              <a:rPr lang="en-US" b="1" dirty="0" smtClean="0"/>
              <a:t>knowledge of the community </a:t>
            </a:r>
            <a:r>
              <a:rPr lang="en-US" dirty="0" smtClean="0"/>
              <a:t>use case </a:t>
            </a:r>
            <a:br>
              <a:rPr lang="en-US" dirty="0" smtClean="0"/>
            </a:br>
            <a:r>
              <a:rPr lang="en-US" b="1" dirty="0" smtClean="0"/>
              <a:t>– i.e. the ingredients that make AARC!</a:t>
            </a:r>
            <a:endParaRPr lang="en-GB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19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Implementing </a:t>
            </a:r>
            <a:r>
              <a:rPr lang="en-US" i="1" dirty="0" smtClean="0"/>
              <a:t>Snctfi</a:t>
            </a:r>
            <a:r>
              <a:rPr lang="en-US" dirty="0" smtClean="0"/>
              <a:t>: interpreting generic policies for BPA Proxy use cases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6181" y="2147953"/>
            <a:ext cx="2465189" cy="3238670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6222532" y="3692"/>
            <a:ext cx="4380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C3959"/>
                </a:solidFill>
              </a:rPr>
              <a:t>https://aarc-project.eu/guidelines/aarc-g040</a:t>
            </a:r>
            <a:endParaRPr lang="en-GB" i="1" dirty="0">
              <a:solidFill>
                <a:srgbClr val="0C3959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99" y="1400212"/>
            <a:ext cx="1966196" cy="2462129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927" y="2146066"/>
            <a:ext cx="1880505" cy="2562188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495" y="4977448"/>
            <a:ext cx="1948873" cy="1428571"/>
          </a:xfrm>
          <a:prstGeom prst="rect">
            <a:avLst/>
          </a:prstGeom>
          <a:effectLst>
            <a:glow rad="101600">
              <a:srgbClr val="F57A1E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4072" y="4499996"/>
            <a:ext cx="1457469" cy="1406029"/>
          </a:xfrm>
          <a:prstGeom prst="rect">
            <a:avLst/>
          </a:prstGeom>
          <a:effectLst>
            <a:glow rad="101600">
              <a:srgbClr val="F57A1E">
                <a:alpha val="60000"/>
              </a:srgbClr>
            </a:glow>
          </a:effectLst>
        </p:spPr>
      </p:pic>
      <p:sp>
        <p:nvSpPr>
          <p:cNvPr id="12" name="Bent Arrow 11"/>
          <p:cNvSpPr/>
          <p:nvPr/>
        </p:nvSpPr>
        <p:spPr>
          <a:xfrm rot="5400000">
            <a:off x="6186933" y="-2328995"/>
            <a:ext cx="655728" cy="8177100"/>
          </a:xfrm>
          <a:prstGeom prst="bentArrow">
            <a:avLst/>
          </a:prstGeom>
          <a:solidFill>
            <a:schemeClr val="accent2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Bent Arrow 12"/>
          <p:cNvSpPr/>
          <p:nvPr/>
        </p:nvSpPr>
        <p:spPr>
          <a:xfrm rot="5400000" flipH="1">
            <a:off x="5244563" y="4982112"/>
            <a:ext cx="286326" cy="2254141"/>
          </a:xfrm>
          <a:prstGeom prst="bentArrow">
            <a:avLst>
              <a:gd name="adj1" fmla="val 25000"/>
              <a:gd name="adj2" fmla="val 50000"/>
              <a:gd name="adj3" fmla="val 50000"/>
              <a:gd name="adj4" fmla="val 43748"/>
            </a:avLst>
          </a:prstGeom>
          <a:solidFill>
            <a:schemeClr val="accent2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3313232" y="2118898"/>
            <a:ext cx="6051678" cy="292876"/>
          </a:xfrm>
          <a:prstGeom prst="rightArrow">
            <a:avLst/>
          </a:prstGeom>
          <a:solidFill>
            <a:schemeClr val="accent2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/>
          <p:cNvSpPr/>
          <p:nvPr/>
        </p:nvSpPr>
        <p:spPr>
          <a:xfrm>
            <a:off x="7347528" y="4531187"/>
            <a:ext cx="2017382" cy="261595"/>
          </a:xfrm>
          <a:prstGeom prst="rightArrow">
            <a:avLst/>
          </a:prstGeom>
          <a:solidFill>
            <a:schemeClr val="accent2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2333883" y="1595912"/>
            <a:ext cx="703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C3959"/>
                </a:solidFill>
              </a:rPr>
              <a:t>REFEDS R&amp;S: allow attribute flow from the </a:t>
            </a:r>
            <a:r>
              <a:rPr lang="en-US" i="1" dirty="0" err="1" smtClean="0">
                <a:solidFill>
                  <a:srgbClr val="0C3959"/>
                </a:solidFill>
              </a:rPr>
              <a:t>IdPs</a:t>
            </a:r>
            <a:r>
              <a:rPr lang="en-US" i="1" dirty="0" smtClean="0">
                <a:solidFill>
                  <a:srgbClr val="0C3959"/>
                </a:solidFill>
              </a:rPr>
              <a:t>, express intent and scope</a:t>
            </a:r>
            <a:endParaRPr lang="en-GB" i="1" dirty="0">
              <a:solidFill>
                <a:srgbClr val="0C395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53019" y="2302568"/>
            <a:ext cx="555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C3959"/>
                </a:solidFill>
              </a:rPr>
              <a:t>GEANT </a:t>
            </a:r>
            <a:r>
              <a:rPr lang="en-US" i="1" dirty="0" err="1" smtClean="0">
                <a:solidFill>
                  <a:srgbClr val="0C3959"/>
                </a:solidFill>
              </a:rPr>
              <a:t>DPCoCo</a:t>
            </a:r>
            <a:r>
              <a:rPr lang="en-US" i="1" dirty="0">
                <a:solidFill>
                  <a:srgbClr val="0C3959"/>
                </a:solidFill>
              </a:rPr>
              <a:t> </a:t>
            </a:r>
            <a:r>
              <a:rPr lang="en-US" i="1" dirty="0" smtClean="0">
                <a:solidFill>
                  <a:srgbClr val="0C3959"/>
                </a:solidFill>
              </a:rPr>
              <a:t>&amp; GDPR - ‘I’ll be good with personal data’</a:t>
            </a:r>
            <a:endParaRPr lang="en-GB" i="1" dirty="0">
              <a:solidFill>
                <a:srgbClr val="0C395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16290" y="6221353"/>
            <a:ext cx="39186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C3959"/>
                </a:solidFill>
              </a:rPr>
              <a:t>AARC BPA: this is how information flows</a:t>
            </a:r>
            <a:endParaRPr lang="en-GB" i="1" dirty="0">
              <a:solidFill>
                <a:srgbClr val="0C395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69878" y="4716239"/>
            <a:ext cx="22006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C3959"/>
                </a:solidFill>
              </a:rPr>
              <a:t>LSAAI Infrastructures:</a:t>
            </a:r>
          </a:p>
          <a:p>
            <a:r>
              <a:rPr lang="en-US" i="1" dirty="0" smtClean="0">
                <a:solidFill>
                  <a:srgbClr val="0C3959"/>
                </a:solidFill>
              </a:rPr>
              <a:t>which components </a:t>
            </a:r>
            <a:br>
              <a:rPr lang="en-US" i="1" dirty="0" smtClean="0">
                <a:solidFill>
                  <a:srgbClr val="0C3959"/>
                </a:solidFill>
              </a:rPr>
            </a:br>
            <a:r>
              <a:rPr lang="en-US" i="1" dirty="0" smtClean="0">
                <a:solidFill>
                  <a:srgbClr val="0C3959"/>
                </a:solidFill>
              </a:rPr>
              <a:t>will do what?</a:t>
            </a:r>
            <a:endParaRPr lang="en-GB" i="1" dirty="0">
              <a:solidFill>
                <a:srgbClr val="0C3959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551391" y="5368567"/>
            <a:ext cx="2383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C3959"/>
                </a:solidFill>
              </a:rPr>
              <a:t>AARC-G040</a:t>
            </a:r>
            <a:endParaRPr lang="en-GB" sz="3600" b="1" dirty="0">
              <a:solidFill>
                <a:srgbClr val="0C3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80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2856052" y="1605987"/>
            <a:ext cx="55977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2000" b="1" dirty="0"/>
              <a:t>Communities / e-infrastructures surveyed in </a:t>
            </a:r>
            <a:r>
              <a:rPr lang="is-IS" sz="2000" b="1" dirty="0" smtClean="0"/>
              <a:t>AARC</a:t>
            </a:r>
            <a:endParaRPr lang="is-IS" sz="2000" b="1" dirty="0"/>
          </a:p>
          <a:p>
            <a:endParaRPr lang="is-IS" sz="20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3130279" y="2410733"/>
            <a:ext cx="5161091" cy="3049757"/>
            <a:chOff x="262045" y="2397074"/>
            <a:chExt cx="5161091" cy="3049757"/>
          </a:xfrm>
        </p:grpSpPr>
        <p:pic>
          <p:nvPicPr>
            <p:cNvPr id="1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570" y="3471811"/>
              <a:ext cx="1125537" cy="38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145" y="2397074"/>
              <a:ext cx="811212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3648" y="3951840"/>
              <a:ext cx="979488" cy="485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970" y="2793949"/>
              <a:ext cx="790575" cy="593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732" y="2928886"/>
              <a:ext cx="935038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945" y="2927299"/>
              <a:ext cx="1085850" cy="442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0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3462" y="4086967"/>
              <a:ext cx="1433512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1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2632" y="3457524"/>
              <a:ext cx="1181100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2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045" y="3921074"/>
              <a:ext cx="1200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3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177" y="4730074"/>
              <a:ext cx="606425" cy="688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554" y="4702293"/>
              <a:ext cx="673100" cy="744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5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383" y="4915018"/>
              <a:ext cx="763587" cy="465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6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7157" y="4843581"/>
              <a:ext cx="1122362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7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970" y="3973461"/>
              <a:ext cx="550862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to the Research and e-Infrastructure Collaboration Landscape</a:t>
            </a:r>
            <a:endParaRPr lang="en-US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4276" y="5468442"/>
            <a:ext cx="939705" cy="50195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1195" y="4857240"/>
            <a:ext cx="765601" cy="5365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69419" y="3399497"/>
            <a:ext cx="990419" cy="65139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6520" y="3142371"/>
            <a:ext cx="1263681" cy="78423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695496" y="2114863"/>
            <a:ext cx="853239" cy="6399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758" y="2093567"/>
            <a:ext cx="1143579" cy="57179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2433" y="3330609"/>
            <a:ext cx="684826" cy="6087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0481" y="2022690"/>
            <a:ext cx="803732" cy="72524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6052" y="2144352"/>
            <a:ext cx="1037648" cy="60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4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599" y="4895638"/>
            <a:ext cx="1660166" cy="1847635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303" y="4548067"/>
            <a:ext cx="2742490" cy="1384168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7703" y="4516269"/>
            <a:ext cx="2387730" cy="1850112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sp>
        <p:nvSpPr>
          <p:cNvPr id="11" name="Slide Number Placeholder 2"/>
          <p:cNvSpPr txBox="1">
            <a:spLocks/>
          </p:cNvSpPr>
          <p:nvPr/>
        </p:nvSpPr>
        <p:spPr>
          <a:xfrm>
            <a:off x="4713569" y="6726013"/>
            <a:ext cx="741021" cy="274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675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576E6A-F32A-4612-884C-86870357C6B4}" type="slidenum">
              <a:rPr lang="en-GB" smtClean="0"/>
              <a:pPr/>
              <a:t>20</a:t>
            </a:fld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6591166" y="4769802"/>
            <a:ext cx="3239394" cy="1397967"/>
            <a:chOff x="4579257" y="3265714"/>
            <a:chExt cx="7276769" cy="3140305"/>
          </a:xfrm>
        </p:grpSpPr>
        <p:sp>
          <p:nvSpPr>
            <p:cNvPr id="13" name="Rectangle 12"/>
            <p:cNvSpPr/>
            <p:nvPr/>
          </p:nvSpPr>
          <p:spPr>
            <a:xfrm>
              <a:off x="4579257" y="3265714"/>
              <a:ext cx="7276769" cy="3140305"/>
            </a:xfrm>
            <a:prstGeom prst="rect">
              <a:avLst/>
            </a:prstGeom>
            <a:solidFill>
              <a:schemeClr val="bg1"/>
            </a:solidFill>
            <a:effectLst>
              <a:glow rad="101600">
                <a:srgbClr val="0C3959">
                  <a:alpha val="6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60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673600" y="3332594"/>
              <a:ext cx="7182426" cy="2943959"/>
              <a:chOff x="87898" y="1452990"/>
              <a:chExt cx="11768128" cy="482356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562139" y="3916950"/>
                <a:ext cx="2866737" cy="1461290"/>
              </a:xfrm>
              <a:prstGeom prst="rect">
                <a:avLst/>
              </a:prstGeom>
              <a:solidFill>
                <a:srgbClr val="FEEEE2"/>
              </a:solidFill>
            </p:spPr>
            <p:txBody>
              <a:bodyPr wrap="square">
                <a:spAutoFit/>
              </a:bodyPr>
              <a:lstStyle/>
              <a:p>
                <a:pPr lvl="0" defTabSz="685800">
                  <a:lnSpc>
                    <a:spcPct val="90000"/>
                  </a:lnSpc>
                </a:pPr>
                <a:r>
                  <a:rPr lang="en-GB" sz="400" b="1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Baseline Assurance</a:t>
                </a: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GB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known </a:t>
                </a:r>
                <a:r>
                  <a:rPr lang="en-GB" sz="300" dirty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individual </a:t>
                </a: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GB" sz="300" dirty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Persistent </a:t>
                </a:r>
                <a:r>
                  <a:rPr lang="en-GB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identifiers</a:t>
                </a:r>
                <a:endParaRPr lang="fi-FI" sz="300" dirty="0">
                  <a:solidFill>
                    <a:srgbClr val="00436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GB" sz="300" dirty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Documented </a:t>
                </a:r>
                <a:r>
                  <a:rPr lang="en-GB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vetting</a:t>
                </a:r>
                <a:endParaRPr lang="fi-FI" sz="300" dirty="0">
                  <a:solidFill>
                    <a:srgbClr val="00436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GB" sz="300" dirty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Password </a:t>
                </a:r>
                <a:r>
                  <a:rPr lang="en-GB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authenticator</a:t>
                </a:r>
                <a:endParaRPr lang="fi-FI" sz="300" dirty="0">
                  <a:solidFill>
                    <a:srgbClr val="00436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GB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Fresh status attribute</a:t>
                </a:r>
                <a:endParaRPr lang="fi-FI" sz="300" dirty="0">
                  <a:solidFill>
                    <a:srgbClr val="00436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GB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Self-assessment</a:t>
                </a:r>
                <a:endParaRPr lang="en-GB" sz="300" dirty="0">
                  <a:solidFill>
                    <a:srgbClr val="00436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95879" y="4574415"/>
                <a:ext cx="1139808" cy="758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Content Placeholder 1"/>
              <p:cNvSpPr txBox="1">
                <a:spLocks/>
              </p:cNvSpPr>
              <p:nvPr/>
            </p:nvSpPr>
            <p:spPr>
              <a:xfrm>
                <a:off x="804090" y="1453857"/>
                <a:ext cx="2496235" cy="179849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rgbClr val="00436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361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3F5E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36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36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300" b="1" dirty="0" smtClean="0"/>
                  <a:t>‘low-risk’ use cases</a:t>
                </a:r>
              </a:p>
              <a:p>
                <a:pPr marL="0" indent="0">
                  <a:buNone/>
                </a:pPr>
                <a:r>
                  <a:rPr lang="en-US" sz="300" dirty="0" smtClean="0"/>
                  <a:t/>
                </a:r>
                <a:br>
                  <a:rPr lang="en-US" sz="300" dirty="0" smtClean="0"/>
                </a:br>
                <a:r>
                  <a:rPr lang="en-US" sz="300" dirty="0" smtClean="0"/>
                  <a:t>few unalienable expectations by research and collaborative services</a:t>
                </a:r>
              </a:p>
            </p:txBody>
          </p:sp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898" y="4771844"/>
                <a:ext cx="391114" cy="545754"/>
              </a:xfrm>
              <a:prstGeom prst="rect">
                <a:avLst/>
              </a:prstGeom>
              <a:noFill/>
              <a:ln>
                <a:noFill/>
              </a:ln>
              <a:effectLst>
                <a:glow rad="101600">
                  <a:srgbClr val="0C3959">
                    <a:alpha val="60000"/>
                  </a:srgb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Content Placeholder 1"/>
              <p:cNvSpPr txBox="1">
                <a:spLocks/>
              </p:cNvSpPr>
              <p:nvPr/>
            </p:nvSpPr>
            <p:spPr>
              <a:xfrm>
                <a:off x="4749685" y="1462511"/>
                <a:ext cx="3071200" cy="179849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rgbClr val="00436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361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3F5E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36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36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300" b="1" dirty="0" smtClean="0"/>
                  <a:t>generic </a:t>
                </a:r>
                <a:br>
                  <a:rPr lang="en-US" sz="300" b="1" dirty="0" smtClean="0"/>
                </a:br>
                <a:r>
                  <a:rPr lang="en-US" sz="300" b="1" dirty="0" smtClean="0"/>
                  <a:t>e-Infrastructure services</a:t>
                </a:r>
              </a:p>
              <a:p>
                <a:pPr marL="0" indent="0">
                  <a:buNone/>
                </a:pPr>
                <a:r>
                  <a:rPr lang="en-US" sz="300" dirty="0" smtClean="0"/>
                  <a:t>access to common compute and data services that do not hold sensitive personal data</a:t>
                </a:r>
              </a:p>
            </p:txBody>
          </p:sp>
          <p:pic>
            <p:nvPicPr>
              <p:cNvPr id="20" name="Picture 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25986" y="4574415"/>
                <a:ext cx="526940" cy="758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Content Placeholder 1"/>
              <p:cNvSpPr txBox="1">
                <a:spLocks/>
              </p:cNvSpPr>
              <p:nvPr/>
            </p:nvSpPr>
            <p:spPr>
              <a:xfrm>
                <a:off x="8758876" y="1452990"/>
                <a:ext cx="3071200" cy="179849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200" kern="1200">
                    <a:solidFill>
                      <a:srgbClr val="00436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361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3F5E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36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004360"/>
                    </a:solidFill>
                    <a:latin typeface="+mn-lt"/>
                    <a:ea typeface="Verdana" panose="020B0604030504040204" pitchFamily="34" charset="0"/>
                    <a:cs typeface="Verdana" panose="020B0604030504040204" pitchFamily="34" charset="0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300" b="1" dirty="0" smtClean="0"/>
                  <a:t>protection of sensitive</a:t>
                </a:r>
                <a:br>
                  <a:rPr lang="en-US" sz="300" b="1" dirty="0" smtClean="0"/>
                </a:br>
                <a:r>
                  <a:rPr lang="en-US" sz="300" b="1" dirty="0" smtClean="0"/>
                  <a:t>resources</a:t>
                </a:r>
              </a:p>
              <a:p>
                <a:pPr marL="0" indent="0">
                  <a:buNone/>
                </a:pPr>
                <a:r>
                  <a:rPr lang="en-US" sz="300" dirty="0" smtClean="0"/>
                  <a:t>access to data of real people, where positive ID of researchers and 2-factor authentication is needed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770585" y="3916950"/>
                <a:ext cx="3029401" cy="1461290"/>
              </a:xfrm>
              <a:prstGeom prst="rect">
                <a:avLst/>
              </a:prstGeom>
              <a:solidFill>
                <a:srgbClr val="FEEEE2"/>
              </a:solidFill>
            </p:spPr>
            <p:txBody>
              <a:bodyPr wrap="square">
                <a:spAutoFit/>
              </a:bodyPr>
              <a:lstStyle/>
              <a:p>
                <a:pPr lvl="0" defTabSz="685800">
                  <a:lnSpc>
                    <a:spcPct val="90000"/>
                  </a:lnSpc>
                </a:pPr>
                <a:r>
                  <a:rPr lang="en-GB" sz="400" b="1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Slice includes:</a:t>
                </a: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US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assumed ID vetting</a:t>
                </a:r>
                <a:br>
                  <a:rPr lang="en-US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sz="300" i="1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‘</a:t>
                </a:r>
                <a:r>
                  <a:rPr lang="en-US" sz="300" i="1" dirty="0" err="1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Kantara</a:t>
                </a:r>
                <a:r>
                  <a:rPr lang="en-US" sz="300" i="1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 LoA2’, </a:t>
                </a:r>
                <a:r>
                  <a:rPr lang="en-US" sz="300" dirty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‘</a:t>
                </a:r>
                <a:r>
                  <a:rPr lang="en-US" sz="300" i="1" dirty="0" err="1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eIDAS</a:t>
                </a:r>
                <a:r>
                  <a:rPr lang="en-US" sz="300" i="1" dirty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 low’, </a:t>
                </a:r>
                <a:r>
                  <a:rPr lang="en-US" sz="300" i="1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or ‘IGTF BIRCH’</a:t>
                </a:r>
                <a:endParaRPr lang="en-US" sz="300" dirty="0" smtClean="0">
                  <a:solidFill>
                    <a:srgbClr val="00436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US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Good entropy passwords</a:t>
                </a: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GB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Affiliation freshness </a:t>
                </a:r>
                <a:br>
                  <a:rPr lang="en-GB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GB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better than 1 month</a:t>
                </a:r>
                <a:endParaRPr lang="en-GB" sz="300" dirty="0">
                  <a:solidFill>
                    <a:srgbClr val="00436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8732929" y="3916950"/>
                <a:ext cx="3123097" cy="1461290"/>
              </a:xfrm>
              <a:prstGeom prst="rect">
                <a:avLst/>
              </a:prstGeom>
              <a:solidFill>
                <a:srgbClr val="FEEEE2"/>
              </a:solidFill>
            </p:spPr>
            <p:txBody>
              <a:bodyPr wrap="square">
                <a:spAutoFit/>
              </a:bodyPr>
              <a:lstStyle/>
              <a:p>
                <a:pPr lvl="0" defTabSz="685800">
                  <a:lnSpc>
                    <a:spcPct val="90000"/>
                  </a:lnSpc>
                </a:pPr>
                <a:r>
                  <a:rPr lang="en-GB" sz="400" b="1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Slice includes:</a:t>
                </a: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US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Verified ID vetting</a:t>
                </a:r>
                <a:br>
                  <a:rPr lang="en-US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‘</a:t>
                </a:r>
                <a:r>
                  <a:rPr lang="en-US" sz="300" i="1" dirty="0" err="1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eIDAS</a:t>
                </a:r>
                <a:r>
                  <a:rPr lang="en-US" sz="300" i="1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 substantial’, ‘</a:t>
                </a:r>
                <a:r>
                  <a:rPr lang="en-US" sz="300" i="1" dirty="0" err="1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Kantara</a:t>
                </a:r>
                <a:r>
                  <a:rPr lang="en-US" sz="300" i="1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 LoA3’</a:t>
                </a:r>
                <a:endParaRPr lang="en-US" sz="300" dirty="0" smtClean="0">
                  <a:solidFill>
                    <a:srgbClr val="00436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176213" lvl="0" indent="-176213" defTabSz="685800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US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>Multi-factor authenticator</a:t>
                </a:r>
                <a:br>
                  <a:rPr lang="en-US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  <a:t/>
                </a:r>
                <a:br>
                  <a:rPr lang="en-US" sz="300" dirty="0" smtClean="0">
                    <a:solidFill>
                      <a:srgbClr val="004360"/>
                    </a:solidFill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endParaRPr lang="en-US" sz="300" dirty="0" smtClean="0">
                  <a:solidFill>
                    <a:srgbClr val="004360"/>
                  </a:solidFill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3671187" y="1569027"/>
                <a:ext cx="0" cy="4707525"/>
              </a:xfrm>
              <a:prstGeom prst="line">
                <a:avLst/>
              </a:prstGeom>
              <a:ln>
                <a:solidFill>
                  <a:srgbClr val="ED7D3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7969558" y="1569027"/>
                <a:ext cx="0" cy="4707525"/>
              </a:xfrm>
              <a:prstGeom prst="line">
                <a:avLst/>
              </a:prstGeom>
              <a:ln>
                <a:solidFill>
                  <a:srgbClr val="ED7D3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Down Arrow 25"/>
              <p:cNvSpPr/>
              <p:nvPr/>
            </p:nvSpPr>
            <p:spPr>
              <a:xfrm>
                <a:off x="1569031" y="3429000"/>
                <a:ext cx="966355" cy="155864"/>
              </a:xfrm>
              <a:prstGeom prst="downArrow">
                <a:avLst/>
              </a:prstGeom>
              <a:solidFill>
                <a:schemeClr val="accent2"/>
              </a:solidFill>
              <a:ln>
                <a:solidFill>
                  <a:srgbClr val="0C39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"/>
              </a:p>
            </p:txBody>
          </p:sp>
          <p:sp>
            <p:nvSpPr>
              <p:cNvPr id="27" name="Down Arrow 26"/>
              <p:cNvSpPr/>
              <p:nvPr/>
            </p:nvSpPr>
            <p:spPr>
              <a:xfrm>
                <a:off x="5802108" y="3429000"/>
                <a:ext cx="966355" cy="155864"/>
              </a:xfrm>
              <a:prstGeom prst="downArrow">
                <a:avLst/>
              </a:prstGeom>
              <a:solidFill>
                <a:schemeClr val="accent2"/>
              </a:solidFill>
              <a:ln>
                <a:solidFill>
                  <a:srgbClr val="0C39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"/>
              </a:p>
            </p:txBody>
          </p:sp>
          <p:sp>
            <p:nvSpPr>
              <p:cNvPr id="28" name="Down Arrow 27"/>
              <p:cNvSpPr/>
              <p:nvPr/>
            </p:nvSpPr>
            <p:spPr>
              <a:xfrm>
                <a:off x="9811298" y="3429000"/>
                <a:ext cx="966355" cy="155864"/>
              </a:xfrm>
              <a:prstGeom prst="downArrow">
                <a:avLst/>
              </a:prstGeom>
              <a:solidFill>
                <a:schemeClr val="accent2"/>
              </a:solidFill>
              <a:ln>
                <a:solidFill>
                  <a:srgbClr val="0C395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"/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471204" y="2069918"/>
            <a:ext cx="2679285" cy="1610540"/>
            <a:chOff x="5965825" y="2832100"/>
            <a:chExt cx="5778412" cy="347345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5825" y="2832100"/>
              <a:ext cx="5778412" cy="3473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Down Arrow 30"/>
            <p:cNvSpPr/>
            <p:nvPr/>
          </p:nvSpPr>
          <p:spPr>
            <a:xfrm>
              <a:off x="6915150" y="3248025"/>
              <a:ext cx="114300" cy="841375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rgbClr val="0C3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943726" y="3181349"/>
              <a:ext cx="948132" cy="7558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 dirty="0" smtClean="0">
                  <a:solidFill>
                    <a:srgbClr val="F57A1E"/>
                  </a:solidFill>
                </a:rPr>
                <a:t>bulk</a:t>
              </a:r>
              <a:br>
                <a:rPr lang="en-US" sz="1050" i="1" dirty="0" smtClean="0">
                  <a:solidFill>
                    <a:srgbClr val="F57A1E"/>
                  </a:solidFill>
                </a:rPr>
              </a:br>
              <a:r>
                <a:rPr lang="en-US" sz="1050" i="1" dirty="0" smtClean="0">
                  <a:solidFill>
                    <a:srgbClr val="F57A1E"/>
                  </a:solidFill>
                </a:rPr>
                <a:t>model</a:t>
              </a:r>
              <a:endParaRPr lang="en-US" sz="1050" i="1" dirty="0">
                <a:solidFill>
                  <a:srgbClr val="F57A1E"/>
                </a:solidFill>
              </a:endParaRPr>
            </a:p>
          </p:txBody>
        </p:sp>
        <p:sp>
          <p:nvSpPr>
            <p:cNvPr id="33" name="Right Arrow 32"/>
            <p:cNvSpPr/>
            <p:nvPr/>
          </p:nvSpPr>
          <p:spPr>
            <a:xfrm>
              <a:off x="9391650" y="3086100"/>
              <a:ext cx="1790700" cy="161925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rgbClr val="0C3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170459" y="2974757"/>
              <a:ext cx="1493617" cy="458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 dirty="0" smtClean="0">
                  <a:solidFill>
                    <a:srgbClr val="F57A1E"/>
                  </a:solidFill>
                </a:rPr>
                <a:t>167 entities</a:t>
              </a:r>
              <a:endParaRPr lang="en-US" sz="1050" i="1" dirty="0">
                <a:solidFill>
                  <a:srgbClr val="F57A1E"/>
                </a:solidFill>
              </a:endParaRPr>
            </a:p>
          </p:txBody>
        </p:sp>
      </p:grpSp>
      <p:pic>
        <p:nvPicPr>
          <p:cNvPr id="35" name="Picture 34" descr="nter-fed-proc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08" y="1314301"/>
            <a:ext cx="2895519" cy="1294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458" y="2654801"/>
            <a:ext cx="1322078" cy="1057663"/>
          </a:xfrm>
          <a:prstGeom prst="rect">
            <a:avLst/>
          </a:prstGeom>
          <a:effectLst>
            <a:glow rad="101600">
              <a:srgbClr val="F57A1E">
                <a:alpha val="60000"/>
              </a:srgbClr>
            </a:glo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4648" y="1379264"/>
            <a:ext cx="4398239" cy="1959666"/>
          </a:xfrm>
          <a:prstGeom prst="rect">
            <a:avLst/>
          </a:prstGeom>
          <a:effectLst>
            <a:glow rad="101600">
              <a:srgbClr val="F57A1E">
                <a:alpha val="60000"/>
              </a:srgbClr>
            </a:glo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9569" y="4257761"/>
            <a:ext cx="1327628" cy="1885368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74" y="5763361"/>
            <a:ext cx="1377137" cy="96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4713569" y="6726013"/>
            <a:ext cx="741021" cy="274873"/>
          </a:xfrm>
        </p:spPr>
        <p:txBody>
          <a:bodyPr/>
          <a:lstStyle/>
          <a:p>
            <a:fld id="{6F576E6A-F32A-4612-884C-86870357C6B4}" type="slidenum">
              <a:rPr lang="en-GB" smtClean="0"/>
              <a:t>20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policy help you ease collaboration?</a:t>
            </a:r>
            <a:endParaRPr lang="en-GB" dirty="0"/>
          </a:p>
        </p:txBody>
      </p:sp>
      <p:sp>
        <p:nvSpPr>
          <p:cNvPr id="81" name="Oval 80"/>
          <p:cNvSpPr/>
          <p:nvPr/>
        </p:nvSpPr>
        <p:spPr>
          <a:xfrm>
            <a:off x="1162437" y="1748354"/>
            <a:ext cx="9201631" cy="4110050"/>
          </a:xfrm>
          <a:prstGeom prst="ellipse">
            <a:avLst/>
          </a:prstGeom>
          <a:noFill/>
          <a:ln w="76200">
            <a:solidFill>
              <a:srgbClr val="F57A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TextBox 77"/>
          <p:cNvSpPr txBox="1"/>
          <p:nvPr/>
        </p:nvSpPr>
        <p:spPr>
          <a:xfrm>
            <a:off x="7197325" y="4784947"/>
            <a:ext cx="3590624" cy="830997"/>
          </a:xfrm>
          <a:prstGeom prst="rect">
            <a:avLst/>
          </a:prstGeom>
          <a:solidFill>
            <a:schemeClr val="accent2"/>
          </a:solidFill>
          <a:ln>
            <a:solidFill>
              <a:srgbClr val="0C395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C3959"/>
                </a:solidFill>
              </a:rPr>
              <a:t>s</a:t>
            </a:r>
            <a:r>
              <a:rPr lang="en-GB" sz="2400" b="1" dirty="0" smtClean="0">
                <a:solidFill>
                  <a:srgbClr val="0C3959"/>
                </a:solidFill>
              </a:rPr>
              <a:t>upport for</a:t>
            </a:r>
            <a:br>
              <a:rPr lang="en-GB" sz="2400" b="1" dirty="0" smtClean="0">
                <a:solidFill>
                  <a:srgbClr val="0C3959"/>
                </a:solidFill>
              </a:rPr>
            </a:br>
            <a:r>
              <a:rPr lang="en-GB" sz="2400" b="1" dirty="0" smtClean="0">
                <a:solidFill>
                  <a:srgbClr val="0C3959"/>
                </a:solidFill>
              </a:rPr>
              <a:t>Researchers &amp; Community</a:t>
            </a:r>
            <a:endParaRPr lang="en-GB" sz="2400" b="1" dirty="0">
              <a:solidFill>
                <a:srgbClr val="0C3959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254101" y="1677575"/>
            <a:ext cx="3417047" cy="830997"/>
          </a:xfrm>
          <a:prstGeom prst="rect">
            <a:avLst/>
          </a:prstGeom>
          <a:solidFill>
            <a:schemeClr val="accent2"/>
          </a:solidFill>
          <a:ln>
            <a:solidFill>
              <a:srgbClr val="0C395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C3959"/>
                </a:solidFill>
              </a:rPr>
              <a:t>Operational Security</a:t>
            </a:r>
          </a:p>
          <a:p>
            <a:pPr algn="ctr"/>
            <a:r>
              <a:rPr lang="en-US" sz="2400" b="1" dirty="0" smtClean="0">
                <a:solidFill>
                  <a:srgbClr val="0C3959"/>
                </a:solidFill>
              </a:rPr>
              <a:t>for FIM Communities</a:t>
            </a:r>
            <a:endParaRPr lang="en-GB" sz="2400" b="1" dirty="0">
              <a:solidFill>
                <a:srgbClr val="0C3959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556510" y="4963305"/>
            <a:ext cx="3417047" cy="830997"/>
          </a:xfrm>
          <a:prstGeom prst="rect">
            <a:avLst/>
          </a:prstGeom>
          <a:solidFill>
            <a:schemeClr val="accent2"/>
          </a:solidFill>
          <a:ln>
            <a:solidFill>
              <a:srgbClr val="0C395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C3959"/>
                </a:solidFill>
              </a:rPr>
              <a:t>e</a:t>
            </a:r>
            <a:r>
              <a:rPr lang="en-GB" sz="2400" b="1" dirty="0" smtClean="0">
                <a:solidFill>
                  <a:srgbClr val="0C3959"/>
                </a:solidFill>
              </a:rPr>
              <a:t>ngagement and coordination</a:t>
            </a:r>
            <a:endParaRPr lang="en-GB" sz="2400" b="1" dirty="0">
              <a:solidFill>
                <a:srgbClr val="0C395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956" y="3567309"/>
            <a:ext cx="1279209" cy="88691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6062803" y="1748354"/>
            <a:ext cx="363831" cy="25905"/>
          </a:xfrm>
          <a:prstGeom prst="straightConnector1">
            <a:avLst/>
          </a:prstGeom>
          <a:ln w="66675">
            <a:solidFill>
              <a:srgbClr val="F6791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24" y="5299944"/>
            <a:ext cx="1181962" cy="967059"/>
          </a:xfrm>
          <a:prstGeom prst="rect">
            <a:avLst/>
          </a:prstGeom>
          <a:noFill/>
          <a:ln>
            <a:noFill/>
          </a:ln>
          <a:effectLst>
            <a:glow rad="101600">
              <a:srgbClr val="0C3959">
                <a:alpha val="6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72556" y="2532228"/>
            <a:ext cx="2471151" cy="1738958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sp>
        <p:nvSpPr>
          <p:cNvPr id="83" name="TextBox 82"/>
          <p:cNvSpPr txBox="1"/>
          <p:nvPr/>
        </p:nvSpPr>
        <p:spPr>
          <a:xfrm>
            <a:off x="6724924" y="2009317"/>
            <a:ext cx="3417047" cy="830997"/>
          </a:xfrm>
          <a:prstGeom prst="rect">
            <a:avLst/>
          </a:prstGeom>
          <a:solidFill>
            <a:schemeClr val="accent2"/>
          </a:solidFill>
          <a:ln>
            <a:solidFill>
              <a:srgbClr val="0C395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C3959"/>
                </a:solidFill>
              </a:rPr>
              <a:t>supporting policies</a:t>
            </a:r>
            <a:br>
              <a:rPr lang="en-GB" sz="2400" b="1" dirty="0" smtClean="0">
                <a:solidFill>
                  <a:srgbClr val="0C3959"/>
                </a:solidFill>
              </a:rPr>
            </a:br>
            <a:r>
              <a:rPr lang="en-GB" sz="2400" b="1" dirty="0" smtClean="0">
                <a:solidFill>
                  <a:srgbClr val="0C3959"/>
                </a:solidFill>
              </a:rPr>
              <a:t>for Infrastructures</a:t>
            </a:r>
            <a:endParaRPr lang="en-GB" sz="2400" b="1" dirty="0">
              <a:solidFill>
                <a:srgbClr val="0C3959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604" y="1315054"/>
            <a:ext cx="930949" cy="991605"/>
          </a:xfrm>
          <a:prstGeom prst="rect">
            <a:avLst/>
          </a:prstGeom>
          <a:solidFill>
            <a:srgbClr val="5B9BD5"/>
          </a:solidFill>
          <a:ln w="76200" cmpd="sng">
            <a:solidFill>
              <a:schemeClr val="bg1"/>
            </a:solidFill>
          </a:ln>
          <a:effectLst>
            <a:glow rad="101600">
              <a:schemeClr val="bg2">
                <a:lumMod val="25000"/>
                <a:alpha val="35000"/>
              </a:schemeClr>
            </a:glo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283" y="1633765"/>
            <a:ext cx="773134" cy="918616"/>
          </a:xfrm>
          <a:prstGeom prst="rect">
            <a:avLst/>
          </a:prstGeom>
          <a:solidFill>
            <a:srgbClr val="5B9BD5"/>
          </a:solidFill>
          <a:ln w="76200" cmpd="sng">
            <a:solidFill>
              <a:schemeClr val="bg1"/>
            </a:solidFill>
          </a:ln>
          <a:effectLst>
            <a:glow rad="101600">
              <a:schemeClr val="bg2">
                <a:lumMod val="25000"/>
                <a:alpha val="35000"/>
              </a:schemeClr>
            </a:glow>
          </a:effec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674" y="4717581"/>
            <a:ext cx="773134" cy="896835"/>
          </a:xfrm>
          <a:prstGeom prst="rect">
            <a:avLst/>
          </a:prstGeom>
          <a:solidFill>
            <a:srgbClr val="5B9BD5"/>
          </a:solidFill>
          <a:ln w="76200" cmpd="sng">
            <a:solidFill>
              <a:schemeClr val="bg1"/>
            </a:solidFill>
          </a:ln>
          <a:effectLst>
            <a:glow rad="101600">
              <a:schemeClr val="bg2">
                <a:lumMod val="25000"/>
                <a:alpha val="35000"/>
              </a:schemeClr>
            </a:glow>
          </a:effec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794" y="4748484"/>
            <a:ext cx="638378" cy="947694"/>
          </a:xfrm>
          <a:prstGeom prst="rect">
            <a:avLst/>
          </a:prstGeom>
          <a:solidFill>
            <a:srgbClr val="5B9BD5"/>
          </a:solidFill>
          <a:ln w="76200" cmpd="sng">
            <a:solidFill>
              <a:schemeClr val="bg1"/>
            </a:solidFill>
          </a:ln>
          <a:effectLst>
            <a:glow rad="101600">
              <a:schemeClr val="bg2">
                <a:lumMod val="25000"/>
                <a:alpha val="3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9640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21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Responding to incidents – sharing relevant information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323610" y="6543455"/>
            <a:ext cx="91087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57B20"/>
                </a:solidFill>
              </a:rPr>
              <a:t>from DNA3.2 </a:t>
            </a:r>
            <a:r>
              <a:rPr lang="en-GB" sz="1600" i="1" dirty="0">
                <a:solidFill>
                  <a:srgbClr val="F57B20"/>
                </a:solidFill>
              </a:rPr>
              <a:t>Report on Security Incident Response and Cybersecurity in Federated Authentication Scenarios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815823" y="1587795"/>
            <a:ext cx="5844659" cy="2646436"/>
            <a:chOff x="5815823" y="1587795"/>
            <a:chExt cx="5844659" cy="26464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15823" y="1587795"/>
              <a:ext cx="5844659" cy="264643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0015870" y="1970567"/>
              <a:ext cx="1416452" cy="1998920"/>
            </a:xfrm>
            <a:prstGeom prst="rect">
              <a:avLst/>
            </a:prstGeom>
            <a:noFill/>
            <a:ln w="57150">
              <a:solidFill>
                <a:srgbClr val="003F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Content Placeholder 5"/>
          <p:cNvSpPr txBox="1">
            <a:spLocks/>
          </p:cNvSpPr>
          <p:nvPr/>
        </p:nvSpPr>
        <p:spPr>
          <a:xfrm>
            <a:off x="444502" y="1439334"/>
            <a:ext cx="5311256" cy="240256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Sirtfi take-up at proper organizational level</a:t>
            </a:r>
          </a:p>
          <a:p>
            <a:pPr marL="0" indent="0">
              <a:buNone/>
            </a:pPr>
            <a:r>
              <a:rPr lang="en-US" b="1" dirty="0" smtClean="0"/>
              <a:t>Beyond basic Sirtfi</a:t>
            </a:r>
          </a:p>
          <a:p>
            <a:r>
              <a:rPr lang="en-US" dirty="0" smtClean="0"/>
              <a:t>federation-level engagement in process</a:t>
            </a:r>
          </a:p>
          <a:p>
            <a:r>
              <a:rPr lang="en-US" i="1" dirty="0" smtClean="0"/>
              <a:t>Sirtfi+</a:t>
            </a:r>
            <a:r>
              <a:rPr lang="en-US" dirty="0" smtClean="0"/>
              <a:t> registry broadens global base</a:t>
            </a:r>
          </a:p>
          <a:p>
            <a:r>
              <a:rPr lang="en-US" dirty="0"/>
              <a:t>e</a:t>
            </a:r>
            <a:r>
              <a:rPr lang="en-US" dirty="0" smtClean="0"/>
              <a:t>ngagement in trust groups valuable </a:t>
            </a:r>
            <a:br>
              <a:rPr lang="en-US" dirty="0" smtClean="0"/>
            </a:br>
            <a:r>
              <a:rPr lang="en-US" dirty="0" smtClean="0"/>
              <a:t>for federated collective response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46" y="4279998"/>
            <a:ext cx="8031569" cy="1825357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7215" y="3921448"/>
            <a:ext cx="1789846" cy="2684770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19660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95" y="2267512"/>
            <a:ext cx="7518215" cy="281846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22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the rest we test …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776" y="1743583"/>
            <a:ext cx="5031194" cy="4324395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0082" y="1362918"/>
            <a:ext cx="4295775" cy="2152650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grpSp>
        <p:nvGrpSpPr>
          <p:cNvPr id="9" name="Group 8"/>
          <p:cNvGrpSpPr/>
          <p:nvPr/>
        </p:nvGrpSpPr>
        <p:grpSpPr>
          <a:xfrm>
            <a:off x="5850012" y="4745333"/>
            <a:ext cx="5310187" cy="1578232"/>
            <a:chOff x="2100262" y="2243137"/>
            <a:chExt cx="8019769" cy="238354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0262" y="2243137"/>
              <a:ext cx="7991474" cy="2371725"/>
            </a:xfrm>
            <a:prstGeom prst="rect">
              <a:avLst/>
            </a:prstGeom>
            <a:effectLst>
              <a:glow rad="101600">
                <a:srgbClr val="003F5E">
                  <a:alpha val="60000"/>
                </a:srgbClr>
              </a:glo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5453890" y="4068892"/>
              <a:ext cx="4666141" cy="55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i="1" dirty="0" smtClean="0">
                  <a:solidFill>
                    <a:srgbClr val="F57A1E"/>
                  </a:solidFill>
                </a:rPr>
                <a:t>AARC-G051</a:t>
              </a:r>
              <a:endParaRPr lang="en-GB" b="1" i="1" dirty="0">
                <a:solidFill>
                  <a:srgbClr val="F57A1E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3035049" y="638257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>
                <a:solidFill>
                  <a:srgbClr val="F57A1E"/>
                </a:solidFill>
              </a:rPr>
              <a:t>https://wiki.geant.org/display/AARC/AARC2+NA3+Task+1+-++</a:t>
            </a:r>
            <a:r>
              <a:rPr lang="en-GB" sz="1400" dirty="0" smtClean="0">
                <a:solidFill>
                  <a:srgbClr val="F57A1E"/>
                </a:solidFill>
              </a:rPr>
              <a:t>Overview</a:t>
            </a:r>
          </a:p>
          <a:p>
            <a:r>
              <a:rPr lang="en-US" sz="1400" dirty="0" smtClean="0">
                <a:solidFill>
                  <a:srgbClr val="F57A1E"/>
                </a:solidFill>
              </a:rPr>
              <a:t>https://aarc-project.eu/guidelines/aarc-i051/</a:t>
            </a:r>
            <a:endParaRPr lang="en-GB" sz="1400" dirty="0">
              <a:solidFill>
                <a:srgbClr val="F57A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97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23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WISE SCCC WG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11" y="1561767"/>
            <a:ext cx="10372725" cy="4429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50" y="251886"/>
            <a:ext cx="900953" cy="7748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7089" y="6452195"/>
            <a:ext cx="3713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https://eventr.geant.org/events/3044</a:t>
            </a:r>
          </a:p>
        </p:txBody>
      </p:sp>
      <p:sp>
        <p:nvSpPr>
          <p:cNvPr id="7" name="Rectangle 6"/>
          <p:cNvSpPr/>
          <p:nvPr/>
        </p:nvSpPr>
        <p:spPr>
          <a:xfrm>
            <a:off x="3082341" y="6452195"/>
            <a:ext cx="3718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57A1E"/>
                </a:solidFill>
              </a:rPr>
              <a:t>https://wise-community.org/events/</a:t>
            </a:r>
            <a:endParaRPr lang="en-GB" b="1" dirty="0">
              <a:solidFill>
                <a:srgbClr val="F57A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0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24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 Authority Operations and ‘MMS assessment’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918494" y="6377308"/>
            <a:ext cx="36254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003F5E"/>
                </a:solidFill>
              </a:rPr>
              <a:t>https://aarc-project.eu/guidelines/aarc-g048/</a:t>
            </a:r>
            <a:br>
              <a:rPr lang="en-GB" sz="1400" dirty="0">
                <a:solidFill>
                  <a:srgbClr val="003F5E"/>
                </a:solidFill>
              </a:rPr>
            </a:br>
            <a:r>
              <a:rPr lang="en-GB" sz="1400" dirty="0">
                <a:solidFill>
                  <a:srgbClr val="003F5E"/>
                </a:solidFill>
              </a:rPr>
              <a:t>https://www.eugridpma.org/guidelines/aaops/</a:t>
            </a:r>
          </a:p>
        </p:txBody>
      </p:sp>
      <p:sp>
        <p:nvSpPr>
          <p:cNvPr id="7" name="Rectangle 6"/>
          <p:cNvSpPr/>
          <p:nvPr/>
        </p:nvSpPr>
        <p:spPr>
          <a:xfrm>
            <a:off x="143759" y="1461287"/>
            <a:ext cx="58317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3F5E"/>
                </a:solidFill>
              </a:rPr>
              <a:t>3.	Operational </a:t>
            </a:r>
            <a:r>
              <a:rPr lang="en-GB" sz="2000" dirty="0" smtClean="0">
                <a:solidFill>
                  <a:srgbClr val="003F5E"/>
                </a:solidFill>
              </a:rPr>
              <a:t>Guidelines</a:t>
            </a:r>
            <a:endParaRPr lang="en-GB" sz="2000" dirty="0">
              <a:solidFill>
                <a:srgbClr val="003F5E"/>
              </a:solidFill>
            </a:endParaRPr>
          </a:p>
          <a:p>
            <a:r>
              <a:rPr lang="en-GB" sz="2000" dirty="0">
                <a:solidFill>
                  <a:srgbClr val="003F5E"/>
                </a:solidFill>
              </a:rPr>
              <a:t>3.1.	</a:t>
            </a:r>
            <a:r>
              <a:rPr lang="en-GB" sz="2000" dirty="0" smtClean="0">
                <a:solidFill>
                  <a:srgbClr val="003F5E"/>
                </a:solidFill>
              </a:rPr>
              <a:t>Naming</a:t>
            </a:r>
            <a:endParaRPr lang="en-GB" sz="2000" dirty="0">
              <a:solidFill>
                <a:srgbClr val="003F5E"/>
              </a:solidFill>
            </a:endParaRPr>
          </a:p>
          <a:p>
            <a:r>
              <a:rPr lang="en-GB" sz="2000" dirty="0">
                <a:solidFill>
                  <a:srgbClr val="003F5E"/>
                </a:solidFill>
              </a:rPr>
              <a:t>3.2.	Attribute Management and Attribute </a:t>
            </a:r>
            <a:r>
              <a:rPr lang="en-GB" sz="2000" dirty="0" smtClean="0">
                <a:solidFill>
                  <a:srgbClr val="003F5E"/>
                </a:solidFill>
              </a:rPr>
              <a:t>Release</a:t>
            </a:r>
            <a:endParaRPr lang="en-GB" sz="2000" dirty="0">
              <a:solidFill>
                <a:srgbClr val="003F5E"/>
              </a:solidFill>
            </a:endParaRPr>
          </a:p>
          <a:p>
            <a:r>
              <a:rPr lang="en-GB" sz="2000" dirty="0">
                <a:solidFill>
                  <a:srgbClr val="003F5E"/>
                </a:solidFill>
              </a:rPr>
              <a:t>3.3.	Attribute </a:t>
            </a:r>
            <a:r>
              <a:rPr lang="en-GB" sz="2000" dirty="0" smtClean="0">
                <a:solidFill>
                  <a:srgbClr val="003F5E"/>
                </a:solidFill>
              </a:rPr>
              <a:t>Assertions</a:t>
            </a:r>
            <a:endParaRPr lang="en-GB" sz="2000" dirty="0">
              <a:solidFill>
                <a:srgbClr val="003F5E"/>
              </a:solidFill>
            </a:endParaRPr>
          </a:p>
          <a:p>
            <a:r>
              <a:rPr lang="en-GB" sz="2000" dirty="0">
                <a:solidFill>
                  <a:srgbClr val="003F5E"/>
                </a:solidFill>
              </a:rPr>
              <a:t>3.4.	Operational </a:t>
            </a:r>
            <a:r>
              <a:rPr lang="en-GB" sz="2000" dirty="0" smtClean="0">
                <a:solidFill>
                  <a:srgbClr val="003F5E"/>
                </a:solidFill>
              </a:rPr>
              <a:t>requirements</a:t>
            </a:r>
            <a:endParaRPr lang="en-GB" sz="2000" dirty="0">
              <a:solidFill>
                <a:srgbClr val="003F5E"/>
              </a:solidFill>
            </a:endParaRPr>
          </a:p>
          <a:p>
            <a:r>
              <a:rPr lang="en-GB" sz="2000" dirty="0">
                <a:solidFill>
                  <a:srgbClr val="003F5E"/>
                </a:solidFill>
              </a:rPr>
              <a:t>3.4.1.	Key Management	</a:t>
            </a:r>
          </a:p>
          <a:p>
            <a:r>
              <a:rPr lang="en-GB" sz="2000" dirty="0">
                <a:solidFill>
                  <a:srgbClr val="003F5E"/>
                </a:solidFill>
              </a:rPr>
              <a:t>3.4.2.	Network </a:t>
            </a:r>
            <a:r>
              <a:rPr lang="en-GB" sz="2000" dirty="0" smtClean="0">
                <a:solidFill>
                  <a:srgbClr val="003F5E"/>
                </a:solidFill>
              </a:rPr>
              <a:t>Configuration</a:t>
            </a:r>
            <a:endParaRPr lang="en-GB" sz="2000" dirty="0">
              <a:solidFill>
                <a:srgbClr val="003F5E"/>
              </a:solidFill>
            </a:endParaRPr>
          </a:p>
          <a:p>
            <a:r>
              <a:rPr lang="en-GB" sz="2000" dirty="0">
                <a:solidFill>
                  <a:srgbClr val="003F5E"/>
                </a:solidFill>
              </a:rPr>
              <a:t>3.5.	Site </a:t>
            </a:r>
            <a:r>
              <a:rPr lang="en-GB" sz="2000" dirty="0" smtClean="0">
                <a:solidFill>
                  <a:srgbClr val="003F5E"/>
                </a:solidFill>
              </a:rPr>
              <a:t>Security</a:t>
            </a:r>
            <a:endParaRPr lang="en-GB" sz="2000" dirty="0">
              <a:solidFill>
                <a:srgbClr val="003F5E"/>
              </a:solidFill>
            </a:endParaRPr>
          </a:p>
          <a:p>
            <a:r>
              <a:rPr lang="en-GB" sz="2000" dirty="0">
                <a:solidFill>
                  <a:srgbClr val="003F5E"/>
                </a:solidFill>
              </a:rPr>
              <a:t>3.6.	Metadata </a:t>
            </a:r>
            <a:r>
              <a:rPr lang="en-GB" sz="2000" dirty="0" smtClean="0">
                <a:solidFill>
                  <a:srgbClr val="003F5E"/>
                </a:solidFill>
              </a:rPr>
              <a:t>publication</a:t>
            </a:r>
            <a:endParaRPr lang="en-GB" sz="2000" dirty="0">
              <a:solidFill>
                <a:srgbClr val="003F5E"/>
              </a:solidFill>
            </a:endParaRPr>
          </a:p>
          <a:p>
            <a:r>
              <a:rPr lang="en-GB" sz="2000" dirty="0">
                <a:solidFill>
                  <a:srgbClr val="003F5E"/>
                </a:solidFill>
              </a:rPr>
              <a:t>3.7.	Assessments and </a:t>
            </a:r>
            <a:r>
              <a:rPr lang="en-GB" sz="2000" dirty="0" smtClean="0">
                <a:solidFill>
                  <a:srgbClr val="003F5E"/>
                </a:solidFill>
              </a:rPr>
              <a:t>auditability</a:t>
            </a:r>
            <a:endParaRPr lang="en-GB" sz="2000" dirty="0">
              <a:solidFill>
                <a:srgbClr val="003F5E"/>
              </a:solidFill>
            </a:endParaRPr>
          </a:p>
          <a:p>
            <a:r>
              <a:rPr lang="en-GB" sz="2000" dirty="0">
                <a:solidFill>
                  <a:srgbClr val="003F5E"/>
                </a:solidFill>
              </a:rPr>
              <a:t>3.8.	Privacy and confidentiality	</a:t>
            </a:r>
          </a:p>
          <a:p>
            <a:r>
              <a:rPr lang="en-GB" sz="2000" dirty="0">
                <a:solidFill>
                  <a:srgbClr val="003F5E"/>
                </a:solidFill>
              </a:rPr>
              <a:t>3.9.	Compromise and </a:t>
            </a:r>
            <a:r>
              <a:rPr lang="en-GB" sz="2000" dirty="0" smtClean="0">
                <a:solidFill>
                  <a:srgbClr val="003F5E"/>
                </a:solidFill>
              </a:rPr>
              <a:t/>
            </a:r>
            <a:br>
              <a:rPr lang="en-GB" sz="2000" dirty="0" smtClean="0">
                <a:solidFill>
                  <a:srgbClr val="003F5E"/>
                </a:solidFill>
              </a:rPr>
            </a:br>
            <a:r>
              <a:rPr lang="en-GB" sz="2000" dirty="0" smtClean="0">
                <a:solidFill>
                  <a:srgbClr val="003F5E"/>
                </a:solidFill>
              </a:rPr>
              <a:t>	disaster recovery</a:t>
            </a:r>
            <a:endParaRPr lang="en-GB" sz="2000" dirty="0">
              <a:solidFill>
                <a:srgbClr val="003F5E"/>
              </a:solidFill>
            </a:endParaRPr>
          </a:p>
          <a:p>
            <a:r>
              <a:rPr lang="en-GB" sz="2000" dirty="0">
                <a:solidFill>
                  <a:srgbClr val="003F5E"/>
                </a:solidFill>
              </a:rPr>
              <a:t>4.	Relying Party </a:t>
            </a:r>
            <a:r>
              <a:rPr lang="en-GB" sz="2000" dirty="0" smtClean="0">
                <a:solidFill>
                  <a:srgbClr val="003F5E"/>
                </a:solidFill>
              </a:rPr>
              <a:t>obligations</a:t>
            </a:r>
            <a:endParaRPr lang="en-GB" sz="2000" dirty="0">
              <a:solidFill>
                <a:srgbClr val="003F5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622" y="2769304"/>
            <a:ext cx="7786577" cy="3608004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9915" y="796298"/>
            <a:ext cx="4674494" cy="2637996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grpSp>
        <p:nvGrpSpPr>
          <p:cNvPr id="11" name="Group 10"/>
          <p:cNvGrpSpPr/>
          <p:nvPr/>
        </p:nvGrpSpPr>
        <p:grpSpPr>
          <a:xfrm>
            <a:off x="10363199" y="1476386"/>
            <a:ext cx="1623237" cy="1264207"/>
            <a:chOff x="10441171" y="5498100"/>
            <a:chExt cx="1623237" cy="1264207"/>
          </a:xfrm>
          <a:effectLst>
            <a:glow rad="101600">
              <a:srgbClr val="F6791C">
                <a:alpha val="60000"/>
              </a:srgbClr>
            </a:glow>
          </a:effectLst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37DF5E2-E849-DD48-9B9C-8A7515642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41171" y="5498100"/>
              <a:ext cx="1623237" cy="124992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0455349" y="5932967"/>
              <a:ext cx="233916" cy="829340"/>
            </a:xfrm>
            <a:prstGeom prst="rect">
              <a:avLst/>
            </a:prstGeom>
            <a:noFill/>
            <a:ln w="38100">
              <a:solidFill>
                <a:srgbClr val="003F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`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15876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25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 policies: helping peer-reviewed self-assessment in SCI and more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5563" y="3783154"/>
            <a:ext cx="4096204" cy="2302214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sp>
        <p:nvSpPr>
          <p:cNvPr id="5" name="Rectangle 4"/>
          <p:cNvSpPr/>
          <p:nvPr/>
        </p:nvSpPr>
        <p:spPr>
          <a:xfrm>
            <a:off x="6031439" y="6406019"/>
            <a:ext cx="5588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F57A1E"/>
                </a:solidFill>
              </a:rPr>
              <a:t>https://wiki.eugridpma.org/Main/AssuranceAssessment</a:t>
            </a:r>
            <a:endParaRPr lang="en-GB" dirty="0">
              <a:solidFill>
                <a:srgbClr val="F57A1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841" y="1400212"/>
            <a:ext cx="4287837" cy="4315985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sp>
        <p:nvSpPr>
          <p:cNvPr id="7" name="Rectangle 6"/>
          <p:cNvSpPr/>
          <p:nvPr/>
        </p:nvSpPr>
        <p:spPr>
          <a:xfrm>
            <a:off x="2372824" y="6406019"/>
            <a:ext cx="3150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57A1E"/>
                </a:solidFill>
              </a:rPr>
              <a:t>http://wise-community.org/sci/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33916" y="2682717"/>
            <a:ext cx="6101870" cy="3402651"/>
            <a:chOff x="233916" y="2682717"/>
            <a:chExt cx="6101870" cy="3402651"/>
          </a:xfrm>
          <a:effectLst>
            <a:glow rad="101600">
              <a:srgbClr val="003F5E">
                <a:alpha val="60000"/>
              </a:srgbClr>
            </a:glow>
          </a:effectLst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3916" y="2682717"/>
              <a:ext cx="6101870" cy="340265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15622" y="3152185"/>
              <a:ext cx="5138458" cy="338554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</p:spPr>
          <p:txBody>
            <a:bodyPr wrap="none">
              <a:spAutoFit/>
            </a:bodyPr>
            <a:lstStyle/>
            <a:p>
              <a:r>
                <a:rPr lang="en-GB" sz="1600" i="1" dirty="0">
                  <a:solidFill>
                    <a:srgbClr val="F57A1E"/>
                  </a:solidFill>
                </a:rPr>
                <a:t>https://wiki.geant.org/display/WISE/SCIV2-WG+documents</a:t>
              </a:r>
            </a:p>
          </p:txBody>
        </p:sp>
      </p:grpSp>
      <p:sp>
        <p:nvSpPr>
          <p:cNvPr id="11" name="Content Placeholder 5"/>
          <p:cNvSpPr txBox="1">
            <a:spLocks/>
          </p:cNvSpPr>
          <p:nvPr/>
        </p:nvSpPr>
        <p:spPr>
          <a:xfrm>
            <a:off x="444502" y="1439334"/>
            <a:ext cx="5311256" cy="240256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SCI assessment framework is there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mapping to ISO 27k is quite rough, though …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6000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26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Policy Development Kit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704889" y="6511615"/>
            <a:ext cx="48766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003F5E"/>
                </a:solidFill>
              </a:rPr>
              <a:t>https://aarc-project.eu/policies/policy-development-kit/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367" y="2086411"/>
            <a:ext cx="7532213" cy="41505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14532" y="1442456"/>
            <a:ext cx="7853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3F5E"/>
                </a:solidFill>
              </a:rPr>
              <a:t>i</a:t>
            </a:r>
            <a:r>
              <a:rPr lang="en-US" b="1" dirty="0" smtClean="0">
                <a:solidFill>
                  <a:srgbClr val="003F5E"/>
                </a:solidFill>
              </a:rPr>
              <a:t>ntroduction video – training – 9 reference templates – continuous improvement</a:t>
            </a:r>
            <a:endParaRPr lang="en-GB" b="1" dirty="0">
              <a:solidFill>
                <a:srgbClr val="003F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74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Authentication Assurance </a:t>
            </a:r>
          </a:p>
          <a:p>
            <a:r>
              <a:rPr lang="en-US" sz="2400" dirty="0" smtClean="0"/>
              <a:t>using both REFEDS RAF components as well as cross Infrastructure profiles</a:t>
            </a:r>
            <a:endParaRPr lang="en-US" sz="2400" dirty="0"/>
          </a:p>
          <a:p>
            <a:r>
              <a:rPr lang="en-US" sz="2400" dirty="0" smtClean="0"/>
              <a:t>considering social-ID authenticator assurance, complementing account linking in BPA</a:t>
            </a:r>
            <a:endParaRPr lang="en-GB" sz="2400" dirty="0"/>
          </a:p>
          <a:p>
            <a:endParaRPr lang="en-US" sz="2400" dirty="0" smtClean="0"/>
          </a:p>
          <a:p>
            <a:pPr marL="0" indent="0">
              <a:buNone/>
            </a:pPr>
            <a:r>
              <a:rPr lang="en-GB" sz="2400" dirty="0" smtClean="0"/>
              <a:t>Exploit </a:t>
            </a:r>
            <a:r>
              <a:rPr lang="en-GB" sz="2400" b="1" dirty="0" smtClean="0"/>
              <a:t>commonality </a:t>
            </a:r>
            <a:r>
              <a:rPr lang="en-GB" sz="2400" b="1" dirty="0"/>
              <a:t>between </a:t>
            </a:r>
            <a:r>
              <a:rPr lang="en-GB" sz="2400" b="1" dirty="0" smtClean="0"/>
              <a:t>acceptable </a:t>
            </a:r>
            <a:r>
              <a:rPr lang="en-GB" sz="2400" b="1" dirty="0"/>
              <a:t>use </a:t>
            </a:r>
            <a:r>
              <a:rPr lang="en-GB" sz="2400" b="1" dirty="0" smtClean="0"/>
              <a:t/>
            </a:r>
            <a:br>
              <a:rPr lang="en-GB" sz="2400" b="1" dirty="0" smtClean="0"/>
            </a:br>
            <a:r>
              <a:rPr lang="en-GB" sz="2400" b="1" dirty="0" smtClean="0"/>
              <a:t>policies</a:t>
            </a:r>
            <a:r>
              <a:rPr lang="en-GB" sz="2400" dirty="0" smtClean="0"/>
              <a:t> to ease cross-infrastructure resource use</a:t>
            </a:r>
            <a:endParaRPr lang="en-GB" sz="2400" b="1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Support </a:t>
            </a:r>
            <a:r>
              <a:rPr lang="en-US" sz="2400" b="1" dirty="0" smtClean="0"/>
              <a:t>community management using </a:t>
            </a:r>
            <a:r>
              <a:rPr lang="en-US" sz="2400" b="1" i="1" dirty="0" smtClean="0"/>
              <a:t>Snctfi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dirty="0" smtClean="0"/>
              <a:t>easing use of the generic e-Infrastructures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i="1" dirty="0" smtClean="0">
                <a:solidFill>
                  <a:srgbClr val="ED7D31"/>
                </a:solidFill>
              </a:rPr>
              <a:t>can you show community operations – sufficient to </a:t>
            </a:r>
            <a:br>
              <a:rPr lang="en-GB" sz="2400" i="1" dirty="0" smtClean="0">
                <a:solidFill>
                  <a:srgbClr val="ED7D31"/>
                </a:solidFill>
              </a:rPr>
            </a:br>
            <a:r>
              <a:rPr lang="en-GB" sz="2400" i="1" dirty="0" smtClean="0">
                <a:solidFill>
                  <a:srgbClr val="ED7D31"/>
                </a:solidFill>
              </a:rPr>
              <a:t>act as a one-stop registration for every Infrastructure?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27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Guidance for research communities in the Infrastructure ecosystem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478" y="2895845"/>
            <a:ext cx="4622465" cy="1317154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0519" y="3439585"/>
            <a:ext cx="1675448" cy="1883134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3179" y="4092030"/>
            <a:ext cx="1818233" cy="2084936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53820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82608" y="1168544"/>
            <a:ext cx="5514975" cy="82391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57A1E"/>
                </a:solidFill>
              </a:rPr>
              <a:t>Specific definitive guidance to IdPs and federations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82601" y="2070104"/>
            <a:ext cx="5756834" cy="3700463"/>
          </a:xfrm>
        </p:spPr>
        <p:txBody>
          <a:bodyPr>
            <a:normAutofit/>
          </a:bodyPr>
          <a:lstStyle/>
          <a:p>
            <a:r>
              <a:rPr lang="en-US" b="1" dirty="0" smtClean="0"/>
              <a:t>Uniqueness</a:t>
            </a:r>
            <a:r>
              <a:rPr lang="en-US" dirty="0" smtClean="0"/>
              <a:t> at least </a:t>
            </a:r>
            <a:r>
              <a:rPr lang="en-US" dirty="0" err="1" smtClean="0"/>
              <a:t>ePUID</a:t>
            </a:r>
            <a:r>
              <a:rPr lang="en-US" dirty="0" smtClean="0"/>
              <a:t> or </a:t>
            </a:r>
            <a:r>
              <a:rPr lang="en-US" dirty="0" err="1" smtClean="0"/>
              <a:t>ePTID</a:t>
            </a:r>
            <a:r>
              <a:rPr lang="en-US" dirty="0" smtClean="0"/>
              <a:t>/</a:t>
            </a:r>
            <a:r>
              <a:rPr lang="en-US" dirty="0" err="1" smtClean="0"/>
              <a:t>NameID</a:t>
            </a:r>
            <a:endParaRPr lang="en-US" dirty="0"/>
          </a:p>
          <a:p>
            <a:r>
              <a:rPr lang="en-US" b="1" dirty="0" smtClean="0"/>
              <a:t>ID proofing</a:t>
            </a:r>
            <a:r>
              <a:rPr lang="en-US" dirty="0" smtClean="0"/>
              <a:t>: ‘low’ (good for local use), ‘medium’ (Kantara LoA2, IGTF BIRCH, </a:t>
            </a:r>
            <a:r>
              <a:rPr lang="en-US" dirty="0" err="1" smtClean="0"/>
              <a:t>eIDAS</a:t>
            </a:r>
            <a:r>
              <a:rPr lang="en-US" dirty="0" smtClean="0"/>
              <a:t> low), or ‘high’ (Kantara LoA3, </a:t>
            </a:r>
            <a:r>
              <a:rPr lang="en-US" dirty="0" err="1" smtClean="0"/>
              <a:t>eIDAS</a:t>
            </a:r>
            <a:r>
              <a:rPr lang="en-US" dirty="0" smtClean="0"/>
              <a:t> substantial)</a:t>
            </a:r>
          </a:p>
          <a:p>
            <a:r>
              <a:rPr lang="en-US" b="1" dirty="0" smtClean="0"/>
              <a:t>Authenticator</a:t>
            </a:r>
            <a:r>
              <a:rPr lang="en-US" dirty="0" smtClean="0"/>
              <a:t>: devolved to REFEDS single and multi-factor authentication SFA and MFA</a:t>
            </a:r>
          </a:p>
          <a:p>
            <a:r>
              <a:rPr lang="en-US" b="1" dirty="0" smtClean="0"/>
              <a:t>Freshness</a:t>
            </a:r>
            <a:r>
              <a:rPr lang="en-US" dirty="0" smtClean="0"/>
              <a:t>: better than 1 month</a:t>
            </a:r>
          </a:p>
          <a:p>
            <a:pPr marL="0" indent="0">
              <a:buNone/>
            </a:pPr>
            <a:r>
              <a:rPr lang="en-US" b="1" dirty="0" smtClean="0"/>
              <a:t>Any and all assurance profiles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organisational</a:t>
            </a:r>
            <a:r>
              <a:rPr lang="en-US" dirty="0" smtClean="0"/>
              <a:t>-level authority, also used locally for ‘real work’, good security practices</a:t>
            </a:r>
            <a:endParaRPr lang="en-US" b="1" dirty="0" smtClean="0"/>
          </a:p>
          <a:p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172207" y="1168544"/>
            <a:ext cx="5183188" cy="823912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F57A1E"/>
                </a:solidFill>
              </a:rPr>
              <a:t>Logical grouping and profiles for the Infrastructures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Differentiated Assurance Profile – in eduGAIN</a:t>
            </a:r>
            <a:r>
              <a:rPr lang="en-US" dirty="0"/>
              <a:t> </a:t>
            </a:r>
            <a:r>
              <a:rPr lang="en-US" dirty="0" smtClean="0"/>
              <a:t>and REFEDS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6141" y="5759827"/>
            <a:ext cx="10915651" cy="523220"/>
          </a:xfrm>
          <a:prstGeom prst="rect">
            <a:avLst/>
          </a:prstGeom>
          <a:solidFill>
            <a:srgbClr val="F57A1E"/>
          </a:solidFill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C3959"/>
                </a:solidFill>
              </a:rPr>
              <a:t>consolidation depends also on REFEDS SFA (which is not quite AARC…)</a:t>
            </a:r>
            <a:endParaRPr lang="en-US" sz="2800" dirty="0">
              <a:solidFill>
                <a:srgbClr val="0C395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1720" y="6440459"/>
            <a:ext cx="3084491" cy="384717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r>
              <a:rPr lang="en-US" sz="1900" dirty="0">
                <a:hlinkClick r:id="rId3"/>
              </a:rPr>
              <a:t>https://</a:t>
            </a:r>
            <a:r>
              <a:rPr lang="en-US" sz="1900" dirty="0" smtClean="0">
                <a:hlinkClick r:id="rId3"/>
              </a:rPr>
              <a:t>refeds.org/assurance</a:t>
            </a:r>
            <a:endParaRPr lang="en-US" sz="19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7" y="2089293"/>
            <a:ext cx="5842256" cy="29190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634" y="348162"/>
            <a:ext cx="1679330" cy="59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9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en-GB" spc="-20" dirty="0" smtClean="0">
                <a:latin typeface="Calibri"/>
                <a:cs typeface="Calibri"/>
              </a:rPr>
              <a:t>Example: “</a:t>
            </a:r>
            <a:r>
              <a:rPr spc="-20" dirty="0" smtClean="0">
                <a:latin typeface="Calibri"/>
                <a:cs typeface="Calibri"/>
              </a:rPr>
              <a:t>Espresso” profile for </a:t>
            </a:r>
            <a:r>
              <a:rPr spc="-25" dirty="0" smtClean="0">
                <a:latin typeface="Calibri"/>
                <a:cs typeface="Calibri"/>
              </a:rPr>
              <a:t>demanding use </a:t>
            </a:r>
            <a:r>
              <a:rPr spc="-20" dirty="0" smtClean="0">
                <a:latin typeface="Calibri"/>
                <a:cs typeface="Calibri"/>
              </a:rPr>
              <a:t>cases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4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061812" y="6406019"/>
            <a:ext cx="741021" cy="274873"/>
          </a:xfrm>
        </p:spPr>
        <p:txBody>
          <a:bodyPr/>
          <a:lstStyle/>
          <a:p>
            <a:fld id="{AE06DBE7-249B-44EE-9ED5-5D4534551D10}" type="slidenum">
              <a:rPr lang="en-GB" smtClean="0"/>
              <a:t>29</a:t>
            </a:fld>
            <a:endParaRPr lang="en-GB" dirty="0"/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313" y="3527682"/>
            <a:ext cx="526940" cy="75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646" y="1278415"/>
            <a:ext cx="9104940" cy="5108773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7509164" y="3832801"/>
            <a:ext cx="1708727" cy="1062475"/>
          </a:xfrm>
          <a:prstGeom prst="rect">
            <a:avLst/>
          </a:prstGeom>
          <a:noFill/>
          <a:ln w="76200">
            <a:solidFill>
              <a:srgbClr val="F57A1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5" name="Straight Arrow Connector 44"/>
          <p:cNvCxnSpPr/>
          <p:nvPr/>
        </p:nvCxnSpPr>
        <p:spPr>
          <a:xfrm flipH="1" flipV="1">
            <a:off x="9217891" y="4830621"/>
            <a:ext cx="1000412" cy="868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9482838" y="5673681"/>
            <a:ext cx="1634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‘goes well with’</a:t>
            </a:r>
            <a:endParaRPr lang="en-GB" dirty="0"/>
          </a:p>
        </p:txBody>
      </p:sp>
      <p:sp>
        <p:nvSpPr>
          <p:cNvPr id="48" name="TextBox 47"/>
          <p:cNvSpPr txBox="1"/>
          <p:nvPr/>
        </p:nvSpPr>
        <p:spPr>
          <a:xfrm>
            <a:off x="2402750" y="6465577"/>
            <a:ext cx="7664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C3959"/>
                </a:solidFill>
              </a:rPr>
              <a:t>alignment with REFEDS SFA/MFA WG is part of the work </a:t>
            </a:r>
            <a:r>
              <a:rPr lang="en-US" b="1" dirty="0" err="1" smtClean="0">
                <a:solidFill>
                  <a:srgbClr val="0C3959"/>
                </a:solidFill>
              </a:rPr>
              <a:t>programme</a:t>
            </a:r>
            <a:r>
              <a:rPr lang="en-US" b="1" dirty="0" smtClean="0">
                <a:solidFill>
                  <a:srgbClr val="0C3959"/>
                </a:solidFill>
              </a:rPr>
              <a:t> of AARC2</a:t>
            </a:r>
            <a:endParaRPr lang="en-GB" b="1" dirty="0">
              <a:solidFill>
                <a:srgbClr val="0C3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0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AARC Blueprint Architecture to bring everyone together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295" y="1606950"/>
            <a:ext cx="6310859" cy="48201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5646" y="3850727"/>
            <a:ext cx="5480204" cy="1569660"/>
          </a:xfrm>
          <a:prstGeom prst="rect">
            <a:avLst/>
          </a:prstGeom>
          <a:noFill/>
          <a:ln>
            <a:solidFill>
              <a:srgbClr val="004364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4364"/>
                </a:solidFill>
              </a:rPr>
              <a:t>Allows researchers to use </a:t>
            </a:r>
            <a:r>
              <a:rPr lang="en-GB" sz="2400" b="1" dirty="0">
                <a:solidFill>
                  <a:srgbClr val="004364"/>
                </a:solidFill>
              </a:rPr>
              <a:t>ONE</a:t>
            </a:r>
            <a:r>
              <a:rPr lang="en-GB" sz="2400" dirty="0">
                <a:solidFill>
                  <a:srgbClr val="004364"/>
                </a:solidFill>
              </a:rPr>
              <a:t> digital identity to access </a:t>
            </a:r>
            <a:r>
              <a:rPr lang="en-GB" sz="2400" b="1" dirty="0">
                <a:solidFill>
                  <a:srgbClr val="004364"/>
                </a:solidFill>
              </a:rPr>
              <a:t>MANY</a:t>
            </a:r>
            <a:r>
              <a:rPr lang="en-GB" sz="2400" dirty="0">
                <a:solidFill>
                  <a:srgbClr val="004364"/>
                </a:solidFill>
              </a:rPr>
              <a:t> services and resources available </a:t>
            </a:r>
            <a:r>
              <a:rPr lang="en-GB" sz="2400" dirty="0" smtClean="0">
                <a:solidFill>
                  <a:srgbClr val="004364"/>
                </a:solidFill>
              </a:rPr>
              <a:t>through </a:t>
            </a:r>
            <a:r>
              <a:rPr lang="en-GB" sz="2400" b="1" dirty="0" smtClean="0">
                <a:solidFill>
                  <a:srgbClr val="004364"/>
                </a:solidFill>
              </a:rPr>
              <a:t>eduGAIN</a:t>
            </a:r>
            <a:br>
              <a:rPr lang="en-GB" sz="2400" b="1" dirty="0" smtClean="0">
                <a:solidFill>
                  <a:srgbClr val="004364"/>
                </a:solidFill>
              </a:rPr>
            </a:br>
            <a:r>
              <a:rPr lang="en-GB" sz="2400" dirty="0" smtClean="0">
                <a:solidFill>
                  <a:srgbClr val="004364"/>
                </a:solidFill>
              </a:rPr>
              <a:t>and </a:t>
            </a:r>
            <a:r>
              <a:rPr lang="en-GB" sz="2400" b="1" dirty="0" smtClean="0">
                <a:solidFill>
                  <a:srgbClr val="004364"/>
                </a:solidFill>
              </a:rPr>
              <a:t>in collaborative r/e-Infrastructures</a:t>
            </a:r>
            <a:endParaRPr lang="en-GB" sz="2400" b="1" dirty="0">
              <a:solidFill>
                <a:srgbClr val="00436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5646" y="1704997"/>
            <a:ext cx="5480204" cy="1938992"/>
          </a:xfrm>
          <a:prstGeom prst="rect">
            <a:avLst/>
          </a:prstGeom>
          <a:noFill/>
          <a:ln w="19050">
            <a:solidFill>
              <a:srgbClr val="F57A1E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4364"/>
                </a:solidFill>
              </a:rPr>
              <a:t>Defines a </a:t>
            </a:r>
            <a:r>
              <a:rPr lang="en-GB" sz="2400" b="1" dirty="0" smtClean="0">
                <a:solidFill>
                  <a:srgbClr val="004364"/>
                </a:solidFill>
              </a:rPr>
              <a:t>model</a:t>
            </a:r>
            <a:r>
              <a:rPr lang="en-GB" sz="2400" dirty="0" smtClean="0">
                <a:solidFill>
                  <a:srgbClr val="004364"/>
                </a:solidFill>
              </a:rPr>
              <a:t> and </a:t>
            </a:r>
            <a:r>
              <a:rPr lang="en-GB" sz="2400" b="1" dirty="0" smtClean="0">
                <a:solidFill>
                  <a:srgbClr val="004364"/>
                </a:solidFill>
              </a:rPr>
              <a:t>building blocks </a:t>
            </a:r>
            <a:r>
              <a:rPr lang="en-GB" sz="2400" dirty="0" smtClean="0">
                <a:solidFill>
                  <a:srgbClr val="004364"/>
                </a:solidFill>
              </a:rPr>
              <a:t>to address researcher needs</a:t>
            </a:r>
            <a:r>
              <a:rPr lang="en-GB" sz="2400" dirty="0">
                <a:solidFill>
                  <a:srgbClr val="004364"/>
                </a:solidFill>
              </a:rPr>
              <a:t/>
            </a:r>
            <a:br>
              <a:rPr lang="en-GB" sz="2400" dirty="0">
                <a:solidFill>
                  <a:srgbClr val="004364"/>
                </a:solidFill>
              </a:rPr>
            </a:br>
            <a:r>
              <a:rPr lang="en-GB" sz="2400" b="1" dirty="0" smtClean="0">
                <a:solidFill>
                  <a:srgbClr val="004364"/>
                </a:solidFill>
              </a:rPr>
              <a:t>Cross-domain interoperation </a:t>
            </a:r>
            <a:r>
              <a:rPr lang="en-GB" sz="2400" dirty="0" smtClean="0">
                <a:solidFill>
                  <a:srgbClr val="004364"/>
                </a:solidFill>
              </a:rPr>
              <a:t>and services based on community and provider criteria expressed </a:t>
            </a:r>
            <a:r>
              <a:rPr lang="en-GB" sz="2400" dirty="0" smtClean="0">
                <a:solidFill>
                  <a:srgbClr val="004364"/>
                </a:solidFill>
              </a:rPr>
              <a:t>using </a:t>
            </a:r>
            <a:r>
              <a:rPr lang="en-GB" sz="2400" b="1" dirty="0" smtClean="0">
                <a:solidFill>
                  <a:srgbClr val="004364"/>
                </a:solidFill>
              </a:rPr>
              <a:t>common guidelines</a:t>
            </a:r>
          </a:p>
        </p:txBody>
      </p:sp>
    </p:spTree>
    <p:extLst>
      <p:ext uri="{BB962C8B-B14F-4D97-AF65-F5344CB8AC3E}">
        <p14:creationId xmlns:p14="http://schemas.microsoft.com/office/powerpoint/2010/main" val="248187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REFEDS Assurance Framework in practice: the RAF Pilot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4501" y="1439334"/>
            <a:ext cx="11424226" cy="721976"/>
          </a:xfrm>
          <a:solidFill>
            <a:srgbClr val="F8F8F8"/>
          </a:solidFill>
          <a:ln>
            <a:solidFill>
              <a:srgbClr val="0C3959"/>
            </a:solidFill>
          </a:ln>
          <a:effectLst>
            <a:glow rad="101600">
              <a:srgbClr val="F57A1E">
                <a:alpha val="60000"/>
              </a:srgbClr>
            </a:glow>
          </a:effectLst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400" b="1" dirty="0" smtClean="0"/>
              <a:t>Goal: </a:t>
            </a:r>
            <a:r>
              <a:rPr lang="en-GB" sz="2400" dirty="0" smtClean="0"/>
              <a:t>gain practical </a:t>
            </a:r>
            <a:r>
              <a:rPr lang="en-GB" sz="2400" dirty="0"/>
              <a:t>experience </a:t>
            </a:r>
            <a:r>
              <a:rPr lang="en-GB" sz="2400" dirty="0" smtClean="0"/>
              <a:t>with Assurance </a:t>
            </a:r>
            <a:r>
              <a:rPr lang="en-GB" sz="2400" dirty="0"/>
              <a:t>framework </a:t>
            </a:r>
            <a:r>
              <a:rPr lang="en-GB" sz="2400" i="1" dirty="0" smtClean="0"/>
              <a:t>and </a:t>
            </a:r>
            <a:r>
              <a:rPr lang="en-GB" sz="2400" dirty="0"/>
              <a:t>REFEDS Single-factor authentication (SFA) </a:t>
            </a:r>
            <a:r>
              <a:rPr lang="en-GB" sz="2400" dirty="0" smtClean="0"/>
              <a:t>profile, both on specification and in deploying existing SAML products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375544" y="6342324"/>
            <a:ext cx="5505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hlinkClick r:id="rId3"/>
              </a:rPr>
              <a:t>h</a:t>
            </a:r>
            <a:r>
              <a:rPr lang="en-GB" sz="1600" dirty="0" smtClean="0">
                <a:hlinkClick r:id="rId3"/>
              </a:rPr>
              <a:t>ttps</a:t>
            </a:r>
            <a:r>
              <a:rPr lang="en-GB" sz="1600" dirty="0">
                <a:hlinkClick r:id="rId3"/>
              </a:rPr>
              <a:t>://</a:t>
            </a:r>
            <a:r>
              <a:rPr lang="en-GB" sz="1600" dirty="0" smtClean="0">
                <a:hlinkClick r:id="rId3"/>
              </a:rPr>
              <a:t>wiki.refeds.org/display/GROUPS/Pilot+on+RAF+and+SFA</a:t>
            </a:r>
            <a:endParaRPr lang="en-GB" sz="1600" dirty="0" smtClean="0"/>
          </a:p>
          <a:p>
            <a:r>
              <a:rPr lang="en-GB" sz="1600" dirty="0">
                <a:hlinkClick r:id="rId4"/>
              </a:rPr>
              <a:t>https://</a:t>
            </a:r>
            <a:r>
              <a:rPr lang="en-GB" sz="1600" dirty="0" smtClean="0">
                <a:hlinkClick r:id="rId4"/>
              </a:rPr>
              <a:t>wiki.refeds.org/display/GROUPS/Pilot+resources</a:t>
            </a:r>
            <a:endParaRPr lang="en-GB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56" y="2698270"/>
            <a:ext cx="581602" cy="7385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6153" y="2597005"/>
            <a:ext cx="2172609" cy="7604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53" y="4057231"/>
            <a:ext cx="1268823" cy="1057564"/>
          </a:xfrm>
          <a:prstGeom prst="rect">
            <a:avLst/>
          </a:prstGeom>
        </p:spPr>
      </p:pic>
      <p:pic>
        <p:nvPicPr>
          <p:cNvPr id="12" name="Picture 3" descr="H:\Home\davidg\Projects-misc\Terena\AARC\PR\Partner-logos\csc-logo-teksti-fi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40" y="3491867"/>
            <a:ext cx="3804909" cy="7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80342" y="2327327"/>
            <a:ext cx="1591108" cy="15911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54843" y="3941933"/>
            <a:ext cx="2393085" cy="7915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665" y="2938919"/>
            <a:ext cx="1106269" cy="8369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70397" y="4372574"/>
            <a:ext cx="932872" cy="932872"/>
          </a:xfrm>
          <a:prstGeom prst="rect">
            <a:avLst/>
          </a:prstGeom>
        </p:spPr>
      </p:pic>
      <p:sp>
        <p:nvSpPr>
          <p:cNvPr id="19" name="Content Placeholder 5"/>
          <p:cNvSpPr txBox="1">
            <a:spLocks/>
          </p:cNvSpPr>
          <p:nvPr/>
        </p:nvSpPr>
        <p:spPr>
          <a:xfrm>
            <a:off x="444501" y="5496097"/>
            <a:ext cx="11424226" cy="721976"/>
          </a:xfrm>
          <a:prstGeom prst="rect">
            <a:avLst/>
          </a:prstGeom>
          <a:solidFill>
            <a:srgbClr val="F8F8F8"/>
          </a:solidFill>
          <a:ln>
            <a:solidFill>
              <a:srgbClr val="0C3959"/>
            </a:solidFill>
          </a:ln>
          <a:effectLst>
            <a:glow rad="101600">
              <a:srgbClr val="F57A1E">
                <a:alpha val="60000"/>
              </a:srgbClr>
            </a:glow>
          </a:effectLst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b="1" dirty="0" smtClean="0"/>
              <a:t>Today: </a:t>
            </a:r>
            <a:r>
              <a:rPr lang="en-US" sz="2400" dirty="0" smtClean="0"/>
              <a:t>both </a:t>
            </a:r>
            <a:r>
              <a:rPr lang="en-US" sz="2400" dirty="0" err="1"/>
              <a:t>IdP</a:t>
            </a:r>
            <a:r>
              <a:rPr lang="en-US" sz="2400" dirty="0"/>
              <a:t> software </a:t>
            </a:r>
            <a:r>
              <a:rPr lang="en-US" sz="2400" dirty="0" smtClean="0"/>
              <a:t>(now mostly Shibboleth</a:t>
            </a:r>
            <a:r>
              <a:rPr lang="en-US" sz="2400" dirty="0"/>
              <a:t>) </a:t>
            </a:r>
            <a:r>
              <a:rPr lang="en-US" sz="2400" dirty="0" smtClean="0"/>
              <a:t>can express components and profiles, and use </a:t>
            </a:r>
            <a:r>
              <a:rPr lang="en-US" sz="2400" dirty="0"/>
              <a:t>cases can leverage REFEDS assurance profiles (Cappuccino, Espresso) </a:t>
            </a:r>
            <a:r>
              <a:rPr lang="en-US" sz="2400" dirty="0" smtClean="0"/>
              <a:t>directly</a:t>
            </a:r>
            <a:endParaRPr lang="en-GB" sz="2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8545" y="3612411"/>
            <a:ext cx="1780572" cy="889640"/>
          </a:xfrm>
          <a:prstGeom prst="rect">
            <a:avLst/>
          </a:prstGeom>
        </p:spPr>
      </p:pic>
      <p:sp>
        <p:nvSpPr>
          <p:cNvPr id="21" name="Right Arrow 20"/>
          <p:cNvSpPr/>
          <p:nvPr/>
        </p:nvSpPr>
        <p:spPr>
          <a:xfrm>
            <a:off x="4603829" y="3436812"/>
            <a:ext cx="269260" cy="1233163"/>
          </a:xfrm>
          <a:prstGeom prst="rightArrow">
            <a:avLst/>
          </a:prstGeom>
          <a:solidFill>
            <a:srgbClr val="F57A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ight Arrow 21"/>
          <p:cNvSpPr/>
          <p:nvPr/>
        </p:nvSpPr>
        <p:spPr>
          <a:xfrm>
            <a:off x="7324573" y="3436812"/>
            <a:ext cx="269260" cy="1233163"/>
          </a:xfrm>
          <a:prstGeom prst="rightArrow">
            <a:avLst/>
          </a:prstGeom>
          <a:solidFill>
            <a:srgbClr val="F57A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3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44502" y="1439333"/>
            <a:ext cx="7998458" cy="2225887"/>
          </a:xfrm>
          <a:ln w="38100">
            <a:solidFill>
              <a:srgbClr val="F57A1E"/>
            </a:solidFill>
          </a:ln>
        </p:spPr>
        <p:txBody>
          <a:bodyPr>
            <a:normAutofit fontScale="92500"/>
          </a:bodyPr>
          <a:lstStyle/>
          <a:p>
            <a:r>
              <a:rPr lang="en-US" dirty="0" smtClean="0"/>
              <a:t>BPA</a:t>
            </a:r>
            <a:r>
              <a:rPr lang="en-US" dirty="0"/>
              <a:t> </a:t>
            </a:r>
            <a:r>
              <a:rPr lang="en-US" dirty="0" smtClean="0"/>
              <a:t>(community) proxy constructs identity based </a:t>
            </a:r>
            <a:r>
              <a:rPr lang="en-GB" dirty="0" smtClean="0"/>
              <a:t>on multiple sources: home organisation, attributes, </a:t>
            </a:r>
            <a:r>
              <a:rPr lang="en-US" dirty="0" smtClean="0"/>
              <a:t>linked identities, authenticators </a:t>
            </a:r>
            <a:br>
              <a:rPr lang="en-US" dirty="0" smtClean="0"/>
            </a:br>
            <a:r>
              <a:rPr lang="en-US" dirty="0" smtClean="0"/>
              <a:t>– and process these with (community-specific) heuristics</a:t>
            </a:r>
          </a:p>
          <a:p>
            <a:r>
              <a:rPr lang="en-US" dirty="0"/>
              <a:t>r</a:t>
            </a:r>
            <a:r>
              <a:rPr lang="en-US" dirty="0" smtClean="0"/>
              <a:t>esulting assurance level may be different from one in home organization – and may depend on intelligence (components) that are </a:t>
            </a:r>
            <a:br>
              <a:rPr lang="en-US" dirty="0" smtClean="0"/>
            </a:br>
            <a:r>
              <a:rPr lang="en-US" dirty="0" smtClean="0"/>
              <a:t>not ‘passable’ to the next (infrastructure) proxy</a:t>
            </a:r>
          </a:p>
          <a:p>
            <a:r>
              <a:rPr lang="en-US" dirty="0" smtClean="0"/>
              <a:t>luckily: number of proxies in an exchange limited, and there’s explicit trust</a:t>
            </a:r>
            <a:endParaRPr lang="en-GB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31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Re-usable Assurance between Infrastructures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975" y="1464865"/>
            <a:ext cx="2978331" cy="4138035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6169891" y="6470878"/>
            <a:ext cx="5331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AARC-G021: </a:t>
            </a: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doi.org/10.5281/zenodo.1173558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3228" y="3177308"/>
            <a:ext cx="2645350" cy="3103562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sp>
        <p:nvSpPr>
          <p:cNvPr id="8" name="TextBox 7"/>
          <p:cNvSpPr txBox="1"/>
          <p:nvPr/>
        </p:nvSpPr>
        <p:spPr>
          <a:xfrm>
            <a:off x="9028877" y="1962079"/>
            <a:ext cx="2138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57A1E"/>
                </a:solidFill>
              </a:rPr>
              <a:t>AARC-G021</a:t>
            </a:r>
            <a:endParaRPr lang="en-GB" sz="3200" b="1" dirty="0">
              <a:solidFill>
                <a:srgbClr val="F57A1E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3309510" y="4239562"/>
            <a:ext cx="2290618" cy="360219"/>
          </a:xfrm>
          <a:prstGeom prst="downArrow">
            <a:avLst/>
          </a:prstGeom>
          <a:solidFill>
            <a:srgbClr val="F57A1E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167615" y="4596429"/>
            <a:ext cx="82111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C3959"/>
                </a:solidFill>
              </a:rPr>
              <a:t>each BPA </a:t>
            </a:r>
            <a:r>
              <a:rPr lang="en-US" sz="2400" dirty="0" err="1" smtClean="0">
                <a:solidFill>
                  <a:srgbClr val="0C3959"/>
                </a:solidFill>
              </a:rPr>
              <a:t>IdP</a:t>
            </a:r>
            <a:r>
              <a:rPr lang="en-US" sz="2400" dirty="0" smtClean="0">
                <a:solidFill>
                  <a:srgbClr val="0C3959"/>
                </a:solidFill>
              </a:rPr>
              <a:t>-SP </a:t>
            </a:r>
            <a:r>
              <a:rPr lang="en-US" sz="2400" b="1" dirty="0" smtClean="0">
                <a:solidFill>
                  <a:srgbClr val="0C3959"/>
                </a:solidFill>
              </a:rPr>
              <a:t>proxy should convey its ‘established assurance’</a:t>
            </a:r>
          </a:p>
          <a:p>
            <a:pPr algn="ctr"/>
            <a:endParaRPr lang="en-US" sz="600" dirty="0" smtClean="0">
              <a:solidFill>
                <a:srgbClr val="0C3959"/>
              </a:solidFill>
            </a:endParaRPr>
          </a:p>
          <a:p>
            <a:pPr algn="ctr"/>
            <a:r>
              <a:rPr lang="en-US" sz="2400" dirty="0" smtClean="0">
                <a:solidFill>
                  <a:srgbClr val="0C3959"/>
                </a:solidFill>
              </a:rPr>
              <a:t>use a </a:t>
            </a:r>
            <a:r>
              <a:rPr lang="en-US" sz="2400" b="1" dirty="0" smtClean="0">
                <a:solidFill>
                  <a:srgbClr val="0C3959"/>
                </a:solidFill>
              </a:rPr>
              <a:t>limited number of </a:t>
            </a:r>
            <a:r>
              <a:rPr lang="en-US" sz="2400" b="1" i="1" dirty="0" smtClean="0">
                <a:solidFill>
                  <a:srgbClr val="0C3959"/>
                </a:solidFill>
              </a:rPr>
              <a:t>profiles</a:t>
            </a:r>
            <a:r>
              <a:rPr lang="en-US" sz="2400" b="1" dirty="0" smtClean="0">
                <a:solidFill>
                  <a:srgbClr val="0C3959"/>
                </a:solidFill>
              </a:rPr>
              <a:t> </a:t>
            </a:r>
            <a:r>
              <a:rPr lang="en-US" sz="2400" dirty="0" smtClean="0">
                <a:solidFill>
                  <a:srgbClr val="0C3959"/>
                </a:solidFill>
              </a:rPr>
              <a:t>targeted</a:t>
            </a:r>
            <a:br>
              <a:rPr lang="en-US" sz="2400" dirty="0" smtClean="0">
                <a:solidFill>
                  <a:srgbClr val="0C3959"/>
                </a:solidFill>
              </a:rPr>
            </a:br>
            <a:r>
              <a:rPr lang="en-US" sz="2400" dirty="0" smtClean="0">
                <a:solidFill>
                  <a:srgbClr val="0C3959"/>
                </a:solidFill>
              </a:rPr>
              <a:t>at Infrastructure and Services risk levels (not in </a:t>
            </a:r>
            <a:r>
              <a:rPr lang="en-US" sz="2400" dirty="0" err="1" smtClean="0">
                <a:solidFill>
                  <a:srgbClr val="0C3959"/>
                </a:solidFill>
              </a:rPr>
              <a:t>IdP</a:t>
            </a:r>
            <a:r>
              <a:rPr lang="en-US" sz="2400" dirty="0" smtClean="0">
                <a:solidFill>
                  <a:srgbClr val="0C3959"/>
                </a:solidFill>
              </a:rPr>
              <a:t> capabilities)</a:t>
            </a:r>
          </a:p>
          <a:p>
            <a:pPr algn="ctr"/>
            <a:endParaRPr lang="en-US" sz="600" dirty="0" smtClean="0">
              <a:solidFill>
                <a:srgbClr val="0C3959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C3959"/>
                </a:solidFill>
              </a:rPr>
              <a:t>re-use existing profiles </a:t>
            </a:r>
            <a:r>
              <a:rPr lang="en-US" sz="2400" dirty="0" smtClean="0">
                <a:solidFill>
                  <a:srgbClr val="0C3959"/>
                </a:solidFill>
              </a:rPr>
              <a:t>as much as reasonable</a:t>
            </a:r>
          </a:p>
        </p:txBody>
      </p:sp>
    </p:spTree>
    <p:extLst>
      <p:ext uri="{BB962C8B-B14F-4D97-AF65-F5344CB8AC3E}">
        <p14:creationId xmlns:p14="http://schemas.microsoft.com/office/powerpoint/2010/main" val="413970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5646" y="1400212"/>
            <a:ext cx="10909300" cy="1709944"/>
          </a:xfrm>
          <a:ln w="28575">
            <a:solidFill>
              <a:srgbClr val="0C3959"/>
            </a:solidFill>
          </a:ln>
        </p:spPr>
        <p:txBody>
          <a:bodyPr/>
          <a:lstStyle/>
          <a:p>
            <a:r>
              <a:rPr lang="en-US" dirty="0" smtClean="0"/>
              <a:t>from REFEDS Assurance Framework: Cappuccino, Espresso</a:t>
            </a:r>
          </a:p>
          <a:p>
            <a:endParaRPr lang="en-US" sz="1100" dirty="0" smtClean="0"/>
          </a:p>
          <a:p>
            <a:r>
              <a:rPr lang="en-US" dirty="0" smtClean="0"/>
              <a:t>from IGTF Assurance Profiles: BIRCH, </a:t>
            </a:r>
            <a:r>
              <a:rPr lang="en-US" dirty="0"/>
              <a:t>DOGWOOD (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iana.org/assignments/loa-profiles</a:t>
            </a:r>
            <a:r>
              <a:rPr lang="en-US" dirty="0" smtClean="0"/>
              <a:t>)</a:t>
            </a:r>
          </a:p>
          <a:p>
            <a:endParaRPr lang="en-US" sz="1100" dirty="0"/>
          </a:p>
          <a:p>
            <a:r>
              <a:rPr lang="en-US" dirty="0" smtClean="0"/>
              <a:t>from the AARC JRA1 use case analysis: Assam – derived from a user-held social identity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Specific </a:t>
            </a:r>
            <a:r>
              <a:rPr lang="en-GB" dirty="0"/>
              <a:t>assurance information </a:t>
            </a:r>
            <a:r>
              <a:rPr lang="en-GB" dirty="0" smtClean="0"/>
              <a:t>BETWEEN </a:t>
            </a:r>
            <a:r>
              <a:rPr lang="en-GB" dirty="0"/>
              <a:t>Infrastructures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100" y="3917117"/>
            <a:ext cx="551194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C3959"/>
                </a:solidFill>
              </a:rPr>
              <a:t>social identity assurance level is ‘unique’ </a:t>
            </a:r>
            <a:br>
              <a:rPr lang="en-US" sz="2400" dirty="0" smtClean="0">
                <a:solidFill>
                  <a:srgbClr val="0C3959"/>
                </a:solidFill>
              </a:rPr>
            </a:br>
            <a:r>
              <a:rPr lang="en-US" sz="2400" dirty="0" smtClean="0">
                <a:solidFill>
                  <a:srgbClr val="0C3959"/>
                </a:solidFill>
              </a:rPr>
              <a:t>to the Infrastructure use case here, since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600" dirty="0" smtClean="0">
              <a:solidFill>
                <a:srgbClr val="0C395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rgbClr val="0C3959"/>
                </a:solidFill>
              </a:rPr>
              <a:t>home </a:t>
            </a:r>
            <a:r>
              <a:rPr lang="en-US" sz="2300" dirty="0" err="1" smtClean="0">
                <a:solidFill>
                  <a:srgbClr val="0C3959"/>
                </a:solidFill>
              </a:rPr>
              <a:t>IdPs</a:t>
            </a:r>
            <a:r>
              <a:rPr lang="en-US" sz="2300" dirty="0" smtClean="0">
                <a:solidFill>
                  <a:srgbClr val="0C3959"/>
                </a:solidFill>
              </a:rPr>
              <a:t> in eduGAIN are not ‘social ID’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rgbClr val="0C3959"/>
                </a:solidFill>
              </a:rPr>
              <a:t>but proxies can use + augment social IDs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300" dirty="0" smtClean="0">
              <a:solidFill>
                <a:srgbClr val="0C3959"/>
              </a:solidFill>
            </a:endParaRPr>
          </a:p>
          <a:p>
            <a:r>
              <a:rPr lang="en-US" sz="2000" i="1" dirty="0" smtClean="0">
                <a:solidFill>
                  <a:srgbClr val="0C3959"/>
                </a:solidFill>
              </a:rPr>
              <a:t>so out of REFEDS scope, but needed for AARC </a:t>
            </a:r>
            <a:r>
              <a:rPr lang="en-US" sz="2000" i="1" dirty="0" err="1" smtClean="0">
                <a:solidFill>
                  <a:srgbClr val="0C3959"/>
                </a:solidFill>
              </a:rPr>
              <a:t>Infras</a:t>
            </a:r>
            <a:endParaRPr lang="en-US" sz="2000" i="1" dirty="0" smtClean="0">
              <a:solidFill>
                <a:srgbClr val="0C395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4028054"/>
            <a:ext cx="2775358" cy="2652838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8036" y="4084320"/>
            <a:ext cx="2469364" cy="2078019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8840550" y="4543783"/>
            <a:ext cx="343494" cy="1330036"/>
          </a:xfrm>
          <a:prstGeom prst="rightArrow">
            <a:avLst/>
          </a:prstGeom>
          <a:solidFill>
            <a:srgbClr val="F57A1E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809533" y="6406019"/>
            <a:ext cx="3981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0C3959"/>
                </a:solidFill>
              </a:rPr>
              <a:t>https://aarc-project.eu/guidelines/aarc-g041/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77936" y="4605944"/>
            <a:ext cx="2138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57A1E"/>
                </a:solidFill>
              </a:rPr>
              <a:t>AARC-G041</a:t>
            </a:r>
            <a:endParaRPr lang="en-GB" sz="3200" b="1" dirty="0">
              <a:solidFill>
                <a:srgbClr val="F57A1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25920" y="4716592"/>
            <a:ext cx="5246057" cy="24780"/>
          </a:xfrm>
          <a:prstGeom prst="line">
            <a:avLst/>
          </a:prstGeom>
          <a:ln>
            <a:solidFill>
              <a:srgbClr val="F57A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7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4502" y="1439333"/>
            <a:ext cx="10909300" cy="5241559"/>
          </a:xfrm>
        </p:spPr>
        <p:txBody>
          <a:bodyPr>
            <a:normAutofit/>
          </a:bodyPr>
          <a:lstStyle/>
          <a:p>
            <a:r>
              <a:rPr lang="en-US" dirty="0" smtClean="0"/>
              <a:t>REFEDS RAF “</a:t>
            </a:r>
            <a:r>
              <a:rPr lang="en-US" dirty="0" err="1" smtClean="0"/>
              <a:t>Espesso</a:t>
            </a:r>
            <a:r>
              <a:rPr lang="en-US" dirty="0" smtClean="0"/>
              <a:t>” profile designed to support sensitive use cases</a:t>
            </a:r>
          </a:p>
          <a:p>
            <a:r>
              <a:rPr lang="en-US" dirty="0" smtClean="0"/>
              <a:t>BBMRI </a:t>
            </a:r>
            <a:r>
              <a:rPr lang="en-US" i="1" dirty="0" smtClean="0"/>
              <a:t>definitely </a:t>
            </a:r>
            <a:r>
              <a:rPr lang="en-US" dirty="0" smtClean="0"/>
              <a:t>known to need it (and in </a:t>
            </a:r>
            <a:r>
              <a:rPr lang="en-US" dirty="0" err="1" smtClean="0"/>
              <a:t>DoW</a:t>
            </a:r>
            <a:r>
              <a:rPr lang="en-US" dirty="0" smtClean="0"/>
              <a:t>)</a:t>
            </a:r>
          </a:p>
          <a:p>
            <a:pPr lvl="1"/>
            <a:r>
              <a:rPr lang="en-US" sz="2000" dirty="0" smtClean="0"/>
              <a:t>biobanks by design contain sensitive data</a:t>
            </a:r>
          </a:p>
          <a:p>
            <a:pPr lvl="1"/>
            <a:r>
              <a:rPr lang="en-US" sz="2000" dirty="0" smtClean="0"/>
              <a:t>need for stringent access control, </a:t>
            </a:r>
            <a:br>
              <a:rPr lang="en-US" sz="2000" dirty="0" smtClean="0"/>
            </a:br>
            <a:r>
              <a:rPr lang="en-US" sz="2000" dirty="0" smtClean="0"/>
              <a:t>based around reviews and ethics commissions</a:t>
            </a:r>
          </a:p>
          <a:p>
            <a:pPr lvl="1"/>
            <a:r>
              <a:rPr lang="en-US" sz="2000" i="1" dirty="0" smtClean="0"/>
              <a:t>same </a:t>
            </a:r>
            <a:r>
              <a:rPr lang="en-US" sz="2000" dirty="0" smtClean="0"/>
              <a:t>researcher in </a:t>
            </a:r>
            <a:r>
              <a:rPr lang="en-US" sz="2000" i="1" dirty="0" smtClean="0"/>
              <a:t>different </a:t>
            </a:r>
            <a:r>
              <a:rPr lang="en-US" sz="2000" dirty="0" smtClean="0"/>
              <a:t>role </a:t>
            </a:r>
            <a:br>
              <a:rPr lang="en-US" sz="2000" dirty="0" smtClean="0"/>
            </a:br>
            <a:r>
              <a:rPr lang="en-US" sz="2000" dirty="0" smtClean="0"/>
              <a:t>may have different access rights even</a:t>
            </a:r>
            <a:endParaRPr lang="en-US" sz="2000" dirty="0"/>
          </a:p>
          <a:p>
            <a:endParaRPr lang="en-US" dirty="0" smtClean="0"/>
          </a:p>
          <a:p>
            <a:r>
              <a:rPr lang="en-US" dirty="0" smtClean="0"/>
              <a:t>NA3 survey for more use cases: adds ELIXIR</a:t>
            </a:r>
          </a:p>
          <a:p>
            <a:r>
              <a:rPr lang="en-US" dirty="0" smtClean="0"/>
              <a:t>survey remains open for new  cases – </a:t>
            </a:r>
            <a:br>
              <a:rPr lang="en-US" dirty="0" smtClean="0"/>
            </a:br>
            <a:r>
              <a:rPr lang="en-US" dirty="0" smtClean="0"/>
              <a:t>community engagement around Policy Dev Kit</a:t>
            </a:r>
            <a:br>
              <a:rPr lang="en-US" dirty="0" smtClean="0"/>
            </a:br>
            <a:r>
              <a:rPr lang="en-US" dirty="0" smtClean="0"/>
              <a:t>may identify more communities to consider risks</a:t>
            </a:r>
          </a:p>
          <a:p>
            <a:r>
              <a:rPr lang="en-US" dirty="0" smtClean="0"/>
              <a:t>based on REFEDS RAF pilot and ‘Espresso’, </a:t>
            </a:r>
            <a:br>
              <a:rPr lang="en-US" dirty="0" smtClean="0"/>
            </a:br>
            <a:r>
              <a:rPr lang="en-US" dirty="0" smtClean="0"/>
              <a:t>NA3 will do full (compliance) review with BBMRI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33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High-assurance requirements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216" y="2071629"/>
            <a:ext cx="5509267" cy="4219864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  <p:sp>
        <p:nvSpPr>
          <p:cNvPr id="6" name="Rectangle 5"/>
          <p:cNvSpPr/>
          <p:nvPr/>
        </p:nvSpPr>
        <p:spPr>
          <a:xfrm>
            <a:off x="8088458" y="6406019"/>
            <a:ext cx="33438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C3959"/>
                </a:solidFill>
              </a:rPr>
              <a:t>https://wiki.geant.org/x/woXABQ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4069" y="1129838"/>
            <a:ext cx="1904722" cy="2809702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13343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2" y="3247292"/>
            <a:ext cx="10909300" cy="292967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57A1E"/>
                </a:solidFill>
              </a:rPr>
              <a:t>… just wait for Dave’s talk …</a:t>
            </a:r>
            <a:endParaRPr lang="en-GB" dirty="0">
              <a:solidFill>
                <a:srgbClr val="F57A1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Combining Assurance source - and policy in EOSC-hub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599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976" y="3766991"/>
            <a:ext cx="7369968" cy="263902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2" y="1439334"/>
            <a:ext cx="10909300" cy="1332442"/>
          </a:xfrm>
        </p:spPr>
        <p:txBody>
          <a:bodyPr/>
          <a:lstStyle/>
          <a:p>
            <a:r>
              <a:rPr lang="en-US" dirty="0" smtClean="0"/>
              <a:t>REFEDS RAF profiles (feasible assurance from all over R&amp;E federations – as far as we can!)</a:t>
            </a:r>
          </a:p>
          <a:p>
            <a:r>
              <a:rPr lang="en-US" dirty="0" smtClean="0"/>
              <a:t>inter-infrastructure profiles and relying-party oriented profiles (IGTF BIRCH, DOGWOOD)</a:t>
            </a:r>
          </a:p>
          <a:p>
            <a:r>
              <a:rPr lang="en-US" dirty="0" smtClean="0"/>
              <a:t>how to express social media assurance, for citizen science and in support of account linking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Assurance – standard profiles and ‘untangling spaghetti’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281" y="2948480"/>
            <a:ext cx="5112543" cy="1369938"/>
          </a:xfrm>
          <a:prstGeom prst="rect">
            <a:avLst/>
          </a:prstGeom>
          <a:effectLst>
            <a:glow rad="101600">
              <a:srgbClr val="F6791C">
                <a:alpha val="60000"/>
              </a:srgb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3" y="2771776"/>
            <a:ext cx="5450681" cy="3147309"/>
          </a:xfrm>
          <a:prstGeom prst="rect">
            <a:avLst/>
          </a:prstGeom>
          <a:effectLst>
            <a:glow rad="101600">
              <a:srgbClr val="F57B20">
                <a:alpha val="60000"/>
              </a:srgbClr>
            </a:glow>
          </a:effectLst>
        </p:spPr>
      </p:pic>
      <p:sp>
        <p:nvSpPr>
          <p:cNvPr id="11" name="Rectangle 10"/>
          <p:cNvSpPr/>
          <p:nvPr/>
        </p:nvSpPr>
        <p:spPr>
          <a:xfrm>
            <a:off x="7453636" y="6457108"/>
            <a:ext cx="37002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003F5E"/>
                </a:solidFill>
              </a:rPr>
              <a:t>https://www.iana.org/assignments/loa-profiles/</a:t>
            </a:r>
          </a:p>
        </p:txBody>
      </p:sp>
    </p:spTree>
    <p:extLst>
      <p:ext uri="{BB962C8B-B14F-4D97-AF65-F5344CB8AC3E}">
        <p14:creationId xmlns:p14="http://schemas.microsoft.com/office/powerpoint/2010/main" val="184101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Interpreting the graphs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7142" y="1591464"/>
            <a:ext cx="3997063" cy="12528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4391" y="2956703"/>
            <a:ext cx="2680365" cy="13317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4679" y="439765"/>
            <a:ext cx="3826631" cy="6076226"/>
          </a:xfrm>
          <a:prstGeom prst="rect">
            <a:avLst/>
          </a:prstGeom>
          <a:effectLst>
            <a:glow rad="101600">
              <a:srgbClr val="003959">
                <a:alpha val="60000"/>
              </a:srgb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223" y="3101284"/>
            <a:ext cx="3670199" cy="3119867"/>
          </a:xfrm>
          <a:prstGeom prst="rect">
            <a:avLst/>
          </a:prstGeom>
          <a:effectLst>
            <a:glow rad="101600">
              <a:srgbClr val="003959">
                <a:alpha val="60000"/>
              </a:srgbClr>
            </a:glow>
          </a:effectLst>
        </p:spPr>
      </p:pic>
      <p:sp>
        <p:nvSpPr>
          <p:cNvPr id="10" name="Rectangle 9"/>
          <p:cNvSpPr/>
          <p:nvPr/>
        </p:nvSpPr>
        <p:spPr>
          <a:xfrm>
            <a:off x="47185" y="1494193"/>
            <a:ext cx="409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F6791C"/>
                </a:solidFill>
              </a:rPr>
              <a:t>on </a:t>
            </a:r>
            <a:r>
              <a:rPr lang="en-GB" b="1" dirty="0">
                <a:solidFill>
                  <a:srgbClr val="F6791C"/>
                </a:solidFill>
              </a:rPr>
              <a:t>context and missing ‘breadcrumbs</a:t>
            </a:r>
            <a:r>
              <a:rPr lang="en-GB" b="1" dirty="0" smtClean="0">
                <a:solidFill>
                  <a:srgbClr val="F6791C"/>
                </a:solidFill>
              </a:rPr>
              <a:t>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6791C"/>
                </a:solidFill>
              </a:rPr>
              <a:t>components vs. profiles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6791C"/>
                </a:solidFill>
              </a:rPr>
              <a:t>implicit trust vs. completeness</a:t>
            </a:r>
            <a:endParaRPr lang="en-GB" b="1" dirty="0">
              <a:solidFill>
                <a:srgbClr val="F679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9414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433" y="1704549"/>
            <a:ext cx="9759917" cy="4582031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Untangling Assurance </a:t>
            </a:r>
            <a:r>
              <a:rPr lang="en-US" dirty="0" smtClean="0"/>
              <a:t>Spaghetti:</a:t>
            </a:r>
            <a:br>
              <a:rPr lang="en-US" dirty="0" smtClean="0"/>
            </a:br>
            <a:r>
              <a:rPr lang="en-US" dirty="0" smtClean="0"/>
              <a:t>Comparison </a:t>
            </a:r>
            <a:r>
              <a:rPr lang="en-US" dirty="0"/>
              <a:t>Guide to Identity Assurance Mappings for Infrastructures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319" y="5259621"/>
            <a:ext cx="6060281" cy="881622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sp>
        <p:nvSpPr>
          <p:cNvPr id="7" name="Rectangle 6"/>
          <p:cNvSpPr/>
          <p:nvPr/>
        </p:nvSpPr>
        <p:spPr>
          <a:xfrm>
            <a:off x="3955404" y="6421640"/>
            <a:ext cx="39319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>
                <a:solidFill>
                  <a:srgbClr val="003F5E"/>
                </a:solidFill>
              </a:rPr>
              <a:t>https://aarc-project.eu/guidelines/aarc-i050/</a:t>
            </a:r>
          </a:p>
        </p:txBody>
      </p:sp>
    </p:spTree>
    <p:extLst>
      <p:ext uri="{BB962C8B-B14F-4D97-AF65-F5344CB8AC3E}">
        <p14:creationId xmlns:p14="http://schemas.microsoft.com/office/powerpoint/2010/main" val="130781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Divergence and convergence – the AUP Alignment Study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46" y="1400211"/>
            <a:ext cx="8368958" cy="3056527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H="1">
            <a:off x="3092199" y="2512482"/>
            <a:ext cx="836334" cy="868493"/>
          </a:xfrm>
          <a:prstGeom prst="line">
            <a:avLst/>
          </a:prstGeom>
          <a:ln w="57150">
            <a:solidFill>
              <a:srgbClr val="0C3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928533" y="2512482"/>
            <a:ext cx="1253067" cy="573617"/>
          </a:xfrm>
          <a:prstGeom prst="rect">
            <a:avLst/>
          </a:prstGeom>
          <a:noFill/>
          <a:ln w="57150"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>
            <a:off x="5181600" y="2512482"/>
            <a:ext cx="4549045" cy="868493"/>
          </a:xfrm>
          <a:prstGeom prst="line">
            <a:avLst/>
          </a:prstGeom>
          <a:ln w="57150">
            <a:solidFill>
              <a:srgbClr val="0C3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199" y="3380975"/>
            <a:ext cx="6638446" cy="2757494"/>
          </a:xfrm>
          <a:prstGeom prst="rect">
            <a:avLst/>
          </a:prstGeom>
          <a:ln w="28575">
            <a:solidFill>
              <a:srgbClr val="0C3959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123" y="2228368"/>
            <a:ext cx="2249177" cy="29545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15732" y="6417977"/>
            <a:ext cx="4771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0C3959"/>
                </a:solidFill>
              </a:rPr>
              <a:t>Image: </a:t>
            </a:r>
            <a:r>
              <a:rPr lang="en-US" sz="1400" i="1" dirty="0" err="1" smtClean="0">
                <a:solidFill>
                  <a:srgbClr val="0C3959"/>
                </a:solidFill>
              </a:rPr>
              <a:t>Mozes</a:t>
            </a:r>
            <a:r>
              <a:rPr lang="en-US" sz="1400" i="1" dirty="0" smtClean="0">
                <a:solidFill>
                  <a:srgbClr val="0C3959"/>
                </a:solidFill>
              </a:rPr>
              <a:t> </a:t>
            </a:r>
            <a:r>
              <a:rPr lang="en-US" sz="1400" i="1" dirty="0" err="1" smtClean="0">
                <a:solidFill>
                  <a:srgbClr val="0C3959"/>
                </a:solidFill>
              </a:rPr>
              <a:t>en</a:t>
            </a:r>
            <a:r>
              <a:rPr lang="en-US" sz="1400" i="1" dirty="0" smtClean="0">
                <a:solidFill>
                  <a:srgbClr val="0C3959"/>
                </a:solidFill>
              </a:rPr>
              <a:t> de </a:t>
            </a:r>
            <a:r>
              <a:rPr lang="en-US" sz="1400" i="1" dirty="0" err="1" smtClean="0">
                <a:solidFill>
                  <a:srgbClr val="0C3959"/>
                </a:solidFill>
              </a:rPr>
              <a:t>tafelen</a:t>
            </a:r>
            <a:r>
              <a:rPr lang="en-US" sz="1400" i="1" dirty="0" smtClean="0">
                <a:solidFill>
                  <a:srgbClr val="0C3959"/>
                </a:solidFill>
              </a:rPr>
              <a:t> der Wet, Rembrandt van Rijn, 1659</a:t>
            </a:r>
            <a:endParaRPr lang="en-GB" sz="1400" i="1" dirty="0">
              <a:solidFill>
                <a:srgbClr val="0C3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05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5646" y="1316320"/>
            <a:ext cx="3532367" cy="1134887"/>
          </a:xfrm>
          <a:ln>
            <a:solidFill>
              <a:srgbClr val="F57A1E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i</a:t>
            </a:r>
            <a:r>
              <a:rPr lang="en-US" sz="2400" dirty="0" smtClean="0"/>
              <a:t>mpractical to present user ‘click-through’ screens on each individual service</a:t>
            </a:r>
            <a:endParaRPr lang="en-GB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39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Acceptable Use Policy and data release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55646" y="4218534"/>
            <a:ext cx="10770727" cy="1928693"/>
          </a:xfrm>
          <a:prstGeom prst="rect">
            <a:avLst/>
          </a:prstGeom>
          <a:solidFill>
            <a:srgbClr val="F57A1E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C3959"/>
                </a:solidFill>
              </a:rPr>
              <a:t>Common baseline AUP </a:t>
            </a:r>
            <a:br>
              <a:rPr lang="en-US" sz="2800" b="1" dirty="0" smtClean="0">
                <a:solidFill>
                  <a:srgbClr val="0C3959"/>
                </a:solidFill>
              </a:rPr>
            </a:br>
            <a:r>
              <a:rPr lang="en-US" sz="2800" b="1" dirty="0" smtClean="0">
                <a:solidFill>
                  <a:srgbClr val="0C3959"/>
                </a:solidFill>
              </a:rPr>
              <a:t>for e-Infrastructures and Research Communities</a:t>
            </a:r>
            <a:br>
              <a:rPr lang="en-US" sz="2800" b="1" dirty="0" smtClean="0">
                <a:solidFill>
                  <a:srgbClr val="0C3959"/>
                </a:solidFill>
              </a:rPr>
            </a:br>
            <a:r>
              <a:rPr lang="en-US" sz="2800" dirty="0" smtClean="0">
                <a:solidFill>
                  <a:srgbClr val="0C3959"/>
                </a:solidFill>
              </a:rPr>
              <a:t>(current draft: JSPG Evolved AUP – </a:t>
            </a:r>
            <a:br>
              <a:rPr lang="en-US" sz="2800" dirty="0" smtClean="0">
                <a:solidFill>
                  <a:srgbClr val="0C3959"/>
                </a:solidFill>
              </a:rPr>
            </a:br>
            <a:r>
              <a:rPr lang="en-US" sz="2800" dirty="0" smtClean="0">
                <a:solidFill>
                  <a:srgbClr val="0C3959"/>
                </a:solidFill>
              </a:rPr>
              <a:t>leveraging comparison study and joint e-Infrastructure work)</a:t>
            </a:r>
            <a:endParaRPr lang="en-GB" sz="2800" dirty="0">
              <a:solidFill>
                <a:srgbClr val="0C395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74983" y="3465498"/>
            <a:ext cx="3886589" cy="653143"/>
          </a:xfrm>
          <a:prstGeom prst="rect">
            <a:avLst/>
          </a:prstGeom>
          <a:solidFill>
            <a:srgbClr val="0C3959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RI Cluster-specific terms &amp; conditions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594752" y="3465498"/>
            <a:ext cx="2069457" cy="653143"/>
          </a:xfrm>
          <a:prstGeom prst="rect">
            <a:avLst/>
          </a:prstGeom>
          <a:solidFill>
            <a:srgbClr val="0C3959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Community specific terms &amp; conditions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774983" y="2712462"/>
            <a:ext cx="1895252" cy="653143"/>
          </a:xfrm>
          <a:prstGeom prst="rect">
            <a:avLst/>
          </a:prstGeom>
          <a:solidFill>
            <a:srgbClr val="0C3959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Community conditions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455646" y="3065929"/>
            <a:ext cx="2028332" cy="1052712"/>
          </a:xfrm>
          <a:prstGeom prst="rect">
            <a:avLst/>
          </a:prstGeom>
          <a:solidFill>
            <a:srgbClr val="0C3959"/>
          </a:solidFill>
          <a:ln>
            <a:solidFill>
              <a:srgbClr val="0C39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Community specific terms &amp; conditions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7930842" y="6406019"/>
            <a:ext cx="3368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C3959"/>
                </a:solidFill>
              </a:rPr>
              <a:t>https://wiki.geant.org/x/P4bWBQ</a:t>
            </a:r>
          </a:p>
        </p:txBody>
      </p:sp>
      <p:sp>
        <p:nvSpPr>
          <p:cNvPr id="11" name="TextBox 10"/>
          <p:cNvSpPr txBox="1"/>
          <p:nvPr/>
        </p:nvSpPr>
        <p:spPr>
          <a:xfrm rot="20700000">
            <a:off x="139691" y="4811911"/>
            <a:ext cx="1649811" cy="430887"/>
          </a:xfrm>
          <a:prstGeom prst="rect">
            <a:avLst/>
          </a:prstGeom>
          <a:solidFill>
            <a:srgbClr val="AFBEC9"/>
          </a:solidFill>
          <a:ln>
            <a:solidFill>
              <a:srgbClr val="0C3959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100" dirty="0" smtClean="0"/>
              <a:t>Also picked up by others, </a:t>
            </a:r>
            <a:br>
              <a:rPr lang="en-GB" sz="1100" dirty="0" smtClean="0"/>
            </a:br>
            <a:r>
              <a:rPr lang="en-GB" sz="1100" dirty="0" smtClean="0"/>
              <a:t>e.g. FH </a:t>
            </a:r>
            <a:r>
              <a:rPr lang="en-GB" sz="1100" dirty="0"/>
              <a:t>VORARLBERG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18" y="143867"/>
            <a:ext cx="4648200" cy="3022497"/>
          </a:xfrm>
          <a:prstGeom prst="rect">
            <a:avLst/>
          </a:prstGeom>
          <a:effectLst>
            <a:glow rad="101600">
              <a:srgbClr val="0C3959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400847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Blueprint for an AAI serving research and collaboration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8736" y="1400212"/>
            <a:ext cx="3285473" cy="22253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B06795-CA40-1447-96FC-78EA2C97FB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87" y="1366797"/>
            <a:ext cx="3202739" cy="24020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521494" y="5481935"/>
            <a:ext cx="11242716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2400" b="1" dirty="0" smtClean="0">
                <a:solidFill>
                  <a:srgbClr val="F57A1E"/>
                </a:solidFill>
              </a:rPr>
              <a:t>The AARC Proxy Architecture model</a:t>
            </a:r>
            <a:endParaRPr lang="en-GB" sz="2400" b="1" dirty="0">
              <a:solidFill>
                <a:srgbClr val="F57A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9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007" y="3306365"/>
            <a:ext cx="5277378" cy="3486151"/>
          </a:xfrm>
          <a:prstGeom prst="rect">
            <a:avLst/>
          </a:prstGeom>
          <a:effectLst>
            <a:glow rad="101600">
              <a:srgbClr val="F57B20">
                <a:alpha val="60000"/>
              </a:srgbClr>
            </a:glow>
          </a:effec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AARC-I044 </a:t>
            </a:r>
          </a:p>
          <a:p>
            <a:r>
              <a:rPr lang="en-US" dirty="0" smtClean="0"/>
              <a:t>Includes the final WISE Baseline AUP text</a:t>
            </a:r>
          </a:p>
          <a:p>
            <a:r>
              <a:rPr lang="en-US" dirty="0" smtClean="0"/>
              <a:t>for both ‘community-first’ and ‘user-first’</a:t>
            </a:r>
            <a:br>
              <a:rPr lang="en-US" dirty="0" smtClean="0"/>
            </a:br>
            <a:r>
              <a:rPr lang="en-US" dirty="0" smtClean="0"/>
              <a:t>MMS services (attribute authorities)</a:t>
            </a:r>
          </a:p>
          <a:p>
            <a:r>
              <a:rPr lang="en-US" dirty="0" smtClean="0"/>
              <a:t>examples make it concrete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Quick take-up by e-</a:t>
            </a:r>
            <a:r>
              <a:rPr lang="en-US" dirty="0" err="1" smtClean="0"/>
              <a:t>Infras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(both global and national)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40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WISE Baseline AUP – and how to apply it for your Infrastructure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123" y="1059063"/>
            <a:ext cx="6237765" cy="3617119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04304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41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collective wisdom from AARC2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26" y="1769988"/>
            <a:ext cx="5353050" cy="3743325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046" y="1300083"/>
            <a:ext cx="7223383" cy="3334826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131" y="5434311"/>
            <a:ext cx="6592379" cy="1109144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690" y="4088191"/>
            <a:ext cx="5429250" cy="1962150"/>
          </a:xfrm>
          <a:prstGeom prst="rect">
            <a:avLst/>
          </a:prstGeom>
          <a:effectLst>
            <a:glow rad="101600">
              <a:srgbClr val="003F5E">
                <a:alpha val="60000"/>
              </a:srgb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8705767" y="6050341"/>
            <a:ext cx="3097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3F5E"/>
                </a:solidFill>
              </a:rPr>
              <a:t>plus all our AARC1 wisdom!</a:t>
            </a:r>
            <a:endParaRPr lang="en-GB" sz="2000" b="1" i="1" dirty="0">
              <a:solidFill>
                <a:srgbClr val="003F5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2435" y="6521868"/>
            <a:ext cx="3994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6791C"/>
                </a:solidFill>
              </a:rPr>
              <a:t>and the AARC-G051 incident response process</a:t>
            </a:r>
            <a:endParaRPr lang="en-GB" sz="1600" i="1" dirty="0">
              <a:solidFill>
                <a:srgbClr val="F679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61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42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455646" y="4840080"/>
            <a:ext cx="9612087" cy="1044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>
                <a:solidFill>
                  <a:srgbClr val="F57A1E"/>
                </a:solidFill>
              </a:rPr>
              <a:t>Life Beyond AARC</a:t>
            </a:r>
            <a:endParaRPr lang="en-GB" dirty="0">
              <a:solidFill>
                <a:srgbClr val="F57A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295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2" y="1439333"/>
            <a:ext cx="10909300" cy="496668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EOSC-HUB:	mainly WP4.4 “ISM”, WP5.1 “AAI”, and WP13 “Virtual Access” for RCauth</a:t>
            </a:r>
          </a:p>
          <a:p>
            <a:r>
              <a:rPr lang="en-US" dirty="0" smtClean="0"/>
              <a:t>GN4-3:		T5.1.4 – eduGAIN security operations and readiness</a:t>
            </a:r>
          </a:p>
          <a:p>
            <a:r>
              <a:rPr lang="en-US" dirty="0" smtClean="0"/>
              <a:t>GN4-3:		T5.4 – enabling communities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Without specific funding but </a:t>
            </a:r>
            <a:r>
              <a:rPr lang="en-US" i="1" dirty="0" smtClean="0"/>
              <a:t>endorsed by funded infrastructures &amp; projects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dirty="0" smtClean="0"/>
              <a:t>IGTF</a:t>
            </a:r>
          </a:p>
          <a:p>
            <a:r>
              <a:rPr lang="en-US" dirty="0" smtClean="0"/>
              <a:t>Collaboration Agreement GN*-* and EOSC-HUB</a:t>
            </a:r>
          </a:p>
          <a:p>
            <a:r>
              <a:rPr lang="en-US" dirty="0" smtClean="0"/>
              <a:t>WISE</a:t>
            </a:r>
          </a:p>
          <a:p>
            <a:r>
              <a:rPr lang="en-US" dirty="0"/>
              <a:t>AEGIS</a:t>
            </a:r>
          </a:p>
          <a:p>
            <a:r>
              <a:rPr lang="en-US" dirty="0" smtClean="0"/>
              <a:t>REFEDS</a:t>
            </a:r>
          </a:p>
          <a:p>
            <a:r>
              <a:rPr lang="en-US" dirty="0" smtClean="0"/>
              <a:t>FIM4R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i="1" dirty="0" smtClean="0"/>
              <a:t>Complementary sources</a:t>
            </a:r>
            <a:r>
              <a:rPr lang="en-US" dirty="0" smtClean="0"/>
              <a:t>: national e-Infrastructures, domain funding, ESFRIs and EOSC projects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43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AARC – how can the good work continue and thrive?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8707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57A1E"/>
                </a:solidFill>
              </a:rPr>
              <a:t>Sirtfi </a:t>
            </a:r>
          </a:p>
          <a:p>
            <a:r>
              <a:rPr lang="en-US" dirty="0" smtClean="0"/>
              <a:t>already in a REFEDS WG (Sirtfi+)</a:t>
            </a:r>
          </a:p>
          <a:p>
            <a:r>
              <a:rPr lang="en-US" dirty="0" smtClean="0"/>
              <a:t>‘response model’ </a:t>
            </a:r>
            <a:r>
              <a:rPr lang="en-GB" dirty="0"/>
              <a:t>to the extent it </a:t>
            </a:r>
            <a:r>
              <a:rPr lang="en-GB" dirty="0" smtClean="0"/>
              <a:t>involves federations can go here as well</a:t>
            </a:r>
          </a:p>
          <a:p>
            <a:r>
              <a:rPr lang="en-GB" dirty="0" smtClean="0"/>
              <a:t>actual incident </a:t>
            </a:r>
            <a:r>
              <a:rPr lang="en-GB" dirty="0"/>
              <a:t>response </a:t>
            </a:r>
            <a:r>
              <a:rPr lang="en-GB" dirty="0" smtClean="0"/>
              <a:t>plus readiness challenges </a:t>
            </a:r>
            <a:r>
              <a:rPr lang="en-GB" i="1" dirty="0" smtClean="0"/>
              <a:t>on federated </a:t>
            </a:r>
            <a:r>
              <a:rPr lang="en-GB" i="1" dirty="0"/>
              <a:t>ID side </a:t>
            </a:r>
            <a:r>
              <a:rPr lang="en-GB" dirty="0"/>
              <a:t>go </a:t>
            </a:r>
            <a:r>
              <a:rPr lang="en-GB" dirty="0" smtClean="0"/>
              <a:t>with </a:t>
            </a:r>
            <a:br>
              <a:rPr lang="en-GB" dirty="0" smtClean="0"/>
            </a:br>
            <a:r>
              <a:rPr lang="en-GB" dirty="0" smtClean="0"/>
              <a:t>new </a:t>
            </a:r>
            <a:r>
              <a:rPr lang="en-GB" dirty="0"/>
              <a:t>eduGAIN </a:t>
            </a:r>
            <a:r>
              <a:rPr lang="en-GB" dirty="0" smtClean="0"/>
              <a:t>security capability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F57A1E"/>
                </a:solidFill>
              </a:rPr>
              <a:t>Communications challenges for security that involve also the Infrastructures</a:t>
            </a:r>
          </a:p>
          <a:p>
            <a:r>
              <a:rPr lang="en-US" dirty="0" smtClean="0"/>
              <a:t>WISE, specifically the new SCCC WG</a:t>
            </a:r>
          </a:p>
          <a:p>
            <a:r>
              <a:rPr lang="en-US" dirty="0" smtClean="0"/>
              <a:t>needs some love and care from all Infrastructures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F57A1E"/>
                </a:solidFill>
              </a:rPr>
              <a:t>Infrastructure-specific challenges remain infrastructure, but coordinated through SCCC</a:t>
            </a:r>
          </a:p>
          <a:p>
            <a:r>
              <a:rPr lang="en-US" dirty="0" smtClean="0"/>
              <a:t>like the IGTF RAT CC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44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a home – some proposals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055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2" y="1439333"/>
            <a:ext cx="10909300" cy="4966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57A1E"/>
                </a:solidFill>
              </a:rPr>
              <a:t>SCI Assessment </a:t>
            </a:r>
          </a:p>
          <a:p>
            <a:r>
              <a:rPr lang="en-US" dirty="0" smtClean="0"/>
              <a:t>WISE SCI WG, with assessment in the IGTF</a:t>
            </a:r>
          </a:p>
          <a:p>
            <a:r>
              <a:rPr lang="en-US" dirty="0" smtClean="0"/>
              <a:t>support through EOSC-HUB WP4.4 and GN4-3T5.4</a:t>
            </a:r>
            <a:endParaRPr lang="en-GB" dirty="0" smtClean="0"/>
          </a:p>
          <a:p>
            <a:r>
              <a:rPr lang="en-GB" dirty="0" smtClean="0"/>
              <a:t>but obviously also from PRACE, XSEDE, </a:t>
            </a:r>
            <a:r>
              <a:rPr lang="en-GB" dirty="0" err="1" smtClean="0"/>
              <a:t>GridPP</a:t>
            </a:r>
            <a:r>
              <a:rPr lang="en-GB" dirty="0" smtClean="0"/>
              <a:t>, SURF, &amp;c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F57A1E"/>
                </a:solidFill>
              </a:rPr>
              <a:t>Assurance Profiles – from federations to Infrastructures, and between R/E infrastructures</a:t>
            </a:r>
          </a:p>
          <a:p>
            <a:r>
              <a:rPr lang="en-US" dirty="0" smtClean="0"/>
              <a:t>the ‘feasible’ assurance and alignment with IdPs and federations belongs in REFEDS RAF</a:t>
            </a:r>
          </a:p>
          <a:p>
            <a:r>
              <a:rPr lang="en-US" dirty="0" smtClean="0"/>
              <a:t>assurance requirements of, and exchange of assurance between, infrastructures: in IGTF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F57A1E"/>
                </a:solidFill>
              </a:rPr>
              <a:t>AUP and Terms of Use</a:t>
            </a:r>
          </a:p>
          <a:p>
            <a:r>
              <a:rPr lang="en-US" dirty="0" smtClean="0"/>
              <a:t>the home is WISE SCI, but it needs care and nourishment from EOSCHUB and GN4-3</a:t>
            </a:r>
          </a:p>
          <a:p>
            <a:r>
              <a:rPr lang="en-US" dirty="0" smtClean="0"/>
              <a:t>extends beyond just WP4.4/T5.4 and involves e.g. also </a:t>
            </a:r>
            <a:r>
              <a:rPr lang="en-US" dirty="0" err="1" smtClean="0"/>
              <a:t>eduTEAMS</a:t>
            </a:r>
            <a:r>
              <a:rPr lang="en-US" dirty="0" smtClean="0"/>
              <a:t>, </a:t>
            </a:r>
            <a:r>
              <a:rPr lang="en-US" dirty="0" err="1" smtClean="0"/>
              <a:t>CheckIn</a:t>
            </a:r>
            <a:r>
              <a:rPr lang="en-US" dirty="0" smtClean="0"/>
              <a:t>, B2ACCESS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45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a home – some proposals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764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2" y="1439333"/>
            <a:ext cx="10909300" cy="496668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57A1E"/>
                </a:solidFill>
              </a:rPr>
              <a:t>Data Protection and GDPR – service centric policy support</a:t>
            </a:r>
          </a:p>
          <a:p>
            <a:r>
              <a:rPr lang="en-US" dirty="0" smtClean="0"/>
              <a:t>we should lean heavily on </a:t>
            </a:r>
            <a:r>
              <a:rPr lang="en-US" dirty="0" err="1" smtClean="0"/>
              <a:t>AndrewC</a:t>
            </a:r>
            <a:r>
              <a:rPr lang="en-US" dirty="0" smtClean="0"/>
              <a:t> and the TF-DPR, but more is needed</a:t>
            </a:r>
          </a:p>
          <a:p>
            <a:r>
              <a:rPr lang="en-US" dirty="0" smtClean="0"/>
              <a:t>risk-assessment methodology for infrastructures and communities</a:t>
            </a:r>
          </a:p>
          <a:p>
            <a:r>
              <a:rPr lang="en-US" dirty="0" smtClean="0"/>
              <a:t>consultancy role for new communities to enable use of the infrastructures -&gt; mailing list?</a:t>
            </a:r>
            <a:endParaRPr lang="en-GB" dirty="0" smtClean="0"/>
          </a:p>
          <a:p>
            <a:r>
              <a:rPr lang="en-US" dirty="0" smtClean="0"/>
              <a:t>joint GN4-3 + EOSC-HUB + WLCG effort, homed (for lack of anything else) in AEGIS?</a:t>
            </a:r>
            <a:endParaRPr lang="en-US" dirty="0"/>
          </a:p>
          <a:p>
            <a:pPr marL="0" indent="0">
              <a:buNone/>
            </a:pPr>
            <a:endParaRPr lang="en-US" b="1" dirty="0" smtClean="0">
              <a:solidFill>
                <a:srgbClr val="F57A1E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57A1E"/>
                </a:solidFill>
              </a:rPr>
              <a:t>Tuning the policy development kit</a:t>
            </a:r>
          </a:p>
          <a:p>
            <a:r>
              <a:rPr lang="en-US" dirty="0" smtClean="0"/>
              <a:t>the WISE SCI WG can coordinate, but the effort should come from somewhere</a:t>
            </a:r>
          </a:p>
          <a:p>
            <a:r>
              <a:rPr lang="en-US" dirty="0" smtClean="0"/>
              <a:t>again GN4-3 + EOSC-HUB (EGI, EUDAT) seem the natural choice, with input from PRACE</a:t>
            </a:r>
          </a:p>
          <a:p>
            <a:r>
              <a:rPr lang="en-US" dirty="0" smtClean="0"/>
              <a:t>other sources have been very successful as well: HDF, </a:t>
            </a:r>
            <a:r>
              <a:rPr lang="en-US" dirty="0" err="1" smtClean="0"/>
              <a:t>GridPP</a:t>
            </a:r>
            <a:r>
              <a:rPr lang="en-US" dirty="0" smtClean="0"/>
              <a:t>, SURF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F57A1E"/>
                </a:solidFill>
              </a:rPr>
              <a:t>For the rest and new things needed, leverage GN-EOSCH collaboration agreement &amp; AEGIS?</a:t>
            </a:r>
          </a:p>
          <a:p>
            <a:pPr lvl="0"/>
            <a:r>
              <a:rPr lang="en-US" dirty="0" smtClean="0"/>
              <a:t>one-on-one consulting with communities highly appreciated also beyond AEGIS, </a:t>
            </a:r>
          </a:p>
          <a:p>
            <a:pPr marL="0" lvl="0" indent="0">
              <a:buNone/>
            </a:pPr>
            <a:r>
              <a:rPr lang="en-US" dirty="0" smtClean="0"/>
              <a:t>   but must be and be seen as neutral (maybe a FIM4R or WISE WG? or RDA?)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46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a home – some proposals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4967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47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now on …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b="1" dirty="0" smtClean="0">
              <a:solidFill>
                <a:srgbClr val="F57A1E"/>
              </a:solidFill>
            </a:endParaRPr>
          </a:p>
          <a:p>
            <a:r>
              <a:rPr lang="en-US" b="1" dirty="0" smtClean="0">
                <a:solidFill>
                  <a:srgbClr val="F57A1E"/>
                </a:solidFill>
              </a:rPr>
              <a:t>Coherency of vision and an umbrella for Collaborative policy work will be more challenging</a:t>
            </a:r>
          </a:p>
          <a:p>
            <a:r>
              <a:rPr lang="en-US" b="1" dirty="0" smtClean="0">
                <a:solidFill>
                  <a:srgbClr val="F57A1E"/>
                </a:solidFill>
              </a:rPr>
              <a:t>Exploit personal overlap in the various groups (and cross-membership of lists)</a:t>
            </a:r>
          </a:p>
          <a:p>
            <a:r>
              <a:rPr lang="en-US" b="1" dirty="0" smtClean="0">
                <a:solidFill>
                  <a:srgbClr val="F57A1E"/>
                </a:solidFill>
              </a:rPr>
              <a:t>Provide a forum for cross-fertilization through continued joint workshops</a:t>
            </a:r>
            <a:endParaRPr lang="en-GB" b="1" dirty="0">
              <a:solidFill>
                <a:srgbClr val="F57A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139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3763166" y="4113541"/>
            <a:ext cx="4445529" cy="396466"/>
          </a:xfrm>
        </p:spPr>
        <p:txBody>
          <a:bodyPr>
            <a:normAutofit/>
          </a:bodyPr>
          <a:lstStyle/>
          <a:p>
            <a:r>
              <a:rPr lang="en-GB" dirty="0" smtClean="0"/>
              <a:t>davidg@nikhef.nl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79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866" y="1229535"/>
            <a:ext cx="5343091" cy="2646102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Identity providers – eduGAIN, social, </a:t>
            </a:r>
            <a:r>
              <a:rPr lang="en-US" dirty="0" err="1" smtClean="0"/>
              <a:t>eGov</a:t>
            </a:r>
            <a:r>
              <a:rPr lang="en-US" dirty="0" smtClean="0"/>
              <a:t>, …</a:t>
            </a:r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9031570" y="3215367"/>
          <a:ext cx="3065492" cy="3067608"/>
        </p:xfrm>
        <a:graphic>
          <a:graphicData uri="http://schemas.openxmlformats.org/drawingml/2006/table">
            <a:tbl>
              <a:tblPr/>
              <a:tblGrid>
                <a:gridCol w="1532746">
                  <a:extLst>
                    <a:ext uri="{9D8B030D-6E8A-4147-A177-3AD203B41FA5}">
                      <a16:colId xmlns:a16="http://schemas.microsoft.com/office/drawing/2014/main" val="2235145765"/>
                    </a:ext>
                  </a:extLst>
                </a:gridCol>
                <a:gridCol w="1532746">
                  <a:extLst>
                    <a:ext uri="{9D8B030D-6E8A-4147-A177-3AD203B41FA5}">
                      <a16:colId xmlns:a16="http://schemas.microsoft.com/office/drawing/2014/main" val="4119753750"/>
                    </a:ext>
                  </a:extLst>
                </a:gridCol>
              </a:tblGrid>
              <a:tr h="215801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effectLst/>
                        </a:rPr>
                        <a:t>Federations in eduGAIN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0F6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143423"/>
                  </a:ext>
                </a:extLst>
              </a:tr>
              <a:tr h="215801">
                <a:tc>
                  <a:txBody>
                    <a:bodyPr/>
                    <a:lstStyle/>
                    <a:p>
                      <a:r>
                        <a:rPr lang="en-GB" sz="1600" b="1" dirty="0"/>
                        <a:t>Members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/>
                        <a:t>49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505686"/>
                  </a:ext>
                </a:extLst>
              </a:tr>
              <a:tr h="365203"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Voting-only</a:t>
                      </a:r>
                      <a:endParaRPr lang="en-GB" sz="1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6</a:t>
                      </a:r>
                      <a:endParaRPr lang="en-GB" sz="1600" b="1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737107"/>
                  </a:ext>
                </a:extLst>
              </a:tr>
              <a:tr h="215801"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Candidates</a:t>
                      </a:r>
                      <a:endParaRPr lang="en-GB" sz="1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13</a:t>
                      </a:r>
                      <a:endParaRPr lang="en-GB" sz="1600" b="1" dirty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390999"/>
                  </a:ext>
                </a:extLst>
              </a:tr>
              <a:tr h="215801">
                <a:tc gridSpan="2">
                  <a:txBody>
                    <a:bodyPr/>
                    <a:lstStyle/>
                    <a:p>
                      <a:pPr algn="ctr"/>
                      <a:r>
                        <a:rPr lang="en-GB" sz="1600" b="1">
                          <a:effectLst/>
                        </a:rPr>
                        <a:t>Entities in eduGAIN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0F6D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0123993"/>
                  </a:ext>
                </a:extLst>
              </a:tr>
              <a:tr h="215801">
                <a:tc>
                  <a:txBody>
                    <a:bodyPr/>
                    <a:lstStyle/>
                    <a:p>
                      <a:r>
                        <a:rPr lang="en-GB" sz="1600" b="1" dirty="0"/>
                        <a:t>All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/>
                        <a:t>4538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963092"/>
                  </a:ext>
                </a:extLst>
              </a:tr>
              <a:tr h="215801">
                <a:tc>
                  <a:txBody>
                    <a:bodyPr/>
                    <a:lstStyle/>
                    <a:p>
                      <a:r>
                        <a:rPr lang="en-GB" sz="1600" b="1" dirty="0" err="1"/>
                        <a:t>IdPs</a:t>
                      </a:r>
                      <a:endParaRPr lang="en-GB" sz="16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/>
                        <a:t>2654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50728"/>
                  </a:ext>
                </a:extLst>
              </a:tr>
              <a:tr h="215801">
                <a:tc>
                  <a:txBody>
                    <a:bodyPr/>
                    <a:lstStyle/>
                    <a:p>
                      <a:r>
                        <a:rPr lang="en-GB" sz="1600" b="1"/>
                        <a:t>SPs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/>
                        <a:t>1888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360395"/>
                  </a:ext>
                </a:extLst>
              </a:tr>
              <a:tr h="355445">
                <a:tc>
                  <a:txBody>
                    <a:bodyPr/>
                    <a:lstStyle/>
                    <a:p>
                      <a:r>
                        <a:rPr lang="en-GB" sz="1600" b="1"/>
                        <a:t>Standalone AAs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/>
                        <a:t>5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4937268"/>
                  </a:ext>
                </a:extLst>
              </a:tr>
            </a:tbl>
          </a:graphicData>
        </a:graphic>
      </p:graphicFrame>
      <p:sp>
        <p:nvSpPr>
          <p:cNvPr id="9" name="Text Placeholder 2"/>
          <p:cNvSpPr txBox="1">
            <a:spLocks/>
          </p:cNvSpPr>
          <p:nvPr/>
        </p:nvSpPr>
        <p:spPr>
          <a:xfrm>
            <a:off x="455646" y="1400212"/>
            <a:ext cx="8229601" cy="5005807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lvl="1" indent="0">
              <a:lnSpc>
                <a:spcPct val="110000"/>
              </a:lnSpc>
              <a:buNone/>
            </a:pPr>
            <a:r>
              <a:rPr lang="en-US" sz="2600" b="1" dirty="0" smtClean="0"/>
              <a:t>over 50 members &amp; many different models</a:t>
            </a:r>
          </a:p>
          <a:p>
            <a:pPr marL="473075" lvl="1" indent="-457200">
              <a:lnSpc>
                <a:spcPct val="110000"/>
              </a:lnSpc>
            </a:pPr>
            <a:r>
              <a:rPr lang="en-US" sz="2400" i="1" dirty="0" smtClean="0"/>
              <a:t>architecture (hub-and-spoke vs mesh)</a:t>
            </a:r>
          </a:p>
          <a:p>
            <a:pPr marL="473075" lvl="1" indent="-457200">
              <a:lnSpc>
                <a:spcPct val="110000"/>
              </a:lnSpc>
            </a:pPr>
            <a:r>
              <a:rPr lang="en-US" sz="2400" i="1" dirty="0" smtClean="0"/>
              <a:t>baseline policies present or absent</a:t>
            </a:r>
          </a:p>
          <a:p>
            <a:pPr marL="473075" lvl="1" indent="-457200">
              <a:lnSpc>
                <a:spcPct val="110000"/>
              </a:lnSpc>
            </a:pPr>
            <a:r>
              <a:rPr lang="en-US" sz="2400" i="1" dirty="0" smtClean="0"/>
              <a:t>non-reassigned id and attributes: </a:t>
            </a:r>
            <a:br>
              <a:rPr lang="en-US" sz="2400" i="1" dirty="0" smtClean="0"/>
            </a:br>
            <a:r>
              <a:rPr lang="en-US" sz="2400" i="1" dirty="0" smtClean="0"/>
              <a:t>‘by default’, optional, or sometimes discouraged(!)</a:t>
            </a:r>
          </a:p>
          <a:p>
            <a:pPr marL="473075" lvl="1" indent="-457200">
              <a:lnSpc>
                <a:spcPct val="110000"/>
              </a:lnSpc>
            </a:pPr>
            <a:r>
              <a:rPr lang="en-US" sz="2400" i="1" dirty="0" smtClean="0"/>
              <a:t>tagging of entities and </a:t>
            </a:r>
            <a:r>
              <a:rPr lang="en-US" sz="2400" i="1" dirty="0" err="1" smtClean="0"/>
              <a:t>IdPs</a:t>
            </a:r>
            <a:r>
              <a:rPr lang="en-US" sz="2400" i="1" dirty="0" smtClean="0"/>
              <a:t> (‘categories’): </a:t>
            </a:r>
            <a:br>
              <a:rPr lang="en-US" sz="2400" i="1" dirty="0" smtClean="0"/>
            </a:br>
            <a:r>
              <a:rPr lang="en-US" sz="2400" i="1" dirty="0" smtClean="0"/>
              <a:t>open, limited, or needs implementation repeatedly</a:t>
            </a:r>
          </a:p>
          <a:p>
            <a:pPr marL="473075" lvl="1" indent="-457200">
              <a:lnSpc>
                <a:spcPct val="110000"/>
              </a:lnSpc>
            </a:pPr>
            <a:r>
              <a:rPr lang="en-US" sz="2400" i="1" dirty="0" smtClean="0"/>
              <a:t>constituency: including or excluding e.g. private R&amp;D</a:t>
            </a:r>
          </a:p>
          <a:p>
            <a:pPr marL="473075" lvl="1" indent="-457200">
              <a:lnSpc>
                <a:spcPct val="110000"/>
              </a:lnSpc>
            </a:pPr>
            <a:r>
              <a:rPr lang="en-US" sz="2400" i="1" dirty="0" smtClean="0"/>
              <a:t>paid option or part of </a:t>
            </a:r>
            <a:r>
              <a:rPr lang="en-US" sz="2400" i="1" cap="small" dirty="0" err="1" smtClean="0"/>
              <a:t>nren</a:t>
            </a:r>
            <a:r>
              <a:rPr lang="en-US" sz="2400" i="1" cap="small" dirty="0" smtClean="0"/>
              <a:t> </a:t>
            </a:r>
            <a:r>
              <a:rPr lang="en-US" sz="2400" i="1" dirty="0" smtClean="0"/>
              <a:t>base services package</a:t>
            </a:r>
          </a:p>
          <a:p>
            <a:pPr marL="473075" lvl="1" indent="-457200">
              <a:lnSpc>
                <a:spcPct val="110000"/>
              </a:lnSpc>
            </a:pPr>
            <a:r>
              <a:rPr lang="en-US" sz="2400" i="1" dirty="0" smtClean="0"/>
              <a:t>support available for </a:t>
            </a:r>
            <a:r>
              <a:rPr lang="en-US" sz="2400" i="1" dirty="0" err="1" smtClean="0"/>
              <a:t>organisational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IdP</a:t>
            </a:r>
            <a:r>
              <a:rPr lang="en-US" sz="2400" i="1" dirty="0" smtClean="0"/>
              <a:t> software (e.g. ADFS)</a:t>
            </a:r>
          </a:p>
          <a:p>
            <a:pPr marL="15875" lvl="1" indent="0">
              <a:lnSpc>
                <a:spcPct val="110000"/>
              </a:lnSpc>
              <a:buNone/>
            </a:pPr>
            <a:endParaRPr lang="en-US" sz="600" dirty="0" smtClean="0"/>
          </a:p>
          <a:p>
            <a:pPr marL="15875" lvl="1" indent="0">
              <a:lnSpc>
                <a:spcPct val="110000"/>
              </a:lnSpc>
              <a:buNone/>
            </a:pPr>
            <a:r>
              <a:rPr lang="en-US" sz="2600" dirty="0" smtClean="0"/>
              <a:t>and then there is social ID for (citizen) science, </a:t>
            </a:r>
            <a:r>
              <a:rPr lang="en-US" sz="2600" dirty="0" err="1" smtClean="0"/>
              <a:t>eGov</a:t>
            </a:r>
            <a:r>
              <a:rPr lang="en-US" sz="2600" dirty="0" smtClean="0"/>
              <a:t> IDs </a:t>
            </a:r>
            <a:r>
              <a:rPr lang="en-US" sz="2600" i="1" dirty="0" smtClean="0"/>
              <a:t>&amp;c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26236" y="6527003"/>
            <a:ext cx="3726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data: technical.edugain.org as of 11 March 2018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5800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7" name="Rounded Rectangle 6"/>
          <p:cNvSpPr/>
          <p:nvPr/>
        </p:nvSpPr>
        <p:spPr>
          <a:xfrm>
            <a:off x="9952623" y="4029873"/>
            <a:ext cx="1788713" cy="851297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200" dirty="0" smtClean="0">
                <a:solidFill>
                  <a:schemeClr val="bg1"/>
                </a:solidFill>
                <a:latin typeface="Gill Sans Light"/>
                <a:cs typeface="Gill Sans Light"/>
              </a:rPr>
              <a:t>Credential</a:t>
            </a:r>
          </a:p>
          <a:p>
            <a:pPr algn="ctr" eaLnBrk="0" hangingPunct="0">
              <a:defRPr/>
            </a:pPr>
            <a:r>
              <a:rPr lang="en-US" sz="2200" dirty="0" smtClean="0">
                <a:solidFill>
                  <a:schemeClr val="bg1"/>
                </a:solidFill>
                <a:latin typeface="Gill Sans Light"/>
                <a:cs typeface="Gill Sans Light"/>
              </a:rPr>
              <a:t>translation</a:t>
            </a:r>
            <a:endParaRPr lang="en-US" sz="22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71071" y="1713518"/>
            <a:ext cx="1886539" cy="851297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200" dirty="0">
                <a:solidFill>
                  <a:schemeClr val="bg1"/>
                </a:solidFill>
                <a:latin typeface="Gill Sans Light"/>
                <a:cs typeface="Gill Sans Light"/>
              </a:rPr>
              <a:t>Homeless</a:t>
            </a:r>
          </a:p>
          <a:p>
            <a:pPr algn="ctr" eaLnBrk="0" hangingPunct="0">
              <a:defRPr/>
            </a:pPr>
            <a:r>
              <a:rPr lang="en-US" sz="2200" dirty="0">
                <a:solidFill>
                  <a:schemeClr val="bg1"/>
                </a:solidFill>
                <a:latin typeface="Gill Sans Light"/>
                <a:cs typeface="Gill Sans Light"/>
              </a:rPr>
              <a:t> users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952624" y="2880072"/>
            <a:ext cx="1799984" cy="783193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chemeClr val="bg1"/>
                </a:solidFill>
                <a:latin typeface="Gill Sans Light"/>
                <a:cs typeface="Gill Sans Light"/>
              </a:rPr>
              <a:t>Community</a:t>
            </a:r>
          </a:p>
          <a:p>
            <a:pPr algn="ctr" eaLnBrk="0" hangingPunct="0">
              <a:defRPr/>
            </a:pPr>
            <a:r>
              <a:rPr lang="en-US" sz="2000" dirty="0" smtClean="0">
                <a:solidFill>
                  <a:schemeClr val="bg1"/>
                </a:solidFill>
                <a:latin typeface="Gill Sans Light"/>
                <a:cs typeface="Gill Sans Light"/>
              </a:rPr>
              <a:t>based </a:t>
            </a:r>
            <a:r>
              <a:rPr lang="en-US" sz="2000" dirty="0" err="1" smtClean="0">
                <a:solidFill>
                  <a:schemeClr val="bg1"/>
                </a:solidFill>
                <a:latin typeface="Gill Sans Light"/>
                <a:cs typeface="Gill Sans Light"/>
              </a:rPr>
              <a:t>AuthZ</a:t>
            </a:r>
            <a:endParaRPr lang="en-US" sz="2000" dirty="0" smtClean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46083" y="4041015"/>
            <a:ext cx="1917603" cy="851297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200" dirty="0" smtClean="0">
                <a:solidFill>
                  <a:schemeClr val="bg1"/>
                </a:solidFill>
                <a:latin typeface="Gill Sans Light"/>
                <a:cs typeface="Gill Sans Light"/>
              </a:rPr>
              <a:t>SP</a:t>
            </a:r>
          </a:p>
          <a:p>
            <a:pPr algn="ctr" eaLnBrk="0" hangingPunct="0">
              <a:defRPr/>
            </a:pPr>
            <a:r>
              <a:rPr lang="en-US" sz="2200" dirty="0" smtClean="0">
                <a:solidFill>
                  <a:schemeClr val="bg1"/>
                </a:solidFill>
                <a:latin typeface="Gill Sans Light"/>
                <a:cs typeface="Gill Sans Light"/>
              </a:rPr>
              <a:t>friendliness</a:t>
            </a:r>
            <a:endParaRPr lang="en-US" sz="22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952623" y="1713518"/>
            <a:ext cx="1799984" cy="851297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200" dirty="0">
                <a:solidFill>
                  <a:schemeClr val="bg1"/>
                </a:solidFill>
                <a:latin typeface="Gill Sans Light"/>
                <a:cs typeface="Gill Sans Light"/>
              </a:rPr>
              <a:t>User</a:t>
            </a:r>
          </a:p>
          <a:p>
            <a:pPr algn="ctr" eaLnBrk="0" hangingPunct="0">
              <a:defRPr/>
            </a:pPr>
            <a:r>
              <a:rPr lang="en-US" sz="2200" dirty="0">
                <a:solidFill>
                  <a:schemeClr val="bg1"/>
                </a:solidFill>
                <a:latin typeface="Gill Sans Light"/>
                <a:cs typeface="Gill Sans Light"/>
              </a:rPr>
              <a:t> friendliness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9952623" y="5199454"/>
            <a:ext cx="1807077" cy="851297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200" dirty="0" smtClean="0">
                <a:solidFill>
                  <a:schemeClr val="bg1"/>
                </a:solidFill>
                <a:latin typeface="Gill Sans Light"/>
                <a:cs typeface="Gill Sans Light"/>
              </a:rPr>
              <a:t>Engaging</a:t>
            </a:r>
          </a:p>
          <a:p>
            <a:pPr algn="ctr" eaLnBrk="0" hangingPunct="0">
              <a:defRPr/>
            </a:pPr>
            <a:r>
              <a:rPr lang="en-US" sz="2200" dirty="0" smtClean="0">
                <a:solidFill>
                  <a:schemeClr val="bg1"/>
                </a:solidFill>
                <a:latin typeface="Gill Sans Light"/>
                <a:cs typeface="Gill Sans Light"/>
              </a:rPr>
              <a:t>SPs</a:t>
            </a:r>
            <a:endParaRPr lang="en-US" sz="22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841211" y="2880072"/>
            <a:ext cx="1910535" cy="851297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200" dirty="0" smtClean="0">
                <a:solidFill>
                  <a:schemeClr val="bg1"/>
                </a:solidFill>
                <a:latin typeface="Gill Sans Light"/>
                <a:cs typeface="Gill Sans Light"/>
              </a:rPr>
              <a:t>PII Data Protection</a:t>
            </a:r>
            <a:endParaRPr lang="en-US" sz="2200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867177" y="5217045"/>
            <a:ext cx="1917604" cy="851297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200" dirty="0">
                <a:solidFill>
                  <a:schemeClr val="bg1"/>
                </a:solidFill>
                <a:latin typeface="Gill Sans Light"/>
                <a:cs typeface="Gill Sans Light"/>
              </a:rPr>
              <a:t>Bridging Communities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6943" y="1345557"/>
            <a:ext cx="55977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2000" b="1" dirty="0"/>
              <a:t>Communities / e-infrastructures surveyed in </a:t>
            </a:r>
            <a:r>
              <a:rPr lang="is-IS" sz="2000" b="1" dirty="0" smtClean="0"/>
              <a:t>AARC</a:t>
            </a:r>
            <a:endParaRPr lang="is-IS" sz="2000" b="1" dirty="0"/>
          </a:p>
          <a:p>
            <a:endParaRPr lang="is-IS" sz="2000" dirty="0"/>
          </a:p>
        </p:txBody>
      </p:sp>
      <p:grpSp>
        <p:nvGrpSpPr>
          <p:cNvPr id="30" name="Group 29"/>
          <p:cNvGrpSpPr/>
          <p:nvPr/>
        </p:nvGrpSpPr>
        <p:grpSpPr>
          <a:xfrm>
            <a:off x="711170" y="2150303"/>
            <a:ext cx="5161091" cy="3049757"/>
            <a:chOff x="262045" y="2397074"/>
            <a:chExt cx="5161091" cy="3049757"/>
          </a:xfrm>
        </p:grpSpPr>
        <p:pic>
          <p:nvPicPr>
            <p:cNvPr id="1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570" y="3471811"/>
              <a:ext cx="1125537" cy="38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7145" y="2397074"/>
              <a:ext cx="811212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3648" y="3951840"/>
              <a:ext cx="979488" cy="485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970" y="2793949"/>
              <a:ext cx="790575" cy="593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732" y="2928886"/>
              <a:ext cx="935038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945" y="2927299"/>
              <a:ext cx="1085850" cy="442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0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3462" y="4086967"/>
              <a:ext cx="1433512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1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2632" y="3457524"/>
              <a:ext cx="1181100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2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045" y="3921074"/>
              <a:ext cx="1200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3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177" y="4730074"/>
              <a:ext cx="606425" cy="688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8554" y="4702293"/>
              <a:ext cx="673100" cy="744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5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0383" y="4915018"/>
              <a:ext cx="763587" cy="465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6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7157" y="4843581"/>
              <a:ext cx="1122362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7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3970" y="3973461"/>
              <a:ext cx="550862" cy="566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Right Brace 28"/>
          <p:cNvSpPr/>
          <p:nvPr/>
        </p:nvSpPr>
        <p:spPr>
          <a:xfrm>
            <a:off x="6295553" y="2471595"/>
            <a:ext cx="360099" cy="2867022"/>
          </a:xfrm>
          <a:prstGeom prst="rightBrac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Identified common challenges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167" y="5208012"/>
            <a:ext cx="939705" cy="50195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086" y="4596810"/>
            <a:ext cx="765601" cy="53657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50310" y="3139067"/>
            <a:ext cx="990419" cy="65139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411" y="2881941"/>
            <a:ext cx="1263681" cy="78423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76387" y="1854433"/>
            <a:ext cx="853239" cy="6399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649" y="1833137"/>
            <a:ext cx="1143579" cy="57179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3324" y="3070179"/>
            <a:ext cx="684826" cy="6087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372" y="1762260"/>
            <a:ext cx="803732" cy="72524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943" y="1883922"/>
            <a:ext cx="1037648" cy="60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0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7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Whence we came – collaborative research AAIs predating AARC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46" y="1400212"/>
            <a:ext cx="3290861" cy="246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326" y="3531859"/>
            <a:ext cx="3290861" cy="2109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74323" y="2977861"/>
            <a:ext cx="16547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rgbClr val="0066B0"/>
                </a:solidFill>
              </a:rPr>
              <a:t>ELIXIR reference architecture</a:t>
            </a:r>
            <a:br>
              <a:rPr lang="en-US" sz="1000" i="1" dirty="0" smtClean="0">
                <a:solidFill>
                  <a:srgbClr val="0066B0"/>
                </a:solidFill>
              </a:rPr>
            </a:br>
            <a:r>
              <a:rPr lang="en-US" sz="1000" i="1" dirty="0" smtClean="0">
                <a:solidFill>
                  <a:srgbClr val="0066B0"/>
                </a:solidFill>
              </a:rPr>
              <a:t>Mikael Linden et al.</a:t>
            </a:r>
            <a:endParaRPr lang="en-US" sz="1000" i="1" dirty="0">
              <a:solidFill>
                <a:srgbClr val="0066B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46507" y="1358420"/>
            <a:ext cx="1471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srgbClr val="0066B0"/>
                </a:solidFill>
              </a:rPr>
              <a:t>WebFTS ‘FIM4R’ in wLCG</a:t>
            </a:r>
            <a:br>
              <a:rPr lang="en-US" sz="1000" i="1" dirty="0" smtClean="0">
                <a:solidFill>
                  <a:srgbClr val="0066B0"/>
                </a:solidFill>
              </a:rPr>
            </a:br>
            <a:r>
              <a:rPr lang="en-US" sz="1000" i="1" dirty="0" err="1" smtClean="0">
                <a:solidFill>
                  <a:srgbClr val="0066B0"/>
                </a:solidFill>
              </a:rPr>
              <a:t>Romain</a:t>
            </a:r>
            <a:r>
              <a:rPr lang="en-US" sz="1000" i="1" dirty="0" smtClean="0">
                <a:solidFill>
                  <a:srgbClr val="0066B0"/>
                </a:solidFill>
              </a:rPr>
              <a:t> </a:t>
            </a:r>
            <a:r>
              <a:rPr lang="en-US" sz="1000" i="1" dirty="0" err="1" smtClean="0">
                <a:solidFill>
                  <a:srgbClr val="0066B0"/>
                </a:solidFill>
              </a:rPr>
              <a:t>Wartel</a:t>
            </a:r>
            <a:endParaRPr lang="en-US" sz="1000" i="1" dirty="0">
              <a:solidFill>
                <a:srgbClr val="0066B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73" y="1907381"/>
            <a:ext cx="4992949" cy="365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5979319" y="1400212"/>
            <a:ext cx="0" cy="4757701"/>
          </a:xfrm>
          <a:prstGeom prst="line">
            <a:avLst/>
          </a:prstGeom>
          <a:ln>
            <a:solidFill>
              <a:srgbClr val="003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21531" y="5677048"/>
            <a:ext cx="4569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3F5E"/>
                </a:solidFill>
              </a:rPr>
              <a:t>communities had either invented </a:t>
            </a:r>
            <a:br>
              <a:rPr lang="en-US" dirty="0" smtClean="0">
                <a:solidFill>
                  <a:srgbClr val="003F5E"/>
                </a:solidFill>
              </a:rPr>
            </a:br>
            <a:r>
              <a:rPr lang="en-US" dirty="0" smtClean="0">
                <a:solidFill>
                  <a:srgbClr val="003F5E"/>
                </a:solidFill>
              </a:rPr>
              <a:t>their own ‘proxy’ model to abstract complexity</a:t>
            </a:r>
            <a:endParaRPr lang="en-GB" dirty="0">
              <a:solidFill>
                <a:srgbClr val="003F5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10839" y="5659642"/>
            <a:ext cx="5050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3F5E"/>
                </a:solidFill>
              </a:rPr>
              <a:t>or they were composed of many services</a:t>
            </a:r>
            <a:br>
              <a:rPr lang="en-US" dirty="0" smtClean="0">
                <a:solidFill>
                  <a:srgbClr val="003F5E"/>
                </a:solidFill>
              </a:rPr>
            </a:br>
            <a:r>
              <a:rPr lang="en-US" dirty="0" smtClean="0">
                <a:solidFill>
                  <a:srgbClr val="003F5E"/>
                </a:solidFill>
              </a:rPr>
              <a:t>each of which had to manage federation complexity</a:t>
            </a:r>
            <a:endParaRPr lang="en-GB" dirty="0">
              <a:solidFill>
                <a:srgbClr val="003F5E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7715250" y="4488050"/>
            <a:ext cx="1436187" cy="1121569"/>
          </a:xfrm>
          <a:custGeom>
            <a:avLst/>
            <a:gdLst>
              <a:gd name="connsiteX0" fmla="*/ 64294 w 1436187"/>
              <a:gd name="connsiteY0" fmla="*/ 114300 h 1121569"/>
              <a:gd name="connsiteX1" fmla="*/ 64294 w 1436187"/>
              <a:gd name="connsiteY1" fmla="*/ 114300 h 1121569"/>
              <a:gd name="connsiteX2" fmla="*/ 114300 w 1436187"/>
              <a:gd name="connsiteY2" fmla="*/ 78582 h 1121569"/>
              <a:gd name="connsiteX3" fmla="*/ 157162 w 1436187"/>
              <a:gd name="connsiteY3" fmla="*/ 42863 h 1121569"/>
              <a:gd name="connsiteX4" fmla="*/ 200025 w 1436187"/>
              <a:gd name="connsiteY4" fmla="*/ 28575 h 1121569"/>
              <a:gd name="connsiteX5" fmla="*/ 321469 w 1436187"/>
              <a:gd name="connsiteY5" fmla="*/ 14288 h 1121569"/>
              <a:gd name="connsiteX6" fmla="*/ 385762 w 1436187"/>
              <a:gd name="connsiteY6" fmla="*/ 0 h 1121569"/>
              <a:gd name="connsiteX7" fmla="*/ 792956 w 1436187"/>
              <a:gd name="connsiteY7" fmla="*/ 7144 h 1121569"/>
              <a:gd name="connsiteX8" fmla="*/ 842962 w 1436187"/>
              <a:gd name="connsiteY8" fmla="*/ 14288 h 1121569"/>
              <a:gd name="connsiteX9" fmla="*/ 928687 w 1436187"/>
              <a:gd name="connsiteY9" fmla="*/ 21432 h 1121569"/>
              <a:gd name="connsiteX10" fmla="*/ 1057275 w 1436187"/>
              <a:gd name="connsiteY10" fmla="*/ 50007 h 1121569"/>
              <a:gd name="connsiteX11" fmla="*/ 1085850 w 1436187"/>
              <a:gd name="connsiteY11" fmla="*/ 57150 h 1121569"/>
              <a:gd name="connsiteX12" fmla="*/ 1128712 w 1436187"/>
              <a:gd name="connsiteY12" fmla="*/ 64294 h 1121569"/>
              <a:gd name="connsiteX13" fmla="*/ 1150144 w 1436187"/>
              <a:gd name="connsiteY13" fmla="*/ 71438 h 1121569"/>
              <a:gd name="connsiteX14" fmla="*/ 1221581 w 1436187"/>
              <a:gd name="connsiteY14" fmla="*/ 92869 h 1121569"/>
              <a:gd name="connsiteX15" fmla="*/ 1250156 w 1436187"/>
              <a:gd name="connsiteY15" fmla="*/ 107157 h 1121569"/>
              <a:gd name="connsiteX16" fmla="*/ 1293019 w 1436187"/>
              <a:gd name="connsiteY16" fmla="*/ 121444 h 1121569"/>
              <a:gd name="connsiteX17" fmla="*/ 1321594 w 1436187"/>
              <a:gd name="connsiteY17" fmla="*/ 150019 h 1121569"/>
              <a:gd name="connsiteX18" fmla="*/ 1350169 w 1436187"/>
              <a:gd name="connsiteY18" fmla="*/ 192882 h 1121569"/>
              <a:gd name="connsiteX19" fmla="*/ 1371600 w 1436187"/>
              <a:gd name="connsiteY19" fmla="*/ 221457 h 1121569"/>
              <a:gd name="connsiteX20" fmla="*/ 1385887 w 1436187"/>
              <a:gd name="connsiteY20" fmla="*/ 271463 h 1121569"/>
              <a:gd name="connsiteX21" fmla="*/ 1400175 w 1436187"/>
              <a:gd name="connsiteY21" fmla="*/ 314325 h 1121569"/>
              <a:gd name="connsiteX22" fmla="*/ 1407319 w 1436187"/>
              <a:gd name="connsiteY22" fmla="*/ 335757 h 1121569"/>
              <a:gd name="connsiteX23" fmla="*/ 1428750 w 1436187"/>
              <a:gd name="connsiteY23" fmla="*/ 378619 h 1121569"/>
              <a:gd name="connsiteX24" fmla="*/ 1428750 w 1436187"/>
              <a:gd name="connsiteY24" fmla="*/ 528638 h 1121569"/>
              <a:gd name="connsiteX25" fmla="*/ 1414462 w 1436187"/>
              <a:gd name="connsiteY25" fmla="*/ 578644 h 1121569"/>
              <a:gd name="connsiteX26" fmla="*/ 1378744 w 1436187"/>
              <a:gd name="connsiteY26" fmla="*/ 621507 h 1121569"/>
              <a:gd name="connsiteX27" fmla="*/ 1364456 w 1436187"/>
              <a:gd name="connsiteY27" fmla="*/ 664369 h 1121569"/>
              <a:gd name="connsiteX28" fmla="*/ 1328737 w 1436187"/>
              <a:gd name="connsiteY28" fmla="*/ 707232 h 1121569"/>
              <a:gd name="connsiteX29" fmla="*/ 1307306 w 1436187"/>
              <a:gd name="connsiteY29" fmla="*/ 728663 h 1121569"/>
              <a:gd name="connsiteX30" fmla="*/ 1293019 w 1436187"/>
              <a:gd name="connsiteY30" fmla="*/ 757238 h 1121569"/>
              <a:gd name="connsiteX31" fmla="*/ 1271587 w 1436187"/>
              <a:gd name="connsiteY31" fmla="*/ 785813 h 1121569"/>
              <a:gd name="connsiteX32" fmla="*/ 1243012 w 1436187"/>
              <a:gd name="connsiteY32" fmla="*/ 821532 h 1121569"/>
              <a:gd name="connsiteX33" fmla="*/ 1228725 w 1436187"/>
              <a:gd name="connsiteY33" fmla="*/ 850107 h 1121569"/>
              <a:gd name="connsiteX34" fmla="*/ 1185862 w 1436187"/>
              <a:gd name="connsiteY34" fmla="*/ 892969 h 1121569"/>
              <a:gd name="connsiteX35" fmla="*/ 1150144 w 1436187"/>
              <a:gd name="connsiteY35" fmla="*/ 957263 h 1121569"/>
              <a:gd name="connsiteX36" fmla="*/ 1128712 w 1436187"/>
              <a:gd name="connsiteY36" fmla="*/ 971550 h 1121569"/>
              <a:gd name="connsiteX37" fmla="*/ 1114425 w 1436187"/>
              <a:gd name="connsiteY37" fmla="*/ 992982 h 1121569"/>
              <a:gd name="connsiteX38" fmla="*/ 1057275 w 1436187"/>
              <a:gd name="connsiteY38" fmla="*/ 1021557 h 1121569"/>
              <a:gd name="connsiteX39" fmla="*/ 1035844 w 1436187"/>
              <a:gd name="connsiteY39" fmla="*/ 1042988 h 1121569"/>
              <a:gd name="connsiteX40" fmla="*/ 978694 w 1436187"/>
              <a:gd name="connsiteY40" fmla="*/ 1064419 h 1121569"/>
              <a:gd name="connsiteX41" fmla="*/ 900112 w 1436187"/>
              <a:gd name="connsiteY41" fmla="*/ 1092994 h 1121569"/>
              <a:gd name="connsiteX42" fmla="*/ 878681 w 1436187"/>
              <a:gd name="connsiteY42" fmla="*/ 1107282 h 1121569"/>
              <a:gd name="connsiteX43" fmla="*/ 807244 w 1436187"/>
              <a:gd name="connsiteY43" fmla="*/ 1121569 h 1121569"/>
              <a:gd name="connsiteX44" fmla="*/ 692944 w 1436187"/>
              <a:gd name="connsiteY44" fmla="*/ 1114425 h 1121569"/>
              <a:gd name="connsiteX45" fmla="*/ 650081 w 1436187"/>
              <a:gd name="connsiteY45" fmla="*/ 1107282 h 1121569"/>
              <a:gd name="connsiteX46" fmla="*/ 585787 w 1436187"/>
              <a:gd name="connsiteY46" fmla="*/ 1092994 h 1121569"/>
              <a:gd name="connsiteX47" fmla="*/ 550069 w 1436187"/>
              <a:gd name="connsiteY47" fmla="*/ 1085850 h 1121569"/>
              <a:gd name="connsiteX48" fmla="*/ 521494 w 1436187"/>
              <a:gd name="connsiteY48" fmla="*/ 1064419 h 1121569"/>
              <a:gd name="connsiteX49" fmla="*/ 500062 w 1436187"/>
              <a:gd name="connsiteY49" fmla="*/ 1050132 h 1121569"/>
              <a:gd name="connsiteX50" fmla="*/ 478631 w 1436187"/>
              <a:gd name="connsiteY50" fmla="*/ 1028700 h 1121569"/>
              <a:gd name="connsiteX51" fmla="*/ 450056 w 1436187"/>
              <a:gd name="connsiteY51" fmla="*/ 1021557 h 1121569"/>
              <a:gd name="connsiteX52" fmla="*/ 421481 w 1436187"/>
              <a:gd name="connsiteY52" fmla="*/ 1007269 h 1121569"/>
              <a:gd name="connsiteX53" fmla="*/ 407194 w 1436187"/>
              <a:gd name="connsiteY53" fmla="*/ 985838 h 1121569"/>
              <a:gd name="connsiteX54" fmla="*/ 364331 w 1436187"/>
              <a:gd name="connsiteY54" fmla="*/ 942975 h 1121569"/>
              <a:gd name="connsiteX55" fmla="*/ 335756 w 1436187"/>
              <a:gd name="connsiteY55" fmla="*/ 907257 h 1121569"/>
              <a:gd name="connsiteX56" fmla="*/ 321469 w 1436187"/>
              <a:gd name="connsiteY56" fmla="*/ 885825 h 1121569"/>
              <a:gd name="connsiteX57" fmla="*/ 278606 w 1436187"/>
              <a:gd name="connsiteY57" fmla="*/ 842963 h 1121569"/>
              <a:gd name="connsiteX58" fmla="*/ 264319 w 1436187"/>
              <a:gd name="connsiteY58" fmla="*/ 821532 h 1121569"/>
              <a:gd name="connsiteX59" fmla="*/ 242887 w 1436187"/>
              <a:gd name="connsiteY59" fmla="*/ 814388 h 1121569"/>
              <a:gd name="connsiteX60" fmla="*/ 214312 w 1436187"/>
              <a:gd name="connsiteY60" fmla="*/ 771525 h 1121569"/>
              <a:gd name="connsiteX61" fmla="*/ 192881 w 1436187"/>
              <a:gd name="connsiteY61" fmla="*/ 750094 h 1121569"/>
              <a:gd name="connsiteX62" fmla="*/ 178594 w 1436187"/>
              <a:gd name="connsiteY62" fmla="*/ 728663 h 1121569"/>
              <a:gd name="connsiteX63" fmla="*/ 135731 w 1436187"/>
              <a:gd name="connsiteY63" fmla="*/ 685800 h 1121569"/>
              <a:gd name="connsiteX64" fmla="*/ 85725 w 1436187"/>
              <a:gd name="connsiteY64" fmla="*/ 628650 h 1121569"/>
              <a:gd name="connsiteX65" fmla="*/ 71437 w 1436187"/>
              <a:gd name="connsiteY65" fmla="*/ 607219 h 1121569"/>
              <a:gd name="connsiteX66" fmla="*/ 50006 w 1436187"/>
              <a:gd name="connsiteY66" fmla="*/ 585788 h 1121569"/>
              <a:gd name="connsiteX67" fmla="*/ 42862 w 1436187"/>
              <a:gd name="connsiteY67" fmla="*/ 557213 h 1121569"/>
              <a:gd name="connsiteX68" fmla="*/ 14287 w 1436187"/>
              <a:gd name="connsiteY68" fmla="*/ 492919 h 1121569"/>
              <a:gd name="connsiteX69" fmla="*/ 7144 w 1436187"/>
              <a:gd name="connsiteY69" fmla="*/ 464344 h 1121569"/>
              <a:gd name="connsiteX70" fmla="*/ 0 w 1436187"/>
              <a:gd name="connsiteY70" fmla="*/ 442913 h 1121569"/>
              <a:gd name="connsiteX71" fmla="*/ 14287 w 1436187"/>
              <a:gd name="connsiteY71" fmla="*/ 228600 h 1121569"/>
              <a:gd name="connsiteX72" fmla="*/ 28575 w 1436187"/>
              <a:gd name="connsiteY72" fmla="*/ 178594 h 1121569"/>
              <a:gd name="connsiteX73" fmla="*/ 57150 w 1436187"/>
              <a:gd name="connsiteY73" fmla="*/ 135732 h 1121569"/>
              <a:gd name="connsiteX74" fmla="*/ 64294 w 1436187"/>
              <a:gd name="connsiteY74" fmla="*/ 114300 h 112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1436187" h="1121569">
                <a:moveTo>
                  <a:pt x="64294" y="114300"/>
                </a:moveTo>
                <a:lnTo>
                  <a:pt x="64294" y="114300"/>
                </a:lnTo>
                <a:cubicBezTo>
                  <a:pt x="80963" y="102394"/>
                  <a:pt x="98305" y="91378"/>
                  <a:pt x="114300" y="78582"/>
                </a:cubicBezTo>
                <a:cubicBezTo>
                  <a:pt x="135332" y="61756"/>
                  <a:pt x="132823" y="53680"/>
                  <a:pt x="157162" y="42863"/>
                </a:cubicBezTo>
                <a:cubicBezTo>
                  <a:pt x="170925" y="36746"/>
                  <a:pt x="185737" y="33337"/>
                  <a:pt x="200025" y="28575"/>
                </a:cubicBezTo>
                <a:cubicBezTo>
                  <a:pt x="253159" y="10864"/>
                  <a:pt x="213968" y="21967"/>
                  <a:pt x="321469" y="14288"/>
                </a:cubicBezTo>
                <a:cubicBezTo>
                  <a:pt x="332489" y="11533"/>
                  <a:pt x="376694" y="0"/>
                  <a:pt x="385762" y="0"/>
                </a:cubicBezTo>
                <a:cubicBezTo>
                  <a:pt x="521514" y="0"/>
                  <a:pt x="657225" y="4763"/>
                  <a:pt x="792956" y="7144"/>
                </a:cubicBezTo>
                <a:cubicBezTo>
                  <a:pt x="809625" y="9525"/>
                  <a:pt x="826217" y="12525"/>
                  <a:pt x="842962" y="14288"/>
                </a:cubicBezTo>
                <a:cubicBezTo>
                  <a:pt x="871478" y="17290"/>
                  <a:pt x="900276" y="17558"/>
                  <a:pt x="928687" y="21432"/>
                </a:cubicBezTo>
                <a:cubicBezTo>
                  <a:pt x="968607" y="26876"/>
                  <a:pt x="1017621" y="40094"/>
                  <a:pt x="1057275" y="50007"/>
                </a:cubicBezTo>
                <a:cubicBezTo>
                  <a:pt x="1066800" y="52388"/>
                  <a:pt x="1076166" y="55536"/>
                  <a:pt x="1085850" y="57150"/>
                </a:cubicBezTo>
                <a:cubicBezTo>
                  <a:pt x="1100137" y="59531"/>
                  <a:pt x="1114573" y="61152"/>
                  <a:pt x="1128712" y="64294"/>
                </a:cubicBezTo>
                <a:cubicBezTo>
                  <a:pt x="1136063" y="65928"/>
                  <a:pt x="1142903" y="69369"/>
                  <a:pt x="1150144" y="71438"/>
                </a:cubicBezTo>
                <a:cubicBezTo>
                  <a:pt x="1174067" y="78273"/>
                  <a:pt x="1198951" y="81554"/>
                  <a:pt x="1221581" y="92869"/>
                </a:cubicBezTo>
                <a:cubicBezTo>
                  <a:pt x="1231106" y="97632"/>
                  <a:pt x="1240268" y="103202"/>
                  <a:pt x="1250156" y="107157"/>
                </a:cubicBezTo>
                <a:cubicBezTo>
                  <a:pt x="1264139" y="112750"/>
                  <a:pt x="1293019" y="121444"/>
                  <a:pt x="1293019" y="121444"/>
                </a:cubicBezTo>
                <a:cubicBezTo>
                  <a:pt x="1312066" y="178592"/>
                  <a:pt x="1283495" y="111920"/>
                  <a:pt x="1321594" y="150019"/>
                </a:cubicBezTo>
                <a:cubicBezTo>
                  <a:pt x="1333736" y="162161"/>
                  <a:pt x="1339866" y="179145"/>
                  <a:pt x="1350169" y="192882"/>
                </a:cubicBezTo>
                <a:lnTo>
                  <a:pt x="1371600" y="221457"/>
                </a:lnTo>
                <a:cubicBezTo>
                  <a:pt x="1395609" y="293480"/>
                  <a:pt x="1358977" y="181763"/>
                  <a:pt x="1385887" y="271463"/>
                </a:cubicBezTo>
                <a:cubicBezTo>
                  <a:pt x="1390215" y="285888"/>
                  <a:pt x="1395412" y="300038"/>
                  <a:pt x="1400175" y="314325"/>
                </a:cubicBezTo>
                <a:cubicBezTo>
                  <a:pt x="1402556" y="321469"/>
                  <a:pt x="1403142" y="329491"/>
                  <a:pt x="1407319" y="335757"/>
                </a:cubicBezTo>
                <a:cubicBezTo>
                  <a:pt x="1425783" y="363453"/>
                  <a:pt x="1418891" y="349043"/>
                  <a:pt x="1428750" y="378619"/>
                </a:cubicBezTo>
                <a:cubicBezTo>
                  <a:pt x="1437480" y="457184"/>
                  <a:pt x="1439787" y="440344"/>
                  <a:pt x="1428750" y="528638"/>
                </a:cubicBezTo>
                <a:cubicBezTo>
                  <a:pt x="1428384" y="531570"/>
                  <a:pt x="1418112" y="573169"/>
                  <a:pt x="1414462" y="578644"/>
                </a:cubicBezTo>
                <a:cubicBezTo>
                  <a:pt x="1392027" y="612296"/>
                  <a:pt x="1394328" y="586443"/>
                  <a:pt x="1378744" y="621507"/>
                </a:cubicBezTo>
                <a:cubicBezTo>
                  <a:pt x="1372627" y="635269"/>
                  <a:pt x="1375105" y="653720"/>
                  <a:pt x="1364456" y="664369"/>
                </a:cubicBezTo>
                <a:cubicBezTo>
                  <a:pt x="1301847" y="726978"/>
                  <a:pt x="1378465" y="647558"/>
                  <a:pt x="1328737" y="707232"/>
                </a:cubicBezTo>
                <a:cubicBezTo>
                  <a:pt x="1322269" y="714993"/>
                  <a:pt x="1314450" y="721519"/>
                  <a:pt x="1307306" y="728663"/>
                </a:cubicBezTo>
                <a:cubicBezTo>
                  <a:pt x="1302544" y="738188"/>
                  <a:pt x="1298663" y="748208"/>
                  <a:pt x="1293019" y="757238"/>
                </a:cubicBezTo>
                <a:cubicBezTo>
                  <a:pt x="1286709" y="767335"/>
                  <a:pt x="1277494" y="775475"/>
                  <a:pt x="1271587" y="785813"/>
                </a:cubicBezTo>
                <a:cubicBezTo>
                  <a:pt x="1250352" y="822974"/>
                  <a:pt x="1283682" y="794419"/>
                  <a:pt x="1243012" y="821532"/>
                </a:cubicBezTo>
                <a:cubicBezTo>
                  <a:pt x="1238250" y="831057"/>
                  <a:pt x="1235378" y="841791"/>
                  <a:pt x="1228725" y="850107"/>
                </a:cubicBezTo>
                <a:cubicBezTo>
                  <a:pt x="1216103" y="865885"/>
                  <a:pt x="1185862" y="892969"/>
                  <a:pt x="1185862" y="892969"/>
                </a:cubicBezTo>
                <a:cubicBezTo>
                  <a:pt x="1178418" y="915302"/>
                  <a:pt x="1171200" y="943227"/>
                  <a:pt x="1150144" y="957263"/>
                </a:cubicBezTo>
                <a:lnTo>
                  <a:pt x="1128712" y="971550"/>
                </a:lnTo>
                <a:cubicBezTo>
                  <a:pt x="1123950" y="978694"/>
                  <a:pt x="1120496" y="986911"/>
                  <a:pt x="1114425" y="992982"/>
                </a:cubicBezTo>
                <a:cubicBezTo>
                  <a:pt x="1100160" y="1007248"/>
                  <a:pt x="1074326" y="1014737"/>
                  <a:pt x="1057275" y="1021557"/>
                </a:cubicBezTo>
                <a:cubicBezTo>
                  <a:pt x="1050131" y="1028701"/>
                  <a:pt x="1044065" y="1037116"/>
                  <a:pt x="1035844" y="1042988"/>
                </a:cubicBezTo>
                <a:cubicBezTo>
                  <a:pt x="1015730" y="1057355"/>
                  <a:pt x="1001703" y="1058667"/>
                  <a:pt x="978694" y="1064419"/>
                </a:cubicBezTo>
                <a:cubicBezTo>
                  <a:pt x="896665" y="1113636"/>
                  <a:pt x="992025" y="1062355"/>
                  <a:pt x="900112" y="1092994"/>
                </a:cubicBezTo>
                <a:cubicBezTo>
                  <a:pt x="891967" y="1095709"/>
                  <a:pt x="886573" y="1103900"/>
                  <a:pt x="878681" y="1107282"/>
                </a:cubicBezTo>
                <a:cubicBezTo>
                  <a:pt x="865123" y="1113093"/>
                  <a:pt x="816906" y="1119959"/>
                  <a:pt x="807244" y="1121569"/>
                </a:cubicBezTo>
                <a:cubicBezTo>
                  <a:pt x="769144" y="1119188"/>
                  <a:pt x="730962" y="1117881"/>
                  <a:pt x="692944" y="1114425"/>
                </a:cubicBezTo>
                <a:cubicBezTo>
                  <a:pt x="678519" y="1113114"/>
                  <a:pt x="664332" y="1109873"/>
                  <a:pt x="650081" y="1107282"/>
                </a:cubicBezTo>
                <a:cubicBezTo>
                  <a:pt x="590853" y="1096514"/>
                  <a:pt x="637366" y="1104457"/>
                  <a:pt x="585787" y="1092994"/>
                </a:cubicBezTo>
                <a:cubicBezTo>
                  <a:pt x="573934" y="1090360"/>
                  <a:pt x="561975" y="1088231"/>
                  <a:pt x="550069" y="1085850"/>
                </a:cubicBezTo>
                <a:cubicBezTo>
                  <a:pt x="540544" y="1078706"/>
                  <a:pt x="531183" y="1071339"/>
                  <a:pt x="521494" y="1064419"/>
                </a:cubicBezTo>
                <a:cubicBezTo>
                  <a:pt x="514507" y="1059429"/>
                  <a:pt x="506658" y="1055629"/>
                  <a:pt x="500062" y="1050132"/>
                </a:cubicBezTo>
                <a:cubicBezTo>
                  <a:pt x="492301" y="1043664"/>
                  <a:pt x="487403" y="1033712"/>
                  <a:pt x="478631" y="1028700"/>
                </a:cubicBezTo>
                <a:cubicBezTo>
                  <a:pt x="470107" y="1023829"/>
                  <a:pt x="459581" y="1023938"/>
                  <a:pt x="450056" y="1021557"/>
                </a:cubicBezTo>
                <a:cubicBezTo>
                  <a:pt x="440531" y="1016794"/>
                  <a:pt x="429662" y="1014087"/>
                  <a:pt x="421481" y="1007269"/>
                </a:cubicBezTo>
                <a:cubicBezTo>
                  <a:pt x="414885" y="1001773"/>
                  <a:pt x="412184" y="992824"/>
                  <a:pt x="407194" y="985838"/>
                </a:cubicBezTo>
                <a:cubicBezTo>
                  <a:pt x="383028" y="952007"/>
                  <a:pt x="393925" y="962705"/>
                  <a:pt x="364331" y="942975"/>
                </a:cubicBezTo>
                <a:cubicBezTo>
                  <a:pt x="350422" y="901251"/>
                  <a:pt x="368070" y="939571"/>
                  <a:pt x="335756" y="907257"/>
                </a:cubicBezTo>
                <a:cubicBezTo>
                  <a:pt x="329685" y="901186"/>
                  <a:pt x="327173" y="892242"/>
                  <a:pt x="321469" y="885825"/>
                </a:cubicBezTo>
                <a:cubicBezTo>
                  <a:pt x="308045" y="870723"/>
                  <a:pt x="289814" y="859775"/>
                  <a:pt x="278606" y="842963"/>
                </a:cubicBezTo>
                <a:cubicBezTo>
                  <a:pt x="273844" y="835819"/>
                  <a:pt x="271023" y="826895"/>
                  <a:pt x="264319" y="821532"/>
                </a:cubicBezTo>
                <a:cubicBezTo>
                  <a:pt x="258439" y="816828"/>
                  <a:pt x="250031" y="816769"/>
                  <a:pt x="242887" y="814388"/>
                </a:cubicBezTo>
                <a:cubicBezTo>
                  <a:pt x="174522" y="746023"/>
                  <a:pt x="255666" y="833556"/>
                  <a:pt x="214312" y="771525"/>
                </a:cubicBezTo>
                <a:cubicBezTo>
                  <a:pt x="208708" y="763119"/>
                  <a:pt x="199349" y="757855"/>
                  <a:pt x="192881" y="750094"/>
                </a:cubicBezTo>
                <a:cubicBezTo>
                  <a:pt x="187385" y="743498"/>
                  <a:pt x="184298" y="735080"/>
                  <a:pt x="178594" y="728663"/>
                </a:cubicBezTo>
                <a:cubicBezTo>
                  <a:pt x="165170" y="713561"/>
                  <a:pt x="146939" y="702612"/>
                  <a:pt x="135731" y="685800"/>
                </a:cubicBezTo>
                <a:cubicBezTo>
                  <a:pt x="102393" y="635794"/>
                  <a:pt x="121443" y="652463"/>
                  <a:pt x="85725" y="628650"/>
                </a:cubicBezTo>
                <a:cubicBezTo>
                  <a:pt x="80962" y="621506"/>
                  <a:pt x="76934" y="613815"/>
                  <a:pt x="71437" y="607219"/>
                </a:cubicBezTo>
                <a:cubicBezTo>
                  <a:pt x="64969" y="599458"/>
                  <a:pt x="55018" y="594560"/>
                  <a:pt x="50006" y="585788"/>
                </a:cubicBezTo>
                <a:cubicBezTo>
                  <a:pt x="45135" y="577263"/>
                  <a:pt x="45683" y="566617"/>
                  <a:pt x="42862" y="557213"/>
                </a:cubicBezTo>
                <a:cubicBezTo>
                  <a:pt x="28950" y="510840"/>
                  <a:pt x="35168" y="524238"/>
                  <a:pt x="14287" y="492919"/>
                </a:cubicBezTo>
                <a:cubicBezTo>
                  <a:pt x="11906" y="483394"/>
                  <a:pt x="9841" y="473784"/>
                  <a:pt x="7144" y="464344"/>
                </a:cubicBezTo>
                <a:cubicBezTo>
                  <a:pt x="5075" y="457104"/>
                  <a:pt x="0" y="450443"/>
                  <a:pt x="0" y="442913"/>
                </a:cubicBezTo>
                <a:cubicBezTo>
                  <a:pt x="0" y="426974"/>
                  <a:pt x="10900" y="257392"/>
                  <a:pt x="14287" y="228600"/>
                </a:cubicBezTo>
                <a:cubicBezTo>
                  <a:pt x="14839" y="223907"/>
                  <a:pt x="24783" y="185420"/>
                  <a:pt x="28575" y="178594"/>
                </a:cubicBezTo>
                <a:cubicBezTo>
                  <a:pt x="36914" y="163584"/>
                  <a:pt x="47625" y="150019"/>
                  <a:pt x="57150" y="135732"/>
                </a:cubicBezTo>
                <a:cubicBezTo>
                  <a:pt x="73305" y="111499"/>
                  <a:pt x="63103" y="117872"/>
                  <a:pt x="64294" y="114300"/>
                </a:cubicBezTo>
                <a:close/>
              </a:path>
            </a:pathLst>
          </a:custGeom>
          <a:noFill/>
          <a:ln w="76200">
            <a:solidFill>
              <a:srgbClr val="F67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26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272" y="2204344"/>
            <a:ext cx="5483427" cy="35204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209" y="373498"/>
            <a:ext cx="10788281" cy="839883"/>
          </a:xfrm>
        </p:spPr>
        <p:txBody>
          <a:bodyPr>
            <a:normAutofit/>
          </a:bodyPr>
          <a:lstStyle/>
          <a:p>
            <a:r>
              <a:rPr lang="en-GB" sz="3200" dirty="0" smtClean="0"/>
              <a:t>AARC Blueprint Process</a:t>
            </a:r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885404" y="1540520"/>
            <a:ext cx="4151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/>
              <a:t>https://</a:t>
            </a:r>
            <a:r>
              <a:rPr lang="en-GB" sz="2000" b="1" u="sng" dirty="0" smtClean="0"/>
              <a:t>aarc-project.eu/architecture/</a:t>
            </a:r>
            <a:endParaRPr lang="en-US" sz="20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8149" y="143931"/>
            <a:ext cx="1144684" cy="1034242"/>
          </a:xfrm>
          <a:prstGeom prst="rect">
            <a:avLst/>
          </a:prstGeom>
        </p:spPr>
      </p:pic>
      <p:sp>
        <p:nvSpPr>
          <p:cNvPr id="12" name="Text Placeholder 2"/>
          <p:cNvSpPr txBox="1">
            <a:spLocks/>
          </p:cNvSpPr>
          <p:nvPr/>
        </p:nvSpPr>
        <p:spPr>
          <a:xfrm>
            <a:off x="5478905" y="1289153"/>
            <a:ext cx="6564088" cy="4876887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5" lvl="1" indent="0">
              <a:lnSpc>
                <a:spcPct val="150000"/>
              </a:lnSpc>
              <a:buNone/>
            </a:pPr>
            <a:r>
              <a:rPr lang="en-GB" sz="2600" b="1" dirty="0" smtClean="0"/>
              <a:t>Guidelines and supporting documents</a:t>
            </a:r>
          </a:p>
          <a:p>
            <a:pPr marL="473075" lvl="1" indent="-457200">
              <a:lnSpc>
                <a:spcPct val="150000"/>
              </a:lnSpc>
            </a:pPr>
            <a:r>
              <a:rPr lang="en-US" sz="2600" i="1" dirty="0" smtClean="0"/>
              <a:t>reference architecture</a:t>
            </a:r>
            <a:endParaRPr lang="en-GB" sz="2600" i="1" dirty="0"/>
          </a:p>
          <a:p>
            <a:pPr marL="473075" lvl="1" indent="-457200">
              <a:lnSpc>
                <a:spcPct val="150000"/>
              </a:lnSpc>
            </a:pPr>
            <a:r>
              <a:rPr lang="en-US" sz="2600" i="1" dirty="0" smtClean="0"/>
              <a:t>conventions and community standards</a:t>
            </a:r>
          </a:p>
          <a:p>
            <a:pPr marL="473075" lvl="1" indent="-457200">
              <a:lnSpc>
                <a:spcPct val="150000"/>
              </a:lnSpc>
            </a:pPr>
            <a:r>
              <a:rPr lang="en-US" sz="2600" i="1" dirty="0" smtClean="0"/>
              <a:t>best policy practices</a:t>
            </a:r>
          </a:p>
          <a:p>
            <a:pPr marL="473075" lvl="1" indent="-457200">
              <a:lnSpc>
                <a:spcPct val="150000"/>
              </a:lnSpc>
            </a:pPr>
            <a:r>
              <a:rPr lang="en-US" sz="2600" i="1" dirty="0" smtClean="0"/>
              <a:t>implementation hints</a:t>
            </a:r>
          </a:p>
          <a:p>
            <a:pPr marL="473075" lvl="1" indent="-457200">
              <a:lnSpc>
                <a:spcPct val="150000"/>
              </a:lnSpc>
            </a:pPr>
            <a:r>
              <a:rPr lang="en-US" sz="2600" i="1" dirty="0" smtClean="0"/>
              <a:t>training for ‘FIM’ communities</a:t>
            </a:r>
          </a:p>
          <a:p>
            <a:pPr marL="473075" lvl="1" indent="-457200">
              <a:lnSpc>
                <a:spcPct val="150000"/>
              </a:lnSpc>
            </a:pPr>
            <a:endParaRPr lang="en-US" sz="2600" i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381798" y="5324647"/>
            <a:ext cx="4848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solidFill>
                  <a:srgbClr val="ED7D31"/>
                </a:solidFill>
                <a:hlinkClick r:id="rId5"/>
              </a:rPr>
              <a:t>https://</a:t>
            </a:r>
            <a:r>
              <a:rPr lang="en-GB" sz="2400" b="1" u="sng" dirty="0" smtClean="0">
                <a:solidFill>
                  <a:srgbClr val="ED7D31"/>
                </a:solidFill>
                <a:hlinkClick r:id="rId5"/>
              </a:rPr>
              <a:t>aarc-project.eu/guidelines/</a:t>
            </a:r>
            <a:endParaRPr lang="en-US" sz="2400" b="1" dirty="0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94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4"/>
          <p:cNvPicPr>
            <a:picLocks noChangeAspect="1"/>
          </p:cNvPicPr>
          <p:nvPr/>
        </p:nvPicPr>
        <p:blipFill rotWithShape="1">
          <a:blip r:embed="rId2"/>
          <a:srcRect t="2" r="5172" b="38914"/>
          <a:stretch/>
        </p:blipFill>
        <p:spPr>
          <a:xfrm>
            <a:off x="7069832" y="3400414"/>
            <a:ext cx="4875541" cy="2197427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2" y="1439333"/>
            <a:ext cx="10909300" cy="4966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To </a:t>
            </a:r>
            <a:r>
              <a:rPr lang="en-US" dirty="0" err="1" smtClean="0"/>
              <a:t>harmonise</a:t>
            </a:r>
            <a:r>
              <a:rPr lang="en-US" dirty="0" smtClean="0"/>
              <a:t> incoming attributes, the proxy will need </a:t>
            </a:r>
            <a:r>
              <a:rPr lang="en-US" i="1" dirty="0" smtClean="0"/>
              <a:t>state</a:t>
            </a:r>
            <a:endParaRPr lang="en-US" u="sng" dirty="0" smtClean="0"/>
          </a:p>
          <a:p>
            <a:pPr marL="0" indent="0">
              <a:buNone/>
            </a:pPr>
            <a:r>
              <a:rPr lang="en-US" u="sng" dirty="0" smtClean="0"/>
              <a:t>Long term state</a:t>
            </a:r>
          </a:p>
          <a:p>
            <a:r>
              <a:rPr lang="en-US" dirty="0" smtClean="0"/>
              <a:t>assignment of infrastructure-specific unique identifier </a:t>
            </a:r>
            <a:br>
              <a:rPr lang="en-US" dirty="0" smtClean="0"/>
            </a:br>
            <a:r>
              <a:rPr lang="en-US" i="1" dirty="0" smtClean="0"/>
              <a:t>current recommendation: </a:t>
            </a:r>
            <a:r>
              <a:rPr lang="en-US" i="1" dirty="0" err="1" smtClean="0"/>
              <a:t>eduPersonUniqueID</a:t>
            </a:r>
            <a:r>
              <a:rPr lang="en-US" i="1" dirty="0" smtClean="0"/>
              <a:t> </a:t>
            </a:r>
            <a:r>
              <a:rPr lang="en-US" dirty="0" smtClean="0"/>
              <a:t>or </a:t>
            </a:r>
            <a:r>
              <a:rPr lang="en-US" i="1" dirty="0" smtClean="0"/>
              <a:t>sub</a:t>
            </a:r>
            <a:r>
              <a:rPr lang="en-US" dirty="0" smtClean="0"/>
              <a:t> (type: public)</a:t>
            </a:r>
          </a:p>
          <a:p>
            <a:r>
              <a:rPr lang="en-US" dirty="0" smtClean="0"/>
              <a:t>heuristics to determine ‘unexpected’ changes in source IdPs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even SAML </a:t>
            </a:r>
            <a:r>
              <a:rPr lang="en-US" i="1" dirty="0" err="1" smtClean="0"/>
              <a:t>NameID</a:t>
            </a:r>
            <a:r>
              <a:rPr lang="en-US" i="1" dirty="0" smtClean="0"/>
              <a:t> and </a:t>
            </a:r>
            <a:r>
              <a:rPr lang="en-US" i="1" dirty="0" err="1" smtClean="0"/>
              <a:t>eduPersonTargetedId</a:t>
            </a:r>
            <a:r>
              <a:rPr lang="en-US" i="1" dirty="0" smtClean="0"/>
              <a:t> may be suspect, </a:t>
            </a:r>
            <a:br>
              <a:rPr lang="en-US" i="1" dirty="0" smtClean="0"/>
            </a:br>
            <a:r>
              <a:rPr lang="en-US" i="1" dirty="0" smtClean="0"/>
              <a:t>and </a:t>
            </a:r>
            <a:r>
              <a:rPr lang="en-US" i="1" dirty="0" err="1" smtClean="0"/>
              <a:t>ePPN</a:t>
            </a:r>
            <a:r>
              <a:rPr lang="en-US" i="1" dirty="0" smtClean="0"/>
              <a:t> is not guaranteed </a:t>
            </a:r>
            <a:r>
              <a:rPr lang="en-US" i="1" dirty="0"/>
              <a:t/>
            </a:r>
            <a:br>
              <a:rPr lang="en-US" i="1" dirty="0"/>
            </a:br>
            <a:r>
              <a:rPr lang="en-US" i="1" dirty="0" smtClean="0"/>
              <a:t>(see Christos’ post on REFEDS </a:t>
            </a:r>
            <a:r>
              <a:rPr lang="en-US" i="1" dirty="0"/>
              <a:t>list 2019-03-22 </a:t>
            </a:r>
            <a:r>
              <a:rPr lang="en-US" i="1" dirty="0" smtClean="0"/>
              <a:t>at 22:05</a:t>
            </a:r>
            <a:r>
              <a:rPr lang="en-US" i="1" dirty="0"/>
              <a:t>)</a:t>
            </a:r>
            <a:endParaRPr lang="en-US" dirty="0" smtClean="0"/>
          </a:p>
          <a:p>
            <a:r>
              <a:rPr lang="en-US" dirty="0" smtClean="0"/>
              <a:t>account linking</a:t>
            </a:r>
          </a:p>
          <a:p>
            <a:pPr marL="0" indent="0">
              <a:buNone/>
            </a:pPr>
            <a:r>
              <a:rPr lang="en-US" u="sng" dirty="0" smtClean="0"/>
              <a:t>Ephemeral state</a:t>
            </a:r>
          </a:p>
          <a:p>
            <a:r>
              <a:rPr lang="en-US" dirty="0" smtClean="0"/>
              <a:t>SSO caching </a:t>
            </a:r>
          </a:p>
          <a:p>
            <a:r>
              <a:rPr lang="en-US" dirty="0" smtClean="0"/>
              <a:t>optional step-up authentication done for this session</a:t>
            </a:r>
          </a:p>
          <a:p>
            <a:r>
              <a:rPr lang="en-US" dirty="0" smtClean="0"/>
              <a:t>assurance profile based on linked authentications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Harmonisation</a:t>
            </a:r>
            <a:r>
              <a:rPr lang="en-US" dirty="0" smtClean="0"/>
              <a:t> at the proxy – the technical bits</a:t>
            </a:r>
            <a:br>
              <a:rPr lang="en-US" dirty="0" smtClean="0"/>
            </a:br>
            <a:r>
              <a:rPr lang="en-US" i="1" dirty="0" smtClean="0"/>
              <a:t>user identity layer and attribute services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7367665" y="3889321"/>
            <a:ext cx="4382482" cy="752096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7367665" y="4641416"/>
            <a:ext cx="2923082" cy="995545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7254972" y="5852022"/>
            <a:ext cx="4787215" cy="369332"/>
          </a:xfrm>
          <a:prstGeom prst="rect">
            <a:avLst/>
          </a:prstGeom>
          <a:noFill/>
          <a:ln>
            <a:solidFill>
              <a:srgbClr val="0C395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C3959"/>
                </a:solidFill>
              </a:rPr>
              <a:t>https://aarc-project.eu/guidelines/#architecture</a:t>
            </a:r>
            <a:endParaRPr lang="en-GB" b="1" dirty="0">
              <a:solidFill>
                <a:srgbClr val="0C3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47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ARC2-template-16-9-format.pptx" id="{C53E3120-79CD-4F12-B330-88948C559F9E}" vid="{F365EBE0-FB27-469A-9448-702D528F87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D342B61AA90142A8D5A114AFFAD389" ma:contentTypeVersion="1" ma:contentTypeDescription="Create a new document." ma:contentTypeScope="" ma:versionID="138dd77d572eb9aa87051d9216bdb44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2C07721-32FF-48B6-9D36-E09F4CC3A6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8F0BB2-8848-4E68-80B0-B0624BDBD5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9AA3960-760A-4B61-8C8B-DBF90F37C8C8}">
  <ds:schemaRefs>
    <ds:schemaRef ds:uri="http://purl.org/dc/dcmitype/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AARC2-template-16-9-format</Template>
  <TotalTime>7612</TotalTime>
  <Words>2373</Words>
  <Application>Microsoft Office PowerPoint</Application>
  <PresentationFormat>Widescreen</PresentationFormat>
  <Paragraphs>452</Paragraphs>
  <Slides>48</Slides>
  <Notes>18</Notes>
  <HiddenSlides>6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Gill Sans Light</vt:lpstr>
      <vt:lpstr>Verdana</vt:lpstr>
      <vt:lpstr>Wingdings</vt:lpstr>
      <vt:lpstr>GEANT Association</vt:lpstr>
      <vt:lpstr>PowerPoint Presentation</vt:lpstr>
      <vt:lpstr>Welcome to the Research and e-Infrastructure Collaboration Landscape</vt:lpstr>
      <vt:lpstr>The AARC Blueprint Architecture to bring everyone together</vt:lpstr>
      <vt:lpstr>Blueprint for an AAI serving research and collaboration</vt:lpstr>
      <vt:lpstr>Identity providers – eduGAIN, social, eGov, …</vt:lpstr>
      <vt:lpstr>Identified common challenges</vt:lpstr>
      <vt:lpstr>Whence we came – collaborative research AAIs predating AARC</vt:lpstr>
      <vt:lpstr>AARC Blueprint Process</vt:lpstr>
      <vt:lpstr>Harmonisation at the proxy – the technical bits user identity layer and attribute services</vt:lpstr>
      <vt:lpstr>AARC2: Collect community feedback and requirements about cross-infrastructure interoperability</vt:lpstr>
      <vt:lpstr>AARC2: Collect community feedback and requirements about cross-infrastructure interoperability</vt:lpstr>
      <vt:lpstr>Evolving the AARC BPA to address multi-proxy scenarios</vt:lpstr>
      <vt:lpstr>Community-First AAI approach</vt:lpstr>
      <vt:lpstr>But architecture is not necessarily implementation: hosted AAIs!</vt:lpstr>
      <vt:lpstr>Multi-BPA in practice: the cross-infra OAuth2 delegation scenario example</vt:lpstr>
      <vt:lpstr>PowerPoint Presentation</vt:lpstr>
      <vt:lpstr>A policy framework for service providers groups and proxies in the BPA</vt:lpstr>
      <vt:lpstr>Filling the framework: generic and community-targeted guidance</vt:lpstr>
      <vt:lpstr>Implementing Snctfi: interpreting generic policies for BPA Proxy use cases</vt:lpstr>
      <vt:lpstr>How can policy help you ease collaboration?</vt:lpstr>
      <vt:lpstr>Responding to incidents – sharing relevant information</vt:lpstr>
      <vt:lpstr>… the rest we test …</vt:lpstr>
      <vt:lpstr>WISE SCCC WG</vt:lpstr>
      <vt:lpstr>Attribute Authority Operations and ‘MMS assessment’</vt:lpstr>
      <vt:lpstr>Service policies: helping peer-reviewed self-assessment in SCI and more</vt:lpstr>
      <vt:lpstr>Policy Development Kit </vt:lpstr>
      <vt:lpstr>Guidance for research communities in the Infrastructure ecosystem</vt:lpstr>
      <vt:lpstr>Differentiated Assurance Profile – in eduGAIN and REFEDS</vt:lpstr>
      <vt:lpstr>Example: “Espresso” profile for demanding use cases</vt:lpstr>
      <vt:lpstr>Using the REFEDS Assurance Framework in practice: the RAF Pilot </vt:lpstr>
      <vt:lpstr>Re-usable Assurance between Infrastructures</vt:lpstr>
      <vt:lpstr>Specific assurance information BETWEEN Infrastructures </vt:lpstr>
      <vt:lpstr>High-assurance requirements</vt:lpstr>
      <vt:lpstr>Combining Assurance source - and policy in EOSC-hub</vt:lpstr>
      <vt:lpstr>Assurance – standard profiles and ‘untangling spaghetti’</vt:lpstr>
      <vt:lpstr>Interpreting the graphs</vt:lpstr>
      <vt:lpstr>Untangling Assurance Spaghetti: Comparison Guide to Identity Assurance Mappings for Infrastructures</vt:lpstr>
      <vt:lpstr>Divergence and convergence – the AUP Alignment Study</vt:lpstr>
      <vt:lpstr>Scaling Acceptable Use Policy and data release</vt:lpstr>
      <vt:lpstr>WISE Baseline AUP – and how to apply it for your Infrastructure</vt:lpstr>
      <vt:lpstr>Our collective wisdom from AARC2</vt:lpstr>
      <vt:lpstr>PowerPoint Presentation</vt:lpstr>
      <vt:lpstr>Beyond AARC – how can the good work continue and thrive?</vt:lpstr>
      <vt:lpstr>Finding a home – some proposals</vt:lpstr>
      <vt:lpstr>Finding a home – some proposals</vt:lpstr>
      <vt:lpstr>Finding a home – some proposals</vt:lpstr>
      <vt:lpstr>From now on …</vt:lpstr>
      <vt:lpstr>PowerPoint Presentation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davidg</dc:creator>
  <cp:lastModifiedBy>davidg</cp:lastModifiedBy>
  <cp:revision>57</cp:revision>
  <cp:lastPrinted>2015-05-01T10:30:08Z</cp:lastPrinted>
  <dcterms:created xsi:type="dcterms:W3CDTF">2019-03-21T10:42:55Z</dcterms:created>
  <dcterms:modified xsi:type="dcterms:W3CDTF">2019-04-01T02:01:43Z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0x01010015D342B61AA90142A8D5A114AFFAD389</vt:lpwstr>
  </property>
</Properties>
</file>