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sldIdLst>
    <p:sldId id="288" r:id="rId5"/>
    <p:sldId id="293" r:id="rId6"/>
    <p:sldId id="290" r:id="rId7"/>
    <p:sldId id="292" r:id="rId8"/>
    <p:sldId id="296" r:id="rId9"/>
    <p:sldId id="291" r:id="rId10"/>
    <p:sldId id="289" r:id="rId11"/>
    <p:sldId id="297" r:id="rId12"/>
    <p:sldId id="287" r:id="rId13"/>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5E"/>
    <a:srgbClr val="F6791C"/>
    <a:srgbClr val="F57B20"/>
    <a:srgbClr val="F57A1E"/>
    <a:srgbClr val="013F5E"/>
    <a:srgbClr val="003959"/>
    <a:srgbClr val="ED1556"/>
    <a:srgbClr val="003F5D"/>
    <a:srgbClr val="1C4161"/>
    <a:srgbClr val="0043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71" d="100"/>
          <a:sy n="71" d="100"/>
        </p:scale>
        <p:origin x="204" y="72"/>
      </p:cViewPr>
      <p:guideLst/>
    </p:cSldViewPr>
  </p:slideViewPr>
  <p:notesTextViewPr>
    <p:cViewPr>
      <p:scale>
        <a:sx n="3" d="2"/>
        <a:sy n="3" d="2"/>
      </p:scale>
      <p:origin x="0" y="0"/>
    </p:cViewPr>
  </p:notesTextViewPr>
  <p:sorterViewPr>
    <p:cViewPr>
      <p:scale>
        <a:sx n="150" d="100"/>
        <a:sy n="150" d="100"/>
      </p:scale>
      <p:origin x="0" y="-4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14/02/2022</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dwells also on naming since that is</a:t>
            </a:r>
            <a:r>
              <a:rPr lang="en-US" baseline="0" dirty="0" smtClean="0"/>
              <a:t> the unique hook for the service providers to actually track back persistently to the proper community as well as operator …</a:t>
            </a:r>
            <a:endParaRPr lang="en-GB" dirty="0"/>
          </a:p>
        </p:txBody>
      </p:sp>
      <p:sp>
        <p:nvSpPr>
          <p:cNvPr id="6" name="Header Placeholder 5"/>
          <p:cNvSpPr>
            <a:spLocks noGrp="1"/>
          </p:cNvSpPr>
          <p:nvPr>
            <p:ph type="hdr" sz="quarter" idx="12"/>
          </p:nvPr>
        </p:nvSpPr>
        <p:spPr/>
        <p:txBody>
          <a:bodyPr/>
          <a:lstStyle/>
          <a:p>
            <a:r>
              <a:rPr lang="en-GB" smtClean="0"/>
              <a:t>AARC Policy and Best Practice Harmonisation (AARC2 Review)</a:t>
            </a:r>
            <a:endParaRPr lang="en-GB"/>
          </a:p>
        </p:txBody>
      </p:sp>
      <p:sp>
        <p:nvSpPr>
          <p:cNvPr id="7" name="Date Placeholder 6"/>
          <p:cNvSpPr>
            <a:spLocks noGrp="1"/>
          </p:cNvSpPr>
          <p:nvPr>
            <p:ph type="dt" idx="13"/>
          </p:nvPr>
        </p:nvSpPr>
        <p:spPr/>
        <p:txBody>
          <a:bodyPr/>
          <a:lstStyle/>
          <a:p>
            <a:r>
              <a:rPr lang="en-US" smtClean="0"/>
              <a:t>June 2019</a:t>
            </a:r>
            <a:endParaRPr lang="en-GB"/>
          </a:p>
        </p:txBody>
      </p:sp>
    </p:spTree>
    <p:extLst>
      <p:ext uri="{BB962C8B-B14F-4D97-AF65-F5344CB8AC3E}">
        <p14:creationId xmlns:p14="http://schemas.microsoft.com/office/powerpoint/2010/main" val="2237091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0" y="0"/>
            <a:ext cx="162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p:cNvSpPr>
            <a:spLocks noGrp="1"/>
          </p:cNvSpPr>
          <p:nvPr>
            <p:ph type="body" sz="quarter" idx="11" hasCustomPrompt="1"/>
          </p:nvPr>
        </p:nvSpPr>
        <p:spPr>
          <a:xfrm>
            <a:off x="1240257" y="3625009"/>
            <a:ext cx="6795911" cy="375289"/>
          </a:xfrm>
        </p:spPr>
        <p:txBody>
          <a:bodyPr>
            <a:normAutofit/>
          </a:bodyPr>
          <a:lstStyle>
            <a:lvl1pPr marL="0" indent="0">
              <a:buNone/>
              <a:defRPr sz="2000" b="1" baseline="0"/>
            </a:lvl1pPr>
          </a:lstStyle>
          <a:p>
            <a:pPr lvl="0"/>
            <a:r>
              <a:rPr lang="en-US" dirty="0" smtClean="0"/>
              <a:t>Presenter</a:t>
            </a:r>
          </a:p>
        </p:txBody>
      </p:sp>
      <p:sp>
        <p:nvSpPr>
          <p:cNvPr id="7" name="Text Placeholder 6"/>
          <p:cNvSpPr>
            <a:spLocks noGrp="1"/>
          </p:cNvSpPr>
          <p:nvPr>
            <p:ph type="body" sz="quarter" idx="12" hasCustomPrompt="1"/>
          </p:nvPr>
        </p:nvSpPr>
        <p:spPr>
          <a:xfrm>
            <a:off x="1240256" y="5484095"/>
            <a:ext cx="6671027" cy="436340"/>
          </a:xfrm>
        </p:spPr>
        <p:txBody>
          <a:bodyPr>
            <a:normAutofit/>
          </a:bodyPr>
          <a:lstStyle>
            <a:lvl1pPr marL="0" indent="0">
              <a:buNone/>
              <a:defRPr sz="180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1240257" y="2804346"/>
            <a:ext cx="6683727" cy="503459"/>
          </a:xfrm>
        </p:spPr>
        <p:txBody>
          <a:bodyPr>
            <a:normAutofit/>
          </a:bodyPr>
          <a:lstStyle>
            <a:lvl1pPr marL="0" indent="0">
              <a:buNone/>
              <a:defRPr sz="1950">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1240257" y="2398309"/>
            <a:ext cx="6683727" cy="473242"/>
          </a:xfrm>
        </p:spPr>
        <p:txBody>
          <a:bodyPr>
            <a:noAutofit/>
          </a:bodyPr>
          <a:lstStyle>
            <a:lvl1pPr marL="0" indent="0">
              <a:buNone/>
              <a:defRPr sz="2400" b="1"/>
            </a:lvl1pPr>
          </a:lstStyle>
          <a:p>
            <a:pPr lvl="0"/>
            <a:r>
              <a:rPr lang="en-US" dirty="0" smtClean="0"/>
              <a:t>Title</a:t>
            </a:r>
          </a:p>
        </p:txBody>
      </p:sp>
      <p:sp>
        <p:nvSpPr>
          <p:cNvPr id="13" name="Text Placeholder 6"/>
          <p:cNvSpPr>
            <a:spLocks noGrp="1"/>
          </p:cNvSpPr>
          <p:nvPr>
            <p:ph type="body" sz="quarter" idx="18" hasCustomPrompt="1"/>
          </p:nvPr>
        </p:nvSpPr>
        <p:spPr>
          <a:xfrm>
            <a:off x="1240256" y="5785332"/>
            <a:ext cx="6671027" cy="428319"/>
          </a:xfrm>
        </p:spPr>
        <p:txBody>
          <a:bodyPr>
            <a:normAutofit/>
          </a:bodyPr>
          <a:lstStyle>
            <a:lvl1pPr marL="0" indent="0">
              <a:buNone/>
              <a:defRPr sz="180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1240257" y="3947187"/>
            <a:ext cx="6795911" cy="347215"/>
          </a:xfrm>
        </p:spPr>
        <p:txBody>
          <a:bodyPr>
            <a:normAutofit/>
          </a:bodyPr>
          <a:lstStyle>
            <a:lvl1pPr marL="0" indent="0">
              <a:buNone/>
              <a:defRPr sz="1800" b="0" baseline="0"/>
            </a:lvl1pPr>
          </a:lstStyle>
          <a:p>
            <a:pPr lvl="0"/>
            <a:r>
              <a:rPr lang="en-US" dirty="0" smtClean="0"/>
              <a:t>Role in Community, AARC (if applicable)</a:t>
            </a:r>
          </a:p>
        </p:txBody>
      </p:sp>
      <p:sp>
        <p:nvSpPr>
          <p:cNvPr id="18" name="Text Placeholder 4"/>
          <p:cNvSpPr>
            <a:spLocks noGrp="1"/>
          </p:cNvSpPr>
          <p:nvPr>
            <p:ph type="body" sz="quarter" idx="20" hasCustomPrompt="1"/>
          </p:nvPr>
        </p:nvSpPr>
        <p:spPr>
          <a:xfrm>
            <a:off x="1240257" y="4249757"/>
            <a:ext cx="8818145" cy="347215"/>
          </a:xfrm>
        </p:spPr>
        <p:txBody>
          <a:bodyPr>
            <a:normAutofit/>
          </a:bodyPr>
          <a:lstStyle>
            <a:lvl1pPr marL="0" indent="0">
              <a:buNone/>
              <a:defRPr sz="180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1486792" y="4765917"/>
            <a:ext cx="1219200" cy="190399"/>
          </a:xfrm>
        </p:spPr>
        <p:txBody>
          <a:bodyPr>
            <a:normAutofit/>
          </a:bodyPr>
          <a:lstStyle>
            <a:lvl1pPr marL="0" indent="0">
              <a:buNone/>
              <a:defRPr sz="600"/>
            </a:lvl1pPr>
          </a:lstStyle>
          <a:p>
            <a:pPr lvl="0"/>
            <a:r>
              <a:rPr lang="en-US" dirty="0" smtClean="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6358" y="-42332"/>
            <a:ext cx="4389920" cy="6942667"/>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682" y="480622"/>
            <a:ext cx="1482776" cy="1339714"/>
          </a:xfrm>
          <a:prstGeom prst="rect">
            <a:avLst/>
          </a:prstGeom>
        </p:spPr>
      </p:pic>
      <p:sp>
        <p:nvSpPr>
          <p:cNvPr id="23" name="TextBox 22"/>
          <p:cNvSpPr txBox="1"/>
          <p:nvPr userDrawn="1"/>
        </p:nvSpPr>
        <p:spPr>
          <a:xfrm>
            <a:off x="2818932" y="927797"/>
            <a:ext cx="5918159" cy="353943"/>
          </a:xfrm>
          <a:prstGeom prst="rect">
            <a:avLst/>
          </a:prstGeom>
          <a:noFill/>
        </p:spPr>
        <p:txBody>
          <a:bodyPr wrap="none" rtlCol="0">
            <a:spAutoFit/>
          </a:bodyPr>
          <a:lstStyle/>
          <a:p>
            <a:r>
              <a:rPr lang="en-GB" sz="1700" dirty="0" smtClean="0">
                <a:solidFill>
                  <a:srgbClr val="003F5E"/>
                </a:solidFill>
              </a:rPr>
              <a:t>Authentication and Authorisation for Research and Collaboration</a:t>
            </a:r>
            <a:endParaRPr lang="en-GB" sz="1700" dirty="0">
              <a:solidFill>
                <a:srgbClr val="003F5E"/>
              </a:solidFill>
            </a:endParaRPr>
          </a:p>
        </p:txBody>
      </p:sp>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716837"/>
            <a:ext cx="617220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457202" y="1716837"/>
            <a:ext cx="4314825"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652382" y="304802"/>
            <a:ext cx="3601692" cy="646331"/>
          </a:xfrm>
          <a:prstGeom prst="rect">
            <a:avLst/>
          </a:prstGeom>
          <a:noFill/>
        </p:spPr>
        <p:txBody>
          <a:bodyPr wrap="none" rtlCol="0">
            <a:spAutoFit/>
          </a:bodyPr>
          <a:lstStyle/>
          <a:p>
            <a:r>
              <a:rPr lang="en-GB" sz="1800" b="1" dirty="0" smtClean="0">
                <a:solidFill>
                  <a:srgbClr val="003F5D"/>
                </a:solidFill>
              </a:rPr>
              <a:t>Style</a:t>
            </a:r>
            <a:r>
              <a:rPr lang="en-GB" sz="1800" b="1" baseline="0" dirty="0" smtClean="0">
                <a:solidFill>
                  <a:srgbClr val="003F5D"/>
                </a:solidFill>
              </a:rPr>
              <a:t> Guide</a:t>
            </a:r>
          </a:p>
          <a:p>
            <a:r>
              <a:rPr lang="en-GB" sz="1800" baseline="0" dirty="0" smtClean="0">
                <a:solidFill>
                  <a:srgbClr val="F57A1E"/>
                </a:solidFill>
              </a:rPr>
              <a:t>A Guide to Using the AARC Template</a:t>
            </a:r>
            <a:endParaRPr lang="en-GB" sz="1800" dirty="0">
              <a:solidFill>
                <a:srgbClr val="F57A1E"/>
              </a:solidFill>
            </a:endParaRPr>
          </a:p>
        </p:txBody>
      </p:sp>
      <p:sp>
        <p:nvSpPr>
          <p:cNvPr id="4" name="TextBox 3"/>
          <p:cNvSpPr txBox="1"/>
          <p:nvPr userDrawn="1"/>
        </p:nvSpPr>
        <p:spPr>
          <a:xfrm>
            <a:off x="780366" y="2025770"/>
            <a:ext cx="10149657" cy="3139321"/>
          </a:xfrm>
          <a:prstGeom prst="rect">
            <a:avLst/>
          </a:prstGeom>
          <a:noFill/>
        </p:spPr>
        <p:txBody>
          <a:bodyPr wrap="square" rtlCol="0">
            <a:spAutoFit/>
          </a:bodyPr>
          <a:lstStyle/>
          <a:p>
            <a:pPr marL="214313" indent="-214313">
              <a:buFont typeface="Arial" panose="020B0604020202020204" pitchFamily="34" charset="0"/>
              <a:buChar char="•"/>
            </a:pPr>
            <a:r>
              <a:rPr lang="en-GB" sz="1800" dirty="0" smtClean="0">
                <a:solidFill>
                  <a:srgbClr val="003F5D"/>
                </a:solidFill>
              </a:rPr>
              <a:t>This template is to</a:t>
            </a:r>
            <a:r>
              <a:rPr lang="en-GB" sz="1800" baseline="0" dirty="0" smtClean="0">
                <a:solidFill>
                  <a:srgbClr val="003F5D"/>
                </a:solidFill>
              </a:rPr>
              <a:t> present information on behalf of the AARC Project</a:t>
            </a:r>
          </a:p>
          <a:p>
            <a:pPr marL="214313" indent="-214313">
              <a:buFont typeface="Arial" panose="020B0604020202020204" pitchFamily="34" charset="0"/>
              <a:buChar char="•"/>
            </a:pPr>
            <a:r>
              <a:rPr lang="en-GB" sz="1800" baseline="0" dirty="0" smtClean="0">
                <a:solidFill>
                  <a:srgbClr val="003F5D"/>
                </a:solidFill>
              </a:rPr>
              <a:t>Font is Calibri and will auto-size. Avoid using a font size less than 18pt.  Main font colour is Teal, </a:t>
            </a:r>
            <a:r>
              <a:rPr lang="en-GB" sz="1800" baseline="0" dirty="0" smtClean="0">
                <a:solidFill>
                  <a:srgbClr val="F57B20"/>
                </a:solidFill>
              </a:rPr>
              <a:t>highlight colour is Orange and should be used sparingly.</a:t>
            </a:r>
            <a:r>
              <a:rPr lang="en-GB" sz="1800" baseline="0" dirty="0" smtClean="0">
                <a:solidFill>
                  <a:srgbClr val="ED1556"/>
                </a:solidFill>
              </a:rPr>
              <a:t> </a:t>
            </a:r>
            <a:r>
              <a:rPr lang="en-GB" sz="1800" baseline="0" dirty="0" smtClean="0">
                <a:solidFill>
                  <a:srgbClr val="003F5D"/>
                </a:solidFill>
              </a:rPr>
              <a:t>If the colours are not shown in PowerPoint use the colour picker to select the correct colour from the logo or these samples</a:t>
            </a:r>
            <a:endParaRPr lang="en-GB" sz="1800" baseline="0" dirty="0" smtClean="0">
              <a:solidFill>
                <a:srgbClr val="ED1556"/>
              </a:solidFill>
            </a:endParaRPr>
          </a:p>
          <a:p>
            <a:pPr marL="214313" indent="-214313">
              <a:buFont typeface="Arial" panose="020B0604020202020204" pitchFamily="34" charset="0"/>
              <a:buChar char="•"/>
            </a:pPr>
            <a:endParaRPr lang="en-GB" sz="1800" baseline="0" dirty="0" smtClean="0">
              <a:solidFill>
                <a:srgbClr val="ED1556"/>
              </a:solidFill>
            </a:endParaRPr>
          </a:p>
          <a:p>
            <a:pPr marL="214313" indent="-214313">
              <a:buFont typeface="Arial" panose="020B0604020202020204" pitchFamily="34" charset="0"/>
              <a:buChar char="•"/>
            </a:pPr>
            <a:r>
              <a:rPr lang="en-GB" sz="1800" baseline="0" dirty="0" smtClean="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dirty="0" smtClean="0">
              <a:solidFill>
                <a:srgbClr val="003F5D"/>
              </a:solidFill>
            </a:endParaRPr>
          </a:p>
          <a:p>
            <a:pPr marL="214313" indent="-214313">
              <a:buFont typeface="Arial" panose="020B0604020202020204" pitchFamily="34" charset="0"/>
              <a:buChar char="•"/>
            </a:pPr>
            <a:r>
              <a:rPr lang="en-GB" sz="1800" baseline="0" dirty="0" smtClean="0">
                <a:solidFill>
                  <a:srgbClr val="003F5D"/>
                </a:solidFill>
              </a:rPr>
              <a:t>The end slide includes EU logo, copyright, and funding statement. Adapt the funding statement and supporting organisations at the end (but likely keep the EU Logo and reference to H2020, since it supported the AARC and AARC2 projects)</a:t>
            </a:r>
          </a:p>
        </p:txBody>
      </p:sp>
      <p:sp>
        <p:nvSpPr>
          <p:cNvPr id="5" name="Oval 4"/>
          <p:cNvSpPr/>
          <p:nvPr userDrawn="1"/>
        </p:nvSpPr>
        <p:spPr>
          <a:xfrm>
            <a:off x="10890209" y="5560973"/>
            <a:ext cx="727243"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9884901" y="5560973"/>
            <a:ext cx="727243"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831" y="5927157"/>
            <a:ext cx="433675" cy="294664"/>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3492533" y="6289305"/>
            <a:ext cx="4945586" cy="276999"/>
          </a:xfrm>
          <a:prstGeom prst="rect">
            <a:avLst/>
          </a:prstGeom>
          <a:noFill/>
        </p:spPr>
        <p:txBody>
          <a:bodyPr wrap="none" rtlCol="0">
            <a:spAutoFit/>
          </a:bodyPr>
          <a:lstStyle/>
          <a:p>
            <a:pPr algn="ctr"/>
            <a:r>
              <a:rPr lang="en-GB" sz="600" kern="1200" dirty="0" smtClean="0">
                <a:solidFill>
                  <a:schemeClr val="bg1"/>
                </a:solidFill>
                <a:effectLst/>
                <a:latin typeface="+mn-lt"/>
                <a:ea typeface="+mn-ea"/>
                <a:cs typeface="+mn-cs"/>
              </a:rPr>
              <a:t>© members of the AARC Community. </a:t>
            </a:r>
          </a:p>
          <a:p>
            <a:pPr marL="0" marR="0" indent="0" algn="ctr" defTabSz="914400" rtl="0" eaLnBrk="1" fontAlgn="auto" latinLnBrk="0" hangingPunct="1">
              <a:lnSpc>
                <a:spcPct val="100000"/>
              </a:lnSpc>
              <a:spcBef>
                <a:spcPts val="0"/>
              </a:spcBef>
              <a:spcAft>
                <a:spcPts val="0"/>
              </a:spcAft>
              <a:buClrTx/>
              <a:buSzTx/>
              <a:buFontTx/>
              <a:buNone/>
              <a:tabLst/>
              <a:defRPr/>
            </a:pPr>
            <a:r>
              <a:rPr lang="en-GB" sz="600" kern="1200" dirty="0" smtClean="0">
                <a:solidFill>
                  <a:schemeClr val="bg1"/>
                </a:solidFill>
                <a:effectLst/>
                <a:latin typeface="+mn-lt"/>
                <a:ea typeface="+mn-ea"/>
                <a:cs typeface="+mn-cs"/>
              </a:rPr>
              <a:t>The work leading to these results has received funding from the European Union’s Horizon 2020 research and innovation programme</a:t>
            </a:r>
            <a:r>
              <a:rPr lang="en-GB" sz="600" kern="1200" baseline="0" dirty="0" smtClean="0">
                <a:solidFill>
                  <a:schemeClr val="bg1"/>
                </a:solidFill>
                <a:effectLst/>
                <a:latin typeface="+mn-lt"/>
                <a:ea typeface="+mn-ea"/>
                <a:cs typeface="+mn-cs"/>
              </a:rPr>
              <a:t> and other sources</a:t>
            </a:r>
            <a:r>
              <a:rPr lang="en-GB" sz="600" kern="1200" dirty="0" smtClean="0">
                <a:solidFill>
                  <a:schemeClr val="bg1"/>
                </a:solidFill>
                <a:effectLst/>
                <a:latin typeface="+mn-lt"/>
                <a:ea typeface="+mn-ea"/>
                <a:cs typeface="+mn-cs"/>
              </a:rPr>
              <a:t>.</a:t>
            </a:r>
            <a:endParaRPr lang="en-GB" sz="600" dirty="0">
              <a:solidFill>
                <a:schemeClr val="bg1"/>
              </a:solidFill>
            </a:endParaRPr>
          </a:p>
        </p:txBody>
      </p:sp>
      <p:sp>
        <p:nvSpPr>
          <p:cNvPr id="11" name="TextBox 10"/>
          <p:cNvSpPr txBox="1"/>
          <p:nvPr userDrawn="1"/>
        </p:nvSpPr>
        <p:spPr>
          <a:xfrm>
            <a:off x="5142826" y="5591160"/>
            <a:ext cx="1645002" cy="246221"/>
          </a:xfrm>
          <a:prstGeom prst="rect">
            <a:avLst/>
          </a:prstGeom>
          <a:noFill/>
        </p:spPr>
        <p:txBody>
          <a:bodyPr wrap="none" rtlCol="0">
            <a:spAutoFit/>
          </a:bodyPr>
          <a:lstStyle/>
          <a:p>
            <a:pPr algn="ctr"/>
            <a:r>
              <a:rPr lang="en-GB" sz="1000" dirty="0" smtClean="0">
                <a:solidFill>
                  <a:schemeClr val="bg1"/>
                </a:solidFill>
              </a:rPr>
              <a:t>https://aarc-community.org</a:t>
            </a:r>
            <a:endParaRPr lang="en-GB" sz="1000" dirty="0">
              <a:solidFill>
                <a:schemeClr val="bg1"/>
              </a:solidFill>
            </a:endParaRPr>
          </a:p>
        </p:txBody>
      </p:sp>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846749" y="5927156"/>
            <a:ext cx="796527" cy="280595"/>
          </a:xfrm>
          <a:prstGeom prst="rect">
            <a:avLst/>
          </a:prstGeom>
        </p:spPr>
      </p:pic>
      <p:sp>
        <p:nvSpPr>
          <p:cNvPr id="3" name="Text Placeholder 2"/>
          <p:cNvSpPr>
            <a:spLocks noGrp="1"/>
          </p:cNvSpPr>
          <p:nvPr>
            <p:ph type="body" sz="quarter" idx="12" hasCustomPrompt="1"/>
          </p:nvPr>
        </p:nvSpPr>
        <p:spPr>
          <a:xfrm>
            <a:off x="3511550" y="6591300"/>
            <a:ext cx="4946650" cy="185057"/>
          </a:xfrm>
        </p:spPr>
        <p:txBody>
          <a:bodyPr>
            <a:normAutofit/>
          </a:bodyPr>
          <a:lstStyle>
            <a:lvl1pPr marL="0" indent="0">
              <a:buNone/>
              <a:defRPr sz="600" baseline="0">
                <a:solidFill>
                  <a:schemeClr val="bg1"/>
                </a:solidFill>
              </a:defRPr>
            </a:lvl1pPr>
          </a:lstStyle>
          <a:p>
            <a:pPr lvl="0"/>
            <a:r>
              <a:rPr lang="en-GB" dirty="0" smtClean="0"/>
              <a:t>Supporting projects and organisations: </a:t>
            </a:r>
            <a:endParaRPr lang="en-GB" dirty="0"/>
          </a:p>
        </p:txBody>
      </p:sp>
    </p:spTree>
    <p:extLst>
      <p:ext uri="{BB962C8B-B14F-4D97-AF65-F5344CB8AC3E}">
        <p14:creationId xmlns:p14="http://schemas.microsoft.com/office/powerpoint/2010/main" val="351233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200">
                <a:latin typeface="+mn-lt"/>
              </a:defRPr>
            </a:lvl1pPr>
            <a:lvl2pPr>
              <a:defRPr sz="1800">
                <a:solidFill>
                  <a:srgbClr val="004361"/>
                </a:solidFill>
                <a:latin typeface="+mn-lt"/>
              </a:defRPr>
            </a:lvl2pPr>
            <a:lvl3pPr>
              <a:defRPr sz="1800">
                <a:solidFill>
                  <a:srgbClr val="003F5E"/>
                </a:solidFill>
                <a:latin typeface="+mn-lt"/>
              </a:defRPr>
            </a:lvl3pPr>
            <a:lvl4pPr>
              <a:defRPr sz="1800">
                <a:latin typeface="+mn-lt"/>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5625"/>
            <a:ext cx="5562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3" y="1681163"/>
            <a:ext cx="551497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82601" y="2489204"/>
            <a:ext cx="5553075" cy="37004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1" y="1524003"/>
            <a:ext cx="7864123"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8319911"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602125" y="1532467"/>
            <a:ext cx="3"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676400"/>
            <a:ext cx="12192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470572" y="4083050"/>
            <a:ext cx="11208083" cy="218139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51518"/>
            <a:ext cx="617220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2" y="1642188"/>
            <a:ext cx="4314825"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935" y="203200"/>
            <a:ext cx="9040688" cy="927768"/>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444502" y="1439333"/>
            <a:ext cx="10909300" cy="473763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11061812" y="6406019"/>
            <a:ext cx="741021"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444502" y="6406019"/>
            <a:ext cx="11274749"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53997" y="6492496"/>
            <a:ext cx="1817512"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dirty="0" smtClean="0">
                <a:solidFill>
                  <a:srgbClr val="003F5E"/>
                </a:solidFill>
              </a:rPr>
              <a:t>https://aarc-community.org</a:t>
            </a:r>
            <a:endParaRPr lang="en-GB" sz="750" dirty="0">
              <a:solidFill>
                <a:srgbClr val="003F5E"/>
              </a:solidFill>
            </a:endParaRPr>
          </a:p>
        </p:txBody>
      </p:sp>
      <p:cxnSp>
        <p:nvCxnSpPr>
          <p:cNvPr id="8" name="Straight Connector 7"/>
          <p:cNvCxnSpPr/>
          <p:nvPr userDrawn="1"/>
        </p:nvCxnSpPr>
        <p:spPr>
          <a:xfrm flipH="1">
            <a:off x="444503" y="1224327"/>
            <a:ext cx="10274297"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58149" y="143931"/>
            <a:ext cx="1144684" cy="1034242"/>
          </a:xfrm>
          <a:prstGeom prst="rect">
            <a:avLst/>
          </a:prstGeom>
        </p:spPr>
      </p:pic>
      <p:pic>
        <p:nvPicPr>
          <p:cNvPr id="22" name="Picture 2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68543" y="6460279"/>
            <a:ext cx="331798" cy="299785"/>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2" r:id="rId12"/>
  </p:sldLayoutIdLst>
  <p:hf hdr="0" ftr="0" dt="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GB" dirty="0" smtClean="0"/>
              <a:t>David </a:t>
            </a:r>
            <a:r>
              <a:rPr lang="en-GB" dirty="0" err="1" smtClean="0"/>
              <a:t>Groep</a:t>
            </a:r>
            <a:endParaRPr lang="en-GB" dirty="0"/>
          </a:p>
        </p:txBody>
      </p:sp>
      <p:sp>
        <p:nvSpPr>
          <p:cNvPr id="6" name="Text Placeholder 5"/>
          <p:cNvSpPr>
            <a:spLocks noGrp="1"/>
          </p:cNvSpPr>
          <p:nvPr>
            <p:ph type="body" sz="quarter" idx="12"/>
          </p:nvPr>
        </p:nvSpPr>
        <p:spPr/>
        <p:txBody>
          <a:bodyPr/>
          <a:lstStyle/>
          <a:p>
            <a:r>
              <a:rPr lang="en-GB" dirty="0" smtClean="0"/>
              <a:t>AEGIS February 2022 meeting</a:t>
            </a:r>
            <a:endParaRPr lang="en-GB" dirty="0"/>
          </a:p>
        </p:txBody>
      </p:sp>
      <p:sp>
        <p:nvSpPr>
          <p:cNvPr id="8" name="Text Placeholder 7"/>
          <p:cNvSpPr>
            <a:spLocks noGrp="1"/>
          </p:cNvSpPr>
          <p:nvPr>
            <p:ph type="body" sz="quarter" idx="17"/>
          </p:nvPr>
        </p:nvSpPr>
        <p:spPr/>
        <p:txBody>
          <a:bodyPr/>
          <a:lstStyle/>
          <a:p>
            <a:r>
              <a:rPr lang="en-GB" dirty="0" smtClean="0"/>
              <a:t>Completing the AARC G048bis </a:t>
            </a:r>
            <a:r>
              <a:rPr lang="en-GB" dirty="0" smtClean="0"/>
              <a:t>process with ‘G071’</a:t>
            </a:r>
            <a:endParaRPr lang="en-GB" dirty="0"/>
          </a:p>
        </p:txBody>
      </p:sp>
      <p:sp>
        <p:nvSpPr>
          <p:cNvPr id="7" name="Text Placeholder 6"/>
          <p:cNvSpPr>
            <a:spLocks noGrp="1"/>
          </p:cNvSpPr>
          <p:nvPr>
            <p:ph type="body" sz="quarter" idx="14"/>
          </p:nvPr>
        </p:nvSpPr>
        <p:spPr/>
        <p:txBody>
          <a:bodyPr/>
          <a:lstStyle/>
          <a:p>
            <a:r>
              <a:rPr lang="en-GB" dirty="0" smtClean="0"/>
              <a:t>Attribute Authority </a:t>
            </a:r>
            <a:r>
              <a:rPr lang="en-GB" dirty="0" smtClean="0"/>
              <a:t>(and proxy) Operations</a:t>
            </a:r>
            <a:endParaRPr lang="en-GB" dirty="0"/>
          </a:p>
        </p:txBody>
      </p:sp>
      <p:sp>
        <p:nvSpPr>
          <p:cNvPr id="9" name="Text Placeholder 8"/>
          <p:cNvSpPr>
            <a:spLocks noGrp="1"/>
          </p:cNvSpPr>
          <p:nvPr>
            <p:ph type="body" sz="quarter" idx="18"/>
          </p:nvPr>
        </p:nvSpPr>
        <p:spPr/>
        <p:txBody>
          <a:bodyPr/>
          <a:lstStyle/>
          <a:p>
            <a:r>
              <a:rPr lang="en-GB" dirty="0" smtClean="0"/>
              <a:t>2022-02-14</a:t>
            </a:r>
            <a:endParaRPr lang="en-GB" dirty="0"/>
          </a:p>
        </p:txBody>
      </p:sp>
      <p:sp>
        <p:nvSpPr>
          <p:cNvPr id="10" name="Text Placeholder 9"/>
          <p:cNvSpPr>
            <a:spLocks noGrp="1"/>
          </p:cNvSpPr>
          <p:nvPr>
            <p:ph type="body" sz="quarter" idx="19"/>
          </p:nvPr>
        </p:nvSpPr>
        <p:spPr/>
        <p:txBody>
          <a:bodyPr/>
          <a:lstStyle/>
          <a:p>
            <a:r>
              <a:rPr lang="en-GB" dirty="0" smtClean="0"/>
              <a:t>AARC Community Policy WG</a:t>
            </a:r>
            <a:endParaRPr lang="en-GB" dirty="0"/>
          </a:p>
        </p:txBody>
      </p:sp>
      <p:sp>
        <p:nvSpPr>
          <p:cNvPr id="3" name="Slide Number Placeholder 2"/>
          <p:cNvSpPr>
            <a:spLocks noGrp="1"/>
          </p:cNvSpPr>
          <p:nvPr>
            <p:ph type="sldNum" sz="quarter" idx="4294967295"/>
          </p:nvPr>
        </p:nvSpPr>
        <p:spPr>
          <a:xfrm>
            <a:off x="11450638" y="6405563"/>
            <a:ext cx="741362" cy="274637"/>
          </a:xfrm>
        </p:spPr>
        <p:txBody>
          <a:bodyPr/>
          <a:lstStyle/>
          <a:p>
            <a:fld id="{6F576E6A-F32A-4612-884C-86870357C6B4}" type="slidenum">
              <a:rPr lang="en-GB" smtClean="0"/>
              <a:pPr/>
              <a:t>1</a:t>
            </a:fld>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2043" y="3714235"/>
            <a:ext cx="509851" cy="197721"/>
          </a:xfrm>
          <a:prstGeom prst="rect">
            <a:avLst/>
          </a:prstGeom>
        </p:spPr>
      </p:pic>
    </p:spTree>
    <p:extLst>
      <p:ext uri="{BB962C8B-B14F-4D97-AF65-F5344CB8AC3E}">
        <p14:creationId xmlns:p14="http://schemas.microsoft.com/office/powerpoint/2010/main" val="600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2</a:t>
            </a:fld>
            <a:endParaRPr lang="en-GB"/>
          </a:p>
        </p:txBody>
      </p:sp>
      <p:sp>
        <p:nvSpPr>
          <p:cNvPr id="4" name="Title 3"/>
          <p:cNvSpPr>
            <a:spLocks noGrp="1"/>
          </p:cNvSpPr>
          <p:nvPr>
            <p:ph type="title"/>
          </p:nvPr>
        </p:nvSpPr>
        <p:spPr/>
        <p:txBody>
          <a:bodyPr/>
          <a:lstStyle/>
          <a:p>
            <a:r>
              <a:rPr lang="en-GB" dirty="0" smtClean="0"/>
              <a:t>Operational guideline landscape for - proxy or source - AAI components</a:t>
            </a:r>
            <a:endParaRPr lang="en-GB" dirty="0"/>
          </a:p>
        </p:txBody>
      </p:sp>
      <p:pic>
        <p:nvPicPr>
          <p:cNvPr id="9" name="Picture 8"/>
          <p:cNvPicPr>
            <a:picLocks noChangeAspect="1"/>
          </p:cNvPicPr>
          <p:nvPr/>
        </p:nvPicPr>
        <p:blipFill>
          <a:blip r:embed="rId2"/>
          <a:stretch>
            <a:fillRect/>
          </a:stretch>
        </p:blipFill>
        <p:spPr>
          <a:xfrm>
            <a:off x="2416095" y="1830973"/>
            <a:ext cx="5691187" cy="4446001"/>
          </a:xfrm>
          <a:prstGeom prst="rect">
            <a:avLst/>
          </a:prstGeom>
        </p:spPr>
      </p:pic>
      <p:sp>
        <p:nvSpPr>
          <p:cNvPr id="10" name="Rounded Rectangular Callout 9"/>
          <p:cNvSpPr/>
          <p:nvPr/>
        </p:nvSpPr>
        <p:spPr>
          <a:xfrm>
            <a:off x="8558211" y="1400211"/>
            <a:ext cx="3367089" cy="1962113"/>
          </a:xfrm>
          <a:prstGeom prst="wedgeRoundRectCallout">
            <a:avLst>
              <a:gd name="adj1" fmla="val -81145"/>
              <a:gd name="adj2" fmla="val 45101"/>
              <a:gd name="adj3" fmla="val 16667"/>
            </a:avLst>
          </a:prstGeom>
          <a:solidFill>
            <a:srgbClr val="FFFFFF"/>
          </a:solidFill>
          <a:ln>
            <a:solidFill>
              <a:srgbClr val="0C3959"/>
            </a:solidFill>
          </a:ln>
          <a:effectLst>
            <a:glow rad="101600">
              <a:srgbClr val="0C3959">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F57A1E"/>
                </a:solidFill>
              </a:rPr>
              <a:t>Authentication/identity sources</a:t>
            </a:r>
          </a:p>
          <a:p>
            <a:r>
              <a:rPr lang="en-GB" dirty="0" smtClean="0">
                <a:solidFill>
                  <a:srgbClr val="003F5E"/>
                </a:solidFill>
              </a:rPr>
              <a:t>Sirtfi</a:t>
            </a:r>
            <a:endParaRPr lang="en-GB" dirty="0">
              <a:solidFill>
                <a:srgbClr val="003F5E"/>
              </a:solidFill>
            </a:endParaRPr>
          </a:p>
          <a:p>
            <a:r>
              <a:rPr lang="en-GB" dirty="0" smtClean="0">
                <a:solidFill>
                  <a:srgbClr val="003F5E"/>
                </a:solidFill>
              </a:rPr>
              <a:t>(eduGAIN) </a:t>
            </a:r>
            <a:r>
              <a:rPr lang="en-GB" dirty="0" smtClean="0">
                <a:solidFill>
                  <a:srgbClr val="003F5E"/>
                </a:solidFill>
              </a:rPr>
              <a:t>baselining, RAF</a:t>
            </a:r>
            <a:endParaRPr lang="en-GB" dirty="0" smtClean="0">
              <a:solidFill>
                <a:srgbClr val="003F5E"/>
              </a:solidFill>
            </a:endParaRPr>
          </a:p>
          <a:p>
            <a:r>
              <a:rPr lang="en-GB" dirty="0" smtClean="0">
                <a:solidFill>
                  <a:srgbClr val="003F5E"/>
                </a:solidFill>
              </a:rPr>
              <a:t>IGTF AP Profiles</a:t>
            </a:r>
          </a:p>
          <a:p>
            <a:r>
              <a:rPr lang="en-GB" dirty="0" smtClean="0">
                <a:solidFill>
                  <a:srgbClr val="003F5E"/>
                </a:solidFill>
              </a:rPr>
              <a:t>NIST SP800-63</a:t>
            </a:r>
          </a:p>
          <a:p>
            <a:r>
              <a:rPr lang="en-GB" dirty="0" smtClean="0">
                <a:solidFill>
                  <a:srgbClr val="003F5E"/>
                </a:solidFill>
              </a:rPr>
              <a:t>eduGAIN sec. team workflow</a:t>
            </a:r>
          </a:p>
        </p:txBody>
      </p:sp>
      <p:sp>
        <p:nvSpPr>
          <p:cNvPr id="11" name="Rounded Rectangular Callout 10"/>
          <p:cNvSpPr/>
          <p:nvPr/>
        </p:nvSpPr>
        <p:spPr>
          <a:xfrm>
            <a:off x="1481136" y="1598723"/>
            <a:ext cx="1709739" cy="1152488"/>
          </a:xfrm>
          <a:prstGeom prst="wedgeRoundRectCallout">
            <a:avLst>
              <a:gd name="adj1" fmla="val 70944"/>
              <a:gd name="adj2" fmla="val 40969"/>
              <a:gd name="adj3" fmla="val 16667"/>
            </a:avLst>
          </a:prstGeom>
          <a:solidFill>
            <a:srgbClr val="FFFFFF"/>
          </a:solidFill>
          <a:ln>
            <a:solidFill>
              <a:srgbClr val="0C3959"/>
            </a:solidFill>
          </a:ln>
          <a:effectLst>
            <a:glow rad="101600">
              <a:srgbClr val="0C3959">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003F5E"/>
                </a:solidFill>
              </a:rPr>
              <a:t>RFC6238/4226</a:t>
            </a:r>
            <a:r>
              <a:rPr lang="en-GB" dirty="0" smtClean="0">
                <a:solidFill>
                  <a:srgbClr val="003F5E"/>
                </a:solidFill>
              </a:rPr>
              <a:t/>
            </a:r>
            <a:br>
              <a:rPr lang="en-GB" dirty="0" smtClean="0">
                <a:solidFill>
                  <a:srgbClr val="003F5E"/>
                </a:solidFill>
              </a:rPr>
            </a:br>
            <a:r>
              <a:rPr lang="en-GB" dirty="0" smtClean="0">
                <a:solidFill>
                  <a:srgbClr val="003F5E"/>
                </a:solidFill>
              </a:rPr>
              <a:t>FIPS140</a:t>
            </a:r>
          </a:p>
          <a:p>
            <a:r>
              <a:rPr lang="en-GB" dirty="0" smtClean="0">
                <a:solidFill>
                  <a:srgbClr val="003F5E"/>
                </a:solidFill>
              </a:rPr>
              <a:t>NISTSP800-53</a:t>
            </a:r>
          </a:p>
        </p:txBody>
      </p:sp>
      <p:sp>
        <p:nvSpPr>
          <p:cNvPr id="12" name="Rounded Rectangular Callout 11"/>
          <p:cNvSpPr/>
          <p:nvPr/>
        </p:nvSpPr>
        <p:spPr>
          <a:xfrm>
            <a:off x="8205786" y="4543462"/>
            <a:ext cx="3367089" cy="1549510"/>
          </a:xfrm>
          <a:prstGeom prst="wedgeRoundRectCallout">
            <a:avLst>
              <a:gd name="adj1" fmla="val -81145"/>
              <a:gd name="adj2" fmla="val 45101"/>
              <a:gd name="adj3" fmla="val 16667"/>
            </a:avLst>
          </a:prstGeom>
          <a:solidFill>
            <a:srgbClr val="FFFFFF"/>
          </a:solidFill>
          <a:ln>
            <a:solidFill>
              <a:srgbClr val="0C3959"/>
            </a:solidFill>
          </a:ln>
          <a:effectLst>
            <a:glow rad="101600">
              <a:srgbClr val="0C3959">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F57A1E"/>
                </a:solidFill>
              </a:rPr>
              <a:t>Service provider operations</a:t>
            </a:r>
          </a:p>
          <a:p>
            <a:r>
              <a:rPr lang="en-GB" dirty="0" smtClean="0">
                <a:solidFill>
                  <a:srgbClr val="003F5E"/>
                </a:solidFill>
              </a:rPr>
              <a:t>ISO27k</a:t>
            </a:r>
          </a:p>
          <a:p>
            <a:r>
              <a:rPr lang="en-GB" dirty="0" smtClean="0">
                <a:solidFill>
                  <a:srgbClr val="003F5E"/>
                </a:solidFill>
              </a:rPr>
              <a:t>Sirtfi</a:t>
            </a:r>
          </a:p>
          <a:p>
            <a:r>
              <a:rPr lang="en-GB" dirty="0" smtClean="0">
                <a:solidFill>
                  <a:srgbClr val="003F5E"/>
                </a:solidFill>
              </a:rPr>
              <a:t>Infrastructure response plans</a:t>
            </a:r>
            <a:endParaRPr lang="en-GB" dirty="0">
              <a:solidFill>
                <a:srgbClr val="003F5E"/>
              </a:solidFill>
            </a:endParaRPr>
          </a:p>
        </p:txBody>
      </p:sp>
      <p:sp>
        <p:nvSpPr>
          <p:cNvPr id="13" name="Rounded Rectangular Callout 12"/>
          <p:cNvSpPr/>
          <p:nvPr/>
        </p:nvSpPr>
        <p:spPr>
          <a:xfrm>
            <a:off x="466566" y="3789171"/>
            <a:ext cx="2997200" cy="1001146"/>
          </a:xfrm>
          <a:prstGeom prst="wedgeRoundRectCallout">
            <a:avLst>
              <a:gd name="adj1" fmla="val 107176"/>
              <a:gd name="adj2" fmla="val 34640"/>
              <a:gd name="adj3" fmla="val 16667"/>
            </a:avLst>
          </a:prstGeom>
          <a:solidFill>
            <a:srgbClr val="FFFFFF"/>
          </a:solidFill>
          <a:ln>
            <a:solidFill>
              <a:srgbClr val="003F5E"/>
            </a:solidFill>
          </a:ln>
          <a:effectLst>
            <a:glow rad="101600">
              <a:srgbClr val="0C3959">
                <a:alpha val="30196"/>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F6791C"/>
                </a:solidFill>
              </a:rPr>
              <a:t>Ephemeral credentials</a:t>
            </a:r>
          </a:p>
          <a:p>
            <a:pPr marL="285750" indent="-285750">
              <a:buFont typeface="Arial" panose="020B0604020202020204" pitchFamily="34" charset="0"/>
              <a:buChar char="•"/>
            </a:pPr>
            <a:r>
              <a:rPr lang="en-US" dirty="0" smtClean="0">
                <a:solidFill>
                  <a:srgbClr val="003F5E"/>
                </a:solidFill>
              </a:rPr>
              <a:t>trusted credential stores</a:t>
            </a:r>
          </a:p>
          <a:p>
            <a:pPr marL="285750" indent="-285750">
              <a:buFont typeface="Arial" panose="020B0604020202020204" pitchFamily="34" charset="0"/>
              <a:buChar char="•"/>
            </a:pPr>
            <a:r>
              <a:rPr lang="en-US" dirty="0" smtClean="0">
                <a:solidFill>
                  <a:srgbClr val="003F5E"/>
                </a:solidFill>
              </a:rPr>
              <a:t>protection at rest</a:t>
            </a:r>
            <a:endParaRPr lang="en-GB" dirty="0">
              <a:solidFill>
                <a:srgbClr val="003F5E"/>
              </a:solidFill>
            </a:endParaRPr>
          </a:p>
        </p:txBody>
      </p:sp>
    </p:spTree>
    <p:extLst>
      <p:ext uri="{BB962C8B-B14F-4D97-AF65-F5344CB8AC3E}">
        <p14:creationId xmlns:p14="http://schemas.microsoft.com/office/powerpoint/2010/main" val="228728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0849" y="1401015"/>
            <a:ext cx="5344772" cy="4055970"/>
          </a:xfrm>
          <a:prstGeom prst="rect">
            <a:avLst/>
          </a:prstGeom>
        </p:spPr>
      </p:pic>
      <p:sp>
        <p:nvSpPr>
          <p:cNvPr id="3" name="Slide Number Placeholder 2"/>
          <p:cNvSpPr>
            <a:spLocks noGrp="1"/>
          </p:cNvSpPr>
          <p:nvPr>
            <p:ph type="sldNum" sz="quarter" idx="12"/>
          </p:nvPr>
        </p:nvSpPr>
        <p:spPr/>
        <p:txBody>
          <a:bodyPr/>
          <a:lstStyle/>
          <a:p>
            <a:fld id="{6F576E6A-F32A-4612-884C-86870357C6B4}" type="slidenum">
              <a:rPr lang="en-GB" smtClean="0"/>
              <a:pPr/>
              <a:t>3</a:t>
            </a:fld>
            <a:endParaRPr lang="en-GB"/>
          </a:p>
        </p:txBody>
      </p:sp>
      <p:sp>
        <p:nvSpPr>
          <p:cNvPr id="5" name="Title 4"/>
          <p:cNvSpPr>
            <a:spLocks noGrp="1"/>
          </p:cNvSpPr>
          <p:nvPr>
            <p:ph type="title"/>
          </p:nvPr>
        </p:nvSpPr>
        <p:spPr/>
        <p:txBody>
          <a:bodyPr/>
          <a:lstStyle/>
          <a:p>
            <a:r>
              <a:rPr lang="en-US" dirty="0" smtClean="0"/>
              <a:t>Operational security focus in the BPA: beyond just the IdPs</a:t>
            </a:r>
            <a:endParaRPr lang="en-GB" dirty="0"/>
          </a:p>
        </p:txBody>
      </p:sp>
      <p:sp>
        <p:nvSpPr>
          <p:cNvPr id="922" name="TextBox 921"/>
          <p:cNvSpPr txBox="1"/>
          <p:nvPr/>
        </p:nvSpPr>
        <p:spPr>
          <a:xfrm>
            <a:off x="128587" y="5456249"/>
            <a:ext cx="5423195" cy="923330"/>
          </a:xfrm>
          <a:prstGeom prst="rect">
            <a:avLst/>
          </a:prstGeom>
          <a:noFill/>
        </p:spPr>
        <p:txBody>
          <a:bodyPr wrap="square" rtlCol="0">
            <a:spAutoFit/>
          </a:bodyPr>
          <a:lstStyle/>
          <a:p>
            <a:r>
              <a:rPr lang="en-GB" dirty="0">
                <a:solidFill>
                  <a:srgbClr val="0C3959"/>
                </a:solidFill>
              </a:rPr>
              <a:t>Guidelines for Secure Operation of </a:t>
            </a:r>
            <a:r>
              <a:rPr lang="en-GB" dirty="0" smtClean="0">
                <a:solidFill>
                  <a:srgbClr val="0C3959"/>
                </a:solidFill>
              </a:rPr>
              <a:t>Attribute Authorities </a:t>
            </a:r>
            <a:r>
              <a:rPr lang="en-GB" dirty="0">
                <a:solidFill>
                  <a:srgbClr val="0C3959"/>
                </a:solidFill>
              </a:rPr>
              <a:t>and other issuers of </a:t>
            </a:r>
            <a:r>
              <a:rPr lang="en-GB" dirty="0" smtClean="0">
                <a:solidFill>
                  <a:srgbClr val="0C3959"/>
                </a:solidFill>
              </a:rPr>
              <a:t>access-granting statements </a:t>
            </a:r>
            <a:br>
              <a:rPr lang="en-GB" dirty="0" smtClean="0">
                <a:solidFill>
                  <a:srgbClr val="0C3959"/>
                </a:solidFill>
              </a:rPr>
            </a:br>
            <a:r>
              <a:rPr lang="en-GB" i="1" dirty="0" smtClean="0">
                <a:solidFill>
                  <a:srgbClr val="0C3959"/>
                </a:solidFill>
              </a:rPr>
              <a:t>(AARC-I048, in collaboration with IGTF AAOPS)</a:t>
            </a:r>
          </a:p>
        </p:txBody>
      </p:sp>
      <p:sp>
        <p:nvSpPr>
          <p:cNvPr id="8" name="Rounded Rectangular Callout 7"/>
          <p:cNvSpPr/>
          <p:nvPr/>
        </p:nvSpPr>
        <p:spPr>
          <a:xfrm>
            <a:off x="128586" y="1879490"/>
            <a:ext cx="3262313" cy="3099020"/>
          </a:xfrm>
          <a:prstGeom prst="wedgeRoundRectCallout">
            <a:avLst>
              <a:gd name="adj1" fmla="val 159799"/>
              <a:gd name="adj2" fmla="val 4124"/>
              <a:gd name="adj3" fmla="val 16667"/>
            </a:avLst>
          </a:prstGeom>
          <a:solidFill>
            <a:srgbClr val="FFFFFF"/>
          </a:solidFill>
          <a:ln>
            <a:solidFill>
              <a:srgbClr val="0C3959"/>
            </a:solidFill>
          </a:ln>
          <a:effectLst>
            <a:glow rad="101600">
              <a:srgbClr val="0C3959">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0C3959"/>
                </a:solidFill>
              </a:rPr>
              <a:t>Community membership management directories and attribute authorities</a:t>
            </a:r>
          </a:p>
          <a:p>
            <a:pPr marL="285750" indent="-285750">
              <a:buFont typeface="Arial" panose="020B0604020202020204" pitchFamily="34" charset="0"/>
              <a:buChar char="•"/>
            </a:pPr>
            <a:r>
              <a:rPr lang="en-US" dirty="0" smtClean="0">
                <a:solidFill>
                  <a:srgbClr val="F57A1E"/>
                </a:solidFill>
              </a:rPr>
              <a:t>integrity of membership</a:t>
            </a:r>
          </a:p>
          <a:p>
            <a:pPr marL="285750" indent="-285750">
              <a:buFont typeface="Arial" panose="020B0604020202020204" pitchFamily="34" charset="0"/>
              <a:buChar char="•"/>
            </a:pPr>
            <a:r>
              <a:rPr lang="en-US" dirty="0" smtClean="0">
                <a:solidFill>
                  <a:srgbClr val="F57A1E"/>
                </a:solidFill>
              </a:rPr>
              <a:t>identification, naming and traceability</a:t>
            </a:r>
          </a:p>
          <a:p>
            <a:pPr marL="285750" indent="-285750">
              <a:buFont typeface="Arial" panose="020B0604020202020204" pitchFamily="34" charset="0"/>
              <a:buChar char="•"/>
            </a:pPr>
            <a:r>
              <a:rPr lang="en-US" dirty="0" smtClean="0">
                <a:solidFill>
                  <a:srgbClr val="F57A1E"/>
                </a:solidFill>
              </a:rPr>
              <a:t>site and service security</a:t>
            </a:r>
          </a:p>
          <a:p>
            <a:pPr marL="285750" indent="-285750">
              <a:buFont typeface="Arial" panose="020B0604020202020204" pitchFamily="34" charset="0"/>
              <a:buChar char="•"/>
            </a:pPr>
            <a:r>
              <a:rPr lang="en-US" dirty="0" smtClean="0">
                <a:solidFill>
                  <a:srgbClr val="F57A1E"/>
                </a:solidFill>
              </a:rPr>
              <a:t>protection on the network</a:t>
            </a:r>
          </a:p>
          <a:p>
            <a:pPr marL="285750" indent="-285750">
              <a:buFont typeface="Arial" panose="020B0604020202020204" pitchFamily="34" charset="0"/>
              <a:buChar char="•"/>
            </a:pPr>
            <a:r>
              <a:rPr lang="en-US" dirty="0" smtClean="0">
                <a:solidFill>
                  <a:srgbClr val="F57A1E"/>
                </a:solidFill>
              </a:rPr>
              <a:t>assertion integrity</a:t>
            </a:r>
            <a:endParaRPr lang="en-GB" dirty="0">
              <a:solidFill>
                <a:srgbClr val="F57A1E"/>
              </a:solidFill>
            </a:endParaRPr>
          </a:p>
        </p:txBody>
      </p:sp>
      <p:sp>
        <p:nvSpPr>
          <p:cNvPr id="920" name="Rounded Rectangular Callout 919"/>
          <p:cNvSpPr/>
          <p:nvPr/>
        </p:nvSpPr>
        <p:spPr>
          <a:xfrm>
            <a:off x="128586" y="1879490"/>
            <a:ext cx="3262313" cy="3099020"/>
          </a:xfrm>
          <a:prstGeom prst="wedgeRoundRectCallout">
            <a:avLst>
              <a:gd name="adj1" fmla="val 107617"/>
              <a:gd name="adj2" fmla="val 38339"/>
              <a:gd name="adj3" fmla="val 16667"/>
            </a:avLst>
          </a:prstGeom>
          <a:solidFill>
            <a:srgbClr val="FFFFFF"/>
          </a:solidFill>
          <a:ln>
            <a:solidFill>
              <a:srgbClr val="0C3959"/>
            </a:solidFill>
          </a:ln>
          <a:effectLst>
            <a:glow rad="101600">
              <a:srgbClr val="0C3959">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0C3959"/>
                </a:solidFill>
              </a:rPr>
              <a:t>Community membership management directories and attribute authorities</a:t>
            </a:r>
          </a:p>
          <a:p>
            <a:pPr marL="285750" indent="-285750">
              <a:buFont typeface="Arial" panose="020B0604020202020204" pitchFamily="34" charset="0"/>
              <a:buChar char="•"/>
            </a:pPr>
            <a:r>
              <a:rPr lang="en-US" dirty="0" smtClean="0">
                <a:solidFill>
                  <a:srgbClr val="F57A1E"/>
                </a:solidFill>
              </a:rPr>
              <a:t>integrity of membership</a:t>
            </a:r>
          </a:p>
          <a:p>
            <a:pPr marL="285750" indent="-285750">
              <a:buFont typeface="Arial" panose="020B0604020202020204" pitchFamily="34" charset="0"/>
              <a:buChar char="•"/>
            </a:pPr>
            <a:r>
              <a:rPr lang="en-US" dirty="0" smtClean="0">
                <a:solidFill>
                  <a:srgbClr val="F57A1E"/>
                </a:solidFill>
              </a:rPr>
              <a:t>identification, naming and traceability</a:t>
            </a:r>
          </a:p>
          <a:p>
            <a:pPr marL="285750" indent="-285750">
              <a:buFont typeface="Arial" panose="020B0604020202020204" pitchFamily="34" charset="0"/>
              <a:buChar char="•"/>
            </a:pPr>
            <a:r>
              <a:rPr lang="en-US" dirty="0" smtClean="0">
                <a:solidFill>
                  <a:srgbClr val="F57A1E"/>
                </a:solidFill>
              </a:rPr>
              <a:t>site and service security</a:t>
            </a:r>
          </a:p>
          <a:p>
            <a:pPr marL="285750" indent="-285750">
              <a:buFont typeface="Arial" panose="020B0604020202020204" pitchFamily="34" charset="0"/>
              <a:buChar char="•"/>
            </a:pPr>
            <a:r>
              <a:rPr lang="en-US" dirty="0" smtClean="0">
                <a:solidFill>
                  <a:srgbClr val="F57A1E"/>
                </a:solidFill>
              </a:rPr>
              <a:t>protection on the network</a:t>
            </a:r>
          </a:p>
          <a:p>
            <a:pPr marL="285750" indent="-285750">
              <a:buFont typeface="Arial" panose="020B0604020202020204" pitchFamily="34" charset="0"/>
              <a:buChar char="•"/>
            </a:pPr>
            <a:r>
              <a:rPr lang="en-US" dirty="0" smtClean="0">
                <a:solidFill>
                  <a:srgbClr val="F57A1E"/>
                </a:solidFill>
              </a:rPr>
              <a:t>assertion integrity</a:t>
            </a:r>
            <a:endParaRPr lang="en-GB" dirty="0">
              <a:solidFill>
                <a:srgbClr val="F57A1E"/>
              </a:solidFill>
            </a:endParaRPr>
          </a:p>
        </p:txBody>
      </p:sp>
    </p:spTree>
    <p:extLst>
      <p:ext uri="{BB962C8B-B14F-4D97-AF65-F5344CB8AC3E}">
        <p14:creationId xmlns:p14="http://schemas.microsoft.com/office/powerpoint/2010/main" val="27956519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46" y="2807706"/>
            <a:ext cx="6769098" cy="1925658"/>
          </a:xfrm>
          <a:noFill/>
        </p:spPr>
        <p:txBody>
          <a:bodyPr>
            <a:normAutofit lnSpcReduction="10000"/>
          </a:bodyPr>
          <a:lstStyle/>
          <a:p>
            <a:pPr marL="0" indent="0" algn="ctr">
              <a:buNone/>
            </a:pPr>
            <a:r>
              <a:rPr lang="en-US" dirty="0" smtClean="0"/>
              <a:t>Structured around concept of “</a:t>
            </a:r>
            <a:r>
              <a:rPr lang="en-US" b="1" dirty="0" smtClean="0"/>
              <a:t>AA Operators</a:t>
            </a:r>
            <a:r>
              <a:rPr lang="en-US" dirty="0" smtClean="0"/>
              <a:t>”, </a:t>
            </a:r>
          </a:p>
          <a:p>
            <a:pPr marL="0" indent="0" algn="ctr">
              <a:buNone/>
            </a:pPr>
            <a:r>
              <a:rPr lang="en-US" dirty="0" smtClean="0"/>
              <a:t>operating “</a:t>
            </a:r>
            <a:r>
              <a:rPr lang="en-US" b="1" dirty="0" smtClean="0"/>
              <a:t>Attribute Authorities</a:t>
            </a:r>
            <a:r>
              <a:rPr lang="en-US" dirty="0" smtClean="0"/>
              <a:t>” </a:t>
            </a:r>
            <a:endParaRPr lang="en-US" dirty="0"/>
          </a:p>
          <a:p>
            <a:pPr marL="0" indent="0" algn="ctr">
              <a:buNone/>
            </a:pPr>
            <a:r>
              <a:rPr lang="en-US" dirty="0" smtClean="0"/>
              <a:t>(</a:t>
            </a:r>
            <a:r>
              <a:rPr lang="en-US" dirty="0" smtClean="0"/>
              <a:t>technological </a:t>
            </a:r>
            <a:r>
              <a:rPr lang="en-US" dirty="0" smtClean="0"/>
              <a:t>entities or proxies), </a:t>
            </a:r>
            <a:endParaRPr lang="en-US" dirty="0" smtClean="0"/>
          </a:p>
          <a:p>
            <a:pPr marL="0" indent="0" algn="ctr">
              <a:buNone/>
            </a:pPr>
            <a:r>
              <a:rPr lang="en-US" dirty="0" smtClean="0"/>
              <a:t>on behalf of, one or more, </a:t>
            </a:r>
            <a:r>
              <a:rPr lang="en-US" b="1" dirty="0" smtClean="0"/>
              <a:t>Communities</a:t>
            </a:r>
            <a:r>
              <a:rPr lang="en-US" dirty="0" smtClean="0"/>
              <a:t>, that are</a:t>
            </a:r>
          </a:p>
          <a:p>
            <a:pPr marL="0" indent="0" algn="ctr">
              <a:buNone/>
            </a:pPr>
            <a:r>
              <a:rPr lang="en-US" dirty="0" smtClean="0"/>
              <a:t>trusted by </a:t>
            </a:r>
            <a:r>
              <a:rPr lang="en-US" b="1" dirty="0" smtClean="0"/>
              <a:t>Relying Parties</a:t>
            </a:r>
            <a:endParaRPr lang="en-US" b="1"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4</a:t>
            </a:fld>
            <a:endParaRPr lang="en-GB"/>
          </a:p>
        </p:txBody>
      </p:sp>
      <p:sp>
        <p:nvSpPr>
          <p:cNvPr id="4" name="Title 3"/>
          <p:cNvSpPr>
            <a:spLocks noGrp="1"/>
          </p:cNvSpPr>
          <p:nvPr>
            <p:ph type="title"/>
          </p:nvPr>
        </p:nvSpPr>
        <p:spPr>
          <a:xfrm>
            <a:off x="455646" y="74649"/>
            <a:ext cx="9863104" cy="1325563"/>
          </a:xfrm>
        </p:spPr>
        <p:txBody>
          <a:bodyPr/>
          <a:lstStyle/>
          <a:p>
            <a:r>
              <a:rPr lang="en-US" dirty="0" smtClean="0"/>
              <a:t>AARC-G071: </a:t>
            </a:r>
            <a:r>
              <a:rPr lang="en-US" dirty="0">
                <a:solidFill>
                  <a:srgbClr val="0C3959"/>
                </a:solidFill>
              </a:rPr>
              <a:t>keeping users </a:t>
            </a:r>
            <a:r>
              <a:rPr lang="en-US" dirty="0" smtClean="0">
                <a:solidFill>
                  <a:srgbClr val="0C3959"/>
                </a:solidFill>
              </a:rPr>
              <a:t>&amp; communities protected, moving </a:t>
            </a:r>
            <a:r>
              <a:rPr lang="en-US" dirty="0">
                <a:solidFill>
                  <a:srgbClr val="0C3959"/>
                </a:solidFill>
              </a:rPr>
              <a:t>across </a:t>
            </a:r>
            <a:r>
              <a:rPr lang="en-US" dirty="0" smtClean="0">
                <a:solidFill>
                  <a:srgbClr val="0C3959"/>
                </a:solidFill>
              </a:rPr>
              <a:t>models</a:t>
            </a:r>
            <a:endParaRPr lang="en-GB" dirty="0"/>
          </a:p>
        </p:txBody>
      </p:sp>
      <p:sp>
        <p:nvSpPr>
          <p:cNvPr id="5" name="Rectangle 4"/>
          <p:cNvSpPr/>
          <p:nvPr/>
        </p:nvSpPr>
        <p:spPr>
          <a:xfrm>
            <a:off x="2348621" y="6488668"/>
            <a:ext cx="4010137" cy="369332"/>
          </a:xfrm>
          <a:prstGeom prst="rect">
            <a:avLst/>
          </a:prstGeom>
        </p:spPr>
        <p:txBody>
          <a:bodyPr wrap="none">
            <a:spAutoFit/>
          </a:bodyPr>
          <a:lstStyle/>
          <a:p>
            <a:r>
              <a:rPr lang="en-GB" b="1" dirty="0">
                <a:solidFill>
                  <a:srgbClr val="0C3959"/>
                </a:solidFill>
              </a:rPr>
              <a:t>https://www.igtf.net/guidelines/aaops/</a:t>
            </a:r>
          </a:p>
        </p:txBody>
      </p:sp>
      <p:sp>
        <p:nvSpPr>
          <p:cNvPr id="13" name="Rectangle 12"/>
          <p:cNvSpPr/>
          <p:nvPr/>
        </p:nvSpPr>
        <p:spPr>
          <a:xfrm>
            <a:off x="6754656" y="6488668"/>
            <a:ext cx="5048177" cy="369332"/>
          </a:xfrm>
          <a:prstGeom prst="rect">
            <a:avLst/>
          </a:prstGeom>
        </p:spPr>
        <p:txBody>
          <a:bodyPr wrap="none">
            <a:spAutoFit/>
          </a:bodyPr>
          <a:lstStyle/>
          <a:p>
            <a:r>
              <a:rPr lang="en-GB" b="1" dirty="0" smtClean="0">
                <a:solidFill>
                  <a:srgbClr val="0C3959"/>
                </a:solidFill>
              </a:rPr>
              <a:t>https://</a:t>
            </a:r>
            <a:r>
              <a:rPr lang="en-GB" b="1" dirty="0" smtClean="0">
                <a:solidFill>
                  <a:srgbClr val="0C3959"/>
                </a:solidFill>
              </a:rPr>
              <a:t>aarc-community.org/guidelines/aarc-g071/</a:t>
            </a:r>
            <a:endParaRPr lang="en-GB" b="1" dirty="0">
              <a:solidFill>
                <a:srgbClr val="0C3959"/>
              </a:solidFill>
            </a:endParaRPr>
          </a:p>
        </p:txBody>
      </p:sp>
      <p:pic>
        <p:nvPicPr>
          <p:cNvPr id="6" name="Picture 5"/>
          <p:cNvPicPr>
            <a:picLocks noChangeAspect="1"/>
          </p:cNvPicPr>
          <p:nvPr/>
        </p:nvPicPr>
        <p:blipFill>
          <a:blip r:embed="rId3"/>
          <a:stretch>
            <a:fillRect/>
          </a:stretch>
        </p:blipFill>
        <p:spPr>
          <a:xfrm>
            <a:off x="7642281" y="1652436"/>
            <a:ext cx="4337752" cy="4608548"/>
          </a:xfrm>
          <a:prstGeom prst="rect">
            <a:avLst/>
          </a:prstGeom>
          <a:effectLst>
            <a:glow rad="101600">
              <a:srgbClr val="003F5E">
                <a:alpha val="60000"/>
              </a:srgbClr>
            </a:glow>
          </a:effectLst>
        </p:spPr>
      </p:pic>
      <p:sp>
        <p:nvSpPr>
          <p:cNvPr id="10" name="TextBox 9"/>
          <p:cNvSpPr txBox="1"/>
          <p:nvPr/>
        </p:nvSpPr>
        <p:spPr>
          <a:xfrm>
            <a:off x="455646" y="5891652"/>
            <a:ext cx="2386679" cy="369332"/>
          </a:xfrm>
          <a:prstGeom prst="rect">
            <a:avLst/>
          </a:prstGeom>
          <a:noFill/>
        </p:spPr>
        <p:txBody>
          <a:bodyPr wrap="none" rtlCol="0">
            <a:spAutoFit/>
          </a:bodyPr>
          <a:lstStyle/>
          <a:p>
            <a:r>
              <a:rPr lang="en-GB" dirty="0" smtClean="0"/>
              <a:t>formerly AARC-G048bis</a:t>
            </a:r>
            <a:endParaRPr lang="en-GB" dirty="0"/>
          </a:p>
        </p:txBody>
      </p:sp>
    </p:spTree>
    <p:extLst>
      <p:ext uri="{BB962C8B-B14F-4D97-AF65-F5344CB8AC3E}">
        <p14:creationId xmlns:p14="http://schemas.microsoft.com/office/powerpoint/2010/main" val="23366830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5</a:t>
            </a:fld>
            <a:endParaRPr lang="en-GB"/>
          </a:p>
        </p:txBody>
      </p:sp>
      <p:sp>
        <p:nvSpPr>
          <p:cNvPr id="4" name="Title 3"/>
          <p:cNvSpPr>
            <a:spLocks noGrp="1"/>
          </p:cNvSpPr>
          <p:nvPr>
            <p:ph type="title"/>
          </p:nvPr>
        </p:nvSpPr>
        <p:spPr/>
        <p:txBody>
          <a:bodyPr/>
          <a:lstStyle/>
          <a:p>
            <a:r>
              <a:rPr lang="en-GB" dirty="0" smtClean="0"/>
              <a:t>Deployment guidance included … </a:t>
            </a:r>
            <a:endParaRPr lang="en-GB" dirty="0"/>
          </a:p>
        </p:txBody>
      </p:sp>
      <p:pic>
        <p:nvPicPr>
          <p:cNvPr id="2" name="Picture 1"/>
          <p:cNvPicPr>
            <a:picLocks noChangeAspect="1"/>
          </p:cNvPicPr>
          <p:nvPr/>
        </p:nvPicPr>
        <p:blipFill>
          <a:blip r:embed="rId2"/>
          <a:stretch>
            <a:fillRect/>
          </a:stretch>
        </p:blipFill>
        <p:spPr>
          <a:xfrm>
            <a:off x="2548327" y="1400212"/>
            <a:ext cx="6844051" cy="4914696"/>
          </a:xfrm>
          <a:prstGeom prst="rect">
            <a:avLst/>
          </a:prstGeom>
          <a:effectLst>
            <a:glow rad="101600">
              <a:srgbClr val="003F5E">
                <a:alpha val="60000"/>
              </a:srgbClr>
            </a:glow>
          </a:effectLst>
        </p:spPr>
      </p:pic>
    </p:spTree>
    <p:extLst>
      <p:ext uri="{BB962C8B-B14F-4D97-AF65-F5344CB8AC3E}">
        <p14:creationId xmlns:p14="http://schemas.microsoft.com/office/powerpoint/2010/main" val="1342393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2" y="1439334"/>
            <a:ext cx="10909300" cy="1544824"/>
          </a:xfrm>
        </p:spPr>
        <p:txBody>
          <a:bodyPr/>
          <a:lstStyle/>
          <a:p>
            <a:pPr marL="0" indent="0" algn="ctr">
              <a:buNone/>
            </a:pPr>
            <a:r>
              <a:rPr lang="en-US" dirty="0" smtClean="0"/>
              <a:t>Intentionally targeted broader than </a:t>
            </a:r>
            <a:r>
              <a:rPr lang="en-US" dirty="0" smtClean="0"/>
              <a:t>just the push model, </a:t>
            </a:r>
            <a:r>
              <a:rPr lang="en-US" dirty="0" smtClean="0"/>
              <a:t>since operational security spans </a:t>
            </a:r>
            <a:r>
              <a:rPr lang="en-US" dirty="0" smtClean="0"/>
              <a:t/>
            </a:r>
            <a:br>
              <a:rPr lang="en-US" dirty="0" smtClean="0"/>
            </a:br>
            <a:r>
              <a:rPr lang="en-US" dirty="0" smtClean="0"/>
              <a:t>data </a:t>
            </a:r>
            <a:r>
              <a:rPr lang="en-US" dirty="0" err="1" smtClean="0"/>
              <a:t>centres</a:t>
            </a:r>
            <a:r>
              <a:rPr lang="en-US" dirty="0" smtClean="0"/>
              <a:t> and </a:t>
            </a:r>
            <a:r>
              <a:rPr lang="en-US" dirty="0" smtClean="0"/>
              <a:t>infrastructures using other forms of AA membership </a:t>
            </a:r>
            <a:r>
              <a:rPr lang="en-US" dirty="0" smtClean="0"/>
              <a:t>management </a:t>
            </a:r>
            <a:br>
              <a:rPr lang="en-US" dirty="0" smtClean="0"/>
            </a:br>
            <a:r>
              <a:rPr lang="en-US" dirty="0" smtClean="0"/>
              <a:t>(SAML, OIDC, LDAP, …)</a:t>
            </a:r>
            <a:endParaRPr lang="en-US"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6</a:t>
            </a:fld>
            <a:endParaRPr lang="en-GB"/>
          </a:p>
        </p:txBody>
      </p:sp>
      <p:sp>
        <p:nvSpPr>
          <p:cNvPr id="4" name="Title 3"/>
          <p:cNvSpPr>
            <a:spLocks noGrp="1"/>
          </p:cNvSpPr>
          <p:nvPr>
            <p:ph type="title"/>
          </p:nvPr>
        </p:nvSpPr>
        <p:spPr/>
        <p:txBody>
          <a:bodyPr/>
          <a:lstStyle/>
          <a:p>
            <a:r>
              <a:rPr lang="en-US" dirty="0" smtClean="0"/>
              <a:t>Protecting the community membership data and its proxy</a:t>
            </a:r>
            <a:endParaRPr lang="en-GB" dirty="0"/>
          </a:p>
        </p:txBody>
      </p:sp>
      <p:sp>
        <p:nvSpPr>
          <p:cNvPr id="9" name="TextBox 8"/>
          <p:cNvSpPr txBox="1"/>
          <p:nvPr/>
        </p:nvSpPr>
        <p:spPr>
          <a:xfrm>
            <a:off x="1143697" y="5628309"/>
            <a:ext cx="4146328" cy="646331"/>
          </a:xfrm>
          <a:prstGeom prst="rect">
            <a:avLst/>
          </a:prstGeom>
          <a:noFill/>
        </p:spPr>
        <p:txBody>
          <a:bodyPr wrap="none" rtlCol="0">
            <a:spAutoFit/>
          </a:bodyPr>
          <a:lstStyle/>
          <a:p>
            <a:pPr algn="ctr"/>
            <a:r>
              <a:rPr lang="en-US" i="1" dirty="0" smtClean="0">
                <a:solidFill>
                  <a:srgbClr val="F57A1E"/>
                </a:solidFill>
              </a:rPr>
              <a:t>push model – the common BPA method</a:t>
            </a:r>
            <a:br>
              <a:rPr lang="en-US" i="1" dirty="0" smtClean="0">
                <a:solidFill>
                  <a:srgbClr val="F57A1E"/>
                </a:solidFill>
              </a:rPr>
            </a:br>
            <a:r>
              <a:rPr lang="en-US" i="1" dirty="0" smtClean="0">
                <a:solidFill>
                  <a:srgbClr val="F57A1E"/>
                </a:solidFill>
              </a:rPr>
              <a:t>(e.g. SAML </a:t>
            </a:r>
            <a:r>
              <a:rPr lang="en-US" i="1" dirty="0" err="1" smtClean="0">
                <a:solidFill>
                  <a:srgbClr val="F57A1E"/>
                </a:solidFill>
              </a:rPr>
              <a:t>AttributeStatement</a:t>
            </a:r>
            <a:r>
              <a:rPr lang="en-US" i="1" dirty="0" smtClean="0">
                <a:solidFill>
                  <a:srgbClr val="F57A1E"/>
                </a:solidFill>
              </a:rPr>
              <a:t>, VOMS AC)</a:t>
            </a:r>
            <a:endParaRPr lang="en-GB" i="1" dirty="0">
              <a:solidFill>
                <a:srgbClr val="F57A1E"/>
              </a:solidFill>
            </a:endParaRPr>
          </a:p>
        </p:txBody>
      </p:sp>
      <p:sp>
        <p:nvSpPr>
          <p:cNvPr id="10" name="TextBox 9"/>
          <p:cNvSpPr txBox="1"/>
          <p:nvPr/>
        </p:nvSpPr>
        <p:spPr>
          <a:xfrm>
            <a:off x="6508330" y="5628309"/>
            <a:ext cx="4591706" cy="646331"/>
          </a:xfrm>
          <a:prstGeom prst="rect">
            <a:avLst/>
          </a:prstGeom>
          <a:noFill/>
        </p:spPr>
        <p:txBody>
          <a:bodyPr wrap="none" rtlCol="0">
            <a:spAutoFit/>
          </a:bodyPr>
          <a:lstStyle/>
          <a:p>
            <a:pPr algn="ctr"/>
            <a:r>
              <a:rPr lang="en-US" i="1" dirty="0" smtClean="0">
                <a:solidFill>
                  <a:srgbClr val="F57A1E"/>
                </a:solidFill>
              </a:rPr>
              <a:t>pull model – common when using directories </a:t>
            </a:r>
            <a:br>
              <a:rPr lang="en-US" i="1" dirty="0" smtClean="0">
                <a:solidFill>
                  <a:srgbClr val="F57A1E"/>
                </a:solidFill>
              </a:rPr>
            </a:br>
            <a:r>
              <a:rPr lang="en-US" i="1" dirty="0" smtClean="0">
                <a:solidFill>
                  <a:srgbClr val="F57A1E"/>
                </a:solidFill>
              </a:rPr>
              <a:t>(e.g. LDAP in PRACE, </a:t>
            </a:r>
            <a:r>
              <a:rPr lang="en-US" i="1" dirty="0" err="1" smtClean="0">
                <a:solidFill>
                  <a:srgbClr val="F57A1E"/>
                </a:solidFill>
              </a:rPr>
              <a:t>userinfo</a:t>
            </a:r>
            <a:r>
              <a:rPr lang="en-US" i="1" dirty="0" smtClean="0">
                <a:solidFill>
                  <a:srgbClr val="F57A1E"/>
                </a:solidFill>
              </a:rPr>
              <a:t> endpoint in OIDC)</a:t>
            </a:r>
            <a:endParaRPr lang="en-GB" i="1" dirty="0">
              <a:solidFill>
                <a:srgbClr val="F57A1E"/>
              </a:solidFill>
            </a:endParaRPr>
          </a:p>
        </p:txBody>
      </p:sp>
      <p:sp>
        <p:nvSpPr>
          <p:cNvPr id="11" name="TextBox 10"/>
          <p:cNvSpPr txBox="1"/>
          <p:nvPr/>
        </p:nvSpPr>
        <p:spPr>
          <a:xfrm>
            <a:off x="1262127" y="6550223"/>
            <a:ext cx="10540706" cy="307777"/>
          </a:xfrm>
          <a:prstGeom prst="rect">
            <a:avLst/>
          </a:prstGeom>
          <a:noFill/>
        </p:spPr>
        <p:txBody>
          <a:bodyPr wrap="none" rtlCol="0">
            <a:spAutoFit/>
          </a:bodyPr>
          <a:lstStyle/>
          <a:p>
            <a:pPr algn="r"/>
            <a:r>
              <a:rPr lang="en-US" sz="1400" i="1" dirty="0" smtClean="0">
                <a:solidFill>
                  <a:srgbClr val="F57A1E"/>
                </a:solidFill>
              </a:rPr>
              <a:t>push and pull model diagrams as per RFC2904 – the 3</a:t>
            </a:r>
            <a:r>
              <a:rPr lang="en-US" sz="1400" i="1" baseline="30000" dirty="0" smtClean="0">
                <a:solidFill>
                  <a:srgbClr val="F57A1E"/>
                </a:solidFill>
              </a:rPr>
              <a:t>rd</a:t>
            </a:r>
            <a:r>
              <a:rPr lang="en-US" sz="1400" i="1" dirty="0" smtClean="0">
                <a:solidFill>
                  <a:srgbClr val="F57A1E"/>
                </a:solidFill>
              </a:rPr>
              <a:t> (agent) model is uncommon in research/collaboration scenarios except for provisioning</a:t>
            </a:r>
            <a:endParaRPr lang="en-GB" sz="1400" i="1" dirty="0">
              <a:solidFill>
                <a:srgbClr val="F57A1E"/>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2" y="2548085"/>
            <a:ext cx="3110898" cy="2619031"/>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9815" y="2523437"/>
            <a:ext cx="3458715" cy="2643679"/>
          </a:xfrm>
          <a:prstGeom prst="rect">
            <a:avLst/>
          </a:prstGeom>
        </p:spPr>
      </p:pic>
    </p:spTree>
    <p:extLst>
      <p:ext uri="{BB962C8B-B14F-4D97-AF65-F5344CB8AC3E}">
        <p14:creationId xmlns:p14="http://schemas.microsoft.com/office/powerpoint/2010/main" val="8136178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b="1" dirty="0" smtClean="0"/>
              <a:t>Many of the recommendations are already implemented ‘implicitly’</a:t>
            </a:r>
          </a:p>
          <a:p>
            <a:r>
              <a:rPr lang="en-GB" dirty="0" smtClean="0"/>
              <a:t>because common software implements it: e.g. signing SAML assertions and JWTs</a:t>
            </a:r>
          </a:p>
          <a:p>
            <a:r>
              <a:rPr lang="en-GB" dirty="0" smtClean="0"/>
              <a:t>because a good data centre already has network monitoring and central logging in place</a:t>
            </a:r>
          </a:p>
          <a:p>
            <a:r>
              <a:rPr lang="en-GB" dirty="0" smtClean="0"/>
              <a:t>because you signed up to Sirtfi (didn’t you?) – so you collaborate in incident response</a:t>
            </a:r>
            <a:endParaRPr lang="en-GB" dirty="0"/>
          </a:p>
          <a:p>
            <a:r>
              <a:rPr lang="en-GB" dirty="0" smtClean="0"/>
              <a:t>because you have trained IT operations personnel looking after the service</a:t>
            </a:r>
          </a:p>
          <a:p>
            <a:endParaRPr lang="en-GB" dirty="0" smtClean="0"/>
          </a:p>
          <a:p>
            <a:pPr marL="0" indent="0">
              <a:buNone/>
            </a:pPr>
            <a:r>
              <a:rPr lang="en-GB" b="1" dirty="0" smtClean="0"/>
              <a:t>And some are intuitive best practice</a:t>
            </a:r>
          </a:p>
          <a:p>
            <a:r>
              <a:rPr lang="en-GB" dirty="0" smtClean="0"/>
              <a:t>like assigning a unique and lasting name to a group</a:t>
            </a:r>
          </a:p>
          <a:p>
            <a:r>
              <a:rPr lang="en-GB" dirty="0"/>
              <a:t>because implemented controls </a:t>
            </a:r>
            <a:r>
              <a:rPr lang="en-GB" dirty="0" smtClean="0"/>
              <a:t>ought </a:t>
            </a:r>
            <a:r>
              <a:rPr lang="en-GB" dirty="0"/>
              <a:t>to be those that have been </a:t>
            </a:r>
            <a:r>
              <a:rPr lang="en-GB" dirty="0" smtClean="0"/>
              <a:t>documented</a:t>
            </a:r>
          </a:p>
          <a:p>
            <a:endParaRPr lang="en-GB" dirty="0"/>
          </a:p>
          <a:p>
            <a:pPr marL="0" indent="0">
              <a:buNone/>
            </a:pPr>
            <a:r>
              <a:rPr lang="en-GB" i="1" dirty="0" smtClean="0"/>
              <a:t>	</a:t>
            </a:r>
            <a:r>
              <a:rPr lang="en-GB" i="1" dirty="0" smtClean="0"/>
              <a:t>Some items </a:t>
            </a:r>
            <a:r>
              <a:rPr lang="en-GB" i="1" dirty="0" smtClean="0"/>
              <a:t>contain </a:t>
            </a:r>
            <a:r>
              <a:rPr lang="en-GB" i="1" dirty="0" smtClean="0"/>
              <a:t>reminders about appropriate values </a:t>
            </a:r>
            <a:r>
              <a:rPr lang="en-GB" i="1" dirty="0" smtClean="0"/>
              <a:t>and recommendations </a:t>
            </a:r>
            <a:r>
              <a:rPr lang="en-GB" i="1" dirty="0" smtClean="0"/>
              <a:t/>
            </a:r>
            <a:br>
              <a:rPr lang="en-GB" i="1" dirty="0" smtClean="0"/>
            </a:br>
            <a:r>
              <a:rPr lang="en-GB" i="1" dirty="0" smtClean="0"/>
              <a:t>	that </a:t>
            </a:r>
            <a:r>
              <a:rPr lang="en-GB" i="1" dirty="0" smtClean="0"/>
              <a:t>are good </a:t>
            </a:r>
            <a:r>
              <a:rPr lang="en-GB" i="1" dirty="0" smtClean="0"/>
              <a:t>practice</a:t>
            </a:r>
            <a:r>
              <a:rPr lang="en-GB" i="1" dirty="0"/>
              <a:t> </a:t>
            </a:r>
            <a:r>
              <a:rPr lang="en-GB" i="1" dirty="0" smtClean="0"/>
              <a:t>- based on the relevant standards involved</a:t>
            </a:r>
            <a:endParaRPr lang="en-GB"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7</a:t>
            </a:fld>
            <a:endParaRPr lang="en-GB"/>
          </a:p>
        </p:txBody>
      </p:sp>
      <p:sp>
        <p:nvSpPr>
          <p:cNvPr id="4" name="Title 3"/>
          <p:cNvSpPr>
            <a:spLocks noGrp="1"/>
          </p:cNvSpPr>
          <p:nvPr>
            <p:ph type="title"/>
          </p:nvPr>
        </p:nvSpPr>
        <p:spPr/>
        <p:txBody>
          <a:bodyPr/>
          <a:lstStyle/>
          <a:p>
            <a:r>
              <a:rPr lang="en-GB" dirty="0" smtClean="0"/>
              <a:t>When the AA is in a </a:t>
            </a:r>
            <a:r>
              <a:rPr lang="en-GB" smtClean="0"/>
              <a:t>managed environment …</a:t>
            </a:r>
            <a:endParaRPr lang="en-GB" dirty="0"/>
          </a:p>
        </p:txBody>
      </p:sp>
    </p:spTree>
    <p:extLst>
      <p:ext uri="{BB962C8B-B14F-4D97-AF65-F5344CB8AC3E}">
        <p14:creationId xmlns:p14="http://schemas.microsoft.com/office/powerpoint/2010/main" val="2811815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2" y="1637607"/>
            <a:ext cx="10909300" cy="4539359"/>
          </a:xfrm>
        </p:spPr>
        <p:txBody>
          <a:bodyPr>
            <a:normAutofit/>
          </a:bodyPr>
          <a:lstStyle/>
          <a:p>
            <a:pPr marL="457200" indent="-457200">
              <a:buFont typeface="+mj-lt"/>
              <a:buAutoNum type="arabicPeriod"/>
            </a:pPr>
            <a:r>
              <a:rPr lang="en-GB" sz="2400" dirty="0" smtClean="0"/>
              <a:t>AEGIS, major RPs, and Infrastructures reviewed it in light of their the </a:t>
            </a:r>
            <a:br>
              <a:rPr lang="en-GB" sz="2400" dirty="0" smtClean="0"/>
            </a:br>
            <a:r>
              <a:rPr lang="en-GB" sz="2400" dirty="0" smtClean="0"/>
              <a:t>current (up-to-date) use cases and models</a:t>
            </a:r>
          </a:p>
          <a:p>
            <a:pPr marL="457200" indent="-457200">
              <a:buFont typeface="+mj-lt"/>
              <a:buAutoNum type="arabicPeriod"/>
            </a:pPr>
            <a:r>
              <a:rPr lang="en-GB" sz="2400" dirty="0" smtClean="0"/>
              <a:t>Guideline aims at both Infrastructure </a:t>
            </a:r>
            <a:r>
              <a:rPr lang="en-GB" sz="2400" dirty="0" smtClean="0"/>
              <a:t>and Community use cases, </a:t>
            </a:r>
            <a:r>
              <a:rPr lang="en-GB" sz="2400" dirty="0" smtClean="0"/>
              <a:t/>
            </a:r>
            <a:br>
              <a:rPr lang="en-GB" sz="2400" dirty="0" smtClean="0"/>
            </a:br>
            <a:r>
              <a:rPr lang="en-GB" sz="2400" dirty="0" smtClean="0"/>
              <a:t>in </a:t>
            </a:r>
            <a:r>
              <a:rPr lang="en-GB" sz="2400" dirty="0" smtClean="0"/>
              <a:t>any combination – independent of their </a:t>
            </a:r>
            <a:r>
              <a:rPr lang="en-GB" sz="2400" dirty="0" smtClean="0"/>
              <a:t>business relationships</a:t>
            </a:r>
            <a:endParaRPr lang="en-GB" sz="2400" dirty="0"/>
          </a:p>
          <a:p>
            <a:pPr marL="457200" indent="-457200">
              <a:buFont typeface="+mj-lt"/>
              <a:buAutoNum type="arabicPeriod"/>
            </a:pPr>
            <a:r>
              <a:rPr lang="en-GB" sz="2400" dirty="0" smtClean="0"/>
              <a:t>Useful </a:t>
            </a:r>
            <a:r>
              <a:rPr lang="en-GB" sz="2400" dirty="0" smtClean="0"/>
              <a:t>input to the EOSC connected proxies as a good practice guideline </a:t>
            </a:r>
          </a:p>
          <a:p>
            <a:pPr marL="457200" indent="-457200">
              <a:buFont typeface="+mj-lt"/>
              <a:buAutoNum type="arabicPeriod"/>
            </a:pPr>
            <a:r>
              <a:rPr lang="en-GB" sz="2400" dirty="0" smtClean="0"/>
              <a:t>Does not address any assessment or review process, but does state what needs to be logged and saved to make (self) assessment, and incident response, possible</a:t>
            </a:r>
            <a:endParaRPr lang="en-GB" sz="2400"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lstStyle/>
          <a:p>
            <a:r>
              <a:rPr lang="en-GB" dirty="0" smtClean="0"/>
              <a:t>Implementation of the AA Operations (“AAI proxy”) Security guidelines</a:t>
            </a:r>
            <a:endParaRPr lang="en-GB" dirty="0"/>
          </a:p>
        </p:txBody>
      </p:sp>
      <p:sp>
        <p:nvSpPr>
          <p:cNvPr id="5" name="TextBox 4"/>
          <p:cNvSpPr txBox="1"/>
          <p:nvPr/>
        </p:nvSpPr>
        <p:spPr>
          <a:xfrm>
            <a:off x="2181302" y="6511615"/>
            <a:ext cx="7961218" cy="338554"/>
          </a:xfrm>
          <a:prstGeom prst="rect">
            <a:avLst/>
          </a:prstGeom>
          <a:noFill/>
        </p:spPr>
        <p:txBody>
          <a:bodyPr wrap="none" rtlCol="0">
            <a:spAutoFit/>
          </a:bodyPr>
          <a:lstStyle/>
          <a:p>
            <a:r>
              <a:rPr lang="en-GB" sz="1600" b="1" dirty="0">
                <a:solidFill>
                  <a:srgbClr val="F6791C"/>
                </a:solidFill>
              </a:rPr>
              <a:t>https://wiki.geant.org/display/AARC/Attribute+Authority+and+Proxy+operational+security</a:t>
            </a:r>
          </a:p>
        </p:txBody>
      </p:sp>
      <p:sp>
        <p:nvSpPr>
          <p:cNvPr id="6" name="Rectangle 5"/>
          <p:cNvSpPr/>
          <p:nvPr/>
        </p:nvSpPr>
        <p:spPr>
          <a:xfrm>
            <a:off x="2011581" y="4659001"/>
            <a:ext cx="7775142" cy="523220"/>
          </a:xfrm>
          <a:prstGeom prst="rect">
            <a:avLst/>
          </a:prstGeom>
        </p:spPr>
        <p:txBody>
          <a:bodyPr wrap="none">
            <a:spAutoFit/>
          </a:bodyPr>
          <a:lstStyle/>
          <a:p>
            <a:r>
              <a:rPr lang="en-GB" sz="2800" b="1" dirty="0">
                <a:solidFill>
                  <a:srgbClr val="F6791C"/>
                </a:solidFill>
              </a:rPr>
              <a:t>https</a:t>
            </a:r>
            <a:r>
              <a:rPr lang="en-GB" sz="2800" b="1" dirty="0" smtClean="0">
                <a:solidFill>
                  <a:srgbClr val="F6791C"/>
                </a:solidFill>
              </a:rPr>
              <a:t>://aarc-community.org/guidelines/aarc-g071/</a:t>
            </a:r>
            <a:endParaRPr lang="en-GB" sz="2800" b="1" dirty="0">
              <a:solidFill>
                <a:srgbClr val="F6791C"/>
              </a:solidFill>
            </a:endParaRPr>
          </a:p>
        </p:txBody>
      </p:sp>
      <p:sp>
        <p:nvSpPr>
          <p:cNvPr id="7" name="TextBox 6"/>
          <p:cNvSpPr txBox="1"/>
          <p:nvPr/>
        </p:nvSpPr>
        <p:spPr>
          <a:xfrm>
            <a:off x="1782416" y="5715832"/>
            <a:ext cx="8233472" cy="369332"/>
          </a:xfrm>
          <a:prstGeom prst="rect">
            <a:avLst/>
          </a:prstGeom>
          <a:noFill/>
        </p:spPr>
        <p:txBody>
          <a:bodyPr wrap="none" rtlCol="0">
            <a:spAutoFit/>
          </a:bodyPr>
          <a:lstStyle/>
          <a:p>
            <a:r>
              <a:rPr lang="en-GB" dirty="0" smtClean="0"/>
              <a:t>it incorporated much of your input as well – thanks for that! Now is your 2</a:t>
            </a:r>
            <a:r>
              <a:rPr lang="en-GB" baseline="30000" dirty="0" smtClean="0"/>
              <a:t>nd</a:t>
            </a:r>
            <a:r>
              <a:rPr lang="en-GB" dirty="0" smtClean="0"/>
              <a:t> chance …</a:t>
            </a:r>
            <a:endParaRPr lang="en-GB" dirty="0"/>
          </a:p>
        </p:txBody>
      </p:sp>
    </p:spTree>
    <p:extLst>
      <p:ext uri="{BB962C8B-B14F-4D97-AF65-F5344CB8AC3E}">
        <p14:creationId xmlns:p14="http://schemas.microsoft.com/office/powerpoint/2010/main" val="2263501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GB" dirty="0" smtClean="0"/>
              <a:t>davidg@nikhef.nl</a:t>
            </a:r>
            <a:endParaRPr lang="en-GB" dirty="0"/>
          </a:p>
        </p:txBody>
      </p:sp>
      <p:sp>
        <p:nvSpPr>
          <p:cNvPr id="3" name="Text Placeholder 2"/>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41920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RC-community-template-16-9-format.potx" id="{AE52D9D6-9D64-47B7-BEDA-75986951F70B}" vid="{0061BA48-699B-4232-B02C-5EF96819DD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AA3960-760A-4B61-8C8B-DBF90F37C8C8}">
  <ds:schemaRefs>
    <ds:schemaRef ds:uri="http://www.w3.org/XML/1998/namespace"/>
    <ds:schemaRef ds:uri="http://purl.org/dc/dcmitype/"/>
    <ds:schemaRef ds:uri="http://purl.org/dc/term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22C07721-32FF-48B6-9D36-E09F4CC3A6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AARC-community-template-16-9-format</Template>
  <TotalTime>526</TotalTime>
  <Words>620</Words>
  <Application>Microsoft Office PowerPoint</Application>
  <PresentationFormat>Widescreen</PresentationFormat>
  <Paragraphs>83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Verdana</vt:lpstr>
      <vt:lpstr>GEANT Association</vt:lpstr>
      <vt:lpstr>PowerPoint Presentation</vt:lpstr>
      <vt:lpstr>Operational guideline landscape for - proxy or source - AAI components</vt:lpstr>
      <vt:lpstr>Operational security focus in the BPA: beyond just the IdPs</vt:lpstr>
      <vt:lpstr>AARC-G071: keeping users &amp; communities protected, moving across models</vt:lpstr>
      <vt:lpstr>Deployment guidance included … </vt:lpstr>
      <vt:lpstr>Protecting the community membership data and its proxy</vt:lpstr>
      <vt:lpstr>When the AA is in a managed environment …</vt:lpstr>
      <vt:lpstr>Implementation of the AA Operations (“AAI proxy”) Security guidelines</vt:lpstr>
      <vt:lpstr>PowerPoint Presentation</vt:lpstr>
    </vt:vector>
  </TitlesOfParts>
  <Company>Nikhef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davidg</dc:creator>
  <cp:lastModifiedBy>davidg</cp:lastModifiedBy>
  <cp:revision>44</cp:revision>
  <cp:lastPrinted>2015-05-01T10:30:08Z</cp:lastPrinted>
  <dcterms:created xsi:type="dcterms:W3CDTF">2020-02-06T08:47:28Z</dcterms:created>
  <dcterms:modified xsi:type="dcterms:W3CDTF">2022-02-14T15:00:39Z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