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88" r:id="rId5"/>
    <p:sldId id="293" r:id="rId6"/>
    <p:sldId id="290" r:id="rId7"/>
    <p:sldId id="292" r:id="rId8"/>
    <p:sldId id="291" r:id="rId9"/>
    <p:sldId id="296" r:id="rId10"/>
    <p:sldId id="289" r:id="rId11"/>
    <p:sldId id="294" r:id="rId12"/>
    <p:sldId id="295" r:id="rId13"/>
    <p:sldId id="297" r:id="rId14"/>
    <p:sldId id="298" r:id="rId15"/>
    <p:sldId id="305" r:id="rId16"/>
    <p:sldId id="306" r:id="rId17"/>
    <p:sldId id="302" r:id="rId18"/>
    <p:sldId id="300" r:id="rId19"/>
    <p:sldId id="303" r:id="rId20"/>
    <p:sldId id="304" r:id="rId21"/>
    <p:sldId id="301" r:id="rId22"/>
    <p:sldId id="307" r:id="rId23"/>
    <p:sldId id="287" r:id="rId2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E"/>
    <a:srgbClr val="F6791C"/>
    <a:srgbClr val="F57B20"/>
    <a:srgbClr val="F57A1E"/>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98" d="100"/>
          <a:sy n="98" d="100"/>
        </p:scale>
        <p:origin x="102" y="102"/>
      </p:cViewPr>
      <p:guideLst/>
    </p:cSldViewPr>
  </p:slideViewPr>
  <p:notesTextViewPr>
    <p:cViewPr>
      <p:scale>
        <a:sx n="3" d="2"/>
        <a:sy n="3" d="2"/>
      </p:scale>
      <p:origin x="0" y="0"/>
    </p:cViewPr>
  </p:notesTextViewPr>
  <p:sorterViewPr>
    <p:cViewPr>
      <p:scale>
        <a:sx n="150" d="100"/>
        <a:sy n="150" d="100"/>
      </p:scale>
      <p:origin x="0" y="-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08/06/2021</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dwells also on naming since that is</a:t>
            </a:r>
            <a:r>
              <a:rPr lang="en-US" baseline="0" dirty="0" smtClean="0"/>
              <a:t> the unique hook for the service providers to actually track back persistently to the proper community as well as operator …</a:t>
            </a:r>
            <a:endParaRPr lang="en-GB" dirty="0"/>
          </a:p>
        </p:txBody>
      </p:sp>
      <p:sp>
        <p:nvSpPr>
          <p:cNvPr id="6" name="Header Placeholder 5"/>
          <p:cNvSpPr>
            <a:spLocks noGrp="1"/>
          </p:cNvSpPr>
          <p:nvPr>
            <p:ph type="hdr" sz="quarter" idx="12"/>
          </p:nvPr>
        </p:nvSpPr>
        <p:spPr/>
        <p:txBody>
          <a:bodyPr/>
          <a:lstStyle/>
          <a:p>
            <a:r>
              <a:rPr lang="en-GB" smtClean="0"/>
              <a:t>AARC Policy and Best Practice Harmonisation (AARC2 Review)</a:t>
            </a:r>
            <a:endParaRPr lang="en-GB"/>
          </a:p>
        </p:txBody>
      </p:sp>
      <p:sp>
        <p:nvSpPr>
          <p:cNvPr id="7" name="Date Placeholder 6"/>
          <p:cNvSpPr>
            <a:spLocks noGrp="1"/>
          </p:cNvSpPr>
          <p:nvPr>
            <p:ph type="dt" idx="13"/>
          </p:nvPr>
        </p:nvSpPr>
        <p:spPr/>
        <p:txBody>
          <a:bodyPr/>
          <a:lstStyle/>
          <a:p>
            <a:r>
              <a:rPr lang="en-US" smtClean="0"/>
              <a:t>June 2019</a:t>
            </a:r>
            <a:endParaRPr lang="en-GB"/>
          </a:p>
        </p:txBody>
      </p:sp>
    </p:spTree>
    <p:extLst>
      <p:ext uri="{BB962C8B-B14F-4D97-AF65-F5344CB8AC3E}">
        <p14:creationId xmlns:p14="http://schemas.microsoft.com/office/powerpoint/2010/main" val="2237091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ogle.com/url?q=http://xsede.org&amp;sa=D&amp;ust=1589532474920000&amp;usg=AFQjCNHbo_pxPZ_AnaPOMY_ZPMfYfORmV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smtClean="0"/>
              <a:t>David </a:t>
            </a:r>
            <a:r>
              <a:rPr lang="en-GB" dirty="0" err="1" smtClean="0"/>
              <a:t>Groep</a:t>
            </a:r>
            <a:endParaRPr lang="en-GB" dirty="0"/>
          </a:p>
        </p:txBody>
      </p:sp>
      <p:sp>
        <p:nvSpPr>
          <p:cNvPr id="6" name="Text Placeholder 5"/>
          <p:cNvSpPr>
            <a:spLocks noGrp="1"/>
          </p:cNvSpPr>
          <p:nvPr>
            <p:ph type="body" sz="quarter" idx="12"/>
          </p:nvPr>
        </p:nvSpPr>
        <p:spPr/>
        <p:txBody>
          <a:bodyPr/>
          <a:lstStyle/>
          <a:p>
            <a:r>
              <a:rPr lang="en-GB" dirty="0" err="1" smtClean="0"/>
              <a:t>EUGridPMA</a:t>
            </a:r>
            <a:r>
              <a:rPr lang="en-GB" dirty="0" smtClean="0"/>
              <a:t> </a:t>
            </a:r>
            <a:r>
              <a:rPr lang="en-GB" dirty="0" smtClean="0"/>
              <a:t>52</a:t>
            </a:r>
            <a:r>
              <a:rPr lang="en-GB" dirty="0" smtClean="0"/>
              <a:t> </a:t>
            </a:r>
            <a:r>
              <a:rPr lang="en-GB" dirty="0" smtClean="0"/>
              <a:t>meeting</a:t>
            </a:r>
            <a:endParaRPr lang="en-GB" dirty="0"/>
          </a:p>
        </p:txBody>
      </p:sp>
      <p:sp>
        <p:nvSpPr>
          <p:cNvPr id="8" name="Text Placeholder 7"/>
          <p:cNvSpPr>
            <a:spLocks noGrp="1"/>
          </p:cNvSpPr>
          <p:nvPr>
            <p:ph type="body" sz="quarter" idx="17"/>
          </p:nvPr>
        </p:nvSpPr>
        <p:spPr/>
        <p:txBody>
          <a:bodyPr/>
          <a:lstStyle/>
          <a:p>
            <a:r>
              <a:rPr lang="en-GB" dirty="0" smtClean="0"/>
              <a:t>A brief introduction to the AARC G048bis process</a:t>
            </a:r>
            <a:endParaRPr lang="en-GB" dirty="0"/>
          </a:p>
        </p:txBody>
      </p:sp>
      <p:sp>
        <p:nvSpPr>
          <p:cNvPr id="7" name="Text Placeholder 6"/>
          <p:cNvSpPr>
            <a:spLocks noGrp="1"/>
          </p:cNvSpPr>
          <p:nvPr>
            <p:ph type="body" sz="quarter" idx="14"/>
          </p:nvPr>
        </p:nvSpPr>
        <p:spPr/>
        <p:txBody>
          <a:bodyPr/>
          <a:lstStyle/>
          <a:p>
            <a:r>
              <a:rPr lang="en-GB" dirty="0" smtClean="0"/>
              <a:t>Attribute Authority </a:t>
            </a:r>
            <a:r>
              <a:rPr lang="en-GB" dirty="0" smtClean="0"/>
              <a:t>Operations Revisited</a:t>
            </a:r>
            <a:endParaRPr lang="en-GB" dirty="0"/>
          </a:p>
        </p:txBody>
      </p:sp>
      <p:sp>
        <p:nvSpPr>
          <p:cNvPr id="9" name="Text Placeholder 8"/>
          <p:cNvSpPr>
            <a:spLocks noGrp="1"/>
          </p:cNvSpPr>
          <p:nvPr>
            <p:ph type="body" sz="quarter" idx="18"/>
          </p:nvPr>
        </p:nvSpPr>
        <p:spPr/>
        <p:txBody>
          <a:bodyPr/>
          <a:lstStyle/>
          <a:p>
            <a:r>
              <a:rPr lang="en-GB" dirty="0" smtClean="0"/>
              <a:t>2021-06-08</a:t>
            </a:r>
            <a:endParaRPr lang="en-GB" dirty="0"/>
          </a:p>
        </p:txBody>
      </p:sp>
      <p:sp>
        <p:nvSpPr>
          <p:cNvPr id="10" name="Text Placeholder 9"/>
          <p:cNvSpPr>
            <a:spLocks noGrp="1"/>
          </p:cNvSpPr>
          <p:nvPr>
            <p:ph type="body" sz="quarter" idx="19"/>
          </p:nvPr>
        </p:nvSpPr>
        <p:spPr/>
        <p:txBody>
          <a:bodyPr/>
          <a:lstStyle/>
          <a:p>
            <a:r>
              <a:rPr lang="en-GB" dirty="0" smtClean="0"/>
              <a:t>AARC Community Policy WG</a:t>
            </a:r>
            <a:endParaRPr lang="en-GB"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2968" y="4734043"/>
            <a:ext cx="852158" cy="330468"/>
          </a:xfrm>
          <a:prstGeom prst="rect">
            <a:avLst/>
          </a:prstGeom>
        </p:spPr>
      </p:pic>
    </p:spTree>
    <p:extLst>
      <p:ext uri="{BB962C8B-B14F-4D97-AF65-F5344CB8AC3E}">
        <p14:creationId xmlns:p14="http://schemas.microsoft.com/office/powerpoint/2010/main" val="60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637607"/>
            <a:ext cx="10909300" cy="4539359"/>
          </a:xfrm>
        </p:spPr>
        <p:txBody>
          <a:bodyPr>
            <a:normAutofit/>
          </a:bodyPr>
          <a:lstStyle/>
          <a:p>
            <a:pPr marL="457200" indent="-457200">
              <a:buFont typeface="+mj-lt"/>
              <a:buAutoNum type="arabicPeriod"/>
            </a:pPr>
            <a:r>
              <a:rPr lang="en-GB" sz="2400" dirty="0" smtClean="0"/>
              <a:t>via AEGIS, major RPs and Infrastructures reviewed it in light of their the current (up-to-date) use cases and models</a:t>
            </a:r>
          </a:p>
          <a:p>
            <a:pPr marL="457200" indent="-457200">
              <a:buFont typeface="+mj-lt"/>
              <a:buAutoNum type="arabicPeriod"/>
            </a:pPr>
            <a:r>
              <a:rPr lang="en-GB" sz="2400" dirty="0" smtClean="0"/>
              <a:t>review showed the doc has some ‘hidden legacy’ </a:t>
            </a:r>
            <a:r>
              <a:rPr lang="en-GB" sz="2400" dirty="0" smtClean="0"/>
              <a:t/>
            </a:r>
            <a:br>
              <a:rPr lang="en-GB" sz="2400" dirty="0" smtClean="0"/>
            </a:br>
            <a:r>
              <a:rPr lang="en-GB" sz="2400" dirty="0" smtClean="0"/>
              <a:t>(</a:t>
            </a:r>
            <a:r>
              <a:rPr lang="en-GB" sz="2400" dirty="0" smtClean="0"/>
              <a:t>too specific in some cases, but then vague for other scenarios)</a:t>
            </a:r>
          </a:p>
          <a:p>
            <a:pPr marL="457200" indent="-457200">
              <a:buFont typeface="+mj-lt"/>
              <a:buAutoNum type="arabicPeriod"/>
            </a:pPr>
            <a:r>
              <a:rPr lang="en-GB" sz="2400" dirty="0" smtClean="0"/>
              <a:t>some acronyms were taken for granted (RP, OP, &amp;c)</a:t>
            </a:r>
          </a:p>
          <a:p>
            <a:pPr marL="457200" indent="-457200">
              <a:buFont typeface="+mj-lt"/>
              <a:buAutoNum type="arabicPeriod"/>
            </a:pPr>
            <a:r>
              <a:rPr lang="en-GB" sz="2400" dirty="0" smtClean="0"/>
              <a:t>wording unintentionally conveyed that ‘physical on-</a:t>
            </a:r>
            <a:r>
              <a:rPr lang="en-GB" sz="2400" dirty="0" err="1" smtClean="0"/>
              <a:t>prem</a:t>
            </a:r>
            <a:r>
              <a:rPr lang="en-GB" sz="2400" dirty="0" smtClean="0"/>
              <a:t>’ was required</a:t>
            </a:r>
          </a:p>
          <a:p>
            <a:pPr marL="457200" indent="-457200">
              <a:buFont typeface="+mj-lt"/>
              <a:buAutoNum type="arabicPeriod"/>
            </a:pPr>
            <a:r>
              <a:rPr lang="en-GB" sz="2400" dirty="0" smtClean="0"/>
              <a:t>guideline put emphasis on community autonomy (and responsibility) which some infrastructures may want to see as a ‘business relationship’ with their community</a:t>
            </a:r>
            <a:br>
              <a:rPr lang="en-GB" sz="2400" dirty="0" smtClean="0"/>
            </a:br>
            <a:r>
              <a:rPr lang="en-GB" sz="2400" i="1" dirty="0" smtClean="0"/>
              <a:t>but then, what ‘community’ means in a context is easy to mix up, as seen in </a:t>
            </a:r>
            <a:br>
              <a:rPr lang="en-GB" sz="2400" i="1" dirty="0" smtClean="0"/>
            </a:br>
            <a:r>
              <a:rPr lang="en-GB" sz="2400" i="1" dirty="0" smtClean="0"/>
              <a:t>the community membership management discussion in UK IRIS yesterday</a:t>
            </a:r>
            <a:endParaRPr lang="en-GB" sz="2400"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r>
              <a:rPr lang="en-GB" dirty="0" smtClean="0"/>
              <a:t>Implementation of AA Operations Security guidelines</a:t>
            </a:r>
            <a:endParaRPr lang="en-GB" dirty="0"/>
          </a:p>
        </p:txBody>
      </p:sp>
      <p:sp>
        <p:nvSpPr>
          <p:cNvPr id="5" name="TextBox 4"/>
          <p:cNvSpPr txBox="1"/>
          <p:nvPr/>
        </p:nvSpPr>
        <p:spPr>
          <a:xfrm>
            <a:off x="2181302" y="6511615"/>
            <a:ext cx="7961218" cy="338554"/>
          </a:xfrm>
          <a:prstGeom prst="rect">
            <a:avLst/>
          </a:prstGeom>
          <a:noFill/>
        </p:spPr>
        <p:txBody>
          <a:bodyPr wrap="none" rtlCol="0">
            <a:spAutoFit/>
          </a:bodyPr>
          <a:lstStyle/>
          <a:p>
            <a:r>
              <a:rPr lang="en-GB" sz="1600" b="1" dirty="0">
                <a:solidFill>
                  <a:srgbClr val="F6791C"/>
                </a:solidFill>
              </a:rPr>
              <a:t>https://wiki.geant.org/display/AARC/Attribute+Authority+and+Proxy+operational+security</a:t>
            </a:r>
          </a:p>
        </p:txBody>
      </p:sp>
      <p:sp>
        <p:nvSpPr>
          <p:cNvPr id="6" name="Rectangle 5"/>
          <p:cNvSpPr/>
          <p:nvPr/>
        </p:nvSpPr>
        <p:spPr>
          <a:xfrm>
            <a:off x="3234585" y="5420443"/>
            <a:ext cx="5113003" cy="523220"/>
          </a:xfrm>
          <a:prstGeom prst="rect">
            <a:avLst/>
          </a:prstGeom>
        </p:spPr>
        <p:txBody>
          <a:bodyPr wrap="none">
            <a:spAutoFit/>
          </a:bodyPr>
          <a:lstStyle/>
          <a:p>
            <a:r>
              <a:rPr lang="en-GB" sz="2800" b="1" dirty="0">
                <a:solidFill>
                  <a:srgbClr val="F6791C"/>
                </a:solidFill>
              </a:rPr>
              <a:t>https://wiki.geant.org/x/-YVgBw</a:t>
            </a:r>
          </a:p>
        </p:txBody>
      </p:sp>
      <p:sp>
        <p:nvSpPr>
          <p:cNvPr id="8" name="Rectangle 7"/>
          <p:cNvSpPr/>
          <p:nvPr/>
        </p:nvSpPr>
        <p:spPr>
          <a:xfrm>
            <a:off x="922713" y="5949295"/>
            <a:ext cx="11363498" cy="400110"/>
          </a:xfrm>
          <a:prstGeom prst="rect">
            <a:avLst/>
          </a:prstGeom>
        </p:spPr>
        <p:txBody>
          <a:bodyPr wrap="square">
            <a:spAutoFit/>
          </a:bodyPr>
          <a:lstStyle/>
          <a:p>
            <a:r>
              <a:rPr lang="en-GB" sz="2000" b="1" dirty="0" smtClean="0">
                <a:solidFill>
                  <a:srgbClr val="003F5E"/>
                </a:solidFill>
              </a:rPr>
              <a:t>https://docs.google.com/document/d/1-hbqSpQegm7UaC_wupFzFMm19Q024UPkG-8Jwokkmzc</a:t>
            </a:r>
            <a:endParaRPr lang="en-GB" sz="2000" b="1" dirty="0">
              <a:solidFill>
                <a:srgbClr val="003F5E"/>
              </a:solidFill>
            </a:endParaRPr>
          </a:p>
        </p:txBody>
      </p:sp>
    </p:spTree>
    <p:extLst>
      <p:ext uri="{BB962C8B-B14F-4D97-AF65-F5344CB8AC3E}">
        <p14:creationId xmlns:p14="http://schemas.microsoft.com/office/powerpoint/2010/main" val="226350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p:txBody>
          <a:bodyPr/>
          <a:lstStyle/>
          <a:p>
            <a:r>
              <a:rPr lang="en-GB" dirty="0" smtClean="0"/>
              <a:t>Discussion items: auditability, integrity, logging, and incident response</a:t>
            </a:r>
            <a:endParaRPr lang="en-GB" dirty="0"/>
          </a:p>
        </p:txBody>
      </p:sp>
      <p:sp>
        <p:nvSpPr>
          <p:cNvPr id="5" name="Rectangle 4"/>
          <p:cNvSpPr/>
          <p:nvPr/>
        </p:nvSpPr>
        <p:spPr>
          <a:xfrm>
            <a:off x="1321724" y="1499075"/>
            <a:ext cx="9468196" cy="2246769"/>
          </a:xfrm>
          <a:prstGeom prst="rect">
            <a:avLst/>
          </a:prstGeom>
          <a:solidFill>
            <a:schemeClr val="bg1">
              <a:lumMod val="95000"/>
            </a:schemeClr>
          </a:solidFill>
        </p:spPr>
        <p:txBody>
          <a:bodyPr wrap="square">
            <a:spAutoFit/>
          </a:bodyPr>
          <a:lstStyle/>
          <a:p>
            <a:r>
              <a:rPr lang="en-GB" sz="2000" dirty="0" smtClean="0">
                <a:solidFill>
                  <a:schemeClr val="tx1">
                    <a:lumMod val="75000"/>
                    <a:lumOff val="25000"/>
                  </a:schemeClr>
                </a:solidFill>
                <a:latin typeface="Roboto"/>
              </a:rPr>
              <a:t>Section </a:t>
            </a:r>
            <a:r>
              <a:rPr lang="en-GB" sz="2000" dirty="0">
                <a:solidFill>
                  <a:schemeClr val="tx1">
                    <a:lumMod val="75000"/>
                    <a:lumOff val="25000"/>
                  </a:schemeClr>
                </a:solidFill>
                <a:latin typeface="Roboto"/>
              </a:rPr>
              <a:t>3.7, item 2, </a:t>
            </a:r>
            <a:r>
              <a:rPr lang="en-GB" sz="2000" dirty="0" smtClean="0">
                <a:solidFill>
                  <a:schemeClr val="tx1">
                    <a:lumMod val="75000"/>
                    <a:lumOff val="25000"/>
                  </a:schemeClr>
                </a:solidFill>
                <a:latin typeface="Roboto"/>
              </a:rPr>
              <a:t>"</a:t>
            </a:r>
            <a:r>
              <a:rPr lang="en-GB" sz="2000" b="1" dirty="0" smtClean="0">
                <a:solidFill>
                  <a:schemeClr val="tx1">
                    <a:lumMod val="75000"/>
                    <a:lumOff val="25000"/>
                  </a:schemeClr>
                </a:solidFill>
                <a:latin typeface="Roboto"/>
              </a:rPr>
              <a:t>The </a:t>
            </a:r>
            <a:r>
              <a:rPr lang="en-GB" sz="2000" b="1" dirty="0">
                <a:solidFill>
                  <a:schemeClr val="tx1">
                    <a:lumMod val="75000"/>
                    <a:lumOff val="25000"/>
                  </a:schemeClr>
                </a:solidFill>
                <a:latin typeface="Roboto"/>
              </a:rPr>
              <a:t>AA Operator must record and archive at lest the follow for all its hosted AAs </a:t>
            </a:r>
            <a:r>
              <a:rPr lang="en-GB" sz="2000" dirty="0">
                <a:solidFill>
                  <a:schemeClr val="tx1">
                    <a:lumMod val="75000"/>
                    <a:lumOff val="25000"/>
                  </a:schemeClr>
                </a:solidFill>
                <a:latin typeface="Roboto"/>
              </a:rPr>
              <a:t>.</a:t>
            </a:r>
            <a:r>
              <a:rPr lang="en-GB" sz="2000" b="1" dirty="0">
                <a:solidFill>
                  <a:schemeClr val="tx1">
                    <a:lumMod val="75000"/>
                    <a:lumOff val="25000"/>
                  </a:schemeClr>
                </a:solidFill>
                <a:latin typeface="Roboto"/>
              </a:rPr>
              <a:t> </a:t>
            </a:r>
            <a:r>
              <a:rPr lang="en-GB" sz="2000" dirty="0">
                <a:solidFill>
                  <a:schemeClr val="tx1">
                    <a:lumMod val="75000"/>
                    <a:lumOff val="25000"/>
                  </a:schemeClr>
                </a:solidFill>
                <a:latin typeface="Roboto"/>
              </a:rPr>
              <a:t>. . </a:t>
            </a:r>
            <a:r>
              <a:rPr lang="en-GB" sz="2000" b="1" dirty="0">
                <a:solidFill>
                  <a:schemeClr val="tx1">
                    <a:lumMod val="75000"/>
                    <a:lumOff val="25000"/>
                  </a:schemeClr>
                </a:solidFill>
                <a:latin typeface="Roboto"/>
              </a:rPr>
              <a:t>(b) all issued attribute assertion</a:t>
            </a:r>
            <a:r>
              <a:rPr lang="en-GB" sz="2000" dirty="0">
                <a:solidFill>
                  <a:schemeClr val="tx1">
                    <a:lumMod val="75000"/>
                    <a:lumOff val="25000"/>
                  </a:schemeClr>
                </a:solidFill>
                <a:latin typeface="Roboto"/>
              </a:rPr>
              <a:t> . . ."</a:t>
            </a:r>
            <a:br>
              <a:rPr lang="en-GB" sz="2000" dirty="0">
                <a:solidFill>
                  <a:schemeClr val="tx1">
                    <a:lumMod val="75000"/>
                    <a:lumOff val="25000"/>
                  </a:schemeClr>
                </a:solidFill>
                <a:latin typeface="Roboto"/>
              </a:rPr>
            </a:br>
            <a:r>
              <a:rPr lang="en-GB" sz="2000" dirty="0">
                <a:solidFill>
                  <a:schemeClr val="tx1">
                    <a:lumMod val="75000"/>
                    <a:lumOff val="25000"/>
                  </a:schemeClr>
                </a:solidFill>
                <a:latin typeface="Roboto"/>
              </a:rPr>
              <a:t/>
            </a:r>
            <a:br>
              <a:rPr lang="en-GB" sz="2000" dirty="0">
                <a:solidFill>
                  <a:schemeClr val="tx1">
                    <a:lumMod val="75000"/>
                    <a:lumOff val="25000"/>
                  </a:schemeClr>
                </a:solidFill>
                <a:latin typeface="Roboto"/>
              </a:rPr>
            </a:br>
            <a:r>
              <a:rPr lang="en-GB" sz="2000" dirty="0" smtClean="0">
                <a:solidFill>
                  <a:schemeClr val="tx1">
                    <a:lumMod val="75000"/>
                    <a:lumOff val="25000"/>
                  </a:schemeClr>
                </a:solidFill>
                <a:latin typeface="Roboto"/>
              </a:rPr>
              <a:t>GEANT (Christos): </a:t>
            </a:r>
            <a:r>
              <a:rPr lang="en-GB" sz="2000" i="1" dirty="0" smtClean="0">
                <a:solidFill>
                  <a:schemeClr val="tx1">
                    <a:lumMod val="75000"/>
                    <a:lumOff val="25000"/>
                  </a:schemeClr>
                </a:solidFill>
                <a:latin typeface="Roboto"/>
              </a:rPr>
              <a:t>This </a:t>
            </a:r>
            <a:r>
              <a:rPr lang="en-GB" sz="2000" i="1" dirty="0">
                <a:solidFill>
                  <a:schemeClr val="tx1">
                    <a:lumMod val="75000"/>
                    <a:lumOff val="25000"/>
                  </a:schemeClr>
                </a:solidFill>
                <a:latin typeface="Roboto"/>
              </a:rPr>
              <a:t>implies that the AA operator will have to keep in its logs all the personal data of the user. It makes more sense to log information about the identification of the (e.g. community identifier) and assertions that can be used for authorization, but not information like name, email address </a:t>
            </a:r>
            <a:r>
              <a:rPr lang="en-GB" sz="2000" i="1" dirty="0" err="1">
                <a:solidFill>
                  <a:schemeClr val="tx1">
                    <a:lumMod val="75000"/>
                    <a:lumOff val="25000"/>
                  </a:schemeClr>
                </a:solidFill>
                <a:latin typeface="Roboto"/>
              </a:rPr>
              <a:t>etc</a:t>
            </a:r>
            <a:r>
              <a:rPr lang="en-GB" sz="2000" i="1" dirty="0">
                <a:solidFill>
                  <a:schemeClr val="tx1">
                    <a:lumMod val="75000"/>
                    <a:lumOff val="25000"/>
                  </a:schemeClr>
                </a:solidFill>
                <a:latin typeface="Roboto"/>
              </a:rPr>
              <a:t> of the user</a:t>
            </a:r>
            <a:r>
              <a:rPr lang="en-GB" sz="2000" i="1" dirty="0" smtClean="0">
                <a:solidFill>
                  <a:schemeClr val="tx1">
                    <a:lumMod val="75000"/>
                    <a:lumOff val="25000"/>
                  </a:schemeClr>
                </a:solidFill>
                <a:latin typeface="Roboto"/>
              </a:rPr>
              <a:t>. </a:t>
            </a:r>
            <a:endParaRPr lang="en-GB" sz="2000" i="1" dirty="0">
              <a:solidFill>
                <a:schemeClr val="tx1">
                  <a:lumMod val="75000"/>
                  <a:lumOff val="25000"/>
                </a:schemeClr>
              </a:solidFill>
              <a:latin typeface="Roboto"/>
            </a:endParaRPr>
          </a:p>
        </p:txBody>
      </p:sp>
      <p:sp>
        <p:nvSpPr>
          <p:cNvPr id="6" name="Rectangle 5"/>
          <p:cNvSpPr/>
          <p:nvPr/>
        </p:nvSpPr>
        <p:spPr>
          <a:xfrm>
            <a:off x="1321724" y="3965139"/>
            <a:ext cx="9468196" cy="2246769"/>
          </a:xfrm>
          <a:prstGeom prst="rect">
            <a:avLst/>
          </a:prstGeom>
          <a:solidFill>
            <a:schemeClr val="bg1">
              <a:lumMod val="95000"/>
            </a:schemeClr>
          </a:solidFill>
        </p:spPr>
        <p:txBody>
          <a:bodyPr wrap="square">
            <a:spAutoFit/>
          </a:bodyPr>
          <a:lstStyle/>
          <a:p>
            <a:r>
              <a:rPr lang="en-GB" sz="2000" dirty="0">
                <a:solidFill>
                  <a:srgbClr val="3C4043"/>
                </a:solidFill>
                <a:latin typeface="Roboto"/>
              </a:rPr>
              <a:t>Section 3.6, item 6: "</a:t>
            </a:r>
            <a:r>
              <a:rPr lang="en-GB" sz="2000" b="1" dirty="0">
                <a:solidFill>
                  <a:srgbClr val="3C4043"/>
                </a:solidFill>
                <a:latin typeface="Roboto"/>
              </a:rPr>
              <a:t>The AA Operator must accept being audited following reasonable requests from a Community it serves and from relying </a:t>
            </a:r>
            <a:r>
              <a:rPr lang="en-GB" sz="2000" b="1" dirty="0" smtClean="0">
                <a:solidFill>
                  <a:srgbClr val="3C4043"/>
                </a:solidFill>
                <a:latin typeface="Roboto"/>
              </a:rPr>
              <a:t>parties […]</a:t>
            </a:r>
            <a:r>
              <a:rPr lang="en-GB" sz="2000" dirty="0" smtClean="0">
                <a:solidFill>
                  <a:srgbClr val="3C4043"/>
                </a:solidFill>
                <a:latin typeface="Roboto"/>
              </a:rPr>
              <a:t>”</a:t>
            </a:r>
            <a:endParaRPr lang="en-GB" sz="2000" dirty="0">
              <a:solidFill>
                <a:srgbClr val="3C4043"/>
              </a:solidFill>
              <a:latin typeface="Roboto"/>
            </a:endParaRPr>
          </a:p>
          <a:p>
            <a:r>
              <a:rPr lang="en-GB" sz="2000" dirty="0" smtClean="0">
                <a:solidFill>
                  <a:srgbClr val="3C4043"/>
                </a:solidFill>
                <a:latin typeface="Roboto"/>
              </a:rPr>
              <a:t/>
            </a:r>
            <a:br>
              <a:rPr lang="en-GB" sz="2000" dirty="0" smtClean="0">
                <a:solidFill>
                  <a:srgbClr val="3C4043"/>
                </a:solidFill>
                <a:latin typeface="Roboto"/>
              </a:rPr>
            </a:br>
            <a:r>
              <a:rPr lang="en-GB" sz="2000" dirty="0">
                <a:solidFill>
                  <a:schemeClr val="tx1">
                    <a:lumMod val="75000"/>
                    <a:lumOff val="25000"/>
                  </a:schemeClr>
                </a:solidFill>
                <a:latin typeface="Roboto"/>
              </a:rPr>
              <a:t>GEANT (Christos): </a:t>
            </a:r>
            <a:r>
              <a:rPr lang="en-GB" sz="2000" i="1" dirty="0" smtClean="0">
                <a:solidFill>
                  <a:srgbClr val="3C4043"/>
                </a:solidFill>
                <a:latin typeface="Roboto"/>
              </a:rPr>
              <a:t>This is something that is typically part of the contractual relationship between the AA operator and the community. Such a requirements has many assumption about the business relationships between the parties.</a:t>
            </a:r>
            <a:endParaRPr lang="en-GB" sz="2000" i="1" dirty="0">
              <a:solidFill>
                <a:srgbClr val="3C4043"/>
              </a:solidFill>
              <a:latin typeface="Roboto"/>
            </a:endParaRPr>
          </a:p>
        </p:txBody>
      </p:sp>
    </p:spTree>
    <p:extLst>
      <p:ext uri="{BB962C8B-B14F-4D97-AF65-F5344CB8AC3E}">
        <p14:creationId xmlns:p14="http://schemas.microsoft.com/office/powerpoint/2010/main" val="1940805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GB" dirty="0" smtClean="0"/>
              <a:t>On </a:t>
            </a:r>
            <a:r>
              <a:rPr lang="en-GB" dirty="0" err="1" smtClean="0"/>
              <a:t>auditablility</a:t>
            </a:r>
            <a:r>
              <a:rPr lang="en-GB" dirty="0" smtClean="0"/>
              <a:t> and having the logs to ability to do incident response</a:t>
            </a:r>
            <a:endParaRPr lang="en-GB" dirty="0"/>
          </a:p>
        </p:txBody>
      </p:sp>
      <p:sp>
        <p:nvSpPr>
          <p:cNvPr id="5" name="Rectangle 4"/>
          <p:cNvSpPr/>
          <p:nvPr/>
        </p:nvSpPr>
        <p:spPr>
          <a:xfrm>
            <a:off x="455646" y="3389551"/>
            <a:ext cx="11107358" cy="2031325"/>
          </a:xfrm>
          <a:prstGeom prst="rect">
            <a:avLst/>
          </a:prstGeom>
          <a:solidFill>
            <a:schemeClr val="bg1">
              <a:lumMod val="95000"/>
            </a:schemeClr>
          </a:solidFill>
        </p:spPr>
        <p:txBody>
          <a:bodyPr wrap="square">
            <a:spAutoFit/>
          </a:bodyPr>
          <a:lstStyle/>
          <a:p>
            <a:r>
              <a:rPr lang="en-GB" dirty="0">
                <a:solidFill>
                  <a:srgbClr val="3C4043"/>
                </a:solidFill>
                <a:latin typeface="Roboto"/>
              </a:rPr>
              <a:t>Section 3.7, item 2, </a:t>
            </a:r>
            <a:r>
              <a:rPr lang="en-GB" b="1" dirty="0" smtClean="0">
                <a:solidFill>
                  <a:srgbClr val="3C4043"/>
                </a:solidFill>
                <a:latin typeface="Roboto"/>
              </a:rPr>
              <a:t>"The </a:t>
            </a:r>
            <a:r>
              <a:rPr lang="en-GB" b="1" dirty="0">
                <a:solidFill>
                  <a:srgbClr val="3C4043"/>
                </a:solidFill>
                <a:latin typeface="Roboto"/>
              </a:rPr>
              <a:t>AA Operator must record and archive at lest the follow for all its hosted AAs . . . (b) all issued attribute assertion . . ."</a:t>
            </a:r>
            <a:r>
              <a:rPr lang="en-GB" dirty="0"/>
              <a:t/>
            </a:r>
            <a:br>
              <a:rPr lang="en-GB" dirty="0"/>
            </a:br>
            <a:r>
              <a:rPr lang="en-GB" dirty="0"/>
              <a:t/>
            </a:r>
            <a:br>
              <a:rPr lang="en-GB" dirty="0"/>
            </a:br>
            <a:r>
              <a:rPr lang="en-GB" dirty="0" smtClean="0">
                <a:solidFill>
                  <a:srgbClr val="3C4043"/>
                </a:solidFill>
                <a:latin typeface="Roboto"/>
              </a:rPr>
              <a:t>GEANT: </a:t>
            </a:r>
            <a:r>
              <a:rPr lang="en-GB" i="1" dirty="0" smtClean="0">
                <a:solidFill>
                  <a:srgbClr val="3C4043"/>
                </a:solidFill>
                <a:latin typeface="Roboto"/>
              </a:rPr>
              <a:t>This </a:t>
            </a:r>
            <a:r>
              <a:rPr lang="en-GB" i="1" dirty="0">
                <a:solidFill>
                  <a:srgbClr val="3C4043"/>
                </a:solidFill>
                <a:latin typeface="Roboto"/>
              </a:rPr>
              <a:t>implies that the AA operator will have to keep in its logs all the personal data of the user. It makes more sense to log information about the identification of the (e.g. community identifier) and assertions that can be used for authorization, but not information like name, email address </a:t>
            </a:r>
            <a:r>
              <a:rPr lang="en-GB" i="1" dirty="0" err="1">
                <a:solidFill>
                  <a:srgbClr val="3C4043"/>
                </a:solidFill>
                <a:latin typeface="Roboto"/>
              </a:rPr>
              <a:t>etc</a:t>
            </a:r>
            <a:r>
              <a:rPr lang="en-GB" i="1" dirty="0">
                <a:solidFill>
                  <a:srgbClr val="3C4043"/>
                </a:solidFill>
                <a:latin typeface="Roboto"/>
              </a:rPr>
              <a:t> of the user</a:t>
            </a:r>
            <a:r>
              <a:rPr lang="en-GB" i="1" dirty="0" smtClean="0">
                <a:solidFill>
                  <a:srgbClr val="3C4043"/>
                </a:solidFill>
                <a:latin typeface="Roboto"/>
              </a:rPr>
              <a:t>.</a:t>
            </a:r>
            <a:br>
              <a:rPr lang="en-GB" i="1" dirty="0" smtClean="0">
                <a:solidFill>
                  <a:srgbClr val="3C4043"/>
                </a:solidFill>
                <a:latin typeface="Roboto"/>
              </a:rPr>
            </a:br>
            <a:r>
              <a:rPr lang="en-GB" dirty="0" smtClean="0">
                <a:solidFill>
                  <a:srgbClr val="3C4043"/>
                </a:solidFill>
                <a:latin typeface="Roboto"/>
              </a:rPr>
              <a:t>EUDAT:</a:t>
            </a:r>
            <a:r>
              <a:rPr lang="en-GB" i="1" dirty="0" smtClean="0">
                <a:solidFill>
                  <a:srgbClr val="3C4043"/>
                </a:solidFill>
                <a:latin typeface="Roboto"/>
              </a:rPr>
              <a:t> sees GDPR issues</a:t>
            </a:r>
            <a:endParaRPr lang="en-GB" i="1" dirty="0"/>
          </a:p>
        </p:txBody>
      </p:sp>
      <p:pic>
        <p:nvPicPr>
          <p:cNvPr id="6" name="Picture 5"/>
          <p:cNvPicPr>
            <a:picLocks noChangeAspect="1"/>
          </p:cNvPicPr>
          <p:nvPr/>
        </p:nvPicPr>
        <p:blipFill>
          <a:blip r:embed="rId2"/>
          <a:stretch>
            <a:fillRect/>
          </a:stretch>
        </p:blipFill>
        <p:spPr>
          <a:xfrm>
            <a:off x="2241232" y="1400212"/>
            <a:ext cx="7343775" cy="1914525"/>
          </a:xfrm>
          <a:prstGeom prst="rect">
            <a:avLst/>
          </a:prstGeom>
        </p:spPr>
      </p:pic>
      <p:sp>
        <p:nvSpPr>
          <p:cNvPr id="8" name="Rectangle 7"/>
          <p:cNvSpPr/>
          <p:nvPr/>
        </p:nvSpPr>
        <p:spPr>
          <a:xfrm>
            <a:off x="455646" y="5661946"/>
            <a:ext cx="11107358" cy="707886"/>
          </a:xfrm>
          <a:prstGeom prst="rect">
            <a:avLst/>
          </a:prstGeom>
          <a:solidFill>
            <a:schemeClr val="bg1">
              <a:lumMod val="95000"/>
            </a:schemeClr>
          </a:solidFill>
        </p:spPr>
        <p:txBody>
          <a:bodyPr wrap="square">
            <a:spAutoFit/>
          </a:bodyPr>
          <a:lstStyle/>
          <a:p>
            <a:r>
              <a:rPr lang="en-GB" sz="2000" dirty="0">
                <a:solidFill>
                  <a:srgbClr val="3C4043"/>
                </a:solidFill>
                <a:latin typeface="Roboto"/>
              </a:rPr>
              <a:t>XSEDE (</a:t>
            </a:r>
            <a:r>
              <a:rPr lang="en-GB" sz="2000" dirty="0" err="1">
                <a:solidFill>
                  <a:srgbClr val="3C4043"/>
                </a:solidFill>
                <a:latin typeface="Roboto"/>
              </a:rPr>
              <a:t>JimB</a:t>
            </a:r>
            <a:r>
              <a:rPr lang="en-GB" sz="2000" dirty="0">
                <a:solidFill>
                  <a:srgbClr val="3C4043"/>
                </a:solidFill>
                <a:latin typeface="Roboto"/>
              </a:rPr>
              <a:t>): </a:t>
            </a:r>
            <a:r>
              <a:rPr lang="en-GB" sz="2000" dirty="0" smtClean="0">
                <a:solidFill>
                  <a:srgbClr val="3C4043"/>
                </a:solidFill>
                <a:latin typeface="Roboto"/>
              </a:rPr>
              <a:t>Archiving </a:t>
            </a:r>
            <a:r>
              <a:rPr lang="en-GB" sz="2000" dirty="0">
                <a:solidFill>
                  <a:srgbClr val="3C4043"/>
                </a:solidFill>
                <a:latin typeface="Roboto"/>
              </a:rPr>
              <a:t>the results of every LDAP query for 400 days seems excessive</a:t>
            </a:r>
            <a:r>
              <a:rPr lang="en-GB" sz="2000" dirty="0" smtClean="0">
                <a:solidFill>
                  <a:srgbClr val="3C4043"/>
                </a:solidFill>
                <a:latin typeface="Roboto"/>
              </a:rPr>
              <a:t>.</a:t>
            </a:r>
            <a:br>
              <a:rPr lang="en-GB" sz="2000" dirty="0" smtClean="0">
                <a:solidFill>
                  <a:srgbClr val="3C4043"/>
                </a:solidFill>
                <a:latin typeface="Roboto"/>
              </a:rPr>
            </a:br>
            <a:r>
              <a:rPr lang="en-GB" sz="2000" i="1" dirty="0" smtClean="0">
                <a:solidFill>
                  <a:srgbClr val="3C4043"/>
                </a:solidFill>
                <a:latin typeface="Roboto"/>
              </a:rPr>
              <a:t>(and besides, there are more absolute numbers in the document)</a:t>
            </a:r>
            <a:endParaRPr lang="en-GB" sz="2000" dirty="0"/>
          </a:p>
        </p:txBody>
      </p:sp>
    </p:spTree>
    <p:extLst>
      <p:ext uri="{BB962C8B-B14F-4D97-AF65-F5344CB8AC3E}">
        <p14:creationId xmlns:p14="http://schemas.microsoft.com/office/powerpoint/2010/main" val="2849945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GB" dirty="0" smtClean="0"/>
              <a:t>Disaster recovery and response to compromise </a:t>
            </a:r>
            <a:endParaRPr lang="en-GB" dirty="0"/>
          </a:p>
        </p:txBody>
      </p:sp>
      <p:sp>
        <p:nvSpPr>
          <p:cNvPr id="5" name="Rectangle 4"/>
          <p:cNvSpPr/>
          <p:nvPr/>
        </p:nvSpPr>
        <p:spPr>
          <a:xfrm>
            <a:off x="455646" y="2019960"/>
            <a:ext cx="11082419" cy="2031325"/>
          </a:xfrm>
          <a:prstGeom prst="rect">
            <a:avLst/>
          </a:prstGeom>
          <a:solidFill>
            <a:schemeClr val="bg1">
              <a:lumMod val="95000"/>
            </a:schemeClr>
          </a:solidFill>
        </p:spPr>
        <p:txBody>
          <a:bodyPr wrap="square">
            <a:spAutoFit/>
          </a:bodyPr>
          <a:lstStyle/>
          <a:p>
            <a:r>
              <a:rPr lang="en-GB" dirty="0">
                <a:solidFill>
                  <a:srgbClr val="3C4043"/>
                </a:solidFill>
                <a:latin typeface="Roboto"/>
              </a:rPr>
              <a:t>Section 3.9 </a:t>
            </a:r>
            <a:r>
              <a:rPr lang="en-GB" dirty="0" smtClean="0">
                <a:solidFill>
                  <a:srgbClr val="3C4043"/>
                </a:solidFill>
                <a:latin typeface="Roboto"/>
              </a:rPr>
              <a:t>"</a:t>
            </a:r>
            <a:r>
              <a:rPr lang="en-GB" b="1" dirty="0" smtClean="0">
                <a:solidFill>
                  <a:srgbClr val="3C4043"/>
                </a:solidFill>
                <a:latin typeface="Roboto"/>
              </a:rPr>
              <a:t>The </a:t>
            </a:r>
            <a:r>
              <a:rPr lang="en-GB" b="1" dirty="0">
                <a:solidFill>
                  <a:srgbClr val="3C4043"/>
                </a:solidFill>
                <a:latin typeface="Roboto"/>
              </a:rPr>
              <a:t>AA operator must have an adequate compromise and disaster recovery </a:t>
            </a:r>
            <a:r>
              <a:rPr lang="en-GB" b="1" dirty="0" err="1">
                <a:solidFill>
                  <a:srgbClr val="3C4043"/>
                </a:solidFill>
                <a:latin typeface="Roboto"/>
              </a:rPr>
              <a:t>procedudre</a:t>
            </a:r>
            <a:r>
              <a:rPr lang="en-GB" b="1" dirty="0">
                <a:solidFill>
                  <a:srgbClr val="3C4043"/>
                </a:solidFill>
                <a:latin typeface="Roboto"/>
              </a:rPr>
              <a:t> and must be willing to disclose this to the hosted Communities or to either an assessor or all related relying parties</a:t>
            </a:r>
            <a:r>
              <a:rPr lang="en-GB" dirty="0">
                <a:solidFill>
                  <a:srgbClr val="3C4043"/>
                </a:solidFill>
                <a:latin typeface="Roboto"/>
              </a:rPr>
              <a:t>"</a:t>
            </a:r>
            <a:r>
              <a:rPr lang="en-GB" dirty="0"/>
              <a:t/>
            </a:r>
            <a:br>
              <a:rPr lang="en-GB" dirty="0"/>
            </a:br>
            <a:r>
              <a:rPr lang="en-GB" dirty="0"/>
              <a:t/>
            </a:r>
            <a:br>
              <a:rPr lang="en-GB" dirty="0"/>
            </a:br>
            <a:r>
              <a:rPr lang="en-GB" dirty="0" smtClean="0">
                <a:solidFill>
                  <a:srgbClr val="3C4043"/>
                </a:solidFill>
                <a:latin typeface="Roboto"/>
              </a:rPr>
              <a:t>GEANT: </a:t>
            </a:r>
            <a:r>
              <a:rPr lang="en-GB" i="1" dirty="0" smtClean="0">
                <a:solidFill>
                  <a:srgbClr val="3C4043"/>
                </a:solidFill>
                <a:latin typeface="Roboto"/>
              </a:rPr>
              <a:t>This </a:t>
            </a:r>
            <a:r>
              <a:rPr lang="en-GB" i="1" dirty="0">
                <a:solidFill>
                  <a:srgbClr val="3C4043"/>
                </a:solidFill>
                <a:latin typeface="Roboto"/>
              </a:rPr>
              <a:t>is something that is typically part of the contractual relationship between the AA operator and the community. Such a requirements has many assumption about the business relationships between the parties</a:t>
            </a:r>
            <a:r>
              <a:rPr lang="en-GB" i="1" dirty="0" smtClean="0">
                <a:solidFill>
                  <a:srgbClr val="3C4043"/>
                </a:solidFill>
                <a:latin typeface="Roboto"/>
              </a:rPr>
              <a:t>. </a:t>
            </a:r>
            <a:r>
              <a:rPr lang="en-GB" dirty="0" smtClean="0">
                <a:solidFill>
                  <a:srgbClr val="3C4043"/>
                </a:solidFill>
                <a:latin typeface="Roboto"/>
              </a:rPr>
              <a:t>[echoed by EUDAT]</a:t>
            </a:r>
          </a:p>
        </p:txBody>
      </p:sp>
      <p:sp>
        <p:nvSpPr>
          <p:cNvPr id="6" name="Rectangle 5"/>
          <p:cNvSpPr/>
          <p:nvPr/>
        </p:nvSpPr>
        <p:spPr>
          <a:xfrm>
            <a:off x="455646" y="4051285"/>
            <a:ext cx="11082419" cy="923330"/>
          </a:xfrm>
          <a:prstGeom prst="rect">
            <a:avLst/>
          </a:prstGeom>
          <a:solidFill>
            <a:schemeClr val="accent2">
              <a:lumMod val="20000"/>
              <a:lumOff val="80000"/>
            </a:schemeClr>
          </a:solidFill>
        </p:spPr>
        <p:txBody>
          <a:bodyPr wrap="square">
            <a:spAutoFit/>
          </a:bodyPr>
          <a:lstStyle/>
          <a:p>
            <a:r>
              <a:rPr lang="en-GB" dirty="0">
                <a:solidFill>
                  <a:srgbClr val="3C4043"/>
                </a:solidFill>
                <a:latin typeface="Roboto"/>
              </a:rPr>
              <a:t>But beware of writing this in such a way that compromise and recovery leaves the relying parties in the cold!</a:t>
            </a:r>
            <a:br>
              <a:rPr lang="en-GB" dirty="0">
                <a:solidFill>
                  <a:srgbClr val="3C4043"/>
                </a:solidFill>
                <a:latin typeface="Roboto"/>
              </a:rPr>
            </a:br>
            <a:r>
              <a:rPr lang="en-GB" dirty="0">
                <a:solidFill>
                  <a:srgbClr val="3C4043"/>
                </a:solidFill>
                <a:latin typeface="Roboto"/>
              </a:rPr>
              <a:t>Importance of BC/DR and compromise handling is for RPs, who are typically left with absorbing all risk, cost, and liability, if not formally than at least in practice </a:t>
            </a:r>
            <a:r>
              <a:rPr lang="en-GB" dirty="0" smtClean="0">
                <a:solidFill>
                  <a:srgbClr val="3C4043"/>
                </a:solidFill>
                <a:latin typeface="Roboto"/>
              </a:rPr>
              <a:t>… !</a:t>
            </a:r>
            <a:endParaRPr lang="en-GB" dirty="0"/>
          </a:p>
        </p:txBody>
      </p:sp>
    </p:spTree>
    <p:extLst>
      <p:ext uri="{BB962C8B-B14F-4D97-AF65-F5344CB8AC3E}">
        <p14:creationId xmlns:p14="http://schemas.microsoft.com/office/powerpoint/2010/main" val="2184863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4" name="Title 3"/>
          <p:cNvSpPr>
            <a:spLocks noGrp="1"/>
          </p:cNvSpPr>
          <p:nvPr>
            <p:ph type="title"/>
          </p:nvPr>
        </p:nvSpPr>
        <p:spPr/>
        <p:txBody>
          <a:bodyPr/>
          <a:lstStyle/>
          <a:p>
            <a:r>
              <a:rPr lang="en-GB" dirty="0" smtClean="0"/>
              <a:t>Community relations – on resp. duties of customers and AAOPS providers</a:t>
            </a:r>
            <a:endParaRPr lang="en-GB" dirty="0"/>
          </a:p>
        </p:txBody>
      </p:sp>
      <p:sp>
        <p:nvSpPr>
          <p:cNvPr id="5" name="Rectangle 4"/>
          <p:cNvSpPr/>
          <p:nvPr/>
        </p:nvSpPr>
        <p:spPr>
          <a:xfrm>
            <a:off x="455646" y="1709573"/>
            <a:ext cx="10941102" cy="1754326"/>
          </a:xfrm>
          <a:prstGeom prst="rect">
            <a:avLst/>
          </a:prstGeom>
          <a:solidFill>
            <a:schemeClr val="bg1">
              <a:lumMod val="95000"/>
            </a:schemeClr>
          </a:solidFill>
        </p:spPr>
        <p:txBody>
          <a:bodyPr wrap="square">
            <a:spAutoFit/>
          </a:bodyPr>
          <a:lstStyle/>
          <a:p>
            <a:r>
              <a:rPr lang="en-GB" b="1" dirty="0">
                <a:solidFill>
                  <a:srgbClr val="3C4043"/>
                </a:solidFill>
                <a:latin typeface="Roboto"/>
              </a:rPr>
              <a:t>Section 3.3, item 5: "The AA Operator must only issue Attribute Assertions or release attributes to requesters in accordance with the Community policies."</a:t>
            </a:r>
            <a:r>
              <a:rPr lang="en-GB" dirty="0"/>
              <a:t/>
            </a:r>
            <a:br>
              <a:rPr lang="en-GB" dirty="0"/>
            </a:br>
            <a:r>
              <a:rPr lang="en-GB" dirty="0"/>
              <a:t/>
            </a:r>
            <a:br>
              <a:rPr lang="en-GB" dirty="0"/>
            </a:br>
            <a:r>
              <a:rPr lang="en-GB" dirty="0" smtClean="0">
                <a:solidFill>
                  <a:srgbClr val="3C4043"/>
                </a:solidFill>
                <a:latin typeface="Roboto"/>
              </a:rPr>
              <a:t>GEANT (Christos): </a:t>
            </a:r>
            <a:r>
              <a:rPr lang="en-GB" i="1" dirty="0" smtClean="0">
                <a:solidFill>
                  <a:srgbClr val="3C4043"/>
                </a:solidFill>
                <a:latin typeface="Roboto"/>
              </a:rPr>
              <a:t>This </a:t>
            </a:r>
            <a:r>
              <a:rPr lang="en-GB" i="1" dirty="0">
                <a:solidFill>
                  <a:srgbClr val="3C4043"/>
                </a:solidFill>
                <a:latin typeface="Roboto"/>
              </a:rPr>
              <a:t>implies that a certain type relation between the community and the AA operator, which is not always the same. In the </a:t>
            </a:r>
            <a:r>
              <a:rPr lang="en-GB" i="1" dirty="0" err="1">
                <a:solidFill>
                  <a:srgbClr val="3C4043"/>
                </a:solidFill>
                <a:latin typeface="Roboto"/>
              </a:rPr>
              <a:t>eduTEAMS</a:t>
            </a:r>
            <a:r>
              <a:rPr lang="en-GB" i="1" dirty="0">
                <a:solidFill>
                  <a:srgbClr val="3C4043"/>
                </a:solidFill>
                <a:latin typeface="Roboto"/>
              </a:rPr>
              <a:t> Shared Service, the policies are owned and managed by GEANT for example.</a:t>
            </a:r>
            <a:endParaRPr lang="en-GB" i="1" dirty="0"/>
          </a:p>
        </p:txBody>
      </p:sp>
      <p:sp>
        <p:nvSpPr>
          <p:cNvPr id="7" name="Rectangle 6"/>
          <p:cNvSpPr/>
          <p:nvPr/>
        </p:nvSpPr>
        <p:spPr>
          <a:xfrm>
            <a:off x="455646" y="3773260"/>
            <a:ext cx="10941102" cy="1200329"/>
          </a:xfrm>
          <a:prstGeom prst="rect">
            <a:avLst/>
          </a:prstGeom>
          <a:solidFill>
            <a:schemeClr val="bg1">
              <a:lumMod val="95000"/>
            </a:schemeClr>
          </a:solidFill>
        </p:spPr>
        <p:txBody>
          <a:bodyPr wrap="square">
            <a:spAutoFit/>
          </a:bodyPr>
          <a:lstStyle/>
          <a:p>
            <a:r>
              <a:rPr lang="en-GB" dirty="0" smtClean="0">
                <a:solidFill>
                  <a:srgbClr val="3C4043"/>
                </a:solidFill>
                <a:latin typeface="Roboto"/>
              </a:rPr>
              <a:t>Section </a:t>
            </a:r>
            <a:r>
              <a:rPr lang="en-GB" dirty="0">
                <a:solidFill>
                  <a:srgbClr val="3C4043"/>
                </a:solidFill>
                <a:latin typeface="Roboto"/>
              </a:rPr>
              <a:t>3.6 </a:t>
            </a:r>
            <a:r>
              <a:rPr lang="en-GB" dirty="0" smtClean="0">
                <a:solidFill>
                  <a:srgbClr val="3C4043"/>
                </a:solidFill>
                <a:latin typeface="Roboto"/>
              </a:rPr>
              <a:t>“</a:t>
            </a:r>
            <a:r>
              <a:rPr lang="en-GB" b="1" dirty="0" smtClean="0">
                <a:solidFill>
                  <a:srgbClr val="3C4043"/>
                </a:solidFill>
                <a:latin typeface="Roboto"/>
              </a:rPr>
              <a:t>[publishing by AAOP] a </a:t>
            </a:r>
            <a:r>
              <a:rPr lang="en-GB" b="1" dirty="0">
                <a:solidFill>
                  <a:srgbClr val="3C4043"/>
                </a:solidFill>
                <a:latin typeface="Roboto"/>
              </a:rPr>
              <a:t>web URL to a general information page about the community</a:t>
            </a:r>
            <a:r>
              <a:rPr lang="en-GB" dirty="0">
                <a:solidFill>
                  <a:srgbClr val="3C4043"/>
                </a:solidFill>
                <a:latin typeface="Roboto"/>
              </a:rPr>
              <a:t>"</a:t>
            </a:r>
            <a:r>
              <a:rPr lang="en-GB" dirty="0"/>
              <a:t/>
            </a:r>
            <a:br>
              <a:rPr lang="en-GB" dirty="0"/>
            </a:br>
            <a:r>
              <a:rPr lang="en-GB" dirty="0"/>
              <a:t/>
            </a:r>
            <a:br>
              <a:rPr lang="en-GB" dirty="0"/>
            </a:br>
            <a:r>
              <a:rPr lang="en-GB" dirty="0" smtClean="0">
                <a:solidFill>
                  <a:srgbClr val="3C4043"/>
                </a:solidFill>
                <a:latin typeface="Roboto"/>
              </a:rPr>
              <a:t>GEANT: </a:t>
            </a:r>
            <a:r>
              <a:rPr lang="en-GB" i="1" dirty="0" smtClean="0">
                <a:solidFill>
                  <a:srgbClr val="3C4043"/>
                </a:solidFill>
                <a:latin typeface="Roboto"/>
              </a:rPr>
              <a:t>Again</a:t>
            </a:r>
            <a:r>
              <a:rPr lang="en-GB" i="1" dirty="0">
                <a:solidFill>
                  <a:srgbClr val="3C4043"/>
                </a:solidFill>
                <a:latin typeface="Roboto"/>
              </a:rPr>
              <a:t>, this implies that the relationship of the relying party is with the AA operator and not with the community. This is correct in some case, but incorrect in others</a:t>
            </a:r>
            <a:endParaRPr lang="en-GB" i="1" dirty="0"/>
          </a:p>
        </p:txBody>
      </p:sp>
      <p:sp>
        <p:nvSpPr>
          <p:cNvPr id="9" name="Rectangle 8"/>
          <p:cNvSpPr/>
          <p:nvPr/>
        </p:nvSpPr>
        <p:spPr>
          <a:xfrm>
            <a:off x="455646" y="5254990"/>
            <a:ext cx="10941102" cy="1015663"/>
          </a:xfrm>
          <a:prstGeom prst="rect">
            <a:avLst/>
          </a:prstGeom>
          <a:solidFill>
            <a:schemeClr val="bg1">
              <a:lumMod val="95000"/>
            </a:schemeClr>
          </a:solidFill>
        </p:spPr>
        <p:txBody>
          <a:bodyPr wrap="square">
            <a:spAutoFit/>
          </a:bodyPr>
          <a:lstStyle/>
          <a:p>
            <a:r>
              <a:rPr lang="en-GB" sz="2000" b="1" dirty="0" smtClean="0">
                <a:solidFill>
                  <a:srgbClr val="3C4043"/>
                </a:solidFill>
                <a:latin typeface="Roboto"/>
              </a:rPr>
              <a:t>“not </a:t>
            </a:r>
            <a:r>
              <a:rPr lang="en-GB" sz="2000" b="1" dirty="0">
                <a:solidFill>
                  <a:srgbClr val="3C4043"/>
                </a:solidFill>
                <a:latin typeface="Roboto"/>
              </a:rPr>
              <a:t>using project domain names unless due organizational care is </a:t>
            </a:r>
            <a:r>
              <a:rPr lang="en-GB" sz="2000" b="1" dirty="0" smtClean="0">
                <a:solidFill>
                  <a:srgbClr val="3C4043"/>
                </a:solidFill>
                <a:latin typeface="Roboto"/>
              </a:rPr>
              <a:t>taken“</a:t>
            </a:r>
          </a:p>
          <a:p>
            <a:r>
              <a:rPr lang="en-GB" sz="2000" dirty="0" smtClean="0">
                <a:solidFill>
                  <a:srgbClr val="3C4043"/>
                </a:solidFill>
                <a:latin typeface="Roboto"/>
              </a:rPr>
              <a:t/>
            </a:r>
            <a:br>
              <a:rPr lang="en-GB" sz="2000" dirty="0" smtClean="0">
                <a:solidFill>
                  <a:srgbClr val="3C4043"/>
                </a:solidFill>
                <a:latin typeface="Roboto"/>
              </a:rPr>
            </a:br>
            <a:r>
              <a:rPr lang="en-GB" sz="2000" dirty="0" smtClean="0">
                <a:solidFill>
                  <a:srgbClr val="3C4043"/>
                </a:solidFill>
                <a:latin typeface="Roboto"/>
              </a:rPr>
              <a:t>XSEDE (</a:t>
            </a:r>
            <a:r>
              <a:rPr lang="en-GB" sz="2000" dirty="0" err="1" smtClean="0">
                <a:solidFill>
                  <a:srgbClr val="3C4043"/>
                </a:solidFill>
                <a:latin typeface="Roboto"/>
              </a:rPr>
              <a:t>JimB</a:t>
            </a:r>
            <a:r>
              <a:rPr lang="en-GB" sz="2000" dirty="0" smtClean="0">
                <a:solidFill>
                  <a:srgbClr val="3C4043"/>
                </a:solidFill>
                <a:latin typeface="Roboto"/>
              </a:rPr>
              <a:t>): Are </a:t>
            </a:r>
            <a:r>
              <a:rPr lang="en-GB" sz="2000" dirty="0">
                <a:solidFill>
                  <a:srgbClr val="3C4043"/>
                </a:solidFill>
                <a:latin typeface="Roboto"/>
              </a:rPr>
              <a:t>we not allowed to use </a:t>
            </a:r>
            <a:r>
              <a:rPr lang="en-GB" sz="2000" dirty="0">
                <a:solidFill>
                  <a:srgbClr val="1A73E8"/>
                </a:solidFill>
                <a:latin typeface="Roboto"/>
                <a:hlinkClick r:id="rId2"/>
              </a:rPr>
              <a:t>xsede.org</a:t>
            </a:r>
            <a:r>
              <a:rPr lang="en-GB" sz="2000" dirty="0">
                <a:solidFill>
                  <a:srgbClr val="3C4043"/>
                </a:solidFill>
                <a:latin typeface="Roboto"/>
              </a:rPr>
              <a:t> names?</a:t>
            </a:r>
            <a:endParaRPr lang="en-GB" sz="2000" dirty="0"/>
          </a:p>
        </p:txBody>
      </p:sp>
    </p:spTree>
    <p:extLst>
      <p:ext uri="{BB962C8B-B14F-4D97-AF65-F5344CB8AC3E}">
        <p14:creationId xmlns:p14="http://schemas.microsoft.com/office/powerpoint/2010/main" val="416021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lstStyle/>
          <a:p>
            <a:endParaRPr lang="en-GB"/>
          </a:p>
        </p:txBody>
      </p:sp>
      <p:sp>
        <p:nvSpPr>
          <p:cNvPr id="5" name="Rectangle 4"/>
          <p:cNvSpPr/>
          <p:nvPr/>
        </p:nvSpPr>
        <p:spPr>
          <a:xfrm>
            <a:off x="455647" y="1859340"/>
            <a:ext cx="11240360" cy="2031325"/>
          </a:xfrm>
          <a:prstGeom prst="rect">
            <a:avLst/>
          </a:prstGeom>
          <a:solidFill>
            <a:schemeClr val="bg1">
              <a:lumMod val="95000"/>
            </a:schemeClr>
          </a:solidFill>
        </p:spPr>
        <p:txBody>
          <a:bodyPr wrap="square">
            <a:spAutoFit/>
          </a:bodyPr>
          <a:lstStyle/>
          <a:p>
            <a:r>
              <a:rPr lang="en-GB" b="1" dirty="0" smtClean="0">
                <a:solidFill>
                  <a:srgbClr val="3C4043"/>
                </a:solidFill>
                <a:latin typeface="Roboto"/>
              </a:rPr>
              <a:t>Section 3.2, item 3 "The AA Operator must collect and publish the community documents for the benefits of Relying parties"</a:t>
            </a:r>
            <a:r>
              <a:rPr lang="en-GB" dirty="0" smtClean="0">
                <a:solidFill>
                  <a:srgbClr val="3C4043"/>
                </a:solidFill>
                <a:latin typeface="Roboto"/>
              </a:rPr>
              <a:t/>
            </a:r>
            <a:br>
              <a:rPr lang="en-GB" dirty="0" smtClean="0">
                <a:solidFill>
                  <a:srgbClr val="3C4043"/>
                </a:solidFill>
                <a:latin typeface="Roboto"/>
              </a:rPr>
            </a:br>
            <a:r>
              <a:rPr lang="en-GB" dirty="0" smtClean="0">
                <a:solidFill>
                  <a:srgbClr val="3C4043"/>
                </a:solidFill>
                <a:latin typeface="Roboto"/>
              </a:rPr>
              <a:t/>
            </a:r>
            <a:br>
              <a:rPr lang="en-GB" dirty="0" smtClean="0">
                <a:solidFill>
                  <a:srgbClr val="3C4043"/>
                </a:solidFill>
                <a:latin typeface="Roboto"/>
              </a:rPr>
            </a:br>
            <a:r>
              <a:rPr lang="en-GB" dirty="0" smtClean="0">
                <a:solidFill>
                  <a:srgbClr val="3C4043"/>
                </a:solidFill>
                <a:latin typeface="Roboto"/>
              </a:rPr>
              <a:t>GEANT (Christos): </a:t>
            </a:r>
            <a:r>
              <a:rPr lang="en-GB" i="1" dirty="0" smtClean="0">
                <a:solidFill>
                  <a:srgbClr val="3C4043"/>
                </a:solidFill>
                <a:latin typeface="Roboto"/>
              </a:rPr>
              <a:t>This recommendation assumes a certain model of operation where the Relying Parties have a relationship directly with the AA operator. This is not the case everywhere and actually in most of the cases that we know it is not like that.</a:t>
            </a:r>
            <a:br>
              <a:rPr lang="en-GB" i="1" dirty="0" smtClean="0">
                <a:solidFill>
                  <a:srgbClr val="3C4043"/>
                </a:solidFill>
                <a:latin typeface="Roboto"/>
              </a:rPr>
            </a:br>
            <a:r>
              <a:rPr lang="en-GB" dirty="0" smtClean="0">
                <a:solidFill>
                  <a:srgbClr val="3C4043"/>
                </a:solidFill>
                <a:latin typeface="Roboto"/>
              </a:rPr>
              <a:t>EUDAT (Sander):</a:t>
            </a:r>
            <a:r>
              <a:rPr lang="en-GB" i="1" dirty="0" smtClean="0">
                <a:solidFill>
                  <a:srgbClr val="3C4043"/>
                </a:solidFill>
                <a:latin typeface="Roboto"/>
              </a:rPr>
              <a:t> I agree that there is not always a relationship between AA and RP.</a:t>
            </a:r>
          </a:p>
        </p:txBody>
      </p:sp>
      <p:sp>
        <p:nvSpPr>
          <p:cNvPr id="10" name="Rectangle 9"/>
          <p:cNvSpPr/>
          <p:nvPr/>
        </p:nvSpPr>
        <p:spPr>
          <a:xfrm>
            <a:off x="455646" y="4409678"/>
            <a:ext cx="11240361" cy="1477328"/>
          </a:xfrm>
          <a:prstGeom prst="rect">
            <a:avLst/>
          </a:prstGeom>
          <a:solidFill>
            <a:schemeClr val="bg1">
              <a:lumMod val="95000"/>
            </a:schemeClr>
          </a:solidFill>
        </p:spPr>
        <p:txBody>
          <a:bodyPr wrap="square">
            <a:spAutoFit/>
          </a:bodyPr>
          <a:lstStyle/>
          <a:p>
            <a:r>
              <a:rPr lang="en-GB" b="1" dirty="0" smtClean="0">
                <a:solidFill>
                  <a:srgbClr val="3C4043"/>
                </a:solidFill>
                <a:latin typeface="Roboto"/>
              </a:rPr>
              <a:t>Section 3.3, item 2: “This </a:t>
            </a:r>
            <a:r>
              <a:rPr lang="en-GB" b="1" dirty="0">
                <a:solidFill>
                  <a:srgbClr val="3C4043"/>
                </a:solidFill>
                <a:latin typeface="Roboto"/>
              </a:rPr>
              <a:t>may mean that AAs require client authentication, in addition to the encryption of the messages and the communication </a:t>
            </a:r>
            <a:r>
              <a:rPr lang="en-GB" b="1" dirty="0" smtClean="0">
                <a:solidFill>
                  <a:srgbClr val="3C4043"/>
                </a:solidFill>
                <a:latin typeface="Roboto"/>
              </a:rPr>
              <a:t>channel”</a:t>
            </a:r>
            <a:endParaRPr lang="en-GB" b="1" dirty="0">
              <a:solidFill>
                <a:srgbClr val="3C4043"/>
              </a:solidFill>
              <a:latin typeface="Roboto"/>
            </a:endParaRPr>
          </a:p>
          <a:p>
            <a:endParaRPr lang="en-GB" dirty="0" smtClean="0">
              <a:solidFill>
                <a:srgbClr val="3C4043"/>
              </a:solidFill>
              <a:latin typeface="Roboto"/>
            </a:endParaRPr>
          </a:p>
          <a:p>
            <a:r>
              <a:rPr lang="en-GB" dirty="0" smtClean="0">
                <a:solidFill>
                  <a:srgbClr val="3C4043"/>
                </a:solidFill>
                <a:latin typeface="Roboto"/>
              </a:rPr>
              <a:t>EUDAT (Sander): </a:t>
            </a:r>
            <a:r>
              <a:rPr lang="en-GB" i="1" dirty="0" smtClean="0">
                <a:solidFill>
                  <a:srgbClr val="3C4043"/>
                </a:solidFill>
                <a:latin typeface="Roboto"/>
              </a:rPr>
              <a:t>IMHO </a:t>
            </a:r>
            <a:r>
              <a:rPr lang="en-GB" i="1" dirty="0">
                <a:solidFill>
                  <a:srgbClr val="3C4043"/>
                </a:solidFill>
                <a:latin typeface="Roboto"/>
              </a:rPr>
              <a:t>client authentication should be </a:t>
            </a:r>
            <a:r>
              <a:rPr lang="en-GB" i="1" dirty="0" smtClean="0">
                <a:solidFill>
                  <a:srgbClr val="3C4043"/>
                </a:solidFill>
                <a:latin typeface="Roboto"/>
              </a:rPr>
              <a:t>recommended</a:t>
            </a:r>
            <a:r>
              <a:rPr lang="en-GB" i="1" dirty="0">
                <a:solidFill>
                  <a:srgbClr val="3C4043"/>
                </a:solidFill>
                <a:latin typeface="Roboto"/>
              </a:rPr>
              <a:t>. This would enhance </a:t>
            </a:r>
            <a:r>
              <a:rPr lang="en-GB" i="1" dirty="0" smtClean="0">
                <a:solidFill>
                  <a:srgbClr val="3C4043"/>
                </a:solidFill>
                <a:latin typeface="Roboto"/>
              </a:rPr>
              <a:t>the data </a:t>
            </a:r>
            <a:r>
              <a:rPr lang="en-GB" i="1" dirty="0">
                <a:solidFill>
                  <a:srgbClr val="3C4043"/>
                </a:solidFill>
                <a:latin typeface="Roboto"/>
              </a:rPr>
              <a:t>protection, too.</a:t>
            </a:r>
            <a:endParaRPr lang="en-GB" i="1" dirty="0"/>
          </a:p>
        </p:txBody>
      </p:sp>
    </p:spTree>
    <p:extLst>
      <p:ext uri="{BB962C8B-B14F-4D97-AF65-F5344CB8AC3E}">
        <p14:creationId xmlns:p14="http://schemas.microsoft.com/office/powerpoint/2010/main" val="1491194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r>
              <a:rPr lang="en-GB" dirty="0" smtClean="0"/>
              <a:t>About protections and isolation</a:t>
            </a:r>
            <a:endParaRPr lang="en-GB" dirty="0"/>
          </a:p>
        </p:txBody>
      </p:sp>
      <p:sp>
        <p:nvSpPr>
          <p:cNvPr id="6" name="Rectangle 5"/>
          <p:cNvSpPr/>
          <p:nvPr/>
        </p:nvSpPr>
        <p:spPr>
          <a:xfrm>
            <a:off x="455646" y="3588388"/>
            <a:ext cx="10859191" cy="2862322"/>
          </a:xfrm>
          <a:prstGeom prst="rect">
            <a:avLst/>
          </a:prstGeom>
          <a:solidFill>
            <a:schemeClr val="bg1">
              <a:lumMod val="95000"/>
            </a:schemeClr>
          </a:solidFill>
        </p:spPr>
        <p:txBody>
          <a:bodyPr wrap="square">
            <a:spAutoFit/>
          </a:bodyPr>
          <a:lstStyle/>
          <a:p>
            <a:r>
              <a:rPr lang="en-GB" dirty="0">
                <a:solidFill>
                  <a:srgbClr val="3C4043"/>
                </a:solidFill>
                <a:latin typeface="Roboto"/>
              </a:rPr>
              <a:t>Section 3.4</a:t>
            </a:r>
            <a:r>
              <a:rPr lang="en-GB" dirty="0"/>
              <a:t/>
            </a:r>
            <a:br>
              <a:rPr lang="en-GB" dirty="0"/>
            </a:br>
            <a:r>
              <a:rPr lang="en-GB" dirty="0"/>
              <a:t/>
            </a:r>
            <a:br>
              <a:rPr lang="en-GB" dirty="0"/>
            </a:br>
            <a:r>
              <a:rPr lang="en-GB" dirty="0" smtClean="0">
                <a:solidFill>
                  <a:srgbClr val="3C4043"/>
                </a:solidFill>
                <a:latin typeface="Roboto"/>
              </a:rPr>
              <a:t>GEANT: </a:t>
            </a:r>
            <a:r>
              <a:rPr lang="en-GB" i="1" dirty="0" smtClean="0">
                <a:solidFill>
                  <a:srgbClr val="3C4043"/>
                </a:solidFill>
                <a:latin typeface="Roboto"/>
              </a:rPr>
              <a:t>The </a:t>
            </a:r>
            <a:r>
              <a:rPr lang="en-GB" i="1" dirty="0">
                <a:solidFill>
                  <a:srgbClr val="3C4043"/>
                </a:solidFill>
                <a:latin typeface="Roboto"/>
              </a:rPr>
              <a:t>document seems to suggest that running services on dedicated systems is better than running services on a virtualised system and furthermore, hat running service on your own data centre is more secure than using a public cloud. We believe this notion, might have been valid 5 years ago, but this does not reflect the current common practices. Furthermore, the statement "Only AA Operator designated personnel" seems to be in contradiction to running AA services on public </a:t>
            </a:r>
            <a:r>
              <a:rPr lang="en-GB" i="1" dirty="0" smtClean="0">
                <a:solidFill>
                  <a:srgbClr val="3C4043"/>
                </a:solidFill>
                <a:latin typeface="Roboto"/>
              </a:rPr>
              <a:t>clouds</a:t>
            </a:r>
            <a:endParaRPr lang="en-GB" dirty="0" smtClean="0">
              <a:solidFill>
                <a:srgbClr val="3C4043"/>
              </a:solidFill>
              <a:latin typeface="Roboto"/>
            </a:endParaRPr>
          </a:p>
          <a:p>
            <a:r>
              <a:rPr lang="en-GB" dirty="0" smtClean="0">
                <a:solidFill>
                  <a:srgbClr val="3C4043"/>
                </a:solidFill>
                <a:latin typeface="Roboto"/>
              </a:rPr>
              <a:t>EUDAT</a:t>
            </a:r>
            <a:r>
              <a:rPr lang="en-GB" dirty="0">
                <a:solidFill>
                  <a:srgbClr val="3C4043"/>
                </a:solidFill>
                <a:latin typeface="Roboto"/>
              </a:rPr>
              <a:t>: </a:t>
            </a:r>
            <a:r>
              <a:rPr lang="en-GB" i="1" dirty="0">
                <a:solidFill>
                  <a:srgbClr val="3C4043"/>
                </a:solidFill>
                <a:latin typeface="Roboto"/>
              </a:rPr>
              <a:t>This sounds like you need hardware for the AA. I do not agree with it. Of course they must secured, but not dedicated hardware. This statements should be a dedicated subsection, e.g. server requirements.</a:t>
            </a:r>
            <a:endParaRPr lang="en-GB" i="1" dirty="0"/>
          </a:p>
        </p:txBody>
      </p:sp>
      <p:pic>
        <p:nvPicPr>
          <p:cNvPr id="5" name="Picture 4"/>
          <p:cNvPicPr>
            <a:picLocks noChangeAspect="1"/>
          </p:cNvPicPr>
          <p:nvPr/>
        </p:nvPicPr>
        <p:blipFill>
          <a:blip r:embed="rId2"/>
          <a:stretch>
            <a:fillRect/>
          </a:stretch>
        </p:blipFill>
        <p:spPr>
          <a:xfrm>
            <a:off x="2126505" y="1250305"/>
            <a:ext cx="6851241" cy="2883306"/>
          </a:xfrm>
          <a:prstGeom prst="rect">
            <a:avLst/>
          </a:prstGeom>
        </p:spPr>
      </p:pic>
    </p:spTree>
    <p:extLst>
      <p:ext uri="{BB962C8B-B14F-4D97-AF65-F5344CB8AC3E}">
        <p14:creationId xmlns:p14="http://schemas.microsoft.com/office/powerpoint/2010/main" val="1604728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17</a:t>
            </a:fld>
            <a:endParaRPr lang="en-GB"/>
          </a:p>
        </p:txBody>
      </p:sp>
      <p:sp>
        <p:nvSpPr>
          <p:cNvPr id="4" name="Title 3"/>
          <p:cNvSpPr>
            <a:spLocks noGrp="1"/>
          </p:cNvSpPr>
          <p:nvPr>
            <p:ph type="title"/>
          </p:nvPr>
        </p:nvSpPr>
        <p:spPr/>
        <p:txBody>
          <a:bodyPr/>
          <a:lstStyle/>
          <a:p>
            <a:r>
              <a:rPr lang="en-GB" dirty="0" smtClean="0"/>
              <a:t>Enforcement by contract or by doing it: it is not clear enough in the doc</a:t>
            </a:r>
            <a:endParaRPr lang="en-GB" dirty="0"/>
          </a:p>
        </p:txBody>
      </p:sp>
      <p:sp>
        <p:nvSpPr>
          <p:cNvPr id="5" name="Rectangle 4"/>
          <p:cNvSpPr/>
          <p:nvPr/>
        </p:nvSpPr>
        <p:spPr>
          <a:xfrm>
            <a:off x="455645" y="1720840"/>
            <a:ext cx="11049169" cy="2554545"/>
          </a:xfrm>
          <a:prstGeom prst="rect">
            <a:avLst/>
          </a:prstGeom>
          <a:solidFill>
            <a:schemeClr val="bg1">
              <a:lumMod val="95000"/>
            </a:schemeClr>
          </a:solidFill>
        </p:spPr>
        <p:txBody>
          <a:bodyPr wrap="square">
            <a:spAutoFit/>
          </a:bodyPr>
          <a:lstStyle/>
          <a:p>
            <a:r>
              <a:rPr lang="en-GB" sz="2000" dirty="0">
                <a:solidFill>
                  <a:srgbClr val="3C4043"/>
                </a:solidFill>
                <a:latin typeface="Roboto"/>
              </a:rPr>
              <a:t>Section 3.5 "</a:t>
            </a:r>
            <a:r>
              <a:rPr lang="en-GB" sz="2000" b="1" dirty="0">
                <a:solidFill>
                  <a:srgbClr val="3C4043"/>
                </a:solidFill>
                <a:latin typeface="Roboto"/>
              </a:rPr>
              <a:t>The AA Operator should document the physical site security controls and maintain them in a state consistent with the security requirements of the hosted Communities</a:t>
            </a:r>
            <a:r>
              <a:rPr lang="en-GB" sz="2000" dirty="0" smtClean="0">
                <a:solidFill>
                  <a:srgbClr val="3C4043"/>
                </a:solidFill>
                <a:latin typeface="Roboto"/>
              </a:rPr>
              <a:t>.”</a:t>
            </a:r>
            <a:r>
              <a:rPr lang="en-GB" sz="2000" dirty="0"/>
              <a:t/>
            </a:r>
            <a:br>
              <a:rPr lang="en-GB" sz="2000" dirty="0"/>
            </a:br>
            <a:r>
              <a:rPr lang="en-GB" sz="2000" dirty="0"/>
              <a:t/>
            </a:r>
            <a:br>
              <a:rPr lang="en-GB" sz="2000" dirty="0"/>
            </a:br>
            <a:r>
              <a:rPr lang="en-GB" sz="2000" dirty="0" smtClean="0"/>
              <a:t>GEANT: </a:t>
            </a:r>
            <a:r>
              <a:rPr lang="en-GB" sz="2000" i="1" dirty="0" smtClean="0">
                <a:solidFill>
                  <a:srgbClr val="3C4043"/>
                </a:solidFill>
                <a:latin typeface="Roboto"/>
              </a:rPr>
              <a:t>Again</a:t>
            </a:r>
            <a:r>
              <a:rPr lang="en-GB" sz="2000" i="1" dirty="0">
                <a:solidFill>
                  <a:srgbClr val="3C4043"/>
                </a:solidFill>
                <a:latin typeface="Roboto"/>
              </a:rPr>
              <a:t>, to a reader it seems that the document implies that running AA service in your own physical location is better than running them on a public cloud. Of course there must be physical security control on the physical infrastructure, but the wording could be changed not to leave the read with the feeling that the rule it that they have to run their own infrastructure</a:t>
            </a:r>
            <a:endParaRPr lang="en-GB" sz="2000" i="1" dirty="0"/>
          </a:p>
        </p:txBody>
      </p:sp>
      <p:sp>
        <p:nvSpPr>
          <p:cNvPr id="6" name="Rectangle 5"/>
          <p:cNvSpPr/>
          <p:nvPr/>
        </p:nvSpPr>
        <p:spPr>
          <a:xfrm>
            <a:off x="455645" y="4400794"/>
            <a:ext cx="11049168" cy="707886"/>
          </a:xfrm>
          <a:prstGeom prst="rect">
            <a:avLst/>
          </a:prstGeom>
          <a:solidFill>
            <a:schemeClr val="bg1">
              <a:lumMod val="95000"/>
            </a:schemeClr>
          </a:solidFill>
        </p:spPr>
        <p:txBody>
          <a:bodyPr wrap="square">
            <a:spAutoFit/>
          </a:bodyPr>
          <a:lstStyle/>
          <a:p>
            <a:r>
              <a:rPr lang="en-GB" sz="2000" dirty="0" smtClean="0">
                <a:solidFill>
                  <a:srgbClr val="3C4043"/>
                </a:solidFill>
                <a:latin typeface="Roboto"/>
              </a:rPr>
              <a:t>Yet also, by EUDAT: </a:t>
            </a:r>
            <a:r>
              <a:rPr lang="en-GB" sz="2000" b="1" i="1" dirty="0" smtClean="0">
                <a:solidFill>
                  <a:srgbClr val="3C4043"/>
                </a:solidFill>
                <a:latin typeface="Roboto"/>
              </a:rPr>
              <a:t>Is </a:t>
            </a:r>
            <a:r>
              <a:rPr lang="en-GB" sz="2000" b="1" i="1" dirty="0">
                <a:solidFill>
                  <a:srgbClr val="3C4043"/>
                </a:solidFill>
                <a:latin typeface="Roboto"/>
              </a:rPr>
              <a:t>documentation available for communities and RPs? </a:t>
            </a:r>
            <a:r>
              <a:rPr lang="en-GB" sz="2000" b="1" i="1" dirty="0" smtClean="0">
                <a:solidFill>
                  <a:srgbClr val="3C4043"/>
                </a:solidFill>
                <a:latin typeface="Roboto"/>
              </a:rPr>
              <a:t/>
            </a:r>
            <a:br>
              <a:rPr lang="en-GB" sz="2000" b="1" i="1" dirty="0" smtClean="0">
                <a:solidFill>
                  <a:srgbClr val="3C4043"/>
                </a:solidFill>
                <a:latin typeface="Roboto"/>
              </a:rPr>
            </a:br>
            <a:r>
              <a:rPr lang="en-GB" sz="2000" b="1" i="1" dirty="0" smtClean="0">
                <a:solidFill>
                  <a:srgbClr val="3C4043"/>
                </a:solidFill>
                <a:latin typeface="Roboto"/>
              </a:rPr>
              <a:t>		       This </a:t>
            </a:r>
            <a:r>
              <a:rPr lang="en-GB" sz="2000" b="1" i="1" dirty="0">
                <a:solidFill>
                  <a:srgbClr val="3C4043"/>
                </a:solidFill>
                <a:latin typeface="Roboto"/>
              </a:rPr>
              <a:t>security controls are important to diced to trust the AA operator.</a:t>
            </a:r>
            <a:endParaRPr lang="en-GB" sz="2000" b="1" i="1" dirty="0"/>
          </a:p>
        </p:txBody>
      </p:sp>
      <p:sp>
        <p:nvSpPr>
          <p:cNvPr id="7" name="Rectangle 6"/>
          <p:cNvSpPr/>
          <p:nvPr/>
        </p:nvSpPr>
        <p:spPr>
          <a:xfrm>
            <a:off x="455645" y="5326503"/>
            <a:ext cx="11049168" cy="954107"/>
          </a:xfrm>
          <a:prstGeom prst="rect">
            <a:avLst/>
          </a:prstGeom>
          <a:solidFill>
            <a:schemeClr val="bg1">
              <a:lumMod val="95000"/>
            </a:schemeClr>
          </a:solidFill>
        </p:spPr>
        <p:txBody>
          <a:bodyPr wrap="square">
            <a:spAutoFit/>
          </a:bodyPr>
          <a:lstStyle/>
          <a:p>
            <a:r>
              <a:rPr lang="en-GB" b="1" dirty="0">
                <a:solidFill>
                  <a:srgbClr val="3C4043"/>
                </a:solidFill>
                <a:latin typeface="Roboto"/>
              </a:rPr>
              <a:t>"encouraged to consider using an HSM to store signing </a:t>
            </a:r>
            <a:r>
              <a:rPr lang="en-GB" b="1" dirty="0" smtClean="0">
                <a:solidFill>
                  <a:srgbClr val="3C4043"/>
                </a:solidFill>
                <a:latin typeface="Roboto"/>
              </a:rPr>
              <a:t>keys“</a:t>
            </a:r>
          </a:p>
          <a:p>
            <a:endParaRPr lang="en-GB" dirty="0">
              <a:solidFill>
                <a:srgbClr val="3C4043"/>
              </a:solidFill>
              <a:latin typeface="Roboto"/>
            </a:endParaRPr>
          </a:p>
          <a:p>
            <a:r>
              <a:rPr lang="en-GB" dirty="0">
                <a:solidFill>
                  <a:srgbClr val="3C4043"/>
                </a:solidFill>
                <a:latin typeface="Roboto"/>
              </a:rPr>
              <a:t>XSEDE (</a:t>
            </a:r>
            <a:r>
              <a:rPr lang="en-GB" dirty="0" err="1">
                <a:solidFill>
                  <a:srgbClr val="3C4043"/>
                </a:solidFill>
                <a:latin typeface="Roboto"/>
              </a:rPr>
              <a:t>JimB</a:t>
            </a:r>
            <a:r>
              <a:rPr lang="en-GB" dirty="0">
                <a:solidFill>
                  <a:srgbClr val="3C4043"/>
                </a:solidFill>
                <a:latin typeface="Roboto"/>
              </a:rPr>
              <a:t>): </a:t>
            </a:r>
            <a:r>
              <a:rPr lang="en-GB" i="1" dirty="0" smtClean="0">
                <a:solidFill>
                  <a:srgbClr val="3C4043"/>
                </a:solidFill>
                <a:latin typeface="Roboto"/>
              </a:rPr>
              <a:t>is </a:t>
            </a:r>
            <a:r>
              <a:rPr lang="en-GB" i="1" dirty="0">
                <a:solidFill>
                  <a:srgbClr val="3C4043"/>
                </a:solidFill>
                <a:latin typeface="Roboto"/>
              </a:rPr>
              <a:t>this a requirement or recommendation? Unclear and often infeasible</a:t>
            </a:r>
            <a:r>
              <a:rPr lang="en-GB" i="1" dirty="0" smtClean="0">
                <a:solidFill>
                  <a:srgbClr val="3C4043"/>
                </a:solidFill>
                <a:latin typeface="Roboto"/>
              </a:rPr>
              <a:t>.</a:t>
            </a:r>
            <a:endParaRPr lang="en-GB" dirty="0"/>
          </a:p>
        </p:txBody>
      </p:sp>
    </p:spTree>
    <p:extLst>
      <p:ext uri="{BB962C8B-B14F-4D97-AF65-F5344CB8AC3E}">
        <p14:creationId xmlns:p14="http://schemas.microsoft.com/office/powerpoint/2010/main" val="1335415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4" name="Title 3"/>
          <p:cNvSpPr>
            <a:spLocks noGrp="1"/>
          </p:cNvSpPr>
          <p:nvPr>
            <p:ph type="title"/>
          </p:nvPr>
        </p:nvSpPr>
        <p:spPr/>
        <p:txBody>
          <a:bodyPr/>
          <a:lstStyle/>
          <a:p>
            <a:r>
              <a:rPr lang="en-GB" dirty="0" smtClean="0"/>
              <a:t>On explicit limits and specifications</a:t>
            </a:r>
            <a:endParaRPr lang="en-GB" dirty="0"/>
          </a:p>
        </p:txBody>
      </p:sp>
      <p:sp>
        <p:nvSpPr>
          <p:cNvPr id="5" name="Rectangle 4"/>
          <p:cNvSpPr/>
          <p:nvPr/>
        </p:nvSpPr>
        <p:spPr>
          <a:xfrm>
            <a:off x="455645" y="1582341"/>
            <a:ext cx="10982667" cy="2862322"/>
          </a:xfrm>
          <a:prstGeom prst="rect">
            <a:avLst/>
          </a:prstGeom>
          <a:solidFill>
            <a:schemeClr val="bg1">
              <a:lumMod val="95000"/>
            </a:schemeClr>
          </a:solidFill>
        </p:spPr>
        <p:txBody>
          <a:bodyPr wrap="square">
            <a:spAutoFit/>
          </a:bodyPr>
          <a:lstStyle/>
          <a:p>
            <a:r>
              <a:rPr lang="en-GB" dirty="0">
                <a:solidFill>
                  <a:srgbClr val="3C4043"/>
                </a:solidFill>
                <a:latin typeface="Roboto"/>
              </a:rPr>
              <a:t>Section 3.3, item 3: </a:t>
            </a:r>
            <a:r>
              <a:rPr lang="en-GB" dirty="0" smtClean="0">
                <a:solidFill>
                  <a:srgbClr val="3C4043"/>
                </a:solidFill>
                <a:latin typeface="Roboto"/>
              </a:rPr>
              <a:t/>
            </a:r>
            <a:br>
              <a:rPr lang="en-GB" dirty="0" smtClean="0">
                <a:solidFill>
                  <a:srgbClr val="3C4043"/>
                </a:solidFill>
                <a:latin typeface="Roboto"/>
              </a:rPr>
            </a:br>
            <a:r>
              <a:rPr lang="en-GB" dirty="0" smtClean="0">
                <a:solidFill>
                  <a:srgbClr val="3C4043"/>
                </a:solidFill>
                <a:latin typeface="Roboto"/>
              </a:rPr>
              <a:t>"</a:t>
            </a:r>
            <a:r>
              <a:rPr lang="en-GB" b="1" dirty="0">
                <a:solidFill>
                  <a:srgbClr val="3C4043"/>
                </a:solidFill>
                <a:latin typeface="Roboto"/>
              </a:rPr>
              <a:t>If an AA Operator issues Attribute Assertions containing a lifetime, this lifetime must be compliant with the Community policies, be no more than 24 hours, and the Attribute Assertion must not be valid beyond the validity period of the attributes it contains. The Community Management is responsible for the content of the Attribute Assertion, as issued, during its entire lifetime</a:t>
            </a:r>
            <a:r>
              <a:rPr lang="en-GB" dirty="0">
                <a:solidFill>
                  <a:srgbClr val="3C4043"/>
                </a:solidFill>
                <a:latin typeface="Roboto"/>
              </a:rPr>
              <a:t>"</a:t>
            </a:r>
            <a:r>
              <a:rPr lang="en-GB" dirty="0"/>
              <a:t/>
            </a:r>
            <a:br>
              <a:rPr lang="en-GB" dirty="0"/>
            </a:br>
            <a:r>
              <a:rPr lang="en-GB" dirty="0"/>
              <a:t/>
            </a:r>
            <a:br>
              <a:rPr lang="en-GB" dirty="0"/>
            </a:br>
            <a:r>
              <a:rPr lang="en-GB" dirty="0" smtClean="0">
                <a:solidFill>
                  <a:srgbClr val="3C4043"/>
                </a:solidFill>
                <a:latin typeface="Roboto"/>
              </a:rPr>
              <a:t>GEANT (Christos): </a:t>
            </a:r>
            <a:r>
              <a:rPr lang="en-GB" i="1" dirty="0" smtClean="0">
                <a:solidFill>
                  <a:srgbClr val="3C4043"/>
                </a:solidFill>
                <a:latin typeface="Roboto"/>
              </a:rPr>
              <a:t>The </a:t>
            </a:r>
            <a:r>
              <a:rPr lang="en-GB" i="1" dirty="0">
                <a:solidFill>
                  <a:srgbClr val="3C4043"/>
                </a:solidFill>
                <a:latin typeface="Roboto"/>
              </a:rPr>
              <a:t>document tends to be pretty high level, but at some points it becomes very specific. Where the requirements for no more than 24 hours is coming from? This should be something that should following the requirements of the communities and the relying parties</a:t>
            </a:r>
            <a:r>
              <a:rPr lang="en-GB" i="1" dirty="0" smtClean="0">
                <a:solidFill>
                  <a:srgbClr val="3C4043"/>
                </a:solidFill>
                <a:latin typeface="Roboto"/>
              </a:rPr>
              <a:t>.</a:t>
            </a:r>
            <a:br>
              <a:rPr lang="en-GB" i="1" dirty="0" smtClean="0">
                <a:solidFill>
                  <a:srgbClr val="3C4043"/>
                </a:solidFill>
                <a:latin typeface="Roboto"/>
              </a:rPr>
            </a:br>
            <a:r>
              <a:rPr lang="en-GB" dirty="0" smtClean="0">
                <a:solidFill>
                  <a:srgbClr val="3C4043"/>
                </a:solidFill>
                <a:latin typeface="Roboto"/>
              </a:rPr>
              <a:t>and EUDAT sees a potential conflict with community policies as well</a:t>
            </a:r>
            <a:endParaRPr lang="en-GB" i="1" dirty="0"/>
          </a:p>
        </p:txBody>
      </p:sp>
    </p:spTree>
    <p:extLst>
      <p:ext uri="{BB962C8B-B14F-4D97-AF65-F5344CB8AC3E}">
        <p14:creationId xmlns:p14="http://schemas.microsoft.com/office/powerpoint/2010/main" val="2365067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19</a:t>
            </a:fld>
            <a:endParaRPr lang="en-GB"/>
          </a:p>
        </p:txBody>
      </p:sp>
      <p:sp>
        <p:nvSpPr>
          <p:cNvPr id="4" name="Title 3"/>
          <p:cNvSpPr>
            <a:spLocks noGrp="1"/>
          </p:cNvSpPr>
          <p:nvPr>
            <p:ph type="title"/>
          </p:nvPr>
        </p:nvSpPr>
        <p:spPr/>
        <p:txBody>
          <a:bodyPr/>
          <a:lstStyle/>
          <a:p>
            <a:r>
              <a:rPr lang="en-GB" dirty="0" err="1" smtClean="0"/>
              <a:t>Unclarity</a:t>
            </a:r>
            <a:r>
              <a:rPr lang="en-GB" dirty="0" smtClean="0"/>
              <a:t> in the text and use case description</a:t>
            </a:r>
            <a:endParaRPr lang="en-GB" dirty="0"/>
          </a:p>
        </p:txBody>
      </p:sp>
      <p:sp>
        <p:nvSpPr>
          <p:cNvPr id="5" name="Rectangle 4"/>
          <p:cNvSpPr/>
          <p:nvPr/>
        </p:nvSpPr>
        <p:spPr>
          <a:xfrm>
            <a:off x="520931" y="2967335"/>
            <a:ext cx="10692938" cy="1477328"/>
          </a:xfrm>
          <a:prstGeom prst="rect">
            <a:avLst/>
          </a:prstGeom>
          <a:solidFill>
            <a:schemeClr val="bg1">
              <a:lumMod val="95000"/>
            </a:schemeClr>
          </a:solidFill>
        </p:spPr>
        <p:txBody>
          <a:bodyPr wrap="square">
            <a:spAutoFit/>
          </a:bodyPr>
          <a:lstStyle/>
          <a:p>
            <a:r>
              <a:rPr lang="en-GB" dirty="0" smtClean="0">
                <a:solidFill>
                  <a:srgbClr val="3C4043"/>
                </a:solidFill>
                <a:latin typeface="Roboto"/>
              </a:rPr>
              <a:t>EUDAT: </a:t>
            </a:r>
            <a:r>
              <a:rPr lang="en-GB" i="1" dirty="0" smtClean="0">
                <a:solidFill>
                  <a:srgbClr val="3C4043"/>
                </a:solidFill>
                <a:latin typeface="Roboto"/>
              </a:rPr>
              <a:t>IMHO </a:t>
            </a:r>
            <a:r>
              <a:rPr lang="en-GB" i="1" dirty="0">
                <a:solidFill>
                  <a:srgbClr val="3C4043"/>
                </a:solidFill>
                <a:latin typeface="Roboto"/>
              </a:rPr>
              <a:t>communities must ensure in </a:t>
            </a:r>
            <a:r>
              <a:rPr lang="en-GB" i="1" dirty="0" smtClean="0">
                <a:solidFill>
                  <a:srgbClr val="3C4043"/>
                </a:solidFill>
                <a:latin typeface="Roboto"/>
              </a:rPr>
              <a:t>this </a:t>
            </a:r>
            <a:r>
              <a:rPr lang="en-GB" i="1" dirty="0">
                <a:solidFill>
                  <a:srgbClr val="3C4043"/>
                </a:solidFill>
                <a:latin typeface="Roboto"/>
              </a:rPr>
              <a:t>case, that they do not release contradictory attributes, specially because the RP must fetch all AAs</a:t>
            </a:r>
            <a:r>
              <a:rPr lang="en-GB" i="1" dirty="0" smtClean="0">
                <a:solidFill>
                  <a:srgbClr val="3C4043"/>
                </a:solidFill>
                <a:latin typeface="Roboto"/>
              </a:rPr>
              <a:t>.</a:t>
            </a:r>
            <a:r>
              <a:rPr lang="en-GB" dirty="0" smtClean="0">
                <a:solidFill>
                  <a:srgbClr val="3C4043"/>
                </a:solidFill>
                <a:latin typeface="Roboto"/>
              </a:rPr>
              <a:t/>
            </a:r>
            <a:br>
              <a:rPr lang="en-GB" dirty="0" smtClean="0">
                <a:solidFill>
                  <a:srgbClr val="3C4043"/>
                </a:solidFill>
                <a:latin typeface="Roboto"/>
              </a:rPr>
            </a:br>
            <a:endParaRPr lang="en-GB" dirty="0" smtClean="0">
              <a:solidFill>
                <a:srgbClr val="3C4043"/>
              </a:solidFill>
              <a:latin typeface="Roboto"/>
            </a:endParaRPr>
          </a:p>
          <a:p>
            <a:r>
              <a:rPr lang="en-GB" dirty="0" smtClean="0">
                <a:solidFill>
                  <a:srgbClr val="3C4043"/>
                </a:solidFill>
                <a:latin typeface="Roboto"/>
              </a:rPr>
              <a:t>which indicates that the text is unclear. This was intended not model where they are augmenting, but as a multi-homes community with redundant AAs </a:t>
            </a:r>
            <a:r>
              <a:rPr lang="en-GB" dirty="0" smtClean="0">
                <a:solidFill>
                  <a:srgbClr val="3C4043"/>
                </a:solidFill>
                <a:latin typeface="Roboto"/>
                <a:sym typeface="Wingdings" panose="05000000000000000000" pitchFamily="2" charset="2"/>
              </a:rPr>
              <a:t></a:t>
            </a:r>
            <a:endParaRPr lang="en-GB" i="1" dirty="0"/>
          </a:p>
        </p:txBody>
      </p:sp>
      <p:pic>
        <p:nvPicPr>
          <p:cNvPr id="6" name="Picture 5"/>
          <p:cNvPicPr>
            <a:picLocks noChangeAspect="1"/>
          </p:cNvPicPr>
          <p:nvPr/>
        </p:nvPicPr>
        <p:blipFill>
          <a:blip r:embed="rId2"/>
          <a:stretch>
            <a:fillRect/>
          </a:stretch>
        </p:blipFill>
        <p:spPr>
          <a:xfrm>
            <a:off x="1436109" y="1537855"/>
            <a:ext cx="8391375" cy="1429480"/>
          </a:xfrm>
          <a:prstGeom prst="rect">
            <a:avLst/>
          </a:prstGeom>
        </p:spPr>
      </p:pic>
    </p:spTree>
    <p:extLst>
      <p:ext uri="{BB962C8B-B14F-4D97-AF65-F5344CB8AC3E}">
        <p14:creationId xmlns:p14="http://schemas.microsoft.com/office/powerpoint/2010/main" val="264011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Operational guideline landscape for - proxy or source - AAI components</a:t>
            </a:r>
            <a:endParaRPr lang="en-GB" dirty="0"/>
          </a:p>
        </p:txBody>
      </p:sp>
      <p:pic>
        <p:nvPicPr>
          <p:cNvPr id="9" name="Picture 8"/>
          <p:cNvPicPr>
            <a:picLocks noChangeAspect="1"/>
          </p:cNvPicPr>
          <p:nvPr/>
        </p:nvPicPr>
        <p:blipFill>
          <a:blip r:embed="rId2"/>
          <a:stretch>
            <a:fillRect/>
          </a:stretch>
        </p:blipFill>
        <p:spPr>
          <a:xfrm>
            <a:off x="2416095" y="1830973"/>
            <a:ext cx="5691187" cy="4446001"/>
          </a:xfrm>
          <a:prstGeom prst="rect">
            <a:avLst/>
          </a:prstGeom>
        </p:spPr>
      </p:pic>
      <p:sp>
        <p:nvSpPr>
          <p:cNvPr id="10" name="Rounded Rectangular Callout 9"/>
          <p:cNvSpPr/>
          <p:nvPr/>
        </p:nvSpPr>
        <p:spPr>
          <a:xfrm>
            <a:off x="8558211" y="1400211"/>
            <a:ext cx="3367089" cy="1962113"/>
          </a:xfrm>
          <a:prstGeom prst="wedgeRoundRectCallout">
            <a:avLst>
              <a:gd name="adj1" fmla="val -81145"/>
              <a:gd name="adj2" fmla="val 45101"/>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57A1E"/>
                </a:solidFill>
              </a:rPr>
              <a:t>Authentication/identity sources</a:t>
            </a:r>
          </a:p>
          <a:p>
            <a:r>
              <a:rPr lang="en-GB" dirty="0" smtClean="0">
                <a:solidFill>
                  <a:srgbClr val="003F5E"/>
                </a:solidFill>
              </a:rPr>
              <a:t>Sirtfi</a:t>
            </a:r>
            <a:endParaRPr lang="en-GB" dirty="0">
              <a:solidFill>
                <a:srgbClr val="003F5E"/>
              </a:solidFill>
            </a:endParaRPr>
          </a:p>
          <a:p>
            <a:r>
              <a:rPr lang="en-GB" dirty="0" smtClean="0">
                <a:solidFill>
                  <a:srgbClr val="003F5E"/>
                </a:solidFill>
              </a:rPr>
              <a:t>(eduGAIN) baselining</a:t>
            </a:r>
          </a:p>
          <a:p>
            <a:r>
              <a:rPr lang="en-GB" dirty="0" smtClean="0">
                <a:solidFill>
                  <a:srgbClr val="003F5E"/>
                </a:solidFill>
              </a:rPr>
              <a:t>IGTF AP Profiles</a:t>
            </a:r>
          </a:p>
          <a:p>
            <a:r>
              <a:rPr lang="en-GB" dirty="0" smtClean="0">
                <a:solidFill>
                  <a:srgbClr val="003F5E"/>
                </a:solidFill>
              </a:rPr>
              <a:t>NIST SP800-63</a:t>
            </a:r>
          </a:p>
          <a:p>
            <a:r>
              <a:rPr lang="en-GB" dirty="0" smtClean="0">
                <a:solidFill>
                  <a:srgbClr val="003F5E"/>
                </a:solidFill>
              </a:rPr>
              <a:t>eduGAIN sec. team workflow</a:t>
            </a:r>
          </a:p>
        </p:txBody>
      </p:sp>
      <p:sp>
        <p:nvSpPr>
          <p:cNvPr id="11" name="Rounded Rectangular Callout 10"/>
          <p:cNvSpPr/>
          <p:nvPr/>
        </p:nvSpPr>
        <p:spPr>
          <a:xfrm>
            <a:off x="1481136" y="1598723"/>
            <a:ext cx="1709739" cy="1152488"/>
          </a:xfrm>
          <a:prstGeom prst="wedgeRoundRectCallout">
            <a:avLst>
              <a:gd name="adj1" fmla="val 70944"/>
              <a:gd name="adj2" fmla="val 40969"/>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57A1E"/>
                </a:solidFill>
              </a:rPr>
              <a:t>MFA</a:t>
            </a:r>
          </a:p>
          <a:p>
            <a:r>
              <a:rPr lang="en-GB" dirty="0" smtClean="0">
                <a:solidFill>
                  <a:srgbClr val="003F5E"/>
                </a:solidFill>
              </a:rPr>
              <a:t>RFC6238/4226</a:t>
            </a:r>
            <a:br>
              <a:rPr lang="en-GB" dirty="0" smtClean="0">
                <a:solidFill>
                  <a:srgbClr val="003F5E"/>
                </a:solidFill>
              </a:rPr>
            </a:br>
            <a:r>
              <a:rPr lang="en-GB" dirty="0" smtClean="0">
                <a:solidFill>
                  <a:srgbClr val="003F5E"/>
                </a:solidFill>
              </a:rPr>
              <a:t>FIPS140</a:t>
            </a:r>
          </a:p>
          <a:p>
            <a:r>
              <a:rPr lang="en-GB" dirty="0" smtClean="0">
                <a:solidFill>
                  <a:srgbClr val="003F5E"/>
                </a:solidFill>
              </a:rPr>
              <a:t>NISTSP800-53</a:t>
            </a:r>
          </a:p>
        </p:txBody>
      </p:sp>
      <p:sp>
        <p:nvSpPr>
          <p:cNvPr id="12" name="Rounded Rectangular Callout 11"/>
          <p:cNvSpPr/>
          <p:nvPr/>
        </p:nvSpPr>
        <p:spPr>
          <a:xfrm>
            <a:off x="8205786" y="4543462"/>
            <a:ext cx="3367089" cy="1549510"/>
          </a:xfrm>
          <a:prstGeom prst="wedgeRoundRectCallout">
            <a:avLst>
              <a:gd name="adj1" fmla="val -81145"/>
              <a:gd name="adj2" fmla="val 45101"/>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57A1E"/>
                </a:solidFill>
              </a:rPr>
              <a:t>Service provider operations</a:t>
            </a:r>
          </a:p>
          <a:p>
            <a:r>
              <a:rPr lang="en-GB" dirty="0" smtClean="0">
                <a:solidFill>
                  <a:srgbClr val="003F5E"/>
                </a:solidFill>
              </a:rPr>
              <a:t>ISO27k</a:t>
            </a:r>
          </a:p>
          <a:p>
            <a:r>
              <a:rPr lang="en-GB" dirty="0" smtClean="0">
                <a:solidFill>
                  <a:srgbClr val="003F5E"/>
                </a:solidFill>
              </a:rPr>
              <a:t>Sirtfi</a:t>
            </a:r>
          </a:p>
          <a:p>
            <a:r>
              <a:rPr lang="en-GB" dirty="0" smtClean="0">
                <a:solidFill>
                  <a:srgbClr val="003F5E"/>
                </a:solidFill>
              </a:rPr>
              <a:t>Infrastructure response plans</a:t>
            </a:r>
            <a:endParaRPr lang="en-GB" dirty="0">
              <a:solidFill>
                <a:srgbClr val="003F5E"/>
              </a:solidFill>
            </a:endParaRPr>
          </a:p>
        </p:txBody>
      </p:sp>
      <p:sp>
        <p:nvSpPr>
          <p:cNvPr id="13" name="Rounded Rectangular Callout 12"/>
          <p:cNvSpPr/>
          <p:nvPr/>
        </p:nvSpPr>
        <p:spPr>
          <a:xfrm>
            <a:off x="466566" y="3789171"/>
            <a:ext cx="2997200" cy="1001146"/>
          </a:xfrm>
          <a:prstGeom prst="wedgeRoundRectCallout">
            <a:avLst>
              <a:gd name="adj1" fmla="val 107176"/>
              <a:gd name="adj2" fmla="val 34640"/>
              <a:gd name="adj3" fmla="val 16667"/>
            </a:avLst>
          </a:prstGeom>
          <a:solidFill>
            <a:srgbClr val="FFFFFF"/>
          </a:solidFill>
          <a:ln>
            <a:solidFill>
              <a:srgbClr val="003F5E"/>
            </a:solidFill>
          </a:ln>
          <a:effectLst>
            <a:glow rad="101600">
              <a:srgbClr val="0C3959">
                <a:alpha val="30196"/>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6791C"/>
                </a:solidFill>
              </a:rPr>
              <a:t>Ephemeral credentials</a:t>
            </a:r>
          </a:p>
          <a:p>
            <a:pPr marL="285750" indent="-285750">
              <a:buFont typeface="Arial" panose="020B0604020202020204" pitchFamily="34" charset="0"/>
              <a:buChar char="•"/>
            </a:pPr>
            <a:r>
              <a:rPr lang="en-US" dirty="0" smtClean="0">
                <a:solidFill>
                  <a:srgbClr val="003F5E"/>
                </a:solidFill>
              </a:rPr>
              <a:t>trusted credential stores</a:t>
            </a:r>
          </a:p>
          <a:p>
            <a:pPr marL="285750" indent="-285750">
              <a:buFont typeface="Arial" panose="020B0604020202020204" pitchFamily="34" charset="0"/>
              <a:buChar char="•"/>
            </a:pPr>
            <a:r>
              <a:rPr lang="en-US" dirty="0" smtClean="0">
                <a:solidFill>
                  <a:srgbClr val="003F5E"/>
                </a:solidFill>
              </a:rPr>
              <a:t>protection at rest</a:t>
            </a:r>
            <a:endParaRPr lang="en-GB" dirty="0">
              <a:solidFill>
                <a:srgbClr val="003F5E"/>
              </a:solidFill>
            </a:endParaRPr>
          </a:p>
        </p:txBody>
      </p:sp>
    </p:spTree>
    <p:extLst>
      <p:ext uri="{BB962C8B-B14F-4D97-AF65-F5344CB8AC3E}">
        <p14:creationId xmlns:p14="http://schemas.microsoft.com/office/powerpoint/2010/main" val="22872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p:txBody>
      </p:sp>
      <p:sp>
        <p:nvSpPr>
          <p:cNvPr id="3" name="Text Placeholder 2"/>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44192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0849" y="1401015"/>
            <a:ext cx="5344772" cy="4055970"/>
          </a:xfrm>
          <a:prstGeom prst="rect">
            <a:avLst/>
          </a:prstGeom>
        </p:spPr>
      </p:pic>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5" name="Title 4"/>
          <p:cNvSpPr>
            <a:spLocks noGrp="1"/>
          </p:cNvSpPr>
          <p:nvPr>
            <p:ph type="title"/>
          </p:nvPr>
        </p:nvSpPr>
        <p:spPr/>
        <p:txBody>
          <a:bodyPr/>
          <a:lstStyle/>
          <a:p>
            <a:r>
              <a:rPr lang="en-US" dirty="0" smtClean="0"/>
              <a:t>Operational security focus in the BPA: beyond just the IdPs</a:t>
            </a:r>
            <a:endParaRPr lang="en-GB" dirty="0"/>
          </a:p>
        </p:txBody>
      </p:sp>
      <p:sp>
        <p:nvSpPr>
          <p:cNvPr id="922" name="TextBox 921"/>
          <p:cNvSpPr txBox="1"/>
          <p:nvPr/>
        </p:nvSpPr>
        <p:spPr>
          <a:xfrm>
            <a:off x="128587" y="5456249"/>
            <a:ext cx="5423195" cy="923330"/>
          </a:xfrm>
          <a:prstGeom prst="rect">
            <a:avLst/>
          </a:prstGeom>
          <a:noFill/>
        </p:spPr>
        <p:txBody>
          <a:bodyPr wrap="square" rtlCol="0">
            <a:spAutoFit/>
          </a:bodyPr>
          <a:lstStyle/>
          <a:p>
            <a:r>
              <a:rPr lang="en-GB" dirty="0">
                <a:solidFill>
                  <a:srgbClr val="0C3959"/>
                </a:solidFill>
              </a:rPr>
              <a:t>Guidelines for Secure Operation of </a:t>
            </a:r>
            <a:r>
              <a:rPr lang="en-GB" dirty="0" smtClean="0">
                <a:solidFill>
                  <a:srgbClr val="0C3959"/>
                </a:solidFill>
              </a:rPr>
              <a:t>Attribute Authorities </a:t>
            </a:r>
            <a:r>
              <a:rPr lang="en-GB" dirty="0">
                <a:solidFill>
                  <a:srgbClr val="0C3959"/>
                </a:solidFill>
              </a:rPr>
              <a:t>and other issuers of </a:t>
            </a:r>
            <a:r>
              <a:rPr lang="en-GB" dirty="0" smtClean="0">
                <a:solidFill>
                  <a:srgbClr val="0C3959"/>
                </a:solidFill>
              </a:rPr>
              <a:t>access-granting statements </a:t>
            </a:r>
            <a:br>
              <a:rPr lang="en-GB" dirty="0" smtClean="0">
                <a:solidFill>
                  <a:srgbClr val="0C3959"/>
                </a:solidFill>
              </a:rPr>
            </a:br>
            <a:r>
              <a:rPr lang="en-GB" i="1" dirty="0" smtClean="0">
                <a:solidFill>
                  <a:srgbClr val="0C3959"/>
                </a:solidFill>
              </a:rPr>
              <a:t>(AARC-I048, in collaboration with IGTF AAOPS)</a:t>
            </a:r>
          </a:p>
        </p:txBody>
      </p:sp>
      <p:sp>
        <p:nvSpPr>
          <p:cNvPr id="8" name="Rounded Rectangular Callout 7"/>
          <p:cNvSpPr/>
          <p:nvPr/>
        </p:nvSpPr>
        <p:spPr>
          <a:xfrm>
            <a:off x="128586" y="1879490"/>
            <a:ext cx="3262313" cy="3099020"/>
          </a:xfrm>
          <a:prstGeom prst="wedgeRoundRectCallout">
            <a:avLst>
              <a:gd name="adj1" fmla="val 159799"/>
              <a:gd name="adj2" fmla="val 4124"/>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C3959"/>
                </a:solidFill>
              </a:rPr>
              <a:t>Community membership management directories and attribute authorities</a:t>
            </a:r>
          </a:p>
          <a:p>
            <a:pPr marL="285750" indent="-285750">
              <a:buFont typeface="Arial" panose="020B0604020202020204" pitchFamily="34" charset="0"/>
              <a:buChar char="•"/>
            </a:pPr>
            <a:r>
              <a:rPr lang="en-US" dirty="0" smtClean="0">
                <a:solidFill>
                  <a:srgbClr val="F57A1E"/>
                </a:solidFill>
              </a:rPr>
              <a:t>integrity of membership</a:t>
            </a:r>
          </a:p>
          <a:p>
            <a:pPr marL="285750" indent="-285750">
              <a:buFont typeface="Arial" panose="020B0604020202020204" pitchFamily="34" charset="0"/>
              <a:buChar char="•"/>
            </a:pPr>
            <a:r>
              <a:rPr lang="en-US" dirty="0" smtClean="0">
                <a:solidFill>
                  <a:srgbClr val="F57A1E"/>
                </a:solidFill>
              </a:rPr>
              <a:t>identification, naming and traceability</a:t>
            </a:r>
          </a:p>
          <a:p>
            <a:pPr marL="285750" indent="-285750">
              <a:buFont typeface="Arial" panose="020B0604020202020204" pitchFamily="34" charset="0"/>
              <a:buChar char="•"/>
            </a:pPr>
            <a:r>
              <a:rPr lang="en-US" dirty="0" smtClean="0">
                <a:solidFill>
                  <a:srgbClr val="F57A1E"/>
                </a:solidFill>
              </a:rPr>
              <a:t>site and service security</a:t>
            </a:r>
          </a:p>
          <a:p>
            <a:pPr marL="285750" indent="-285750">
              <a:buFont typeface="Arial" panose="020B0604020202020204" pitchFamily="34" charset="0"/>
              <a:buChar char="•"/>
            </a:pPr>
            <a:r>
              <a:rPr lang="en-US" dirty="0" smtClean="0">
                <a:solidFill>
                  <a:srgbClr val="F57A1E"/>
                </a:solidFill>
              </a:rPr>
              <a:t>protection on the network</a:t>
            </a:r>
          </a:p>
          <a:p>
            <a:pPr marL="285750" indent="-285750">
              <a:buFont typeface="Arial" panose="020B0604020202020204" pitchFamily="34" charset="0"/>
              <a:buChar char="•"/>
            </a:pPr>
            <a:r>
              <a:rPr lang="en-US" dirty="0" smtClean="0">
                <a:solidFill>
                  <a:srgbClr val="F57A1E"/>
                </a:solidFill>
              </a:rPr>
              <a:t>assertion integrity</a:t>
            </a:r>
            <a:endParaRPr lang="en-GB" dirty="0">
              <a:solidFill>
                <a:srgbClr val="F57A1E"/>
              </a:solidFill>
            </a:endParaRPr>
          </a:p>
        </p:txBody>
      </p:sp>
      <p:sp>
        <p:nvSpPr>
          <p:cNvPr id="920" name="Rounded Rectangular Callout 919"/>
          <p:cNvSpPr/>
          <p:nvPr/>
        </p:nvSpPr>
        <p:spPr>
          <a:xfrm>
            <a:off x="128586" y="1879490"/>
            <a:ext cx="3262313" cy="3099020"/>
          </a:xfrm>
          <a:prstGeom prst="wedgeRoundRectCallout">
            <a:avLst>
              <a:gd name="adj1" fmla="val 107617"/>
              <a:gd name="adj2" fmla="val 38339"/>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C3959"/>
                </a:solidFill>
              </a:rPr>
              <a:t>Community membership management directories and attribute authorities</a:t>
            </a:r>
          </a:p>
          <a:p>
            <a:pPr marL="285750" indent="-285750">
              <a:buFont typeface="Arial" panose="020B0604020202020204" pitchFamily="34" charset="0"/>
              <a:buChar char="•"/>
            </a:pPr>
            <a:r>
              <a:rPr lang="en-US" dirty="0" smtClean="0">
                <a:solidFill>
                  <a:srgbClr val="F57A1E"/>
                </a:solidFill>
              </a:rPr>
              <a:t>integrity of membership</a:t>
            </a:r>
          </a:p>
          <a:p>
            <a:pPr marL="285750" indent="-285750">
              <a:buFont typeface="Arial" panose="020B0604020202020204" pitchFamily="34" charset="0"/>
              <a:buChar char="•"/>
            </a:pPr>
            <a:r>
              <a:rPr lang="en-US" dirty="0" smtClean="0">
                <a:solidFill>
                  <a:srgbClr val="F57A1E"/>
                </a:solidFill>
              </a:rPr>
              <a:t>identification, naming and traceability</a:t>
            </a:r>
          </a:p>
          <a:p>
            <a:pPr marL="285750" indent="-285750">
              <a:buFont typeface="Arial" panose="020B0604020202020204" pitchFamily="34" charset="0"/>
              <a:buChar char="•"/>
            </a:pPr>
            <a:r>
              <a:rPr lang="en-US" dirty="0" smtClean="0">
                <a:solidFill>
                  <a:srgbClr val="F57A1E"/>
                </a:solidFill>
              </a:rPr>
              <a:t>site and service security</a:t>
            </a:r>
          </a:p>
          <a:p>
            <a:pPr marL="285750" indent="-285750">
              <a:buFont typeface="Arial" panose="020B0604020202020204" pitchFamily="34" charset="0"/>
              <a:buChar char="•"/>
            </a:pPr>
            <a:r>
              <a:rPr lang="en-US" dirty="0" smtClean="0">
                <a:solidFill>
                  <a:srgbClr val="F57A1E"/>
                </a:solidFill>
              </a:rPr>
              <a:t>protection on the network</a:t>
            </a:r>
          </a:p>
          <a:p>
            <a:pPr marL="285750" indent="-285750">
              <a:buFont typeface="Arial" panose="020B0604020202020204" pitchFamily="34" charset="0"/>
              <a:buChar char="•"/>
            </a:pPr>
            <a:r>
              <a:rPr lang="en-US" dirty="0" smtClean="0">
                <a:solidFill>
                  <a:srgbClr val="F57A1E"/>
                </a:solidFill>
              </a:rPr>
              <a:t>assertion integrity</a:t>
            </a:r>
            <a:endParaRPr lang="en-GB" dirty="0">
              <a:solidFill>
                <a:srgbClr val="F57A1E"/>
              </a:solidFill>
            </a:endParaRPr>
          </a:p>
        </p:txBody>
      </p:sp>
    </p:spTree>
    <p:extLst>
      <p:ext uri="{BB962C8B-B14F-4D97-AF65-F5344CB8AC3E}">
        <p14:creationId xmlns:p14="http://schemas.microsoft.com/office/powerpoint/2010/main" val="2795651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5842" y="2355380"/>
            <a:ext cx="6769098" cy="1259417"/>
          </a:xfrm>
          <a:noFill/>
        </p:spPr>
        <p:txBody>
          <a:bodyPr/>
          <a:lstStyle/>
          <a:p>
            <a:pPr marL="0" indent="0" algn="ctr">
              <a:buNone/>
            </a:pPr>
            <a:r>
              <a:rPr lang="en-US" dirty="0" smtClean="0"/>
              <a:t>Structured around concept of “</a:t>
            </a:r>
            <a:r>
              <a:rPr lang="en-US" b="1" dirty="0" smtClean="0"/>
              <a:t>AA Operators</a:t>
            </a:r>
            <a:r>
              <a:rPr lang="en-US" dirty="0" smtClean="0"/>
              <a:t>”, </a:t>
            </a:r>
          </a:p>
          <a:p>
            <a:pPr marL="0" indent="0" algn="ctr">
              <a:buNone/>
            </a:pPr>
            <a:r>
              <a:rPr lang="en-US" dirty="0" smtClean="0"/>
              <a:t>operating “</a:t>
            </a:r>
            <a:r>
              <a:rPr lang="en-US" b="1" dirty="0" smtClean="0"/>
              <a:t>Attribute Authorities</a:t>
            </a:r>
            <a:r>
              <a:rPr lang="en-US" dirty="0" smtClean="0"/>
              <a:t>” (technological entities), </a:t>
            </a:r>
          </a:p>
          <a:p>
            <a:pPr marL="0" indent="0" algn="ctr">
              <a:buNone/>
            </a:pPr>
            <a:r>
              <a:rPr lang="en-US" dirty="0" smtClean="0"/>
              <a:t>on behalf of, one or more, </a:t>
            </a:r>
            <a:r>
              <a:rPr lang="en-US" b="1" dirty="0" smtClean="0"/>
              <a:t>Communities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a:xfrm>
            <a:off x="455646" y="74649"/>
            <a:ext cx="9863104" cy="1325563"/>
          </a:xfrm>
        </p:spPr>
        <p:txBody>
          <a:bodyPr/>
          <a:lstStyle/>
          <a:p>
            <a:r>
              <a:rPr lang="en-US" dirty="0" smtClean="0"/>
              <a:t>AARC-G048: </a:t>
            </a:r>
            <a:r>
              <a:rPr lang="en-US" dirty="0">
                <a:solidFill>
                  <a:srgbClr val="0C3959"/>
                </a:solidFill>
              </a:rPr>
              <a:t>keeping users </a:t>
            </a:r>
            <a:r>
              <a:rPr lang="en-US" dirty="0" smtClean="0">
                <a:solidFill>
                  <a:srgbClr val="0C3959"/>
                </a:solidFill>
              </a:rPr>
              <a:t>&amp; communities protected, moving </a:t>
            </a:r>
            <a:r>
              <a:rPr lang="en-US" dirty="0">
                <a:solidFill>
                  <a:srgbClr val="0C3959"/>
                </a:solidFill>
              </a:rPr>
              <a:t>across </a:t>
            </a:r>
            <a:r>
              <a:rPr lang="en-US" dirty="0" smtClean="0">
                <a:solidFill>
                  <a:srgbClr val="0C3959"/>
                </a:solidFill>
              </a:rPr>
              <a:t>models</a:t>
            </a:r>
            <a:endParaRPr lang="en-GB" dirty="0"/>
          </a:p>
        </p:txBody>
      </p:sp>
      <p:sp>
        <p:nvSpPr>
          <p:cNvPr id="7" name="TextBox 6"/>
          <p:cNvSpPr txBox="1"/>
          <p:nvPr/>
        </p:nvSpPr>
        <p:spPr>
          <a:xfrm>
            <a:off x="455646" y="1400212"/>
            <a:ext cx="8209491" cy="830997"/>
          </a:xfrm>
          <a:prstGeom prst="rect">
            <a:avLst/>
          </a:prstGeom>
          <a:solidFill>
            <a:srgbClr val="FABD90"/>
          </a:solidFill>
        </p:spPr>
        <p:txBody>
          <a:bodyPr wrap="none" rtlCol="0">
            <a:spAutoFit/>
          </a:bodyPr>
          <a:lstStyle/>
          <a:p>
            <a:r>
              <a:rPr lang="en-US" sz="2400" dirty="0" smtClean="0">
                <a:solidFill>
                  <a:srgbClr val="0C3959"/>
                </a:solidFill>
              </a:rPr>
              <a:t>trusted delegation of response from communities to operators, </a:t>
            </a:r>
            <a:br>
              <a:rPr lang="en-US" sz="2400" dirty="0" smtClean="0">
                <a:solidFill>
                  <a:srgbClr val="0C3959"/>
                </a:solidFill>
              </a:rPr>
            </a:br>
            <a:r>
              <a:rPr lang="en-US" sz="2400" dirty="0" smtClean="0">
                <a:solidFill>
                  <a:srgbClr val="0C3959"/>
                </a:solidFill>
              </a:rPr>
              <a:t>and from services to communities in recognizing their assertions</a:t>
            </a:r>
            <a:endParaRPr lang="en-GB" sz="2400" dirty="0" smtClean="0">
              <a:solidFill>
                <a:srgbClr val="0C3959"/>
              </a:solidFill>
            </a:endParaRPr>
          </a:p>
        </p:txBody>
      </p:sp>
      <p:pic>
        <p:nvPicPr>
          <p:cNvPr id="8" name="Picture 7"/>
          <p:cNvPicPr>
            <a:picLocks noChangeAspect="1"/>
          </p:cNvPicPr>
          <p:nvPr/>
        </p:nvPicPr>
        <p:blipFill>
          <a:blip r:embed="rId3"/>
          <a:stretch>
            <a:fillRect/>
          </a:stretch>
        </p:blipFill>
        <p:spPr>
          <a:xfrm>
            <a:off x="143340" y="3738968"/>
            <a:ext cx="5472112" cy="2486197"/>
          </a:xfrm>
          <a:prstGeom prst="rect">
            <a:avLst/>
          </a:prstGeom>
          <a:ln>
            <a:solidFill>
              <a:srgbClr val="0C3959"/>
            </a:solidFill>
          </a:ln>
        </p:spPr>
      </p:pic>
      <p:pic>
        <p:nvPicPr>
          <p:cNvPr id="9" name="Picture 8"/>
          <p:cNvPicPr>
            <a:picLocks noChangeAspect="1"/>
          </p:cNvPicPr>
          <p:nvPr/>
        </p:nvPicPr>
        <p:blipFill>
          <a:blip r:embed="rId4"/>
          <a:stretch>
            <a:fillRect/>
          </a:stretch>
        </p:blipFill>
        <p:spPr>
          <a:xfrm>
            <a:off x="5786869" y="4057258"/>
            <a:ext cx="6292285" cy="2486197"/>
          </a:xfrm>
          <a:prstGeom prst="rect">
            <a:avLst/>
          </a:prstGeom>
          <a:ln>
            <a:solidFill>
              <a:srgbClr val="0C3959"/>
            </a:solidFill>
          </a:ln>
        </p:spPr>
      </p:pic>
      <p:pic>
        <p:nvPicPr>
          <p:cNvPr id="21" name="Picture 20"/>
          <p:cNvPicPr>
            <a:picLocks noChangeAspect="1"/>
          </p:cNvPicPr>
          <p:nvPr/>
        </p:nvPicPr>
        <p:blipFill>
          <a:blip r:embed="rId5"/>
          <a:stretch>
            <a:fillRect/>
          </a:stretch>
        </p:blipFill>
        <p:spPr>
          <a:xfrm>
            <a:off x="8860565" y="1304966"/>
            <a:ext cx="3218589" cy="1816373"/>
          </a:xfrm>
          <a:prstGeom prst="rect">
            <a:avLst/>
          </a:prstGeom>
          <a:effectLst>
            <a:glow rad="101600">
              <a:srgbClr val="003F5E">
                <a:alpha val="60000"/>
              </a:srgbClr>
            </a:glow>
          </a:effectLst>
        </p:spPr>
      </p:pic>
      <p:grpSp>
        <p:nvGrpSpPr>
          <p:cNvPr id="22" name="Group 21"/>
          <p:cNvGrpSpPr/>
          <p:nvPr/>
        </p:nvGrpSpPr>
        <p:grpSpPr>
          <a:xfrm>
            <a:off x="10318750" y="2299593"/>
            <a:ext cx="1623237" cy="1264207"/>
            <a:chOff x="10441171" y="5498100"/>
            <a:chExt cx="1623237" cy="1264207"/>
          </a:xfrm>
          <a:effectLst>
            <a:glow rad="101600">
              <a:srgbClr val="F6791C">
                <a:alpha val="60000"/>
              </a:srgbClr>
            </a:glow>
          </a:effectLst>
        </p:grpSpPr>
        <p:pic>
          <p:nvPicPr>
            <p:cNvPr id="23" name="Picture 22">
              <a:extLst>
                <a:ext uri="{FF2B5EF4-FFF2-40B4-BE49-F238E27FC236}">
                  <a16:creationId xmlns:a16="http://schemas.microsoft.com/office/drawing/2014/main" id="{937DF5E2-E849-DD48-9B9C-8A75156429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1171" y="5498100"/>
              <a:ext cx="1623237" cy="1249926"/>
            </a:xfrm>
            <a:prstGeom prst="rect">
              <a:avLst/>
            </a:prstGeom>
          </p:spPr>
        </p:pic>
        <p:sp>
          <p:nvSpPr>
            <p:cNvPr id="24" name="Rectangle 23"/>
            <p:cNvSpPr/>
            <p:nvPr/>
          </p:nvSpPr>
          <p:spPr>
            <a:xfrm>
              <a:off x="10455349" y="5932967"/>
              <a:ext cx="233916" cy="829340"/>
            </a:xfrm>
            <a:prstGeom prst="rect">
              <a:avLst/>
            </a:prstGeom>
            <a:noFill/>
            <a:ln w="38100">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GB" dirty="0"/>
            </a:p>
          </p:txBody>
        </p:sp>
      </p:grpSp>
      <p:sp>
        <p:nvSpPr>
          <p:cNvPr id="5" name="Rectangle 4"/>
          <p:cNvSpPr/>
          <p:nvPr/>
        </p:nvSpPr>
        <p:spPr>
          <a:xfrm>
            <a:off x="1776732" y="6482960"/>
            <a:ext cx="4010137" cy="369332"/>
          </a:xfrm>
          <a:prstGeom prst="rect">
            <a:avLst/>
          </a:prstGeom>
        </p:spPr>
        <p:txBody>
          <a:bodyPr wrap="none">
            <a:spAutoFit/>
          </a:bodyPr>
          <a:lstStyle/>
          <a:p>
            <a:r>
              <a:rPr lang="en-GB" b="1" dirty="0">
                <a:solidFill>
                  <a:srgbClr val="0C3959"/>
                </a:solidFill>
              </a:rPr>
              <a:t>https://www.igtf.net/guidelines/aaops/</a:t>
            </a:r>
          </a:p>
        </p:txBody>
      </p:sp>
      <p:sp>
        <p:nvSpPr>
          <p:cNvPr id="13" name="Rectangle 12"/>
          <p:cNvSpPr/>
          <p:nvPr/>
        </p:nvSpPr>
        <p:spPr>
          <a:xfrm>
            <a:off x="6556707" y="6513208"/>
            <a:ext cx="5048177" cy="369332"/>
          </a:xfrm>
          <a:prstGeom prst="rect">
            <a:avLst/>
          </a:prstGeom>
        </p:spPr>
        <p:txBody>
          <a:bodyPr wrap="none">
            <a:spAutoFit/>
          </a:bodyPr>
          <a:lstStyle/>
          <a:p>
            <a:r>
              <a:rPr lang="en-GB" b="1" dirty="0" smtClean="0">
                <a:solidFill>
                  <a:srgbClr val="0C3959"/>
                </a:solidFill>
              </a:rPr>
              <a:t>https://aarc-community.org/guidelines/aarc-g048/</a:t>
            </a:r>
            <a:endParaRPr lang="en-GB" b="1" dirty="0">
              <a:solidFill>
                <a:srgbClr val="0C3959"/>
              </a:solidFill>
            </a:endParaRPr>
          </a:p>
        </p:txBody>
      </p:sp>
    </p:spTree>
    <p:extLst>
      <p:ext uri="{BB962C8B-B14F-4D97-AF65-F5344CB8AC3E}">
        <p14:creationId xmlns:p14="http://schemas.microsoft.com/office/powerpoint/2010/main" val="2336683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4"/>
            <a:ext cx="10909300" cy="1544824"/>
          </a:xfrm>
        </p:spPr>
        <p:txBody>
          <a:bodyPr/>
          <a:lstStyle/>
          <a:p>
            <a:pPr marL="0" indent="0" algn="ctr">
              <a:buNone/>
            </a:pPr>
            <a:r>
              <a:rPr lang="en-US" dirty="0" smtClean="0"/>
              <a:t>Intentionally targeted broader than just BPA-style communities, since operational security spans data </a:t>
            </a:r>
            <a:r>
              <a:rPr lang="en-US" dirty="0" err="1" smtClean="0"/>
              <a:t>centres</a:t>
            </a:r>
            <a:r>
              <a:rPr lang="en-US" dirty="0" smtClean="0"/>
              <a:t> and infrastructures using other forms of AA membership </a:t>
            </a:r>
            <a:r>
              <a:rPr lang="en-US" dirty="0" smtClean="0"/>
              <a:t>management</a:t>
            </a:r>
            <a:endParaRPr lang="en-US"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US" dirty="0" smtClean="0"/>
              <a:t>Protecting the community membership data and its proxy</a:t>
            </a:r>
            <a:endParaRPr lang="en-GB" dirty="0"/>
          </a:p>
        </p:txBody>
      </p:sp>
      <p:sp>
        <p:nvSpPr>
          <p:cNvPr id="9" name="TextBox 8"/>
          <p:cNvSpPr txBox="1"/>
          <p:nvPr/>
        </p:nvSpPr>
        <p:spPr>
          <a:xfrm>
            <a:off x="1143697" y="5628309"/>
            <a:ext cx="4146328" cy="646331"/>
          </a:xfrm>
          <a:prstGeom prst="rect">
            <a:avLst/>
          </a:prstGeom>
          <a:noFill/>
        </p:spPr>
        <p:txBody>
          <a:bodyPr wrap="none" rtlCol="0">
            <a:spAutoFit/>
          </a:bodyPr>
          <a:lstStyle/>
          <a:p>
            <a:pPr algn="ctr"/>
            <a:r>
              <a:rPr lang="en-US" i="1" dirty="0" smtClean="0">
                <a:solidFill>
                  <a:srgbClr val="F57A1E"/>
                </a:solidFill>
              </a:rPr>
              <a:t>push model – the common BPA method</a:t>
            </a:r>
            <a:br>
              <a:rPr lang="en-US" i="1" dirty="0" smtClean="0">
                <a:solidFill>
                  <a:srgbClr val="F57A1E"/>
                </a:solidFill>
              </a:rPr>
            </a:br>
            <a:r>
              <a:rPr lang="en-US" i="1" dirty="0" smtClean="0">
                <a:solidFill>
                  <a:srgbClr val="F57A1E"/>
                </a:solidFill>
              </a:rPr>
              <a:t>(e.g. SAML </a:t>
            </a:r>
            <a:r>
              <a:rPr lang="en-US" i="1" dirty="0" err="1" smtClean="0">
                <a:solidFill>
                  <a:srgbClr val="F57A1E"/>
                </a:solidFill>
              </a:rPr>
              <a:t>AttributeStatement</a:t>
            </a:r>
            <a:r>
              <a:rPr lang="en-US" i="1" dirty="0" smtClean="0">
                <a:solidFill>
                  <a:srgbClr val="F57A1E"/>
                </a:solidFill>
              </a:rPr>
              <a:t>, VOMS AC)</a:t>
            </a:r>
            <a:endParaRPr lang="en-GB" i="1" dirty="0">
              <a:solidFill>
                <a:srgbClr val="F57A1E"/>
              </a:solidFill>
            </a:endParaRPr>
          </a:p>
        </p:txBody>
      </p:sp>
      <p:sp>
        <p:nvSpPr>
          <p:cNvPr id="10" name="TextBox 9"/>
          <p:cNvSpPr txBox="1"/>
          <p:nvPr/>
        </p:nvSpPr>
        <p:spPr>
          <a:xfrm>
            <a:off x="6571424" y="5628309"/>
            <a:ext cx="4465518" cy="646331"/>
          </a:xfrm>
          <a:prstGeom prst="rect">
            <a:avLst/>
          </a:prstGeom>
          <a:noFill/>
        </p:spPr>
        <p:txBody>
          <a:bodyPr wrap="none" rtlCol="0">
            <a:spAutoFit/>
          </a:bodyPr>
          <a:lstStyle/>
          <a:p>
            <a:pPr algn="ctr"/>
            <a:r>
              <a:rPr lang="en-US" i="1" dirty="0" smtClean="0">
                <a:solidFill>
                  <a:srgbClr val="F57A1E"/>
                </a:solidFill>
              </a:rPr>
              <a:t>pull model – common when using directories </a:t>
            </a:r>
            <a:br>
              <a:rPr lang="en-US" i="1" dirty="0" smtClean="0">
                <a:solidFill>
                  <a:srgbClr val="F57A1E"/>
                </a:solidFill>
              </a:rPr>
            </a:br>
            <a:r>
              <a:rPr lang="en-US" i="1" dirty="0" smtClean="0">
                <a:solidFill>
                  <a:srgbClr val="F57A1E"/>
                </a:solidFill>
              </a:rPr>
              <a:t>(e.g. LDAP in PRACE, GUMS in OSG)</a:t>
            </a:r>
            <a:endParaRPr lang="en-GB" i="1" dirty="0">
              <a:solidFill>
                <a:srgbClr val="F57A1E"/>
              </a:solidFill>
            </a:endParaRPr>
          </a:p>
        </p:txBody>
      </p:sp>
      <p:sp>
        <p:nvSpPr>
          <p:cNvPr id="11" name="TextBox 10"/>
          <p:cNvSpPr txBox="1"/>
          <p:nvPr/>
        </p:nvSpPr>
        <p:spPr>
          <a:xfrm>
            <a:off x="1262127" y="6550223"/>
            <a:ext cx="10540706" cy="307777"/>
          </a:xfrm>
          <a:prstGeom prst="rect">
            <a:avLst/>
          </a:prstGeom>
          <a:noFill/>
        </p:spPr>
        <p:txBody>
          <a:bodyPr wrap="none" rtlCol="0">
            <a:spAutoFit/>
          </a:bodyPr>
          <a:lstStyle/>
          <a:p>
            <a:pPr algn="r"/>
            <a:r>
              <a:rPr lang="en-US" sz="1400" i="1" dirty="0" smtClean="0">
                <a:solidFill>
                  <a:srgbClr val="F57A1E"/>
                </a:solidFill>
              </a:rPr>
              <a:t>push and pull model diagrams as per RFC2904 – the 3</a:t>
            </a:r>
            <a:r>
              <a:rPr lang="en-US" sz="1400" i="1" baseline="30000" dirty="0" smtClean="0">
                <a:solidFill>
                  <a:srgbClr val="F57A1E"/>
                </a:solidFill>
              </a:rPr>
              <a:t>rd</a:t>
            </a:r>
            <a:r>
              <a:rPr lang="en-US" sz="1400" i="1" dirty="0" smtClean="0">
                <a:solidFill>
                  <a:srgbClr val="F57A1E"/>
                </a:solidFill>
              </a:rPr>
              <a:t> (agent) model is uncommon in research/collaboration scenarios except for provisioning</a:t>
            </a:r>
            <a:endParaRPr lang="en-GB" sz="1400" i="1" dirty="0">
              <a:solidFill>
                <a:srgbClr val="F57A1E"/>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412" y="3008806"/>
            <a:ext cx="3110898" cy="261903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825" y="2984158"/>
            <a:ext cx="3458715" cy="2643679"/>
          </a:xfrm>
          <a:prstGeom prst="rect">
            <a:avLst/>
          </a:prstGeom>
        </p:spPr>
      </p:pic>
    </p:spTree>
    <p:extLst>
      <p:ext uri="{BB962C8B-B14F-4D97-AF65-F5344CB8AC3E}">
        <p14:creationId xmlns:p14="http://schemas.microsoft.com/office/powerpoint/2010/main" val="813617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GB" dirty="0" smtClean="0"/>
              <a:t>Deployment guidance included … </a:t>
            </a:r>
            <a:endParaRPr lang="en-GB" dirty="0"/>
          </a:p>
        </p:txBody>
      </p:sp>
      <p:pic>
        <p:nvPicPr>
          <p:cNvPr id="5" name="Picture 4"/>
          <p:cNvPicPr>
            <a:picLocks noChangeAspect="1"/>
          </p:cNvPicPr>
          <p:nvPr/>
        </p:nvPicPr>
        <p:blipFill>
          <a:blip r:embed="rId2"/>
          <a:stretch>
            <a:fillRect/>
          </a:stretch>
        </p:blipFill>
        <p:spPr>
          <a:xfrm>
            <a:off x="314324" y="1400212"/>
            <a:ext cx="8467725" cy="3220852"/>
          </a:xfrm>
          <a:prstGeom prst="rect">
            <a:avLst/>
          </a:prstGeom>
          <a:effectLst>
            <a:glow rad="101600">
              <a:srgbClr val="003F5E">
                <a:alpha val="60000"/>
              </a:srgbClr>
            </a:glow>
          </a:effectLst>
        </p:spPr>
      </p:pic>
      <p:pic>
        <p:nvPicPr>
          <p:cNvPr id="6" name="Picture 5"/>
          <p:cNvPicPr>
            <a:picLocks noChangeAspect="1"/>
          </p:cNvPicPr>
          <p:nvPr/>
        </p:nvPicPr>
        <p:blipFill>
          <a:blip r:embed="rId3"/>
          <a:stretch>
            <a:fillRect/>
          </a:stretch>
        </p:blipFill>
        <p:spPr>
          <a:xfrm>
            <a:off x="3749446" y="4804118"/>
            <a:ext cx="8053387" cy="1420469"/>
          </a:xfrm>
          <a:prstGeom prst="rect">
            <a:avLst/>
          </a:prstGeom>
          <a:effectLst>
            <a:glow rad="101600">
              <a:srgbClr val="003F5E">
                <a:alpha val="60000"/>
              </a:srgbClr>
            </a:glow>
          </a:effectLst>
        </p:spPr>
      </p:pic>
    </p:spTree>
    <p:extLst>
      <p:ext uri="{BB962C8B-B14F-4D97-AF65-F5344CB8AC3E}">
        <p14:creationId xmlns:p14="http://schemas.microsoft.com/office/powerpoint/2010/main" val="134239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Many of the recommendations are already implemented ‘implicitly’</a:t>
            </a:r>
          </a:p>
          <a:p>
            <a:r>
              <a:rPr lang="en-GB" dirty="0" smtClean="0"/>
              <a:t>because common software implements it: e.g. signing SAML assertions and JWTs</a:t>
            </a:r>
          </a:p>
          <a:p>
            <a:r>
              <a:rPr lang="en-GB" dirty="0" smtClean="0"/>
              <a:t>because a good data centre already has network monitoring and central logging in place</a:t>
            </a:r>
          </a:p>
          <a:p>
            <a:r>
              <a:rPr lang="en-GB" dirty="0" smtClean="0"/>
              <a:t>because you signed up to Sirtfi (didn’t you?) – so you collaborate in incident response</a:t>
            </a:r>
            <a:endParaRPr lang="en-GB" dirty="0"/>
          </a:p>
          <a:p>
            <a:r>
              <a:rPr lang="en-GB" dirty="0" smtClean="0"/>
              <a:t>because you have trained IT operations personnel looking after the service</a:t>
            </a:r>
          </a:p>
          <a:p>
            <a:endParaRPr lang="en-GB" dirty="0" smtClean="0"/>
          </a:p>
          <a:p>
            <a:pPr marL="0" indent="0">
              <a:buNone/>
            </a:pPr>
            <a:r>
              <a:rPr lang="en-GB" dirty="0" smtClean="0"/>
              <a:t>And some are intuitive best practice</a:t>
            </a:r>
          </a:p>
          <a:p>
            <a:r>
              <a:rPr lang="en-GB" dirty="0" smtClean="0"/>
              <a:t>like assigning a unique and lasting name to a group</a:t>
            </a:r>
          </a:p>
          <a:p>
            <a:r>
              <a:rPr lang="en-GB" dirty="0"/>
              <a:t>because implemented controls follow ought to be those that have been </a:t>
            </a:r>
            <a:r>
              <a:rPr lang="en-GB" dirty="0" smtClean="0"/>
              <a:t>documented</a:t>
            </a:r>
          </a:p>
          <a:p>
            <a:endParaRPr lang="en-GB" dirty="0"/>
          </a:p>
          <a:p>
            <a:pPr marL="0" indent="0">
              <a:buNone/>
            </a:pPr>
            <a:r>
              <a:rPr lang="en-GB" i="1" dirty="0" smtClean="0"/>
              <a:t>	But some items contain specific values and recommendations that are good practice, </a:t>
            </a:r>
            <a:br>
              <a:rPr lang="en-GB" i="1" dirty="0" smtClean="0"/>
            </a:br>
            <a:r>
              <a:rPr lang="en-GB" i="1" dirty="0" smtClean="0"/>
              <a:t>	but where best practice varies among constituencies</a:t>
            </a:r>
            <a:endParaRPr lang="en-GB" i="1" dirty="0"/>
          </a:p>
          <a:p>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GB" dirty="0" smtClean="0"/>
              <a:t>When the AA is in a </a:t>
            </a:r>
            <a:r>
              <a:rPr lang="en-GB" smtClean="0"/>
              <a:t>managed environment …</a:t>
            </a:r>
            <a:endParaRPr lang="en-GB" dirty="0"/>
          </a:p>
        </p:txBody>
      </p:sp>
    </p:spTree>
    <p:extLst>
      <p:ext uri="{BB962C8B-B14F-4D97-AF65-F5344CB8AC3E}">
        <p14:creationId xmlns:p14="http://schemas.microsoft.com/office/powerpoint/2010/main" val="281181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147423" cy="4966686"/>
          </a:xfrm>
        </p:spPr>
        <p:txBody>
          <a:bodyPr>
            <a:normAutofit/>
          </a:bodyPr>
          <a:lstStyle/>
          <a:p>
            <a:pPr marL="0" indent="0">
              <a:buNone/>
            </a:pPr>
            <a:r>
              <a:rPr lang="en-GB" dirty="0" smtClean="0"/>
              <a:t>Controls that are </a:t>
            </a:r>
            <a:r>
              <a:rPr lang="en-GB" dirty="0" smtClean="0"/>
              <a:t>specific to AA operations and protect against current and future </a:t>
            </a:r>
            <a:r>
              <a:rPr lang="en-GB" dirty="0" smtClean="0"/>
              <a:t>threats</a:t>
            </a:r>
            <a:endParaRPr lang="en-GB" dirty="0" smtClean="0"/>
          </a:p>
          <a:p>
            <a:r>
              <a:rPr lang="en-GB" dirty="0" smtClean="0"/>
              <a:t>minimum signing key length so that the community is not broken in the next few years (at least 112-bit symmetric, i.e. &gt;=2048 bit RSA keys)</a:t>
            </a:r>
          </a:p>
          <a:p>
            <a:r>
              <a:rPr lang="en-GB" dirty="0" smtClean="0"/>
              <a:t>protect the key from data breaches, compromise, ransomware, and exfiltration by using HSM Hardware Security Modules or equivalent controls (and the HSMs you need are not that expensive, or you can even rent them in AWS…)</a:t>
            </a:r>
          </a:p>
          <a:p>
            <a:pPr marL="0" indent="0">
              <a:buNone/>
            </a:pPr>
            <a:endParaRPr lang="en-GB" dirty="0" smtClean="0"/>
          </a:p>
          <a:p>
            <a:pPr marL="0" indent="0">
              <a:buNone/>
            </a:pPr>
            <a:r>
              <a:rPr lang="en-GB" dirty="0" smtClean="0"/>
              <a:t>Or deal with commensurate incident response (you don’t want just a big red button):</a:t>
            </a:r>
          </a:p>
          <a:p>
            <a:r>
              <a:rPr lang="en-GB" dirty="0" smtClean="0"/>
              <a:t>re-issuance of attribute statement must be based on fresh data</a:t>
            </a:r>
          </a:p>
          <a:p>
            <a:r>
              <a:rPr lang="en-GB" dirty="0" smtClean="0"/>
              <a:t>release them only in accordance with the community’s policy and maximum life time </a:t>
            </a:r>
          </a:p>
          <a:p>
            <a:r>
              <a:rPr lang="en-GB" dirty="0" smtClean="0"/>
              <a:t>require appropriate client authentication before releasing attributes to prevent data breaches</a:t>
            </a:r>
          </a:p>
          <a:p>
            <a:r>
              <a:rPr lang="en-GB" dirty="0" smtClean="0"/>
              <a:t>for non-revocable tokens (like OAuth Access Tokens or PKIX 3820 proxies), limit life time &lt;24hrs</a:t>
            </a:r>
            <a:br>
              <a:rPr lang="en-GB" dirty="0" smtClean="0"/>
            </a:br>
            <a:r>
              <a:rPr lang="en-GB" dirty="0" smtClean="0"/>
              <a:t>(for OIDC, these are anyway typically 15 minutes)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GB" dirty="0" smtClean="0"/>
              <a:t>Forward looking and specific requirements</a:t>
            </a:r>
            <a:endParaRPr lang="en-GB" dirty="0"/>
          </a:p>
        </p:txBody>
      </p:sp>
    </p:spTree>
    <p:extLst>
      <p:ext uri="{BB962C8B-B14F-4D97-AF65-F5344CB8AC3E}">
        <p14:creationId xmlns:p14="http://schemas.microsoft.com/office/powerpoint/2010/main" val="3201932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358331" cy="4737633"/>
          </a:xfrm>
        </p:spPr>
        <p:txBody>
          <a:bodyPr>
            <a:normAutofit/>
          </a:bodyPr>
          <a:lstStyle/>
          <a:p>
            <a:pPr marL="0" indent="0">
              <a:buNone/>
            </a:pPr>
            <a:r>
              <a:rPr lang="en-GB" dirty="0" smtClean="0"/>
              <a:t>Guideline was written with both physical and virtual deployment in mind</a:t>
            </a:r>
          </a:p>
          <a:p>
            <a:pPr marL="285750" indent="0">
              <a:buNone/>
            </a:pPr>
            <a:r>
              <a:rPr lang="en-GB" dirty="0"/>
              <a:t>“An AA may be run in a virtual environment that has security requirements the same or better than required for the AA, and for all services running in this environment, and it must not leave this security context. </a:t>
            </a:r>
            <a:r>
              <a:rPr lang="en-GB" b="1" dirty="0">
                <a:solidFill>
                  <a:srgbClr val="F6791C"/>
                </a:solidFill>
              </a:rPr>
              <a:t>Any virtualization techniques employed </a:t>
            </a:r>
            <a:r>
              <a:rPr lang="en-GB" dirty="0"/>
              <a:t>(including the hosting environment) </a:t>
            </a:r>
            <a:r>
              <a:rPr lang="en-GB" b="1" dirty="0">
                <a:solidFill>
                  <a:srgbClr val="F6791C"/>
                </a:solidFill>
              </a:rPr>
              <a:t>must not degrade the context </a:t>
            </a:r>
            <a:r>
              <a:rPr lang="en-GB" dirty="0"/>
              <a:t>as compared to any secured physical setup. Only AA Operator designated personnel should have control over the virtualisation and security context of the AA</a:t>
            </a:r>
            <a:r>
              <a:rPr lang="en-GB" dirty="0" smtClean="0"/>
              <a:t>.”</a:t>
            </a:r>
          </a:p>
          <a:p>
            <a:pPr marL="0" indent="0">
              <a:buNone/>
            </a:pPr>
            <a:endParaRPr lang="en-GB" dirty="0" smtClean="0"/>
          </a:p>
          <a:p>
            <a:r>
              <a:rPr lang="en-GB" dirty="0" smtClean="0"/>
              <a:t>if you can host it on-</a:t>
            </a:r>
            <a:r>
              <a:rPr lang="en-GB" dirty="0" err="1" smtClean="0"/>
              <a:t>prem</a:t>
            </a:r>
            <a:r>
              <a:rPr lang="en-GB" dirty="0" smtClean="0"/>
              <a:t>, the easiest solution is to host it on your security-service VM infrastructure (e.g. alongside your IdP, your AD, or your master LDAP servers) to limit guest compromise)</a:t>
            </a:r>
          </a:p>
          <a:p>
            <a:r>
              <a:rPr lang="en-GB" dirty="0" smtClean="0"/>
              <a:t>If you run it in a cloud provider, select a provider that offers proper security and network controls, implement account role separation, and deploy the offered protections. E.g. in AWS you have </a:t>
            </a:r>
            <a:r>
              <a:rPr lang="en-GB" i="1" dirty="0" smtClean="0"/>
              <a:t>a lot</a:t>
            </a:r>
            <a:r>
              <a:rPr lang="en-GB" dirty="0" smtClean="0"/>
              <a:t> of controls available to do so. But Azure &amp;co </a:t>
            </a:r>
            <a:r>
              <a:rPr lang="en-GB" dirty="0" smtClean="0"/>
              <a:t>have </a:t>
            </a:r>
            <a:r>
              <a:rPr lang="en-GB" dirty="0" smtClean="0"/>
              <a:t>the </a:t>
            </a:r>
            <a:r>
              <a:rPr lang="en-GB" dirty="0" smtClean="0"/>
              <a:t>same … </a:t>
            </a:r>
            <a:r>
              <a:rPr lang="en-GB" dirty="0" smtClean="0"/>
              <a:t>and rent a </a:t>
            </a:r>
            <a:r>
              <a:rPr lang="en-GB" dirty="0" err="1" smtClean="0"/>
              <a:t>netHSM</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GB" dirty="0" smtClean="0"/>
              <a:t>G048 AA Ops guidelines and AA hosting</a:t>
            </a:r>
            <a:endParaRPr lang="en-GB" dirty="0"/>
          </a:p>
        </p:txBody>
      </p:sp>
    </p:spTree>
    <p:extLst>
      <p:ext uri="{BB962C8B-B14F-4D97-AF65-F5344CB8AC3E}">
        <p14:creationId xmlns:p14="http://schemas.microsoft.com/office/powerpoint/2010/main" val="3929108924"/>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2.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AA3960-760A-4B61-8C8B-DBF90F37C8C8}">
  <ds:schemaRefs>
    <ds:schemaRef ds:uri="http://schemas.microsoft.com/office/2006/documentManagement/types"/>
    <ds:schemaRef ds:uri="http://purl.org/dc/terms/"/>
    <ds:schemaRef ds:uri="http://schemas.microsoft.com/sharepoint/v3"/>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495</TotalTime>
  <Words>2320</Words>
  <Application>Microsoft Office PowerPoint</Application>
  <PresentationFormat>Widescreen</PresentationFormat>
  <Paragraphs>144</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Roboto</vt:lpstr>
      <vt:lpstr>Verdana</vt:lpstr>
      <vt:lpstr>Wingdings</vt:lpstr>
      <vt:lpstr>GEANT Association</vt:lpstr>
      <vt:lpstr>PowerPoint Presentation</vt:lpstr>
      <vt:lpstr>Operational guideline landscape for - proxy or source - AAI components</vt:lpstr>
      <vt:lpstr>Operational security focus in the BPA: beyond just the IdPs</vt:lpstr>
      <vt:lpstr>AARC-G048: keeping users &amp; communities protected, moving across models</vt:lpstr>
      <vt:lpstr>Protecting the community membership data and its proxy</vt:lpstr>
      <vt:lpstr>Deployment guidance included … </vt:lpstr>
      <vt:lpstr>When the AA is in a managed environment …</vt:lpstr>
      <vt:lpstr>Forward looking and specific requirements</vt:lpstr>
      <vt:lpstr>G048 AA Ops guidelines and AA hosting</vt:lpstr>
      <vt:lpstr>Implementation of AA Operations Security guidelines</vt:lpstr>
      <vt:lpstr>Discussion items: auditability, integrity, logging, and incident response</vt:lpstr>
      <vt:lpstr>On auditablility and having the logs to ability to do incident response</vt:lpstr>
      <vt:lpstr>Disaster recovery and response to compromise </vt:lpstr>
      <vt:lpstr>Community relations – on resp. duties of customers and AAOPS providers</vt:lpstr>
      <vt:lpstr>PowerPoint Presentation</vt:lpstr>
      <vt:lpstr>About protections and isolation</vt:lpstr>
      <vt:lpstr>Enforcement by contract or by doing it: it is not clear enough in the doc</vt:lpstr>
      <vt:lpstr>On explicit limits and specifications</vt:lpstr>
      <vt:lpstr>Unclarity in the text and use case description</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30</cp:revision>
  <cp:lastPrinted>2015-05-01T10:30:08Z</cp:lastPrinted>
  <dcterms:created xsi:type="dcterms:W3CDTF">2020-02-06T08:47:28Z</dcterms:created>
  <dcterms:modified xsi:type="dcterms:W3CDTF">2021-06-08T08:57:19Z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