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sldIdLst>
    <p:sldId id="288" r:id="rId5"/>
    <p:sldId id="293" r:id="rId6"/>
    <p:sldId id="290" r:id="rId7"/>
    <p:sldId id="292" r:id="rId8"/>
    <p:sldId id="291" r:id="rId9"/>
    <p:sldId id="289" r:id="rId10"/>
    <p:sldId id="294" r:id="rId11"/>
    <p:sldId id="295" r:id="rId12"/>
    <p:sldId id="296" r:id="rId13"/>
    <p:sldId id="297" r:id="rId14"/>
    <p:sldId id="287" r:id="rId15"/>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791C"/>
    <a:srgbClr val="003F5E"/>
    <a:srgbClr val="F57B20"/>
    <a:srgbClr val="F57A1E"/>
    <a:srgbClr val="013F5E"/>
    <a:srgbClr val="003959"/>
    <a:srgbClr val="ED1556"/>
    <a:srgbClr val="003F5D"/>
    <a:srgbClr val="1C4161"/>
    <a:srgbClr val="004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67" d="100"/>
          <a:sy n="67" d="100"/>
        </p:scale>
        <p:origin x="192" y="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06/02/2020</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dwells also on naming since that is</a:t>
            </a:r>
            <a:r>
              <a:rPr lang="en-US" baseline="0" dirty="0" smtClean="0"/>
              <a:t> the unique hook for the service providers to actually track back persistently to the proper community as well as operator …</a:t>
            </a:r>
            <a:endParaRPr lang="en-GB" dirty="0"/>
          </a:p>
        </p:txBody>
      </p:sp>
      <p:sp>
        <p:nvSpPr>
          <p:cNvPr id="6" name="Header Placeholder 5"/>
          <p:cNvSpPr>
            <a:spLocks noGrp="1"/>
          </p:cNvSpPr>
          <p:nvPr>
            <p:ph type="hdr" sz="quarter" idx="12"/>
          </p:nvPr>
        </p:nvSpPr>
        <p:spPr/>
        <p:txBody>
          <a:bodyPr/>
          <a:lstStyle/>
          <a:p>
            <a:r>
              <a:rPr lang="en-GB" smtClean="0"/>
              <a:t>AARC Policy and Best Practice Harmonisation (AARC2 Review)</a:t>
            </a:r>
            <a:endParaRPr lang="en-GB"/>
          </a:p>
        </p:txBody>
      </p:sp>
      <p:sp>
        <p:nvSpPr>
          <p:cNvPr id="7" name="Date Placeholder 6"/>
          <p:cNvSpPr>
            <a:spLocks noGrp="1"/>
          </p:cNvSpPr>
          <p:nvPr>
            <p:ph type="dt" idx="13"/>
          </p:nvPr>
        </p:nvSpPr>
        <p:spPr/>
        <p:txBody>
          <a:bodyPr/>
          <a:lstStyle/>
          <a:p>
            <a:r>
              <a:rPr lang="en-US" smtClean="0"/>
              <a:t>June 2019</a:t>
            </a:r>
            <a:endParaRPr lang="en-GB"/>
          </a:p>
        </p:txBody>
      </p:sp>
    </p:spTree>
    <p:extLst>
      <p:ext uri="{BB962C8B-B14F-4D97-AF65-F5344CB8AC3E}">
        <p14:creationId xmlns:p14="http://schemas.microsoft.com/office/powerpoint/2010/main" val="2237091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Community,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3139321"/>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Adapt the funding statement and supporting organisations at the end (but likely keep the EU Logo and reference to H2020, since it supported the AARC and AARC2 projects)</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831" y="5927157"/>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492533" y="6289305"/>
            <a:ext cx="4945586"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 </a:t>
            </a:r>
          </a:p>
          <a:p>
            <a:pPr marL="0" marR="0" indent="0" algn="ctr" defTabSz="914400" rtl="0" eaLnBrk="1" fontAlgn="auto" latinLnBrk="0" hangingPunct="1">
              <a:lnSpc>
                <a:spcPct val="100000"/>
              </a:lnSpc>
              <a:spcBef>
                <a:spcPts val="0"/>
              </a:spcBef>
              <a:spcAft>
                <a:spcPts val="0"/>
              </a:spcAft>
              <a:buClrTx/>
              <a:buSzTx/>
              <a:buFontTx/>
              <a:buNone/>
              <a:tabLst/>
              <a:defRPr/>
            </a:pP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a:t>
            </a:r>
            <a:r>
              <a:rPr lang="en-GB" sz="600" kern="1200" baseline="0" dirty="0" smtClean="0">
                <a:solidFill>
                  <a:schemeClr val="bg1"/>
                </a:solidFill>
                <a:effectLst/>
                <a:latin typeface="+mn-lt"/>
                <a:ea typeface="+mn-ea"/>
                <a:cs typeface="+mn-cs"/>
              </a:rPr>
              <a:t> and other sources</a:t>
            </a:r>
            <a:r>
              <a:rPr lang="en-GB" sz="600" kern="1200" dirty="0" smtClean="0">
                <a:solidFill>
                  <a:schemeClr val="bg1"/>
                </a:solidFill>
                <a:effectLst/>
                <a:latin typeface="+mn-lt"/>
                <a:ea typeface="+mn-ea"/>
                <a:cs typeface="+mn-cs"/>
              </a:rPr>
              <a:t>.</a:t>
            </a:r>
            <a:endParaRPr lang="en-GB" sz="600" dirty="0">
              <a:solidFill>
                <a:schemeClr val="bg1"/>
              </a:solidFill>
            </a:endParaRP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46749" y="5927156"/>
            <a:ext cx="796527" cy="280595"/>
          </a:xfrm>
          <a:prstGeom prst="rect">
            <a:avLst/>
          </a:prstGeom>
        </p:spPr>
      </p:pic>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351233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200">
                <a:latin typeface="+mn-lt"/>
              </a:defRPr>
            </a:lvl1pPr>
            <a:lvl2pPr>
              <a:defRPr sz="1800">
                <a:solidFill>
                  <a:srgbClr val="004361"/>
                </a:solidFill>
                <a:latin typeface="+mn-lt"/>
              </a:defRPr>
            </a:lvl2pPr>
            <a:lvl3pPr>
              <a:defRPr sz="1800">
                <a:solidFill>
                  <a:srgbClr val="003F5E"/>
                </a:solidFill>
                <a:latin typeface="+mn-lt"/>
              </a:defRPr>
            </a:lvl3pPr>
            <a:lvl4pPr>
              <a:defRPr sz="1800">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3997" y="6492496"/>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https://aarc-community.org</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56" r:id="rId9"/>
    <p:sldLayoutId id="2147483657" r:id="rId10"/>
    <p:sldLayoutId id="2147483663" r:id="rId11"/>
    <p:sldLayoutId id="2147483662" r:id="rId12"/>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GB" dirty="0" smtClean="0"/>
              <a:t>David </a:t>
            </a:r>
            <a:r>
              <a:rPr lang="en-GB" dirty="0" err="1" smtClean="0"/>
              <a:t>Groep</a:t>
            </a:r>
            <a:endParaRPr lang="en-GB" dirty="0"/>
          </a:p>
        </p:txBody>
      </p:sp>
      <p:sp>
        <p:nvSpPr>
          <p:cNvPr id="6" name="Text Placeholder 5"/>
          <p:cNvSpPr>
            <a:spLocks noGrp="1"/>
          </p:cNvSpPr>
          <p:nvPr>
            <p:ph type="body" sz="quarter" idx="12"/>
          </p:nvPr>
        </p:nvSpPr>
        <p:spPr/>
        <p:txBody>
          <a:bodyPr/>
          <a:lstStyle/>
          <a:p>
            <a:r>
              <a:rPr lang="en-GB" dirty="0" smtClean="0"/>
              <a:t>AEGIS meeting</a:t>
            </a:r>
            <a:endParaRPr lang="en-GB" dirty="0"/>
          </a:p>
        </p:txBody>
      </p:sp>
      <p:sp>
        <p:nvSpPr>
          <p:cNvPr id="8" name="Text Placeholder 7"/>
          <p:cNvSpPr>
            <a:spLocks noGrp="1"/>
          </p:cNvSpPr>
          <p:nvPr>
            <p:ph type="body" sz="quarter" idx="17"/>
          </p:nvPr>
        </p:nvSpPr>
        <p:spPr/>
        <p:txBody>
          <a:bodyPr/>
          <a:lstStyle/>
          <a:p>
            <a:r>
              <a:rPr lang="en-GB" dirty="0" smtClean="0"/>
              <a:t>A fond of knowledge worth protecting</a:t>
            </a:r>
            <a:endParaRPr lang="en-GB" dirty="0"/>
          </a:p>
        </p:txBody>
      </p:sp>
      <p:sp>
        <p:nvSpPr>
          <p:cNvPr id="7" name="Text Placeholder 6"/>
          <p:cNvSpPr>
            <a:spLocks noGrp="1"/>
          </p:cNvSpPr>
          <p:nvPr>
            <p:ph type="body" sz="quarter" idx="14"/>
          </p:nvPr>
        </p:nvSpPr>
        <p:spPr/>
        <p:txBody>
          <a:bodyPr/>
          <a:lstStyle/>
          <a:p>
            <a:r>
              <a:rPr lang="en-GB" dirty="0" smtClean="0"/>
              <a:t>Attribute Authority Operations</a:t>
            </a:r>
            <a:endParaRPr lang="en-GB" dirty="0"/>
          </a:p>
        </p:txBody>
      </p:sp>
      <p:sp>
        <p:nvSpPr>
          <p:cNvPr id="9" name="Text Placeholder 8"/>
          <p:cNvSpPr>
            <a:spLocks noGrp="1"/>
          </p:cNvSpPr>
          <p:nvPr>
            <p:ph type="body" sz="quarter" idx="18"/>
          </p:nvPr>
        </p:nvSpPr>
        <p:spPr/>
        <p:txBody>
          <a:bodyPr/>
          <a:lstStyle/>
          <a:p>
            <a:r>
              <a:rPr lang="en-GB" dirty="0" smtClean="0"/>
              <a:t>2020-02-10</a:t>
            </a:r>
            <a:endParaRPr lang="en-GB" dirty="0"/>
          </a:p>
        </p:txBody>
      </p:sp>
      <p:sp>
        <p:nvSpPr>
          <p:cNvPr id="10" name="Text Placeholder 9"/>
          <p:cNvSpPr>
            <a:spLocks noGrp="1"/>
          </p:cNvSpPr>
          <p:nvPr>
            <p:ph type="body" sz="quarter" idx="19"/>
          </p:nvPr>
        </p:nvSpPr>
        <p:spPr/>
        <p:txBody>
          <a:bodyPr/>
          <a:lstStyle/>
          <a:p>
            <a:r>
              <a:rPr lang="en-GB" dirty="0" smtClean="0"/>
              <a:t>AARC Community Policy WG</a:t>
            </a:r>
            <a:endParaRPr lang="en-GB" dirty="0"/>
          </a:p>
        </p:txBody>
      </p:sp>
      <p:sp>
        <p:nvSpPr>
          <p:cNvPr id="3" name="Slide Number Placeholder 2"/>
          <p:cNvSpPr>
            <a:spLocks noGrp="1"/>
          </p:cNvSpPr>
          <p:nvPr>
            <p:ph type="sldNum" sz="quarter" idx="4294967295"/>
          </p:nvPr>
        </p:nvSpPr>
        <p:spPr>
          <a:xfrm>
            <a:off x="11450638" y="6405563"/>
            <a:ext cx="741362" cy="274637"/>
          </a:xfrm>
        </p:spPr>
        <p:txBody>
          <a:bodyPr/>
          <a:lstStyle/>
          <a:p>
            <a:fld id="{6F576E6A-F32A-4612-884C-86870357C6B4}" type="slidenum">
              <a:rPr lang="en-GB" smtClean="0"/>
              <a:pPr/>
              <a:t>1</a:t>
            </a:fld>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2968" y="4734043"/>
            <a:ext cx="852158" cy="330468"/>
          </a:xfrm>
          <a:prstGeom prst="rect">
            <a:avLst/>
          </a:prstGeom>
        </p:spPr>
      </p:pic>
    </p:spTree>
    <p:extLst>
      <p:ext uri="{BB962C8B-B14F-4D97-AF65-F5344CB8AC3E}">
        <p14:creationId xmlns:p14="http://schemas.microsoft.com/office/powerpoint/2010/main" val="600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2095500"/>
            <a:ext cx="10909300" cy="4081466"/>
          </a:xfrm>
        </p:spPr>
        <p:txBody>
          <a:bodyPr>
            <a:normAutofit/>
          </a:bodyPr>
          <a:lstStyle/>
          <a:p>
            <a:pPr marL="457200" indent="-457200">
              <a:buFont typeface="+mj-lt"/>
              <a:buAutoNum type="arabicPeriod"/>
            </a:pPr>
            <a:r>
              <a:rPr lang="en-GB" sz="2800" dirty="0" smtClean="0"/>
              <a:t>review what is now in AAOPS G048 and comment</a:t>
            </a:r>
          </a:p>
          <a:p>
            <a:pPr marL="457200" indent="-457200">
              <a:buFont typeface="+mj-lt"/>
              <a:buAutoNum type="arabicPeriod"/>
            </a:pPr>
            <a:r>
              <a:rPr lang="en-GB" sz="2800" dirty="0" smtClean="0"/>
              <a:t>the comments will feed into an FAQ and additional guidance</a:t>
            </a:r>
          </a:p>
          <a:p>
            <a:pPr marL="457200" indent="-457200">
              <a:buFont typeface="+mj-lt"/>
              <a:buAutoNum type="arabicPeriod"/>
            </a:pPr>
            <a:r>
              <a:rPr lang="en-GB" sz="2800" dirty="0" smtClean="0"/>
              <a:t>evaluate feasibility by adopting AAOPS G048 – volunteer welcome!</a:t>
            </a:r>
          </a:p>
          <a:p>
            <a:pPr marL="457200" indent="-457200">
              <a:buFont typeface="+mj-lt"/>
              <a:buAutoNum type="arabicPeriod"/>
            </a:pPr>
            <a:r>
              <a:rPr lang="en-GB" sz="2800" dirty="0" smtClean="0"/>
              <a:t>It will then evolve and likely </a:t>
            </a:r>
            <a:br>
              <a:rPr lang="en-GB" sz="2800" dirty="0" smtClean="0"/>
            </a:br>
            <a:r>
              <a:rPr lang="en-GB" sz="2800" dirty="0" smtClean="0"/>
              <a:t>be amended to include these lessons in FAQ or document</a:t>
            </a:r>
          </a:p>
          <a:p>
            <a:pPr marL="457200" indent="-457200">
              <a:buFont typeface="+mj-lt"/>
              <a:buAutoNum type="arabicPeriod"/>
            </a:pPr>
            <a:r>
              <a:rPr lang="en-GB" sz="2800" dirty="0" smtClean="0"/>
              <a:t>feel safe (or at least safer) when hosting attribute sources </a:t>
            </a:r>
            <a:br>
              <a:rPr lang="en-GB" sz="2800" dirty="0" smtClean="0"/>
            </a:br>
            <a:r>
              <a:rPr lang="en-GB" sz="2800" dirty="0" smtClean="0"/>
              <a:t>and offering them to users and communities!</a:t>
            </a:r>
            <a:endParaRPr lang="en-GB" sz="2800"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10</a:t>
            </a:fld>
            <a:endParaRPr lang="en-GB"/>
          </a:p>
        </p:txBody>
      </p:sp>
      <p:sp>
        <p:nvSpPr>
          <p:cNvPr id="4" name="Title 3"/>
          <p:cNvSpPr>
            <a:spLocks noGrp="1"/>
          </p:cNvSpPr>
          <p:nvPr>
            <p:ph type="title"/>
          </p:nvPr>
        </p:nvSpPr>
        <p:spPr/>
        <p:txBody>
          <a:bodyPr/>
          <a:lstStyle/>
          <a:p>
            <a:r>
              <a:rPr lang="en-GB" dirty="0" smtClean="0"/>
              <a:t>Implementation of AA Operations Security guidelines</a:t>
            </a:r>
            <a:endParaRPr lang="en-GB" dirty="0"/>
          </a:p>
        </p:txBody>
      </p:sp>
      <p:sp>
        <p:nvSpPr>
          <p:cNvPr id="5" name="TextBox 4"/>
          <p:cNvSpPr txBox="1"/>
          <p:nvPr/>
        </p:nvSpPr>
        <p:spPr>
          <a:xfrm>
            <a:off x="1762125" y="5530635"/>
            <a:ext cx="8998745" cy="646331"/>
          </a:xfrm>
          <a:prstGeom prst="rect">
            <a:avLst/>
          </a:prstGeom>
          <a:noFill/>
        </p:spPr>
        <p:txBody>
          <a:bodyPr wrap="none" rtlCol="0">
            <a:spAutoFit/>
          </a:bodyPr>
          <a:lstStyle/>
          <a:p>
            <a:r>
              <a:rPr lang="en-GB" sz="3600" b="1" dirty="0">
                <a:solidFill>
                  <a:srgbClr val="F6791C"/>
                </a:solidFill>
              </a:rPr>
              <a:t>https://aarc-project.eu/guidelines/aarc-g048/</a:t>
            </a:r>
          </a:p>
        </p:txBody>
      </p:sp>
    </p:spTree>
    <p:extLst>
      <p:ext uri="{BB962C8B-B14F-4D97-AF65-F5344CB8AC3E}">
        <p14:creationId xmlns:p14="http://schemas.microsoft.com/office/powerpoint/2010/main" val="2263501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endParaRPr lang="en-GB"/>
          </a:p>
        </p:txBody>
      </p:sp>
      <p:sp>
        <p:nvSpPr>
          <p:cNvPr id="3" name="Text Placeholder 2"/>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441920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a:t>
            </a:fld>
            <a:endParaRPr lang="en-GB"/>
          </a:p>
        </p:txBody>
      </p:sp>
      <p:sp>
        <p:nvSpPr>
          <p:cNvPr id="4" name="Title 3"/>
          <p:cNvSpPr>
            <a:spLocks noGrp="1"/>
          </p:cNvSpPr>
          <p:nvPr>
            <p:ph type="title"/>
          </p:nvPr>
        </p:nvSpPr>
        <p:spPr/>
        <p:txBody>
          <a:bodyPr/>
          <a:lstStyle/>
          <a:p>
            <a:r>
              <a:rPr lang="en-GB" dirty="0" smtClean="0"/>
              <a:t>Operational guideline landscape for - proxy or source - AAI components</a:t>
            </a:r>
            <a:endParaRPr lang="en-GB" dirty="0"/>
          </a:p>
        </p:txBody>
      </p:sp>
      <p:pic>
        <p:nvPicPr>
          <p:cNvPr id="9" name="Picture 8"/>
          <p:cNvPicPr>
            <a:picLocks noChangeAspect="1"/>
          </p:cNvPicPr>
          <p:nvPr/>
        </p:nvPicPr>
        <p:blipFill>
          <a:blip r:embed="rId2"/>
          <a:stretch>
            <a:fillRect/>
          </a:stretch>
        </p:blipFill>
        <p:spPr>
          <a:xfrm>
            <a:off x="2416095" y="1830973"/>
            <a:ext cx="5691187" cy="4446001"/>
          </a:xfrm>
          <a:prstGeom prst="rect">
            <a:avLst/>
          </a:prstGeom>
        </p:spPr>
      </p:pic>
      <p:sp>
        <p:nvSpPr>
          <p:cNvPr id="10" name="Rounded Rectangular Callout 9"/>
          <p:cNvSpPr/>
          <p:nvPr/>
        </p:nvSpPr>
        <p:spPr>
          <a:xfrm>
            <a:off x="8558211" y="1400211"/>
            <a:ext cx="3367089" cy="1962113"/>
          </a:xfrm>
          <a:prstGeom prst="wedgeRoundRectCallout">
            <a:avLst>
              <a:gd name="adj1" fmla="val -81145"/>
              <a:gd name="adj2" fmla="val 45101"/>
              <a:gd name="adj3" fmla="val 16667"/>
            </a:avLst>
          </a:prstGeom>
          <a:solidFill>
            <a:srgbClr val="FFFFFF"/>
          </a:solidFill>
          <a:ln>
            <a:solidFill>
              <a:srgbClr val="0C3959"/>
            </a:solidFill>
          </a:ln>
          <a:effectLst>
            <a:glow rad="101600">
              <a:srgbClr val="0C395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F57A1E"/>
                </a:solidFill>
              </a:rPr>
              <a:t>Authentication/identity sources</a:t>
            </a:r>
          </a:p>
          <a:p>
            <a:r>
              <a:rPr lang="en-GB" dirty="0" smtClean="0">
                <a:solidFill>
                  <a:srgbClr val="003F5E"/>
                </a:solidFill>
              </a:rPr>
              <a:t>Sirtfi</a:t>
            </a:r>
            <a:endParaRPr lang="en-GB" dirty="0">
              <a:solidFill>
                <a:srgbClr val="003F5E"/>
              </a:solidFill>
            </a:endParaRPr>
          </a:p>
          <a:p>
            <a:r>
              <a:rPr lang="en-GB" dirty="0" smtClean="0">
                <a:solidFill>
                  <a:srgbClr val="003F5E"/>
                </a:solidFill>
              </a:rPr>
              <a:t>(eduGAIN) baselining</a:t>
            </a:r>
          </a:p>
          <a:p>
            <a:r>
              <a:rPr lang="en-GB" dirty="0" smtClean="0">
                <a:solidFill>
                  <a:srgbClr val="003F5E"/>
                </a:solidFill>
              </a:rPr>
              <a:t>IGTF AP Profiles</a:t>
            </a:r>
          </a:p>
          <a:p>
            <a:r>
              <a:rPr lang="en-GB" dirty="0" smtClean="0">
                <a:solidFill>
                  <a:srgbClr val="003F5E"/>
                </a:solidFill>
              </a:rPr>
              <a:t>NIST SP800-63</a:t>
            </a:r>
          </a:p>
          <a:p>
            <a:r>
              <a:rPr lang="en-GB" dirty="0" smtClean="0">
                <a:solidFill>
                  <a:srgbClr val="003F5E"/>
                </a:solidFill>
              </a:rPr>
              <a:t>eduGAIN sec. team workflow</a:t>
            </a:r>
          </a:p>
        </p:txBody>
      </p:sp>
      <p:sp>
        <p:nvSpPr>
          <p:cNvPr id="11" name="Rounded Rectangular Callout 10"/>
          <p:cNvSpPr/>
          <p:nvPr/>
        </p:nvSpPr>
        <p:spPr>
          <a:xfrm>
            <a:off x="1481136" y="1598723"/>
            <a:ext cx="1709739" cy="1152488"/>
          </a:xfrm>
          <a:prstGeom prst="wedgeRoundRectCallout">
            <a:avLst>
              <a:gd name="adj1" fmla="val 70944"/>
              <a:gd name="adj2" fmla="val 40969"/>
              <a:gd name="adj3" fmla="val 16667"/>
            </a:avLst>
          </a:prstGeom>
          <a:solidFill>
            <a:srgbClr val="FFFFFF"/>
          </a:solidFill>
          <a:ln>
            <a:solidFill>
              <a:srgbClr val="0C3959"/>
            </a:solidFill>
          </a:ln>
          <a:effectLst>
            <a:glow rad="101600">
              <a:srgbClr val="0C395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F57A1E"/>
                </a:solidFill>
              </a:rPr>
              <a:t>MFA</a:t>
            </a:r>
          </a:p>
          <a:p>
            <a:r>
              <a:rPr lang="en-GB" dirty="0" smtClean="0">
                <a:solidFill>
                  <a:srgbClr val="003F5E"/>
                </a:solidFill>
              </a:rPr>
              <a:t>RFC6238/4226</a:t>
            </a:r>
            <a:br>
              <a:rPr lang="en-GB" dirty="0" smtClean="0">
                <a:solidFill>
                  <a:srgbClr val="003F5E"/>
                </a:solidFill>
              </a:rPr>
            </a:br>
            <a:r>
              <a:rPr lang="en-GB" dirty="0" smtClean="0">
                <a:solidFill>
                  <a:srgbClr val="003F5E"/>
                </a:solidFill>
              </a:rPr>
              <a:t>FIPS140</a:t>
            </a:r>
          </a:p>
          <a:p>
            <a:r>
              <a:rPr lang="en-GB" dirty="0" smtClean="0">
                <a:solidFill>
                  <a:srgbClr val="003F5E"/>
                </a:solidFill>
              </a:rPr>
              <a:t>NISTSP800-53</a:t>
            </a:r>
          </a:p>
        </p:txBody>
      </p:sp>
      <p:sp>
        <p:nvSpPr>
          <p:cNvPr id="12" name="Rounded Rectangular Callout 11"/>
          <p:cNvSpPr/>
          <p:nvPr/>
        </p:nvSpPr>
        <p:spPr>
          <a:xfrm>
            <a:off x="8205786" y="4543462"/>
            <a:ext cx="3367089" cy="1549510"/>
          </a:xfrm>
          <a:prstGeom prst="wedgeRoundRectCallout">
            <a:avLst>
              <a:gd name="adj1" fmla="val -81145"/>
              <a:gd name="adj2" fmla="val 45101"/>
              <a:gd name="adj3" fmla="val 16667"/>
            </a:avLst>
          </a:prstGeom>
          <a:solidFill>
            <a:srgbClr val="FFFFFF"/>
          </a:solidFill>
          <a:ln>
            <a:solidFill>
              <a:srgbClr val="0C3959"/>
            </a:solidFill>
          </a:ln>
          <a:effectLst>
            <a:glow rad="101600">
              <a:srgbClr val="0C395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F57A1E"/>
                </a:solidFill>
              </a:rPr>
              <a:t>Service provider operations</a:t>
            </a:r>
          </a:p>
          <a:p>
            <a:r>
              <a:rPr lang="en-GB" dirty="0" smtClean="0">
                <a:solidFill>
                  <a:srgbClr val="003F5E"/>
                </a:solidFill>
              </a:rPr>
              <a:t>ISO27k</a:t>
            </a:r>
          </a:p>
          <a:p>
            <a:r>
              <a:rPr lang="en-GB" dirty="0" smtClean="0">
                <a:solidFill>
                  <a:srgbClr val="003F5E"/>
                </a:solidFill>
              </a:rPr>
              <a:t>Sirtfi</a:t>
            </a:r>
          </a:p>
          <a:p>
            <a:r>
              <a:rPr lang="en-GB" dirty="0" smtClean="0">
                <a:solidFill>
                  <a:srgbClr val="003F5E"/>
                </a:solidFill>
              </a:rPr>
              <a:t>Infrastructure response plans</a:t>
            </a:r>
            <a:endParaRPr lang="en-GB" dirty="0">
              <a:solidFill>
                <a:srgbClr val="003F5E"/>
              </a:solidFill>
            </a:endParaRPr>
          </a:p>
        </p:txBody>
      </p:sp>
      <p:sp>
        <p:nvSpPr>
          <p:cNvPr id="13" name="Rounded Rectangular Callout 12"/>
          <p:cNvSpPr/>
          <p:nvPr/>
        </p:nvSpPr>
        <p:spPr>
          <a:xfrm>
            <a:off x="466566" y="3789171"/>
            <a:ext cx="2997200" cy="1001146"/>
          </a:xfrm>
          <a:prstGeom prst="wedgeRoundRectCallout">
            <a:avLst>
              <a:gd name="adj1" fmla="val 107176"/>
              <a:gd name="adj2" fmla="val 34640"/>
              <a:gd name="adj3" fmla="val 16667"/>
            </a:avLst>
          </a:prstGeom>
          <a:solidFill>
            <a:srgbClr val="FFFFFF"/>
          </a:solidFill>
          <a:ln>
            <a:solidFill>
              <a:srgbClr val="003F5E"/>
            </a:solidFill>
          </a:ln>
          <a:effectLst>
            <a:glow rad="101600">
              <a:srgbClr val="0C3959">
                <a:alpha val="30196"/>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6791C"/>
                </a:solidFill>
              </a:rPr>
              <a:t>Ephemeral credentials</a:t>
            </a:r>
            <a:endParaRPr lang="en-US" dirty="0" smtClean="0">
              <a:solidFill>
                <a:srgbClr val="F6791C"/>
              </a:solidFill>
            </a:endParaRPr>
          </a:p>
          <a:p>
            <a:pPr marL="285750" indent="-285750">
              <a:buFont typeface="Arial" panose="020B0604020202020204" pitchFamily="34" charset="0"/>
              <a:buChar char="•"/>
            </a:pPr>
            <a:r>
              <a:rPr lang="en-US" dirty="0" smtClean="0">
                <a:solidFill>
                  <a:srgbClr val="003F5E"/>
                </a:solidFill>
              </a:rPr>
              <a:t>trusted credential stores</a:t>
            </a:r>
          </a:p>
          <a:p>
            <a:pPr marL="285750" indent="-285750">
              <a:buFont typeface="Arial" panose="020B0604020202020204" pitchFamily="34" charset="0"/>
              <a:buChar char="•"/>
            </a:pPr>
            <a:r>
              <a:rPr lang="en-US" dirty="0" smtClean="0">
                <a:solidFill>
                  <a:srgbClr val="003F5E"/>
                </a:solidFill>
              </a:rPr>
              <a:t>protection at rest</a:t>
            </a:r>
            <a:endParaRPr lang="en-GB" dirty="0">
              <a:solidFill>
                <a:srgbClr val="003F5E"/>
              </a:solidFill>
            </a:endParaRPr>
          </a:p>
        </p:txBody>
      </p:sp>
    </p:spTree>
    <p:extLst>
      <p:ext uri="{BB962C8B-B14F-4D97-AF65-F5344CB8AC3E}">
        <p14:creationId xmlns:p14="http://schemas.microsoft.com/office/powerpoint/2010/main" val="228728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0849" y="1401015"/>
            <a:ext cx="5344772" cy="4055970"/>
          </a:xfrm>
          <a:prstGeom prst="rect">
            <a:avLst/>
          </a:prstGeom>
        </p:spPr>
      </p:pic>
      <p:sp>
        <p:nvSpPr>
          <p:cNvPr id="3" name="Slide Number Placeholder 2"/>
          <p:cNvSpPr>
            <a:spLocks noGrp="1"/>
          </p:cNvSpPr>
          <p:nvPr>
            <p:ph type="sldNum" sz="quarter" idx="12"/>
          </p:nvPr>
        </p:nvSpPr>
        <p:spPr/>
        <p:txBody>
          <a:bodyPr/>
          <a:lstStyle/>
          <a:p>
            <a:fld id="{6F576E6A-F32A-4612-884C-86870357C6B4}" type="slidenum">
              <a:rPr lang="en-GB" smtClean="0"/>
              <a:pPr/>
              <a:t>3</a:t>
            </a:fld>
            <a:endParaRPr lang="en-GB"/>
          </a:p>
        </p:txBody>
      </p:sp>
      <p:sp>
        <p:nvSpPr>
          <p:cNvPr id="5" name="Title 4"/>
          <p:cNvSpPr>
            <a:spLocks noGrp="1"/>
          </p:cNvSpPr>
          <p:nvPr>
            <p:ph type="title"/>
          </p:nvPr>
        </p:nvSpPr>
        <p:spPr/>
        <p:txBody>
          <a:bodyPr/>
          <a:lstStyle/>
          <a:p>
            <a:r>
              <a:rPr lang="en-US" dirty="0" smtClean="0"/>
              <a:t>Operational security focus in the BPA: beyond just the IdPs</a:t>
            </a:r>
            <a:endParaRPr lang="en-GB" dirty="0"/>
          </a:p>
        </p:txBody>
      </p:sp>
      <p:sp>
        <p:nvSpPr>
          <p:cNvPr id="920" name="Rounded Rectangular Callout 919"/>
          <p:cNvSpPr/>
          <p:nvPr/>
        </p:nvSpPr>
        <p:spPr>
          <a:xfrm>
            <a:off x="128586" y="1879490"/>
            <a:ext cx="3262313" cy="3099020"/>
          </a:xfrm>
          <a:prstGeom prst="wedgeRoundRectCallout">
            <a:avLst>
              <a:gd name="adj1" fmla="val 107617"/>
              <a:gd name="adj2" fmla="val 38339"/>
              <a:gd name="adj3" fmla="val 16667"/>
            </a:avLst>
          </a:prstGeom>
          <a:solidFill>
            <a:srgbClr val="FFFFFF"/>
          </a:solidFill>
          <a:ln>
            <a:solidFill>
              <a:srgbClr val="0C3959"/>
            </a:solidFill>
          </a:ln>
          <a:effectLst>
            <a:glow rad="101600">
              <a:srgbClr val="0C395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C3959"/>
                </a:solidFill>
              </a:rPr>
              <a:t>Community membership management directories and attribute authorities</a:t>
            </a:r>
          </a:p>
          <a:p>
            <a:pPr marL="285750" indent="-285750">
              <a:buFont typeface="Arial" panose="020B0604020202020204" pitchFamily="34" charset="0"/>
              <a:buChar char="•"/>
            </a:pPr>
            <a:r>
              <a:rPr lang="en-US" dirty="0" smtClean="0">
                <a:solidFill>
                  <a:srgbClr val="F57A1E"/>
                </a:solidFill>
              </a:rPr>
              <a:t>integrity of membership</a:t>
            </a:r>
          </a:p>
          <a:p>
            <a:pPr marL="285750" indent="-285750">
              <a:buFont typeface="Arial" panose="020B0604020202020204" pitchFamily="34" charset="0"/>
              <a:buChar char="•"/>
            </a:pPr>
            <a:r>
              <a:rPr lang="en-US" dirty="0" smtClean="0">
                <a:solidFill>
                  <a:srgbClr val="F57A1E"/>
                </a:solidFill>
              </a:rPr>
              <a:t>identification, naming and traceability</a:t>
            </a:r>
          </a:p>
          <a:p>
            <a:pPr marL="285750" indent="-285750">
              <a:buFont typeface="Arial" panose="020B0604020202020204" pitchFamily="34" charset="0"/>
              <a:buChar char="•"/>
            </a:pPr>
            <a:r>
              <a:rPr lang="en-US" dirty="0" smtClean="0">
                <a:solidFill>
                  <a:srgbClr val="F57A1E"/>
                </a:solidFill>
              </a:rPr>
              <a:t>site and service security</a:t>
            </a:r>
          </a:p>
          <a:p>
            <a:pPr marL="285750" indent="-285750">
              <a:buFont typeface="Arial" panose="020B0604020202020204" pitchFamily="34" charset="0"/>
              <a:buChar char="•"/>
            </a:pPr>
            <a:r>
              <a:rPr lang="en-US" dirty="0" smtClean="0">
                <a:solidFill>
                  <a:srgbClr val="F57A1E"/>
                </a:solidFill>
              </a:rPr>
              <a:t>protection on the network</a:t>
            </a:r>
          </a:p>
          <a:p>
            <a:pPr marL="285750" indent="-285750">
              <a:buFont typeface="Arial" panose="020B0604020202020204" pitchFamily="34" charset="0"/>
              <a:buChar char="•"/>
            </a:pPr>
            <a:r>
              <a:rPr lang="en-US" dirty="0" smtClean="0">
                <a:solidFill>
                  <a:srgbClr val="F57A1E"/>
                </a:solidFill>
              </a:rPr>
              <a:t>assertion integrity</a:t>
            </a:r>
            <a:endParaRPr lang="en-GB" dirty="0">
              <a:solidFill>
                <a:srgbClr val="F57A1E"/>
              </a:solidFill>
            </a:endParaRPr>
          </a:p>
        </p:txBody>
      </p:sp>
      <p:sp>
        <p:nvSpPr>
          <p:cNvPr id="922" name="TextBox 921"/>
          <p:cNvSpPr txBox="1"/>
          <p:nvPr/>
        </p:nvSpPr>
        <p:spPr>
          <a:xfrm>
            <a:off x="128587" y="5456249"/>
            <a:ext cx="5423195" cy="923330"/>
          </a:xfrm>
          <a:prstGeom prst="rect">
            <a:avLst/>
          </a:prstGeom>
          <a:noFill/>
        </p:spPr>
        <p:txBody>
          <a:bodyPr wrap="square" rtlCol="0">
            <a:spAutoFit/>
          </a:bodyPr>
          <a:lstStyle/>
          <a:p>
            <a:r>
              <a:rPr lang="en-GB" dirty="0">
                <a:solidFill>
                  <a:srgbClr val="0C3959"/>
                </a:solidFill>
              </a:rPr>
              <a:t>Guidelines for Secure Operation of </a:t>
            </a:r>
            <a:r>
              <a:rPr lang="en-GB" dirty="0" smtClean="0">
                <a:solidFill>
                  <a:srgbClr val="0C3959"/>
                </a:solidFill>
              </a:rPr>
              <a:t>Attribute Authorities </a:t>
            </a:r>
            <a:r>
              <a:rPr lang="en-GB" dirty="0">
                <a:solidFill>
                  <a:srgbClr val="0C3959"/>
                </a:solidFill>
              </a:rPr>
              <a:t>and other issuers of </a:t>
            </a:r>
            <a:r>
              <a:rPr lang="en-GB" dirty="0" smtClean="0">
                <a:solidFill>
                  <a:srgbClr val="0C3959"/>
                </a:solidFill>
              </a:rPr>
              <a:t>access-granting statements </a:t>
            </a:r>
            <a:br>
              <a:rPr lang="en-GB" dirty="0" smtClean="0">
                <a:solidFill>
                  <a:srgbClr val="0C3959"/>
                </a:solidFill>
              </a:rPr>
            </a:br>
            <a:r>
              <a:rPr lang="en-GB" i="1" dirty="0" smtClean="0">
                <a:solidFill>
                  <a:srgbClr val="0C3959"/>
                </a:solidFill>
              </a:rPr>
              <a:t>(AARC-I048, in collaboration with IGTF AAOPS)</a:t>
            </a:r>
          </a:p>
        </p:txBody>
      </p:sp>
    </p:spTree>
    <p:extLst>
      <p:ext uri="{BB962C8B-B14F-4D97-AF65-F5344CB8AC3E}">
        <p14:creationId xmlns:p14="http://schemas.microsoft.com/office/powerpoint/2010/main" val="27956519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5842" y="2355380"/>
            <a:ext cx="6769098" cy="1259417"/>
          </a:xfrm>
          <a:noFill/>
        </p:spPr>
        <p:txBody>
          <a:bodyPr/>
          <a:lstStyle/>
          <a:p>
            <a:pPr marL="0" indent="0" algn="ctr">
              <a:buNone/>
            </a:pPr>
            <a:r>
              <a:rPr lang="en-US" dirty="0" smtClean="0"/>
              <a:t>Structured around concept of “</a:t>
            </a:r>
            <a:r>
              <a:rPr lang="en-US" b="1" dirty="0" smtClean="0"/>
              <a:t>AA Operators</a:t>
            </a:r>
            <a:r>
              <a:rPr lang="en-US" dirty="0" smtClean="0"/>
              <a:t>”, </a:t>
            </a:r>
          </a:p>
          <a:p>
            <a:pPr marL="0" indent="0" algn="ctr">
              <a:buNone/>
            </a:pPr>
            <a:r>
              <a:rPr lang="en-US" dirty="0" smtClean="0"/>
              <a:t>operating “</a:t>
            </a:r>
            <a:r>
              <a:rPr lang="en-US" b="1" dirty="0" smtClean="0"/>
              <a:t>Attribute Authorities</a:t>
            </a:r>
            <a:r>
              <a:rPr lang="en-US" dirty="0" smtClean="0"/>
              <a:t>” (technological entities), </a:t>
            </a:r>
          </a:p>
          <a:p>
            <a:pPr marL="0" indent="0" algn="ctr">
              <a:buNone/>
            </a:pPr>
            <a:r>
              <a:rPr lang="en-US" dirty="0" smtClean="0"/>
              <a:t>on behalf of, one or more, </a:t>
            </a:r>
            <a:r>
              <a:rPr lang="en-US" b="1" dirty="0" smtClean="0"/>
              <a:t>Communities</a:t>
            </a:r>
          </a:p>
        </p:txBody>
      </p:sp>
      <p:sp>
        <p:nvSpPr>
          <p:cNvPr id="3" name="Slide Number Placeholder 2"/>
          <p:cNvSpPr>
            <a:spLocks noGrp="1"/>
          </p:cNvSpPr>
          <p:nvPr>
            <p:ph type="sldNum" sz="quarter" idx="12"/>
          </p:nvPr>
        </p:nvSpPr>
        <p:spPr/>
        <p:txBody>
          <a:bodyPr/>
          <a:lstStyle/>
          <a:p>
            <a:fld id="{6F576E6A-F32A-4612-884C-86870357C6B4}" type="slidenum">
              <a:rPr lang="en-GB" smtClean="0"/>
              <a:pPr/>
              <a:t>4</a:t>
            </a:fld>
            <a:endParaRPr lang="en-GB"/>
          </a:p>
        </p:txBody>
      </p:sp>
      <p:sp>
        <p:nvSpPr>
          <p:cNvPr id="4" name="Title 3"/>
          <p:cNvSpPr>
            <a:spLocks noGrp="1"/>
          </p:cNvSpPr>
          <p:nvPr>
            <p:ph type="title"/>
          </p:nvPr>
        </p:nvSpPr>
        <p:spPr>
          <a:xfrm>
            <a:off x="455646" y="74649"/>
            <a:ext cx="9863104" cy="1325563"/>
          </a:xfrm>
        </p:spPr>
        <p:txBody>
          <a:bodyPr/>
          <a:lstStyle/>
          <a:p>
            <a:r>
              <a:rPr lang="en-US" dirty="0" smtClean="0"/>
              <a:t>AARC-G048: </a:t>
            </a:r>
            <a:r>
              <a:rPr lang="en-US" dirty="0">
                <a:solidFill>
                  <a:srgbClr val="0C3959"/>
                </a:solidFill>
              </a:rPr>
              <a:t>keeping users </a:t>
            </a:r>
            <a:r>
              <a:rPr lang="en-US" dirty="0" smtClean="0">
                <a:solidFill>
                  <a:srgbClr val="0C3959"/>
                </a:solidFill>
              </a:rPr>
              <a:t>&amp; communities protected, moving </a:t>
            </a:r>
            <a:r>
              <a:rPr lang="en-US" dirty="0">
                <a:solidFill>
                  <a:srgbClr val="0C3959"/>
                </a:solidFill>
              </a:rPr>
              <a:t>across </a:t>
            </a:r>
            <a:r>
              <a:rPr lang="en-US" dirty="0" smtClean="0">
                <a:solidFill>
                  <a:srgbClr val="0C3959"/>
                </a:solidFill>
              </a:rPr>
              <a:t>models</a:t>
            </a:r>
            <a:endParaRPr lang="en-GB" dirty="0"/>
          </a:p>
        </p:txBody>
      </p:sp>
      <p:sp>
        <p:nvSpPr>
          <p:cNvPr id="7" name="TextBox 6"/>
          <p:cNvSpPr txBox="1"/>
          <p:nvPr/>
        </p:nvSpPr>
        <p:spPr>
          <a:xfrm>
            <a:off x="455646" y="1400212"/>
            <a:ext cx="8209491" cy="830997"/>
          </a:xfrm>
          <a:prstGeom prst="rect">
            <a:avLst/>
          </a:prstGeom>
          <a:solidFill>
            <a:srgbClr val="FABD90"/>
          </a:solidFill>
        </p:spPr>
        <p:txBody>
          <a:bodyPr wrap="none" rtlCol="0">
            <a:spAutoFit/>
          </a:bodyPr>
          <a:lstStyle/>
          <a:p>
            <a:r>
              <a:rPr lang="en-US" sz="2400" dirty="0" smtClean="0">
                <a:solidFill>
                  <a:srgbClr val="0C3959"/>
                </a:solidFill>
              </a:rPr>
              <a:t>trusted delegation of response from communities to operators, </a:t>
            </a:r>
            <a:br>
              <a:rPr lang="en-US" sz="2400" dirty="0" smtClean="0">
                <a:solidFill>
                  <a:srgbClr val="0C3959"/>
                </a:solidFill>
              </a:rPr>
            </a:br>
            <a:r>
              <a:rPr lang="en-US" sz="2400" dirty="0" smtClean="0">
                <a:solidFill>
                  <a:srgbClr val="0C3959"/>
                </a:solidFill>
              </a:rPr>
              <a:t>and from services to communities in recognizing their assertions</a:t>
            </a:r>
            <a:endParaRPr lang="en-GB" sz="2400" dirty="0" smtClean="0">
              <a:solidFill>
                <a:srgbClr val="0C3959"/>
              </a:solidFill>
            </a:endParaRPr>
          </a:p>
        </p:txBody>
      </p:sp>
      <p:pic>
        <p:nvPicPr>
          <p:cNvPr id="8" name="Picture 7"/>
          <p:cNvPicPr>
            <a:picLocks noChangeAspect="1"/>
          </p:cNvPicPr>
          <p:nvPr/>
        </p:nvPicPr>
        <p:blipFill>
          <a:blip r:embed="rId3"/>
          <a:stretch>
            <a:fillRect/>
          </a:stretch>
        </p:blipFill>
        <p:spPr>
          <a:xfrm>
            <a:off x="143340" y="3738968"/>
            <a:ext cx="5472112" cy="2486197"/>
          </a:xfrm>
          <a:prstGeom prst="rect">
            <a:avLst/>
          </a:prstGeom>
          <a:ln>
            <a:solidFill>
              <a:srgbClr val="0C3959"/>
            </a:solidFill>
          </a:ln>
        </p:spPr>
      </p:pic>
      <p:pic>
        <p:nvPicPr>
          <p:cNvPr id="9" name="Picture 8"/>
          <p:cNvPicPr>
            <a:picLocks noChangeAspect="1"/>
          </p:cNvPicPr>
          <p:nvPr/>
        </p:nvPicPr>
        <p:blipFill>
          <a:blip r:embed="rId4"/>
          <a:stretch>
            <a:fillRect/>
          </a:stretch>
        </p:blipFill>
        <p:spPr>
          <a:xfrm>
            <a:off x="5786869" y="4057258"/>
            <a:ext cx="6292285" cy="2486197"/>
          </a:xfrm>
          <a:prstGeom prst="rect">
            <a:avLst/>
          </a:prstGeom>
          <a:ln>
            <a:solidFill>
              <a:srgbClr val="0C3959"/>
            </a:solidFill>
          </a:ln>
        </p:spPr>
      </p:pic>
      <p:pic>
        <p:nvPicPr>
          <p:cNvPr id="21" name="Picture 20"/>
          <p:cNvPicPr>
            <a:picLocks noChangeAspect="1"/>
          </p:cNvPicPr>
          <p:nvPr/>
        </p:nvPicPr>
        <p:blipFill>
          <a:blip r:embed="rId5"/>
          <a:stretch>
            <a:fillRect/>
          </a:stretch>
        </p:blipFill>
        <p:spPr>
          <a:xfrm>
            <a:off x="8860565" y="1304966"/>
            <a:ext cx="3218589" cy="1816373"/>
          </a:xfrm>
          <a:prstGeom prst="rect">
            <a:avLst/>
          </a:prstGeom>
          <a:effectLst>
            <a:glow rad="101600">
              <a:srgbClr val="003F5E">
                <a:alpha val="60000"/>
              </a:srgbClr>
            </a:glow>
          </a:effectLst>
        </p:spPr>
      </p:pic>
      <p:grpSp>
        <p:nvGrpSpPr>
          <p:cNvPr id="22" name="Group 21"/>
          <p:cNvGrpSpPr/>
          <p:nvPr/>
        </p:nvGrpSpPr>
        <p:grpSpPr>
          <a:xfrm>
            <a:off x="10318750" y="2299593"/>
            <a:ext cx="1623237" cy="1264207"/>
            <a:chOff x="10441171" y="5498100"/>
            <a:chExt cx="1623237" cy="1264207"/>
          </a:xfrm>
          <a:effectLst>
            <a:glow rad="101600">
              <a:srgbClr val="F6791C">
                <a:alpha val="60000"/>
              </a:srgbClr>
            </a:glow>
          </a:effectLst>
        </p:grpSpPr>
        <p:pic>
          <p:nvPicPr>
            <p:cNvPr id="23" name="Picture 22">
              <a:extLst>
                <a:ext uri="{FF2B5EF4-FFF2-40B4-BE49-F238E27FC236}">
                  <a16:creationId xmlns:a16="http://schemas.microsoft.com/office/drawing/2014/main" id="{937DF5E2-E849-DD48-9B9C-8A75156429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1171" y="5498100"/>
              <a:ext cx="1623237" cy="1249926"/>
            </a:xfrm>
            <a:prstGeom prst="rect">
              <a:avLst/>
            </a:prstGeom>
          </p:spPr>
        </p:pic>
        <p:sp>
          <p:nvSpPr>
            <p:cNvPr id="24" name="Rectangle 23"/>
            <p:cNvSpPr/>
            <p:nvPr/>
          </p:nvSpPr>
          <p:spPr>
            <a:xfrm>
              <a:off x="10455349" y="5932967"/>
              <a:ext cx="233916" cy="829340"/>
            </a:xfrm>
            <a:prstGeom prst="rect">
              <a:avLst/>
            </a:prstGeom>
            <a:noFill/>
            <a:ln w="38100">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GB" dirty="0"/>
            </a:p>
          </p:txBody>
        </p:sp>
      </p:grpSp>
      <p:sp>
        <p:nvSpPr>
          <p:cNvPr id="5" name="Rectangle 4"/>
          <p:cNvSpPr/>
          <p:nvPr/>
        </p:nvSpPr>
        <p:spPr>
          <a:xfrm>
            <a:off x="1776732" y="6482960"/>
            <a:ext cx="4010137" cy="369332"/>
          </a:xfrm>
          <a:prstGeom prst="rect">
            <a:avLst/>
          </a:prstGeom>
        </p:spPr>
        <p:txBody>
          <a:bodyPr wrap="none">
            <a:spAutoFit/>
          </a:bodyPr>
          <a:lstStyle/>
          <a:p>
            <a:r>
              <a:rPr lang="en-GB" b="1" dirty="0">
                <a:solidFill>
                  <a:srgbClr val="0C3959"/>
                </a:solidFill>
              </a:rPr>
              <a:t>https://www.igtf.net/guidelines/aaops/</a:t>
            </a:r>
          </a:p>
        </p:txBody>
      </p:sp>
      <p:sp>
        <p:nvSpPr>
          <p:cNvPr id="13" name="Rectangle 12"/>
          <p:cNvSpPr/>
          <p:nvPr/>
        </p:nvSpPr>
        <p:spPr>
          <a:xfrm>
            <a:off x="6556707" y="6513208"/>
            <a:ext cx="5048177" cy="369332"/>
          </a:xfrm>
          <a:prstGeom prst="rect">
            <a:avLst/>
          </a:prstGeom>
        </p:spPr>
        <p:txBody>
          <a:bodyPr wrap="none">
            <a:spAutoFit/>
          </a:bodyPr>
          <a:lstStyle/>
          <a:p>
            <a:r>
              <a:rPr lang="en-GB" b="1" dirty="0" smtClean="0">
                <a:solidFill>
                  <a:srgbClr val="0C3959"/>
                </a:solidFill>
              </a:rPr>
              <a:t>https://aarc-community.org/guidelines/aarc-g048/</a:t>
            </a:r>
            <a:endParaRPr lang="en-GB" b="1" dirty="0">
              <a:solidFill>
                <a:srgbClr val="0C3959"/>
              </a:solidFill>
            </a:endParaRPr>
          </a:p>
        </p:txBody>
      </p:sp>
    </p:spTree>
    <p:extLst>
      <p:ext uri="{BB962C8B-B14F-4D97-AF65-F5344CB8AC3E}">
        <p14:creationId xmlns:p14="http://schemas.microsoft.com/office/powerpoint/2010/main" val="2336683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4"/>
            <a:ext cx="10909300" cy="1544824"/>
          </a:xfrm>
        </p:spPr>
        <p:txBody>
          <a:bodyPr/>
          <a:lstStyle/>
          <a:p>
            <a:r>
              <a:rPr lang="en-US" dirty="0" smtClean="0"/>
              <a:t>Intentionally targeted broader than just BPA-style communities, since operational security spans data </a:t>
            </a:r>
            <a:r>
              <a:rPr lang="en-US" dirty="0" err="1" smtClean="0"/>
              <a:t>centres</a:t>
            </a:r>
            <a:r>
              <a:rPr lang="en-US" dirty="0" smtClean="0"/>
              <a:t> and infrastructures using other forms of AA membership management</a:t>
            </a:r>
          </a:p>
          <a:p>
            <a:r>
              <a:rPr lang="en-US" dirty="0" smtClean="0"/>
              <a:t>PRACE: ‘pull model’ directory-based communities</a:t>
            </a:r>
          </a:p>
          <a:p>
            <a:r>
              <a:rPr lang="en-US" dirty="0" smtClean="0"/>
              <a:t>BPA: encourages ‘push model’ attribute-carrying service requests</a:t>
            </a:r>
          </a:p>
        </p:txBody>
      </p:sp>
      <p:sp>
        <p:nvSpPr>
          <p:cNvPr id="3" name="Slide Number Placeholder 2"/>
          <p:cNvSpPr>
            <a:spLocks noGrp="1"/>
          </p:cNvSpPr>
          <p:nvPr>
            <p:ph type="sldNum" sz="quarter" idx="12"/>
          </p:nvPr>
        </p:nvSpPr>
        <p:spPr/>
        <p:txBody>
          <a:bodyPr/>
          <a:lstStyle/>
          <a:p>
            <a:fld id="{6F576E6A-F32A-4612-884C-86870357C6B4}" type="slidenum">
              <a:rPr lang="en-GB" smtClean="0"/>
              <a:pPr/>
              <a:t>5</a:t>
            </a:fld>
            <a:endParaRPr lang="en-GB"/>
          </a:p>
        </p:txBody>
      </p:sp>
      <p:sp>
        <p:nvSpPr>
          <p:cNvPr id="4" name="Title 3"/>
          <p:cNvSpPr>
            <a:spLocks noGrp="1"/>
          </p:cNvSpPr>
          <p:nvPr>
            <p:ph type="title"/>
          </p:nvPr>
        </p:nvSpPr>
        <p:spPr/>
        <p:txBody>
          <a:bodyPr/>
          <a:lstStyle/>
          <a:p>
            <a:r>
              <a:rPr lang="en-US" dirty="0" smtClean="0"/>
              <a:t>Protecting the community membership data and its proxy</a:t>
            </a:r>
            <a:endParaRPr lang="en-GB" dirty="0"/>
          </a:p>
        </p:txBody>
      </p:sp>
      <p:sp>
        <p:nvSpPr>
          <p:cNvPr id="9" name="TextBox 8"/>
          <p:cNvSpPr txBox="1"/>
          <p:nvPr/>
        </p:nvSpPr>
        <p:spPr>
          <a:xfrm>
            <a:off x="1143697" y="5628309"/>
            <a:ext cx="4146328" cy="646331"/>
          </a:xfrm>
          <a:prstGeom prst="rect">
            <a:avLst/>
          </a:prstGeom>
          <a:noFill/>
        </p:spPr>
        <p:txBody>
          <a:bodyPr wrap="none" rtlCol="0">
            <a:spAutoFit/>
          </a:bodyPr>
          <a:lstStyle/>
          <a:p>
            <a:pPr algn="ctr"/>
            <a:r>
              <a:rPr lang="en-US" i="1" dirty="0" smtClean="0">
                <a:solidFill>
                  <a:srgbClr val="F57A1E"/>
                </a:solidFill>
              </a:rPr>
              <a:t>push model – the common BPA method</a:t>
            </a:r>
            <a:br>
              <a:rPr lang="en-US" i="1" dirty="0" smtClean="0">
                <a:solidFill>
                  <a:srgbClr val="F57A1E"/>
                </a:solidFill>
              </a:rPr>
            </a:br>
            <a:r>
              <a:rPr lang="en-US" i="1" dirty="0" smtClean="0">
                <a:solidFill>
                  <a:srgbClr val="F57A1E"/>
                </a:solidFill>
              </a:rPr>
              <a:t>(e.g. SAML </a:t>
            </a:r>
            <a:r>
              <a:rPr lang="en-US" i="1" dirty="0" err="1" smtClean="0">
                <a:solidFill>
                  <a:srgbClr val="F57A1E"/>
                </a:solidFill>
              </a:rPr>
              <a:t>AttributeStatement</a:t>
            </a:r>
            <a:r>
              <a:rPr lang="en-US" i="1" dirty="0" smtClean="0">
                <a:solidFill>
                  <a:srgbClr val="F57A1E"/>
                </a:solidFill>
              </a:rPr>
              <a:t>, VOMS AC)</a:t>
            </a:r>
            <a:endParaRPr lang="en-GB" i="1" dirty="0">
              <a:solidFill>
                <a:srgbClr val="F57A1E"/>
              </a:solidFill>
            </a:endParaRPr>
          </a:p>
        </p:txBody>
      </p:sp>
      <p:sp>
        <p:nvSpPr>
          <p:cNvPr id="10" name="TextBox 9"/>
          <p:cNvSpPr txBox="1"/>
          <p:nvPr/>
        </p:nvSpPr>
        <p:spPr>
          <a:xfrm>
            <a:off x="6571424" y="5628309"/>
            <a:ext cx="4465518" cy="646331"/>
          </a:xfrm>
          <a:prstGeom prst="rect">
            <a:avLst/>
          </a:prstGeom>
          <a:noFill/>
        </p:spPr>
        <p:txBody>
          <a:bodyPr wrap="none" rtlCol="0">
            <a:spAutoFit/>
          </a:bodyPr>
          <a:lstStyle/>
          <a:p>
            <a:pPr algn="ctr"/>
            <a:r>
              <a:rPr lang="en-US" i="1" dirty="0" smtClean="0">
                <a:solidFill>
                  <a:srgbClr val="F57A1E"/>
                </a:solidFill>
              </a:rPr>
              <a:t>pull model – common when using directories </a:t>
            </a:r>
            <a:br>
              <a:rPr lang="en-US" i="1" dirty="0" smtClean="0">
                <a:solidFill>
                  <a:srgbClr val="F57A1E"/>
                </a:solidFill>
              </a:rPr>
            </a:br>
            <a:r>
              <a:rPr lang="en-US" i="1" dirty="0" smtClean="0">
                <a:solidFill>
                  <a:srgbClr val="F57A1E"/>
                </a:solidFill>
              </a:rPr>
              <a:t>(e.g. LDAP in PRACE, GUMS in OSG)</a:t>
            </a:r>
            <a:endParaRPr lang="en-GB" i="1" dirty="0">
              <a:solidFill>
                <a:srgbClr val="F57A1E"/>
              </a:solidFill>
            </a:endParaRPr>
          </a:p>
        </p:txBody>
      </p:sp>
      <p:sp>
        <p:nvSpPr>
          <p:cNvPr id="11" name="TextBox 10"/>
          <p:cNvSpPr txBox="1"/>
          <p:nvPr/>
        </p:nvSpPr>
        <p:spPr>
          <a:xfrm>
            <a:off x="1262127" y="6550223"/>
            <a:ext cx="10540706" cy="307777"/>
          </a:xfrm>
          <a:prstGeom prst="rect">
            <a:avLst/>
          </a:prstGeom>
          <a:noFill/>
        </p:spPr>
        <p:txBody>
          <a:bodyPr wrap="none" rtlCol="0">
            <a:spAutoFit/>
          </a:bodyPr>
          <a:lstStyle/>
          <a:p>
            <a:pPr algn="r"/>
            <a:r>
              <a:rPr lang="en-US" sz="1400" i="1" dirty="0" smtClean="0">
                <a:solidFill>
                  <a:srgbClr val="F57A1E"/>
                </a:solidFill>
              </a:rPr>
              <a:t>push and pull model diagrams as per RFC2904 – the 3</a:t>
            </a:r>
            <a:r>
              <a:rPr lang="en-US" sz="1400" i="1" baseline="30000" dirty="0" smtClean="0">
                <a:solidFill>
                  <a:srgbClr val="F57A1E"/>
                </a:solidFill>
              </a:rPr>
              <a:t>rd</a:t>
            </a:r>
            <a:r>
              <a:rPr lang="en-US" sz="1400" i="1" dirty="0" smtClean="0">
                <a:solidFill>
                  <a:srgbClr val="F57A1E"/>
                </a:solidFill>
              </a:rPr>
              <a:t> (agent) model is uncommon in research/collaboration scenarios except for provisioning</a:t>
            </a:r>
            <a:endParaRPr lang="en-GB" sz="1400" i="1" dirty="0">
              <a:solidFill>
                <a:srgbClr val="F57A1E"/>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412" y="3008806"/>
            <a:ext cx="3110898" cy="261903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4825" y="2984158"/>
            <a:ext cx="3458715" cy="2643679"/>
          </a:xfrm>
          <a:prstGeom prst="rect">
            <a:avLst/>
          </a:prstGeom>
        </p:spPr>
      </p:pic>
    </p:spTree>
    <p:extLst>
      <p:ext uri="{BB962C8B-B14F-4D97-AF65-F5344CB8AC3E}">
        <p14:creationId xmlns:p14="http://schemas.microsoft.com/office/powerpoint/2010/main" val="813617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smtClean="0"/>
              <a:t>Many of the recommendations are already implemented ‘implicitly’</a:t>
            </a:r>
          </a:p>
          <a:p>
            <a:r>
              <a:rPr lang="en-GB" dirty="0" smtClean="0"/>
              <a:t>because common software implements it: e.g. signing SAML assertions and JWTs</a:t>
            </a:r>
          </a:p>
          <a:p>
            <a:r>
              <a:rPr lang="en-GB" dirty="0" smtClean="0"/>
              <a:t>because a good data centre already has network monitoring and central logging in place</a:t>
            </a:r>
          </a:p>
          <a:p>
            <a:r>
              <a:rPr lang="en-GB" dirty="0" smtClean="0"/>
              <a:t>because you signed up to Sirtfi (didn’t you?) – so you collaborate in incident response</a:t>
            </a:r>
            <a:endParaRPr lang="en-GB" dirty="0"/>
          </a:p>
          <a:p>
            <a:r>
              <a:rPr lang="en-GB" dirty="0" smtClean="0"/>
              <a:t>because you have trained IT operations personnel looking after the service</a:t>
            </a:r>
          </a:p>
          <a:p>
            <a:endParaRPr lang="en-GB" dirty="0" smtClean="0"/>
          </a:p>
          <a:p>
            <a:pPr marL="0" indent="0">
              <a:buNone/>
            </a:pPr>
            <a:r>
              <a:rPr lang="en-GB" dirty="0" smtClean="0"/>
              <a:t>And some are intuitive best practice</a:t>
            </a:r>
          </a:p>
          <a:p>
            <a:r>
              <a:rPr lang="en-GB" dirty="0" smtClean="0"/>
              <a:t>like assigning a unique and lasting name to a group</a:t>
            </a:r>
          </a:p>
          <a:p>
            <a:r>
              <a:rPr lang="en-GB" dirty="0"/>
              <a:t>because implemented controls follow ought to be those that have been documented</a:t>
            </a:r>
          </a:p>
          <a:p>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6</a:t>
            </a:fld>
            <a:endParaRPr lang="en-GB"/>
          </a:p>
        </p:txBody>
      </p:sp>
      <p:sp>
        <p:nvSpPr>
          <p:cNvPr id="4" name="Title 3"/>
          <p:cNvSpPr>
            <a:spLocks noGrp="1"/>
          </p:cNvSpPr>
          <p:nvPr>
            <p:ph type="title"/>
          </p:nvPr>
        </p:nvSpPr>
        <p:spPr/>
        <p:txBody>
          <a:bodyPr/>
          <a:lstStyle/>
          <a:p>
            <a:r>
              <a:rPr lang="en-GB" dirty="0" smtClean="0"/>
              <a:t>When the AA is in a managed (and in a data centre) …</a:t>
            </a:r>
            <a:endParaRPr lang="en-GB" dirty="0"/>
          </a:p>
        </p:txBody>
      </p:sp>
    </p:spTree>
    <p:extLst>
      <p:ext uri="{BB962C8B-B14F-4D97-AF65-F5344CB8AC3E}">
        <p14:creationId xmlns:p14="http://schemas.microsoft.com/office/powerpoint/2010/main" val="2811815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1" y="1439333"/>
            <a:ext cx="11147423" cy="4966686"/>
          </a:xfrm>
        </p:spPr>
        <p:txBody>
          <a:bodyPr>
            <a:normAutofit/>
          </a:bodyPr>
          <a:lstStyle/>
          <a:p>
            <a:pPr marL="0" indent="0">
              <a:buNone/>
            </a:pPr>
            <a:r>
              <a:rPr lang="en-GB" dirty="0" smtClean="0"/>
              <a:t>Some controls are specific to AA operations and protect against current and future threats:</a:t>
            </a:r>
          </a:p>
          <a:p>
            <a:r>
              <a:rPr lang="en-GB" dirty="0" smtClean="0"/>
              <a:t>minimum signing key length so that the community is not broken in the next few years (at least 112-bit symmetric, i.e. &gt;=2048 bit RSA keys)</a:t>
            </a:r>
          </a:p>
          <a:p>
            <a:r>
              <a:rPr lang="en-GB" dirty="0" smtClean="0"/>
              <a:t>protect the key from data breaches, compromise, ransomware, and exfiltration by using HSM Hardware Security Modules or equivalent controls (and the HSMs you need are not that expensive, or you can even rent them in AWS…)</a:t>
            </a:r>
          </a:p>
          <a:p>
            <a:pPr marL="0" indent="0">
              <a:buNone/>
            </a:pPr>
            <a:endParaRPr lang="en-GB" dirty="0" smtClean="0"/>
          </a:p>
          <a:p>
            <a:pPr marL="0" indent="0">
              <a:buNone/>
            </a:pPr>
            <a:r>
              <a:rPr lang="en-GB" dirty="0" smtClean="0"/>
              <a:t>Or deal with commensurate incident response (you don’t want just a big red button):</a:t>
            </a:r>
          </a:p>
          <a:p>
            <a:r>
              <a:rPr lang="en-GB" dirty="0" smtClean="0"/>
              <a:t>re-issuance of attribute statement must be based on fresh data</a:t>
            </a:r>
          </a:p>
          <a:p>
            <a:r>
              <a:rPr lang="en-GB" dirty="0" smtClean="0"/>
              <a:t>release them only in accordance with the community’s policy and maximum life time </a:t>
            </a:r>
          </a:p>
          <a:p>
            <a:r>
              <a:rPr lang="en-GB" dirty="0" smtClean="0"/>
              <a:t>require appropriate client authentication before releasing attributes to prevent data breaches</a:t>
            </a:r>
          </a:p>
          <a:p>
            <a:r>
              <a:rPr lang="en-GB" dirty="0" smtClean="0"/>
              <a:t>for non-revocable tokens (like OAuth Access Tokens or PKIX 3820 proxies), limit life time &lt;24hrs</a:t>
            </a:r>
            <a:br>
              <a:rPr lang="en-GB" dirty="0" smtClean="0"/>
            </a:br>
            <a:r>
              <a:rPr lang="en-GB" dirty="0" smtClean="0"/>
              <a:t>(for OIDC, these are anyway typically 15 minutes)</a:t>
            </a:r>
          </a:p>
        </p:txBody>
      </p:sp>
      <p:sp>
        <p:nvSpPr>
          <p:cNvPr id="3" name="Slide Number Placeholder 2"/>
          <p:cNvSpPr>
            <a:spLocks noGrp="1"/>
          </p:cNvSpPr>
          <p:nvPr>
            <p:ph type="sldNum" sz="quarter" idx="12"/>
          </p:nvPr>
        </p:nvSpPr>
        <p:spPr/>
        <p:txBody>
          <a:bodyPr/>
          <a:lstStyle/>
          <a:p>
            <a:fld id="{6F576E6A-F32A-4612-884C-86870357C6B4}" type="slidenum">
              <a:rPr lang="en-GB" smtClean="0"/>
              <a:pPr/>
              <a:t>7</a:t>
            </a:fld>
            <a:endParaRPr lang="en-GB"/>
          </a:p>
        </p:txBody>
      </p:sp>
      <p:sp>
        <p:nvSpPr>
          <p:cNvPr id="4" name="Title 3"/>
          <p:cNvSpPr>
            <a:spLocks noGrp="1"/>
          </p:cNvSpPr>
          <p:nvPr>
            <p:ph type="title"/>
          </p:nvPr>
        </p:nvSpPr>
        <p:spPr/>
        <p:txBody>
          <a:bodyPr/>
          <a:lstStyle/>
          <a:p>
            <a:r>
              <a:rPr lang="en-GB" dirty="0" smtClean="0"/>
              <a:t>Forward looking and specific requirements</a:t>
            </a:r>
            <a:endParaRPr lang="en-GB" dirty="0"/>
          </a:p>
        </p:txBody>
      </p:sp>
    </p:spTree>
    <p:extLst>
      <p:ext uri="{BB962C8B-B14F-4D97-AF65-F5344CB8AC3E}">
        <p14:creationId xmlns:p14="http://schemas.microsoft.com/office/powerpoint/2010/main" val="3201932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1" y="1439333"/>
            <a:ext cx="11358331" cy="4737633"/>
          </a:xfrm>
        </p:spPr>
        <p:txBody>
          <a:bodyPr>
            <a:normAutofit/>
          </a:bodyPr>
          <a:lstStyle/>
          <a:p>
            <a:pPr marL="0" indent="0">
              <a:buNone/>
            </a:pPr>
            <a:r>
              <a:rPr lang="en-GB" dirty="0" smtClean="0"/>
              <a:t>Guideline was written with both physical and virtual deployment in mind</a:t>
            </a:r>
          </a:p>
          <a:p>
            <a:pPr marL="285750" indent="0">
              <a:buNone/>
            </a:pPr>
            <a:r>
              <a:rPr lang="en-GB" dirty="0"/>
              <a:t>“An AA may be run in a virtual environment that has security requirements the same or better than required for the AA, and for all services running in this environment, and it must not leave this security context. </a:t>
            </a:r>
            <a:r>
              <a:rPr lang="en-GB" b="1" dirty="0">
                <a:solidFill>
                  <a:srgbClr val="F6791C"/>
                </a:solidFill>
              </a:rPr>
              <a:t>Any virtualization techniques employed </a:t>
            </a:r>
            <a:r>
              <a:rPr lang="en-GB" dirty="0"/>
              <a:t>(including the hosting environment) </a:t>
            </a:r>
            <a:r>
              <a:rPr lang="en-GB" b="1" dirty="0">
                <a:solidFill>
                  <a:srgbClr val="F6791C"/>
                </a:solidFill>
              </a:rPr>
              <a:t>must not degrade the context </a:t>
            </a:r>
            <a:r>
              <a:rPr lang="en-GB" dirty="0"/>
              <a:t>as compared to any secured physical setup. Only AA Operator designated personnel should have control over the virtualisation and security context of the AA</a:t>
            </a:r>
            <a:r>
              <a:rPr lang="en-GB" dirty="0" smtClean="0"/>
              <a:t>.”</a:t>
            </a:r>
          </a:p>
          <a:p>
            <a:pPr marL="0" indent="0">
              <a:buNone/>
            </a:pPr>
            <a:endParaRPr lang="en-GB" dirty="0" smtClean="0"/>
          </a:p>
          <a:p>
            <a:r>
              <a:rPr lang="en-GB" dirty="0" smtClean="0"/>
              <a:t>if you can host it on-</a:t>
            </a:r>
            <a:r>
              <a:rPr lang="en-GB" dirty="0" err="1" smtClean="0"/>
              <a:t>prem</a:t>
            </a:r>
            <a:r>
              <a:rPr lang="en-GB" dirty="0" smtClean="0"/>
              <a:t>, the easiest solution is to host it on your security-service VM infrastructure (e.g. alongside your IdP, your AD, or your master LDAP servers) to limit guest compromise)</a:t>
            </a:r>
          </a:p>
          <a:p>
            <a:r>
              <a:rPr lang="en-GB" dirty="0" smtClean="0"/>
              <a:t>If you run it in a cloud provider, select a provider that offers proper security and network controls, implement account role separation, and deploy the offered protections. E.g. in AWS you have </a:t>
            </a:r>
            <a:r>
              <a:rPr lang="en-GB" i="1" dirty="0" smtClean="0"/>
              <a:t>a lot</a:t>
            </a:r>
            <a:r>
              <a:rPr lang="en-GB" dirty="0" smtClean="0"/>
              <a:t> of controls available to do so. But Azure &amp;co </a:t>
            </a:r>
            <a:r>
              <a:rPr lang="en-GB" dirty="0" err="1" smtClean="0"/>
              <a:t>hve</a:t>
            </a:r>
            <a:r>
              <a:rPr lang="en-GB" dirty="0" smtClean="0"/>
              <a:t> the same. – and rent a </a:t>
            </a:r>
            <a:r>
              <a:rPr lang="en-GB" dirty="0" err="1" smtClean="0"/>
              <a:t>netHSM</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8</a:t>
            </a:fld>
            <a:endParaRPr lang="en-GB"/>
          </a:p>
        </p:txBody>
      </p:sp>
      <p:sp>
        <p:nvSpPr>
          <p:cNvPr id="4" name="Title 3"/>
          <p:cNvSpPr>
            <a:spLocks noGrp="1"/>
          </p:cNvSpPr>
          <p:nvPr>
            <p:ph type="title"/>
          </p:nvPr>
        </p:nvSpPr>
        <p:spPr/>
        <p:txBody>
          <a:bodyPr/>
          <a:lstStyle/>
          <a:p>
            <a:r>
              <a:rPr lang="en-GB" dirty="0" smtClean="0"/>
              <a:t>G048 AA Ops guidelines and AA hosting</a:t>
            </a:r>
            <a:endParaRPr lang="en-GB" dirty="0"/>
          </a:p>
        </p:txBody>
      </p:sp>
    </p:spTree>
    <p:extLst>
      <p:ext uri="{BB962C8B-B14F-4D97-AF65-F5344CB8AC3E}">
        <p14:creationId xmlns:p14="http://schemas.microsoft.com/office/powerpoint/2010/main" val="3929108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9</a:t>
            </a:fld>
            <a:endParaRPr lang="en-GB"/>
          </a:p>
        </p:txBody>
      </p:sp>
      <p:sp>
        <p:nvSpPr>
          <p:cNvPr id="4" name="Title 3"/>
          <p:cNvSpPr>
            <a:spLocks noGrp="1"/>
          </p:cNvSpPr>
          <p:nvPr>
            <p:ph type="title"/>
          </p:nvPr>
        </p:nvSpPr>
        <p:spPr/>
        <p:txBody>
          <a:bodyPr/>
          <a:lstStyle/>
          <a:p>
            <a:r>
              <a:rPr lang="en-GB" dirty="0" smtClean="0"/>
              <a:t>Deployment guidance included … </a:t>
            </a:r>
            <a:endParaRPr lang="en-GB" dirty="0"/>
          </a:p>
        </p:txBody>
      </p:sp>
      <p:pic>
        <p:nvPicPr>
          <p:cNvPr id="5" name="Picture 4"/>
          <p:cNvPicPr>
            <a:picLocks noChangeAspect="1"/>
          </p:cNvPicPr>
          <p:nvPr/>
        </p:nvPicPr>
        <p:blipFill>
          <a:blip r:embed="rId2"/>
          <a:stretch>
            <a:fillRect/>
          </a:stretch>
        </p:blipFill>
        <p:spPr>
          <a:xfrm>
            <a:off x="314324" y="1400212"/>
            <a:ext cx="8467725" cy="3220852"/>
          </a:xfrm>
          <a:prstGeom prst="rect">
            <a:avLst/>
          </a:prstGeom>
          <a:effectLst>
            <a:glow rad="101600">
              <a:srgbClr val="003F5E">
                <a:alpha val="60000"/>
              </a:srgbClr>
            </a:glow>
          </a:effectLst>
        </p:spPr>
      </p:pic>
      <p:pic>
        <p:nvPicPr>
          <p:cNvPr id="6" name="Picture 5"/>
          <p:cNvPicPr>
            <a:picLocks noChangeAspect="1"/>
          </p:cNvPicPr>
          <p:nvPr/>
        </p:nvPicPr>
        <p:blipFill>
          <a:blip r:embed="rId3"/>
          <a:stretch>
            <a:fillRect/>
          </a:stretch>
        </p:blipFill>
        <p:spPr>
          <a:xfrm>
            <a:off x="3749446" y="4804118"/>
            <a:ext cx="8053387" cy="1420469"/>
          </a:xfrm>
          <a:prstGeom prst="rect">
            <a:avLst/>
          </a:prstGeom>
          <a:effectLst>
            <a:glow rad="101600">
              <a:srgbClr val="003F5E">
                <a:alpha val="60000"/>
              </a:srgbClr>
            </a:glow>
          </a:effectLst>
        </p:spPr>
      </p:pic>
    </p:spTree>
    <p:extLst>
      <p:ext uri="{BB962C8B-B14F-4D97-AF65-F5344CB8AC3E}">
        <p14:creationId xmlns:p14="http://schemas.microsoft.com/office/powerpoint/2010/main" val="1342393647"/>
      </p:ext>
    </p:extLst>
  </p:cSld>
  <p:clrMapOvr>
    <a:masterClrMapping/>
  </p:clrMapOvr>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RC-community-template-16-9-format.potx" id="{AE52D9D6-9D64-47B7-BEDA-75986951F70B}" vid="{0061BA48-699B-4232-B02C-5EF96819DD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AA3960-760A-4B61-8C8B-DBF90F37C8C8}">
  <ds:schemaRefs>
    <ds:schemaRef ds:uri="http://schemas.microsoft.com/sharepoint/v3"/>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purl.org/dc/elements/1.1/"/>
    <ds:schemaRef ds:uri="http://www.w3.org/XML/1998/namespace"/>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22C07721-32FF-48B6-9D36-E09F4CC3A6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AARC-community-template-16-9-format</Template>
  <TotalTime>50</TotalTime>
  <Words>911</Words>
  <Application>Microsoft Office PowerPoint</Application>
  <PresentationFormat>Widescreen</PresentationFormat>
  <Paragraphs>93</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Verdana</vt:lpstr>
      <vt:lpstr>GEANT Association</vt:lpstr>
      <vt:lpstr>PowerPoint Presentation</vt:lpstr>
      <vt:lpstr>Operational guideline landscape for - proxy or source - AAI components</vt:lpstr>
      <vt:lpstr>Operational security focus in the BPA: beyond just the IdPs</vt:lpstr>
      <vt:lpstr>AARC-G048: keeping users &amp; communities protected, moving across models</vt:lpstr>
      <vt:lpstr>Protecting the community membership data and its proxy</vt:lpstr>
      <vt:lpstr>When the AA is in a managed (and in a data centre) …</vt:lpstr>
      <vt:lpstr>Forward looking and specific requirements</vt:lpstr>
      <vt:lpstr>G048 AA Ops guidelines and AA hosting</vt:lpstr>
      <vt:lpstr>Deployment guidance included … </vt:lpstr>
      <vt:lpstr>Implementation of AA Operations Security guidelines</vt:lpstr>
      <vt:lpstr>PowerPoint Presentation</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davidg</dc:creator>
  <cp:lastModifiedBy>davidg</cp:lastModifiedBy>
  <cp:revision>11</cp:revision>
  <cp:lastPrinted>2015-05-01T10:30:08Z</cp:lastPrinted>
  <dcterms:created xsi:type="dcterms:W3CDTF">2020-02-06T08:47:28Z</dcterms:created>
  <dcterms:modified xsi:type="dcterms:W3CDTF">2020-02-06T09:37:48Z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