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83" r:id="rId5"/>
    <p:sldId id="292" r:id="rId6"/>
    <p:sldId id="293" r:id="rId7"/>
    <p:sldId id="294" r:id="rId8"/>
    <p:sldId id="288" r:id="rId9"/>
    <p:sldId id="295" r:id="rId10"/>
    <p:sldId id="296" r:id="rId11"/>
    <p:sldId id="320" r:id="rId12"/>
    <p:sldId id="297" r:id="rId13"/>
    <p:sldId id="298" r:id="rId14"/>
    <p:sldId id="301" r:id="rId15"/>
    <p:sldId id="299" r:id="rId16"/>
    <p:sldId id="313" r:id="rId17"/>
    <p:sldId id="302" r:id="rId18"/>
    <p:sldId id="303" r:id="rId19"/>
    <p:sldId id="304" r:id="rId20"/>
    <p:sldId id="289" r:id="rId21"/>
    <p:sldId id="305" r:id="rId22"/>
    <p:sldId id="316" r:id="rId23"/>
    <p:sldId id="315" r:id="rId24"/>
    <p:sldId id="314" r:id="rId25"/>
    <p:sldId id="290" r:id="rId26"/>
    <p:sldId id="291" r:id="rId27"/>
    <p:sldId id="318" r:id="rId28"/>
    <p:sldId id="319" r:id="rId29"/>
    <p:sldId id="308" r:id="rId30"/>
    <p:sldId id="309" r:id="rId31"/>
    <p:sldId id="310" r:id="rId32"/>
    <p:sldId id="311" r:id="rId33"/>
    <p:sldId id="312" r:id="rId34"/>
    <p:sldId id="317" r:id="rId35"/>
    <p:sldId id="307" r:id="rId36"/>
    <p:sldId id="321" r:id="rId37"/>
    <p:sldId id="286" r:id="rId3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FFFFF"/>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5"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04/01/2016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29798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id.ncsa.illinois.edu/myproxy/oauth/"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toolkit.globus.org/toolkit/docs/latest-stable/simpleca/" TargetMode="External"/><Relationship Id="rId5" Type="http://schemas.openxmlformats.org/officeDocument/2006/relationships/hyperlink" Target="http://grid.ncsa.illinois.edu/myproxy/ca/" TargetMode="External"/><Relationship Id="rId4" Type="http://schemas.openxmlformats.org/officeDocument/2006/relationships/hyperlink" Target="https://wiki.shibboleth.net/confluence/dashboard.a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iki.oasis-open.org/security/SAML2EnhancedClientProfi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lstStyle/>
          <a:p>
            <a:r>
              <a:rPr lang="en-GB" dirty="0" smtClean="0"/>
              <a:t>EUGridPMA </a:t>
            </a:r>
            <a:r>
              <a:rPr lang="en-GB" dirty="0" smtClean="0"/>
              <a:t>36 Bratislava meeting</a:t>
            </a:r>
            <a:endParaRPr lang="en-GB" dirty="0"/>
          </a:p>
        </p:txBody>
      </p:sp>
      <p:sp>
        <p:nvSpPr>
          <p:cNvPr id="4" name="Text Placeholder 3"/>
          <p:cNvSpPr>
            <a:spLocks noGrp="1"/>
          </p:cNvSpPr>
          <p:nvPr>
            <p:ph type="body" sz="quarter" idx="17"/>
          </p:nvPr>
        </p:nvSpPr>
        <p:spPr/>
        <p:txBody>
          <a:bodyPr>
            <a:normAutofit/>
          </a:bodyPr>
          <a:lstStyle/>
          <a:p>
            <a:r>
              <a:rPr lang="en-GB" dirty="0" smtClean="0"/>
              <a:t>using an IOTA </a:t>
            </a:r>
            <a:r>
              <a:rPr lang="en-GB" dirty="0"/>
              <a:t>CA and Credential Store for Europe</a:t>
            </a:r>
            <a:endParaRPr lang="en-GB" dirty="0"/>
          </a:p>
        </p:txBody>
      </p:sp>
      <p:sp>
        <p:nvSpPr>
          <p:cNvPr id="5" name="Text Placeholder 4"/>
          <p:cNvSpPr>
            <a:spLocks noGrp="1"/>
          </p:cNvSpPr>
          <p:nvPr>
            <p:ph type="body" sz="quarter" idx="14"/>
          </p:nvPr>
        </p:nvSpPr>
        <p:spPr/>
        <p:txBody>
          <a:bodyPr/>
          <a:lstStyle/>
          <a:p>
            <a:r>
              <a:rPr lang="en-GB" dirty="0" smtClean="0"/>
              <a:t>The AARC ‘</a:t>
            </a:r>
            <a:r>
              <a:rPr lang="en-GB" dirty="0" err="1" smtClean="0"/>
              <a:t>CILogon</a:t>
            </a:r>
            <a:r>
              <a:rPr lang="en-GB" dirty="0" smtClean="0"/>
              <a:t>-like’ Pilot</a:t>
            </a:r>
            <a:endParaRPr lang="en-GB" dirty="0"/>
          </a:p>
        </p:txBody>
      </p:sp>
      <p:sp>
        <p:nvSpPr>
          <p:cNvPr id="6" name="Text Placeholder 5"/>
          <p:cNvSpPr>
            <a:spLocks noGrp="1"/>
          </p:cNvSpPr>
          <p:nvPr>
            <p:ph type="body" sz="quarter" idx="18"/>
          </p:nvPr>
        </p:nvSpPr>
        <p:spPr/>
        <p:txBody>
          <a:bodyPr/>
          <a:lstStyle/>
          <a:p>
            <a:r>
              <a:rPr lang="en-GB" dirty="0" smtClean="0"/>
              <a:t>18 January 2016</a:t>
            </a:r>
            <a:endParaRPr lang="en-GB" dirty="0"/>
          </a:p>
        </p:txBody>
      </p:sp>
      <p:sp>
        <p:nvSpPr>
          <p:cNvPr id="7" name="Text Placeholder 6"/>
          <p:cNvSpPr>
            <a:spLocks noGrp="1"/>
          </p:cNvSpPr>
          <p:nvPr>
            <p:ph type="body" sz="quarter" idx="19"/>
          </p:nvPr>
        </p:nvSpPr>
        <p:spPr/>
        <p:txBody>
          <a:bodyPr>
            <a:normAutofit/>
          </a:bodyPr>
          <a:lstStyle/>
          <a:p>
            <a:r>
              <a:rPr lang="en-GB" dirty="0" smtClean="0"/>
              <a:t>AARC NA3 Activity Lead</a:t>
            </a:r>
            <a:endParaRPr lang="en-GB" dirty="0"/>
          </a:p>
        </p:txBody>
      </p:sp>
      <p:sp>
        <p:nvSpPr>
          <p:cNvPr id="8" name="Text Placeholder 7"/>
          <p:cNvSpPr>
            <a:spLocks noGrp="1"/>
          </p:cNvSpPr>
          <p:nvPr>
            <p:ph type="body" sz="quarter" idx="20"/>
          </p:nvPr>
        </p:nvSpPr>
        <p:spPr/>
        <p:txBody>
          <a:bodyPr>
            <a:normAutofit/>
          </a:bodyPr>
          <a:lstStyle/>
          <a:p>
            <a:r>
              <a:rPr lang="en-GB" dirty="0" smtClean="0"/>
              <a:t>Nikhef, Physics Data Processing Group</a:t>
            </a:r>
            <a:endParaRPr lang="en-GB" dirty="0"/>
          </a:p>
        </p:txBody>
      </p:sp>
      <p:pic>
        <p:nvPicPr>
          <p:cNvPr id="1026" name="Picture 2" descr="H:\Home\davidg\Nikhef\AdminFormalities\Logo2014\nikhef-logo-final\logo-nikhef-2015-compact.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810" y="4620547"/>
            <a:ext cx="855006" cy="3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51942"/>
          </a:xfrm>
        </p:spPr>
        <p:txBody>
          <a:bodyPr>
            <a:normAutofit lnSpcReduction="10000"/>
          </a:bodyPr>
          <a:lstStyle/>
          <a:p>
            <a:pPr>
              <a:lnSpc>
                <a:spcPct val="110000"/>
              </a:lnSpc>
            </a:pPr>
            <a:r>
              <a:rPr lang="en-US" dirty="0" smtClean="0"/>
              <a:t>Certificate or proxy retrieval possible for federatively-authenticated end-user </a:t>
            </a:r>
            <a:br>
              <a:rPr lang="en-US" dirty="0" smtClean="0"/>
            </a:br>
            <a:r>
              <a:rPr lang="en-US" dirty="0" smtClean="0"/>
              <a:t>inside a community (VO) portal or science gateway</a:t>
            </a:r>
          </a:p>
          <a:p>
            <a:r>
              <a:rPr lang="en-US" dirty="0" smtClean="0"/>
              <a:t>Work with the existing (SAML2) R&amp;E federations</a:t>
            </a:r>
          </a:p>
          <a:p>
            <a:r>
              <a:rPr lang="en-US" dirty="0" smtClean="0"/>
              <a:t>Credential repository feature: manage credentials on behalf of the user</a:t>
            </a:r>
          </a:p>
          <a:p>
            <a:r>
              <a:rPr lang="en-US" dirty="0" smtClean="0"/>
              <a:t>Provide – on the user’s request – delegated credentials to science gateways</a:t>
            </a:r>
          </a:p>
          <a:p>
            <a:r>
              <a:rPr lang="en-US" dirty="0" smtClean="0"/>
              <a:t>Make end-user facing science gateways </a:t>
            </a:r>
            <a:r>
              <a:rPr lang="en-US" i="1" dirty="0" smtClean="0"/>
              <a:t>really</a:t>
            </a:r>
            <a:r>
              <a:rPr lang="en-US" dirty="0" smtClean="0"/>
              <a:t> light-weight: VOs should not need to know about protecting long-term secrets (and need a way to authenticate users)</a:t>
            </a:r>
          </a:p>
          <a:p>
            <a:r>
              <a:rPr lang="en-US" dirty="0" smtClean="0"/>
              <a:t>Support both certificate and non-certificate science gateway use cases in the same way</a:t>
            </a:r>
          </a:p>
          <a:p>
            <a:r>
              <a:rPr lang="en-US" dirty="0" smtClean="0"/>
              <a:t>Provide simple way for users to obtain ‘opaque’ CLI credentials (proxies) on their own system</a:t>
            </a:r>
          </a:p>
          <a:p>
            <a:pPr marL="0" indent="0">
              <a:buNone/>
            </a:pPr>
            <a:r>
              <a:rPr lang="en-US" b="1" dirty="0" smtClean="0">
                <a:solidFill>
                  <a:srgbClr val="F6791C"/>
                </a:solidFill>
              </a:rPr>
              <a:t>Constraints:</a:t>
            </a:r>
            <a:endParaRPr lang="en-US" b="1" dirty="0">
              <a:solidFill>
                <a:srgbClr val="F6791C"/>
              </a:solidFill>
            </a:endParaRPr>
          </a:p>
          <a:p>
            <a:r>
              <a:rPr lang="en-US" dirty="0" smtClean="0"/>
              <a:t>No new software components (only limited glue)</a:t>
            </a:r>
          </a:p>
          <a:p>
            <a:r>
              <a:rPr lang="en-US" dirty="0" smtClean="0"/>
              <a:t>Deployable in a scalable way – with a sustainability model behind it</a:t>
            </a:r>
          </a:p>
          <a:p>
            <a:r>
              <a:rPr lang="en-US" dirty="0" smtClean="0"/>
              <a:t>As few CAs as possible (preferably: just one)</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US" dirty="0" smtClean="0"/>
              <a:t>Desired features set</a:t>
            </a:r>
            <a:endParaRPr lang="en-US" dirty="0"/>
          </a:p>
        </p:txBody>
      </p:sp>
    </p:spTree>
    <p:extLst>
      <p:ext uri="{BB962C8B-B14F-4D97-AF65-F5344CB8AC3E}">
        <p14:creationId xmlns:p14="http://schemas.microsoft.com/office/powerpoint/2010/main" val="46670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CILogon</a:t>
            </a:r>
            <a:r>
              <a:rPr lang="en-US" dirty="0" smtClean="0"/>
              <a:t> </a:t>
            </a:r>
            <a:r>
              <a:rPr lang="en-US" dirty="0" smtClean="0"/>
              <a:t>service and project (Jim </a:t>
            </a:r>
            <a:r>
              <a:rPr lang="en-US" dirty="0" err="1" smtClean="0"/>
              <a:t>Basney</a:t>
            </a:r>
            <a:r>
              <a:rPr lang="en-US" dirty="0" smtClean="0"/>
              <a:t> et al.)</a:t>
            </a:r>
            <a:endParaRPr lang="en-US" dirty="0"/>
          </a:p>
        </p:txBody>
      </p:sp>
      <p:sp>
        <p:nvSpPr>
          <p:cNvPr id="4" name="Content Placeholder 2"/>
          <p:cNvSpPr>
            <a:spLocks noGrp="1"/>
          </p:cNvSpPr>
          <p:nvPr>
            <p:ph idx="1"/>
          </p:nvPr>
        </p:nvSpPr>
        <p:spPr>
          <a:xfrm>
            <a:off x="609599" y="1600201"/>
            <a:ext cx="6577383" cy="4733634"/>
          </a:xfrm>
        </p:spPr>
        <p:txBody>
          <a:bodyPr>
            <a:normAutofit/>
          </a:bodyPr>
          <a:lstStyle/>
          <a:p>
            <a:r>
              <a:rPr lang="en-US" sz="2400" dirty="0" smtClean="0"/>
              <a:t>Enable campus logon to CyberInfrastructure (CI)</a:t>
            </a:r>
          </a:p>
          <a:p>
            <a:pPr lvl="1"/>
            <a:r>
              <a:rPr lang="en-US" sz="2000" dirty="0" smtClean="0"/>
              <a:t>Use researchers’ existing security credentials at their home institution</a:t>
            </a:r>
          </a:p>
          <a:p>
            <a:pPr lvl="1"/>
            <a:r>
              <a:rPr lang="en-US" sz="2000" dirty="0" smtClean="0"/>
              <a:t>Ease credential management for researchers and CI </a:t>
            </a:r>
            <a:r>
              <a:rPr lang="en-US" sz="2000" dirty="0" smtClean="0"/>
              <a:t>providers</a:t>
            </a:r>
          </a:p>
          <a:p>
            <a:pPr lvl="1"/>
            <a:endParaRPr lang="en-US" sz="2000" dirty="0"/>
          </a:p>
          <a:p>
            <a:pPr marL="0" indent="0">
              <a:buNone/>
            </a:pPr>
            <a:r>
              <a:rPr lang="en-US" sz="2400" b="1" dirty="0" smtClean="0">
                <a:solidFill>
                  <a:srgbClr val="F6791C"/>
                </a:solidFill>
              </a:rPr>
              <a:t>Multiple interfaces</a:t>
            </a:r>
          </a:p>
          <a:p>
            <a:r>
              <a:rPr lang="en-US" sz="2400" dirty="0"/>
              <a:t>SAML/OpenID Web Browser </a:t>
            </a:r>
            <a:r>
              <a:rPr lang="en-US" sz="2400" dirty="0" smtClean="0"/>
              <a:t>SSO</a:t>
            </a:r>
          </a:p>
          <a:p>
            <a:pPr lvl="1"/>
            <a:r>
              <a:rPr lang="en-US" sz="2200" dirty="0" smtClean="0"/>
              <a:t>PKCS12 </a:t>
            </a:r>
            <a:r>
              <a:rPr lang="en-US" sz="2200" dirty="0"/>
              <a:t>certificate </a:t>
            </a:r>
            <a:r>
              <a:rPr lang="en-US" sz="2200" dirty="0" smtClean="0"/>
              <a:t>download</a:t>
            </a:r>
          </a:p>
          <a:p>
            <a:pPr lvl="1"/>
            <a:r>
              <a:rPr lang="en-US" sz="2200" dirty="0" smtClean="0"/>
              <a:t>Certificate </a:t>
            </a:r>
            <a:r>
              <a:rPr lang="en-US" sz="2200" dirty="0"/>
              <a:t>issuance via </a:t>
            </a:r>
            <a:r>
              <a:rPr lang="en-US" sz="2200" dirty="0" smtClean="0"/>
              <a:t>OAuth</a:t>
            </a:r>
          </a:p>
          <a:p>
            <a:pPr lvl="1"/>
            <a:r>
              <a:rPr lang="en-US" sz="2200" dirty="0" smtClean="0"/>
              <a:t>OpenID </a:t>
            </a:r>
            <a:r>
              <a:rPr lang="en-US" sz="2200" dirty="0"/>
              <a:t>Connect token </a:t>
            </a:r>
            <a:r>
              <a:rPr lang="en-US" sz="2200" dirty="0" smtClean="0"/>
              <a:t>issuance</a:t>
            </a:r>
          </a:p>
          <a:p>
            <a:pPr lvl="1"/>
            <a:r>
              <a:rPr lang="en-US" sz="2200" dirty="0" smtClean="0"/>
              <a:t>SAML ECP for CLI issuance</a:t>
            </a:r>
          </a:p>
        </p:txBody>
      </p:sp>
      <p:pic>
        <p:nvPicPr>
          <p:cNvPr id="5" name="Picture 4" descr="cilogon-service.jpg"/>
          <p:cNvPicPr>
            <a:picLocks noChangeAspect="1"/>
          </p:cNvPicPr>
          <p:nvPr/>
        </p:nvPicPr>
        <p:blipFill>
          <a:blip r:embed="rId2">
            <a:alphaModFix/>
          </a:blip>
          <a:stretch>
            <a:fillRect/>
          </a:stretch>
        </p:blipFill>
        <p:spPr>
          <a:xfrm>
            <a:off x="7186983" y="1417637"/>
            <a:ext cx="4707467" cy="4821237"/>
          </a:xfrm>
          <a:prstGeom prst="rect">
            <a:avLst/>
          </a:prstGeom>
        </p:spPr>
      </p:pic>
      <p:sp>
        <p:nvSpPr>
          <p:cNvPr id="3" name="TextBox 2"/>
          <p:cNvSpPr txBox="1"/>
          <p:nvPr/>
        </p:nvSpPr>
        <p:spPr>
          <a:xfrm>
            <a:off x="2305744" y="6333835"/>
            <a:ext cx="9549794" cy="584775"/>
          </a:xfrm>
          <a:prstGeom prst="rect">
            <a:avLst/>
          </a:prstGeom>
          <a:noFill/>
        </p:spPr>
        <p:txBody>
          <a:bodyPr wrap="none" rtlCol="0">
            <a:spAutoFit/>
          </a:bodyPr>
          <a:lstStyle/>
          <a:p>
            <a:pPr algn="r"/>
            <a:r>
              <a:rPr lang="en-US" sz="1600" dirty="0" smtClean="0">
                <a:solidFill>
                  <a:srgbClr val="F6791C"/>
                </a:solidFill>
              </a:rPr>
              <a:t>Slide content: Jim </a:t>
            </a:r>
            <a:r>
              <a:rPr lang="en-US" sz="1600" dirty="0" err="1" smtClean="0">
                <a:solidFill>
                  <a:srgbClr val="F6791C"/>
                </a:solidFill>
              </a:rPr>
              <a:t>Basney</a:t>
            </a:r>
            <a:r>
              <a:rPr lang="en-US" sz="1600" dirty="0" smtClean="0">
                <a:solidFill>
                  <a:srgbClr val="F6791C"/>
                </a:solidFill>
              </a:rPr>
              <a:t>, based on http</a:t>
            </a:r>
            <a:r>
              <a:rPr lang="en-US" sz="1600" dirty="0">
                <a:solidFill>
                  <a:srgbClr val="F6791C"/>
                </a:solidFill>
              </a:rPr>
              <a:t>://www.cilogon.org/docs/201106-cilogon-cern.pptx?attredirects=0&amp;d=1</a:t>
            </a:r>
            <a:br>
              <a:rPr lang="en-US" sz="1600" dirty="0">
                <a:solidFill>
                  <a:srgbClr val="F6791C"/>
                </a:solidFill>
              </a:rPr>
            </a:br>
            <a:r>
              <a:rPr lang="en-US" sz="1600" dirty="0" smtClean="0">
                <a:solidFill>
                  <a:srgbClr val="F6791C"/>
                </a:solidFill>
              </a:rPr>
              <a:t>and http</a:t>
            </a:r>
            <a:r>
              <a:rPr lang="en-US" sz="1600" dirty="0">
                <a:solidFill>
                  <a:srgbClr val="F6791C"/>
                </a:solidFill>
              </a:rPr>
              <a:t>://www.cilogon.org/docs/20141030-basney-cilogon.pdf?attredirects=0&amp;d=1</a:t>
            </a:r>
          </a:p>
        </p:txBody>
      </p:sp>
      <p:sp>
        <p:nvSpPr>
          <p:cNvPr id="7" name="Rectangle 6"/>
          <p:cNvSpPr/>
          <p:nvPr/>
        </p:nvSpPr>
        <p:spPr>
          <a:xfrm>
            <a:off x="10610850" y="0"/>
            <a:ext cx="1581150" cy="12001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Home\davidg\Template\Logos\cilogon-service-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88" y="390525"/>
            <a:ext cx="43624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3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691" y="76200"/>
            <a:ext cx="8350409" cy="626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67825" y="4495800"/>
            <a:ext cx="1906227" cy="646331"/>
          </a:xfrm>
          <a:prstGeom prst="rect">
            <a:avLst/>
          </a:prstGeom>
          <a:noFill/>
        </p:spPr>
        <p:txBody>
          <a:bodyPr wrap="none" rtlCol="0">
            <a:spAutoFit/>
          </a:bodyPr>
          <a:lstStyle/>
          <a:p>
            <a:r>
              <a:rPr lang="en-US" dirty="0" smtClean="0"/>
              <a:t>Slide: Jim </a:t>
            </a:r>
            <a:r>
              <a:rPr lang="en-US" dirty="0" err="1" smtClean="0"/>
              <a:t>Basney</a:t>
            </a:r>
            <a:r>
              <a:rPr lang="en-US" dirty="0" smtClean="0"/>
              <a:t>, </a:t>
            </a:r>
            <a:br>
              <a:rPr lang="en-US" dirty="0" smtClean="0"/>
            </a:br>
            <a:r>
              <a:rPr lang="en-US" dirty="0" smtClean="0"/>
              <a:t>NCSA and </a:t>
            </a:r>
            <a:r>
              <a:rPr lang="en-US" dirty="0" err="1" smtClean="0"/>
              <a:t>CILogon</a:t>
            </a:r>
            <a:endParaRPr lang="en-US" dirty="0"/>
          </a:p>
        </p:txBody>
      </p:sp>
    </p:spTree>
    <p:extLst>
      <p:ext uri="{BB962C8B-B14F-4D97-AF65-F5344CB8AC3E}">
        <p14:creationId xmlns:p14="http://schemas.microsoft.com/office/powerpoint/2010/main" val="171382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US" dirty="0" err="1" smtClean="0"/>
              <a:t>CILogon</a:t>
            </a:r>
            <a:r>
              <a:rPr lang="en-US" dirty="0" smtClean="0"/>
              <a:t> demo portal: Delegation of credentials using OAuth4MyProxy</a:t>
            </a:r>
            <a:endParaRPr lang="en-US" dirty="0"/>
          </a:p>
        </p:txBody>
      </p:sp>
      <p:pic>
        <p:nvPicPr>
          <p:cNvPr id="9218" name="Picture 2" descr="Aarc-cilogon-demopor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4" y="1340837"/>
            <a:ext cx="8175625" cy="48329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68278" y="4039659"/>
            <a:ext cx="5841998" cy="2208742"/>
          </a:xfrm>
        </p:spPr>
        <p:txBody>
          <a:bodyPr>
            <a:normAutofit/>
          </a:bodyPr>
          <a:lstStyle/>
          <a:p>
            <a:r>
              <a:rPr lang="en-US" sz="1800" dirty="0">
                <a:hlinkClick r:id="rId3"/>
              </a:rPr>
              <a:t>OA4MP</a:t>
            </a:r>
            <a:r>
              <a:rPr lang="en-US" sz="1800" dirty="0"/>
              <a:t> : using both the client and the server </a:t>
            </a:r>
            <a:r>
              <a:rPr lang="en-US" sz="1800" dirty="0" smtClean="0"/>
              <a:t/>
            </a:r>
            <a:br>
              <a:rPr lang="en-US" sz="1800" dirty="0" smtClean="0"/>
            </a:br>
            <a:r>
              <a:rPr lang="en-US" sz="1800" dirty="0" smtClean="0"/>
              <a:t>                 components </a:t>
            </a:r>
            <a:r>
              <a:rPr lang="en-US" sz="1800" dirty="0"/>
              <a:t>from the latest OAuth 2.0 </a:t>
            </a:r>
            <a:r>
              <a:rPr lang="en-US" sz="1800" dirty="0" smtClean="0"/>
              <a:t/>
            </a:r>
            <a:br>
              <a:rPr lang="en-US" sz="1800" dirty="0" smtClean="0"/>
            </a:br>
            <a:r>
              <a:rPr lang="en-US" sz="1800" dirty="0" smtClean="0"/>
              <a:t>                 implementation </a:t>
            </a:r>
            <a:r>
              <a:rPr lang="en-US" sz="1800" dirty="0"/>
              <a:t>(3.1.1) </a:t>
            </a:r>
          </a:p>
          <a:p>
            <a:r>
              <a:rPr lang="en-US" sz="1800" dirty="0">
                <a:hlinkClick r:id="rId4"/>
              </a:rPr>
              <a:t>Shibboleth</a:t>
            </a:r>
            <a:r>
              <a:rPr lang="en-US" sz="1800" dirty="0"/>
              <a:t> : using the latest Identity Provider (3.0), </a:t>
            </a:r>
            <a:r>
              <a:rPr lang="en-US" sz="1800" dirty="0" smtClean="0"/>
              <a:t/>
            </a:r>
            <a:br>
              <a:rPr lang="en-US" sz="1800" dirty="0" smtClean="0"/>
            </a:br>
            <a:r>
              <a:rPr lang="en-US" sz="1800" dirty="0" smtClean="0"/>
              <a:t>                       and </a:t>
            </a:r>
            <a:r>
              <a:rPr lang="en-US" sz="1800" dirty="0"/>
              <a:t>Service Provider (2.0) </a:t>
            </a:r>
          </a:p>
          <a:p>
            <a:r>
              <a:rPr lang="en-US" sz="1800" dirty="0" err="1">
                <a:hlinkClick r:id="rId5"/>
              </a:rPr>
              <a:t>MyProxy</a:t>
            </a:r>
            <a:r>
              <a:rPr lang="en-US" sz="1800" dirty="0">
                <a:hlinkClick r:id="rId5"/>
              </a:rPr>
              <a:t> Server</a:t>
            </a:r>
            <a:r>
              <a:rPr lang="en-US" sz="1800" dirty="0"/>
              <a:t> : using official releases from </a:t>
            </a:r>
            <a:r>
              <a:rPr lang="en-US" sz="1800" dirty="0" err="1"/>
              <a:t>epel</a:t>
            </a:r>
            <a:r>
              <a:rPr lang="en-US" sz="1800" dirty="0"/>
              <a:t> (6.1.13) </a:t>
            </a:r>
          </a:p>
          <a:p>
            <a:r>
              <a:rPr lang="en-US" sz="1800" dirty="0" err="1">
                <a:hlinkClick r:id="rId6"/>
              </a:rPr>
              <a:t>SimpleCA</a:t>
            </a:r>
            <a:r>
              <a:rPr lang="en-US" sz="1800" dirty="0"/>
              <a:t> : using official release from </a:t>
            </a:r>
            <a:r>
              <a:rPr lang="en-US" sz="1800" dirty="0" err="1"/>
              <a:t>epel</a:t>
            </a:r>
            <a:r>
              <a:rPr lang="en-US" sz="1800" dirty="0"/>
              <a:t> (4.20) </a:t>
            </a:r>
          </a:p>
          <a:p>
            <a:pPr marL="0" indent="0">
              <a:buNone/>
            </a:pPr>
            <a:endParaRPr lang="en-US" sz="1800" dirty="0"/>
          </a:p>
        </p:txBody>
      </p:sp>
    </p:spTree>
    <p:extLst>
      <p:ext uri="{BB962C8B-B14F-4D97-AF65-F5344CB8AC3E}">
        <p14:creationId xmlns:p14="http://schemas.microsoft.com/office/powerpoint/2010/main" val="52452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23367"/>
          </a:xfrm>
        </p:spPr>
        <p:txBody>
          <a:bodyPr>
            <a:normAutofit/>
          </a:bodyPr>
          <a:lstStyle/>
          <a:p>
            <a:r>
              <a:rPr lang="en-US" dirty="0" smtClean="0"/>
              <a:t>SAML federated login via ‘Enhanced Client’ (read: CLI) </a:t>
            </a:r>
            <a:br>
              <a:rPr lang="en-US" dirty="0" smtClean="0"/>
            </a:br>
            <a:r>
              <a:rPr lang="en-US" dirty="0" smtClean="0"/>
              <a:t>or ‘Proxy’ (read: brokered access)</a:t>
            </a:r>
          </a:p>
          <a:p>
            <a:r>
              <a:rPr lang="en-US" sz="1800" dirty="0">
                <a:hlinkClick r:id="rId2"/>
              </a:rPr>
              <a:t>https://</a:t>
            </a:r>
            <a:r>
              <a:rPr lang="en-US" sz="1800" dirty="0" smtClean="0">
                <a:hlinkClick r:id="rId2"/>
              </a:rPr>
              <a:t>wiki.oasis-open.org/security/SAML2EnhancedClientProfile</a:t>
            </a:r>
            <a:endParaRPr lang="en-US" sz="1800" dirty="0" smtClean="0"/>
          </a:p>
          <a:p>
            <a:endParaRPr lang="en-US" dirty="0"/>
          </a:p>
          <a:p>
            <a:r>
              <a:rPr lang="en-US" dirty="0" smtClean="0"/>
              <a:t>A heavy (</a:t>
            </a:r>
            <a:r>
              <a:rPr lang="en-US" b="1" dirty="0" smtClean="0"/>
              <a:t>trusted</a:t>
            </a:r>
            <a:r>
              <a:rPr lang="en-US" dirty="0" smtClean="0"/>
              <a:t>) client sends credentials and</a:t>
            </a:r>
            <a:br>
              <a:rPr lang="en-US" dirty="0" smtClean="0"/>
            </a:br>
            <a:r>
              <a:rPr lang="en-US" dirty="0" smtClean="0"/>
              <a:t>receives assertions from a specific </a:t>
            </a:r>
            <a:r>
              <a:rPr lang="en-US" dirty="0" err="1" smtClean="0"/>
              <a:t>IdP</a:t>
            </a:r>
            <a:r>
              <a:rPr lang="en-US" dirty="0" smtClean="0"/>
              <a:t> ECP end-point</a:t>
            </a:r>
          </a:p>
          <a:p>
            <a:r>
              <a:rPr lang="en-US" dirty="0" smtClean="0"/>
              <a:t>Supports non-web</a:t>
            </a:r>
            <a:br>
              <a:rPr lang="en-US" dirty="0" smtClean="0"/>
            </a:br>
            <a:r>
              <a:rPr lang="en-US" dirty="0" smtClean="0"/>
              <a:t>… if it were supported by the </a:t>
            </a:r>
            <a:r>
              <a:rPr lang="en-US" dirty="0" err="1" smtClean="0"/>
              <a:t>IdP</a:t>
            </a:r>
            <a:endParaRPr lang="en-US" dirty="0" smtClean="0"/>
          </a:p>
          <a:p>
            <a:r>
              <a:rPr lang="en-US" dirty="0" smtClean="0"/>
              <a:t>Most prominent use case: Office365</a:t>
            </a:r>
          </a:p>
          <a:p>
            <a:r>
              <a:rPr lang="en-US" dirty="0" smtClean="0"/>
              <a:t>Limited update &amp; support (only in </a:t>
            </a:r>
            <a:r>
              <a:rPr lang="en-US" dirty="0" err="1" smtClean="0"/>
              <a:t>Shib</a:t>
            </a:r>
            <a:r>
              <a:rPr lang="en-US" dirty="0" smtClean="0"/>
              <a:t>, and only v3+)</a:t>
            </a:r>
          </a:p>
          <a:p>
            <a:endParaRPr lang="en-US" dirty="0"/>
          </a:p>
          <a:p>
            <a:pPr marL="0" indent="0">
              <a:buNone/>
            </a:pPr>
            <a:r>
              <a:rPr lang="en-US" dirty="0" smtClean="0"/>
              <a:t>Unlikely to fly in Europe – but there many alternatives</a:t>
            </a:r>
            <a:r>
              <a:rPr lang="en-US" dirty="0"/>
              <a:t/>
            </a:r>
            <a:br>
              <a:rPr lang="en-US" dirty="0"/>
            </a:br>
            <a:r>
              <a:rPr lang="en-US" dirty="0" smtClean="0"/>
              <a:t>like Moonshot, but also a move to OIDC, OAuth2,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err="1" smtClean="0"/>
              <a:t>CILogon</a:t>
            </a:r>
            <a:r>
              <a:rPr lang="en-US" dirty="0" smtClean="0"/>
              <a:t> and SAML ECP</a:t>
            </a:r>
            <a:endParaRPr lang="en-US" dirty="0"/>
          </a:p>
        </p:txBody>
      </p:sp>
      <p:pic>
        <p:nvPicPr>
          <p:cNvPr id="7170" name="Picture 2" descr="http://www.cilogon.org/_/rsrc/1351005801954/ecp/CILogon-EC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1664823"/>
            <a:ext cx="4889500" cy="4697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77350" y="6433721"/>
            <a:ext cx="2230547" cy="338554"/>
          </a:xfrm>
          <a:prstGeom prst="rect">
            <a:avLst/>
          </a:prstGeom>
          <a:noFill/>
        </p:spPr>
        <p:txBody>
          <a:bodyPr wrap="none" rtlCol="0">
            <a:spAutoFit/>
          </a:bodyPr>
          <a:lstStyle/>
          <a:p>
            <a:r>
              <a:rPr lang="en-US" sz="1600" dirty="0" smtClean="0">
                <a:solidFill>
                  <a:srgbClr val="F6791C"/>
                </a:solidFill>
              </a:rPr>
              <a:t>Flowchart: from </a:t>
            </a:r>
            <a:r>
              <a:rPr lang="en-US" sz="1600" dirty="0" err="1" smtClean="0">
                <a:solidFill>
                  <a:srgbClr val="F6791C"/>
                </a:solidFill>
              </a:rPr>
              <a:t>CILogon</a:t>
            </a:r>
            <a:endParaRPr lang="en-US" sz="1600" dirty="0">
              <a:solidFill>
                <a:srgbClr val="F6791C"/>
              </a:solidFill>
            </a:endParaRPr>
          </a:p>
        </p:txBody>
      </p:sp>
    </p:spTree>
    <p:extLst>
      <p:ext uri="{BB962C8B-B14F-4D97-AF65-F5344CB8AC3E}">
        <p14:creationId xmlns:p14="http://schemas.microsoft.com/office/powerpoint/2010/main" val="315992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US" dirty="0" err="1" smtClean="0"/>
              <a:t>CILogon</a:t>
            </a:r>
            <a:r>
              <a:rPr lang="en-US" dirty="0" smtClean="0"/>
              <a:t> adoption in the US/</a:t>
            </a:r>
            <a:r>
              <a:rPr lang="en-US" dirty="0" err="1" smtClean="0"/>
              <a:t>InCommon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644391"/>
            <a:ext cx="5384348" cy="42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4" y="1644391"/>
            <a:ext cx="5562600" cy="42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72100" y="6441073"/>
            <a:ext cx="6365076" cy="338554"/>
          </a:xfrm>
          <a:prstGeom prst="rect">
            <a:avLst/>
          </a:prstGeom>
          <a:noFill/>
        </p:spPr>
        <p:txBody>
          <a:bodyPr wrap="none" rtlCol="0">
            <a:spAutoFit/>
          </a:bodyPr>
          <a:lstStyle/>
          <a:p>
            <a:pPr algn="r"/>
            <a:r>
              <a:rPr lang="en-US" sz="1600" dirty="0">
                <a:solidFill>
                  <a:srgbClr val="F6791C"/>
                </a:solidFill>
              </a:rPr>
              <a:t>http://www.cilogon.org/docs/2015-09-cilogon-ha.pdf?attredirects=0&amp;d=1</a:t>
            </a:r>
          </a:p>
        </p:txBody>
      </p:sp>
    </p:spTree>
    <p:extLst>
      <p:ext uri="{BB962C8B-B14F-4D97-AF65-F5344CB8AC3E}">
        <p14:creationId xmlns:p14="http://schemas.microsoft.com/office/powerpoint/2010/main" val="3469850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 not assume any changes in the IdPs: no ECP, no new policies, no nothing (reality, sorry!)</a:t>
            </a:r>
          </a:p>
          <a:p>
            <a:r>
              <a:rPr lang="en-US" dirty="0" smtClean="0"/>
              <a:t>Assume no major changes in the e-Infrastructures: interfaces remain a mix of Web and PKIX, policies remain mostly as-is</a:t>
            </a:r>
          </a:p>
          <a:p>
            <a:r>
              <a:rPr lang="en-US" dirty="0" smtClean="0"/>
              <a:t>Should show results ‘fairly soon’ (i.e. in a few months work) for a broad audience</a:t>
            </a:r>
          </a:p>
          <a:p>
            <a:r>
              <a:rPr lang="en-US" dirty="0" smtClean="0"/>
              <a:t>Leverage existing </a:t>
            </a:r>
            <a:r>
              <a:rPr lang="en-US" dirty="0" err="1" smtClean="0"/>
              <a:t>CILogon</a:t>
            </a:r>
            <a:r>
              <a:rPr lang="en-US" dirty="0" smtClean="0"/>
              <a:t> and </a:t>
            </a:r>
            <a:r>
              <a:rPr lang="en-US" dirty="0" err="1" smtClean="0"/>
              <a:t>MyProxy</a:t>
            </a:r>
            <a:r>
              <a:rPr lang="en-US" dirty="0" smtClean="0"/>
              <a:t>, thanks to the collaboration of AARC-CTSC/</a:t>
            </a:r>
            <a:r>
              <a:rPr lang="en-US" dirty="0" err="1" smtClean="0"/>
              <a:t>MyProxy</a:t>
            </a:r>
            <a:endParaRPr lang="en-US" dirty="0" smtClean="0"/>
          </a:p>
          <a:p>
            <a:endParaRPr lang="en-US" dirty="0"/>
          </a:p>
          <a:p>
            <a:pPr marL="0" indent="0">
              <a:buNone/>
            </a:pPr>
            <a:r>
              <a:rPr lang="en-US" dirty="0" smtClean="0"/>
              <a:t>Beyond </a:t>
            </a:r>
            <a:r>
              <a:rPr lang="en-US" dirty="0" err="1" smtClean="0"/>
              <a:t>CILogon</a:t>
            </a:r>
            <a:endParaRPr lang="en-US" dirty="0" smtClean="0"/>
          </a:p>
          <a:p>
            <a:r>
              <a:rPr lang="en-US" dirty="0" err="1" smtClean="0"/>
              <a:t>CILogon</a:t>
            </a:r>
            <a:r>
              <a:rPr lang="en-US" dirty="0" smtClean="0"/>
              <a:t> assumes the e-Infrastructures (CIs) build the portals and interfaces</a:t>
            </a:r>
          </a:p>
          <a:p>
            <a:r>
              <a:rPr lang="en-US" dirty="0" err="1" smtClean="0"/>
              <a:t>CILogon</a:t>
            </a:r>
            <a:r>
              <a:rPr lang="en-US" dirty="0" smtClean="0"/>
              <a:t> assumes that users in the end might retrieve certificates explicitly</a:t>
            </a:r>
          </a:p>
          <a:p>
            <a:r>
              <a:rPr lang="en-US" dirty="0" smtClean="0"/>
              <a:t>Larger RIs and e-Infra in Europe could do it, but not the large number of small communities</a:t>
            </a:r>
          </a:p>
          <a:p>
            <a:r>
              <a:rPr lang="en-US" dirty="0" smtClean="0"/>
              <a:t>So the AARC Pilots adds additional control elements: credential management, light-weight portal interfacing, (VOMS) attribute management, </a:t>
            </a:r>
            <a:r>
              <a:rPr lang="en-US" i="1" dirty="0" smtClean="0"/>
              <a:t>optional: opaque credential retrieval</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US" dirty="0" smtClean="0"/>
              <a:t>End-user credential hiding in the AARC </a:t>
            </a:r>
            <a:r>
              <a:rPr lang="en-US" dirty="0" err="1" smtClean="0"/>
              <a:t>CILogon</a:t>
            </a:r>
            <a:r>
              <a:rPr lang="en-US" dirty="0" smtClean="0"/>
              <a:t>-like Pilot</a:t>
            </a:r>
            <a:endParaRPr lang="en-US" dirty="0"/>
          </a:p>
        </p:txBody>
      </p:sp>
    </p:spTree>
    <p:extLst>
      <p:ext uri="{BB962C8B-B14F-4D97-AF65-F5344CB8AC3E}">
        <p14:creationId xmlns:p14="http://schemas.microsoft.com/office/powerpoint/2010/main" val="1750382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Components</a:t>
            </a:r>
            <a:endParaRPr lang="en-US" dirty="0"/>
          </a:p>
        </p:txBody>
      </p:sp>
      <p:pic>
        <p:nvPicPr>
          <p:cNvPr id="1026" name="Picture 2" descr="Master-portal-v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136" y="1316038"/>
            <a:ext cx="7350089" cy="5035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55322" y="6475452"/>
            <a:ext cx="4882106" cy="369332"/>
          </a:xfrm>
          <a:prstGeom prst="rect">
            <a:avLst/>
          </a:prstGeom>
        </p:spPr>
        <p:txBody>
          <a:bodyPr wrap="none">
            <a:spAutoFit/>
          </a:bodyPr>
          <a:lstStyle/>
          <a:p>
            <a:r>
              <a:rPr lang="en-US" dirty="0">
                <a:solidFill>
                  <a:srgbClr val="F6791C"/>
                </a:solidFill>
              </a:rPr>
              <a:t>http://wiki.nikhef.nl/grid/CILogon_Pre-Pilot_Work</a:t>
            </a:r>
          </a:p>
        </p:txBody>
      </p:sp>
    </p:spTree>
    <p:extLst>
      <p:ext uri="{BB962C8B-B14F-4D97-AF65-F5344CB8AC3E}">
        <p14:creationId xmlns:p14="http://schemas.microsoft.com/office/powerpoint/2010/main" val="4172419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VO light-weight portals (gateways) can re-use this system for both </a:t>
            </a:r>
            <a:r>
              <a:rPr lang="en-US" dirty="0" err="1" smtClean="0"/>
              <a:t>AuthN</a:t>
            </a:r>
            <a:r>
              <a:rPr lang="en-US" dirty="0" smtClean="0"/>
              <a:t> and </a:t>
            </a:r>
            <a:r>
              <a:rPr lang="en-US" dirty="0" err="1" smtClean="0"/>
              <a:t>AuthZ</a:t>
            </a:r>
            <a:endParaRPr lang="en-US" dirty="0" smtClean="0"/>
          </a:p>
          <a:p>
            <a:r>
              <a:rPr lang="en-US" dirty="0" smtClean="0"/>
              <a:t>Can be used besides a conventional (SAML) login to science gateway when a proxy is needed</a:t>
            </a:r>
          </a:p>
          <a:p>
            <a:endParaRPr lang="en-US" dirty="0"/>
          </a:p>
          <a:p>
            <a:pPr marL="0" indent="0">
              <a:buNone/>
            </a:pPr>
            <a:r>
              <a:rPr lang="en-US" i="1" dirty="0" smtClean="0">
                <a:solidFill>
                  <a:srgbClr val="F6791C"/>
                </a:solidFill>
              </a:rPr>
              <a:t>Or even …</a:t>
            </a:r>
          </a:p>
          <a:p>
            <a:r>
              <a:rPr lang="en-US" i="1" dirty="0" smtClean="0"/>
              <a:t>User ability to complete the OIDC login to the VO web portal (each time) does </a:t>
            </a:r>
            <a:r>
              <a:rPr lang="en-US" i="1" dirty="0" err="1" smtClean="0"/>
              <a:t>AuthN</a:t>
            </a:r>
            <a:endParaRPr lang="en-US" i="1" dirty="0" smtClean="0"/>
          </a:p>
          <a:p>
            <a:r>
              <a:rPr lang="en-US" i="1" dirty="0" smtClean="0"/>
              <a:t>Ability of the portal to successfully request VOMS attributes for an </a:t>
            </a:r>
            <a:r>
              <a:rPr lang="en-US" i="1" dirty="0" err="1" smtClean="0"/>
              <a:t>AuthZ</a:t>
            </a:r>
            <a:r>
              <a:rPr lang="en-US" i="1" dirty="0" smtClean="0"/>
              <a:t>/membership check</a:t>
            </a:r>
          </a:p>
          <a:p>
            <a:r>
              <a:rPr lang="en-US" i="1" dirty="0" smtClean="0"/>
              <a:t>Successful </a:t>
            </a:r>
            <a:r>
              <a:rPr lang="en-US" i="1" dirty="0" err="1" smtClean="0"/>
              <a:t>authN</a:t>
            </a:r>
            <a:r>
              <a:rPr lang="en-US" i="1" dirty="0" smtClean="0"/>
              <a:t> and failed </a:t>
            </a:r>
            <a:r>
              <a:rPr lang="en-US" i="1" dirty="0" err="1" smtClean="0"/>
              <a:t>AuthZ</a:t>
            </a:r>
            <a:r>
              <a:rPr lang="en-US" i="1" dirty="0" smtClean="0"/>
              <a:t>? Suggest enrolment or auto-</a:t>
            </a:r>
            <a:r>
              <a:rPr lang="en-US" i="1" dirty="0" err="1" smtClean="0"/>
              <a:t>enrol</a:t>
            </a:r>
            <a:r>
              <a:rPr lang="en-US" i="1" dirty="0" smtClean="0"/>
              <a:t> members!</a:t>
            </a:r>
          </a:p>
          <a:p>
            <a:endParaRPr lang="en-US" dirty="0"/>
          </a:p>
          <a:p>
            <a:r>
              <a:rPr lang="en-US" dirty="0" smtClean="0"/>
              <a:t>VO portal must be on a trusted list of the Master Portal</a:t>
            </a:r>
          </a:p>
          <a:p>
            <a:pPr lvl="1"/>
            <a:r>
              <a:rPr lang="en-US" sz="2000" dirty="0" smtClean="0"/>
              <a:t>Needs to be able to do OIDC in a trusted way</a:t>
            </a:r>
          </a:p>
          <a:p>
            <a:pPr lvl="1"/>
            <a:r>
              <a:rPr lang="en-US" sz="2000" dirty="0" smtClean="0"/>
              <a:t>Using a VO portal </a:t>
            </a:r>
            <a:r>
              <a:rPr lang="en-US" sz="2000" i="1" dirty="0" smtClean="0"/>
              <a:t>client ID </a:t>
            </a:r>
            <a:r>
              <a:rPr lang="en-US" sz="2000" dirty="0" smtClean="0"/>
              <a:t>+ </a:t>
            </a:r>
            <a:r>
              <a:rPr lang="en-US" sz="2000" i="1" dirty="0" smtClean="0"/>
              <a:t>client secret </a:t>
            </a:r>
            <a:r>
              <a:rPr lang="en-US" sz="2000" dirty="0" smtClean="0"/>
              <a:t>(but there are server certs as well for the web site itself)</a:t>
            </a:r>
          </a:p>
          <a:p>
            <a:pPr lvl="1"/>
            <a:r>
              <a:rPr lang="en-US" sz="2000" dirty="0" smtClean="0"/>
              <a:t>User must be able to trust that the Master Portal will only relinquish user credentials to intended places</a:t>
            </a:r>
          </a:p>
          <a:p>
            <a:pPr lvl="1"/>
            <a:r>
              <a:rPr lang="en-US" sz="2000" dirty="0" smtClean="0"/>
              <a:t>OIDC consent mechanism informs the user of where the user credentials are sent</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smtClean="0"/>
              <a:t>Authorization at the VO level</a:t>
            </a:r>
            <a:endParaRPr lang="en-US" dirty="0"/>
          </a:p>
        </p:txBody>
      </p:sp>
    </p:spTree>
    <p:extLst>
      <p:ext uri="{BB962C8B-B14F-4D97-AF65-F5344CB8AC3E}">
        <p14:creationId xmlns:p14="http://schemas.microsoft.com/office/powerpoint/2010/main" val="2530090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US" dirty="0" smtClean="0"/>
              <a:t>It’s a complex flow … because of a double OIDC + SAML + Online CA</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665" y="1468438"/>
            <a:ext cx="5684520"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906" y="2552699"/>
            <a:ext cx="5123094" cy="363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60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a:xfrm>
            <a:off x="455646" y="74649"/>
            <a:ext cx="9612087" cy="1004851"/>
          </a:xfrm>
        </p:spPr>
        <p:txBody>
          <a:bodyPr/>
          <a:lstStyle/>
          <a:p>
            <a:r>
              <a:rPr lang="en-US" dirty="0" smtClean="0"/>
              <a:t>Some AARC </a:t>
            </a:r>
            <a:r>
              <a:rPr lang="en-US" dirty="0" smtClean="0"/>
              <a:t>Facts</a:t>
            </a:r>
            <a:endParaRPr lang="en-US" dirty="0"/>
          </a:p>
        </p:txBody>
      </p:sp>
      <p:sp>
        <p:nvSpPr>
          <p:cNvPr id="5" name="Content Placeholder 8"/>
          <p:cNvSpPr txBox="1">
            <a:spLocks/>
          </p:cNvSpPr>
          <p:nvPr/>
        </p:nvSpPr>
        <p:spPr>
          <a:xfrm>
            <a:off x="875842" y="3500074"/>
            <a:ext cx="5283657" cy="2672125"/>
          </a:xfrm>
          <a:prstGeom prst="rect">
            <a:avLst/>
          </a:prstGeom>
          <a:ln w="28575"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14400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spcBef>
                <a:spcPts val="300"/>
              </a:spcBef>
              <a:spcAft>
                <a:spcPts val="600"/>
              </a:spcAft>
            </a:pPr>
            <a:r>
              <a:rPr lang="en-GB" sz="2800" dirty="0" smtClean="0">
                <a:solidFill>
                  <a:schemeClr val="accent5">
                    <a:lumMod val="50000"/>
                  </a:schemeClr>
                </a:solidFill>
                <a:cs typeface="Gill Sans"/>
              </a:rPr>
              <a:t>Two-year EC-funded project </a:t>
            </a:r>
          </a:p>
          <a:p>
            <a:pPr>
              <a:spcBef>
                <a:spcPts val="300"/>
              </a:spcBef>
              <a:spcAft>
                <a:spcPts val="600"/>
              </a:spcAft>
            </a:pPr>
            <a:r>
              <a:rPr lang="en-GB" sz="2800" dirty="0" smtClean="0">
                <a:solidFill>
                  <a:schemeClr val="accent5">
                    <a:lumMod val="50000"/>
                  </a:schemeClr>
                </a:solidFill>
                <a:cs typeface="Gill Sans"/>
              </a:rPr>
              <a:t>20 partners </a:t>
            </a:r>
          </a:p>
          <a:p>
            <a:pPr lvl="1">
              <a:spcBef>
                <a:spcPts val="300"/>
              </a:spcBef>
              <a:spcAft>
                <a:spcPts val="600"/>
              </a:spcAft>
            </a:pPr>
            <a:r>
              <a:rPr lang="en-GB" sz="2800" dirty="0" smtClean="0">
                <a:solidFill>
                  <a:schemeClr val="accent5">
                    <a:lumMod val="50000"/>
                  </a:schemeClr>
                </a:solidFill>
                <a:cs typeface="Gill Sans"/>
              </a:rPr>
              <a:t>NRENs, e-Infrastructure providers and Libraries as equal partners</a:t>
            </a:r>
          </a:p>
          <a:p>
            <a:pPr>
              <a:spcBef>
                <a:spcPts val="300"/>
              </a:spcBef>
              <a:spcAft>
                <a:spcPts val="600"/>
              </a:spcAft>
            </a:pPr>
            <a:r>
              <a:rPr lang="en-GB" sz="2800" dirty="0" smtClean="0">
                <a:solidFill>
                  <a:schemeClr val="accent5">
                    <a:lumMod val="50000"/>
                  </a:schemeClr>
                </a:solidFill>
                <a:cs typeface="Gill Sans"/>
              </a:rPr>
              <a:t>About 3M euro budget </a:t>
            </a:r>
          </a:p>
          <a:p>
            <a:pPr>
              <a:spcBef>
                <a:spcPts val="300"/>
              </a:spcBef>
              <a:spcAft>
                <a:spcPts val="600"/>
              </a:spcAft>
            </a:pPr>
            <a:r>
              <a:rPr lang="en-GB" sz="2800" dirty="0" smtClean="0">
                <a:solidFill>
                  <a:schemeClr val="accent5">
                    <a:lumMod val="50000"/>
                  </a:schemeClr>
                </a:solidFill>
                <a:cs typeface="Gill Sans"/>
              </a:rPr>
              <a:t>Starting date 1st May, 2015 </a:t>
            </a:r>
          </a:p>
          <a:p>
            <a:pPr>
              <a:spcBef>
                <a:spcPts val="300"/>
              </a:spcBef>
              <a:spcAft>
                <a:spcPts val="600"/>
              </a:spcAft>
            </a:pPr>
            <a:r>
              <a:rPr lang="en-GB" sz="2800" dirty="0" smtClean="0">
                <a:solidFill>
                  <a:schemeClr val="accent5">
                    <a:lumMod val="50000"/>
                  </a:schemeClr>
                </a:solidFill>
                <a:cs typeface="Gill Sans"/>
              </a:rPr>
              <a:t>https://</a:t>
            </a:r>
            <a:r>
              <a:rPr lang="en-GB" sz="2800" dirty="0" err="1" smtClean="0">
                <a:solidFill>
                  <a:schemeClr val="accent5">
                    <a:lumMod val="50000"/>
                  </a:schemeClr>
                </a:solidFill>
                <a:cs typeface="Gill Sans"/>
              </a:rPr>
              <a:t>aarc-project.eu</a:t>
            </a:r>
            <a:r>
              <a:rPr lang="en-GB" sz="2800" dirty="0" smtClean="0">
                <a:solidFill>
                  <a:schemeClr val="accent5">
                    <a:lumMod val="50000"/>
                  </a:schemeClr>
                </a:solidFill>
                <a:cs typeface="Gill Sans"/>
              </a:rPr>
              <a:t>/</a:t>
            </a:r>
          </a:p>
          <a:p>
            <a:endParaRPr lang="en-GB" dirty="0"/>
          </a:p>
        </p:txBody>
      </p:sp>
      <p:sp>
        <p:nvSpPr>
          <p:cNvPr id="6" name="TextBox 5"/>
          <p:cNvSpPr txBox="1"/>
          <p:nvPr/>
        </p:nvSpPr>
        <p:spPr>
          <a:xfrm>
            <a:off x="872118" y="1522116"/>
            <a:ext cx="5287382" cy="954107"/>
          </a:xfrm>
          <a:prstGeom prst="rect">
            <a:avLst/>
          </a:prstGeom>
          <a:noFill/>
          <a:ln>
            <a:solidFill>
              <a:srgbClr val="1C4161"/>
            </a:solidFill>
          </a:ln>
        </p:spPr>
        <p:txBody>
          <a:bodyPr wrap="square" rtlCol="0">
            <a:spAutoFit/>
          </a:bodyPr>
          <a:lstStyle/>
          <a:p>
            <a:pPr algn="ctr"/>
            <a:r>
              <a:rPr lang="en-GB" sz="2800" b="1" dirty="0">
                <a:solidFill>
                  <a:schemeClr val="accent5">
                    <a:lumMod val="50000"/>
                  </a:schemeClr>
                </a:solidFill>
                <a:ea typeface="Verdana" panose="020B0604030504040204" pitchFamily="34" charset="0"/>
                <a:cs typeface="Gill Sans"/>
              </a:rPr>
              <a:t>Authentication and Authorisation </a:t>
            </a:r>
            <a:r>
              <a:rPr lang="en-GB" sz="2800" b="1" dirty="0" smtClean="0">
                <a:solidFill>
                  <a:schemeClr val="accent5">
                    <a:lumMod val="50000"/>
                  </a:schemeClr>
                </a:solidFill>
                <a:ea typeface="Verdana" panose="020B0604030504040204" pitchFamily="34" charset="0"/>
                <a:cs typeface="Gill Sans"/>
              </a:rPr>
              <a:t/>
            </a:r>
            <a:br>
              <a:rPr lang="en-GB" sz="2800" b="1" dirty="0" smtClean="0">
                <a:solidFill>
                  <a:schemeClr val="accent5">
                    <a:lumMod val="50000"/>
                  </a:schemeClr>
                </a:solidFill>
                <a:ea typeface="Verdana" panose="020B0604030504040204" pitchFamily="34" charset="0"/>
                <a:cs typeface="Gill Sans"/>
              </a:rPr>
            </a:br>
            <a:r>
              <a:rPr lang="en-GB" sz="2800" b="1" dirty="0" smtClean="0">
                <a:solidFill>
                  <a:schemeClr val="accent5">
                    <a:lumMod val="50000"/>
                  </a:schemeClr>
                </a:solidFill>
                <a:ea typeface="Verdana" panose="020B0604030504040204" pitchFamily="34" charset="0"/>
                <a:cs typeface="Gill Sans"/>
              </a:rPr>
              <a:t>for </a:t>
            </a:r>
            <a:r>
              <a:rPr lang="en-GB" sz="2800" b="1" dirty="0">
                <a:solidFill>
                  <a:schemeClr val="accent5">
                    <a:lumMod val="50000"/>
                  </a:schemeClr>
                </a:solidFill>
                <a:ea typeface="Verdana" panose="020B0604030504040204" pitchFamily="34" charset="0"/>
                <a:cs typeface="Gill Sans"/>
              </a:rPr>
              <a:t>Research and Collaboration</a:t>
            </a:r>
            <a:endParaRPr lang="en-US" sz="2800" b="1" dirty="0">
              <a:solidFill>
                <a:schemeClr val="accent5">
                  <a:lumMod val="50000"/>
                </a:schemeClr>
              </a:solidFill>
              <a:cs typeface="Gill Sans"/>
            </a:endParaRPr>
          </a:p>
        </p:txBody>
      </p:sp>
      <p:sp>
        <p:nvSpPr>
          <p:cNvPr id="7" name="Chevron 6"/>
          <p:cNvSpPr/>
          <p:nvPr/>
        </p:nvSpPr>
        <p:spPr>
          <a:xfrm rot="5400000">
            <a:off x="2957881" y="2865036"/>
            <a:ext cx="856443" cy="265828"/>
          </a:xfrm>
          <a:prstGeom prst="chevron">
            <a:avLst/>
          </a:prstGeom>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8144">
            <a:off x="6527801" y="2036197"/>
            <a:ext cx="5008333" cy="373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400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VO or Master Portal can offer user to register user's </a:t>
            </a:r>
            <a:r>
              <a:rPr lang="en-US" sz="2400" dirty="0"/>
              <a:t>SSH </a:t>
            </a:r>
            <a:r>
              <a:rPr lang="en-US" sz="2400" dirty="0" err="1"/>
              <a:t>pubkey</a:t>
            </a:r>
            <a:r>
              <a:rPr lang="en-US" sz="2400" dirty="0"/>
              <a:t> </a:t>
            </a:r>
            <a:r>
              <a:rPr lang="en-US" sz="2400" dirty="0" smtClean="0"/>
              <a:t>with Master </a:t>
            </a:r>
            <a:r>
              <a:rPr lang="en-US" sz="2400" dirty="0"/>
              <a:t>Portal</a:t>
            </a:r>
          </a:p>
          <a:p>
            <a:r>
              <a:rPr lang="en-US" sz="2400" dirty="0"/>
              <a:t>Master Portal can store </a:t>
            </a:r>
            <a:r>
              <a:rPr lang="en-US" sz="2400" dirty="0" smtClean="0"/>
              <a:t>(</a:t>
            </a:r>
            <a:r>
              <a:rPr lang="en-US" sz="2400" dirty="0" err="1" smtClean="0"/>
              <a:t>uid</a:t>
            </a:r>
            <a:r>
              <a:rPr lang="en-US" sz="2400" dirty="0" smtClean="0"/>
              <a:t>, </a:t>
            </a:r>
            <a:r>
              <a:rPr lang="en-US" sz="2400" dirty="0" err="1" smtClean="0"/>
              <a:t>pubkey</a:t>
            </a:r>
            <a:r>
              <a:rPr lang="en-US" sz="2400" dirty="0" smtClean="0"/>
              <a:t>) pairs in a directory service (e.g</a:t>
            </a:r>
            <a:r>
              <a:rPr lang="en-US" sz="2400" dirty="0"/>
              <a:t>. </a:t>
            </a:r>
            <a:r>
              <a:rPr lang="en-US" sz="2400" dirty="0" smtClean="0"/>
              <a:t>LDAP) associated with the </a:t>
            </a:r>
            <a:r>
              <a:rPr lang="en-US" sz="2400" dirty="0" err="1" smtClean="0"/>
              <a:t>MyProxy</a:t>
            </a:r>
            <a:r>
              <a:rPr lang="en-US" sz="2400" dirty="0" smtClean="0"/>
              <a:t> user identifier (username)</a:t>
            </a:r>
            <a:endParaRPr lang="en-US" sz="2400" dirty="0"/>
          </a:p>
          <a:p>
            <a:r>
              <a:rPr lang="en-US" sz="2400" dirty="0"/>
              <a:t>SSH Server runs </a:t>
            </a:r>
            <a:r>
              <a:rPr lang="en-US" sz="2400" dirty="0" err="1"/>
              <a:t>cron</a:t>
            </a:r>
            <a:r>
              <a:rPr lang="en-US" sz="2400" dirty="0"/>
              <a:t> job and </a:t>
            </a:r>
            <a:r>
              <a:rPr lang="en-US" sz="2400" dirty="0" smtClean="0"/>
              <a:t>creates </a:t>
            </a:r>
            <a:r>
              <a:rPr lang="en-US" sz="2400" dirty="0" err="1" smtClean="0"/>
              <a:t>authorized_keys</a:t>
            </a:r>
            <a:r>
              <a:rPr lang="en-US" sz="2400" dirty="0"/>
              <a:t> </a:t>
            </a:r>
            <a:r>
              <a:rPr lang="en-US" sz="2400" dirty="0" smtClean="0"/>
              <a:t>file</a:t>
            </a:r>
            <a:r>
              <a:rPr lang="en-US" sz="2400" dirty="0"/>
              <a:t>:</a:t>
            </a:r>
          </a:p>
          <a:p>
            <a:pPr lvl="1"/>
            <a:r>
              <a:rPr lang="en-US" sz="2000" dirty="0" smtClean="0"/>
              <a:t>Using a single special </a:t>
            </a:r>
            <a:r>
              <a:rPr lang="en-US" sz="2000" dirty="0"/>
              <a:t>account, </a:t>
            </a:r>
            <a:r>
              <a:rPr lang="en-US" sz="2000" dirty="0" smtClean="0"/>
              <a:t>runs a </a:t>
            </a:r>
            <a:r>
              <a:rPr lang="en-US" sz="2000" i="1" dirty="0" err="1" smtClean="0"/>
              <a:t>myproxy</a:t>
            </a:r>
            <a:r>
              <a:rPr lang="en-US" sz="2000" i="1" dirty="0" smtClean="0"/>
              <a:t>-logon </a:t>
            </a:r>
            <a:r>
              <a:rPr lang="en-US" sz="2000" dirty="0" smtClean="0"/>
              <a:t>wrapper, similar to what SVN servers do*</a:t>
            </a:r>
            <a:endParaRPr lang="en-US" sz="2000" dirty="0"/>
          </a:p>
          <a:p>
            <a:r>
              <a:rPr lang="en-US" sz="2400" dirty="0"/>
              <a:t>SSH-agent forwarding: </a:t>
            </a:r>
            <a:r>
              <a:rPr lang="en-US" sz="2400" dirty="0" smtClean="0"/>
              <a:t>central login node, client UI, VDI server, laptop </a:t>
            </a:r>
            <a:r>
              <a:rPr lang="en-US" sz="2400" dirty="0"/>
              <a:t>retrieves </a:t>
            </a:r>
            <a:r>
              <a:rPr lang="en-US" sz="2400" dirty="0" smtClean="0"/>
              <a:t>proxy</a:t>
            </a:r>
          </a:p>
          <a:p>
            <a:r>
              <a:rPr lang="en-US" sz="2400" dirty="0" smtClean="0"/>
              <a:t>Any script wrapper </a:t>
            </a:r>
            <a:r>
              <a:rPr lang="en-US" sz="2400" dirty="0"/>
              <a:t>to save proxy</a:t>
            </a:r>
            <a:r>
              <a:rPr lang="en-US" sz="2400" dirty="0" smtClean="0"/>
              <a:t>: looks </a:t>
            </a:r>
            <a:r>
              <a:rPr lang="en-US" sz="2400" dirty="0"/>
              <a:t>similar to </a:t>
            </a:r>
            <a:r>
              <a:rPr lang="en-US" sz="2400" dirty="0" smtClean="0"/>
              <a:t>a Kerberos </a:t>
            </a:r>
            <a:r>
              <a:rPr lang="en-US" sz="2400" dirty="0"/>
              <a:t>ticket</a:t>
            </a:r>
          </a:p>
          <a:p>
            <a:pPr lvl="1"/>
            <a:r>
              <a:rPr lang="en-US" sz="2000" dirty="0" smtClean="0"/>
              <a:t>No </a:t>
            </a:r>
            <a:r>
              <a:rPr lang="en-US" sz="2000" dirty="0"/>
              <a:t>need for either extra password, ECP, Moonshot </a:t>
            </a:r>
            <a:r>
              <a:rPr lang="en-US" sz="2000" dirty="0" smtClean="0"/>
              <a:t>etc.</a:t>
            </a:r>
          </a:p>
          <a:p>
            <a:pPr lvl="1"/>
            <a:r>
              <a:rPr lang="en-US" sz="2000" dirty="0"/>
              <a:t>Very similar to GitHub, </a:t>
            </a:r>
            <a:r>
              <a:rPr lang="en-US" sz="2000" dirty="0" err="1" smtClean="0"/>
              <a:t>SourceForge</a:t>
            </a:r>
            <a:r>
              <a:rPr lang="en-US" sz="2000" dirty="0" smtClean="0"/>
              <a:t>, </a:t>
            </a:r>
            <a:r>
              <a:rPr lang="en-US" sz="2000" dirty="0"/>
              <a:t>etc</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US" dirty="0" smtClean="0"/>
              <a:t>X509 (proxy) certificates as opaque access tokens</a:t>
            </a:r>
            <a:endParaRPr lang="en-US" dirty="0"/>
          </a:p>
        </p:txBody>
      </p:sp>
      <p:sp>
        <p:nvSpPr>
          <p:cNvPr id="5" name="TextBox 4"/>
          <p:cNvSpPr txBox="1"/>
          <p:nvPr/>
        </p:nvSpPr>
        <p:spPr>
          <a:xfrm>
            <a:off x="428827" y="5062031"/>
            <a:ext cx="11416908" cy="1323439"/>
          </a:xfrm>
          <a:prstGeom prst="rect">
            <a:avLst/>
          </a:prstGeom>
          <a:solidFill>
            <a:schemeClr val="bg1">
              <a:lumMod val="95000"/>
            </a:schemeClr>
          </a:solidFill>
        </p:spPr>
        <p:txBody>
          <a:bodyPr wrap="none" rtlCol="0">
            <a:spAutoFit/>
          </a:bodyPr>
          <a:lstStyle/>
          <a:p>
            <a:r>
              <a:rPr lang="en-US" sz="1600" b="1" dirty="0" smtClean="0">
                <a:latin typeface="Courier" pitchFamily="49" charset="0"/>
              </a:rPr>
              <a:t>* /</a:t>
            </a:r>
            <a:r>
              <a:rPr lang="en-US" sz="1600" b="1" dirty="0" err="1">
                <a:latin typeface="Courier" pitchFamily="49" charset="0"/>
              </a:rPr>
              <a:t>usr</a:t>
            </a:r>
            <a:r>
              <a:rPr lang="en-US" sz="1600" b="1" dirty="0">
                <a:latin typeface="Courier" pitchFamily="49" charset="0"/>
              </a:rPr>
              <a:t>/local/</a:t>
            </a:r>
            <a:r>
              <a:rPr lang="en-US" sz="1600" b="1" dirty="0" err="1">
                <a:latin typeface="Courier" pitchFamily="49" charset="0"/>
              </a:rPr>
              <a:t>sbin</a:t>
            </a:r>
            <a:r>
              <a:rPr lang="en-US" sz="1600" b="1" dirty="0">
                <a:latin typeface="Courier" pitchFamily="49" charset="0"/>
              </a:rPr>
              <a:t>/</a:t>
            </a:r>
            <a:r>
              <a:rPr lang="en-US" sz="1600" b="1" dirty="0" err="1">
                <a:latin typeface="Courier" pitchFamily="49" charset="0"/>
              </a:rPr>
              <a:t>mkgroup-sshlpk</a:t>
            </a:r>
            <a:r>
              <a:rPr lang="en-US" sz="1600" b="1" dirty="0">
                <a:latin typeface="Courier" pitchFamily="49" charset="0"/>
              </a:rPr>
              <a:t> </a:t>
            </a:r>
            <a:r>
              <a:rPr lang="en-US" sz="1600" b="1" dirty="0" smtClean="0">
                <a:latin typeface="Courier" pitchFamily="49" charset="0"/>
              </a:rPr>
              <a:t>\</a:t>
            </a:r>
          </a:p>
          <a:p>
            <a:r>
              <a:rPr lang="en-US" sz="1600" b="1" dirty="0" smtClean="0">
                <a:latin typeface="Courier" pitchFamily="49" charset="0"/>
              </a:rPr>
              <a:t>    -c </a:t>
            </a:r>
            <a:r>
              <a:rPr lang="en-US" sz="1600" b="1" dirty="0">
                <a:latin typeface="Courier" pitchFamily="49" charset="0"/>
              </a:rPr>
              <a:t>'command="</a:t>
            </a:r>
            <a:r>
              <a:rPr lang="en-US" sz="1600" b="1" dirty="0" err="1">
                <a:latin typeface="Courier" pitchFamily="49" charset="0"/>
              </a:rPr>
              <a:t>svnserve</a:t>
            </a:r>
            <a:r>
              <a:rPr lang="en-US" sz="1600" b="1" dirty="0">
                <a:latin typeface="Courier" pitchFamily="49" charset="0"/>
              </a:rPr>
              <a:t> -t -r </a:t>
            </a:r>
            <a:r>
              <a:rPr lang="en-US" sz="1600" b="1" dirty="0" smtClean="0">
                <a:latin typeface="Courier" pitchFamily="49" charset="0"/>
              </a:rPr>
              <a:t>/</a:t>
            </a:r>
            <a:r>
              <a:rPr lang="en-US" sz="1600" b="1" dirty="0" err="1">
                <a:latin typeface="Courier" pitchFamily="49" charset="0"/>
              </a:rPr>
              <a:t>srv</a:t>
            </a:r>
            <a:r>
              <a:rPr lang="en-US" sz="1600" b="1" dirty="0">
                <a:latin typeface="Courier" pitchFamily="49" charset="0"/>
              </a:rPr>
              <a:t>/</a:t>
            </a:r>
            <a:r>
              <a:rPr lang="en-US" sz="1600" b="1" dirty="0" err="1">
                <a:latin typeface="Courier" pitchFamily="49" charset="0"/>
              </a:rPr>
              <a:t>svn</a:t>
            </a:r>
            <a:r>
              <a:rPr lang="en-US" sz="1600" b="1" dirty="0">
                <a:latin typeface="Courier" pitchFamily="49" charset="0"/>
              </a:rPr>
              <a:t> --tunnel-user=@UID</a:t>
            </a:r>
            <a:r>
              <a:rPr lang="en-US" sz="1600" b="1" dirty="0" smtClean="0">
                <a:latin typeface="Courier" pitchFamily="49" charset="0"/>
              </a:rPr>
              <a:t>@", no-</a:t>
            </a:r>
            <a:r>
              <a:rPr lang="en-US" sz="1600" b="1" dirty="0" err="1" smtClean="0">
                <a:latin typeface="Courier" pitchFamily="49" charset="0"/>
              </a:rPr>
              <a:t>pty</a:t>
            </a:r>
            <a:r>
              <a:rPr lang="en-US" sz="1600" b="1" dirty="0">
                <a:latin typeface="Courier" pitchFamily="49" charset="0"/>
              </a:rPr>
              <a:t>' </a:t>
            </a:r>
            <a:r>
              <a:rPr lang="en-US" sz="1600" b="1" dirty="0" smtClean="0">
                <a:latin typeface="Courier" pitchFamily="49" charset="0"/>
              </a:rPr>
              <a:t>\</a:t>
            </a:r>
          </a:p>
          <a:p>
            <a:r>
              <a:rPr lang="en-US" sz="1600" b="1" dirty="0" smtClean="0">
                <a:latin typeface="Courier" pitchFamily="49" charset="0"/>
              </a:rPr>
              <a:t>    -</a:t>
            </a:r>
            <a:r>
              <a:rPr lang="en-US" sz="1600" b="1" dirty="0">
                <a:latin typeface="Courier" pitchFamily="49" charset="0"/>
              </a:rPr>
              <a:t>o ~</a:t>
            </a:r>
            <a:r>
              <a:rPr lang="en-US" sz="1600" b="1" dirty="0" err="1">
                <a:latin typeface="Courier" pitchFamily="49" charset="0"/>
              </a:rPr>
              <a:t>svn</a:t>
            </a:r>
            <a:r>
              <a:rPr lang="en-US" sz="1600" b="1" dirty="0">
                <a:latin typeface="Courier" pitchFamily="49" charset="0"/>
              </a:rPr>
              <a:t>/.</a:t>
            </a:r>
            <a:r>
              <a:rPr lang="en-US" sz="1600" b="1" dirty="0" err="1">
                <a:latin typeface="Courier" pitchFamily="49" charset="0"/>
              </a:rPr>
              <a:t>ssh</a:t>
            </a:r>
            <a:r>
              <a:rPr lang="en-US" sz="1600" b="1" dirty="0">
                <a:latin typeface="Courier" pitchFamily="49" charset="0"/>
              </a:rPr>
              <a:t>/</a:t>
            </a:r>
            <a:r>
              <a:rPr lang="en-US" sz="1600" b="1" dirty="0" err="1">
                <a:latin typeface="Courier" pitchFamily="49" charset="0"/>
              </a:rPr>
              <a:t>authorized_keys</a:t>
            </a:r>
            <a:r>
              <a:rPr lang="en-US" sz="1600" b="1" dirty="0">
                <a:latin typeface="Courier" pitchFamily="49" charset="0"/>
              </a:rPr>
              <a:t> --filter '(</a:t>
            </a:r>
            <a:r>
              <a:rPr lang="en-US" sz="1600" b="1" dirty="0" err="1" smtClean="0">
                <a:latin typeface="Courier" pitchFamily="49" charset="0"/>
              </a:rPr>
              <a:t>authorizedService</a:t>
            </a:r>
            <a:r>
              <a:rPr lang="en-US" sz="1600" b="1" dirty="0" smtClean="0">
                <a:latin typeface="Courier" pitchFamily="49" charset="0"/>
              </a:rPr>
              <a:t>=</a:t>
            </a:r>
            <a:r>
              <a:rPr lang="en-US" sz="1600" b="1" dirty="0" err="1" smtClean="0">
                <a:latin typeface="Courier" pitchFamily="49" charset="0"/>
              </a:rPr>
              <a:t>ndpfsvn</a:t>
            </a:r>
            <a:r>
              <a:rPr lang="en-US" sz="1600" b="1" dirty="0">
                <a:latin typeface="Courier" pitchFamily="49" charset="0"/>
              </a:rPr>
              <a:t>)' </a:t>
            </a:r>
            <a:r>
              <a:rPr lang="en-US" sz="1600" b="1" dirty="0" err="1" smtClean="0">
                <a:latin typeface="Courier" pitchFamily="49" charset="0"/>
              </a:rPr>
              <a:t>nDPFSubversionUsers</a:t>
            </a:r>
            <a:endParaRPr lang="en-US" sz="1600" b="1" dirty="0" smtClean="0">
              <a:latin typeface="Courier" pitchFamily="49" charset="0"/>
            </a:endParaRPr>
          </a:p>
          <a:p>
            <a:r>
              <a:rPr lang="en-US" sz="1600" b="1" dirty="0" smtClean="0">
                <a:latin typeface="Courier" pitchFamily="49" charset="0"/>
              </a:rPr>
              <a:t>... [gives] ...</a:t>
            </a:r>
          </a:p>
          <a:p>
            <a:r>
              <a:rPr lang="en-US" sz="1600" b="1" dirty="0">
                <a:latin typeface="Courier" pitchFamily="49" charset="0"/>
              </a:rPr>
              <a:t>command="</a:t>
            </a:r>
            <a:r>
              <a:rPr lang="en-US" sz="1600" b="1" dirty="0" err="1">
                <a:latin typeface="Courier" pitchFamily="49" charset="0"/>
              </a:rPr>
              <a:t>svnserve</a:t>
            </a:r>
            <a:r>
              <a:rPr lang="en-US" sz="1600" b="1" dirty="0">
                <a:latin typeface="Courier" pitchFamily="49" charset="0"/>
              </a:rPr>
              <a:t> -t -r </a:t>
            </a:r>
            <a:r>
              <a:rPr lang="en-US" sz="1600" b="1" dirty="0" smtClean="0">
                <a:latin typeface="Courier" pitchFamily="49" charset="0"/>
              </a:rPr>
              <a:t>/</a:t>
            </a:r>
            <a:r>
              <a:rPr lang="en-US" sz="1600" b="1" dirty="0" err="1" smtClean="0">
                <a:latin typeface="Courier" pitchFamily="49" charset="0"/>
              </a:rPr>
              <a:t>srv</a:t>
            </a:r>
            <a:r>
              <a:rPr lang="en-US" sz="1600" b="1" dirty="0" smtClean="0">
                <a:latin typeface="Courier" pitchFamily="49" charset="0"/>
              </a:rPr>
              <a:t>/</a:t>
            </a:r>
            <a:r>
              <a:rPr lang="en-US" sz="1600" b="1" dirty="0" err="1" smtClean="0">
                <a:latin typeface="Courier" pitchFamily="49" charset="0"/>
              </a:rPr>
              <a:t>svn</a:t>
            </a:r>
            <a:r>
              <a:rPr lang="en-US" sz="1600" b="1" dirty="0" smtClean="0">
                <a:latin typeface="Courier" pitchFamily="49" charset="0"/>
              </a:rPr>
              <a:t> </a:t>
            </a:r>
            <a:r>
              <a:rPr lang="en-US" sz="1600" b="1" dirty="0">
                <a:latin typeface="Courier" pitchFamily="49" charset="0"/>
              </a:rPr>
              <a:t>--tunnel-user=</a:t>
            </a:r>
            <a:r>
              <a:rPr lang="en-US" sz="1600" b="1" dirty="0" err="1">
                <a:latin typeface="Courier" pitchFamily="49" charset="0"/>
              </a:rPr>
              <a:t>tsuerink</a:t>
            </a:r>
            <a:r>
              <a:rPr lang="en-US" sz="1600" b="1" dirty="0" smtClean="0">
                <a:latin typeface="Courier" pitchFamily="49" charset="0"/>
              </a:rPr>
              <a:t>",no-pty </a:t>
            </a:r>
            <a:r>
              <a:rPr lang="en-US" sz="1600" b="1" dirty="0" err="1">
                <a:latin typeface="Courier" pitchFamily="49" charset="0"/>
              </a:rPr>
              <a:t>ssh-rsa</a:t>
            </a:r>
            <a:r>
              <a:rPr lang="en-US" sz="1600" b="1" dirty="0">
                <a:latin typeface="Courier" pitchFamily="49" charset="0"/>
              </a:rPr>
              <a:t> </a:t>
            </a:r>
            <a:r>
              <a:rPr lang="en-US" sz="1600" b="1" dirty="0" smtClean="0">
                <a:latin typeface="Courier" pitchFamily="49" charset="0"/>
              </a:rPr>
              <a:t>AAAAB3...2w</a:t>
            </a:r>
            <a:r>
              <a:rPr lang="en-US" sz="1600" b="1" dirty="0">
                <a:latin typeface="Courier" pitchFamily="49" charset="0"/>
              </a:rPr>
              <a:t>== </a:t>
            </a:r>
            <a:r>
              <a:rPr lang="en-US" sz="1600" b="1" dirty="0" err="1">
                <a:latin typeface="Courier" pitchFamily="49" charset="0"/>
              </a:rPr>
              <a:t>t</a:t>
            </a:r>
            <a:r>
              <a:rPr lang="en-US" sz="1600" b="1" dirty="0" err="1" smtClean="0">
                <a:latin typeface="Courier" pitchFamily="49" charset="0"/>
              </a:rPr>
              <a:t>@net</a:t>
            </a:r>
            <a:endParaRPr lang="en-US" sz="1600" b="1" dirty="0" smtClean="0">
              <a:latin typeface="Courier" pitchFamily="49" charset="0"/>
            </a:endParaRPr>
          </a:p>
        </p:txBody>
      </p:sp>
    </p:spTree>
    <p:extLst>
      <p:ext uri="{BB962C8B-B14F-4D97-AF65-F5344CB8AC3E}">
        <p14:creationId xmlns:p14="http://schemas.microsoft.com/office/powerpoint/2010/main" val="138314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5613398" cy="4737633"/>
          </a:xfrm>
        </p:spPr>
        <p:txBody>
          <a:bodyPr/>
          <a:lstStyle/>
          <a:p>
            <a:r>
              <a:rPr lang="en-US" dirty="0" smtClean="0"/>
              <a:t>This is the component that – with a credential store and an (OIDC) authentication interface –takes care of the user credential management</a:t>
            </a:r>
          </a:p>
          <a:p>
            <a:endParaRPr lang="en-US" dirty="0"/>
          </a:p>
          <a:p>
            <a:r>
              <a:rPr lang="en-US" dirty="0" smtClean="0"/>
              <a:t>The back-end CA provides</a:t>
            </a:r>
          </a:p>
          <a:p>
            <a:pPr lvl="1"/>
            <a:r>
              <a:rPr lang="en-US" dirty="0" smtClean="0"/>
              <a:t>Identifier uniqueness</a:t>
            </a:r>
          </a:p>
          <a:p>
            <a:pPr lvl="1"/>
            <a:r>
              <a:rPr lang="en-US" dirty="0" smtClean="0"/>
              <a:t>Revocation capability</a:t>
            </a:r>
          </a:p>
          <a:p>
            <a:pPr marL="0" indent="0">
              <a:buNone/>
            </a:pPr>
            <a:r>
              <a:rPr lang="en-US" dirty="0"/>
              <a:t> </a:t>
            </a:r>
            <a:r>
              <a:rPr lang="en-US" dirty="0" smtClean="0"/>
              <a:t>  but not much more!</a:t>
            </a:r>
          </a:p>
          <a:p>
            <a:pPr marL="0" indent="0">
              <a:buNone/>
            </a:pPr>
            <a:endParaRPr lang="en-US" dirty="0"/>
          </a:p>
          <a:p>
            <a:r>
              <a:rPr lang="en-US" dirty="0" smtClean="0"/>
              <a:t>It is a highly trusted component, of which there should not be many </a:t>
            </a:r>
          </a:p>
          <a:p>
            <a:r>
              <a:rPr lang="en-US" dirty="0" smtClean="0"/>
              <a:t>But it may still be better then end-user managed keys – for </a:t>
            </a:r>
            <a:r>
              <a:rPr lang="en-US" i="1" dirty="0" smtClean="0"/>
              <a:t>authentication</a:t>
            </a:r>
            <a:r>
              <a:rPr lang="en-US" dirty="0" smtClean="0"/>
              <a:t>, that is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US" dirty="0" smtClean="0"/>
              <a:t>Master portal is a rather critical service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278673"/>
            <a:ext cx="4737100" cy="511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174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3803648" cy="4737633"/>
          </a:xfrm>
        </p:spPr>
        <p:txBody>
          <a:bodyPr>
            <a:normAutofit/>
          </a:bodyPr>
          <a:lstStyle/>
          <a:p>
            <a:pPr marL="0" indent="0">
              <a:buNone/>
            </a:pPr>
            <a:r>
              <a:rPr lang="en-US" b="1" dirty="0" smtClean="0">
                <a:solidFill>
                  <a:srgbClr val="F6791C"/>
                </a:solidFill>
              </a:rPr>
              <a:t>VO Portal (Science GW)</a:t>
            </a:r>
          </a:p>
          <a:p>
            <a:r>
              <a:rPr lang="en-US" dirty="0" smtClean="0"/>
              <a:t>One per application</a:t>
            </a:r>
          </a:p>
          <a:p>
            <a:r>
              <a:rPr lang="en-US" dirty="0" smtClean="0"/>
              <a:t>Many deployed throughout</a:t>
            </a:r>
          </a:p>
          <a:p>
            <a:r>
              <a:rPr lang="en-US" dirty="0" smtClean="0"/>
              <a:t>Reduced policy and compliance burden</a:t>
            </a:r>
          </a:p>
          <a:p>
            <a:pPr marL="0" indent="0">
              <a:buNone/>
            </a:pPr>
            <a:r>
              <a:rPr lang="en-US" b="1" dirty="0" smtClean="0">
                <a:solidFill>
                  <a:srgbClr val="F6791C"/>
                </a:solidFill>
              </a:rPr>
              <a:t>Master Portal</a:t>
            </a:r>
          </a:p>
          <a:p>
            <a:r>
              <a:rPr lang="en-US" dirty="0" smtClean="0"/>
              <a:t>One per country, ESFRI</a:t>
            </a:r>
          </a:p>
          <a:p>
            <a:r>
              <a:rPr lang="en-US" dirty="0" smtClean="0"/>
              <a:t>Must be well-managed</a:t>
            </a:r>
          </a:p>
          <a:p>
            <a:r>
              <a:rPr lang="en-US" dirty="0" smtClean="0"/>
              <a:t>Can be managed because there are few</a:t>
            </a:r>
          </a:p>
          <a:p>
            <a:pPr marL="0" indent="0">
              <a:buNone/>
            </a:pPr>
            <a:r>
              <a:rPr lang="en-US" b="1" dirty="0" smtClean="0">
                <a:solidFill>
                  <a:srgbClr val="F6791C"/>
                </a:solidFill>
              </a:rPr>
              <a:t>CA and Delegation Service</a:t>
            </a:r>
          </a:p>
          <a:p>
            <a:r>
              <a:rPr lang="en-US" dirty="0" smtClean="0"/>
              <a:t>As few as possible: just one!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US" dirty="0" smtClean="0"/>
              <a:t>Distribution of Roles in a Sustainable Model</a:t>
            </a:r>
            <a:endParaRPr lang="en-US" dirty="0"/>
          </a:p>
        </p:txBody>
      </p:sp>
      <p:pic>
        <p:nvPicPr>
          <p:cNvPr id="2050" name="Picture 2" descr="Master-portal-v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308587"/>
            <a:ext cx="7375525" cy="50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IOTA AP: </a:t>
            </a:r>
            <a:r>
              <a:rPr lang="en-US" dirty="0" err="1" smtClean="0"/>
              <a:t>LoA</a:t>
            </a:r>
            <a:r>
              <a:rPr lang="en-US" dirty="0" smtClean="0"/>
              <a:t> DOGWOOD and PKI Technology Guidelines</a:t>
            </a:r>
          </a:p>
          <a:p>
            <a:pPr lvl="1"/>
            <a:r>
              <a:rPr lang="en-US" dirty="0"/>
              <a:t>https://</a:t>
            </a:r>
            <a:r>
              <a:rPr lang="en-US" dirty="0" smtClean="0"/>
              <a:t>www.igtf.net/ap/iota</a:t>
            </a:r>
          </a:p>
          <a:p>
            <a:pPr lvl="1"/>
            <a:r>
              <a:rPr lang="en-US" dirty="0"/>
              <a:t>https://</a:t>
            </a:r>
            <a:r>
              <a:rPr lang="en-US" dirty="0" smtClean="0"/>
              <a:t>www.igtf.net/ap/loa</a:t>
            </a:r>
          </a:p>
          <a:p>
            <a:pPr lvl="1"/>
            <a:r>
              <a:rPr lang="en-US" dirty="0"/>
              <a:t>https://wiki.eugridpma.org/Main/PKITechnologyGuidelines</a:t>
            </a:r>
            <a:endParaRPr lang="en-US" dirty="0" smtClean="0"/>
          </a:p>
          <a:p>
            <a:r>
              <a:rPr lang="en-US" dirty="0" smtClean="0"/>
              <a:t>PKP Guidelines</a:t>
            </a:r>
          </a:p>
          <a:p>
            <a:pPr lvl="1"/>
            <a:r>
              <a:rPr lang="en-US" dirty="0"/>
              <a:t>https://www.eugridpma.org/guidelines/pkp</a:t>
            </a:r>
            <a:endParaRPr lang="en-US" dirty="0" smtClean="0"/>
          </a:p>
          <a:p>
            <a:r>
              <a:rPr lang="en-US" dirty="0"/>
              <a:t>Guidelines on the Operation of Credential </a:t>
            </a:r>
            <a:r>
              <a:rPr lang="en-US" dirty="0" smtClean="0"/>
              <a:t>Stores (draft)</a:t>
            </a:r>
          </a:p>
          <a:p>
            <a:pPr lvl="1"/>
            <a:r>
              <a:rPr lang="en-US" dirty="0"/>
              <a:t>https://www.eugridpma.org/guidelines/trustedstores/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smtClean="0"/>
              <a:t>Relevant (IGTF) policies</a:t>
            </a:r>
            <a:endParaRPr lang="en-US" dirty="0"/>
          </a:p>
        </p:txBody>
      </p:sp>
    </p:spTree>
    <p:extLst>
      <p:ext uri="{BB962C8B-B14F-4D97-AF65-F5344CB8AC3E}">
        <p14:creationId xmlns:p14="http://schemas.microsoft.com/office/powerpoint/2010/main" val="1632290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As a first phase, Jim may actually just open up the existing </a:t>
            </a:r>
            <a:r>
              <a:rPr lang="en-US" dirty="0" err="1" smtClean="0"/>
              <a:t>CILogon</a:t>
            </a:r>
            <a:r>
              <a:rPr lang="en-US" dirty="0" smtClean="0"/>
              <a:t> to ‘eduGAIN’</a:t>
            </a:r>
          </a:p>
          <a:p>
            <a:r>
              <a:rPr lang="en-US" dirty="0" smtClean="0"/>
              <a:t>Once </a:t>
            </a:r>
            <a:r>
              <a:rPr lang="en-US" dirty="0" err="1" smtClean="0"/>
              <a:t>InCommon</a:t>
            </a:r>
            <a:r>
              <a:rPr lang="en-US" dirty="0" smtClean="0"/>
              <a:t> has also technically joined eduGAIN</a:t>
            </a:r>
          </a:p>
          <a:p>
            <a:r>
              <a:rPr lang="en-US" dirty="0" smtClean="0"/>
              <a:t>For qualified entities in eduGAIN: R&amp;S + </a:t>
            </a:r>
            <a:r>
              <a:rPr lang="en-US" dirty="0" err="1" smtClean="0"/>
              <a:t>SirTFi</a:t>
            </a:r>
            <a:endParaRPr lang="en-US" dirty="0"/>
          </a:p>
          <a:p>
            <a:r>
              <a:rPr lang="en-US" dirty="0" smtClean="0"/>
              <a:t>Uniqueness enforced by the </a:t>
            </a:r>
            <a:r>
              <a:rPr lang="en-US" dirty="0" err="1" smtClean="0"/>
              <a:t>CILogon</a:t>
            </a:r>
            <a:r>
              <a:rPr lang="en-US" dirty="0" smtClean="0"/>
              <a:t> CA itself (as long as there’s no true ‘</a:t>
            </a:r>
            <a:r>
              <a:rPr lang="en-US" dirty="0" err="1" smtClean="0"/>
              <a:t>ePUniqueID</a:t>
            </a:r>
            <a:r>
              <a:rPr lang="en-US" dirty="0" smtClean="0"/>
              <a:t>’)</a:t>
            </a:r>
          </a:p>
          <a:p>
            <a:endParaRPr lang="en-US" dirty="0" smtClean="0"/>
          </a:p>
          <a:p>
            <a:pPr marL="0" indent="0">
              <a:buNone/>
            </a:pPr>
            <a:r>
              <a:rPr lang="en-US" dirty="0" smtClean="0"/>
              <a:t>Aim for (a single) IOTA CA in Europe (EU/EEA) to back the Master Portals</a:t>
            </a:r>
          </a:p>
          <a:p>
            <a:r>
              <a:rPr lang="en-US" dirty="0" smtClean="0"/>
              <a:t>This would be a generic IOTA CA, but it can be modeled closely on the existing ones</a:t>
            </a:r>
          </a:p>
          <a:p>
            <a:r>
              <a:rPr lang="en-US" dirty="0" smtClean="0"/>
              <a:t>Model yet to be worked out (extend CERN’s IOTA CA? A new one?)</a:t>
            </a:r>
          </a:p>
          <a:p>
            <a:r>
              <a:rPr lang="en-US" dirty="0" smtClean="0"/>
              <a:t>Support as many (European) eduGAIN </a:t>
            </a:r>
            <a:r>
              <a:rPr lang="en-US" dirty="0" err="1" smtClean="0"/>
              <a:t>IdP</a:t>
            </a:r>
            <a:r>
              <a:rPr lang="en-US" dirty="0" smtClean="0"/>
              <a:t> as feasible</a:t>
            </a:r>
          </a:p>
          <a:p>
            <a:r>
              <a:rPr lang="en-US" dirty="0" smtClean="0"/>
              <a:t>Potentially including qualified </a:t>
            </a:r>
            <a:r>
              <a:rPr lang="en-US" i="1" dirty="0" smtClean="0"/>
              <a:t>IdPs of last resort </a:t>
            </a:r>
            <a:r>
              <a:rPr lang="en-US" dirty="0" smtClean="0"/>
              <a:t>operated by RI/e-Infrastructures, or qualified proxy services like the </a:t>
            </a:r>
            <a:r>
              <a:rPr lang="en-US" dirty="0" err="1" smtClean="0"/>
              <a:t>VOPaaS</a:t>
            </a:r>
            <a:r>
              <a:rPr lang="en-US" dirty="0" smtClean="0"/>
              <a:t> </a:t>
            </a:r>
            <a:r>
              <a:rPr lang="en-US" dirty="0" err="1" smtClean="0"/>
              <a:t>IdP</a:t>
            </a:r>
            <a:r>
              <a:rPr lang="en-US" dirty="0" smtClean="0"/>
              <a:t> gateway (with </a:t>
            </a:r>
            <a:r>
              <a:rPr lang="en-US" dirty="0" err="1" smtClean="0"/>
              <a:t>LoA</a:t>
            </a:r>
            <a:r>
              <a:rPr lang="en-US" dirty="0" smtClean="0"/>
              <a:t> support)</a:t>
            </a:r>
          </a:p>
          <a:p>
            <a:r>
              <a:rPr lang="en-US" dirty="0" smtClean="0"/>
              <a:t>Having it issue only short-lived credentials would make things like </a:t>
            </a:r>
            <a:r>
              <a:rPr lang="en-US" dirty="0" err="1" smtClean="0"/>
              <a:t>DPCoCo</a:t>
            </a:r>
            <a:r>
              <a:rPr lang="en-US" dirty="0" smtClean="0"/>
              <a:t> compliance easier</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US" dirty="0" smtClean="0"/>
              <a:t>Towards a </a:t>
            </a:r>
            <a:r>
              <a:rPr lang="en-US" dirty="0" err="1" smtClean="0"/>
              <a:t>CILogon</a:t>
            </a:r>
            <a:r>
              <a:rPr lang="en-US" dirty="0" smtClean="0"/>
              <a:t> CA for Europe</a:t>
            </a:r>
            <a:endParaRPr lang="en-US" dirty="0"/>
          </a:p>
        </p:txBody>
      </p:sp>
    </p:spTree>
    <p:extLst>
      <p:ext uri="{BB962C8B-B14F-4D97-AF65-F5344CB8AC3E}">
        <p14:creationId xmlns:p14="http://schemas.microsoft.com/office/powerpoint/2010/main" val="461123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 SPOF, so needs a high service level</a:t>
            </a:r>
          </a:p>
          <a:p>
            <a:r>
              <a:rPr lang="en-US" dirty="0" smtClean="0"/>
              <a:t>Should be within the EU to ease transfer of personal data</a:t>
            </a:r>
          </a:p>
          <a:p>
            <a:r>
              <a:rPr lang="en-US" dirty="0" smtClean="0"/>
              <a:t>Needs a sustainability model</a:t>
            </a:r>
          </a:p>
          <a:p>
            <a:endParaRPr lang="en-US" dirty="0"/>
          </a:p>
          <a:p>
            <a:pPr marL="0" indent="0">
              <a:buNone/>
            </a:pPr>
            <a:r>
              <a:rPr lang="en-US" dirty="0" smtClean="0"/>
              <a:t>Candidates to run this? </a:t>
            </a:r>
          </a:p>
          <a:p>
            <a:r>
              <a:rPr lang="en-US" dirty="0" smtClean="0"/>
              <a:t>joint e-Infrastructure operation? </a:t>
            </a:r>
          </a:p>
          <a:p>
            <a:r>
              <a:rPr lang="en-US" dirty="0" smtClean="0"/>
              <a:t>source it to a dedicated company under a strong SLA + PII protection?</a:t>
            </a:r>
          </a:p>
          <a:p>
            <a:endParaRPr lang="en-US" dirty="0" smtClean="0"/>
          </a:p>
          <a:p>
            <a:pPr marL="0" indent="0">
              <a:buNone/>
            </a:pPr>
            <a:r>
              <a:rPr lang="en-US" b="1" i="1" dirty="0" smtClean="0">
                <a:solidFill>
                  <a:srgbClr val="F6791C"/>
                </a:solidFill>
              </a:rPr>
              <a:t>‘Worst case’ would be to get one per country … and we still need a business model</a:t>
            </a:r>
          </a:p>
          <a:p>
            <a:pPr marL="0" indent="0">
              <a:buNone/>
            </a:pPr>
            <a:endParaRPr lang="en-US" i="1" dirty="0" smtClean="0"/>
          </a:p>
          <a:p>
            <a:r>
              <a:rPr lang="en-US" dirty="0" smtClean="0"/>
              <a:t>In AARC DAASI is tasked to research possible sustainability &amp; operating models</a:t>
            </a:r>
          </a:p>
          <a:p>
            <a:pPr marL="0" indent="0">
              <a:buNone/>
            </a:pP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US" dirty="0" smtClean="0"/>
              <a:t>Operating an generic European IOTA CA</a:t>
            </a:r>
            <a:endParaRPr lang="en-US" dirty="0"/>
          </a:p>
        </p:txBody>
      </p:sp>
    </p:spTree>
    <p:extLst>
      <p:ext uri="{BB962C8B-B14F-4D97-AF65-F5344CB8AC3E}">
        <p14:creationId xmlns:p14="http://schemas.microsoft.com/office/powerpoint/2010/main" val="12057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6791C"/>
                </a:solidFill>
              </a:rPr>
              <a:t>http://wiki.eugridpma.org/Main/CredStoreOperationsGuideline</a:t>
            </a:r>
          </a:p>
          <a:p>
            <a:r>
              <a:rPr lang="en-US" dirty="0" smtClean="0"/>
              <a:t>data </a:t>
            </a:r>
            <a:r>
              <a:rPr lang="en-US" dirty="0"/>
              <a:t>needed to activate and use credential material must not be held by the system on persistent storage, and must not be held by the system administrators. These must only be present in the system as a result of a user action, and only for as long as the user is using the system. </a:t>
            </a:r>
            <a:endParaRPr lang="en-US" dirty="0" smtClean="0"/>
          </a:p>
          <a:p>
            <a:r>
              <a:rPr lang="en-US" dirty="0" smtClean="0"/>
              <a:t>The </a:t>
            </a:r>
            <a:r>
              <a:rPr lang="en-US" dirty="0"/>
              <a:t>activation data and any plain text private </a:t>
            </a:r>
            <a:r>
              <a:rPr lang="en-US" dirty="0" smtClean="0"/>
              <a:t> keys </a:t>
            </a:r>
            <a:r>
              <a:rPr lang="en-US" dirty="0"/>
              <a:t>should be removed as soon as the user stops using the service, and should not be kept past 24 hours of inactivity exclusive use of confidential, integrity protected, and authenticated channels for the transfer of activation data and any private key material. </a:t>
            </a:r>
            <a:endParaRPr lang="en-US" dirty="0" smtClean="0"/>
          </a:p>
          <a:p>
            <a:r>
              <a:rPr lang="en-US" smtClean="0"/>
              <a:t>The </a:t>
            </a:r>
            <a:r>
              <a:rPr lang="en-US" dirty="0"/>
              <a:t>keys used to protect the channel must have a strength equivalent to or better than an 2048 bit RSA key</a:t>
            </a:r>
            <a:r>
              <a:rPr lang="en-US"/>
              <a:t>. </a:t>
            </a:r>
            <a:endParaRPr lang="en-US" smtClean="0"/>
          </a:p>
          <a:p>
            <a:r>
              <a:rPr lang="en-US" dirty="0" smtClean="0"/>
              <a:t>The </a:t>
            </a:r>
            <a:r>
              <a:rPr lang="en-US" dirty="0"/>
              <a:t>keys must be suitably protected by the operating system or an HSM, and must only be accessible by the service and trained personnel with procedural controls. </a:t>
            </a:r>
          </a:p>
          <a:p>
            <a:pPr marL="0" indent="0">
              <a:buNone/>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US" dirty="0" smtClean="0"/>
              <a:t>Protecting credentials, CS Operators</a:t>
            </a:r>
            <a:endParaRPr lang="en-US" dirty="0"/>
          </a:p>
        </p:txBody>
      </p:sp>
    </p:spTree>
    <p:extLst>
      <p:ext uri="{BB962C8B-B14F-4D97-AF65-F5344CB8AC3E}">
        <p14:creationId xmlns:p14="http://schemas.microsoft.com/office/powerpoint/2010/main" val="231827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042649" cy="4737633"/>
          </a:xfrm>
        </p:spPr>
        <p:txBody>
          <a:bodyPr/>
          <a:lstStyle/>
          <a:p>
            <a:pPr marL="0" indent="0">
              <a:buNone/>
            </a:pPr>
            <a:r>
              <a:rPr lang="en-GB" dirty="0" smtClean="0">
                <a:solidFill>
                  <a:srgbClr val="F6791C"/>
                </a:solidFill>
              </a:rPr>
              <a:t>Section: Generation of private keys</a:t>
            </a:r>
          </a:p>
          <a:p>
            <a:r>
              <a:rPr lang="en-GB" dirty="0" smtClean="0"/>
              <a:t>A </a:t>
            </a:r>
            <a:r>
              <a:rPr lang="en-GB" dirty="0"/>
              <a:t>system SHOULD NOT persistently keep pass phrases or plain text private keys for longer than 24 hours, unless the key pair is used solely as a basis for Short Lived credentials, i.e. the certificate has a total validity of less than 1 Ms</a:t>
            </a:r>
            <a:r>
              <a:rPr lang="en-GB" dirty="0" smtClean="0"/>
              <a:t>.</a:t>
            </a:r>
          </a:p>
          <a:p>
            <a:endParaRPr lang="en-US" dirty="0"/>
          </a:p>
          <a:p>
            <a:pPr lvl="1"/>
            <a:r>
              <a:rPr lang="en-US" sz="2000" dirty="0" smtClean="0"/>
              <a:t>“This </a:t>
            </a:r>
            <a:r>
              <a:rPr lang="en-US" sz="2000" dirty="0"/>
              <a:t>text is written such that it allows for a portal to request a certificate on the user’s behalf (e.g. by redirecting the users to a, potentially federated, SLCS service) and keep the key material in the portal. To off-set the risk of keeping unencrypted private keys on disk for long periods of time, the mechanism as used by, e.g., the </a:t>
            </a:r>
            <a:r>
              <a:rPr lang="en-US" sz="2000" dirty="0" err="1"/>
              <a:t>ssh</a:t>
            </a:r>
            <a:r>
              <a:rPr lang="en-US" sz="2000" dirty="0"/>
              <a:t>-agent system is intended to be used for protection: The portal can itself encrypt it with some other pass phrase and store the key on disk, but keep the (portal-private) activation data to re-read the private key only in-memory (so that it becomes a lot harder to sniff in case the box is broken, in the same way that </a:t>
            </a:r>
            <a:r>
              <a:rPr lang="en-US" sz="2000" dirty="0" err="1"/>
              <a:t>ssh</a:t>
            </a:r>
            <a:r>
              <a:rPr lang="en-US" sz="2000" dirty="0"/>
              <a:t>-agent does it and for the same reasons</a:t>
            </a:r>
            <a:r>
              <a:rPr lang="en-US" sz="2000" dirty="0" smtClean="0"/>
              <a:t>).”</a:t>
            </a:r>
            <a:endParaRPr lang="en-US" sz="2000"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4" name="Title 3"/>
          <p:cNvSpPr>
            <a:spLocks noGrp="1"/>
          </p:cNvSpPr>
          <p:nvPr>
            <p:ph type="title"/>
          </p:nvPr>
        </p:nvSpPr>
        <p:spPr/>
        <p:txBody>
          <a:bodyPr/>
          <a:lstStyle/>
          <a:p>
            <a:r>
              <a:rPr lang="en-US" dirty="0" smtClean="0"/>
              <a:t>PKP Guidelines</a:t>
            </a:r>
            <a:endParaRPr lang="en-US" dirty="0"/>
          </a:p>
        </p:txBody>
      </p:sp>
    </p:spTree>
    <p:extLst>
      <p:ext uri="{BB962C8B-B14F-4D97-AF65-F5344CB8AC3E}">
        <p14:creationId xmlns:p14="http://schemas.microsoft.com/office/powerpoint/2010/main" val="611583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solidFill>
                  <a:srgbClr val="F6791C"/>
                </a:solidFill>
              </a:rPr>
              <a:t>But in the “Storage of key material” section …</a:t>
            </a:r>
          </a:p>
          <a:p>
            <a:r>
              <a:rPr lang="en-GB" dirty="0" smtClean="0"/>
              <a:t>Data </a:t>
            </a:r>
            <a:r>
              <a:rPr lang="en-GB" dirty="0"/>
              <a:t>needed to decrypt or use the private key MUST not be held by the system on persistent storage, and MUST not be held by the system administrators. It MUST only be present in the system as a result of a user action, and only for as long as the user is using the system. The activation data and any plain text private keys SHOULD be removed as soon as the user stops using the service, and MUST NOT be kept past 24 hours of inactivity</a:t>
            </a:r>
            <a:r>
              <a:rPr lang="en-GB" dirty="0" smtClean="0"/>
              <a:t>.</a:t>
            </a:r>
          </a:p>
          <a:p>
            <a:endParaRPr lang="en-US" dirty="0"/>
          </a:p>
          <a:p>
            <a:pPr lvl="1"/>
            <a:r>
              <a:rPr lang="en-US" sz="2000" dirty="0" smtClean="0"/>
              <a:t>“This </a:t>
            </a:r>
            <a:r>
              <a:rPr lang="en-US" sz="2000" dirty="0"/>
              <a:t>text specifically allows for long-running and multi-step work flows to continue in the absence of physical user presence at the portal. The word 'inactivity' should be interpreted as “if a user logs in and starts a long work flow at 3PM, leaves the portal and goes home at 5 PM, but the work flow completes only 48 hours after that, it is perfectly legitimate for this third-party system to hang on to the private key activation data in memory for 56 hours”. If we were to limit the caching of activation data to just 6 (or 24) hours after the user as stopped clicking on the portal (i.e. at 11PM), we would never get any real work done. But if the portal gets rebooted, the activation data is lost and the work flow will terminate once the pending proxies expire (after ~ 12-24 </a:t>
            </a:r>
            <a:r>
              <a:rPr lang="en-US" sz="2000" dirty="0" err="1"/>
              <a:t>hrs</a:t>
            </a:r>
            <a:r>
              <a:rPr lang="en-US" sz="2000" dirty="0"/>
              <a:t>). The 6 or 24-hour period is somewhat arbitrary, and should be </a:t>
            </a:r>
            <a:r>
              <a:rPr lang="en-US" sz="2000" dirty="0" err="1"/>
              <a:t>synchronised</a:t>
            </a:r>
            <a:r>
              <a:rPr lang="en-US" sz="2000" dirty="0"/>
              <a:t> to the characteristic ‘session expiration’ period for most portal applications</a:t>
            </a:r>
            <a:r>
              <a:rPr lang="en-US" sz="2000" dirty="0" smtClean="0"/>
              <a:t>.”</a:t>
            </a:r>
            <a:endParaRPr lang="en-US" sz="2000"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lstStyle/>
          <a:p>
            <a:r>
              <a:rPr lang="en-US" dirty="0" smtClean="0"/>
              <a:t>PKP Guidelines</a:t>
            </a:r>
            <a:endParaRPr lang="en-US" dirty="0"/>
          </a:p>
        </p:txBody>
      </p:sp>
    </p:spTree>
    <p:extLst>
      <p:ext uri="{BB962C8B-B14F-4D97-AF65-F5344CB8AC3E}">
        <p14:creationId xmlns:p14="http://schemas.microsoft.com/office/powerpoint/2010/main" val="278716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PKP Guidelines assume the user is present – </a:t>
            </a:r>
            <a:r>
              <a:rPr lang="en-US" i="1" dirty="0" smtClean="0"/>
              <a:t>somewhere</a:t>
            </a:r>
            <a:r>
              <a:rPr lang="en-US" dirty="0" smtClean="0"/>
              <a:t> in the </a:t>
            </a:r>
            <a:br>
              <a:rPr lang="en-US" dirty="0" smtClean="0"/>
            </a:br>
            <a:r>
              <a:rPr lang="en-US" dirty="0" smtClean="0"/>
              <a:t>workflow – to provide a unique secret (activation data) with which </a:t>
            </a:r>
            <a:br>
              <a:rPr lang="en-US" dirty="0" smtClean="0"/>
            </a:br>
            <a:r>
              <a:rPr lang="en-US" dirty="0" smtClean="0"/>
              <a:t>to protect the user’s credential</a:t>
            </a:r>
          </a:p>
          <a:p>
            <a:pPr marL="0" indent="0">
              <a:buNone/>
            </a:pPr>
            <a:endParaRPr lang="en-US" dirty="0" smtClean="0"/>
          </a:p>
          <a:p>
            <a:pPr marL="0" indent="0">
              <a:buNone/>
            </a:pPr>
            <a:r>
              <a:rPr lang="en-US" dirty="0" smtClean="0"/>
              <a:t>But:</a:t>
            </a:r>
          </a:p>
          <a:p>
            <a:r>
              <a:rPr lang="en-US" dirty="0" smtClean="0"/>
              <a:t>in the entire federated workflow, </a:t>
            </a:r>
            <a:r>
              <a:rPr lang="en-US" i="1" dirty="0" smtClean="0"/>
              <a:t>there is no such secret to be found</a:t>
            </a:r>
            <a:endParaRPr lang="en-US" dirty="0"/>
          </a:p>
          <a:p>
            <a:r>
              <a:rPr lang="en-US" dirty="0" smtClean="0"/>
              <a:t>the SAML assertion, the OIDC access tokens, the authorization codes: </a:t>
            </a:r>
            <a:br>
              <a:rPr lang="en-US" dirty="0" smtClean="0"/>
            </a:br>
            <a:r>
              <a:rPr lang="en-US" dirty="0" smtClean="0"/>
              <a:t>all are generated by servers</a:t>
            </a:r>
          </a:p>
          <a:p>
            <a:r>
              <a:rPr lang="en-US" dirty="0" smtClean="0"/>
              <a:t>the one unique user secret is hidden </a:t>
            </a:r>
            <a:br>
              <a:rPr lang="en-US" dirty="0" smtClean="0"/>
            </a:br>
            <a:r>
              <a:rPr lang="en-US" dirty="0" smtClean="0"/>
              <a:t>– rightfully and only ever exposed to the federated </a:t>
            </a:r>
            <a:r>
              <a:rPr lang="en-US" dirty="0" err="1" smtClean="0"/>
              <a:t>IdP</a:t>
            </a:r>
            <a:endParaRPr lang="en-US" dirty="0" smtClean="0"/>
          </a:p>
          <a:p>
            <a:r>
              <a:rPr lang="en-US" dirty="0" smtClean="0"/>
              <a:t>the only place from which to get </a:t>
            </a:r>
            <a:br>
              <a:rPr lang="en-US" dirty="0" smtClean="0"/>
            </a:br>
            <a:r>
              <a:rPr lang="en-US" dirty="0" smtClean="0"/>
              <a:t>a unique bit of private data close to the credential store </a:t>
            </a:r>
            <a:br>
              <a:rPr lang="en-US" dirty="0" smtClean="0"/>
            </a:br>
            <a:r>
              <a:rPr lang="en-US" dirty="0" smtClean="0"/>
              <a:t>… is a single common place: the Master Portal </a:t>
            </a:r>
            <a:r>
              <a:rPr lang="en-US" dirty="0" smtClean="0">
                <a:sym typeface="Wingdings" panose="05000000000000000000" pitchFamily="2" charset="2"/>
              </a:rPr>
              <a:t></a:t>
            </a:r>
          </a:p>
          <a:p>
            <a:endParaRPr lang="en-US" dirty="0">
              <a:sym typeface="Wingdings" panose="05000000000000000000" pitchFamily="2" charset="2"/>
            </a:endParaRPr>
          </a:p>
          <a:p>
            <a:endParaRPr lang="en-US"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US" dirty="0" smtClean="0"/>
              <a:t>PKP Guidelines – the Challenge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25" y="1343025"/>
            <a:ext cx="3155950" cy="5048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5930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pPr lvl="0"/>
            <a:r>
              <a:rPr lang="en-US" dirty="0"/>
              <a:t>AARC </a:t>
            </a:r>
            <a:r>
              <a:rPr lang="en-US" dirty="0" smtClean="0"/>
              <a:t>Vision and </a:t>
            </a:r>
            <a:r>
              <a:rPr lang="en-US" dirty="0"/>
              <a:t>Objectives </a:t>
            </a:r>
            <a:br>
              <a:rPr lang="en-US" dirty="0"/>
            </a:br>
            <a:endParaRPr lang="en-GB" dirty="0"/>
          </a:p>
        </p:txBody>
      </p:sp>
      <p:sp>
        <p:nvSpPr>
          <p:cNvPr id="15" name="Rectangle 14"/>
          <p:cNvSpPr/>
          <p:nvPr/>
        </p:nvSpPr>
        <p:spPr>
          <a:xfrm>
            <a:off x="1976948" y="1513259"/>
            <a:ext cx="3319945" cy="1107996"/>
          </a:xfrm>
          <a:prstGeom prst="rect">
            <a:avLst/>
          </a:prstGeom>
          <a:solidFill>
            <a:srgbClr val="FF6600"/>
          </a:solidFill>
          <a:ln>
            <a:solidFill>
              <a:schemeClr val="tx2">
                <a:lumMod val="75000"/>
              </a:schemeClr>
            </a:solidFill>
          </a:ln>
        </p:spPr>
        <p:txBody>
          <a:bodyPr wrap="square">
            <a:spAutoFit/>
          </a:bodyPr>
          <a:lstStyle/>
          <a:p>
            <a:pPr algn="ctr" eaLnBrk="0" hangingPunct="0">
              <a:defRPr/>
            </a:pPr>
            <a:r>
              <a:rPr lang="en-US" sz="2200" dirty="0" smtClean="0">
                <a:cs typeface="Gill Sans"/>
              </a:rPr>
              <a:t>Improve federated access by addressing current challenges</a:t>
            </a:r>
            <a:endParaRPr lang="en-US" sz="2200" dirty="0">
              <a:cs typeface="Gill Sans"/>
            </a:endParaRPr>
          </a:p>
        </p:txBody>
      </p:sp>
      <p:sp>
        <p:nvSpPr>
          <p:cNvPr id="16" name="Rectangle 15"/>
          <p:cNvSpPr/>
          <p:nvPr/>
        </p:nvSpPr>
        <p:spPr>
          <a:xfrm>
            <a:off x="1964249" y="4552544"/>
            <a:ext cx="3345344"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err="1" smtClean="0">
                <a:solidFill>
                  <a:srgbClr val="000000"/>
                </a:solidFill>
                <a:cs typeface="Gill Sans"/>
              </a:rPr>
              <a:t>Harmonise</a:t>
            </a:r>
            <a:r>
              <a:rPr lang="en-US" sz="2200" dirty="0" smtClean="0">
                <a:solidFill>
                  <a:srgbClr val="000000"/>
                </a:solidFill>
                <a:cs typeface="Gill Sans"/>
              </a:rPr>
              <a:t> policies among e-Infrastructures to ease service delivery</a:t>
            </a:r>
            <a:endParaRPr lang="en-US" sz="2200" dirty="0">
              <a:solidFill>
                <a:srgbClr val="000000"/>
              </a:solidFill>
              <a:cs typeface="Gill Sans"/>
            </a:endParaRPr>
          </a:p>
        </p:txBody>
      </p:sp>
      <p:sp>
        <p:nvSpPr>
          <p:cNvPr id="17" name="Freeform 16"/>
          <p:cNvSpPr/>
          <p:nvPr/>
        </p:nvSpPr>
        <p:spPr>
          <a:xfrm>
            <a:off x="2002348" y="2895600"/>
            <a:ext cx="7124700" cy="1308100"/>
          </a:xfrm>
          <a:custGeom>
            <a:avLst/>
            <a:gdLst>
              <a:gd name="connsiteX0" fmla="*/ 0 w 3795662"/>
              <a:gd name="connsiteY0" fmla="*/ 0 h 2277397"/>
              <a:gd name="connsiteX1" fmla="*/ 3795662 w 3795662"/>
              <a:gd name="connsiteY1" fmla="*/ 0 h 2277397"/>
              <a:gd name="connsiteX2" fmla="*/ 3795662 w 3795662"/>
              <a:gd name="connsiteY2" fmla="*/ 2277397 h 2277397"/>
              <a:gd name="connsiteX3" fmla="*/ 0 w 3795662"/>
              <a:gd name="connsiteY3" fmla="*/ 2277397 h 2277397"/>
              <a:gd name="connsiteX4" fmla="*/ 0 w 3795662"/>
              <a:gd name="connsiteY4" fmla="*/ 0 h 22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662" h="2277397">
                <a:moveTo>
                  <a:pt x="0" y="0"/>
                </a:moveTo>
                <a:lnTo>
                  <a:pt x="3795662" y="0"/>
                </a:lnTo>
                <a:lnTo>
                  <a:pt x="3795662" y="2277397"/>
                </a:lnTo>
                <a:lnTo>
                  <a:pt x="0" y="2277397"/>
                </a:lnTo>
                <a:lnTo>
                  <a:pt x="0" y="0"/>
                </a:lnTo>
                <a:close/>
              </a:path>
            </a:pathLst>
          </a:custGeom>
          <a:solidFill>
            <a:srgbClr val="004461"/>
          </a:solidFill>
          <a:ln>
            <a:solidFill>
              <a:schemeClr val="tx1"/>
            </a:solidFill>
          </a:ln>
          <a:effectLst>
            <a:outerShdw blurRad="40000" dist="23000" dir="5400000" rotWithShape="0">
              <a:srgbClr val="000000">
                <a:alpha val="35000"/>
              </a:srgbClr>
            </a:outerShdw>
          </a:effectLst>
        </p:spPr>
        <p:txBody>
          <a:bodyPr spcFirstLastPara="0" vert="horz" wrap="square" lIns="68580" tIns="68580" rIns="68580" bIns="68580" numCol="1" spcCol="1270" anchor="t" anchorCtr="0">
            <a:noAutofit/>
          </a:bodyPr>
          <a:lstStyle/>
          <a:p>
            <a:pPr lvl="1" algn="ctr">
              <a:spcBef>
                <a:spcPct val="20000"/>
              </a:spcBef>
            </a:pPr>
            <a:r>
              <a:rPr lang="en-US" sz="2200" dirty="0" smtClean="0">
                <a:solidFill>
                  <a:schemeClr val="bg1"/>
                </a:solidFill>
                <a:cs typeface="Gill Sans Light"/>
              </a:rPr>
              <a:t>Avoid the creation of project-specific AAIs by enabling researchers to use their existing credentials to access different resources </a:t>
            </a:r>
          </a:p>
          <a:p>
            <a:pPr lvl="1" algn="ctr">
              <a:spcBef>
                <a:spcPct val="20000"/>
              </a:spcBef>
            </a:pPr>
            <a:endParaRPr lang="en-US" sz="2200" dirty="0" smtClean="0">
              <a:solidFill>
                <a:schemeClr val="bg1"/>
              </a:solidFill>
              <a:latin typeface="Gill Sans Light"/>
              <a:cs typeface="Gill Sans Light"/>
            </a:endParaRPr>
          </a:p>
          <a:p>
            <a:pPr marL="0" marR="0" lvl="1" algn="l" defTabSz="622300" rtl="0" eaLnBrk="1" fontAlgn="auto" latinLnBrk="0" hangingPunct="1">
              <a:lnSpc>
                <a:spcPct val="90000"/>
              </a:lnSpc>
              <a:spcBef>
                <a:spcPct val="0"/>
              </a:spcBef>
              <a:spcAft>
                <a:spcPts val="300"/>
              </a:spcAft>
              <a:buClrTx/>
              <a:buSzTx/>
              <a:tabLst/>
              <a:defRPr/>
            </a:pPr>
            <a:r>
              <a:rPr kumimoji="0" lang="en-GB" sz="2200" b="0" i="0" u="none" strike="noStrike" kern="1200" cap="none" spc="0" normalizeH="0" baseline="0" noProof="0" dirty="0" smtClean="0">
                <a:ln>
                  <a:noFill/>
                </a:ln>
                <a:solidFill>
                  <a:srgbClr val="FFFFFF"/>
                </a:solidFill>
                <a:effectLst/>
                <a:uLnTx/>
                <a:uFillTx/>
                <a:latin typeface="Gill Sans Light"/>
                <a:ea typeface="+mn-ea"/>
                <a:cs typeface="+mn-cs"/>
              </a:rPr>
              <a:t> </a:t>
            </a:r>
          </a:p>
        </p:txBody>
      </p:sp>
      <p:sp>
        <p:nvSpPr>
          <p:cNvPr id="18" name="Rectangle 17"/>
          <p:cNvSpPr/>
          <p:nvPr/>
        </p:nvSpPr>
        <p:spPr>
          <a:xfrm>
            <a:off x="5701608" y="4572095"/>
            <a:ext cx="3501640"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smtClean="0">
                <a:solidFill>
                  <a:srgbClr val="000000"/>
                </a:solidFill>
                <a:cs typeface="Gill Sans"/>
              </a:rPr>
              <a:t>Define a training package for institutions and services to support federated access</a:t>
            </a:r>
            <a:endParaRPr lang="en-US" sz="2200" dirty="0">
              <a:solidFill>
                <a:srgbClr val="000000"/>
              </a:solidFill>
              <a:cs typeface="Gill Sans"/>
            </a:endParaRPr>
          </a:p>
        </p:txBody>
      </p:sp>
      <p:sp>
        <p:nvSpPr>
          <p:cNvPr id="19" name="Rectangle 18"/>
          <p:cNvSpPr/>
          <p:nvPr/>
        </p:nvSpPr>
        <p:spPr>
          <a:xfrm>
            <a:off x="5653782" y="1527391"/>
            <a:ext cx="3422465"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smtClean="0">
                <a:solidFill>
                  <a:srgbClr val="000000"/>
                </a:solidFill>
                <a:cs typeface="Gill Sans"/>
              </a:rPr>
              <a:t>Integrate existing R&amp;E AAIs to create a highway for identities</a:t>
            </a:r>
          </a:p>
        </p:txBody>
      </p:sp>
    </p:spTree>
    <p:extLst>
      <p:ext uri="{BB962C8B-B14F-4D97-AF65-F5344CB8AC3E}">
        <p14:creationId xmlns:p14="http://schemas.microsoft.com/office/powerpoint/2010/main" val="23882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023598" cy="4737633"/>
          </a:xfrm>
        </p:spPr>
        <p:txBody>
          <a:bodyPr/>
          <a:lstStyle/>
          <a:p>
            <a:pPr marL="0" indent="0">
              <a:buNone/>
            </a:pPr>
            <a:r>
              <a:rPr lang="en-US" dirty="0" smtClean="0"/>
              <a:t>The AARC </a:t>
            </a:r>
            <a:r>
              <a:rPr lang="en-US" dirty="0" err="1" smtClean="0"/>
              <a:t>CILogon</a:t>
            </a:r>
            <a:r>
              <a:rPr lang="en-US" dirty="0" smtClean="0"/>
              <a:t>-like Pilot works around this in the ‘trivial’ way</a:t>
            </a:r>
          </a:p>
          <a:p>
            <a:pPr marL="0" indent="0">
              <a:buNone/>
            </a:pPr>
            <a:endParaRPr lang="en-US" dirty="0" smtClean="0"/>
          </a:p>
          <a:p>
            <a:r>
              <a:rPr lang="en-US" dirty="0" smtClean="0"/>
              <a:t>It requests a certificate when the user logs in via the portal (OIDC-&gt;OIDC-&gt;SAML/R&amp;E)</a:t>
            </a:r>
          </a:p>
          <a:p>
            <a:r>
              <a:rPr lang="en-US" dirty="0" smtClean="0"/>
              <a:t>Generates a unique key pair in the Master Portal memory, making a CSR on behalf of the user</a:t>
            </a:r>
            <a:r>
              <a:rPr lang="en-US" dirty="0"/>
              <a:t/>
            </a:r>
            <a:br>
              <a:rPr lang="en-US" dirty="0"/>
            </a:br>
            <a:r>
              <a:rPr lang="en-US" dirty="0" smtClean="0"/>
              <a:t>OK, since </a:t>
            </a:r>
            <a:r>
              <a:rPr lang="en-US" i="1" dirty="0" smtClean="0"/>
              <a:t>“</a:t>
            </a:r>
            <a:r>
              <a:rPr lang="en-GB" i="1" dirty="0"/>
              <a:t>Key material MUST only be generated in the system as a result of a user </a:t>
            </a:r>
            <a:r>
              <a:rPr lang="en-GB" i="1" dirty="0" smtClean="0"/>
              <a:t>action”</a:t>
            </a:r>
            <a:endParaRPr lang="en-GB" dirty="0" smtClean="0"/>
          </a:p>
          <a:p>
            <a:r>
              <a:rPr lang="en-GB" dirty="0" smtClean="0"/>
              <a:t>It then delegates a </a:t>
            </a:r>
            <a:r>
              <a:rPr lang="en-GB" i="1" dirty="0" smtClean="0"/>
              <a:t>proxy</a:t>
            </a:r>
            <a:r>
              <a:rPr lang="en-GB" dirty="0" smtClean="0"/>
              <a:t> to the Master Credential Store (a protected </a:t>
            </a:r>
            <a:r>
              <a:rPr lang="en-GB" dirty="0" err="1" smtClean="0"/>
              <a:t>MyProxy</a:t>
            </a:r>
            <a:r>
              <a:rPr lang="en-GB" dirty="0" smtClean="0"/>
              <a:t>)</a:t>
            </a:r>
          </a:p>
          <a:p>
            <a:r>
              <a:rPr lang="en-GB" dirty="0" smtClean="0"/>
              <a:t>And securely deletes the key pair in memory</a:t>
            </a:r>
          </a:p>
          <a:p>
            <a:endParaRPr lang="en-GB" dirty="0"/>
          </a:p>
          <a:p>
            <a:pPr marL="0" indent="0">
              <a:buNone/>
            </a:pPr>
            <a:r>
              <a:rPr lang="en-GB" i="1" dirty="0" smtClean="0">
                <a:solidFill>
                  <a:srgbClr val="F6791C"/>
                </a:solidFill>
              </a:rPr>
              <a:t>By storing only a proxy in the Master Credential Repository it escapes the PKP and CS guidelines</a:t>
            </a:r>
            <a:endParaRPr lang="en-US" i="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lstStyle/>
          <a:p>
            <a:r>
              <a:rPr lang="en-US" dirty="0" smtClean="0"/>
              <a:t>Building the Pilot</a:t>
            </a:r>
            <a:endParaRPr lang="en-US" dirty="0"/>
          </a:p>
        </p:txBody>
      </p:sp>
    </p:spTree>
    <p:extLst>
      <p:ext uri="{BB962C8B-B14F-4D97-AF65-F5344CB8AC3E}">
        <p14:creationId xmlns:p14="http://schemas.microsoft.com/office/powerpoint/2010/main" val="2233513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PUSPs are already used by the EGI “Long Tail of Science” gateways</a:t>
            </a:r>
          </a:p>
          <a:p>
            <a:r>
              <a:rPr lang="en-US" dirty="0" smtClean="0"/>
              <a:t>RFC3820 proxy certificates generated from a single Approved Robot:</a:t>
            </a:r>
          </a:p>
          <a:p>
            <a:pPr lvl="1"/>
            <a:r>
              <a:rPr lang="en-US" dirty="0" smtClean="0"/>
              <a:t>embedded in the naming is a unique identifier </a:t>
            </a:r>
          </a:p>
          <a:p>
            <a:pPr lvl="1"/>
            <a:r>
              <a:rPr lang="en-US" dirty="0" smtClean="0"/>
              <a:t>the generator (portal) can associate the identifier with an individual Web User</a:t>
            </a:r>
          </a:p>
          <a:p>
            <a:pPr lvl="1"/>
            <a:endParaRPr lang="en-US" dirty="0"/>
          </a:p>
          <a:p>
            <a:pPr lvl="1"/>
            <a:endParaRPr lang="en-US" dirty="0" smtClean="0"/>
          </a:p>
          <a:p>
            <a:pPr lvl="1"/>
            <a:endParaRPr lang="en-US" dirty="0"/>
          </a:p>
          <a:p>
            <a:r>
              <a:rPr lang="en-US" dirty="0" smtClean="0"/>
              <a:t>This can also replace the CA it ‘just’ take the portal setup outside the PKP scope</a:t>
            </a:r>
          </a:p>
          <a:p>
            <a:endParaRPr lang="en-US" dirty="0"/>
          </a:p>
          <a:p>
            <a:pPr marL="0" indent="0">
              <a:buNone/>
            </a:pPr>
            <a:r>
              <a:rPr lang="en-US" sz="2800" b="1" i="1" dirty="0" smtClean="0">
                <a:solidFill>
                  <a:srgbClr val="F6791C"/>
                </a:solidFill>
              </a:rPr>
              <a:t>but … is this the best way to do things??</a:t>
            </a:r>
            <a:endParaRPr lang="en-US" sz="2800" b="1" i="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31</a:t>
            </a:fld>
            <a:endParaRPr lang="en-GB"/>
          </a:p>
        </p:txBody>
      </p:sp>
      <p:sp>
        <p:nvSpPr>
          <p:cNvPr id="4" name="Title 3"/>
          <p:cNvSpPr>
            <a:spLocks noGrp="1"/>
          </p:cNvSpPr>
          <p:nvPr>
            <p:ph type="title"/>
          </p:nvPr>
        </p:nvSpPr>
        <p:spPr/>
        <p:txBody>
          <a:bodyPr/>
          <a:lstStyle/>
          <a:p>
            <a:r>
              <a:rPr lang="en-US" dirty="0" smtClean="0"/>
              <a:t>Another alternative: replace the CA with a single Robot &amp; </a:t>
            </a:r>
            <a:br>
              <a:rPr lang="en-US" dirty="0" smtClean="0"/>
            </a:br>
            <a:r>
              <a:rPr lang="en-US" dirty="0" smtClean="0"/>
              <a:t>‘Per-User sub-proxies’ (PUSPs)</a:t>
            </a:r>
            <a:endParaRPr lang="en-US" dirty="0"/>
          </a:p>
        </p:txBody>
      </p:sp>
      <p:sp>
        <p:nvSpPr>
          <p:cNvPr id="5" name="TextBox 4"/>
          <p:cNvSpPr txBox="1"/>
          <p:nvPr/>
        </p:nvSpPr>
        <p:spPr>
          <a:xfrm>
            <a:off x="4695825" y="6524625"/>
            <a:ext cx="7235827" cy="338554"/>
          </a:xfrm>
          <a:prstGeom prst="rect">
            <a:avLst/>
          </a:prstGeom>
          <a:noFill/>
        </p:spPr>
        <p:txBody>
          <a:bodyPr wrap="none" rtlCol="0">
            <a:spAutoFit/>
          </a:bodyPr>
          <a:lstStyle/>
          <a:p>
            <a:r>
              <a:rPr lang="en-US" sz="1600" dirty="0">
                <a:solidFill>
                  <a:srgbClr val="F6791C"/>
                </a:solidFill>
              </a:rPr>
              <a:t>https://wiki.egi.eu/wiki/Fedcloud-tf:WorkGroups:Federated_AAI:per-user_sub-proxy</a:t>
            </a:r>
          </a:p>
        </p:txBody>
      </p:sp>
      <p:sp>
        <p:nvSpPr>
          <p:cNvPr id="6" name="TextBox 5"/>
          <p:cNvSpPr txBox="1"/>
          <p:nvPr/>
        </p:nvSpPr>
        <p:spPr>
          <a:xfrm>
            <a:off x="463071" y="2925439"/>
            <a:ext cx="11356041" cy="584775"/>
          </a:xfrm>
          <a:prstGeom prst="rect">
            <a:avLst/>
          </a:prstGeom>
          <a:solidFill>
            <a:schemeClr val="bg1">
              <a:lumMod val="95000"/>
            </a:schemeClr>
          </a:solidFill>
        </p:spPr>
        <p:txBody>
          <a:bodyPr wrap="square" rtlCol="0">
            <a:spAutoFit/>
          </a:bodyPr>
          <a:lstStyle/>
          <a:p>
            <a:r>
              <a:rPr lang="en-US" sz="1600" b="1" dirty="0">
                <a:latin typeface="Courier" pitchFamily="49" charset="0"/>
              </a:rPr>
              <a:t>"/C=IT</a:t>
            </a:r>
            <a:r>
              <a:rPr lang="en-US" sz="1600" b="1" dirty="0" smtClean="0">
                <a:latin typeface="Courier" pitchFamily="49" charset="0"/>
              </a:rPr>
              <a:t>/.../</a:t>
            </a:r>
            <a:r>
              <a:rPr lang="en-US" sz="1600" b="1" dirty="0">
                <a:latin typeface="Courier" pitchFamily="49" charset="0"/>
              </a:rPr>
              <a:t>CN=Robot: Catania Science Gateway - Roberto </a:t>
            </a:r>
            <a:r>
              <a:rPr lang="en-US" sz="1600" b="1" dirty="0" err="1" smtClean="0">
                <a:latin typeface="Courier" pitchFamily="49" charset="0"/>
              </a:rPr>
              <a:t>Barbera</a:t>
            </a:r>
            <a:r>
              <a:rPr lang="en-US" sz="1600" b="1" dirty="0" smtClean="0">
                <a:latin typeface="Courier" pitchFamily="49" charset="0"/>
              </a:rPr>
              <a:t>/CN=</a:t>
            </a:r>
            <a:r>
              <a:rPr lang="en-US" sz="1600" b="1" dirty="0" err="1" smtClean="0">
                <a:latin typeface="Courier" pitchFamily="49" charset="0"/>
              </a:rPr>
              <a:t>user:jdoe</a:t>
            </a:r>
            <a:r>
              <a:rPr lang="en-US" sz="1600" b="1" dirty="0">
                <a:latin typeface="Courier" pitchFamily="49" charset="0"/>
              </a:rPr>
              <a:t>" </a:t>
            </a:r>
            <a:r>
              <a:rPr lang="en-US" sz="1600" b="1" dirty="0" err="1" smtClean="0">
                <a:latin typeface="Courier" pitchFamily="49" charset="0"/>
              </a:rPr>
              <a:t>jdoe_localuser</a:t>
            </a:r>
            <a:r>
              <a:rPr lang="en-US" sz="1600" b="1" dirty="0" smtClean="0">
                <a:latin typeface="Courier" pitchFamily="49" charset="0"/>
              </a:rPr>
              <a:t> </a:t>
            </a:r>
            <a:r>
              <a:rPr lang="en-US" sz="1600" b="1" dirty="0">
                <a:latin typeface="Courier" pitchFamily="49" charset="0"/>
              </a:rPr>
              <a:t/>
            </a:r>
            <a:br>
              <a:rPr lang="en-US" sz="1600" b="1" dirty="0">
                <a:latin typeface="Courier" pitchFamily="49" charset="0"/>
              </a:rPr>
            </a:br>
            <a:r>
              <a:rPr lang="en-US" sz="1600" b="1" dirty="0">
                <a:latin typeface="Courier" pitchFamily="49" charset="0"/>
              </a:rPr>
              <a:t>"/C=IT</a:t>
            </a:r>
            <a:r>
              <a:rPr lang="en-US" sz="1600" b="1" dirty="0" smtClean="0">
                <a:latin typeface="Courier" pitchFamily="49" charset="0"/>
              </a:rPr>
              <a:t>/.../</a:t>
            </a:r>
            <a:r>
              <a:rPr lang="en-US" sz="1600" b="1" dirty="0">
                <a:latin typeface="Courier" pitchFamily="49" charset="0"/>
              </a:rPr>
              <a:t>CN=Robot: Catania Science Gateway - Roberto </a:t>
            </a:r>
            <a:r>
              <a:rPr lang="en-US" sz="1600" b="1" dirty="0" err="1" smtClean="0">
                <a:latin typeface="Courier" pitchFamily="49" charset="0"/>
              </a:rPr>
              <a:t>Barbera</a:t>
            </a:r>
            <a:r>
              <a:rPr lang="en-US" sz="1600" b="1" dirty="0" smtClean="0">
                <a:latin typeface="Courier" pitchFamily="49" charset="0"/>
              </a:rPr>
              <a:t>/CN=*" </a:t>
            </a:r>
            <a:r>
              <a:rPr lang="en-US" sz="1600" b="1" dirty="0">
                <a:latin typeface="Courier" pitchFamily="49" charset="0"/>
              </a:rPr>
              <a:t>.</a:t>
            </a:r>
            <a:r>
              <a:rPr lang="en-US" sz="1600" b="1" dirty="0" err="1" smtClean="0">
                <a:latin typeface="Courier" pitchFamily="49" charset="0"/>
              </a:rPr>
              <a:t>portal_users</a:t>
            </a:r>
            <a:endParaRPr lang="en-US" sz="1600" b="1" dirty="0">
              <a:latin typeface="Courier" pitchFamily="49" charset="0"/>
            </a:endParaRPr>
          </a:p>
        </p:txBody>
      </p:sp>
    </p:spTree>
    <p:extLst>
      <p:ext uri="{BB962C8B-B14F-4D97-AF65-F5344CB8AC3E}">
        <p14:creationId xmlns:p14="http://schemas.microsoft.com/office/powerpoint/2010/main" val="1740631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10909300" cy="4942417"/>
          </a:xfrm>
        </p:spPr>
        <p:txBody>
          <a:bodyPr>
            <a:normAutofit lnSpcReduction="10000"/>
          </a:bodyPr>
          <a:lstStyle/>
          <a:p>
            <a:pPr marL="0" indent="0">
              <a:buNone/>
            </a:pPr>
            <a:r>
              <a:rPr lang="en-US" b="1" dirty="0" smtClean="0"/>
              <a:t>Can the user – with duly informed consent – actually delegate credential management?</a:t>
            </a:r>
          </a:p>
          <a:p>
            <a:pPr marL="0" indent="0">
              <a:buNone/>
            </a:pPr>
            <a:endParaRPr lang="en-US" dirty="0" smtClean="0">
              <a:solidFill>
                <a:srgbClr val="F6791C"/>
              </a:solidFill>
            </a:endParaRPr>
          </a:p>
          <a:p>
            <a:pPr marL="0" indent="0">
              <a:buNone/>
            </a:pPr>
            <a:r>
              <a:rPr lang="en-US" dirty="0" smtClean="0">
                <a:solidFill>
                  <a:srgbClr val="F6791C"/>
                </a:solidFill>
              </a:rPr>
              <a:t>Pros</a:t>
            </a:r>
            <a:endParaRPr lang="en-US" dirty="0">
              <a:solidFill>
                <a:srgbClr val="F6791C"/>
              </a:solidFill>
            </a:endParaRPr>
          </a:p>
          <a:p>
            <a:r>
              <a:rPr lang="en-US" dirty="0" smtClean="0"/>
              <a:t>Good for usability and recoverability of user credentials (no separate passwords)</a:t>
            </a:r>
          </a:p>
          <a:p>
            <a:r>
              <a:rPr lang="en-US" dirty="0" smtClean="0"/>
              <a:t>Custodianship is clearly identified (at the master portal operator)</a:t>
            </a:r>
          </a:p>
          <a:p>
            <a:r>
              <a:rPr lang="en-US" dirty="0" smtClean="0"/>
              <a:t>Users are quite fed up with credential management and use </a:t>
            </a:r>
            <a:r>
              <a:rPr lang="en-US" i="1" dirty="0" smtClean="0"/>
              <a:t>any </a:t>
            </a:r>
            <a:r>
              <a:rPr lang="en-US" dirty="0" smtClean="0"/>
              <a:t>solution, so why not this?</a:t>
            </a:r>
          </a:p>
          <a:p>
            <a:r>
              <a:rPr lang="en-US" dirty="0" smtClean="0"/>
              <a:t>Short life time can help limit the risks</a:t>
            </a:r>
          </a:p>
          <a:p>
            <a:pPr marL="0" indent="0">
              <a:buNone/>
            </a:pPr>
            <a:r>
              <a:rPr lang="en-US" dirty="0" smtClean="0">
                <a:solidFill>
                  <a:srgbClr val="F6791C"/>
                </a:solidFill>
              </a:rPr>
              <a:t>Cons</a:t>
            </a:r>
            <a:endParaRPr lang="en-US" dirty="0">
              <a:solidFill>
                <a:srgbClr val="F6791C"/>
              </a:solidFill>
            </a:endParaRPr>
          </a:p>
          <a:p>
            <a:r>
              <a:rPr lang="en-US" dirty="0" smtClean="0"/>
              <a:t>Custodianship is clearly identified – who will want to run the master portal and take the risks?</a:t>
            </a:r>
          </a:p>
          <a:p>
            <a:r>
              <a:rPr lang="en-US" dirty="0" smtClean="0"/>
              <a:t>Master portal operator can act as the user – </a:t>
            </a:r>
          </a:p>
          <a:p>
            <a:r>
              <a:rPr lang="en-US" dirty="0" smtClean="0"/>
              <a:t>Short life time impairs the user for long-running jobs – automatic credential renewal is </a:t>
            </a:r>
            <a:br>
              <a:rPr lang="en-US" dirty="0" smtClean="0"/>
            </a:br>
            <a:r>
              <a:rPr lang="en-US" dirty="0" smtClean="0"/>
              <a:t>non-trivial since you need the user in the loop every time </a:t>
            </a:r>
            <a:br>
              <a:rPr lang="en-US" dirty="0" smtClean="0"/>
            </a:br>
            <a:r>
              <a:rPr lang="en-US" dirty="0" smtClean="0"/>
              <a:t>… and the master portal does not know the workflow</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32</a:t>
            </a:fld>
            <a:endParaRPr lang="en-GB"/>
          </a:p>
        </p:txBody>
      </p:sp>
      <p:sp>
        <p:nvSpPr>
          <p:cNvPr id="4" name="Title 3"/>
          <p:cNvSpPr>
            <a:spLocks noGrp="1"/>
          </p:cNvSpPr>
          <p:nvPr>
            <p:ph type="title"/>
          </p:nvPr>
        </p:nvSpPr>
        <p:spPr/>
        <p:txBody>
          <a:bodyPr/>
          <a:lstStyle/>
          <a:p>
            <a:r>
              <a:rPr lang="en-US" dirty="0" smtClean="0"/>
              <a:t>What is the ‘right’ way of doing this? Considerations</a:t>
            </a:r>
            <a:endParaRPr lang="en-US" dirty="0"/>
          </a:p>
        </p:txBody>
      </p:sp>
    </p:spTree>
    <p:extLst>
      <p:ext uri="{BB962C8B-B14F-4D97-AF65-F5344CB8AC3E}">
        <p14:creationId xmlns:p14="http://schemas.microsoft.com/office/powerpoint/2010/main" val="334994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of credentials with a life time &lt; 1Ms (11days) does allow unencrypted storage</a:t>
            </a:r>
          </a:p>
          <a:p>
            <a:r>
              <a:rPr lang="en-US" dirty="0" smtClean="0"/>
              <a:t>So the master portal could ‘just’ hold them</a:t>
            </a:r>
          </a:p>
          <a:p>
            <a:endParaRPr lang="en-US" dirty="0"/>
          </a:p>
          <a:p>
            <a:pPr marL="0" indent="0">
              <a:buNone/>
            </a:pPr>
            <a:r>
              <a:rPr lang="en-US" dirty="0" smtClean="0"/>
              <a:t>But</a:t>
            </a:r>
          </a:p>
          <a:p>
            <a:r>
              <a:rPr lang="en-US" dirty="0" smtClean="0"/>
              <a:t>Is that indeed better?</a:t>
            </a:r>
          </a:p>
          <a:p>
            <a:r>
              <a:rPr lang="en-US" dirty="0" smtClean="0"/>
              <a:t>The work flow may run for longer than 11 days</a:t>
            </a:r>
          </a:p>
          <a:p>
            <a:r>
              <a:rPr lang="en-US" dirty="0" smtClean="0"/>
              <a:t>master portal cannot renew the credential on behalf of the user (so needs to warn the user, and thus collect more PII than otherwise needed)</a:t>
            </a:r>
          </a:p>
          <a:p>
            <a:r>
              <a:rPr lang="en-US" dirty="0" smtClean="0"/>
              <a:t>master portal does not know the workflow, so cannot ‘renew’ credentials in the VO portal</a:t>
            </a:r>
          </a:p>
          <a:p>
            <a:r>
              <a:rPr lang="en-US" dirty="0" smtClean="0"/>
              <a:t>VO portal might renew, but then needs to be fully trusted to as to refresh based on existing (proxy) credential of the end-user at the master portal credential store</a:t>
            </a:r>
          </a:p>
          <a:p>
            <a:endParaRPr lang="en-US"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33</a:t>
            </a:fld>
            <a:endParaRPr lang="en-GB"/>
          </a:p>
        </p:txBody>
      </p:sp>
      <p:sp>
        <p:nvSpPr>
          <p:cNvPr id="4" name="Title 3"/>
          <p:cNvSpPr>
            <a:spLocks noGrp="1"/>
          </p:cNvSpPr>
          <p:nvPr>
            <p:ph type="title"/>
          </p:nvPr>
        </p:nvSpPr>
        <p:spPr/>
        <p:txBody>
          <a:bodyPr/>
          <a:lstStyle/>
          <a:p>
            <a:r>
              <a:rPr lang="en-US" dirty="0" smtClean="0"/>
              <a:t>Short-lived credentials?</a:t>
            </a:r>
            <a:endParaRPr lang="en-US" dirty="0"/>
          </a:p>
        </p:txBody>
      </p:sp>
    </p:spTree>
    <p:extLst>
      <p:ext uri="{BB962C8B-B14F-4D97-AF65-F5344CB8AC3E}">
        <p14:creationId xmlns:p14="http://schemas.microsoft.com/office/powerpoint/2010/main" val="711981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a:p>
            <a:endParaRPr lang="en-GB" dirty="0"/>
          </a:p>
        </p:txBody>
      </p:sp>
      <p:sp>
        <p:nvSpPr>
          <p:cNvPr id="3" name="TextBox 2"/>
          <p:cNvSpPr txBox="1"/>
          <p:nvPr/>
        </p:nvSpPr>
        <p:spPr>
          <a:xfrm>
            <a:off x="422795" y="440878"/>
            <a:ext cx="5378204" cy="584775"/>
          </a:xfrm>
          <a:prstGeom prst="rect">
            <a:avLst/>
          </a:prstGeom>
          <a:noFill/>
        </p:spPr>
        <p:txBody>
          <a:bodyPr wrap="none" rtlCol="0">
            <a:spAutoFit/>
          </a:bodyPr>
          <a:lstStyle/>
          <a:p>
            <a:r>
              <a:rPr lang="en-US" sz="1600" dirty="0" smtClean="0">
                <a:solidFill>
                  <a:srgbClr val="F6791C"/>
                </a:solidFill>
              </a:rPr>
              <a:t>Thanks to all AARC folk whose slides and work I used in here – </a:t>
            </a:r>
            <a:br>
              <a:rPr lang="en-US" sz="1600" dirty="0" smtClean="0">
                <a:solidFill>
                  <a:srgbClr val="F6791C"/>
                </a:solidFill>
              </a:rPr>
            </a:br>
            <a:r>
              <a:rPr lang="en-US" sz="1600" dirty="0" smtClean="0">
                <a:solidFill>
                  <a:srgbClr val="F6791C"/>
                </a:solidFill>
              </a:rPr>
              <a:t>esp. </a:t>
            </a:r>
            <a:r>
              <a:rPr lang="en-US" sz="1600" dirty="0" smtClean="0">
                <a:solidFill>
                  <a:srgbClr val="F6791C"/>
                </a:solidFill>
              </a:rPr>
              <a:t>Mischa </a:t>
            </a:r>
            <a:r>
              <a:rPr lang="en-US" sz="1600" dirty="0" err="1" smtClean="0">
                <a:solidFill>
                  <a:srgbClr val="F6791C"/>
                </a:solidFill>
              </a:rPr>
              <a:t>Sall</a:t>
            </a:r>
            <a:r>
              <a:rPr lang="en-GB" sz="1600" dirty="0" smtClean="0">
                <a:solidFill>
                  <a:srgbClr val="F6791C"/>
                </a:solidFill>
              </a:rPr>
              <a:t>é, </a:t>
            </a:r>
            <a:r>
              <a:rPr lang="en-GB" sz="1600" dirty="0" err="1" smtClean="0">
                <a:solidFill>
                  <a:srgbClr val="F6791C"/>
                </a:solidFill>
              </a:rPr>
              <a:t>Tamas</a:t>
            </a:r>
            <a:r>
              <a:rPr lang="en-GB" sz="1600" dirty="0" smtClean="0">
                <a:solidFill>
                  <a:srgbClr val="F6791C"/>
                </a:solidFill>
              </a:rPr>
              <a:t> </a:t>
            </a:r>
            <a:r>
              <a:rPr lang="en-GB" sz="1600" dirty="0" err="1" smtClean="0">
                <a:solidFill>
                  <a:srgbClr val="F6791C"/>
                </a:solidFill>
              </a:rPr>
              <a:t>Balogh</a:t>
            </a:r>
            <a:r>
              <a:rPr lang="en-GB" sz="1600" dirty="0" smtClean="0">
                <a:solidFill>
                  <a:srgbClr val="F6791C"/>
                </a:solidFill>
              </a:rPr>
              <a:t>, Jim </a:t>
            </a:r>
            <a:r>
              <a:rPr lang="en-GB" sz="1600" dirty="0" err="1" smtClean="0">
                <a:solidFill>
                  <a:srgbClr val="F6791C"/>
                </a:solidFill>
              </a:rPr>
              <a:t>Basney</a:t>
            </a:r>
            <a:r>
              <a:rPr lang="en-GB" sz="1600" dirty="0" smtClean="0">
                <a:solidFill>
                  <a:srgbClr val="F6791C"/>
                </a:solidFill>
              </a:rPr>
              <a:t>, </a:t>
            </a:r>
            <a:r>
              <a:rPr lang="en-US" sz="1600" dirty="0" smtClean="0">
                <a:solidFill>
                  <a:srgbClr val="F6791C"/>
                </a:solidFill>
              </a:rPr>
              <a:t>Paul van </a:t>
            </a:r>
            <a:r>
              <a:rPr lang="en-US" sz="1600" dirty="0" err="1" smtClean="0">
                <a:solidFill>
                  <a:srgbClr val="F6791C"/>
                </a:solidFill>
              </a:rPr>
              <a:t>Dijk</a:t>
            </a:r>
            <a:endParaRPr lang="en-US" sz="1600" dirty="0">
              <a:solidFill>
                <a:srgbClr val="F6791C"/>
              </a:solidFill>
            </a:endParaRPr>
          </a:p>
        </p:txBody>
      </p:sp>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AARC Structure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416049"/>
            <a:ext cx="6578600" cy="4933950"/>
          </a:xfrm>
          <a:prstGeom prst="rect">
            <a:avLst/>
          </a:prstGeom>
        </p:spPr>
      </p:pic>
    </p:spTree>
    <p:extLst>
      <p:ext uri="{BB962C8B-B14F-4D97-AF65-F5344CB8AC3E}">
        <p14:creationId xmlns:p14="http://schemas.microsoft.com/office/powerpoint/2010/main" val="391809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Most infrastructures move to completely hiding PKIX from the end-user</a:t>
            </a:r>
          </a:p>
          <a:p>
            <a:pPr lvl="1"/>
            <a:r>
              <a:rPr lang="en-US" sz="2000" dirty="0" smtClean="0"/>
              <a:t>“we’ve found all people in the world who understand PKI” (and they by now all got a certificate ;-)</a:t>
            </a:r>
          </a:p>
          <a:p>
            <a:pPr lvl="1"/>
            <a:r>
              <a:rPr lang="en-US" sz="2000" dirty="0" smtClean="0"/>
              <a:t>EEPKI + RFC3820 proxies do solve both the CLI and delegation use case rather nicely</a:t>
            </a:r>
          </a:p>
          <a:p>
            <a:pPr lvl="1"/>
            <a:endParaRPr lang="en-US" sz="2000" dirty="0"/>
          </a:p>
          <a:p>
            <a:r>
              <a:rPr lang="en-US" sz="2400" dirty="0" smtClean="0"/>
              <a:t>Bridging and translation is the pragmatic approach</a:t>
            </a:r>
          </a:p>
          <a:p>
            <a:pPr lvl="1"/>
            <a:r>
              <a:rPr lang="en-US" sz="2000" dirty="0" smtClean="0"/>
              <a:t>Does not require major technical changes in existing R&amp;E federations</a:t>
            </a:r>
          </a:p>
          <a:p>
            <a:pPr lvl="1"/>
            <a:r>
              <a:rPr lang="en-US" sz="2000" dirty="0" smtClean="0"/>
              <a:t>Allows for community-centric identities-of-last-resort (or first resort, for that matter!)</a:t>
            </a:r>
          </a:p>
          <a:p>
            <a:pPr lvl="1"/>
            <a:r>
              <a:rPr lang="en-US" sz="2000" dirty="0" smtClean="0"/>
              <a:t>Time line is more predictable, because fewer entities are involved – </a:t>
            </a:r>
            <a:br>
              <a:rPr lang="en-US" sz="2000" dirty="0" smtClean="0"/>
            </a:br>
            <a:r>
              <a:rPr lang="en-US" sz="2000" dirty="0" smtClean="0"/>
              <a:t>and those entities have a stake in and the benefits off the results</a:t>
            </a:r>
          </a:p>
          <a:p>
            <a:endParaRPr lang="en-US" sz="2400" dirty="0" smtClean="0"/>
          </a:p>
          <a:p>
            <a:r>
              <a:rPr lang="en-US" sz="2400" dirty="0" smtClean="0"/>
              <a:t>Emerging as a pattern in many Research Infrastructures that use CLI or brokerage</a:t>
            </a:r>
          </a:p>
          <a:p>
            <a:pPr lvl="1"/>
            <a:r>
              <a:rPr lang="en-US" sz="2000" dirty="0" smtClean="0"/>
              <a:t>ELIXIR, UMBRELLA, WLCG, INDIGO DC</a:t>
            </a:r>
          </a:p>
          <a:p>
            <a:pPr lvl="1"/>
            <a:r>
              <a:rPr lang="en-US" sz="2000" dirty="0" smtClean="0"/>
              <a:t>SAML-&gt;OIDC, SAML-&gt;X509, X509-&gt;OIDC, X509-&gt;SAML, OIDC-&gt;X509, …</a:t>
            </a:r>
            <a:endParaRPr lang="en-US" sz="20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AARC Pilots and the EGI AAI evolution</a:t>
            </a:r>
            <a:endParaRPr lang="en-US" dirty="0"/>
          </a:p>
        </p:txBody>
      </p:sp>
    </p:spTree>
    <p:extLst>
      <p:ext uri="{BB962C8B-B14F-4D97-AF65-F5344CB8AC3E}">
        <p14:creationId xmlns:p14="http://schemas.microsoft.com/office/powerpoint/2010/main" val="119406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795" y="49212"/>
            <a:ext cx="11964429" cy="67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2875" y="6105525"/>
            <a:ext cx="1950277" cy="276999"/>
          </a:xfrm>
          <a:prstGeom prst="rect">
            <a:avLst/>
          </a:prstGeom>
          <a:noFill/>
        </p:spPr>
        <p:txBody>
          <a:bodyPr wrap="none" rtlCol="0">
            <a:spAutoFit/>
          </a:bodyPr>
          <a:lstStyle/>
          <a:p>
            <a:r>
              <a:rPr lang="en-US" sz="1200" i="1" dirty="0" smtClean="0">
                <a:solidFill>
                  <a:srgbClr val="F6791C"/>
                </a:solidFill>
              </a:rPr>
              <a:t>Marcus </a:t>
            </a:r>
            <a:r>
              <a:rPr lang="en-US" sz="1200" i="1" dirty="0" err="1" smtClean="0">
                <a:solidFill>
                  <a:srgbClr val="F6791C"/>
                </a:solidFill>
              </a:rPr>
              <a:t>Hardt</a:t>
            </a:r>
            <a:r>
              <a:rPr lang="en-US" sz="1200" i="1" dirty="0" smtClean="0">
                <a:solidFill>
                  <a:srgbClr val="F6791C"/>
                </a:solidFill>
              </a:rPr>
              <a:t>, KIT and AARC</a:t>
            </a:r>
            <a:endParaRPr lang="en-US" sz="1200" i="1" dirty="0">
              <a:solidFill>
                <a:srgbClr val="F6791C"/>
              </a:solidFill>
            </a:endParaRPr>
          </a:p>
        </p:txBody>
      </p:sp>
      <p:sp>
        <p:nvSpPr>
          <p:cNvPr id="6" name="Rectangle 5"/>
          <p:cNvSpPr/>
          <p:nvPr/>
        </p:nvSpPr>
        <p:spPr>
          <a:xfrm>
            <a:off x="0" y="6595949"/>
            <a:ext cx="6334126" cy="276999"/>
          </a:xfrm>
          <a:prstGeom prst="rect">
            <a:avLst/>
          </a:prstGeom>
          <a:solidFill>
            <a:srgbClr val="FFFFFF">
              <a:alpha val="50196"/>
            </a:srgbClr>
          </a:solidFill>
        </p:spPr>
        <p:txBody>
          <a:bodyPr wrap="square">
            <a:spAutoFit/>
          </a:bodyPr>
          <a:lstStyle/>
          <a:p>
            <a:r>
              <a:rPr lang="en-US" sz="1200" dirty="0">
                <a:solidFill>
                  <a:srgbClr val="F6791C"/>
                </a:solidFill>
              </a:rPr>
              <a:t>https://aarc-project.eu/wp-content/uploads/2015/11/20151102-JRA1.2-Blueprint-Status-Hardt.pdf</a:t>
            </a:r>
          </a:p>
        </p:txBody>
      </p:sp>
      <p:sp>
        <p:nvSpPr>
          <p:cNvPr id="7" name="TextBox 6"/>
          <p:cNvSpPr txBox="1"/>
          <p:nvPr/>
        </p:nvSpPr>
        <p:spPr>
          <a:xfrm>
            <a:off x="0" y="3609975"/>
            <a:ext cx="1549591" cy="954107"/>
          </a:xfrm>
          <a:prstGeom prst="rect">
            <a:avLst/>
          </a:prstGeom>
          <a:noFill/>
        </p:spPr>
        <p:txBody>
          <a:bodyPr wrap="none" rtlCol="0">
            <a:spAutoFit/>
          </a:bodyPr>
          <a:lstStyle/>
          <a:p>
            <a:r>
              <a:rPr lang="en-US" sz="2800" b="1" dirty="0" smtClean="0">
                <a:solidFill>
                  <a:srgbClr val="003F5E"/>
                </a:solidFill>
              </a:rPr>
              <a:t>Example:</a:t>
            </a:r>
            <a:br>
              <a:rPr lang="en-US" sz="2800" b="1" dirty="0" smtClean="0">
                <a:solidFill>
                  <a:srgbClr val="003F5E"/>
                </a:solidFill>
              </a:rPr>
            </a:br>
            <a:r>
              <a:rPr lang="en-US" sz="2800" b="1" dirty="0" smtClean="0">
                <a:solidFill>
                  <a:srgbClr val="003F5E"/>
                </a:solidFill>
              </a:rPr>
              <a:t>Umbrella</a:t>
            </a:r>
            <a:endParaRPr lang="en-US" sz="2800" b="1" dirty="0">
              <a:solidFill>
                <a:srgbClr val="003F5E"/>
              </a:solidFill>
            </a:endParaRPr>
          </a:p>
        </p:txBody>
      </p:sp>
    </p:spTree>
    <p:extLst>
      <p:ext uri="{BB962C8B-B14F-4D97-AF65-F5344CB8AC3E}">
        <p14:creationId xmlns:p14="http://schemas.microsoft.com/office/powerpoint/2010/main" val="232743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2238375"/>
            <a:ext cx="4781550" cy="838200"/>
          </a:xfrm>
        </p:spPr>
        <p:txBody>
          <a:bodyPr>
            <a:normAutofit fontScale="92500"/>
          </a:bodyPr>
          <a:lstStyle/>
          <a:p>
            <a:pPr marL="0" indent="0">
              <a:buNone/>
            </a:pPr>
            <a:r>
              <a:rPr lang="en-US" dirty="0" smtClean="0"/>
              <a:t>NCSA (IL,USA) operated service and project</a:t>
            </a:r>
          </a:p>
          <a:p>
            <a:pPr marL="0" indent="0">
              <a:buNone/>
            </a:pPr>
            <a:r>
              <a:rPr lang="en-US" dirty="0" err="1" smtClean="0"/>
              <a:t>InCommon</a:t>
            </a:r>
            <a:r>
              <a:rPr lang="en-US" dirty="0" smtClean="0"/>
              <a:t> backed MICS and IOTA</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Translation services – an overview</a:t>
            </a:r>
            <a:endParaRPr lang="en-US" dirty="0"/>
          </a:p>
        </p:txBody>
      </p:sp>
      <p:pic>
        <p:nvPicPr>
          <p:cNvPr id="4098" name="Picture 2" descr="H:\Home\davidg\Template\Logos\cilogon-service-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562100"/>
            <a:ext cx="4362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Home\davidg\Projects-misc\Terena\GEANT-Logo\geant-logo-traced.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9013" y="4733742"/>
            <a:ext cx="1212749" cy="52882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7400926" y="5410199"/>
            <a:ext cx="4279898" cy="981075"/>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t>GEANT Trusted Certificate Service TCS</a:t>
            </a:r>
          </a:p>
          <a:p>
            <a:pPr marL="0" indent="0" algn="r">
              <a:buFont typeface="Arial" panose="020B0604020202020204" pitchFamily="34" charset="0"/>
              <a:buNone/>
            </a:pPr>
            <a:r>
              <a:rPr lang="en-US" i="1" dirty="0" smtClean="0"/>
              <a:t>could be turned into a translation service, when each subscriber would enable that since it has a subscriber-centric validation model</a:t>
            </a:r>
            <a:endParaRPr lang="en-US" i="1" dirty="0"/>
          </a:p>
        </p:txBody>
      </p:sp>
      <p:pic>
        <p:nvPicPr>
          <p:cNvPr id="4103" name="Picture 7" descr="H:\Home\davidg\Template\Logos\cern_logo_whi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214" y="3667125"/>
            <a:ext cx="900361" cy="87153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p:cNvSpPr txBox="1">
            <a:spLocks/>
          </p:cNvSpPr>
          <p:nvPr/>
        </p:nvSpPr>
        <p:spPr>
          <a:xfrm>
            <a:off x="1795214" y="4571998"/>
            <a:ext cx="3605461" cy="104775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CERN wLCG IOTA CA</a:t>
            </a:r>
          </a:p>
          <a:p>
            <a:pPr marL="0" indent="0">
              <a:buFont typeface="Arial" panose="020B0604020202020204" pitchFamily="34" charset="0"/>
              <a:buNone/>
            </a:pPr>
            <a:r>
              <a:rPr lang="en-US" i="1" dirty="0" smtClean="0"/>
              <a:t>eduGAIN backed with added </a:t>
            </a:r>
            <a:br>
              <a:rPr lang="en-US" i="1" dirty="0" smtClean="0"/>
            </a:br>
            <a:r>
              <a:rPr lang="en-US" i="1" dirty="0" smtClean="0"/>
              <a:t>CERN HR DB controls</a:t>
            </a:r>
            <a:endParaRPr lang="en-US" i="1" dirty="0"/>
          </a:p>
        </p:txBody>
      </p:sp>
      <p:pic>
        <p:nvPicPr>
          <p:cNvPr id="4107" name="Picture 11" descr="https://upload.wikimedia.org/wikipedia/commons/thumb/5/54/Flag_of_Europe_waving.svg/447px-Flag_of_Europe_waving.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325297" y="1733550"/>
            <a:ext cx="1898326" cy="13335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txBox="1">
            <a:spLocks/>
          </p:cNvSpPr>
          <p:nvPr/>
        </p:nvSpPr>
        <p:spPr>
          <a:xfrm>
            <a:off x="6442073" y="3228975"/>
            <a:ext cx="4781550" cy="8382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t>Generic ‘opaque’ certificate in Europe</a:t>
            </a:r>
          </a:p>
          <a:p>
            <a:pPr marL="0" indent="0" algn="r">
              <a:buFont typeface="Arial" panose="020B0604020202020204" pitchFamily="34" charset="0"/>
              <a:buNone/>
            </a:pPr>
            <a:r>
              <a:rPr lang="en-US" i="1" dirty="0" smtClean="0"/>
              <a:t>Helps with PII data protection and integration with ESFRIs and e-Infrastructure</a:t>
            </a:r>
            <a:endParaRPr lang="en-US" i="1" dirty="0"/>
          </a:p>
        </p:txBody>
      </p:sp>
    </p:spTree>
    <p:extLst>
      <p:ext uri="{BB962C8B-B14F-4D97-AF65-F5344CB8AC3E}">
        <p14:creationId xmlns:p14="http://schemas.microsoft.com/office/powerpoint/2010/main" val="84942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423648" cy="4737633"/>
          </a:xfrm>
        </p:spPr>
        <p:txBody>
          <a:bodyPr/>
          <a:lstStyle/>
          <a:p>
            <a:r>
              <a:rPr lang="en-US" dirty="0" smtClean="0"/>
              <a:t>AARC </a:t>
            </a:r>
            <a:r>
              <a:rPr lang="en-US" i="1" dirty="0" smtClean="0"/>
              <a:t>will not operate </a:t>
            </a:r>
            <a:r>
              <a:rPr lang="en-US" dirty="0" smtClean="0"/>
              <a:t>any long-term services (that’s for GEANT, EGI, PRACE, EUDAT …)</a:t>
            </a:r>
          </a:p>
          <a:p>
            <a:r>
              <a:rPr lang="en-US" dirty="0" smtClean="0"/>
              <a:t>But </a:t>
            </a:r>
            <a:r>
              <a:rPr lang="en-US" i="1" dirty="0" smtClean="0"/>
              <a:t>will pilot </a:t>
            </a:r>
            <a:r>
              <a:rPr lang="en-US" dirty="0" smtClean="0"/>
              <a:t>actual technology combinations that are useful to (research) communities</a:t>
            </a:r>
          </a:p>
          <a:p>
            <a:endParaRPr lang="en-US" dirty="0" smtClean="0"/>
          </a:p>
          <a:p>
            <a:pPr marL="0" indent="0">
              <a:buNone/>
            </a:pPr>
            <a:r>
              <a:rPr lang="en-US" dirty="0" smtClean="0"/>
              <a:t>Proposal-identified pre-pilot: certificate-less access to existing services with “</a:t>
            </a:r>
            <a:r>
              <a:rPr lang="en-US" dirty="0" err="1" smtClean="0"/>
              <a:t>CILogon</a:t>
            </a:r>
            <a:r>
              <a:rPr lang="en-US" dirty="0" smtClean="0"/>
              <a:t> for Europe”</a:t>
            </a:r>
            <a:endParaRPr lang="en-US" dirty="0"/>
          </a:p>
          <a:p>
            <a:r>
              <a:rPr lang="en-US" dirty="0" smtClean="0"/>
              <a:t>Driven by Mischa </a:t>
            </a:r>
            <a:r>
              <a:rPr lang="en-US" dirty="0" err="1" smtClean="0"/>
              <a:t>Sall</a:t>
            </a:r>
            <a:r>
              <a:rPr lang="en-GB" dirty="0" smtClean="0"/>
              <a:t>é</a:t>
            </a:r>
            <a:r>
              <a:rPr lang="en-US" dirty="0" smtClean="0"/>
              <a:t> and </a:t>
            </a:r>
            <a:r>
              <a:rPr lang="en-US" dirty="0" err="1" smtClean="0"/>
              <a:t>Tamas</a:t>
            </a:r>
            <a:r>
              <a:rPr lang="en-US" dirty="0" smtClean="0"/>
              <a:t> </a:t>
            </a:r>
            <a:r>
              <a:rPr lang="en-US" dirty="0" err="1" smtClean="0"/>
              <a:t>Balogh</a:t>
            </a:r>
            <a:r>
              <a:rPr lang="en-US" dirty="0" smtClean="0"/>
              <a:t> (Nikhef)</a:t>
            </a:r>
          </a:p>
          <a:p>
            <a:r>
              <a:rPr lang="en-US" dirty="0" smtClean="0"/>
              <a:t>Aligned with the EGI “JRA1” activity around the evolution of the AAI technology (</a:t>
            </a:r>
            <a:r>
              <a:rPr lang="en-US" dirty="0" err="1" smtClean="0"/>
              <a:t>ChristosK</a:t>
            </a:r>
            <a:r>
              <a:rPr lang="en-US" dirty="0" smtClean="0"/>
              <a:t>)</a:t>
            </a:r>
          </a:p>
          <a:p>
            <a:r>
              <a:rPr lang="en-US" dirty="0" smtClean="0"/>
              <a:t>Using actual use cases from EGI competence </a:t>
            </a:r>
            <a:r>
              <a:rPr lang="en-US" dirty="0" err="1" smtClean="0"/>
              <a:t>centres</a:t>
            </a:r>
            <a:r>
              <a:rPr lang="en-US" dirty="0" smtClean="0"/>
              <a:t> and AARC communities</a:t>
            </a:r>
          </a:p>
          <a:p>
            <a:endParaRPr lang="en-US" dirty="0" smtClean="0"/>
          </a:p>
          <a:p>
            <a:endParaRPr lang="en-US" dirty="0">
              <a:solidFill>
                <a:srgbClr val="F6791C"/>
              </a:solidFill>
            </a:endParaRPr>
          </a:p>
          <a:p>
            <a:pPr marL="0" indent="0" algn="ctr">
              <a:buNone/>
            </a:pPr>
            <a:r>
              <a:rPr lang="en-US" i="1" dirty="0" smtClean="0">
                <a:solidFill>
                  <a:srgbClr val="F6791C"/>
                </a:solidFill>
              </a:rPr>
              <a:t>“It’s always a challenge to pilot something with a real community – the expectations are usually much higher than what can be provided in a pilot …”</a:t>
            </a:r>
            <a:endParaRPr lang="en-US" i="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AARC engagement process: operational pilots</a:t>
            </a:r>
            <a:endParaRPr lang="en-US" dirty="0"/>
          </a:p>
        </p:txBody>
      </p:sp>
    </p:spTree>
    <p:extLst>
      <p:ext uri="{BB962C8B-B14F-4D97-AF65-F5344CB8AC3E}">
        <p14:creationId xmlns:p14="http://schemas.microsoft.com/office/powerpoint/2010/main" val="264040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Establish a </a:t>
            </a:r>
            <a:r>
              <a:rPr lang="en-US" b="1" dirty="0" err="1" smtClean="0"/>
              <a:t>CILogon</a:t>
            </a:r>
            <a:r>
              <a:rPr lang="en-US" b="1" dirty="0" smtClean="0"/>
              <a:t> (like) service in Europe</a:t>
            </a:r>
          </a:p>
          <a:p>
            <a:r>
              <a:rPr lang="en-US" dirty="0" smtClean="0"/>
              <a:t>Integrated closely with R&amp;E federation landscape (with all of full-mesh, H&amp;S, mixed-models)</a:t>
            </a:r>
          </a:p>
          <a:p>
            <a:r>
              <a:rPr lang="en-US" dirty="0" smtClean="0"/>
              <a:t>Integration with user community services and attribute services</a:t>
            </a:r>
          </a:p>
          <a:p>
            <a:r>
              <a:rPr lang="en-US" dirty="0" smtClean="0"/>
              <a:t>Close co-operation with the </a:t>
            </a:r>
            <a:r>
              <a:rPr lang="en-US" dirty="0" err="1" smtClean="0"/>
              <a:t>CILogon</a:t>
            </a:r>
            <a:r>
              <a:rPr lang="en-US" dirty="0" smtClean="0"/>
              <a:t> Project (Jim </a:t>
            </a:r>
            <a:r>
              <a:rPr lang="en-US" dirty="0" err="1" smtClean="0"/>
              <a:t>Basney</a:t>
            </a:r>
            <a:r>
              <a:rPr lang="en-US" dirty="0" smtClean="0"/>
              <a:t> et al.)</a:t>
            </a:r>
          </a:p>
          <a:p>
            <a:endParaRPr lang="en-US" dirty="0"/>
          </a:p>
          <a:p>
            <a:pPr marL="0" indent="0">
              <a:buNone/>
            </a:pPr>
            <a:r>
              <a:rPr lang="en-US" b="1" dirty="0" smtClean="0"/>
              <a:t>Pre-pilot work, so based on pre-AARC requirements gathering</a:t>
            </a:r>
          </a:p>
          <a:p>
            <a:r>
              <a:rPr lang="en-US" dirty="0" smtClean="0"/>
              <a:t>FIM4R requests, alignment with known user communities (EGI evolution, ELIXIR)</a:t>
            </a:r>
          </a:p>
          <a:p>
            <a:r>
              <a:rPr lang="en-US" dirty="0" smtClean="0"/>
              <a:t>Potential to support the EGI ENGAGE community ‘competence </a:t>
            </a:r>
            <a:r>
              <a:rPr lang="en-US" dirty="0" err="1" smtClean="0"/>
              <a:t>centre</a:t>
            </a:r>
            <a:r>
              <a:rPr lang="en-US" dirty="0" smtClean="0"/>
              <a:t>’ work</a:t>
            </a:r>
          </a:p>
          <a:p>
            <a:r>
              <a:rPr lang="en-US" dirty="0" smtClean="0"/>
              <a:t>Leveraging existing components and services: </a:t>
            </a:r>
            <a:r>
              <a:rPr lang="en-US" dirty="0" err="1" smtClean="0"/>
              <a:t>CIlogon</a:t>
            </a:r>
            <a:r>
              <a:rPr lang="en-US" dirty="0" smtClean="0"/>
              <a:t> + ‘OAuth4MyProxy’ components, VOMS Attribute Certificate service, OIDC libraries, …</a:t>
            </a:r>
          </a:p>
          <a:p>
            <a:r>
              <a:rPr lang="en-US" dirty="0" smtClean="0"/>
              <a:t>Try to fit first in the existing policy framework: Approved Robots (and “PUSPs”), Trusted Credential Stores, PKP Guidelines, IGTF ‘DOGWOOD’ – unless the pilot runs aground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AARC SA1 “</a:t>
            </a:r>
            <a:r>
              <a:rPr lang="en-US" dirty="0" err="1" smtClean="0"/>
              <a:t>CIlogon</a:t>
            </a:r>
            <a:r>
              <a:rPr lang="en-US" dirty="0"/>
              <a:t>-</a:t>
            </a:r>
            <a:r>
              <a:rPr lang="en-US" dirty="0" smtClean="0"/>
              <a:t>like Pre-Pilot”</a:t>
            </a:r>
            <a:endParaRPr lang="en-US" dirty="0"/>
          </a:p>
        </p:txBody>
      </p:sp>
    </p:spTree>
    <p:extLst>
      <p:ext uri="{BB962C8B-B14F-4D97-AF65-F5344CB8AC3E}">
        <p14:creationId xmlns:p14="http://schemas.microsoft.com/office/powerpoint/2010/main" val="169706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23740</TotalTime>
  <Words>2763</Words>
  <Application>Microsoft Office PowerPoint</Application>
  <PresentationFormat>Custom</PresentationFormat>
  <Paragraphs>313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GEANT Association</vt:lpstr>
      <vt:lpstr>PowerPoint Presentation</vt:lpstr>
      <vt:lpstr>Some AARC Facts</vt:lpstr>
      <vt:lpstr>AARC Vision and Objectives  </vt:lpstr>
      <vt:lpstr>AARC Structure</vt:lpstr>
      <vt:lpstr>AARC Pilots and the EGI AAI evolution</vt:lpstr>
      <vt:lpstr>PowerPoint Presentation</vt:lpstr>
      <vt:lpstr>Translation services – an overview</vt:lpstr>
      <vt:lpstr>AARC engagement process: operational pilots</vt:lpstr>
      <vt:lpstr>AARC SA1 “CIlogon-like Pre-Pilot”</vt:lpstr>
      <vt:lpstr>Desired features set</vt:lpstr>
      <vt:lpstr>CILogon service and project (Jim Basney et al.)</vt:lpstr>
      <vt:lpstr>PowerPoint Presentation</vt:lpstr>
      <vt:lpstr>CILogon demo portal: Delegation of credentials using OAuth4MyProxy</vt:lpstr>
      <vt:lpstr>CILogon and SAML ECP</vt:lpstr>
      <vt:lpstr>CILogon adoption in the US/InCommon</vt:lpstr>
      <vt:lpstr>End-user credential hiding in the AARC CILogon-like Pilot</vt:lpstr>
      <vt:lpstr>Components</vt:lpstr>
      <vt:lpstr>Authorization at the VO level</vt:lpstr>
      <vt:lpstr>It’s a complex flow … because of a double OIDC + SAML + Online CA</vt:lpstr>
      <vt:lpstr>X509 (proxy) certificates as opaque access tokens</vt:lpstr>
      <vt:lpstr>Master portal is a rather critical service</vt:lpstr>
      <vt:lpstr>Distribution of Roles in a Sustainable Model</vt:lpstr>
      <vt:lpstr>Relevant (IGTF) policies</vt:lpstr>
      <vt:lpstr>Towards a CILogon CA for Europe</vt:lpstr>
      <vt:lpstr>Operating an generic European IOTA CA</vt:lpstr>
      <vt:lpstr>Protecting credentials, CS Operators</vt:lpstr>
      <vt:lpstr>PKP Guidelines</vt:lpstr>
      <vt:lpstr>PKP Guidelines</vt:lpstr>
      <vt:lpstr>PKP Guidelines – the Challenge</vt:lpstr>
      <vt:lpstr>Building the Pilot</vt:lpstr>
      <vt:lpstr>Another alternative: replace the CA with a single Robot &amp;  ‘Per-User sub-proxies’ (PUSPs)</vt:lpstr>
      <vt:lpstr>What is the ‘right’ way of doing this? Considerations</vt:lpstr>
      <vt:lpstr>Short-lived credentials?</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DavidG</cp:lastModifiedBy>
  <cp:revision>182</cp:revision>
  <cp:lastPrinted>2015-05-01T10:30:08Z</cp:lastPrinted>
  <dcterms:created xsi:type="dcterms:W3CDTF">2015-04-29T14:13:57Z</dcterms:created>
  <dcterms:modified xsi:type="dcterms:W3CDTF">2016-01-15T09:53:18Z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