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76" r:id="rId5"/>
    <p:sldId id="358" r:id="rId6"/>
    <p:sldId id="389" r:id="rId7"/>
    <p:sldId id="457" r:id="rId8"/>
    <p:sldId id="426" r:id="rId9"/>
    <p:sldId id="458" r:id="rId10"/>
    <p:sldId id="422" r:id="rId11"/>
    <p:sldId id="440" r:id="rId12"/>
    <p:sldId id="415" r:id="rId13"/>
    <p:sldId id="361" r:id="rId14"/>
    <p:sldId id="408" r:id="rId15"/>
  </p:sldIdLst>
  <p:sldSz cx="12192000" cy="6858000"/>
  <p:notesSz cx="9944100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959"/>
    <a:srgbClr val="F8F8F8"/>
    <a:srgbClr val="F57A1E"/>
    <a:srgbClr val="FFFFFF"/>
    <a:srgbClr val="FABD90"/>
    <a:srgbClr val="AFBEC9"/>
    <a:srgbClr val="1F4E79"/>
    <a:srgbClr val="3D5D74"/>
    <a:srgbClr val="496D86"/>
    <a:srgbClr val="006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5" autoAdjust="0"/>
    <p:restoredTop sz="94434"/>
  </p:normalViewPr>
  <p:slideViewPr>
    <p:cSldViewPr snapToGrid="0">
      <p:cViewPr varScale="1">
        <p:scale>
          <a:sx n="93" d="100"/>
          <a:sy n="93" d="100"/>
        </p:scale>
        <p:origin x="76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2"/>
            <a:ext cx="4309968" cy="341648"/>
          </a:xfrm>
          <a:prstGeom prst="rect">
            <a:avLst/>
          </a:prstGeom>
        </p:spPr>
        <p:txBody>
          <a:bodyPr vert="horz" lIns="92233" tIns="46115" rIns="92233" bIns="46115" rtlCol="0"/>
          <a:lstStyle>
            <a:lvl1pPr algn="l">
              <a:defRPr sz="1100"/>
            </a:lvl1pPr>
          </a:lstStyle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12"/>
            <a:ext cx="4309968" cy="341648"/>
          </a:xfrm>
          <a:prstGeom prst="rect">
            <a:avLst/>
          </a:prstGeom>
        </p:spPr>
        <p:txBody>
          <a:bodyPr vert="horz" lIns="92233" tIns="46115" rIns="92233" bIns="46115" rtlCol="0"/>
          <a:lstStyle>
            <a:lvl1pPr algn="r">
              <a:defRPr sz="1100"/>
            </a:lvl1pPr>
          </a:lstStyle>
          <a:p>
            <a:r>
              <a:rPr lang="en-US" smtClean="0"/>
              <a:t>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6463976"/>
            <a:ext cx="4309968" cy="341648"/>
          </a:xfrm>
          <a:prstGeom prst="rect">
            <a:avLst/>
          </a:prstGeom>
        </p:spPr>
        <p:txBody>
          <a:bodyPr vert="horz" lIns="92233" tIns="46115" rIns="92233" bIns="46115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63976"/>
            <a:ext cx="4309968" cy="341648"/>
          </a:xfrm>
          <a:prstGeom prst="rect">
            <a:avLst/>
          </a:prstGeom>
        </p:spPr>
        <p:txBody>
          <a:bodyPr vert="horz" lIns="92233" tIns="46115" rIns="92233" bIns="46115" rtlCol="0" anchor="b"/>
          <a:lstStyle>
            <a:lvl1pPr algn="r">
              <a:defRPr sz="1100"/>
            </a:lvl1pPr>
          </a:lstStyle>
          <a:p>
            <a:fld id="{B9335A60-1659-4D94-9EDE-9236C03B70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2254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3"/>
            <a:ext cx="4309110" cy="341462"/>
          </a:xfrm>
          <a:prstGeom prst="rect">
            <a:avLst/>
          </a:prstGeom>
        </p:spPr>
        <p:txBody>
          <a:bodyPr vert="horz" lIns="92233" tIns="46115" rIns="92233" bIns="46115" rtlCol="0"/>
          <a:lstStyle>
            <a:lvl1pPr algn="l">
              <a:defRPr sz="1100"/>
            </a:lvl1pPr>
          </a:lstStyle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97" y="13"/>
            <a:ext cx="4309110" cy="341462"/>
          </a:xfrm>
          <a:prstGeom prst="rect">
            <a:avLst/>
          </a:prstGeom>
        </p:spPr>
        <p:txBody>
          <a:bodyPr vert="horz" lIns="92233" tIns="46115" rIns="92233" bIns="46115" rtlCol="0"/>
          <a:lstStyle>
            <a:lvl1pPr algn="r">
              <a:defRPr sz="1100"/>
            </a:lvl1pPr>
          </a:lstStyle>
          <a:p>
            <a:r>
              <a:rPr lang="en-US" smtClean="0"/>
              <a:t>June 2019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3" tIns="46115" rIns="92233" bIns="461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24" y="3275203"/>
            <a:ext cx="7955279" cy="2679710"/>
          </a:xfrm>
          <a:prstGeom prst="rect">
            <a:avLst/>
          </a:prstGeom>
        </p:spPr>
        <p:txBody>
          <a:bodyPr vert="horz" lIns="92233" tIns="46115" rIns="92233" bIns="461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6464163"/>
            <a:ext cx="4309110" cy="341462"/>
          </a:xfrm>
          <a:prstGeom prst="rect">
            <a:avLst/>
          </a:prstGeom>
        </p:spPr>
        <p:txBody>
          <a:bodyPr vert="horz" lIns="92233" tIns="46115" rIns="92233" bIns="46115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97" y="6464163"/>
            <a:ext cx="4309110" cy="341462"/>
          </a:xfrm>
          <a:prstGeom prst="rect">
            <a:avLst/>
          </a:prstGeom>
        </p:spPr>
        <p:txBody>
          <a:bodyPr vert="horz" lIns="92233" tIns="46115" rIns="92233" bIns="46115" rtlCol="0" anchor="b"/>
          <a:lstStyle>
            <a:lvl1pPr algn="r">
              <a:defRPr sz="11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9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87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17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4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36249" y="6296425"/>
            <a:ext cx="5899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</a:t>
            </a:r>
            <a:r>
              <a:rPr lang="en-GB" sz="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730941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(AARC2).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w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tiff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gif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1" y="2540830"/>
            <a:ext cx="11237747" cy="2443681"/>
          </a:xfrm>
          <a:solidFill>
            <a:srgbClr val="F8F8F8"/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work items address policy aspects of the architecture &amp; implementation, </a:t>
            </a:r>
            <a:r>
              <a:rPr lang="en-US" sz="2400" i="1" dirty="0" smtClean="0"/>
              <a:t>e.g.</a:t>
            </a:r>
            <a:r>
              <a:rPr lang="en-US" sz="2400" dirty="0"/>
              <a:t>,</a:t>
            </a:r>
            <a:endParaRPr lang="en-US" sz="2400" dirty="0" smtClean="0"/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AARC-G041 	</a:t>
            </a:r>
            <a:r>
              <a:rPr lang="en-GB" sz="2400" i="1" dirty="0" smtClean="0">
                <a:solidFill>
                  <a:srgbClr val="F57A1E"/>
                </a:solidFill>
              </a:rPr>
              <a:t>Assurance derived from social media</a:t>
            </a:r>
            <a:br>
              <a:rPr lang="en-GB" sz="2400" i="1" dirty="0" smtClean="0">
                <a:solidFill>
                  <a:srgbClr val="F57A1E"/>
                </a:solidFill>
              </a:rPr>
            </a:br>
            <a:r>
              <a:rPr lang="en-GB" sz="2400" b="1" dirty="0" smtClean="0">
                <a:solidFill>
                  <a:srgbClr val="F57A1E"/>
                </a:solidFill>
              </a:rPr>
              <a:t>AARC-G048</a:t>
            </a:r>
            <a:r>
              <a:rPr lang="en-GB" sz="2400" i="1" dirty="0" smtClean="0">
                <a:solidFill>
                  <a:srgbClr val="F57A1E"/>
                </a:solidFill>
              </a:rPr>
              <a:t> 	Secure </a:t>
            </a:r>
            <a:r>
              <a:rPr lang="en-GB" sz="2400" i="1" dirty="0">
                <a:solidFill>
                  <a:srgbClr val="F57A1E"/>
                </a:solidFill>
              </a:rPr>
              <a:t>Operation of Attribute </a:t>
            </a:r>
            <a:r>
              <a:rPr lang="en-GB" sz="2400" i="1" dirty="0" smtClean="0">
                <a:solidFill>
                  <a:srgbClr val="F57A1E"/>
                </a:solidFill>
              </a:rPr>
              <a:t>Authorities …</a:t>
            </a:r>
            <a:endParaRPr lang="en-GB" sz="2400" b="1" dirty="0" smtClean="0">
              <a:solidFill>
                <a:srgbClr val="F57A1E"/>
              </a:solidFill>
            </a:endParaRPr>
          </a:p>
          <a:p>
            <a:r>
              <a:rPr lang="en-US" sz="2400" dirty="0" smtClean="0"/>
              <a:t>address pilots in SA1, communities, or Infrastructures, </a:t>
            </a:r>
            <a:r>
              <a:rPr lang="en-US" sz="2400" i="1" dirty="0" smtClean="0"/>
              <a:t>e.g.</a:t>
            </a:r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AARC-G040	</a:t>
            </a:r>
            <a:r>
              <a:rPr lang="en-GB" sz="2400" i="1" dirty="0" smtClean="0">
                <a:solidFill>
                  <a:srgbClr val="F57A1E"/>
                </a:solidFill>
              </a:rPr>
              <a:t>Policy </a:t>
            </a:r>
            <a:r>
              <a:rPr lang="en-GB" sz="2400" i="1" dirty="0">
                <a:solidFill>
                  <a:srgbClr val="F57A1E"/>
                </a:solidFill>
              </a:rPr>
              <a:t>Recommendations for the LS AAI (application to R&amp;S and </a:t>
            </a:r>
            <a:r>
              <a:rPr lang="en-GB" sz="2400" i="1" dirty="0" err="1">
                <a:solidFill>
                  <a:srgbClr val="F57A1E"/>
                </a:solidFill>
              </a:rPr>
              <a:t>CoCo</a:t>
            </a:r>
            <a:r>
              <a:rPr lang="en-GB" sz="2400" i="1" dirty="0" smtClean="0">
                <a:solidFill>
                  <a:srgbClr val="F57A1E"/>
                </a:solidFill>
              </a:rPr>
              <a:t>)</a:t>
            </a:r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AARC-I044  </a:t>
            </a:r>
            <a:r>
              <a:rPr lang="en-GB" sz="2400" b="1" dirty="0">
                <a:solidFill>
                  <a:srgbClr val="F57A1E"/>
                </a:solidFill>
              </a:rPr>
              <a:t>	</a:t>
            </a:r>
            <a:r>
              <a:rPr lang="en-GB" sz="2400" i="1" dirty="0" smtClean="0">
                <a:solidFill>
                  <a:srgbClr val="F57A1E"/>
                </a:solidFill>
              </a:rPr>
              <a:t>Implementers </a:t>
            </a:r>
            <a:r>
              <a:rPr lang="en-GB" sz="2400" i="1" dirty="0">
                <a:solidFill>
                  <a:srgbClr val="F57A1E"/>
                </a:solidFill>
              </a:rPr>
              <a:t>Guide to the WISE Baseline Acceptable Use </a:t>
            </a:r>
            <a:r>
              <a:rPr lang="en-GB" sz="2400" i="1" dirty="0" smtClean="0">
                <a:solidFill>
                  <a:srgbClr val="F57A1E"/>
                </a:solidFill>
              </a:rPr>
              <a:t>Policy</a:t>
            </a:r>
            <a:endParaRPr lang="en-GB" sz="2400" i="1" dirty="0">
              <a:solidFill>
                <a:srgbClr val="F57A1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evolved role for policy and best practices </a:t>
            </a:r>
            <a:r>
              <a:rPr lang="en-US" dirty="0" smtClean="0"/>
              <a:t>for the AARC Community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575120" y="1470732"/>
            <a:ext cx="6568880" cy="830997"/>
          </a:xfrm>
          <a:prstGeom prst="rect">
            <a:avLst/>
          </a:prstGeom>
          <a:noFill/>
          <a:ln w="12700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C3959"/>
                </a:solidFill>
              </a:rPr>
              <a:t>P</a:t>
            </a:r>
            <a:r>
              <a:rPr lang="en-US" sz="2400" b="1" dirty="0" smtClean="0">
                <a:solidFill>
                  <a:srgbClr val="0C3959"/>
                </a:solidFill>
              </a:rPr>
              <a:t>olicy </a:t>
            </a:r>
            <a:r>
              <a:rPr lang="en-US" sz="2400" b="1" dirty="0">
                <a:solidFill>
                  <a:srgbClr val="0C3959"/>
                </a:solidFill>
              </a:rPr>
              <a:t>Development </a:t>
            </a:r>
            <a:r>
              <a:rPr lang="en-US" sz="2400" b="1" dirty="0" smtClean="0">
                <a:solidFill>
                  <a:srgbClr val="0C3959"/>
                </a:solidFill>
              </a:rPr>
              <a:t>Kit</a:t>
            </a:r>
            <a:endParaRPr lang="en-US" sz="2400" dirty="0">
              <a:solidFill>
                <a:srgbClr val="0C3959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Consultancy role</a:t>
            </a:r>
            <a:r>
              <a:rPr lang="en-US" sz="2400" dirty="0" smtClean="0">
                <a:solidFill>
                  <a:srgbClr val="0C3959"/>
                </a:solidFill>
              </a:rPr>
              <a:t> for </a:t>
            </a:r>
            <a:r>
              <a:rPr lang="en-US" sz="2400" i="1" dirty="0" smtClean="0">
                <a:solidFill>
                  <a:srgbClr val="0C3959"/>
                </a:solidFill>
              </a:rPr>
              <a:t>communities</a:t>
            </a:r>
            <a:r>
              <a:rPr lang="en-US" sz="2400" dirty="0" smtClean="0">
                <a:solidFill>
                  <a:srgbClr val="0C3959"/>
                </a:solidFill>
              </a:rPr>
              <a:t> &amp; </a:t>
            </a:r>
            <a:r>
              <a:rPr lang="en-US" sz="2400" i="1" dirty="0" smtClean="0">
                <a:solidFill>
                  <a:srgbClr val="0C3959"/>
                </a:solidFill>
              </a:rPr>
              <a:t>infrastructures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01" y="5167028"/>
            <a:ext cx="11226603" cy="461665"/>
          </a:xfrm>
          <a:prstGeom prst="rect">
            <a:avLst/>
          </a:prstGeom>
          <a:noFill/>
          <a:ln w="28575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C3959"/>
                </a:solidFill>
              </a:rPr>
              <a:t>You see the policy work ‘homed’ in your favourite forums: WISE, IGTF, REFEDS, FIM4R</a:t>
            </a:r>
            <a:endParaRPr lang="en-GB" sz="2400" dirty="0">
              <a:solidFill>
                <a:srgbClr val="0C3959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37151" y="5757645"/>
            <a:ext cx="7044818" cy="648374"/>
            <a:chOff x="737619" y="5722275"/>
            <a:chExt cx="7044818" cy="6483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553" y="5811211"/>
              <a:ext cx="450790" cy="4968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272" y="5830465"/>
              <a:ext cx="990814" cy="4319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7619" y="5784852"/>
              <a:ext cx="11305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C3959"/>
                  </a:solidFill>
                </a:rPr>
                <a:t>joint work</a:t>
              </a:r>
              <a:br>
                <a:rPr lang="en-US" sz="1400" dirty="0" smtClean="0">
                  <a:solidFill>
                    <a:srgbClr val="0C3959"/>
                  </a:solidFill>
                </a:rPr>
              </a:br>
              <a:r>
                <a:rPr lang="en-US" sz="1400" dirty="0" smtClean="0">
                  <a:solidFill>
                    <a:srgbClr val="0C3959"/>
                  </a:solidFill>
                </a:rPr>
                <a:t>with peers in</a:t>
              </a:r>
              <a:endParaRPr lang="en-GB" sz="1400" dirty="0" smtClean="0">
                <a:solidFill>
                  <a:srgbClr val="0C3959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834" y="5830465"/>
              <a:ext cx="570972" cy="4319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241" y="5722275"/>
              <a:ext cx="797127" cy="64837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032" y="5774515"/>
              <a:ext cx="543891" cy="5438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299" y="5774515"/>
              <a:ext cx="1409138" cy="533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2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4831171"/>
            <a:ext cx="11544298" cy="496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Could </a:t>
            </a:r>
            <a:r>
              <a:rPr lang="en-US" sz="2400" dirty="0"/>
              <a:t>we </a:t>
            </a:r>
            <a:r>
              <a:rPr lang="en-US" sz="2400" dirty="0" smtClean="0"/>
              <a:t>ensure </a:t>
            </a:r>
            <a:r>
              <a:rPr lang="en-US" sz="2400" dirty="0"/>
              <a:t>that </a:t>
            </a:r>
            <a:r>
              <a:rPr lang="en-US" sz="2400" dirty="0" smtClean="0"/>
              <a:t>information </a:t>
            </a:r>
            <a:r>
              <a:rPr lang="en-US" sz="2400" dirty="0"/>
              <a:t>is shared </a:t>
            </a:r>
            <a:r>
              <a:rPr lang="en-US" sz="2400" dirty="0" smtClean="0"/>
              <a:t>confidentially</a:t>
            </a:r>
            <a:r>
              <a:rPr lang="en-US" sz="2400" dirty="0"/>
              <a:t>, </a:t>
            </a:r>
            <a:r>
              <a:rPr lang="en-US" sz="2400" dirty="0" smtClean="0"/>
              <a:t>and reputations </a:t>
            </a:r>
            <a:r>
              <a:rPr lang="en-US" sz="2400" dirty="0"/>
              <a:t>protected?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Incident Response in the Federated World</a:t>
            </a:r>
            <a:endParaRPr lang="en-US" dirty="0"/>
          </a:p>
        </p:txBody>
      </p:sp>
      <p:pic>
        <p:nvPicPr>
          <p:cNvPr id="614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473835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2082" y="5281250"/>
            <a:ext cx="1081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57A1E"/>
                </a:solidFill>
              </a:rPr>
              <a:t>S</a:t>
            </a:r>
            <a:r>
              <a:rPr lang="en-US" sz="2800" b="1" dirty="0" smtClean="0">
                <a:solidFill>
                  <a:srgbClr val="0C3959"/>
                </a:solidFill>
              </a:rPr>
              <a:t>ecurity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ncident </a:t>
            </a:r>
            <a:r>
              <a:rPr lang="en-US" sz="2800" b="1" dirty="0" smtClean="0">
                <a:solidFill>
                  <a:srgbClr val="F57A1E"/>
                </a:solidFill>
              </a:rPr>
              <a:t>R</a:t>
            </a:r>
            <a:r>
              <a:rPr lang="en-US" sz="2800" b="1" dirty="0" smtClean="0">
                <a:solidFill>
                  <a:srgbClr val="0C3959"/>
                </a:solidFill>
              </a:rPr>
              <a:t>esponse </a:t>
            </a:r>
            <a:r>
              <a:rPr lang="en-US" sz="2800" b="1" dirty="0" smtClean="0">
                <a:solidFill>
                  <a:srgbClr val="F57A1E"/>
                </a:solidFill>
              </a:rPr>
              <a:t>T</a:t>
            </a:r>
            <a:r>
              <a:rPr lang="en-US" sz="2800" b="1" dirty="0" smtClean="0">
                <a:solidFill>
                  <a:srgbClr val="0C3959"/>
                </a:solidFill>
              </a:rPr>
              <a:t>rust </a:t>
            </a:r>
            <a:r>
              <a:rPr lang="en-US" sz="2800" b="1" dirty="0">
                <a:solidFill>
                  <a:srgbClr val="0C3959"/>
                </a:solidFill>
              </a:rPr>
              <a:t>Framework </a:t>
            </a:r>
            <a:r>
              <a:rPr lang="en-US" sz="2800" b="1" dirty="0" smtClean="0">
                <a:solidFill>
                  <a:srgbClr val="0C3959"/>
                </a:solidFill>
              </a:rPr>
              <a:t>for </a:t>
            </a:r>
            <a:r>
              <a:rPr lang="en-US" sz="2800" b="1" dirty="0" smtClean="0">
                <a:solidFill>
                  <a:srgbClr val="F57A1E"/>
                </a:solidFill>
              </a:rPr>
              <a:t>F</a:t>
            </a:r>
            <a:r>
              <a:rPr lang="en-US" sz="2800" b="1" dirty="0" smtClean="0">
                <a:solidFill>
                  <a:srgbClr val="0C3959"/>
                </a:solidFill>
              </a:rPr>
              <a:t>ederated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dentity</a:t>
            </a:r>
            <a:endParaRPr lang="en-US" sz="2800" b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7" y="5889849"/>
            <a:ext cx="1179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57A1E"/>
                </a:solidFill>
              </a:rPr>
              <a:t>Sirtfi</a:t>
            </a:r>
            <a:r>
              <a:rPr lang="en-US" sz="2400" b="1" dirty="0" smtClean="0">
                <a:solidFill>
                  <a:srgbClr val="0C3959"/>
                </a:solidFill>
              </a:rPr>
              <a:t> – </a:t>
            </a:r>
            <a:r>
              <a:rPr lang="en-US" sz="2400" i="1" dirty="0" smtClean="0">
                <a:solidFill>
                  <a:srgbClr val="0C3959"/>
                </a:solidFill>
              </a:rPr>
              <a:t>based on Security for Collaborating Infrastructures (SCI) &amp; FIM4R Recommendations</a:t>
            </a:r>
            <a:endParaRPr lang="en-US" sz="2400" i="1" dirty="0">
              <a:solidFill>
                <a:srgbClr val="0C395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44502" y="1439334"/>
            <a:ext cx="8143444" cy="74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many countries &amp; economic regions with an R&amp;E identity federation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" y="1816517"/>
            <a:ext cx="5534449" cy="2740870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114004" y="3824549"/>
            <a:ext cx="3492221" cy="71235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57A1E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full of valuable resources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(data, network, services)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869" y="2372318"/>
            <a:ext cx="1706823" cy="13036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11635" y="3549457"/>
            <a:ext cx="2529949" cy="1014147"/>
            <a:chOff x="1146073" y="1812828"/>
            <a:chExt cx="10652572" cy="42701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121A45F-252E-4C4C-BF8B-AC87357A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073" y="2158920"/>
              <a:ext cx="1524000" cy="8001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701285-E49C-D84C-B623-33347E2E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127" y="3518205"/>
              <a:ext cx="1676400" cy="7747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5A21C4-215A-2E44-9603-EEF3530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1768" y="2241470"/>
              <a:ext cx="1511300" cy="635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197DF7-F323-3F49-B4DB-0C8FF1B9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6468" y="4927284"/>
              <a:ext cx="1765300" cy="1155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913A4E-9E86-BB4C-B82B-F3B9A6B1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4865" y="5233327"/>
              <a:ext cx="1803400" cy="7239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F24206-CC0A-0649-8E15-12F6665F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8785" y="3510135"/>
              <a:ext cx="1409700" cy="1270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1060" y="1812828"/>
              <a:ext cx="1346200" cy="11938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17F8A2A-95F4-0F42-8CB4-A7B6824E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76854" y="3687389"/>
              <a:ext cx="1905000" cy="8001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46955" y="2073896"/>
              <a:ext cx="1562100" cy="1092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341BC8-BB2D-A84D-94AF-5380BC6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98779" y="3459324"/>
              <a:ext cx="1447800" cy="8763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5F5170-58B5-1F4E-845F-E7BB2B49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08065" y="4676730"/>
              <a:ext cx="1498600" cy="1041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352F9FC-02B3-D141-AC30-48FB7856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57365" y="3557292"/>
              <a:ext cx="2341280" cy="7076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B8B62BE-6E7E-A94E-AD81-C3137ABC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98779" y="2193905"/>
              <a:ext cx="2085359" cy="906678"/>
            </a:xfrm>
            <a:prstGeom prst="rect">
              <a:avLst/>
            </a:prstGeom>
          </p:spPr>
        </p:pic>
      </p:grp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03" y="2970730"/>
            <a:ext cx="913039" cy="7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1" y="1439334"/>
            <a:ext cx="11358331" cy="112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57A1E"/>
                </a:solidFill>
              </a:rPr>
              <a:t>Acknowledging that only reviewers read deliverables, response process from DNA3.2 issued as …</a:t>
            </a:r>
            <a:endParaRPr lang="en-US" dirty="0"/>
          </a:p>
          <a:p>
            <a:pPr marL="0" indent="0" algn="ctr">
              <a:buNone/>
            </a:pPr>
            <a:r>
              <a:rPr lang="en-US" sz="2400" b="1" dirty="0" smtClean="0"/>
              <a:t>AARC-I051 </a:t>
            </a:r>
            <a:r>
              <a:rPr lang="en-GB" sz="2400" i="1" dirty="0"/>
              <a:t>Guide to Federated Security Incident Response for Research Collaboration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ground for REFEDS Sirtfi procedures: AARC-I051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54" y="2341620"/>
            <a:ext cx="2857968" cy="405975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55646" y="2341620"/>
            <a:ext cx="6950675" cy="341632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57A1E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3959"/>
                </a:solidFill>
              </a:rPr>
              <a:t>Be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Federated Entities Should Support </a:t>
            </a:r>
            <a:r>
              <a:rPr lang="en-GB" dirty="0" smtClean="0">
                <a:solidFill>
                  <a:srgbClr val="F57A1E"/>
                </a:solidFill>
              </a:rPr>
              <a:t>Sirtfi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57A1E"/>
                </a:solidFill>
              </a:rPr>
              <a:t>Community </a:t>
            </a:r>
            <a:r>
              <a:rPr lang="en-GB" dirty="0">
                <a:solidFill>
                  <a:srgbClr val="F57A1E"/>
                </a:solidFill>
              </a:rPr>
              <a:t>Proxies Should Adopt </a:t>
            </a:r>
            <a:r>
              <a:rPr lang="en-GB" dirty="0" smtClean="0">
                <a:solidFill>
                  <a:srgbClr val="F57A1E"/>
                </a:solidFill>
              </a:rPr>
              <a:t>Interoperable Policies &amp;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Federations and Interfederations Should Adopt Common </a:t>
            </a:r>
            <a:r>
              <a:rPr lang="en-GB" dirty="0" smtClean="0">
                <a:solidFill>
                  <a:srgbClr val="F57A1E"/>
                </a:solidFill>
              </a:rPr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57A1E"/>
                </a:solidFill>
              </a:rPr>
              <a:t>Leverage Templated </a:t>
            </a:r>
            <a:r>
              <a:rPr lang="en-US" dirty="0" smtClean="0">
                <a:solidFill>
                  <a:srgbClr val="F57A1E"/>
                </a:solidFill>
              </a:rPr>
              <a:t>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Establish Secure Communication Channels in Advance</a:t>
            </a:r>
            <a:endParaRPr lang="en-US" dirty="0" smtClean="0">
              <a:solidFill>
                <a:srgbClr val="F57A1E"/>
              </a:solidFill>
            </a:endParaRPr>
          </a:p>
          <a:p>
            <a:r>
              <a:rPr lang="en-US" b="1" dirty="0" smtClean="0">
                <a:solidFill>
                  <a:srgbClr val="0C3959"/>
                </a:solidFill>
              </a:rPr>
              <a:t>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57A1E"/>
                </a:solidFill>
              </a:rPr>
              <a:t>Procedures</a:t>
            </a:r>
            <a:r>
              <a:rPr lang="en-US" dirty="0" smtClean="0">
                <a:solidFill>
                  <a:srgbClr val="F57A1E"/>
                </a:solidFill>
              </a:rPr>
              <a:t>: for IdPs &amp; SPs, for coordinators, for eduGAIN</a:t>
            </a:r>
          </a:p>
          <a:p>
            <a:r>
              <a:rPr lang="en-US" b="1" dirty="0" smtClean="0">
                <a:solidFill>
                  <a:srgbClr val="0C3959"/>
                </a:solidFill>
              </a:rPr>
              <a:t>Report and Share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5217" y="6511615"/>
            <a:ext cx="393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C3959"/>
                </a:solidFill>
              </a:rPr>
              <a:t>https://aarc-project.eu/guidelines/aarc-i051/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528" y="5816603"/>
            <a:ext cx="6036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C3959"/>
                </a:solidFill>
              </a:rPr>
              <a:t>informational document and not a guideline since Sirtfi WG still needs </a:t>
            </a:r>
            <a:br>
              <a:rPr lang="en-US" sz="1600" i="1" dirty="0" smtClean="0">
                <a:solidFill>
                  <a:srgbClr val="0C3959"/>
                </a:solidFill>
              </a:rPr>
            </a:br>
            <a:r>
              <a:rPr lang="en-US" sz="1600" i="1" dirty="0" smtClean="0">
                <a:solidFill>
                  <a:srgbClr val="0C3959"/>
                </a:solidFill>
              </a:rPr>
              <a:t>to get global endorsement, yet we need practical guidance right now!</a:t>
            </a:r>
            <a:endParaRPr lang="en-GB" sz="1600" i="1" dirty="0" smtClean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proxy behave: infrastructure and community policy support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30139" y="1400212"/>
            <a:ext cx="3967680" cy="446276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300" b="1" i="1" dirty="0" smtClean="0">
                <a:solidFill>
                  <a:srgbClr val="0C3959"/>
                </a:solidFill>
              </a:rPr>
              <a:t>aarc-community.org/guidelines</a:t>
            </a:r>
            <a:endParaRPr lang="en-GB" sz="2300" i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6" y="1400212"/>
            <a:ext cx="6916411" cy="485465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766300"/>
            <a:ext cx="6935319" cy="160210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445" y="2513082"/>
            <a:ext cx="4148388" cy="180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policy framework for service providers groups and proxies in the BPA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55" y="2595263"/>
            <a:ext cx="3184983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5646" y="1411591"/>
            <a:ext cx="11177767" cy="954107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C3959"/>
                </a:solidFill>
              </a:rPr>
              <a:t>Snctfi</a:t>
            </a:r>
            <a:r>
              <a:rPr lang="en-US" sz="3200" dirty="0" smtClean="0">
                <a:solidFill>
                  <a:srgbClr val="0C3959"/>
                </a:solidFill>
              </a:rPr>
              <a:t> </a:t>
            </a:r>
            <a:r>
              <a:rPr lang="en-US" sz="3200" dirty="0" smtClean="0">
                <a:solidFill>
                  <a:srgbClr val="0C3959"/>
                </a:solidFill>
              </a:rPr>
              <a:t>– th</a:t>
            </a:r>
            <a:r>
              <a:rPr lang="en-US" sz="3200" dirty="0" smtClean="0">
                <a:solidFill>
                  <a:srgbClr val="0C3959"/>
                </a:solidFill>
              </a:rPr>
              <a:t>e policy bridge between the BPA and the participants</a:t>
            </a:r>
            <a:r>
              <a:rPr lang="en-US" sz="3200" dirty="0" smtClean="0">
                <a:solidFill>
                  <a:srgbClr val="0C3959"/>
                </a:solidFill>
              </a:rPr>
              <a:t/>
            </a:r>
            <a:br>
              <a:rPr lang="en-US" sz="3200" dirty="0" smtClean="0">
                <a:solidFill>
                  <a:srgbClr val="0C3959"/>
                </a:solidFill>
              </a:rPr>
            </a:br>
            <a:r>
              <a:rPr lang="en-US" sz="2400" i="1" dirty="0" smtClean="0">
                <a:solidFill>
                  <a:srgbClr val="0C3959"/>
                </a:solidFill>
              </a:rPr>
              <a:t>Scalable </a:t>
            </a:r>
            <a:r>
              <a:rPr lang="en-US" sz="2400" i="1" dirty="0">
                <a:solidFill>
                  <a:srgbClr val="0C3959"/>
                </a:solidFill>
              </a:rPr>
              <a:t>Negotiator for a Community Trust </a:t>
            </a:r>
            <a:r>
              <a:rPr lang="en-US" sz="2400" i="1" dirty="0" smtClean="0">
                <a:solidFill>
                  <a:srgbClr val="0C3959"/>
                </a:solidFill>
              </a:rPr>
              <a:t>Framework </a:t>
            </a:r>
            <a:r>
              <a:rPr lang="en-US" sz="2400" i="1" dirty="0">
                <a:solidFill>
                  <a:srgbClr val="0C3959"/>
                </a:solidFill>
              </a:rPr>
              <a:t>in Federated Infrastructures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5646" y="5485055"/>
            <a:ext cx="11177767" cy="830456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d</a:t>
            </a:r>
            <a:r>
              <a:rPr lang="en-US" sz="2400" dirty="0" smtClean="0"/>
              <a:t>erived from </a:t>
            </a:r>
            <a:r>
              <a:rPr lang="en-US" sz="2400" b="1" dirty="0" smtClean="0"/>
              <a:t>SCIv2</a:t>
            </a:r>
            <a:r>
              <a:rPr lang="en-US" sz="2400" dirty="0" smtClean="0"/>
              <a:t>: framework on </a:t>
            </a:r>
            <a:r>
              <a:rPr lang="en-US" sz="2400" i="1" dirty="0" smtClean="0"/>
              <a:t>Security for Collaboration in Infrastructures</a:t>
            </a:r>
            <a:r>
              <a:rPr lang="en-US" sz="2400" dirty="0" smtClean="0"/>
              <a:t> via </a:t>
            </a:r>
            <a:r>
              <a:rPr lang="en-US" sz="2400" b="1" dirty="0" smtClean="0"/>
              <a:t>WISE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57A1E"/>
                </a:solidFill>
              </a:rPr>
              <a:t>reference policies supporting </a:t>
            </a:r>
            <a:r>
              <a:rPr lang="en-US" sz="2400" i="1" dirty="0" smtClean="0">
                <a:solidFill>
                  <a:srgbClr val="F57A1E"/>
                </a:solidFill>
              </a:rPr>
              <a:t>Snctfi </a:t>
            </a:r>
            <a:r>
              <a:rPr lang="en-US" sz="2400" dirty="0" smtClean="0">
                <a:solidFill>
                  <a:srgbClr val="F57A1E"/>
                </a:solidFill>
              </a:rPr>
              <a:t>fulfilment in the </a:t>
            </a:r>
            <a:r>
              <a:rPr lang="en-US" sz="2400" b="1" dirty="0" smtClean="0">
                <a:solidFill>
                  <a:srgbClr val="F57A1E"/>
                </a:solidFill>
              </a:rPr>
              <a:t>Policy Development Kit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62" y="165672"/>
            <a:ext cx="1458470" cy="10112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16" y="2595263"/>
            <a:ext cx="2341489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22764" y="6550223"/>
            <a:ext cx="497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57A1E"/>
                </a:solidFill>
              </a:rPr>
              <a:t>graphic </a:t>
            </a:r>
            <a:r>
              <a:rPr lang="en-US" sz="1400" i="1" dirty="0" err="1" smtClean="0">
                <a:solidFill>
                  <a:srgbClr val="F57A1E"/>
                </a:solidFill>
              </a:rPr>
              <a:t>IdP</a:t>
            </a:r>
            <a:r>
              <a:rPr lang="en-US" sz="1400" i="1" dirty="0" smtClean="0">
                <a:solidFill>
                  <a:srgbClr val="F57A1E"/>
                </a:solidFill>
              </a:rPr>
              <a:t>-SP bridge: Lukas </a:t>
            </a:r>
            <a:r>
              <a:rPr lang="en-US" sz="1400" i="1" dirty="0" err="1" smtClean="0">
                <a:solidFill>
                  <a:srgbClr val="F57A1E"/>
                </a:solidFill>
              </a:rPr>
              <a:t>Hammerle</a:t>
            </a:r>
            <a:r>
              <a:rPr lang="en-US" sz="1400" i="1" dirty="0" smtClean="0">
                <a:solidFill>
                  <a:srgbClr val="F57A1E"/>
                </a:solidFill>
              </a:rPr>
              <a:t> and Ann Harding, SWITCH</a:t>
            </a:r>
            <a:endParaRPr lang="en-GB" sz="1400" i="1" dirty="0">
              <a:solidFill>
                <a:srgbClr val="F57A1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6481" y="6466386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F5E"/>
                </a:solidFill>
              </a:rPr>
              <a:t>https://igtf.net/snctfi</a:t>
            </a:r>
            <a:endParaRPr lang="en-GB" b="1" dirty="0">
              <a:solidFill>
                <a:srgbClr val="003F5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35" y="6512011"/>
            <a:ext cx="811146" cy="3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Development Kit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704889" y="6511615"/>
            <a:ext cx="4876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3F5E"/>
                </a:solidFill>
              </a:rPr>
              <a:t>https://aarc-project.eu/policies/policy-development-kit/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67" y="2086411"/>
            <a:ext cx="7532213" cy="4150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4532" y="1442456"/>
            <a:ext cx="774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F5E"/>
                </a:solidFill>
              </a:rPr>
              <a:t>i</a:t>
            </a:r>
            <a:r>
              <a:rPr lang="en-US" b="1" dirty="0" smtClean="0">
                <a:solidFill>
                  <a:srgbClr val="003F5E"/>
                </a:solidFill>
              </a:rPr>
              <a:t>ntroduction video – training – 9 reference templates – continued improvement</a:t>
            </a:r>
            <a:endParaRPr lang="en-GB" b="1" dirty="0">
              <a:solidFill>
                <a:srgbClr val="003F5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12" y="5523411"/>
            <a:ext cx="647413" cy="713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11" y="5156625"/>
            <a:ext cx="647413" cy="282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2266" y="4548891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C3959"/>
                </a:solidFill>
              </a:rPr>
              <a:t>joint work</a:t>
            </a:r>
            <a:br>
              <a:rPr lang="en-US" sz="1400" dirty="0" smtClean="0">
                <a:solidFill>
                  <a:srgbClr val="0C3959"/>
                </a:solidFill>
              </a:rPr>
            </a:br>
            <a:r>
              <a:rPr lang="en-US" sz="1400" dirty="0" smtClean="0">
                <a:solidFill>
                  <a:srgbClr val="0C3959"/>
                </a:solidFill>
              </a:rPr>
              <a:t>with peers in</a:t>
            </a:r>
            <a:endParaRPr lang="en-GB" sz="1400" dirty="0" smtClean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85" y="5804998"/>
            <a:ext cx="570972" cy="431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53" y="5072112"/>
            <a:ext cx="797127" cy="6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the Infrastructures get ‘</a:t>
            </a:r>
            <a:r>
              <a:rPr lang="en-US" dirty="0" err="1" smtClean="0"/>
              <a:t>Snctfied</a:t>
            </a:r>
            <a:r>
              <a:rPr lang="en-US" dirty="0" smtClean="0"/>
              <a:t>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00" y="1702409"/>
            <a:ext cx="3572410" cy="4334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4758" y="6527003"/>
            <a:ext cx="44274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C3959"/>
                </a:solidFill>
              </a:rPr>
              <a:t>https://aarc-project.eu/policies/policy-development-kit/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532112" y="1623255"/>
            <a:ext cx="7857421" cy="4438738"/>
            <a:chOff x="2232324" y="2139862"/>
            <a:chExt cx="9677402" cy="54668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24" y="2139862"/>
              <a:ext cx="9658350" cy="8953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2324" y="3106528"/>
              <a:ext cx="9667875" cy="117157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325" y="4349419"/>
              <a:ext cx="9667875" cy="111442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851" y="5535160"/>
              <a:ext cx="9667875" cy="87630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1851" y="6482776"/>
              <a:ext cx="9667875" cy="11239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8" y="2906240"/>
            <a:ext cx="2651564" cy="17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6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Templates and guidance on how to implement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52" y="1872691"/>
            <a:ext cx="4947810" cy="438246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8" y="1400212"/>
            <a:ext cx="10956235" cy="16483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5" name="Group 4"/>
          <p:cNvGrpSpPr/>
          <p:nvPr/>
        </p:nvGrpSpPr>
        <p:grpSpPr>
          <a:xfrm>
            <a:off x="5664190" y="3473077"/>
            <a:ext cx="6138643" cy="2539886"/>
            <a:chOff x="3353545" y="2907201"/>
            <a:chExt cx="8433339" cy="3489325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545" y="2907201"/>
              <a:ext cx="2440863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4252" y="2907201"/>
              <a:ext cx="2428308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3590" y="2907201"/>
              <a:ext cx="2427989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1201467" y="4255731"/>
              <a:ext cx="5854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 smtClean="0">
                  <a:solidFill>
                    <a:srgbClr val="1C4161"/>
                  </a:solidFill>
                </a:rPr>
                <a:t>…</a:t>
              </a:r>
              <a:endParaRPr lang="en-GB" sz="4400" b="1" dirty="0">
                <a:solidFill>
                  <a:srgbClr val="1C41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98" y="2081049"/>
            <a:ext cx="3629989" cy="2995448"/>
          </a:xfrm>
          <a:prstGeom prst="rect">
            <a:avLst/>
          </a:prstGeom>
          <a:ln>
            <a:solidFill>
              <a:srgbClr val="0C3959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AUP at WISE SCI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024561" y="1289852"/>
            <a:ext cx="78941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959"/>
                </a:solidFill>
              </a:rPr>
              <a:t>shown only once </a:t>
            </a:r>
            <a:r>
              <a:rPr lang="en-GB" sz="2400" dirty="0">
                <a:solidFill>
                  <a:srgbClr val="0C3959"/>
                </a:solidFill>
              </a:rPr>
              <a:t>to </a:t>
            </a:r>
            <a:r>
              <a:rPr lang="en-GB" sz="2400" dirty="0" smtClean="0">
                <a:solidFill>
                  <a:srgbClr val="0C3959"/>
                </a:solidFill>
              </a:rPr>
              <a:t>user during registration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C3959"/>
                </a:solidFill>
              </a:rPr>
              <a:t>information </a:t>
            </a:r>
            <a:r>
              <a:rPr lang="en-GB" sz="2400" dirty="0">
                <a:solidFill>
                  <a:srgbClr val="0C3959"/>
                </a:solidFill>
              </a:rPr>
              <a:t>on </a:t>
            </a:r>
            <a:r>
              <a:rPr lang="en-GB" sz="2400" b="1" i="1" dirty="0">
                <a:solidFill>
                  <a:srgbClr val="0C3959"/>
                </a:solidFill>
              </a:rPr>
              <a:t>expected behaviour </a:t>
            </a:r>
            <a:r>
              <a:rPr lang="en-GB" sz="2400" dirty="0">
                <a:solidFill>
                  <a:srgbClr val="0C3959"/>
                </a:solidFill>
              </a:rPr>
              <a:t>and restrictions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959"/>
                </a:solidFill>
              </a:rPr>
              <a:t>can </a:t>
            </a:r>
            <a:r>
              <a:rPr lang="en-GB" sz="2400" b="1" i="1" dirty="0" smtClean="0">
                <a:solidFill>
                  <a:srgbClr val="0C3959"/>
                </a:solidFill>
              </a:rPr>
              <a:t>optionally</a:t>
            </a:r>
            <a:r>
              <a:rPr lang="en-GB" sz="2400" b="1" dirty="0" smtClean="0">
                <a:solidFill>
                  <a:srgbClr val="0C3959"/>
                </a:solidFill>
              </a:rPr>
              <a:t> </a:t>
            </a:r>
            <a:r>
              <a:rPr lang="en-GB" sz="2400" b="1" dirty="0">
                <a:solidFill>
                  <a:srgbClr val="0C3959"/>
                </a:solidFill>
              </a:rPr>
              <a:t>be augmented </a:t>
            </a:r>
            <a:r>
              <a:rPr lang="en-GB" sz="2400" dirty="0" smtClean="0">
                <a:solidFill>
                  <a:srgbClr val="0C3959"/>
                </a:solidFill>
              </a:rPr>
              <a:t>with </a:t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additional </a:t>
            </a:r>
            <a:r>
              <a:rPr lang="en-GB" sz="2400" dirty="0">
                <a:solidFill>
                  <a:srgbClr val="0C3959"/>
                </a:solidFill>
              </a:rPr>
              <a:t>community or infrastructure </a:t>
            </a:r>
            <a:r>
              <a:rPr lang="en-GB" sz="2400" dirty="0" smtClean="0">
                <a:solidFill>
                  <a:srgbClr val="0C3959"/>
                </a:solidFill>
              </a:rPr>
              <a:t>specific clauses</a:t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i="1" dirty="0" smtClean="0">
                <a:solidFill>
                  <a:srgbClr val="0C3959"/>
                </a:solidFill>
              </a:rPr>
              <a:t>but numbered </a:t>
            </a:r>
            <a:r>
              <a:rPr lang="en-GB" sz="2400" i="1" dirty="0">
                <a:solidFill>
                  <a:srgbClr val="0C3959"/>
                </a:solidFill>
              </a:rPr>
              <a:t>clauses should not be changed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C3959"/>
                </a:solidFill>
              </a:rPr>
              <a:t>registration </a:t>
            </a:r>
            <a:r>
              <a:rPr lang="en-GB" sz="2400" dirty="0">
                <a:solidFill>
                  <a:srgbClr val="0C3959"/>
                </a:solidFill>
              </a:rPr>
              <a:t>point </a:t>
            </a:r>
            <a:r>
              <a:rPr lang="en-GB" sz="2400" dirty="0" smtClean="0">
                <a:solidFill>
                  <a:srgbClr val="0C3959"/>
                </a:solidFill>
              </a:rPr>
              <a:t>may </a:t>
            </a:r>
            <a:r>
              <a:rPr lang="en-GB" sz="2400" dirty="0">
                <a:solidFill>
                  <a:srgbClr val="0C3959"/>
                </a:solidFill>
              </a:rPr>
              <a:t>be operated directly by </a:t>
            </a:r>
            <a:r>
              <a:rPr lang="en-GB" sz="2400" dirty="0" smtClean="0">
                <a:solidFill>
                  <a:srgbClr val="0C3959"/>
                </a:solidFill>
              </a:rPr>
              <a:t>research </a:t>
            </a:r>
            <a:r>
              <a:rPr lang="en-GB" sz="2400" dirty="0">
                <a:solidFill>
                  <a:srgbClr val="0C3959"/>
                </a:solidFill>
              </a:rPr>
              <a:t>community or by </a:t>
            </a:r>
            <a:r>
              <a:rPr lang="en-GB" sz="2400" dirty="0" smtClean="0">
                <a:solidFill>
                  <a:srgbClr val="0C3959"/>
                </a:solidFill>
              </a:rPr>
              <a:t>third </a:t>
            </a:r>
            <a:r>
              <a:rPr lang="en-GB" sz="2400" dirty="0">
                <a:solidFill>
                  <a:srgbClr val="0C3959"/>
                </a:solidFill>
              </a:rPr>
              <a:t>party on </a:t>
            </a:r>
            <a:r>
              <a:rPr lang="en-GB" sz="2400" dirty="0" smtClean="0">
                <a:solidFill>
                  <a:srgbClr val="0C3959"/>
                </a:solidFill>
              </a:rPr>
              <a:t>community's behalf</a:t>
            </a:r>
          </a:p>
          <a:p>
            <a:endParaRPr lang="en-GB" sz="1200" dirty="0">
              <a:solidFill>
                <a:srgbClr val="0C3959"/>
              </a:solidFill>
            </a:endParaRPr>
          </a:p>
          <a:p>
            <a:r>
              <a:rPr lang="en-GB" sz="2400" b="1" dirty="0">
                <a:solidFill>
                  <a:srgbClr val="F57A1E"/>
                </a:solidFill>
              </a:rPr>
              <a:t>Other information shown to user during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959"/>
                </a:solidFill>
              </a:rPr>
              <a:t>Privacy Notice </a:t>
            </a:r>
            <a:r>
              <a:rPr lang="en-GB" sz="2400" dirty="0" smtClean="0">
                <a:solidFill>
                  <a:srgbClr val="0C3959"/>
                </a:solidFill>
              </a:rPr>
              <a:t>– information about processing &amp; user rights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959"/>
                </a:solidFill>
              </a:rPr>
              <a:t>Service Level Agreements </a:t>
            </a:r>
            <a:r>
              <a:rPr lang="en-GB" sz="2400" dirty="0" smtClean="0">
                <a:solidFill>
                  <a:srgbClr val="0C3959"/>
                </a:solidFill>
              </a:rPr>
              <a:t>– information </a:t>
            </a:r>
            <a:r>
              <a:rPr lang="en-GB" sz="2400" dirty="0">
                <a:solidFill>
                  <a:srgbClr val="0C3959"/>
                </a:solidFill>
              </a:rPr>
              <a:t>about what </a:t>
            </a:r>
            <a:r>
              <a:rPr lang="en-GB" sz="2400" dirty="0" smtClean="0">
                <a:solidFill>
                  <a:srgbClr val="0C3959"/>
                </a:solidFill>
              </a:rPr>
              <a:t>user </a:t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	can </a:t>
            </a:r>
            <a:r>
              <a:rPr lang="en-GB" sz="2400" dirty="0">
                <a:solidFill>
                  <a:srgbClr val="0C3959"/>
                </a:solidFill>
              </a:rPr>
              <a:t>expect from the service in terms of </a:t>
            </a:r>
            <a:r>
              <a:rPr lang="en-GB" sz="2400" dirty="0" smtClean="0">
                <a:solidFill>
                  <a:srgbClr val="0C3959"/>
                </a:solidFill>
              </a:rPr>
              <a:t>‘quality’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C3959"/>
                </a:solidFill>
              </a:rPr>
              <a:t>Terms </a:t>
            </a:r>
            <a:r>
              <a:rPr lang="en-GB" sz="2400" i="1" dirty="0">
                <a:solidFill>
                  <a:srgbClr val="0C3959"/>
                </a:solidFill>
              </a:rPr>
              <a:t>of </a:t>
            </a:r>
            <a:r>
              <a:rPr lang="en-GB" sz="2400" i="1" dirty="0" smtClean="0">
                <a:solidFill>
                  <a:srgbClr val="0C3959"/>
                </a:solidFill>
              </a:rPr>
              <a:t>Service </a:t>
            </a:r>
            <a:r>
              <a:rPr lang="en-GB" sz="2400" dirty="0" smtClean="0">
                <a:solidFill>
                  <a:srgbClr val="0C3959"/>
                </a:solidFill>
              </a:rPr>
              <a:t>– optional, with the ‘benefits’ to the user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9085" y="6445862"/>
            <a:ext cx="9078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https://wiki.geant.org/display/WISE/Baseline+Acceptable+Use+Policy+and+Conditions+of+Use</a:t>
            </a:r>
          </a:p>
        </p:txBody>
      </p:sp>
    </p:spTree>
    <p:extLst>
      <p:ext uri="{BB962C8B-B14F-4D97-AF65-F5344CB8AC3E}">
        <p14:creationId xmlns:p14="http://schemas.microsoft.com/office/powerpoint/2010/main" val="22694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34" y="3331040"/>
            <a:ext cx="5277378" cy="3486151"/>
          </a:xfrm>
          <a:prstGeom prst="rect">
            <a:avLst/>
          </a:prstGeom>
          <a:effectLst>
            <a:glow rad="101600">
              <a:srgbClr val="F57B20">
                <a:alpha val="60000"/>
              </a:srgbClr>
            </a:glo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461" y="1356635"/>
            <a:ext cx="5611171" cy="43495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the benefit of the common AUP?</a:t>
            </a:r>
          </a:p>
          <a:p>
            <a:r>
              <a:rPr lang="en-US" sz="2400" dirty="0" smtClean="0"/>
              <a:t>How to I present this to the user?</a:t>
            </a:r>
            <a:endParaRPr lang="en-US" sz="2400" dirty="0" smtClean="0"/>
          </a:p>
          <a:p>
            <a:r>
              <a:rPr lang="en-US" sz="2400" dirty="0" smtClean="0"/>
              <a:t>For</a:t>
            </a:r>
            <a:r>
              <a:rPr lang="en-US" sz="2400" dirty="0" smtClean="0"/>
              <a:t> </a:t>
            </a:r>
            <a:r>
              <a:rPr lang="en-US" sz="2400" dirty="0" smtClean="0"/>
              <a:t>both ‘community-first’ and ‘user-first’</a:t>
            </a:r>
            <a:br>
              <a:rPr lang="en-US" sz="2400" dirty="0" smtClean="0"/>
            </a:br>
            <a:r>
              <a:rPr lang="en-US" sz="2400" dirty="0" smtClean="0"/>
              <a:t>membership management services</a:t>
            </a:r>
            <a:endParaRPr lang="en-US" sz="2400" dirty="0" smtClean="0"/>
          </a:p>
          <a:p>
            <a:r>
              <a:rPr lang="en-US" sz="2400" dirty="0" smtClean="0"/>
              <a:t>Examples to make </a:t>
            </a:r>
            <a:r>
              <a:rPr lang="en-US" sz="2400" dirty="0" smtClean="0"/>
              <a:t>it </a:t>
            </a:r>
            <a:r>
              <a:rPr lang="en-US" sz="2400" dirty="0" smtClean="0"/>
              <a:t>concrete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Rather quick take-up: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Guideline: implementing the interoperable WISE </a:t>
            </a:r>
            <a:r>
              <a:rPr lang="en-US" dirty="0" smtClean="0"/>
              <a:t>Baseline </a:t>
            </a:r>
            <a:r>
              <a:rPr lang="en-US" dirty="0" smtClean="0"/>
              <a:t>AUP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23" y="1059063"/>
            <a:ext cx="6237765" cy="3617119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6449328" y="5809024"/>
            <a:ext cx="5546968" cy="400110"/>
          </a:xfrm>
          <a:prstGeom prst="rect">
            <a:avLst/>
          </a:prstGeom>
          <a:solidFill>
            <a:srgbClr val="F8F8F8"/>
          </a:solidFill>
          <a:ln>
            <a:solidFill>
              <a:srgbClr val="0C3959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en-GB" sz="2000" b="1" dirty="0">
                <a:solidFill>
                  <a:srgbClr val="F57A1E"/>
                </a:solidFill>
              </a:rPr>
              <a:t>https://aarc-community.org/guidelines/aarc-i044/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5427" y="6629360"/>
            <a:ext cx="6110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C3959"/>
                </a:solidFill>
              </a:rPr>
              <a:t>https://wiki.geant.org/display/WISE/Baseline+Acceptable+Use+Policy+and+Conditions+of+Use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72" y="4460082"/>
            <a:ext cx="3090070" cy="180161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349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49" y="1401015"/>
            <a:ext cx="5344772" cy="4055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security focus in the BPA: beyond just the IdPs</a:t>
            </a:r>
            <a:endParaRPr lang="en-GB" dirty="0"/>
          </a:p>
        </p:txBody>
      </p:sp>
      <p:sp>
        <p:nvSpPr>
          <p:cNvPr id="919" name="Rounded Rectangular Callout 918"/>
          <p:cNvSpPr/>
          <p:nvPr/>
        </p:nvSpPr>
        <p:spPr>
          <a:xfrm>
            <a:off x="8739154" y="2222500"/>
            <a:ext cx="2997200" cy="1422400"/>
          </a:xfrm>
          <a:prstGeom prst="wedgeRoundRectCallout">
            <a:avLst>
              <a:gd name="adj1" fmla="val -127993"/>
              <a:gd name="adj2" fmla="val 73647"/>
              <a:gd name="adj3" fmla="val 16667"/>
            </a:avLst>
          </a:prstGeom>
          <a:solidFill>
            <a:srgbClr val="FFFFFF"/>
          </a:solidFill>
          <a:ln>
            <a:noFill/>
          </a:ln>
          <a:effectLst>
            <a:glow rad="101600">
              <a:srgbClr val="0C3959">
                <a:alpha val="3019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AFBEC9"/>
                </a:solidFill>
              </a:rPr>
              <a:t>Store and manage ephemeral user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BD90"/>
                </a:solidFill>
              </a:rPr>
              <a:t>trusted credential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BD90"/>
                </a:solidFill>
              </a:rPr>
              <a:t>protection at rest</a:t>
            </a:r>
            <a:endParaRPr lang="en-GB" dirty="0">
              <a:solidFill>
                <a:srgbClr val="FABD90"/>
              </a:solidFill>
            </a:endParaRPr>
          </a:p>
        </p:txBody>
      </p:sp>
      <p:sp>
        <p:nvSpPr>
          <p:cNvPr id="920" name="Rounded Rectangular Callout 919"/>
          <p:cNvSpPr/>
          <p:nvPr/>
        </p:nvSpPr>
        <p:spPr>
          <a:xfrm>
            <a:off x="128586" y="1879490"/>
            <a:ext cx="3262313" cy="3099020"/>
          </a:xfrm>
          <a:prstGeom prst="wedgeRoundRectCallout">
            <a:avLst>
              <a:gd name="adj1" fmla="val 68785"/>
              <a:gd name="adj2" fmla="val 39568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921" name="TextBox 920"/>
          <p:cNvSpPr txBox="1"/>
          <p:nvPr/>
        </p:nvSpPr>
        <p:spPr>
          <a:xfrm>
            <a:off x="8967662" y="3746500"/>
            <a:ext cx="254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FBEC9"/>
                </a:solidFill>
              </a:rPr>
              <a:t>IGTF Guidelines on </a:t>
            </a:r>
            <a:br>
              <a:rPr lang="en-US" dirty="0" smtClean="0">
                <a:solidFill>
                  <a:srgbClr val="AFBEC9"/>
                </a:solidFill>
              </a:rPr>
            </a:br>
            <a:r>
              <a:rPr lang="en-US" dirty="0" smtClean="0">
                <a:solidFill>
                  <a:srgbClr val="AFBEC9"/>
                </a:solidFill>
              </a:rPr>
              <a:t>Trusted Credential Stores</a:t>
            </a:r>
            <a:br>
              <a:rPr lang="en-US" dirty="0" smtClean="0">
                <a:solidFill>
                  <a:srgbClr val="AFBEC9"/>
                </a:solidFill>
              </a:rPr>
            </a:br>
            <a:r>
              <a:rPr lang="en-US" dirty="0" smtClean="0">
                <a:solidFill>
                  <a:srgbClr val="AFBEC9"/>
                </a:solidFill>
              </a:rPr>
              <a:t>(</a:t>
            </a:r>
            <a:r>
              <a:rPr lang="en-US" i="1" dirty="0" smtClean="0">
                <a:solidFill>
                  <a:srgbClr val="AFBEC9"/>
                </a:solidFill>
              </a:rPr>
              <a:t>pre-existing)</a:t>
            </a:r>
            <a:endParaRPr lang="en-GB" i="1" dirty="0" smtClean="0">
              <a:solidFill>
                <a:srgbClr val="AFBEC9"/>
              </a:solidFill>
            </a:endParaRPr>
          </a:p>
        </p:txBody>
      </p:sp>
      <p:sp>
        <p:nvSpPr>
          <p:cNvPr id="922" name="TextBox 921"/>
          <p:cNvSpPr txBox="1"/>
          <p:nvPr/>
        </p:nvSpPr>
        <p:spPr>
          <a:xfrm>
            <a:off x="128587" y="5456249"/>
            <a:ext cx="542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Guidelines for Secure Operation of </a:t>
            </a:r>
            <a:r>
              <a:rPr lang="en-GB" dirty="0" smtClean="0">
                <a:solidFill>
                  <a:srgbClr val="0C3959"/>
                </a:solidFill>
              </a:rPr>
              <a:t>Attribute Authorities </a:t>
            </a:r>
            <a:r>
              <a:rPr lang="en-GB" dirty="0">
                <a:solidFill>
                  <a:srgbClr val="0C3959"/>
                </a:solidFill>
              </a:rPr>
              <a:t>and other issuers of </a:t>
            </a:r>
            <a:r>
              <a:rPr lang="en-GB" dirty="0" smtClean="0">
                <a:solidFill>
                  <a:srgbClr val="0C3959"/>
                </a:solidFill>
              </a:rPr>
              <a:t>access-granting statements </a:t>
            </a:r>
            <a:br>
              <a:rPr lang="en-GB" dirty="0" smtClean="0">
                <a:solidFill>
                  <a:srgbClr val="0C3959"/>
                </a:solidFill>
              </a:rPr>
            </a:br>
            <a:r>
              <a:rPr lang="en-GB" i="1" dirty="0" smtClean="0">
                <a:solidFill>
                  <a:srgbClr val="0C3959"/>
                </a:solidFill>
              </a:rPr>
              <a:t>(</a:t>
            </a:r>
            <a:r>
              <a:rPr lang="en-GB" b="1" i="1" dirty="0" smtClean="0">
                <a:solidFill>
                  <a:srgbClr val="0C3959"/>
                </a:solidFill>
              </a:rPr>
              <a:t>AARC-I048</a:t>
            </a:r>
            <a:r>
              <a:rPr lang="en-GB" i="1" dirty="0" smtClean="0">
                <a:solidFill>
                  <a:srgbClr val="0C3959"/>
                </a:solidFill>
              </a:rPr>
              <a:t>, in collaboration with IGTF AAOPS)</a:t>
            </a:r>
          </a:p>
        </p:txBody>
      </p:sp>
    </p:spTree>
    <p:extLst>
      <p:ext uri="{BB962C8B-B14F-4D97-AF65-F5344CB8AC3E}">
        <p14:creationId xmlns:p14="http://schemas.microsoft.com/office/powerpoint/2010/main" val="31819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C3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72486</TotalTime>
  <Words>515</Words>
  <Application>Microsoft Office PowerPoint</Application>
  <PresentationFormat>Widescreen</PresentationFormat>
  <Paragraphs>101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GEANT Association</vt:lpstr>
      <vt:lpstr>The evolved role for policy and best practices for the AARC Community</vt:lpstr>
      <vt:lpstr>Making the proxy behave: infrastructure and community policy support</vt:lpstr>
      <vt:lpstr>A policy framework for service providers groups and proxies in the BPA</vt:lpstr>
      <vt:lpstr>Policy Development Kit </vt:lpstr>
      <vt:lpstr>Supporting the Infrastructures get ‘Snctfied’</vt:lpstr>
      <vt:lpstr>Templates and guidance on how to implement</vt:lpstr>
      <vt:lpstr>Baseline AUP at WISE SCI</vt:lpstr>
      <vt:lpstr>Example Guideline: implementing the interoperable WISE Baseline AUP</vt:lpstr>
      <vt:lpstr>Operational security focus in the BPA: beyond just the IdPs</vt:lpstr>
      <vt:lpstr>Security Incident Response in the Federated World</vt:lpstr>
      <vt:lpstr>Preparing the ground for REFEDS Sirtfi procedures: AARC-I051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AARC2 PY1 Review: WP3: Policy and Best Practice Harmonisation</dc:title>
  <dc:creator>David Groep</dc:creator>
  <cp:lastModifiedBy>davidg</cp:lastModifiedBy>
  <cp:revision>833</cp:revision>
  <cp:lastPrinted>2019-06-07T12:44:30Z</cp:lastPrinted>
  <dcterms:created xsi:type="dcterms:W3CDTF">2015-04-29T14:13:57Z</dcterms:created>
  <dcterms:modified xsi:type="dcterms:W3CDTF">2019-06-14T07:33:28Z</dcterms:modified>
  <cp:contentStatus>draft-0.2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