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9"/>
  </p:notesMasterIdLst>
  <p:sldIdLst>
    <p:sldId id="296" r:id="rId5"/>
    <p:sldId id="297" r:id="rId6"/>
    <p:sldId id="295" r:id="rId7"/>
    <p:sldId id="293" r:id="rId8"/>
    <p:sldId id="290" r:id="rId9"/>
    <p:sldId id="294" r:id="rId10"/>
    <p:sldId id="298" r:id="rId11"/>
    <p:sldId id="303" r:id="rId12"/>
    <p:sldId id="304" r:id="rId13"/>
    <p:sldId id="292" r:id="rId14"/>
    <p:sldId id="299" r:id="rId15"/>
    <p:sldId id="301" r:id="rId16"/>
    <p:sldId id="302" r:id="rId17"/>
    <p:sldId id="287" r:id="rId18"/>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F5E"/>
    <a:srgbClr val="FFFFFF"/>
    <a:srgbClr val="F6791C"/>
    <a:srgbClr val="F57B20"/>
    <a:srgbClr val="F57A1E"/>
    <a:srgbClr val="013F5E"/>
    <a:srgbClr val="003959"/>
    <a:srgbClr val="ED1556"/>
    <a:srgbClr val="003F5D"/>
    <a:srgbClr val="1C41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5" autoAdjust="0"/>
    <p:restoredTop sz="94660"/>
  </p:normalViewPr>
  <p:slideViewPr>
    <p:cSldViewPr snapToGrid="0">
      <p:cViewPr varScale="1">
        <p:scale>
          <a:sx n="117" d="100"/>
          <a:sy n="117" d="100"/>
        </p:scale>
        <p:origin x="72" y="404"/>
      </p:cViewPr>
      <p:guideLst/>
    </p:cSldViewPr>
  </p:slideViewPr>
  <p:notesTextViewPr>
    <p:cViewPr>
      <p:scale>
        <a:sx n="3" d="2"/>
        <a:sy n="3" d="2"/>
      </p:scale>
      <p:origin x="0" y="0"/>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dpk87:Modified%20RAL%20files:sci-assessment-example-poster-kail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972946573694099"/>
          <c:y val="0.185720578323537"/>
          <c:w val="0.43957800294871302"/>
          <c:h val="0.67395477722478803"/>
        </c:manualLayout>
      </c:layout>
      <c:radarChart>
        <c:radarStyle val="marker"/>
        <c:varyColors val="0"/>
        <c:ser>
          <c:idx val="0"/>
          <c:order val="0"/>
          <c:tx>
            <c:strRef>
              <c:f>' Score'!$B$5</c:f>
              <c:strCache>
                <c:ptCount val="1"/>
                <c:pt idx="0">
                  <c:v>Maturity</c:v>
                </c:pt>
              </c:strCache>
            </c:strRef>
          </c:tx>
          <c:spPr>
            <a:ln w="50800"/>
          </c:spPr>
          <c:marker>
            <c:symbol val="none"/>
          </c:marker>
          <c:cat>
            <c:strRef>
              <c:f>' Score'!$A$59:$A$83</c:f>
              <c:strCache>
                <c:ptCount val="25"/>
                <c:pt idx="0">
                  <c:v>PR12.1 - User Registration</c:v>
                </c:pt>
                <c:pt idx="1">
                  <c:v>PR12.2 - User Renewal</c:v>
                </c:pt>
                <c:pt idx="2">
                  <c:v>PR12.3 - User Suspension</c:v>
                </c:pt>
                <c:pt idx="3">
                  <c:v>PR12.4 - User Removal</c:v>
                </c:pt>
                <c:pt idx="4">
                  <c:v>PR12.5 - User Banning</c:v>
                </c:pt>
                <c:pt idx="5">
                  <c:v>PR13 - Responsibility for Actions</c:v>
                </c:pt>
                <c:pt idx="6">
                  <c:v>PR14 - User Identification - traceability</c:v>
                </c:pt>
                <c:pt idx="7">
                  <c:v>PR15 - Logs of Membership Management Actions</c:v>
                </c:pt>
                <c:pt idx="8">
                  <c:v>PR16 - Define Common Aims &amp; Purposes</c:v>
                </c:pt>
                <c:pt idx="9">
                  <c:v>PR21 - Vulnerability Patching</c:v>
                </c:pt>
                <c:pt idx="10">
                  <c:v>PR22 - Incident Reporting</c:v>
                </c:pt>
                <c:pt idx="11">
                  <c:v>PR23 - Physical and Network Security</c:v>
                </c:pt>
                <c:pt idx="12">
                  <c:v>PR24 - Confidentiality and Integrity of Data</c:v>
                </c:pt>
                <c:pt idx="13">
                  <c:v>PR25 - Retention of Appopriate Logs</c:v>
                </c:pt>
                <c:pt idx="14">
                  <c:v>LI1 - Intellectual Property Rights</c:v>
                </c:pt>
                <c:pt idx="15">
                  <c:v>LI2 - Liability, Responsibilities &amp; Disclaimers</c:v>
                </c:pt>
                <c:pt idx="16">
                  <c:v>LI3 - Software Licensing</c:v>
                </c:pt>
                <c:pt idx="17">
                  <c:v>LI4 - Dispute Handling and Escalation</c:v>
                </c:pt>
                <c:pt idx="18">
                  <c:v>LI5 - Data Protection Responsibilities</c:v>
                </c:pt>
                <c:pt idx="19">
                  <c:v>LI6 - Any Additional Restrictions</c:v>
                </c:pt>
                <c:pt idx="20">
                  <c:v>DP1 - Accounting Data</c:v>
                </c:pt>
                <c:pt idx="21">
                  <c:v>DP2 - User Registration Data</c:v>
                </c:pt>
                <c:pt idx="22">
                  <c:v>DP3 - Monitoring Data</c:v>
                </c:pt>
                <c:pt idx="23">
                  <c:v>DP4 - Logging Data</c:v>
                </c:pt>
                <c:pt idx="24">
                  <c:v>DP5 - User Personal Data</c:v>
                </c:pt>
              </c:strCache>
            </c:strRef>
          </c:cat>
          <c:val>
            <c:numRef>
              <c:f>' Score'!$B$59:$B$83</c:f>
              <c:numCache>
                <c:formatCode>General</c:formatCode>
                <c:ptCount val="25"/>
                <c:pt idx="0">
                  <c:v>2</c:v>
                </c:pt>
                <c:pt idx="1">
                  <c:v>2</c:v>
                </c:pt>
                <c:pt idx="2">
                  <c:v>1</c:v>
                </c:pt>
                <c:pt idx="3">
                  <c:v>1</c:v>
                </c:pt>
                <c:pt idx="4">
                  <c:v>3</c:v>
                </c:pt>
                <c:pt idx="5">
                  <c:v>1</c:v>
                </c:pt>
                <c:pt idx="6">
                  <c:v>1</c:v>
                </c:pt>
                <c:pt idx="7">
                  <c:v>2</c:v>
                </c:pt>
                <c:pt idx="8">
                  <c:v>1</c:v>
                </c:pt>
                <c:pt idx="9">
                  <c:v>1</c:v>
                </c:pt>
                <c:pt idx="10">
                  <c:v>2</c:v>
                </c:pt>
                <c:pt idx="11">
                  <c:v>3</c:v>
                </c:pt>
                <c:pt idx="12">
                  <c:v>1</c:v>
                </c:pt>
                <c:pt idx="13">
                  <c:v>1</c:v>
                </c:pt>
                <c:pt idx="14">
                  <c:v>1</c:v>
                </c:pt>
                <c:pt idx="15">
                  <c:v>2</c:v>
                </c:pt>
                <c:pt idx="16">
                  <c:v>1</c:v>
                </c:pt>
                <c:pt idx="17">
                  <c:v>2</c:v>
                </c:pt>
                <c:pt idx="18">
                  <c:v>1</c:v>
                </c:pt>
                <c:pt idx="19">
                  <c:v>1</c:v>
                </c:pt>
                <c:pt idx="20">
                  <c:v>1</c:v>
                </c:pt>
                <c:pt idx="21">
                  <c:v>1</c:v>
                </c:pt>
                <c:pt idx="22">
                  <c:v>1</c:v>
                </c:pt>
                <c:pt idx="23">
                  <c:v>1</c:v>
                </c:pt>
                <c:pt idx="24">
                  <c:v>1</c:v>
                </c:pt>
              </c:numCache>
            </c:numRef>
          </c:val>
          <c:extLst>
            <c:ext xmlns:c16="http://schemas.microsoft.com/office/drawing/2014/chart" uri="{C3380CC4-5D6E-409C-BE32-E72D297353CC}">
              <c16:uniqueId val="{00000000-244C-4657-98F3-FDD17C76A25B}"/>
            </c:ext>
          </c:extLst>
        </c:ser>
        <c:ser>
          <c:idx val="1"/>
          <c:order val="1"/>
          <c:tx>
            <c:strRef>
              <c:f>' Score'!$C$5</c:f>
              <c:strCache>
                <c:ptCount val="1"/>
                <c:pt idx="0">
                  <c:v>Required maturity</c:v>
                </c:pt>
              </c:strCache>
            </c:strRef>
          </c:tx>
          <c:spPr>
            <a:ln w="50800" cmpd="dbl"/>
          </c:spPr>
          <c:marker>
            <c:symbol val="none"/>
          </c:marker>
          <c:cat>
            <c:strRef>
              <c:f>' Score'!$A$59:$A$83</c:f>
              <c:strCache>
                <c:ptCount val="25"/>
                <c:pt idx="0">
                  <c:v>PR12.1 - User Registration</c:v>
                </c:pt>
                <c:pt idx="1">
                  <c:v>PR12.2 - User Renewal</c:v>
                </c:pt>
                <c:pt idx="2">
                  <c:v>PR12.3 - User Suspension</c:v>
                </c:pt>
                <c:pt idx="3">
                  <c:v>PR12.4 - User Removal</c:v>
                </c:pt>
                <c:pt idx="4">
                  <c:v>PR12.5 - User Banning</c:v>
                </c:pt>
                <c:pt idx="5">
                  <c:v>PR13 - Responsibility for Actions</c:v>
                </c:pt>
                <c:pt idx="6">
                  <c:v>PR14 - User Identification - traceability</c:v>
                </c:pt>
                <c:pt idx="7">
                  <c:v>PR15 - Logs of Membership Management Actions</c:v>
                </c:pt>
                <c:pt idx="8">
                  <c:v>PR16 - Define Common Aims &amp; Purposes</c:v>
                </c:pt>
                <c:pt idx="9">
                  <c:v>PR21 - Vulnerability Patching</c:v>
                </c:pt>
                <c:pt idx="10">
                  <c:v>PR22 - Incident Reporting</c:v>
                </c:pt>
                <c:pt idx="11">
                  <c:v>PR23 - Physical and Network Security</c:v>
                </c:pt>
                <c:pt idx="12">
                  <c:v>PR24 - Confidentiality and Integrity of Data</c:v>
                </c:pt>
                <c:pt idx="13">
                  <c:v>PR25 - Retention of Appopriate Logs</c:v>
                </c:pt>
                <c:pt idx="14">
                  <c:v>LI1 - Intellectual Property Rights</c:v>
                </c:pt>
                <c:pt idx="15">
                  <c:v>LI2 - Liability, Responsibilities &amp; Disclaimers</c:v>
                </c:pt>
                <c:pt idx="16">
                  <c:v>LI3 - Software Licensing</c:v>
                </c:pt>
                <c:pt idx="17">
                  <c:v>LI4 - Dispute Handling and Escalation</c:v>
                </c:pt>
                <c:pt idx="18">
                  <c:v>LI5 - Data Protection Responsibilities</c:v>
                </c:pt>
                <c:pt idx="19">
                  <c:v>LI6 - Any Additional Restrictions</c:v>
                </c:pt>
                <c:pt idx="20">
                  <c:v>DP1 - Accounting Data</c:v>
                </c:pt>
                <c:pt idx="21">
                  <c:v>DP2 - User Registration Data</c:v>
                </c:pt>
                <c:pt idx="22">
                  <c:v>DP3 - Monitoring Data</c:v>
                </c:pt>
                <c:pt idx="23">
                  <c:v>DP4 - Logging Data</c:v>
                </c:pt>
                <c:pt idx="24">
                  <c:v>DP5 - User Personal Data</c:v>
                </c:pt>
              </c:strCache>
            </c:strRef>
          </c:cat>
          <c:val>
            <c:numRef>
              <c:f>' Score'!$C$59:$C$83</c:f>
              <c:numCache>
                <c:formatCode>General</c:formatCode>
                <c:ptCount val="25"/>
                <c:pt idx="0">
                  <c:v>2</c:v>
                </c:pt>
                <c:pt idx="1">
                  <c:v>2</c:v>
                </c:pt>
                <c:pt idx="2">
                  <c:v>2</c:v>
                </c:pt>
                <c:pt idx="3">
                  <c:v>2</c:v>
                </c:pt>
                <c:pt idx="4">
                  <c:v>2</c:v>
                </c:pt>
                <c:pt idx="5">
                  <c:v>2</c:v>
                </c:pt>
                <c:pt idx="6">
                  <c:v>2</c:v>
                </c:pt>
                <c:pt idx="7">
                  <c:v>2</c:v>
                </c:pt>
                <c:pt idx="8">
                  <c:v>2</c:v>
                </c:pt>
                <c:pt idx="9">
                  <c:v>2</c:v>
                </c:pt>
                <c:pt idx="10">
                  <c:v>2</c:v>
                </c:pt>
                <c:pt idx="11">
                  <c:v>2</c:v>
                </c:pt>
                <c:pt idx="12">
                  <c:v>2</c:v>
                </c:pt>
                <c:pt idx="13">
                  <c:v>2</c:v>
                </c:pt>
                <c:pt idx="14">
                  <c:v>2</c:v>
                </c:pt>
                <c:pt idx="15">
                  <c:v>2</c:v>
                </c:pt>
                <c:pt idx="16">
                  <c:v>2</c:v>
                </c:pt>
                <c:pt idx="17">
                  <c:v>2</c:v>
                </c:pt>
                <c:pt idx="18">
                  <c:v>2</c:v>
                </c:pt>
                <c:pt idx="19">
                  <c:v>2</c:v>
                </c:pt>
                <c:pt idx="20">
                  <c:v>2</c:v>
                </c:pt>
                <c:pt idx="21">
                  <c:v>2</c:v>
                </c:pt>
                <c:pt idx="22">
                  <c:v>2</c:v>
                </c:pt>
                <c:pt idx="23">
                  <c:v>2</c:v>
                </c:pt>
                <c:pt idx="24">
                  <c:v>2</c:v>
                </c:pt>
              </c:numCache>
            </c:numRef>
          </c:val>
          <c:extLst>
            <c:ext xmlns:c16="http://schemas.microsoft.com/office/drawing/2014/chart" uri="{C3380CC4-5D6E-409C-BE32-E72D297353CC}">
              <c16:uniqueId val="{00000001-244C-4657-98F3-FDD17C76A25B}"/>
            </c:ext>
          </c:extLst>
        </c:ser>
        <c:dLbls>
          <c:showLegendKey val="0"/>
          <c:showVal val="0"/>
          <c:showCatName val="0"/>
          <c:showSerName val="0"/>
          <c:showPercent val="0"/>
          <c:showBubbleSize val="0"/>
        </c:dLbls>
        <c:axId val="335699328"/>
        <c:axId val="335606912"/>
      </c:radarChart>
      <c:catAx>
        <c:axId val="335699328"/>
        <c:scaling>
          <c:orientation val="minMax"/>
        </c:scaling>
        <c:delete val="0"/>
        <c:axPos val="b"/>
        <c:majorGridlines/>
        <c:numFmt formatCode="General" sourceLinked="0"/>
        <c:majorTickMark val="out"/>
        <c:minorTickMark val="none"/>
        <c:tickLblPos val="nextTo"/>
        <c:crossAx val="335606912"/>
        <c:crosses val="autoZero"/>
        <c:auto val="1"/>
        <c:lblAlgn val="ctr"/>
        <c:lblOffset val="100"/>
        <c:noMultiLvlLbl val="0"/>
      </c:catAx>
      <c:valAx>
        <c:axId val="335606912"/>
        <c:scaling>
          <c:orientation val="minMax"/>
          <c:max val="3"/>
          <c:min val="-1"/>
        </c:scaling>
        <c:delete val="0"/>
        <c:axPos val="l"/>
        <c:majorGridlines/>
        <c:numFmt formatCode="General" sourceLinked="1"/>
        <c:majorTickMark val="cross"/>
        <c:minorTickMark val="none"/>
        <c:tickLblPos val="nextTo"/>
        <c:crossAx val="335699328"/>
        <c:crosses val="autoZero"/>
        <c:crossBetween val="between"/>
        <c:majorUnit val="1"/>
        <c:minorUnit val="0.04"/>
      </c:valAx>
    </c:plotArea>
    <c:legend>
      <c:legendPos val="r"/>
      <c:layout>
        <c:manualLayout>
          <c:xMode val="edge"/>
          <c:yMode val="edge"/>
          <c:x val="0.82483929922295895"/>
          <c:y val="0.112363149000718"/>
          <c:w val="0.16150028767539201"/>
          <c:h val="0.21214305088594659"/>
        </c:manualLayout>
      </c:layout>
      <c:overlay val="1"/>
      <c:spPr>
        <a:ln>
          <a:solidFill>
            <a:srgbClr val="C0504D">
              <a:shade val="95000"/>
              <a:satMod val="105000"/>
            </a:srgbClr>
          </a:solidFill>
        </a:ln>
      </c:spPr>
      <c:txPr>
        <a:bodyPr/>
        <a:lstStyle/>
        <a:p>
          <a:pPr>
            <a:defRPr sz="1400" baseline="0"/>
          </a:pPr>
          <a:endParaRPr lang="en-US"/>
        </a:p>
      </c:txPr>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E41D8A83-A817-41E3-A602-3B517E18334E}" type="datetimeFigureOut">
              <a:rPr lang="en-GB" smtClean="0"/>
              <a:t>17/02/2020</a:t>
            </a:fld>
            <a:endParaRPr lang="en-GB"/>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9CBC110B-1C27-4A5B-8007-E6BF4BB6C5F7}" type="slidenum">
              <a:rPr lang="en-GB" smtClean="0"/>
              <a:t>‹#›</a:t>
            </a:fld>
            <a:endParaRPr lang="en-GB"/>
          </a:p>
        </p:txBody>
      </p:sp>
    </p:spTree>
    <p:extLst>
      <p:ext uri="{BB962C8B-B14F-4D97-AF65-F5344CB8AC3E}">
        <p14:creationId xmlns:p14="http://schemas.microsoft.com/office/powerpoint/2010/main" val="4031726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6" name="Header Placeholder 5"/>
          <p:cNvSpPr>
            <a:spLocks noGrp="1"/>
          </p:cNvSpPr>
          <p:nvPr>
            <p:ph type="hdr" sz="quarter" idx="12"/>
          </p:nvPr>
        </p:nvSpPr>
        <p:spPr/>
        <p:txBody>
          <a:bodyPr/>
          <a:lstStyle/>
          <a:p>
            <a:r>
              <a:rPr lang="en-GB"/>
              <a:t>AARC Policy and Best Practice Harmonisation (AARC2 Review)</a:t>
            </a:r>
          </a:p>
        </p:txBody>
      </p:sp>
      <p:sp>
        <p:nvSpPr>
          <p:cNvPr id="7" name="Date Placeholder 6"/>
          <p:cNvSpPr>
            <a:spLocks noGrp="1"/>
          </p:cNvSpPr>
          <p:nvPr>
            <p:ph type="dt" idx="13"/>
          </p:nvPr>
        </p:nvSpPr>
        <p:spPr/>
        <p:txBody>
          <a:bodyPr/>
          <a:lstStyle/>
          <a:p>
            <a:r>
              <a:rPr lang="en-US"/>
              <a:t>June 2019</a:t>
            </a:r>
            <a:endParaRPr lang="en-GB"/>
          </a:p>
        </p:txBody>
      </p:sp>
    </p:spTree>
    <p:extLst>
      <p:ext uri="{BB962C8B-B14F-4D97-AF65-F5344CB8AC3E}">
        <p14:creationId xmlns:p14="http://schemas.microsoft.com/office/powerpoint/2010/main" val="2662518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dwells also on naming since that is</a:t>
            </a:r>
            <a:r>
              <a:rPr lang="en-US" baseline="0" dirty="0" smtClean="0"/>
              <a:t> the unique hook for the service providers to actually track back persistently to the proper community as well as operator …</a:t>
            </a:r>
            <a:endParaRPr lang="en-GB" dirty="0"/>
          </a:p>
        </p:txBody>
      </p:sp>
      <p:sp>
        <p:nvSpPr>
          <p:cNvPr id="6" name="Header Placeholder 5"/>
          <p:cNvSpPr>
            <a:spLocks noGrp="1"/>
          </p:cNvSpPr>
          <p:nvPr>
            <p:ph type="hdr" sz="quarter" idx="12"/>
          </p:nvPr>
        </p:nvSpPr>
        <p:spPr/>
        <p:txBody>
          <a:bodyPr/>
          <a:lstStyle/>
          <a:p>
            <a:r>
              <a:rPr lang="en-GB" smtClean="0"/>
              <a:t>AARC Policy and Best Practice Harmonisation (AARC2 Review)</a:t>
            </a:r>
            <a:endParaRPr lang="en-GB"/>
          </a:p>
        </p:txBody>
      </p:sp>
      <p:sp>
        <p:nvSpPr>
          <p:cNvPr id="7" name="Date Placeholder 6"/>
          <p:cNvSpPr>
            <a:spLocks noGrp="1"/>
          </p:cNvSpPr>
          <p:nvPr>
            <p:ph type="dt" idx="13"/>
          </p:nvPr>
        </p:nvSpPr>
        <p:spPr/>
        <p:txBody>
          <a:bodyPr/>
          <a:lstStyle/>
          <a:p>
            <a:r>
              <a:rPr lang="en-US" smtClean="0"/>
              <a:t>June 2019</a:t>
            </a:r>
            <a:endParaRPr lang="en-GB"/>
          </a:p>
        </p:txBody>
      </p:sp>
    </p:spTree>
    <p:extLst>
      <p:ext uri="{BB962C8B-B14F-4D97-AF65-F5344CB8AC3E}">
        <p14:creationId xmlns:p14="http://schemas.microsoft.com/office/powerpoint/2010/main" val="2822152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6" name="Header Placeholder 5"/>
          <p:cNvSpPr>
            <a:spLocks noGrp="1"/>
          </p:cNvSpPr>
          <p:nvPr>
            <p:ph type="hdr" sz="quarter" idx="12"/>
          </p:nvPr>
        </p:nvSpPr>
        <p:spPr/>
        <p:txBody>
          <a:bodyPr/>
          <a:lstStyle/>
          <a:p>
            <a:r>
              <a:rPr lang="en-GB" smtClean="0"/>
              <a:t>AARC Policy and Best Practice Harmonisation (AARC2 Review)</a:t>
            </a:r>
            <a:endParaRPr lang="en-GB"/>
          </a:p>
        </p:txBody>
      </p:sp>
      <p:sp>
        <p:nvSpPr>
          <p:cNvPr id="7" name="Date Placeholder 6"/>
          <p:cNvSpPr>
            <a:spLocks noGrp="1"/>
          </p:cNvSpPr>
          <p:nvPr>
            <p:ph type="dt" idx="13"/>
          </p:nvPr>
        </p:nvSpPr>
        <p:spPr/>
        <p:txBody>
          <a:bodyPr/>
          <a:lstStyle/>
          <a:p>
            <a:r>
              <a:rPr lang="en-US" smtClean="0"/>
              <a:t>June 2019</a:t>
            </a:r>
            <a:endParaRPr lang="en-GB"/>
          </a:p>
        </p:txBody>
      </p:sp>
    </p:spTree>
    <p:extLst>
      <p:ext uri="{BB962C8B-B14F-4D97-AF65-F5344CB8AC3E}">
        <p14:creationId xmlns:p14="http://schemas.microsoft.com/office/powerpoint/2010/main" val="30717376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1" name="Rectangle 20"/>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userDrawn="1"/>
        </p:nvSpPr>
        <p:spPr>
          <a:xfrm>
            <a:off x="0" y="0"/>
            <a:ext cx="1625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p:cNvSpPr>
            <a:spLocks noGrp="1"/>
          </p:cNvSpPr>
          <p:nvPr>
            <p:ph type="body" sz="quarter" idx="11" hasCustomPrompt="1"/>
          </p:nvPr>
        </p:nvSpPr>
        <p:spPr>
          <a:xfrm>
            <a:off x="1240257" y="3625009"/>
            <a:ext cx="6795911" cy="375289"/>
          </a:xfrm>
        </p:spPr>
        <p:txBody>
          <a:bodyPr>
            <a:normAutofit/>
          </a:bodyPr>
          <a:lstStyle>
            <a:lvl1pPr marL="0" indent="0">
              <a:buNone/>
              <a:defRPr sz="2000" b="1" baseline="0"/>
            </a:lvl1pPr>
          </a:lstStyle>
          <a:p>
            <a:pPr lvl="0"/>
            <a:r>
              <a:rPr lang="en-US" dirty="0" smtClean="0"/>
              <a:t>Presenter</a:t>
            </a:r>
          </a:p>
        </p:txBody>
      </p:sp>
      <p:sp>
        <p:nvSpPr>
          <p:cNvPr id="7" name="Text Placeholder 6"/>
          <p:cNvSpPr>
            <a:spLocks noGrp="1"/>
          </p:cNvSpPr>
          <p:nvPr>
            <p:ph type="body" sz="quarter" idx="12" hasCustomPrompt="1"/>
          </p:nvPr>
        </p:nvSpPr>
        <p:spPr>
          <a:xfrm>
            <a:off x="1240256" y="5484095"/>
            <a:ext cx="6671027" cy="436340"/>
          </a:xfrm>
        </p:spPr>
        <p:txBody>
          <a:bodyPr>
            <a:normAutofit/>
          </a:bodyPr>
          <a:lstStyle>
            <a:lvl1pPr marL="0" indent="0">
              <a:buNone/>
              <a:defRPr sz="1800"/>
            </a:lvl1pPr>
          </a:lstStyle>
          <a:p>
            <a:pPr lvl="0"/>
            <a:r>
              <a:rPr lang="en-US" dirty="0" smtClean="0"/>
              <a:t>Event, Location</a:t>
            </a:r>
            <a:endParaRPr lang="en-GB" dirty="0"/>
          </a:p>
        </p:txBody>
      </p:sp>
      <p:sp>
        <p:nvSpPr>
          <p:cNvPr id="12" name="Text Placeholder 10"/>
          <p:cNvSpPr>
            <a:spLocks noGrp="1"/>
          </p:cNvSpPr>
          <p:nvPr>
            <p:ph type="body" sz="quarter" idx="17" hasCustomPrompt="1"/>
          </p:nvPr>
        </p:nvSpPr>
        <p:spPr>
          <a:xfrm>
            <a:off x="1240257" y="2804346"/>
            <a:ext cx="6683727" cy="503459"/>
          </a:xfrm>
        </p:spPr>
        <p:txBody>
          <a:bodyPr>
            <a:normAutofit/>
          </a:bodyPr>
          <a:lstStyle>
            <a:lvl1pPr marL="0" indent="0">
              <a:buNone/>
              <a:defRPr sz="1950">
                <a:solidFill>
                  <a:srgbClr val="F6791C"/>
                </a:solidFill>
              </a:defRPr>
            </a:lvl1pPr>
          </a:lstStyle>
          <a:p>
            <a:pPr lvl="0"/>
            <a:r>
              <a:rPr lang="en-US" dirty="0" smtClean="0"/>
              <a:t>Subtitle</a:t>
            </a:r>
          </a:p>
        </p:txBody>
      </p:sp>
      <p:sp>
        <p:nvSpPr>
          <p:cNvPr id="11" name="Text Placeholder 10"/>
          <p:cNvSpPr>
            <a:spLocks noGrp="1"/>
          </p:cNvSpPr>
          <p:nvPr>
            <p:ph type="body" sz="quarter" idx="14" hasCustomPrompt="1"/>
          </p:nvPr>
        </p:nvSpPr>
        <p:spPr>
          <a:xfrm>
            <a:off x="1240257" y="2398309"/>
            <a:ext cx="6683727" cy="473242"/>
          </a:xfrm>
        </p:spPr>
        <p:txBody>
          <a:bodyPr>
            <a:noAutofit/>
          </a:bodyPr>
          <a:lstStyle>
            <a:lvl1pPr marL="0" indent="0">
              <a:buNone/>
              <a:defRPr sz="2400" b="1"/>
            </a:lvl1pPr>
          </a:lstStyle>
          <a:p>
            <a:pPr lvl="0"/>
            <a:r>
              <a:rPr lang="en-US" dirty="0" smtClean="0"/>
              <a:t>Title</a:t>
            </a:r>
          </a:p>
        </p:txBody>
      </p:sp>
      <p:sp>
        <p:nvSpPr>
          <p:cNvPr id="13" name="Text Placeholder 6"/>
          <p:cNvSpPr>
            <a:spLocks noGrp="1"/>
          </p:cNvSpPr>
          <p:nvPr>
            <p:ph type="body" sz="quarter" idx="18" hasCustomPrompt="1"/>
          </p:nvPr>
        </p:nvSpPr>
        <p:spPr>
          <a:xfrm>
            <a:off x="1240256" y="5785332"/>
            <a:ext cx="6671027" cy="428319"/>
          </a:xfrm>
        </p:spPr>
        <p:txBody>
          <a:bodyPr>
            <a:normAutofit/>
          </a:bodyPr>
          <a:lstStyle>
            <a:lvl1pPr marL="0" indent="0">
              <a:buNone/>
              <a:defRPr sz="1800"/>
            </a:lvl1pPr>
          </a:lstStyle>
          <a:p>
            <a:pPr lvl="0"/>
            <a:r>
              <a:rPr lang="en-US" dirty="0" smtClean="0"/>
              <a:t>Date</a:t>
            </a:r>
            <a:endParaRPr lang="en-GB" dirty="0"/>
          </a:p>
        </p:txBody>
      </p:sp>
      <p:sp>
        <p:nvSpPr>
          <p:cNvPr id="16" name="Text Placeholder 4"/>
          <p:cNvSpPr>
            <a:spLocks noGrp="1"/>
          </p:cNvSpPr>
          <p:nvPr>
            <p:ph type="body" sz="quarter" idx="19" hasCustomPrompt="1"/>
          </p:nvPr>
        </p:nvSpPr>
        <p:spPr>
          <a:xfrm>
            <a:off x="1240257" y="3947187"/>
            <a:ext cx="6795911" cy="347215"/>
          </a:xfrm>
        </p:spPr>
        <p:txBody>
          <a:bodyPr>
            <a:normAutofit/>
          </a:bodyPr>
          <a:lstStyle>
            <a:lvl1pPr marL="0" indent="0">
              <a:buNone/>
              <a:defRPr sz="1800" b="0" baseline="0"/>
            </a:lvl1pPr>
          </a:lstStyle>
          <a:p>
            <a:pPr lvl="0"/>
            <a:r>
              <a:rPr lang="en-US" dirty="0" smtClean="0"/>
              <a:t>Role in Community, AARC (if applicable)</a:t>
            </a:r>
          </a:p>
        </p:txBody>
      </p:sp>
      <p:sp>
        <p:nvSpPr>
          <p:cNvPr id="18" name="Text Placeholder 4"/>
          <p:cNvSpPr>
            <a:spLocks noGrp="1"/>
          </p:cNvSpPr>
          <p:nvPr>
            <p:ph type="body" sz="quarter" idx="20" hasCustomPrompt="1"/>
          </p:nvPr>
        </p:nvSpPr>
        <p:spPr>
          <a:xfrm>
            <a:off x="1240257" y="4249757"/>
            <a:ext cx="8818145" cy="347215"/>
          </a:xfrm>
        </p:spPr>
        <p:txBody>
          <a:bodyPr>
            <a:normAutofit/>
          </a:bodyPr>
          <a:lstStyle>
            <a:lvl1pPr marL="0" indent="0">
              <a:buNone/>
              <a:defRPr sz="1800" b="0" baseline="0"/>
            </a:lvl1pPr>
          </a:lstStyle>
          <a:p>
            <a:pPr lvl="0"/>
            <a:r>
              <a:rPr lang="en-US" dirty="0" smtClean="0"/>
              <a:t>Role in Organisation, Organisation Name (if Applicable)</a:t>
            </a:r>
          </a:p>
        </p:txBody>
      </p:sp>
      <p:sp>
        <p:nvSpPr>
          <p:cNvPr id="4" name="Text Placeholder 3"/>
          <p:cNvSpPr>
            <a:spLocks noGrp="1"/>
          </p:cNvSpPr>
          <p:nvPr>
            <p:ph type="body" sz="quarter" idx="21" hasCustomPrompt="1"/>
          </p:nvPr>
        </p:nvSpPr>
        <p:spPr>
          <a:xfrm>
            <a:off x="1486792" y="4765917"/>
            <a:ext cx="1219200" cy="190399"/>
          </a:xfrm>
        </p:spPr>
        <p:txBody>
          <a:bodyPr>
            <a:normAutofit/>
          </a:bodyPr>
          <a:lstStyle>
            <a:lvl1pPr marL="0" indent="0">
              <a:buNone/>
              <a:defRPr sz="600"/>
            </a:lvl1pPr>
          </a:lstStyle>
          <a:p>
            <a:pPr lvl="0"/>
            <a:r>
              <a:rPr lang="en-US" dirty="0" smtClean="0"/>
              <a:t>Logo (optional)</a:t>
            </a:r>
            <a:endParaRPr lang="en-GB"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56358" y="-42332"/>
            <a:ext cx="4389920" cy="6942667"/>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7682" y="480622"/>
            <a:ext cx="1482776" cy="1339714"/>
          </a:xfrm>
          <a:prstGeom prst="rect">
            <a:avLst/>
          </a:prstGeom>
        </p:spPr>
      </p:pic>
      <p:sp>
        <p:nvSpPr>
          <p:cNvPr id="23" name="TextBox 22"/>
          <p:cNvSpPr txBox="1"/>
          <p:nvPr userDrawn="1"/>
        </p:nvSpPr>
        <p:spPr>
          <a:xfrm>
            <a:off x="2818932" y="927797"/>
            <a:ext cx="5918159" cy="353943"/>
          </a:xfrm>
          <a:prstGeom prst="rect">
            <a:avLst/>
          </a:prstGeom>
          <a:noFill/>
        </p:spPr>
        <p:txBody>
          <a:bodyPr wrap="none" rtlCol="0">
            <a:spAutoFit/>
          </a:bodyPr>
          <a:lstStyle/>
          <a:p>
            <a:r>
              <a:rPr lang="en-GB" sz="1700" dirty="0" smtClean="0">
                <a:solidFill>
                  <a:srgbClr val="003F5E"/>
                </a:solidFill>
              </a:rPr>
              <a:t>Authentication and Authorisation for Research and Collaboration</a:t>
            </a:r>
            <a:endParaRPr lang="en-GB" sz="1700" dirty="0">
              <a:solidFill>
                <a:srgbClr val="003F5E"/>
              </a:solidFill>
            </a:endParaRPr>
          </a:p>
        </p:txBody>
      </p:sp>
    </p:spTree>
    <p:extLst>
      <p:ext uri="{BB962C8B-B14F-4D97-AF65-F5344CB8AC3E}">
        <p14:creationId xmlns:p14="http://schemas.microsoft.com/office/powerpoint/2010/main" val="416442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1716837"/>
            <a:ext cx="6172200" cy="414421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GB"/>
          </a:p>
        </p:txBody>
      </p:sp>
      <p:sp>
        <p:nvSpPr>
          <p:cNvPr id="4" name="Text Placeholder 3"/>
          <p:cNvSpPr>
            <a:spLocks noGrp="1"/>
          </p:cNvSpPr>
          <p:nvPr>
            <p:ph type="body" sz="half" idx="2"/>
          </p:nvPr>
        </p:nvSpPr>
        <p:spPr>
          <a:xfrm>
            <a:off x="457202" y="1716837"/>
            <a:ext cx="4314825" cy="415215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7" name="Slide Number Placeholder 6"/>
          <p:cNvSpPr>
            <a:spLocks noGrp="1"/>
          </p:cNvSpPr>
          <p:nvPr>
            <p:ph type="sldNum" sz="quarter" idx="12"/>
          </p:nvPr>
        </p:nvSpPr>
        <p:spPr/>
        <p:txBody>
          <a:bodyPr/>
          <a:lstStyle/>
          <a:p>
            <a:fld id="{6F576E6A-F32A-4612-884C-86870357C6B4}" type="slidenum">
              <a:rPr lang="en-GB" smtClean="0"/>
              <a:t>‹#›</a:t>
            </a:fld>
            <a:endParaRPr lang="en-GB"/>
          </a:p>
        </p:txBody>
      </p:sp>
      <p:sp>
        <p:nvSpPr>
          <p:cNvPr id="8"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1989188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yle Gu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r">
              <a:defRPr/>
            </a:lvl1pPr>
          </a:lstStyle>
          <a:p>
            <a:fld id="{6F576E6A-F32A-4612-884C-86870357C6B4}" type="slidenum">
              <a:rPr lang="en-GB" smtClean="0"/>
              <a:pPr/>
              <a:t>‹#›</a:t>
            </a:fld>
            <a:endParaRPr lang="en-GB"/>
          </a:p>
        </p:txBody>
      </p:sp>
      <p:sp>
        <p:nvSpPr>
          <p:cNvPr id="2" name="TextBox 1"/>
          <p:cNvSpPr txBox="1"/>
          <p:nvPr userDrawn="1"/>
        </p:nvSpPr>
        <p:spPr>
          <a:xfrm>
            <a:off x="652382" y="304802"/>
            <a:ext cx="3601692" cy="646331"/>
          </a:xfrm>
          <a:prstGeom prst="rect">
            <a:avLst/>
          </a:prstGeom>
          <a:noFill/>
        </p:spPr>
        <p:txBody>
          <a:bodyPr wrap="none" rtlCol="0">
            <a:spAutoFit/>
          </a:bodyPr>
          <a:lstStyle/>
          <a:p>
            <a:r>
              <a:rPr lang="en-GB" sz="1800" b="1" dirty="0" smtClean="0">
                <a:solidFill>
                  <a:srgbClr val="003F5D"/>
                </a:solidFill>
              </a:rPr>
              <a:t>Style</a:t>
            </a:r>
            <a:r>
              <a:rPr lang="en-GB" sz="1800" b="1" baseline="0" dirty="0" smtClean="0">
                <a:solidFill>
                  <a:srgbClr val="003F5D"/>
                </a:solidFill>
              </a:rPr>
              <a:t> Guide</a:t>
            </a:r>
          </a:p>
          <a:p>
            <a:r>
              <a:rPr lang="en-GB" sz="1800" baseline="0" dirty="0" smtClean="0">
                <a:solidFill>
                  <a:srgbClr val="F57A1E"/>
                </a:solidFill>
              </a:rPr>
              <a:t>A Guide to Using the AARC Template</a:t>
            </a:r>
            <a:endParaRPr lang="en-GB" sz="1800" dirty="0">
              <a:solidFill>
                <a:srgbClr val="F57A1E"/>
              </a:solidFill>
            </a:endParaRPr>
          </a:p>
        </p:txBody>
      </p:sp>
      <p:sp>
        <p:nvSpPr>
          <p:cNvPr id="4" name="TextBox 3"/>
          <p:cNvSpPr txBox="1"/>
          <p:nvPr userDrawn="1"/>
        </p:nvSpPr>
        <p:spPr>
          <a:xfrm>
            <a:off x="780366" y="2025770"/>
            <a:ext cx="10149657" cy="3139321"/>
          </a:xfrm>
          <a:prstGeom prst="rect">
            <a:avLst/>
          </a:prstGeom>
          <a:noFill/>
        </p:spPr>
        <p:txBody>
          <a:bodyPr wrap="square" rtlCol="0">
            <a:spAutoFit/>
          </a:bodyPr>
          <a:lstStyle/>
          <a:p>
            <a:pPr marL="214313" indent="-214313">
              <a:buFont typeface="Arial" panose="020B0604020202020204" pitchFamily="34" charset="0"/>
              <a:buChar char="•"/>
            </a:pPr>
            <a:r>
              <a:rPr lang="en-GB" sz="1800" dirty="0" smtClean="0">
                <a:solidFill>
                  <a:srgbClr val="003F5D"/>
                </a:solidFill>
              </a:rPr>
              <a:t>This template is to</a:t>
            </a:r>
            <a:r>
              <a:rPr lang="en-GB" sz="1800" baseline="0" dirty="0" smtClean="0">
                <a:solidFill>
                  <a:srgbClr val="003F5D"/>
                </a:solidFill>
              </a:rPr>
              <a:t> present information on behalf of the AARC Project</a:t>
            </a:r>
          </a:p>
          <a:p>
            <a:pPr marL="214313" indent="-214313">
              <a:buFont typeface="Arial" panose="020B0604020202020204" pitchFamily="34" charset="0"/>
              <a:buChar char="•"/>
            </a:pPr>
            <a:r>
              <a:rPr lang="en-GB" sz="1800" baseline="0" dirty="0" smtClean="0">
                <a:solidFill>
                  <a:srgbClr val="003F5D"/>
                </a:solidFill>
              </a:rPr>
              <a:t>Font is Calibri and will auto-size. Avoid using a font size less than 18pt.  Main font colour is Teal, </a:t>
            </a:r>
            <a:r>
              <a:rPr lang="en-GB" sz="1800" baseline="0" dirty="0" smtClean="0">
                <a:solidFill>
                  <a:srgbClr val="F57B20"/>
                </a:solidFill>
              </a:rPr>
              <a:t>highlight colour is Orange and should be used sparingly.</a:t>
            </a:r>
            <a:r>
              <a:rPr lang="en-GB" sz="1800" baseline="0" dirty="0" smtClean="0">
                <a:solidFill>
                  <a:srgbClr val="ED1556"/>
                </a:solidFill>
              </a:rPr>
              <a:t> </a:t>
            </a:r>
            <a:r>
              <a:rPr lang="en-GB" sz="1800" baseline="0" dirty="0" smtClean="0">
                <a:solidFill>
                  <a:srgbClr val="003F5D"/>
                </a:solidFill>
              </a:rPr>
              <a:t>If the colours are not shown in PowerPoint use the colour picker to select the correct colour from the logo or these samples</a:t>
            </a:r>
            <a:endParaRPr lang="en-GB" sz="1800" baseline="0" dirty="0" smtClean="0">
              <a:solidFill>
                <a:srgbClr val="ED1556"/>
              </a:solidFill>
            </a:endParaRPr>
          </a:p>
          <a:p>
            <a:pPr marL="214313" indent="-214313">
              <a:buFont typeface="Arial" panose="020B0604020202020204" pitchFamily="34" charset="0"/>
              <a:buChar char="•"/>
            </a:pPr>
            <a:endParaRPr lang="en-GB" sz="1800" baseline="0" dirty="0" smtClean="0">
              <a:solidFill>
                <a:srgbClr val="ED1556"/>
              </a:solidFill>
            </a:endParaRPr>
          </a:p>
          <a:p>
            <a:pPr marL="214313" indent="-214313">
              <a:buFont typeface="Arial" panose="020B0604020202020204" pitchFamily="34" charset="0"/>
              <a:buChar char="•"/>
            </a:pPr>
            <a:r>
              <a:rPr lang="en-GB" sz="1800" baseline="0" dirty="0" smtClean="0">
                <a:solidFill>
                  <a:srgbClr val="003F5D"/>
                </a:solidFill>
              </a:rPr>
              <a:t>The title slide has space for the speaker’s own organisation logo which should be no larger than the main AARC logo </a:t>
            </a:r>
          </a:p>
          <a:p>
            <a:pPr marL="214313" indent="-214313">
              <a:buFont typeface="Arial" panose="020B0604020202020204" pitchFamily="34" charset="0"/>
              <a:buChar char="•"/>
            </a:pPr>
            <a:endParaRPr lang="en-GB" sz="1800" baseline="0" dirty="0" smtClean="0">
              <a:solidFill>
                <a:srgbClr val="003F5D"/>
              </a:solidFill>
            </a:endParaRPr>
          </a:p>
          <a:p>
            <a:pPr marL="214313" indent="-214313">
              <a:buFont typeface="Arial" panose="020B0604020202020204" pitchFamily="34" charset="0"/>
              <a:buChar char="•"/>
            </a:pPr>
            <a:r>
              <a:rPr lang="en-GB" sz="1800" baseline="0" dirty="0" smtClean="0">
                <a:solidFill>
                  <a:srgbClr val="003F5D"/>
                </a:solidFill>
              </a:rPr>
              <a:t>The end slide includes EU logo, copyright, and funding statement. Adapt the funding statement and supporting organisations at the end (but likely keep the EU Logo and reference to H2020, since it supported the AARC and AARC2 projects)</a:t>
            </a:r>
          </a:p>
        </p:txBody>
      </p:sp>
      <p:sp>
        <p:nvSpPr>
          <p:cNvPr id="5" name="Oval 4"/>
          <p:cNvSpPr/>
          <p:nvPr userDrawn="1"/>
        </p:nvSpPr>
        <p:spPr>
          <a:xfrm>
            <a:off x="10890209" y="5560973"/>
            <a:ext cx="727243" cy="529390"/>
          </a:xfrm>
          <a:prstGeom prst="ellipse">
            <a:avLst/>
          </a:prstGeom>
          <a:solidFill>
            <a:srgbClr val="003F5D"/>
          </a:solidFill>
          <a:ln>
            <a:solidFill>
              <a:srgbClr val="003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Oval 8"/>
          <p:cNvSpPr/>
          <p:nvPr userDrawn="1"/>
        </p:nvSpPr>
        <p:spPr>
          <a:xfrm>
            <a:off x="9884901" y="5560973"/>
            <a:ext cx="727243" cy="529390"/>
          </a:xfrm>
          <a:prstGeom prst="ellipse">
            <a:avLst/>
          </a:prstGeom>
          <a:solidFill>
            <a:srgbClr val="F6791C"/>
          </a:solidFill>
          <a:ln>
            <a:solidFill>
              <a:srgbClr val="F679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3178045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Slide (Must be included)">
    <p:spTree>
      <p:nvGrpSpPr>
        <p:cNvPr id="1" name=""/>
        <p:cNvGrpSpPr/>
        <p:nvPr/>
      </p:nvGrpSpPr>
      <p:grpSpPr>
        <a:xfrm>
          <a:off x="0" y="0"/>
          <a:ext cx="0" cy="0"/>
          <a:chOff x="0" y="0"/>
          <a:chExt cx="0" cy="0"/>
        </a:xfrm>
      </p:grpSpPr>
      <p:sp>
        <p:nvSpPr>
          <p:cNvPr id="4" name="Rectangle 3"/>
          <p:cNvSpPr/>
          <p:nvPr userDrawn="1"/>
        </p:nvSpPr>
        <p:spPr>
          <a:xfrm>
            <a:off x="-1" y="2"/>
            <a:ext cx="12192001" cy="6858001"/>
          </a:xfrm>
          <a:prstGeom prst="rect">
            <a:avLst/>
          </a:prstGeom>
          <a:solidFill>
            <a:srgbClr val="003F5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dirty="0"/>
          </a:p>
        </p:txBody>
      </p:sp>
      <p:pic>
        <p:nvPicPr>
          <p:cNvPr id="7" name="Picture 6"/>
          <p:cNvPicPr>
            <a:picLocks noChangeAspect="1"/>
          </p:cNvPicPr>
          <p:nvPr userDrawn="1"/>
        </p:nvPicPr>
        <p:blipFill rotWithShape="1">
          <a:blip r:embed="rId2"/>
          <a:srcRect b="30428"/>
          <a:stretch/>
        </p:blipFill>
        <p:spPr>
          <a:xfrm>
            <a:off x="5217067" y="4837092"/>
            <a:ext cx="1385319" cy="785666"/>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34831" y="5927157"/>
            <a:ext cx="433675" cy="294664"/>
          </a:xfrm>
          <a:prstGeom prst="rect">
            <a:avLst/>
          </a:prstGeom>
        </p:spPr>
      </p:pic>
      <p:sp>
        <p:nvSpPr>
          <p:cNvPr id="8" name="TextBox 7"/>
          <p:cNvSpPr txBox="1"/>
          <p:nvPr userDrawn="1"/>
        </p:nvSpPr>
        <p:spPr>
          <a:xfrm>
            <a:off x="4111444" y="2395574"/>
            <a:ext cx="3748975" cy="1446550"/>
          </a:xfrm>
          <a:prstGeom prst="rect">
            <a:avLst/>
          </a:prstGeom>
          <a:noFill/>
        </p:spPr>
        <p:txBody>
          <a:bodyPr wrap="none" rtlCol="0">
            <a:spAutoFit/>
          </a:bodyPr>
          <a:lstStyle/>
          <a:p>
            <a:pPr algn="ctr"/>
            <a:r>
              <a:rPr lang="en-GB" sz="4400" dirty="0" smtClean="0">
                <a:solidFill>
                  <a:schemeClr val="bg1"/>
                </a:solidFill>
              </a:rPr>
              <a:t>Thank you</a:t>
            </a:r>
          </a:p>
          <a:p>
            <a:pPr algn="ctr"/>
            <a:r>
              <a:rPr lang="en-GB" sz="4400" dirty="0" smtClean="0">
                <a:solidFill>
                  <a:srgbClr val="F6791C"/>
                </a:solidFill>
              </a:rPr>
              <a:t>Any</a:t>
            </a:r>
            <a:r>
              <a:rPr lang="en-GB" sz="4400" baseline="0" dirty="0" smtClean="0">
                <a:solidFill>
                  <a:srgbClr val="F6791C"/>
                </a:solidFill>
              </a:rPr>
              <a:t> Questions?</a:t>
            </a:r>
            <a:endParaRPr lang="en-GB" sz="4400" dirty="0">
              <a:solidFill>
                <a:srgbClr val="F6791C"/>
              </a:solidFill>
            </a:endParaRP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56357" y="-50222"/>
            <a:ext cx="4394909" cy="6950557"/>
          </a:xfrm>
          <a:prstGeom prst="rect">
            <a:avLst/>
          </a:prstGeom>
        </p:spPr>
      </p:pic>
      <p:sp>
        <p:nvSpPr>
          <p:cNvPr id="25" name="Content Placeholder 24"/>
          <p:cNvSpPr>
            <a:spLocks noGrp="1"/>
          </p:cNvSpPr>
          <p:nvPr>
            <p:ph sz="quarter" idx="11" hasCustomPrompt="1"/>
          </p:nvPr>
        </p:nvSpPr>
        <p:spPr>
          <a:xfrm>
            <a:off x="3763166" y="4113541"/>
            <a:ext cx="4445529" cy="373710"/>
          </a:xfrm>
        </p:spPr>
        <p:txBody>
          <a:bodyPr>
            <a:normAutofit/>
          </a:bodyPr>
          <a:lstStyle>
            <a:lvl1pPr marL="0" indent="0" algn="ctr">
              <a:buNone/>
              <a:defRPr sz="1800">
                <a:solidFill>
                  <a:schemeClr val="bg1"/>
                </a:solidFill>
              </a:defRPr>
            </a:lvl1pPr>
          </a:lstStyle>
          <a:p>
            <a:pPr lvl="0"/>
            <a:r>
              <a:rPr lang="en-US" dirty="0" smtClean="0"/>
              <a:t>Presenter email address</a:t>
            </a:r>
            <a:endParaRPr lang="en-GB" dirty="0"/>
          </a:p>
        </p:txBody>
      </p:sp>
      <p:sp>
        <p:nvSpPr>
          <p:cNvPr id="10" name="TextBox 9"/>
          <p:cNvSpPr txBox="1"/>
          <p:nvPr userDrawn="1"/>
        </p:nvSpPr>
        <p:spPr>
          <a:xfrm>
            <a:off x="3492533" y="6289305"/>
            <a:ext cx="4945586" cy="276999"/>
          </a:xfrm>
          <a:prstGeom prst="rect">
            <a:avLst/>
          </a:prstGeom>
          <a:noFill/>
        </p:spPr>
        <p:txBody>
          <a:bodyPr wrap="none" rtlCol="0">
            <a:spAutoFit/>
          </a:bodyPr>
          <a:lstStyle/>
          <a:p>
            <a:pPr algn="ctr"/>
            <a:r>
              <a:rPr lang="en-GB" sz="600" kern="1200" dirty="0" smtClean="0">
                <a:solidFill>
                  <a:schemeClr val="bg1"/>
                </a:solidFill>
                <a:effectLst/>
                <a:latin typeface="+mn-lt"/>
                <a:ea typeface="+mn-ea"/>
                <a:cs typeface="+mn-cs"/>
              </a:rPr>
              <a:t>© members of the AARC Community. </a:t>
            </a:r>
          </a:p>
          <a:p>
            <a:pPr marL="0" marR="0" indent="0" algn="ctr" defTabSz="914400" rtl="0" eaLnBrk="1" fontAlgn="auto" latinLnBrk="0" hangingPunct="1">
              <a:lnSpc>
                <a:spcPct val="100000"/>
              </a:lnSpc>
              <a:spcBef>
                <a:spcPts val="0"/>
              </a:spcBef>
              <a:spcAft>
                <a:spcPts val="0"/>
              </a:spcAft>
              <a:buClrTx/>
              <a:buSzTx/>
              <a:buFontTx/>
              <a:buNone/>
              <a:tabLst/>
              <a:defRPr/>
            </a:pPr>
            <a:r>
              <a:rPr lang="en-GB" sz="600" kern="1200" dirty="0" smtClean="0">
                <a:solidFill>
                  <a:schemeClr val="bg1"/>
                </a:solidFill>
                <a:effectLst/>
                <a:latin typeface="+mn-lt"/>
                <a:ea typeface="+mn-ea"/>
                <a:cs typeface="+mn-cs"/>
              </a:rPr>
              <a:t>The work leading to these results has received funding from the European Union’s Horizon 2020 research and innovation programme</a:t>
            </a:r>
            <a:r>
              <a:rPr lang="en-GB" sz="600" kern="1200" baseline="0" dirty="0" smtClean="0">
                <a:solidFill>
                  <a:schemeClr val="bg1"/>
                </a:solidFill>
                <a:effectLst/>
                <a:latin typeface="+mn-lt"/>
                <a:ea typeface="+mn-ea"/>
                <a:cs typeface="+mn-cs"/>
              </a:rPr>
              <a:t> and other sources</a:t>
            </a:r>
            <a:r>
              <a:rPr lang="en-GB" sz="600" kern="1200" dirty="0" smtClean="0">
                <a:solidFill>
                  <a:schemeClr val="bg1"/>
                </a:solidFill>
                <a:effectLst/>
                <a:latin typeface="+mn-lt"/>
                <a:ea typeface="+mn-ea"/>
                <a:cs typeface="+mn-cs"/>
              </a:rPr>
              <a:t>.</a:t>
            </a:r>
            <a:endParaRPr lang="en-GB" sz="600" dirty="0">
              <a:solidFill>
                <a:schemeClr val="bg1"/>
              </a:solidFill>
            </a:endParaRPr>
          </a:p>
        </p:txBody>
      </p:sp>
      <p:sp>
        <p:nvSpPr>
          <p:cNvPr id="11" name="TextBox 10"/>
          <p:cNvSpPr txBox="1"/>
          <p:nvPr userDrawn="1"/>
        </p:nvSpPr>
        <p:spPr>
          <a:xfrm>
            <a:off x="5142826" y="5591160"/>
            <a:ext cx="1645002" cy="246221"/>
          </a:xfrm>
          <a:prstGeom prst="rect">
            <a:avLst/>
          </a:prstGeom>
          <a:noFill/>
        </p:spPr>
        <p:txBody>
          <a:bodyPr wrap="none" rtlCol="0">
            <a:spAutoFit/>
          </a:bodyPr>
          <a:lstStyle/>
          <a:p>
            <a:pPr algn="ctr"/>
            <a:r>
              <a:rPr lang="en-GB" sz="1000" dirty="0" smtClean="0">
                <a:solidFill>
                  <a:schemeClr val="bg1"/>
                </a:solidFill>
              </a:rPr>
              <a:t>https://aarc-community.org</a:t>
            </a:r>
            <a:endParaRPr lang="en-GB" sz="1000" dirty="0">
              <a:solidFill>
                <a:schemeClr val="bg1"/>
              </a:solidFill>
            </a:endParaRPr>
          </a:p>
        </p:txBody>
      </p:sp>
      <p:pic>
        <p:nvPicPr>
          <p:cNvPr id="12" name="Picture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846749" y="5927156"/>
            <a:ext cx="796527" cy="280595"/>
          </a:xfrm>
          <a:prstGeom prst="rect">
            <a:avLst/>
          </a:prstGeom>
        </p:spPr>
      </p:pic>
      <p:sp>
        <p:nvSpPr>
          <p:cNvPr id="3" name="Text Placeholder 2"/>
          <p:cNvSpPr>
            <a:spLocks noGrp="1"/>
          </p:cNvSpPr>
          <p:nvPr>
            <p:ph type="body" sz="quarter" idx="12" hasCustomPrompt="1"/>
          </p:nvPr>
        </p:nvSpPr>
        <p:spPr>
          <a:xfrm>
            <a:off x="3511550" y="6591300"/>
            <a:ext cx="4946650" cy="185057"/>
          </a:xfrm>
        </p:spPr>
        <p:txBody>
          <a:bodyPr>
            <a:normAutofit/>
          </a:bodyPr>
          <a:lstStyle>
            <a:lvl1pPr marL="0" indent="0">
              <a:buNone/>
              <a:defRPr sz="600" baseline="0">
                <a:solidFill>
                  <a:schemeClr val="bg1"/>
                </a:solidFill>
              </a:defRPr>
            </a:lvl1pPr>
          </a:lstStyle>
          <a:p>
            <a:pPr lvl="0"/>
            <a:r>
              <a:rPr lang="en-GB" dirty="0" smtClean="0"/>
              <a:t>Supporting projects and organisations: </a:t>
            </a:r>
            <a:endParaRPr lang="en-GB" dirty="0"/>
          </a:p>
        </p:txBody>
      </p:sp>
    </p:spTree>
    <p:extLst>
      <p:ext uri="{BB962C8B-B14F-4D97-AF65-F5344CB8AC3E}">
        <p14:creationId xmlns:p14="http://schemas.microsoft.com/office/powerpoint/2010/main" val="3512339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pic>
        <p:nvPicPr>
          <p:cNvPr id="16" name="Picture 15"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8" name="Rectangle 17"/>
          <p:cNvSpPr/>
          <p:nvPr/>
        </p:nvSpPr>
        <p:spPr>
          <a:xfrm>
            <a:off x="10601157" y="609600"/>
            <a:ext cx="1602997" cy="1368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p:cNvPicPr>
            <a:picLocks noChangeAspect="1"/>
          </p:cNvPicPr>
          <p:nvPr userDrawn="1"/>
        </p:nvPicPr>
        <p:blipFill>
          <a:blip r:embed="rId3"/>
          <a:stretch>
            <a:fillRect/>
          </a:stretch>
        </p:blipFill>
        <p:spPr>
          <a:xfrm>
            <a:off x="10729454" y="708046"/>
            <a:ext cx="1441922" cy="1125482"/>
          </a:xfrm>
          <a:prstGeom prst="rect">
            <a:avLst/>
          </a:prstGeom>
        </p:spPr>
      </p:pic>
      <p:sp>
        <p:nvSpPr>
          <p:cNvPr id="6" name="Slide Number Placeholder 5"/>
          <p:cNvSpPr>
            <a:spLocks noGrp="1"/>
          </p:cNvSpPr>
          <p:nvPr>
            <p:ph type="sldNum" sz="quarter" idx="12"/>
          </p:nvPr>
        </p:nvSpPr>
        <p:spPr>
          <a:xfrm>
            <a:off x="10873340" y="5573354"/>
            <a:ext cx="1154151" cy="1090789"/>
          </a:xfrm>
        </p:spPr>
        <p:txBody>
          <a:bodyPr/>
          <a:lstStyle>
            <a:lvl1pPr>
              <a:defRPr sz="1800"/>
            </a:lvl1pPr>
          </a:lstStyle>
          <a:p>
            <a:fld id="{6D22F896-40B5-4ADD-8801-0D06FADFA095}" type="slidenum">
              <a:rPr lang="en-US" smtClean="0"/>
              <a:pPr/>
              <a:t>‹#›</a:t>
            </a:fld>
            <a:endParaRPr lang="en-US" dirty="0"/>
          </a:p>
        </p:txBody>
      </p:sp>
      <p:pic>
        <p:nvPicPr>
          <p:cNvPr id="15" name="Picture 14"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smtClean="0"/>
              <a:t>16 April 2019</a:t>
            </a:r>
            <a:endParaRPr lang="en-US" dirty="0"/>
          </a:p>
        </p:txBody>
      </p:sp>
      <p:sp>
        <p:nvSpPr>
          <p:cNvPr id="5" name="Footer Placeholder 4"/>
          <p:cNvSpPr>
            <a:spLocks noGrp="1"/>
          </p:cNvSpPr>
          <p:nvPr>
            <p:ph type="ftr" sz="quarter" idx="11"/>
          </p:nvPr>
        </p:nvSpPr>
        <p:spPr/>
        <p:txBody>
          <a:bodyPr/>
          <a:lstStyle/>
          <a:p>
            <a:r>
              <a:rPr lang="en-US"/>
              <a:t>Kelsey/WISE Community</a:t>
            </a:r>
            <a:endParaRPr lang="en-US" dirty="0"/>
          </a:p>
        </p:txBody>
      </p:sp>
    </p:spTree>
    <p:extLst>
      <p:ext uri="{BB962C8B-B14F-4D97-AF65-F5344CB8AC3E}">
        <p14:creationId xmlns:p14="http://schemas.microsoft.com/office/powerpoint/2010/main" val="8169107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2] Beeld + Tekst">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317501" y="1269110"/>
            <a:ext cx="11559679" cy="4518663"/>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nl-NL" smtClean="0"/>
              <a:t>Nikhef - Infrastructure for Collaboration</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317500" y="317501"/>
            <a:ext cx="11557000" cy="577081"/>
          </a:xfrm>
          <a:prstGeom prst="rect">
            <a:avLst/>
          </a:prstGeom>
        </p:spPr>
        <p:txBody>
          <a:bodyPr>
            <a:spAutoFit/>
          </a:bodyPr>
          <a:lstStyle>
            <a:lvl1pPr>
              <a:defRPr sz="3500" cap="all">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287481144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200">
                <a:latin typeface="+mn-lt"/>
              </a:defRPr>
            </a:lvl1pPr>
            <a:lvl2pPr>
              <a:defRPr sz="1800">
                <a:solidFill>
                  <a:srgbClr val="004361"/>
                </a:solidFill>
                <a:latin typeface="+mn-lt"/>
              </a:defRPr>
            </a:lvl2pPr>
            <a:lvl3pPr>
              <a:defRPr sz="1800">
                <a:solidFill>
                  <a:srgbClr val="003F5E"/>
                </a:solidFill>
                <a:latin typeface="+mn-lt"/>
              </a:defRPr>
            </a:lvl3pPr>
            <a:lvl4pPr>
              <a:defRPr sz="1800">
                <a:latin typeface="+mn-lt"/>
              </a:defRPr>
            </a:lvl4pPr>
          </a:lstStyle>
          <a:p>
            <a:pPr lvl="0"/>
            <a:r>
              <a:rPr lang="en-US" smtClean="0"/>
              <a:t>Edit Master text styles</a:t>
            </a:r>
          </a:p>
          <a:p>
            <a:pPr lvl="1"/>
            <a:r>
              <a:rPr lang="en-US" smtClean="0"/>
              <a:t>Second level</a:t>
            </a:r>
          </a:p>
          <a:p>
            <a:pPr lvl="2"/>
            <a:r>
              <a:rPr lang="en-US" smtClean="0"/>
              <a:t>Third level</a:t>
            </a:r>
          </a:p>
          <a:p>
            <a:pPr lvl="3"/>
            <a:r>
              <a:rPr lang="en-US" smtClean="0"/>
              <a:t>Fourth level</a:t>
            </a:r>
          </a:p>
        </p:txBody>
      </p:sp>
      <p:sp>
        <p:nvSpPr>
          <p:cNvPr id="6" name="Slide Number Placeholder 5"/>
          <p:cNvSpPr>
            <a:spLocks noGrp="1"/>
          </p:cNvSpPr>
          <p:nvPr>
            <p:ph type="sldNum" sz="quarter" idx="12"/>
          </p:nvPr>
        </p:nvSpPr>
        <p:spPr/>
        <p:txBody>
          <a:bodyPr/>
          <a:lstStyle>
            <a:lvl1pPr algn="r">
              <a:defRPr/>
            </a:lvl1pPr>
          </a:lstStyle>
          <a:p>
            <a:fld id="{6F576E6A-F32A-4612-884C-86870357C6B4}" type="slidenum">
              <a:rPr lang="en-GB" smtClean="0"/>
              <a:pPr/>
              <a:t>‹#›</a:t>
            </a:fld>
            <a:endParaRPr lang="en-GB"/>
          </a:p>
        </p:txBody>
      </p:sp>
      <p:sp>
        <p:nvSpPr>
          <p:cNvPr id="8"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2631399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25625"/>
            <a:ext cx="5562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lvl1pPr>
              <a:defRPr sz="15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Slide Number Placeholder 6"/>
          <p:cNvSpPr>
            <a:spLocks noGrp="1"/>
          </p:cNvSpPr>
          <p:nvPr>
            <p:ph type="sldNum" sz="quarter" idx="12"/>
          </p:nvPr>
        </p:nvSpPr>
        <p:spPr/>
        <p:txBody>
          <a:bodyPr/>
          <a:lstStyle/>
          <a:p>
            <a:fld id="{6F576E6A-F32A-4612-884C-86870357C6B4}" type="slidenum">
              <a:rPr lang="en-GB" smtClean="0"/>
              <a:t>‹#›</a:t>
            </a:fld>
            <a:endParaRPr lang="en-GB"/>
          </a:p>
        </p:txBody>
      </p:sp>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710877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2603" y="1681163"/>
            <a:ext cx="5514975"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482601" y="2489204"/>
            <a:ext cx="5553075" cy="37004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9" name="Slide Number Placeholder 8"/>
          <p:cNvSpPr>
            <a:spLocks noGrp="1"/>
          </p:cNvSpPr>
          <p:nvPr>
            <p:ph type="sldNum" sz="quarter" idx="12"/>
          </p:nvPr>
        </p:nvSpPr>
        <p:spPr/>
        <p:txBody>
          <a:bodyPr/>
          <a:lstStyle/>
          <a:p>
            <a:fld id="{6F576E6A-F32A-4612-884C-86870357C6B4}" type="slidenum">
              <a:rPr lang="en-GB" smtClean="0"/>
              <a:t>‹#›</a:t>
            </a:fld>
            <a:endParaRPr lang="en-GB"/>
          </a:p>
        </p:txBody>
      </p:sp>
      <p:sp>
        <p:nvSpPr>
          <p:cNvPr id="10"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889482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6:33 Text Image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444501" y="1524003"/>
            <a:ext cx="7864123" cy="4652963"/>
          </a:xfrm>
        </p:spPr>
        <p:txBody>
          <a:bodyPr/>
          <a:lstStyle>
            <a:lvl1pPr>
              <a:defRPr sz="1500">
                <a:latin typeface="+mn-lt"/>
              </a:defRPr>
            </a:lvl1pPr>
            <a:lvl2pPr>
              <a:defRPr>
                <a:solidFill>
                  <a:srgbClr val="004361"/>
                </a:solidFill>
                <a:latin typeface="+mn-lt"/>
              </a:defRPr>
            </a:lvl2pPr>
            <a:lvl3pPr>
              <a:defRPr>
                <a:solidFill>
                  <a:srgbClr val="003F5E"/>
                </a:solidFill>
                <a:latin typeface="+mn-lt"/>
              </a:defRPr>
            </a:lvl3pPr>
            <a:lvl4pPr>
              <a:defRPr>
                <a:latin typeface="+mn-lt"/>
              </a:defRPr>
            </a:lvl4pPr>
          </a:lstStyle>
          <a:p>
            <a:pPr lvl="0"/>
            <a:r>
              <a:rPr lang="en-US" smtClean="0"/>
              <a:t>Edit Master text styles</a:t>
            </a:r>
          </a:p>
          <a:p>
            <a:pPr lvl="1"/>
            <a:r>
              <a:rPr lang="en-US" smtClean="0"/>
              <a:t>Second level</a:t>
            </a:r>
          </a:p>
          <a:p>
            <a:pPr lvl="2"/>
            <a:r>
              <a:rPr lang="en-US" smtClean="0"/>
              <a:t>Third level</a:t>
            </a:r>
          </a:p>
          <a:p>
            <a:pPr lvl="3"/>
            <a:r>
              <a:rPr lang="en-US" smtClean="0"/>
              <a:t>Fourth level</a:t>
            </a:r>
          </a:p>
        </p:txBody>
      </p:sp>
      <p:sp>
        <p:nvSpPr>
          <p:cNvPr id="6" name="Slide Number Placeholder 5"/>
          <p:cNvSpPr>
            <a:spLocks noGrp="1"/>
          </p:cNvSpPr>
          <p:nvPr>
            <p:ph type="sldNum" sz="quarter" idx="12"/>
          </p:nvPr>
        </p:nvSpPr>
        <p:spPr/>
        <p:txBody>
          <a:bodyPr/>
          <a:lstStyle>
            <a:lvl1pPr algn="r">
              <a:defRPr/>
            </a:lvl1pPr>
          </a:lstStyle>
          <a:p>
            <a:fld id="{6F576E6A-F32A-4612-884C-86870357C6B4}" type="slidenum">
              <a:rPr lang="en-GB" smtClean="0"/>
              <a:pPr/>
              <a:t>‹#›</a:t>
            </a:fld>
            <a:endParaRPr lang="en-GB"/>
          </a:p>
        </p:txBody>
      </p:sp>
      <p:sp>
        <p:nvSpPr>
          <p:cNvPr id="8"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cxnSp>
        <p:nvCxnSpPr>
          <p:cNvPr id="4" name="Straight Connector 3"/>
          <p:cNvCxnSpPr/>
          <p:nvPr userDrawn="1"/>
        </p:nvCxnSpPr>
        <p:spPr>
          <a:xfrm>
            <a:off x="8319911" y="1532467"/>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8602125" y="1532467"/>
            <a:ext cx="3" cy="4682066"/>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651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F576E6A-F32A-4612-884C-86870357C6B4}" type="slidenum">
              <a:rPr lang="en-GB" smtClean="0"/>
              <a:t>‹#›</a:t>
            </a:fld>
            <a:endParaRPr lang="en-GB"/>
          </a:p>
        </p:txBody>
      </p:sp>
      <p:sp>
        <p:nvSpPr>
          <p:cNvPr id="6"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2275077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Image Bar with Tex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576E6A-F32A-4612-884C-86870357C6B4}" type="slidenum">
              <a:rPr lang="en-GB" smtClean="0"/>
              <a:t>‹#›</a:t>
            </a:fld>
            <a:endParaRPr lang="en-GB"/>
          </a:p>
        </p:txBody>
      </p:sp>
      <p:sp>
        <p:nvSpPr>
          <p:cNvPr id="5"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2" name="Rectangle 1"/>
          <p:cNvSpPr/>
          <p:nvPr userDrawn="1"/>
        </p:nvSpPr>
        <p:spPr>
          <a:xfrm>
            <a:off x="0" y="1676400"/>
            <a:ext cx="12192000" cy="2165684"/>
          </a:xfrm>
          <a:prstGeom prst="rect">
            <a:avLst/>
          </a:prstGeom>
          <a:solidFill>
            <a:srgbClr val="013F5E"/>
          </a:solidFill>
          <a:ln>
            <a:solidFill>
              <a:srgbClr val="013F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ext Placeholder 5"/>
          <p:cNvSpPr>
            <a:spLocks noGrp="1"/>
          </p:cNvSpPr>
          <p:nvPr>
            <p:ph type="body" sz="quarter" idx="13"/>
          </p:nvPr>
        </p:nvSpPr>
        <p:spPr>
          <a:xfrm>
            <a:off x="470572" y="4083050"/>
            <a:ext cx="11208083" cy="218139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472505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ttom Image Bar with Tex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576E6A-F32A-4612-884C-86870357C6B4}" type="slidenum">
              <a:rPr lang="en-GB" smtClean="0"/>
              <a:t>‹#›</a:t>
            </a:fld>
            <a:endParaRPr lang="en-GB"/>
          </a:p>
        </p:txBody>
      </p:sp>
      <p:sp>
        <p:nvSpPr>
          <p:cNvPr id="5"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6" name="Rectangle 5"/>
          <p:cNvSpPr/>
          <p:nvPr userDrawn="1"/>
        </p:nvSpPr>
        <p:spPr>
          <a:xfrm>
            <a:off x="0" y="3858126"/>
            <a:ext cx="12192000" cy="2165684"/>
          </a:xfrm>
          <a:prstGeom prst="rect">
            <a:avLst/>
          </a:prstGeom>
          <a:solidFill>
            <a:srgbClr val="004361"/>
          </a:solidFill>
          <a:ln>
            <a:solidFill>
              <a:srgbClr val="013F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Text Placeholder 6"/>
          <p:cNvSpPr>
            <a:spLocks noGrp="1"/>
          </p:cNvSpPr>
          <p:nvPr>
            <p:ph type="body" sz="quarter" idx="13"/>
          </p:nvPr>
        </p:nvSpPr>
        <p:spPr>
          <a:xfrm>
            <a:off x="448287" y="1524586"/>
            <a:ext cx="11315924" cy="210093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397252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651518"/>
            <a:ext cx="6172200" cy="4209532"/>
          </a:xfrm>
        </p:spPr>
        <p:txBody>
          <a:bodyPr/>
          <a:lstStyle>
            <a:lvl1pPr>
              <a:defRPr sz="1800"/>
            </a:lvl1pPr>
            <a:lvl2pPr>
              <a:defRPr sz="165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p:cNvSpPr>
            <a:spLocks noGrp="1"/>
          </p:cNvSpPr>
          <p:nvPr>
            <p:ph type="body" sz="half" idx="2"/>
          </p:nvPr>
        </p:nvSpPr>
        <p:spPr>
          <a:xfrm>
            <a:off x="457202" y="1642188"/>
            <a:ext cx="4314825" cy="422680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7" name="Slide Number Placeholder 6"/>
          <p:cNvSpPr>
            <a:spLocks noGrp="1"/>
          </p:cNvSpPr>
          <p:nvPr>
            <p:ph type="sldNum" sz="quarter" idx="12"/>
          </p:nvPr>
        </p:nvSpPr>
        <p:spPr/>
        <p:txBody>
          <a:bodyPr/>
          <a:lstStyle/>
          <a:p>
            <a:fld id="{6F576E6A-F32A-4612-884C-86870357C6B4}" type="slidenum">
              <a:rPr lang="en-GB" smtClean="0"/>
              <a:t>‹#›</a:t>
            </a:fld>
            <a:endParaRPr lang="en-GB"/>
          </a:p>
        </p:txBody>
      </p:sp>
      <p:sp>
        <p:nvSpPr>
          <p:cNvPr id="8"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1334033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6935" y="203200"/>
            <a:ext cx="9040688" cy="927768"/>
          </a:xfrm>
          <a:prstGeom prst="rect">
            <a:avLst/>
          </a:prstGeom>
        </p:spPr>
        <p:txBody>
          <a:bodyPr vert="horz" lIns="91440" tIns="45720" rIns="91440" bIns="45720" rtlCol="0" anchor="ctr">
            <a:normAutofit/>
          </a:bodyPr>
          <a:lstStyle/>
          <a:p>
            <a:r>
              <a:rPr lang="en-US" dirty="0" smtClean="0"/>
              <a:t>Slide Title</a:t>
            </a:r>
            <a:br>
              <a:rPr lang="en-US" dirty="0" smtClean="0"/>
            </a:br>
            <a:r>
              <a:rPr lang="en-US" dirty="0" smtClean="0"/>
              <a:t>subtitle</a:t>
            </a:r>
            <a:endParaRPr lang="en-GB" dirty="0"/>
          </a:p>
        </p:txBody>
      </p:sp>
      <p:sp>
        <p:nvSpPr>
          <p:cNvPr id="3" name="Text Placeholder 2"/>
          <p:cNvSpPr>
            <a:spLocks noGrp="1"/>
          </p:cNvSpPr>
          <p:nvPr>
            <p:ph type="body" idx="1"/>
          </p:nvPr>
        </p:nvSpPr>
        <p:spPr>
          <a:xfrm>
            <a:off x="444502" y="1439333"/>
            <a:ext cx="10909300" cy="473763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Slide Number Placeholder 5"/>
          <p:cNvSpPr>
            <a:spLocks noGrp="1"/>
          </p:cNvSpPr>
          <p:nvPr>
            <p:ph type="sldNum" sz="quarter" idx="4"/>
          </p:nvPr>
        </p:nvSpPr>
        <p:spPr>
          <a:xfrm>
            <a:off x="11061812" y="6406019"/>
            <a:ext cx="741021" cy="274873"/>
          </a:xfrm>
          <a:prstGeom prst="rect">
            <a:avLst/>
          </a:prstGeom>
        </p:spPr>
        <p:txBody>
          <a:bodyPr vert="horz" lIns="91440" tIns="45720" rIns="91440" bIns="45720" rtlCol="0" anchor="ctr"/>
          <a:lstStyle>
            <a:lvl1pPr algn="r">
              <a:defRPr sz="675">
                <a:solidFill>
                  <a:schemeClr val="tx1">
                    <a:tint val="75000"/>
                  </a:schemeClr>
                </a:solidFill>
              </a:defRPr>
            </a:lvl1pPr>
          </a:lstStyle>
          <a:p>
            <a:fld id="{6F576E6A-F32A-4612-884C-86870357C6B4}" type="slidenum">
              <a:rPr lang="en-GB" smtClean="0"/>
              <a:pPr/>
              <a:t>‹#›</a:t>
            </a:fld>
            <a:endParaRPr lang="en-GB" dirty="0"/>
          </a:p>
        </p:txBody>
      </p:sp>
      <p:cxnSp>
        <p:nvCxnSpPr>
          <p:cNvPr id="13" name="Straight Connector 12"/>
          <p:cNvCxnSpPr/>
          <p:nvPr userDrawn="1"/>
        </p:nvCxnSpPr>
        <p:spPr>
          <a:xfrm>
            <a:off x="444502" y="6406019"/>
            <a:ext cx="11274749" cy="7229"/>
          </a:xfrm>
          <a:prstGeom prst="line">
            <a:avLst/>
          </a:prstGeom>
          <a:ln w="12700" cap="rnd">
            <a:solidFill>
              <a:srgbClr val="F57B2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253997" y="6492496"/>
            <a:ext cx="1817512" cy="207749"/>
          </a:xfrm>
          <a:prstGeom prst="rect">
            <a:avLst/>
          </a:prstGeom>
          <a:noFill/>
        </p:spPr>
        <p:txBody>
          <a:bodyPr wrap="square" rtlCol="0">
            <a:spAutoFit/>
          </a:bodyPr>
          <a:lstStyle/>
          <a:p>
            <a:pPr marL="0" marR="0" indent="0" algn="r" defTabSz="685800" rtl="0" eaLnBrk="1" fontAlgn="auto" latinLnBrk="0" hangingPunct="1">
              <a:lnSpc>
                <a:spcPct val="100000"/>
              </a:lnSpc>
              <a:spcBef>
                <a:spcPts val="0"/>
              </a:spcBef>
              <a:spcAft>
                <a:spcPts val="0"/>
              </a:spcAft>
              <a:buClrTx/>
              <a:buSzTx/>
              <a:buFontTx/>
              <a:buNone/>
              <a:tabLst/>
              <a:defRPr/>
            </a:pPr>
            <a:r>
              <a:rPr lang="en-GB" sz="750" baseline="0" dirty="0" smtClean="0">
                <a:solidFill>
                  <a:srgbClr val="003F5E"/>
                </a:solidFill>
              </a:rPr>
              <a:t>https://aarc-community.org</a:t>
            </a:r>
            <a:endParaRPr lang="en-GB" sz="750" dirty="0">
              <a:solidFill>
                <a:srgbClr val="003F5E"/>
              </a:solidFill>
            </a:endParaRPr>
          </a:p>
        </p:txBody>
      </p:sp>
      <p:cxnSp>
        <p:nvCxnSpPr>
          <p:cNvPr id="8" name="Straight Connector 7"/>
          <p:cNvCxnSpPr/>
          <p:nvPr userDrawn="1"/>
        </p:nvCxnSpPr>
        <p:spPr>
          <a:xfrm flipH="1">
            <a:off x="444503" y="1224327"/>
            <a:ext cx="10274297" cy="2887"/>
          </a:xfrm>
          <a:prstGeom prst="line">
            <a:avLst/>
          </a:prstGeom>
          <a:ln w="12700">
            <a:solidFill>
              <a:srgbClr val="003959"/>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658149" y="143931"/>
            <a:ext cx="1144684" cy="1034242"/>
          </a:xfrm>
          <a:prstGeom prst="rect">
            <a:avLst/>
          </a:prstGeom>
        </p:spPr>
      </p:pic>
      <p:pic>
        <p:nvPicPr>
          <p:cNvPr id="22" name="Picture 21"/>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68543" y="6460279"/>
            <a:ext cx="331798" cy="299785"/>
          </a:xfrm>
          <a:prstGeom prst="rect">
            <a:avLst/>
          </a:prstGeom>
        </p:spPr>
      </p:pic>
    </p:spTree>
    <p:extLst>
      <p:ext uri="{BB962C8B-B14F-4D97-AF65-F5344CB8AC3E}">
        <p14:creationId xmlns:p14="http://schemas.microsoft.com/office/powerpoint/2010/main" val="176233165"/>
      </p:ext>
    </p:extLst>
  </p:cSld>
  <p:clrMap bg1="lt1" tx1="dk1" bg2="lt2" tx2="dk2" accent1="accent1" accent2="accent2" accent3="accent3" accent4="accent4" accent5="accent5" accent6="accent6" hlink="hlink" folHlink="folHlink"/>
  <p:sldLayoutIdLst>
    <p:sldLayoutId id="2147483658" r:id="rId1"/>
    <p:sldLayoutId id="2147483650" r:id="rId2"/>
    <p:sldLayoutId id="2147483652" r:id="rId3"/>
    <p:sldLayoutId id="2147483653" r:id="rId4"/>
    <p:sldLayoutId id="2147483660" r:id="rId5"/>
    <p:sldLayoutId id="2147483654" r:id="rId6"/>
    <p:sldLayoutId id="2147483655" r:id="rId7"/>
    <p:sldLayoutId id="2147483659" r:id="rId8"/>
    <p:sldLayoutId id="2147483656" r:id="rId9"/>
    <p:sldLayoutId id="2147483657" r:id="rId10"/>
    <p:sldLayoutId id="2147483663" r:id="rId11"/>
    <p:sldLayoutId id="2147483662" r:id="rId12"/>
    <p:sldLayoutId id="2147483664" r:id="rId13"/>
    <p:sldLayoutId id="2147483665" r:id="rId14"/>
  </p:sldLayoutIdLst>
  <p:hf hdr="0" ftr="0" dt="0"/>
  <p:txStyles>
    <p:titleStyle>
      <a:lvl1pPr algn="l" defTabSz="685800" rtl="0" eaLnBrk="1" latinLnBrk="0" hangingPunct="1">
        <a:lnSpc>
          <a:spcPct val="90000"/>
        </a:lnSpc>
        <a:spcBef>
          <a:spcPct val="0"/>
        </a:spcBef>
        <a:buNone/>
        <a:defRPr sz="2400" b="1" kern="1200">
          <a:solidFill>
            <a:srgbClr val="004361"/>
          </a:solidFill>
          <a:latin typeface="+mn-lt"/>
          <a:ea typeface="Verdana" panose="020B0604030504040204" pitchFamily="34" charset="0"/>
          <a:cs typeface="Verdana" panose="020B060403050404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gif"/><Relationship Id="rId2" Type="http://schemas.openxmlformats.org/officeDocument/2006/relationships/notesSlide" Target="../notesSlides/notesSlide3.xml"/><Relationship Id="rId16"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tiff"/><Relationship Id="rId15" Type="http://schemas.openxmlformats.org/officeDocument/2006/relationships/image" Target="../media/image41.png"/><Relationship Id="rId10" Type="http://schemas.openxmlformats.org/officeDocument/2006/relationships/image" Target="../media/image36.png"/><Relationship Id="rId19" Type="http://schemas.openxmlformats.org/officeDocument/2006/relationships/image" Target="../media/image45.gif"/><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emf"/></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r>
              <a:rPr lang="en-GB" dirty="0" smtClean="0"/>
              <a:t>David </a:t>
            </a:r>
            <a:r>
              <a:rPr lang="en-GB" dirty="0" err="1" smtClean="0"/>
              <a:t>Groep</a:t>
            </a:r>
            <a:endParaRPr lang="en-GB" dirty="0"/>
          </a:p>
        </p:txBody>
      </p:sp>
      <p:sp>
        <p:nvSpPr>
          <p:cNvPr id="3" name="Text Placeholder 2"/>
          <p:cNvSpPr>
            <a:spLocks noGrp="1"/>
          </p:cNvSpPr>
          <p:nvPr>
            <p:ph type="body" sz="quarter" idx="12"/>
          </p:nvPr>
        </p:nvSpPr>
        <p:spPr/>
        <p:txBody>
          <a:bodyPr/>
          <a:lstStyle/>
          <a:p>
            <a:r>
              <a:rPr lang="en-GB" dirty="0" smtClean="0"/>
              <a:t>FIM4R Vienna</a:t>
            </a:r>
            <a:endParaRPr lang="en-GB" dirty="0"/>
          </a:p>
        </p:txBody>
      </p:sp>
      <p:sp>
        <p:nvSpPr>
          <p:cNvPr id="4" name="Text Placeholder 3"/>
          <p:cNvSpPr>
            <a:spLocks noGrp="1"/>
          </p:cNvSpPr>
          <p:nvPr>
            <p:ph type="body" sz="quarter" idx="17"/>
          </p:nvPr>
        </p:nvSpPr>
        <p:spPr>
          <a:xfrm>
            <a:off x="1240257" y="3089686"/>
            <a:ext cx="6683727" cy="503459"/>
          </a:xfrm>
        </p:spPr>
        <p:txBody>
          <a:bodyPr>
            <a:normAutofit/>
          </a:bodyPr>
          <a:lstStyle/>
          <a:p>
            <a:r>
              <a:rPr lang="en-GB" dirty="0" smtClean="0"/>
              <a:t>supporting the FIM and e-Infra communities</a:t>
            </a:r>
            <a:endParaRPr lang="en-GB" dirty="0"/>
          </a:p>
        </p:txBody>
      </p:sp>
      <p:sp>
        <p:nvSpPr>
          <p:cNvPr id="5" name="Text Placeholder 4"/>
          <p:cNvSpPr>
            <a:spLocks noGrp="1"/>
          </p:cNvSpPr>
          <p:nvPr>
            <p:ph type="body" sz="quarter" idx="14"/>
          </p:nvPr>
        </p:nvSpPr>
        <p:spPr/>
        <p:txBody>
          <a:bodyPr/>
          <a:lstStyle/>
          <a:p>
            <a:r>
              <a:rPr lang="en-GB" dirty="0" smtClean="0"/>
              <a:t>AARC Policy and Best Practice</a:t>
            </a:r>
            <a:endParaRPr lang="en-GB" dirty="0"/>
          </a:p>
        </p:txBody>
      </p:sp>
      <p:sp>
        <p:nvSpPr>
          <p:cNvPr id="6" name="Text Placeholder 5"/>
          <p:cNvSpPr>
            <a:spLocks noGrp="1"/>
          </p:cNvSpPr>
          <p:nvPr>
            <p:ph type="body" sz="quarter" idx="18"/>
          </p:nvPr>
        </p:nvSpPr>
        <p:spPr/>
        <p:txBody>
          <a:bodyPr/>
          <a:lstStyle/>
          <a:p>
            <a:r>
              <a:rPr lang="en-GB" dirty="0" smtClean="0"/>
              <a:t>February 2020</a:t>
            </a:r>
            <a:endParaRPr lang="en-GB" dirty="0"/>
          </a:p>
        </p:txBody>
      </p:sp>
      <p:sp>
        <p:nvSpPr>
          <p:cNvPr id="7" name="Text Placeholder 6"/>
          <p:cNvSpPr>
            <a:spLocks noGrp="1"/>
          </p:cNvSpPr>
          <p:nvPr>
            <p:ph type="body" sz="quarter" idx="19"/>
          </p:nvPr>
        </p:nvSpPr>
        <p:spPr/>
        <p:txBody>
          <a:bodyPr>
            <a:normAutofit/>
          </a:bodyPr>
          <a:lstStyle/>
          <a:p>
            <a:r>
              <a:rPr lang="en-GB" dirty="0" smtClean="0"/>
              <a:t>AARC AEGIS policy area coordinator</a:t>
            </a:r>
            <a:endParaRPr lang="en-GB" dirty="0"/>
          </a:p>
        </p:txBody>
      </p:sp>
      <p:sp>
        <p:nvSpPr>
          <p:cNvPr id="8" name="Text Placeholder 7"/>
          <p:cNvSpPr>
            <a:spLocks noGrp="1"/>
          </p:cNvSpPr>
          <p:nvPr>
            <p:ph type="body" sz="quarter" idx="20"/>
          </p:nvPr>
        </p:nvSpPr>
        <p:spPr/>
        <p:txBody>
          <a:bodyPr>
            <a:normAutofit/>
          </a:bodyPr>
          <a:lstStyle/>
          <a:p>
            <a:r>
              <a:rPr lang="en-GB" dirty="0" smtClean="0"/>
              <a:t>Nikhef</a:t>
            </a:r>
            <a:endParaRPr lang="en-GB"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9956" y="4983931"/>
            <a:ext cx="900376" cy="349546"/>
          </a:xfrm>
          <a:prstGeom prst="rect">
            <a:avLst/>
          </a:prstGeom>
        </p:spPr>
      </p:pic>
    </p:spTree>
    <p:extLst>
      <p:ext uri="{BB962C8B-B14F-4D97-AF65-F5344CB8AC3E}">
        <p14:creationId xmlns:p14="http://schemas.microsoft.com/office/powerpoint/2010/main" val="15718523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4502" y="4831171"/>
            <a:ext cx="11544298" cy="496656"/>
          </a:xfrm>
        </p:spPr>
        <p:txBody>
          <a:bodyPr>
            <a:normAutofit/>
          </a:bodyPr>
          <a:lstStyle/>
          <a:p>
            <a:pPr marL="0" indent="0">
              <a:buNone/>
            </a:pPr>
            <a:r>
              <a:rPr lang="en-US" sz="2400" dirty="0" smtClean="0"/>
              <a:t>Could </a:t>
            </a:r>
            <a:r>
              <a:rPr lang="en-US" sz="2400" dirty="0"/>
              <a:t>we </a:t>
            </a:r>
            <a:r>
              <a:rPr lang="en-US" sz="2400" dirty="0" smtClean="0"/>
              <a:t>ensure </a:t>
            </a:r>
            <a:r>
              <a:rPr lang="en-US" sz="2400" dirty="0"/>
              <a:t>that </a:t>
            </a:r>
            <a:r>
              <a:rPr lang="en-US" sz="2400" dirty="0" smtClean="0"/>
              <a:t>information </a:t>
            </a:r>
            <a:r>
              <a:rPr lang="en-US" sz="2400" dirty="0"/>
              <a:t>is shared </a:t>
            </a:r>
            <a:r>
              <a:rPr lang="en-US" sz="2400" dirty="0" smtClean="0"/>
              <a:t>confidentially</a:t>
            </a:r>
            <a:r>
              <a:rPr lang="en-US" sz="2400" dirty="0"/>
              <a:t>, </a:t>
            </a:r>
            <a:r>
              <a:rPr lang="en-US" sz="2400" dirty="0" smtClean="0"/>
              <a:t>and reputations </a:t>
            </a:r>
            <a:r>
              <a:rPr lang="en-US" sz="2400" dirty="0"/>
              <a:t>protected?</a:t>
            </a:r>
          </a:p>
        </p:txBody>
      </p:sp>
      <p:sp>
        <p:nvSpPr>
          <p:cNvPr id="3" name="Slide Number Placeholder 2"/>
          <p:cNvSpPr>
            <a:spLocks noGrp="1"/>
          </p:cNvSpPr>
          <p:nvPr>
            <p:ph type="sldNum" sz="quarter" idx="12"/>
          </p:nvPr>
        </p:nvSpPr>
        <p:spPr/>
        <p:txBody>
          <a:bodyPr/>
          <a:lstStyle/>
          <a:p>
            <a:fld id="{6F576E6A-F32A-4612-884C-86870357C6B4}" type="slidenum">
              <a:rPr lang="en-GB" smtClean="0"/>
              <a:pPr/>
              <a:t>10</a:t>
            </a:fld>
            <a:endParaRPr lang="en-GB"/>
          </a:p>
        </p:txBody>
      </p:sp>
      <p:sp>
        <p:nvSpPr>
          <p:cNvPr id="4" name="Title 3"/>
          <p:cNvSpPr>
            <a:spLocks noGrp="1"/>
          </p:cNvSpPr>
          <p:nvPr>
            <p:ph type="title"/>
          </p:nvPr>
        </p:nvSpPr>
        <p:spPr/>
        <p:txBody>
          <a:bodyPr/>
          <a:lstStyle/>
          <a:p>
            <a:r>
              <a:rPr lang="en-US" dirty="0" smtClean="0"/>
              <a:t>Security Incident Response in the Federated World</a:t>
            </a:r>
            <a:endParaRPr lang="en-US" dirty="0"/>
          </a:p>
        </p:txBody>
      </p:sp>
      <p:pic>
        <p:nvPicPr>
          <p:cNvPr id="6146" name="Picture 2" descr="https://aarc-project.eu/wp-content/uploads/2016/05/federated_incide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3975" y="1473835"/>
            <a:ext cx="5419725" cy="23526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22082" y="5281250"/>
            <a:ext cx="10810240" cy="523220"/>
          </a:xfrm>
          <a:prstGeom prst="rect">
            <a:avLst/>
          </a:prstGeom>
        </p:spPr>
        <p:txBody>
          <a:bodyPr wrap="square">
            <a:spAutoFit/>
          </a:bodyPr>
          <a:lstStyle/>
          <a:p>
            <a:pPr algn="ctr"/>
            <a:r>
              <a:rPr lang="en-US" sz="2800" b="1" dirty="0" smtClean="0">
                <a:solidFill>
                  <a:srgbClr val="F57A1E"/>
                </a:solidFill>
              </a:rPr>
              <a:t>S</a:t>
            </a:r>
            <a:r>
              <a:rPr lang="en-US" sz="2800" b="1" dirty="0" smtClean="0">
                <a:solidFill>
                  <a:srgbClr val="0C3959"/>
                </a:solidFill>
              </a:rPr>
              <a:t>ecurity </a:t>
            </a:r>
            <a:r>
              <a:rPr lang="en-US" sz="2800" b="1" dirty="0" smtClean="0">
                <a:solidFill>
                  <a:srgbClr val="F57A1E"/>
                </a:solidFill>
              </a:rPr>
              <a:t>I</a:t>
            </a:r>
            <a:r>
              <a:rPr lang="en-US" sz="2800" b="1" dirty="0" smtClean="0">
                <a:solidFill>
                  <a:srgbClr val="0C3959"/>
                </a:solidFill>
              </a:rPr>
              <a:t>ncident </a:t>
            </a:r>
            <a:r>
              <a:rPr lang="en-US" sz="2800" b="1" dirty="0" smtClean="0">
                <a:solidFill>
                  <a:srgbClr val="F57A1E"/>
                </a:solidFill>
              </a:rPr>
              <a:t>R</a:t>
            </a:r>
            <a:r>
              <a:rPr lang="en-US" sz="2800" b="1" dirty="0" smtClean="0">
                <a:solidFill>
                  <a:srgbClr val="0C3959"/>
                </a:solidFill>
              </a:rPr>
              <a:t>esponse </a:t>
            </a:r>
            <a:r>
              <a:rPr lang="en-US" sz="2800" b="1" dirty="0" smtClean="0">
                <a:solidFill>
                  <a:srgbClr val="F57A1E"/>
                </a:solidFill>
              </a:rPr>
              <a:t>T</a:t>
            </a:r>
            <a:r>
              <a:rPr lang="en-US" sz="2800" b="1" dirty="0" smtClean="0">
                <a:solidFill>
                  <a:srgbClr val="0C3959"/>
                </a:solidFill>
              </a:rPr>
              <a:t>rust </a:t>
            </a:r>
            <a:r>
              <a:rPr lang="en-US" sz="2800" b="1" dirty="0">
                <a:solidFill>
                  <a:srgbClr val="0C3959"/>
                </a:solidFill>
              </a:rPr>
              <a:t>Framework </a:t>
            </a:r>
            <a:r>
              <a:rPr lang="en-US" sz="2800" b="1" dirty="0" smtClean="0">
                <a:solidFill>
                  <a:srgbClr val="0C3959"/>
                </a:solidFill>
              </a:rPr>
              <a:t>for </a:t>
            </a:r>
            <a:r>
              <a:rPr lang="en-US" sz="2800" b="1" dirty="0" smtClean="0">
                <a:solidFill>
                  <a:srgbClr val="F57A1E"/>
                </a:solidFill>
              </a:rPr>
              <a:t>F</a:t>
            </a:r>
            <a:r>
              <a:rPr lang="en-US" sz="2800" b="1" dirty="0" smtClean="0">
                <a:solidFill>
                  <a:srgbClr val="0C3959"/>
                </a:solidFill>
              </a:rPr>
              <a:t>ederated </a:t>
            </a:r>
            <a:r>
              <a:rPr lang="en-US" sz="2800" b="1" dirty="0" smtClean="0">
                <a:solidFill>
                  <a:srgbClr val="F57A1E"/>
                </a:solidFill>
              </a:rPr>
              <a:t>I</a:t>
            </a:r>
            <a:r>
              <a:rPr lang="en-US" sz="2800" b="1" dirty="0" smtClean="0">
                <a:solidFill>
                  <a:srgbClr val="0C3959"/>
                </a:solidFill>
              </a:rPr>
              <a:t>dentity</a:t>
            </a:r>
            <a:endParaRPr lang="en-US" sz="2800" b="1" dirty="0">
              <a:solidFill>
                <a:srgbClr val="0C3959"/>
              </a:solidFill>
            </a:endParaRPr>
          </a:p>
        </p:txBody>
      </p:sp>
      <p:sp>
        <p:nvSpPr>
          <p:cNvPr id="7" name="TextBox 6"/>
          <p:cNvSpPr txBox="1"/>
          <p:nvPr/>
        </p:nvSpPr>
        <p:spPr>
          <a:xfrm>
            <a:off x="393577" y="5889849"/>
            <a:ext cx="11798423" cy="461665"/>
          </a:xfrm>
          <a:prstGeom prst="rect">
            <a:avLst/>
          </a:prstGeom>
          <a:noFill/>
        </p:spPr>
        <p:txBody>
          <a:bodyPr wrap="none" rtlCol="0">
            <a:spAutoFit/>
          </a:bodyPr>
          <a:lstStyle/>
          <a:p>
            <a:r>
              <a:rPr lang="en-US" sz="2400" b="1" dirty="0" smtClean="0">
                <a:solidFill>
                  <a:srgbClr val="F57A1E"/>
                </a:solidFill>
              </a:rPr>
              <a:t>Sirtfi</a:t>
            </a:r>
            <a:r>
              <a:rPr lang="en-US" sz="2400" b="1" dirty="0" smtClean="0">
                <a:solidFill>
                  <a:srgbClr val="0C3959"/>
                </a:solidFill>
              </a:rPr>
              <a:t> – </a:t>
            </a:r>
            <a:r>
              <a:rPr lang="en-US" sz="2400" i="1" dirty="0" smtClean="0">
                <a:solidFill>
                  <a:srgbClr val="0C3959"/>
                </a:solidFill>
              </a:rPr>
              <a:t>based on Security for Collaborating Infrastructures (SCI) &amp; FIM4R Recommendations</a:t>
            </a:r>
            <a:endParaRPr lang="en-US" sz="2400" i="1" dirty="0">
              <a:solidFill>
                <a:srgbClr val="0C3959"/>
              </a:solidFill>
            </a:endParaRPr>
          </a:p>
        </p:txBody>
      </p:sp>
      <p:sp>
        <p:nvSpPr>
          <p:cNvPr id="11" name="Content Placeholder 1"/>
          <p:cNvSpPr txBox="1">
            <a:spLocks/>
          </p:cNvSpPr>
          <p:nvPr/>
        </p:nvSpPr>
        <p:spPr>
          <a:xfrm>
            <a:off x="444502" y="1439334"/>
            <a:ext cx="8143444" cy="74592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smtClean="0"/>
              <a:t>many countries &amp; economic regions with an R&amp;E identity federation</a:t>
            </a:r>
            <a:endParaRPr lang="en-GB"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83" y="1816517"/>
            <a:ext cx="5534449" cy="2740870"/>
          </a:xfrm>
          <a:prstGeom prst="rect">
            <a:avLst/>
          </a:prstGeom>
        </p:spPr>
      </p:pic>
      <p:sp>
        <p:nvSpPr>
          <p:cNvPr id="13" name="Content Placeholder 1"/>
          <p:cNvSpPr txBox="1">
            <a:spLocks/>
          </p:cNvSpPr>
          <p:nvPr/>
        </p:nvSpPr>
        <p:spPr>
          <a:xfrm>
            <a:off x="4114004" y="3824549"/>
            <a:ext cx="3492221" cy="712358"/>
          </a:xfrm>
          <a:prstGeom prst="rect">
            <a:avLst/>
          </a:prstGeom>
          <a:solidFill>
            <a:srgbClr val="FFFFFF">
              <a:alpha val="89804"/>
            </a:srgbClr>
          </a:solidFill>
          <a:ln>
            <a:solidFill>
              <a:srgbClr val="F57A1E"/>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srgbClr val="004360"/>
                </a:solidFill>
                <a:effectLst/>
                <a:uLnTx/>
                <a:uFillTx/>
                <a:latin typeface="Calibri" panose="020F0502020204030204"/>
                <a:ea typeface="Verdana" panose="020B0604030504040204" pitchFamily="34" charset="0"/>
                <a:cs typeface="Verdana" panose="020B0604030504040204" pitchFamily="34" charset="0"/>
              </a:rPr>
              <a:t>full of valuable resources </a:t>
            </a:r>
            <a:br>
              <a:rPr kumimoji="0" lang="en-US" sz="2400" b="0" i="0" u="none" strike="noStrike" kern="1200" cap="none" spc="0" normalizeH="0" baseline="0" noProof="0" dirty="0" smtClean="0">
                <a:ln>
                  <a:noFill/>
                </a:ln>
                <a:solidFill>
                  <a:srgbClr val="004360"/>
                </a:solidFill>
                <a:effectLst/>
                <a:uLnTx/>
                <a:uFillTx/>
                <a:latin typeface="Calibri" panose="020F0502020204030204"/>
                <a:ea typeface="Verdana" panose="020B0604030504040204" pitchFamily="34" charset="0"/>
                <a:cs typeface="Verdana" panose="020B0604030504040204" pitchFamily="34" charset="0"/>
              </a:rPr>
            </a:br>
            <a:r>
              <a:rPr kumimoji="0" lang="en-US" sz="2400" b="0" i="0" u="none" strike="noStrike" kern="1200" cap="none" spc="0" normalizeH="0" baseline="0" noProof="0" dirty="0" smtClean="0">
                <a:ln>
                  <a:noFill/>
                </a:ln>
                <a:solidFill>
                  <a:srgbClr val="004360"/>
                </a:solidFill>
                <a:effectLst/>
                <a:uLnTx/>
                <a:uFillTx/>
                <a:latin typeface="Calibri" panose="020F0502020204030204"/>
                <a:ea typeface="Verdana" panose="020B0604030504040204" pitchFamily="34" charset="0"/>
                <a:cs typeface="Verdana" panose="020B0604030504040204" pitchFamily="34" charset="0"/>
              </a:rPr>
              <a:t>(data, network, services)</a:t>
            </a:r>
            <a:endParaRPr kumimoji="0" lang="en-GB" sz="2400" b="0" i="0" u="none" strike="noStrike" kern="1200" cap="none" spc="0" normalizeH="0" baseline="0" noProof="0" dirty="0">
              <a:ln>
                <a:noFill/>
              </a:ln>
              <a:solidFill>
                <a:srgbClr val="004360"/>
              </a:solidFill>
              <a:effectLst/>
              <a:uLnTx/>
              <a:uFillTx/>
              <a:latin typeface="Calibri" panose="020F0502020204030204"/>
              <a:ea typeface="Verdana" panose="020B0604030504040204" pitchFamily="34" charset="0"/>
              <a:cs typeface="Verdana" panose="020B0604030504040204" pitchFamily="34" charset="0"/>
            </a:endParaRPr>
          </a:p>
        </p:txBody>
      </p:sp>
      <p:pic>
        <p:nvPicPr>
          <p:cNvPr id="14" name="Picture 13"/>
          <p:cNvPicPr>
            <a:picLocks noChangeAspect="1"/>
          </p:cNvPicPr>
          <p:nvPr/>
        </p:nvPicPr>
        <p:blipFill>
          <a:blip r:embed="rId5"/>
          <a:stretch>
            <a:fillRect/>
          </a:stretch>
        </p:blipFill>
        <p:spPr>
          <a:xfrm>
            <a:off x="5206869" y="2372318"/>
            <a:ext cx="1706823" cy="1303642"/>
          </a:xfrm>
          <a:prstGeom prst="rect">
            <a:avLst/>
          </a:prstGeom>
        </p:spPr>
      </p:pic>
      <p:grpSp>
        <p:nvGrpSpPr>
          <p:cNvPr id="15" name="Group 14"/>
          <p:cNvGrpSpPr/>
          <p:nvPr/>
        </p:nvGrpSpPr>
        <p:grpSpPr>
          <a:xfrm>
            <a:off x="7711635" y="3549457"/>
            <a:ext cx="2529949" cy="1014147"/>
            <a:chOff x="1146073" y="1812828"/>
            <a:chExt cx="10652572" cy="4270156"/>
          </a:xfrm>
        </p:grpSpPr>
        <p:pic>
          <p:nvPicPr>
            <p:cNvPr id="16" name="Picture 15">
              <a:extLst>
                <a:ext uri="{FF2B5EF4-FFF2-40B4-BE49-F238E27FC236}">
                  <a16:creationId xmlns:a16="http://schemas.microsoft.com/office/drawing/2014/main" id="{3121A45F-252E-4C4C-BF8B-AC87357A27B0}"/>
                </a:ext>
              </a:extLst>
            </p:cNvPr>
            <p:cNvPicPr>
              <a:picLocks noChangeAspect="1"/>
            </p:cNvPicPr>
            <p:nvPr/>
          </p:nvPicPr>
          <p:blipFill>
            <a:blip r:embed="rId6"/>
            <a:stretch>
              <a:fillRect/>
            </a:stretch>
          </p:blipFill>
          <p:spPr>
            <a:xfrm>
              <a:off x="1146073" y="2158920"/>
              <a:ext cx="1524000" cy="800100"/>
            </a:xfrm>
            <a:prstGeom prst="rect">
              <a:avLst/>
            </a:prstGeom>
          </p:spPr>
        </p:pic>
        <p:pic>
          <p:nvPicPr>
            <p:cNvPr id="17" name="Picture 16">
              <a:extLst>
                <a:ext uri="{FF2B5EF4-FFF2-40B4-BE49-F238E27FC236}">
                  <a16:creationId xmlns:a16="http://schemas.microsoft.com/office/drawing/2014/main" id="{AD701285-E49C-D84C-B623-33347E2E51C9}"/>
                </a:ext>
              </a:extLst>
            </p:cNvPr>
            <p:cNvPicPr>
              <a:picLocks noChangeAspect="1"/>
            </p:cNvPicPr>
            <p:nvPr/>
          </p:nvPicPr>
          <p:blipFill>
            <a:blip r:embed="rId7"/>
            <a:stretch>
              <a:fillRect/>
            </a:stretch>
          </p:blipFill>
          <p:spPr>
            <a:xfrm>
              <a:off x="2692127" y="3518205"/>
              <a:ext cx="1676400" cy="774700"/>
            </a:xfrm>
            <a:prstGeom prst="rect">
              <a:avLst/>
            </a:prstGeom>
          </p:spPr>
        </p:pic>
        <p:pic>
          <p:nvPicPr>
            <p:cNvPr id="18" name="Picture 17">
              <a:extLst>
                <a:ext uri="{FF2B5EF4-FFF2-40B4-BE49-F238E27FC236}">
                  <a16:creationId xmlns:a16="http://schemas.microsoft.com/office/drawing/2014/main" id="{0A5A21C4-215A-2E44-9603-EEF3530473F6}"/>
                </a:ext>
              </a:extLst>
            </p:cNvPr>
            <p:cNvPicPr>
              <a:picLocks noChangeAspect="1"/>
            </p:cNvPicPr>
            <p:nvPr/>
          </p:nvPicPr>
          <p:blipFill>
            <a:blip r:embed="rId8"/>
            <a:stretch>
              <a:fillRect/>
            </a:stretch>
          </p:blipFill>
          <p:spPr>
            <a:xfrm>
              <a:off x="3091768" y="2241470"/>
              <a:ext cx="1511300" cy="635000"/>
            </a:xfrm>
            <a:prstGeom prst="rect">
              <a:avLst/>
            </a:prstGeom>
          </p:spPr>
        </p:pic>
        <p:pic>
          <p:nvPicPr>
            <p:cNvPr id="19" name="Picture 18">
              <a:extLst>
                <a:ext uri="{FF2B5EF4-FFF2-40B4-BE49-F238E27FC236}">
                  <a16:creationId xmlns:a16="http://schemas.microsoft.com/office/drawing/2014/main" id="{4C197DF7-F323-3F49-B4DB-0C8FF1B98A60}"/>
                </a:ext>
              </a:extLst>
            </p:cNvPr>
            <p:cNvPicPr>
              <a:picLocks noChangeAspect="1"/>
            </p:cNvPicPr>
            <p:nvPr/>
          </p:nvPicPr>
          <p:blipFill>
            <a:blip r:embed="rId9"/>
            <a:stretch>
              <a:fillRect/>
            </a:stretch>
          </p:blipFill>
          <p:spPr>
            <a:xfrm>
              <a:off x="1326468" y="4927284"/>
              <a:ext cx="1765300" cy="1155700"/>
            </a:xfrm>
            <a:prstGeom prst="rect">
              <a:avLst/>
            </a:prstGeom>
          </p:spPr>
        </p:pic>
        <p:pic>
          <p:nvPicPr>
            <p:cNvPr id="20" name="Picture 19">
              <a:extLst>
                <a:ext uri="{FF2B5EF4-FFF2-40B4-BE49-F238E27FC236}">
                  <a16:creationId xmlns:a16="http://schemas.microsoft.com/office/drawing/2014/main" id="{C0913A4E-9E86-BB4C-B82B-F3B9A6B15832}"/>
                </a:ext>
              </a:extLst>
            </p:cNvPr>
            <p:cNvPicPr>
              <a:picLocks noChangeAspect="1"/>
            </p:cNvPicPr>
            <p:nvPr/>
          </p:nvPicPr>
          <p:blipFill>
            <a:blip r:embed="rId10"/>
            <a:stretch>
              <a:fillRect/>
            </a:stretch>
          </p:blipFill>
          <p:spPr>
            <a:xfrm>
              <a:off x="4084865" y="5233327"/>
              <a:ext cx="1803400" cy="723900"/>
            </a:xfrm>
            <a:prstGeom prst="rect">
              <a:avLst/>
            </a:prstGeom>
          </p:spPr>
        </p:pic>
        <p:pic>
          <p:nvPicPr>
            <p:cNvPr id="21" name="Picture 20">
              <a:extLst>
                <a:ext uri="{FF2B5EF4-FFF2-40B4-BE49-F238E27FC236}">
                  <a16:creationId xmlns:a16="http://schemas.microsoft.com/office/drawing/2014/main" id="{50F24206-CC0A-0649-8E15-12F6665F8B9B}"/>
                </a:ext>
              </a:extLst>
            </p:cNvPr>
            <p:cNvPicPr>
              <a:picLocks noChangeAspect="1"/>
            </p:cNvPicPr>
            <p:nvPr/>
          </p:nvPicPr>
          <p:blipFill>
            <a:blip r:embed="rId11"/>
            <a:stretch>
              <a:fillRect/>
            </a:stretch>
          </p:blipFill>
          <p:spPr>
            <a:xfrm>
              <a:off x="1198785" y="3510135"/>
              <a:ext cx="1409700" cy="1270000"/>
            </a:xfrm>
            <a:prstGeom prst="rect">
              <a:avLst/>
            </a:prstGeom>
          </p:spPr>
        </p:pic>
        <p:pic>
          <p:nvPicPr>
            <p:cNvPr id="22" name="Picture 21">
              <a:extLst>
                <a:ext uri="{FF2B5EF4-FFF2-40B4-BE49-F238E27FC236}">
                  <a16:creationId xmlns:a16="http://schemas.microsoft.com/office/drawing/2014/main" id="{9855F60F-279F-0D40-BCC1-017DE154EBCF}"/>
                </a:ext>
              </a:extLst>
            </p:cNvPr>
            <p:cNvPicPr>
              <a:picLocks noChangeAspect="1"/>
            </p:cNvPicPr>
            <p:nvPr/>
          </p:nvPicPr>
          <p:blipFill>
            <a:blip r:embed="rId12"/>
            <a:stretch>
              <a:fillRect/>
            </a:stretch>
          </p:blipFill>
          <p:spPr>
            <a:xfrm>
              <a:off x="4951060" y="1812828"/>
              <a:ext cx="1346200" cy="1193800"/>
            </a:xfrm>
            <a:prstGeom prst="rect">
              <a:avLst/>
            </a:prstGeom>
          </p:spPr>
        </p:pic>
        <p:pic>
          <p:nvPicPr>
            <p:cNvPr id="23" name="Picture 22">
              <a:extLst>
                <a:ext uri="{FF2B5EF4-FFF2-40B4-BE49-F238E27FC236}">
                  <a16:creationId xmlns:a16="http://schemas.microsoft.com/office/drawing/2014/main" id="{017F8A2A-95F4-0F42-8CB4-A7B6824E289D}"/>
                </a:ext>
              </a:extLst>
            </p:cNvPr>
            <p:cNvPicPr>
              <a:picLocks noChangeAspect="1"/>
            </p:cNvPicPr>
            <p:nvPr/>
          </p:nvPicPr>
          <p:blipFill>
            <a:blip r:embed="rId13"/>
            <a:stretch>
              <a:fillRect/>
            </a:stretch>
          </p:blipFill>
          <p:spPr>
            <a:xfrm>
              <a:off x="4776854" y="3687389"/>
              <a:ext cx="1905000" cy="800100"/>
            </a:xfrm>
            <a:prstGeom prst="rect">
              <a:avLst/>
            </a:prstGeom>
          </p:spPr>
        </p:pic>
        <p:pic>
          <p:nvPicPr>
            <p:cNvPr id="24" name="Picture 23">
              <a:extLst>
                <a:ext uri="{FF2B5EF4-FFF2-40B4-BE49-F238E27FC236}">
                  <a16:creationId xmlns:a16="http://schemas.microsoft.com/office/drawing/2014/main" id="{D6046152-653E-7D4E-9FA1-B473C30C35A2}"/>
                </a:ext>
              </a:extLst>
            </p:cNvPr>
            <p:cNvPicPr>
              <a:picLocks noChangeAspect="1"/>
            </p:cNvPicPr>
            <p:nvPr/>
          </p:nvPicPr>
          <p:blipFill>
            <a:blip r:embed="rId14"/>
            <a:stretch>
              <a:fillRect/>
            </a:stretch>
          </p:blipFill>
          <p:spPr>
            <a:xfrm>
              <a:off x="9846955" y="2073896"/>
              <a:ext cx="1562100" cy="1092200"/>
            </a:xfrm>
            <a:prstGeom prst="rect">
              <a:avLst/>
            </a:prstGeom>
          </p:spPr>
        </p:pic>
        <p:pic>
          <p:nvPicPr>
            <p:cNvPr id="25" name="Picture 24">
              <a:extLst>
                <a:ext uri="{FF2B5EF4-FFF2-40B4-BE49-F238E27FC236}">
                  <a16:creationId xmlns:a16="http://schemas.microsoft.com/office/drawing/2014/main" id="{DD341BC8-BB2D-A84D-94AF-5380BC61E50F}"/>
                </a:ext>
              </a:extLst>
            </p:cNvPr>
            <p:cNvPicPr>
              <a:picLocks noChangeAspect="1"/>
            </p:cNvPicPr>
            <p:nvPr/>
          </p:nvPicPr>
          <p:blipFill>
            <a:blip r:embed="rId15"/>
            <a:stretch>
              <a:fillRect/>
            </a:stretch>
          </p:blipFill>
          <p:spPr>
            <a:xfrm>
              <a:off x="7698779" y="3459324"/>
              <a:ext cx="1447800" cy="876300"/>
            </a:xfrm>
            <a:prstGeom prst="rect">
              <a:avLst/>
            </a:prstGeom>
          </p:spPr>
        </p:pic>
        <p:pic>
          <p:nvPicPr>
            <p:cNvPr id="26" name="Picture 25">
              <a:extLst>
                <a:ext uri="{FF2B5EF4-FFF2-40B4-BE49-F238E27FC236}">
                  <a16:creationId xmlns:a16="http://schemas.microsoft.com/office/drawing/2014/main" id="{D95F5170-58B5-1F4E-845F-E7BB2B4914FC}"/>
                </a:ext>
              </a:extLst>
            </p:cNvPr>
            <p:cNvPicPr>
              <a:picLocks noChangeAspect="1"/>
            </p:cNvPicPr>
            <p:nvPr/>
          </p:nvPicPr>
          <p:blipFill>
            <a:blip r:embed="rId16"/>
            <a:stretch>
              <a:fillRect/>
            </a:stretch>
          </p:blipFill>
          <p:spPr>
            <a:xfrm>
              <a:off x="8708065" y="4676730"/>
              <a:ext cx="1498600" cy="1041400"/>
            </a:xfrm>
            <a:prstGeom prst="rect">
              <a:avLst/>
            </a:prstGeom>
          </p:spPr>
        </p:pic>
        <p:pic>
          <p:nvPicPr>
            <p:cNvPr id="27" name="Picture 26">
              <a:extLst>
                <a:ext uri="{FF2B5EF4-FFF2-40B4-BE49-F238E27FC236}">
                  <a16:creationId xmlns:a16="http://schemas.microsoft.com/office/drawing/2014/main" id="{E352F9FC-02B3-D141-AC30-48FB7856D44D}"/>
                </a:ext>
              </a:extLst>
            </p:cNvPr>
            <p:cNvPicPr>
              <a:picLocks noChangeAspect="1"/>
            </p:cNvPicPr>
            <p:nvPr/>
          </p:nvPicPr>
          <p:blipFill>
            <a:blip r:embed="rId17"/>
            <a:stretch>
              <a:fillRect/>
            </a:stretch>
          </p:blipFill>
          <p:spPr>
            <a:xfrm>
              <a:off x="9457365" y="3557292"/>
              <a:ext cx="2341280" cy="707675"/>
            </a:xfrm>
            <a:prstGeom prst="rect">
              <a:avLst/>
            </a:prstGeom>
          </p:spPr>
        </p:pic>
        <p:pic>
          <p:nvPicPr>
            <p:cNvPr id="28" name="Picture 27">
              <a:extLst>
                <a:ext uri="{FF2B5EF4-FFF2-40B4-BE49-F238E27FC236}">
                  <a16:creationId xmlns:a16="http://schemas.microsoft.com/office/drawing/2014/main" id="{1B8B62BE-6E7E-A94E-AD81-C3137ABCC9FE}"/>
                </a:ext>
              </a:extLst>
            </p:cNvPr>
            <p:cNvPicPr>
              <a:picLocks noChangeAspect="1"/>
            </p:cNvPicPr>
            <p:nvPr/>
          </p:nvPicPr>
          <p:blipFill>
            <a:blip r:embed="rId18"/>
            <a:stretch>
              <a:fillRect/>
            </a:stretch>
          </p:blipFill>
          <p:spPr>
            <a:xfrm>
              <a:off x="7698779" y="2193905"/>
              <a:ext cx="2085359" cy="906678"/>
            </a:xfrm>
            <a:prstGeom prst="rect">
              <a:avLst/>
            </a:prstGeom>
          </p:spPr>
        </p:pic>
      </p:grpSp>
      <p:pic>
        <p:nvPicPr>
          <p:cNvPr id="10" name="Content Placeholder 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138303" y="2970730"/>
            <a:ext cx="913039" cy="785724"/>
          </a:xfrm>
          <a:prstGeom prst="rect">
            <a:avLst/>
          </a:prstGeom>
        </p:spPr>
      </p:pic>
    </p:spTree>
    <p:extLst>
      <p:ext uri="{BB962C8B-B14F-4D97-AF65-F5344CB8AC3E}">
        <p14:creationId xmlns:p14="http://schemas.microsoft.com/office/powerpoint/2010/main" val="2817788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Communications Challenges</a:t>
            </a:r>
            <a:endParaRPr lang="en-GB" dirty="0"/>
          </a:p>
        </p:txBody>
      </p:sp>
      <p:sp>
        <p:nvSpPr>
          <p:cNvPr id="3" name="Content Placeholder 2"/>
          <p:cNvSpPr>
            <a:spLocks noGrp="1"/>
          </p:cNvSpPr>
          <p:nvPr>
            <p:ph idx="1"/>
          </p:nvPr>
        </p:nvSpPr>
        <p:spPr/>
        <p:txBody>
          <a:bodyPr/>
          <a:lstStyle/>
          <a:p>
            <a:pPr marL="0" indent="0">
              <a:buNone/>
            </a:pPr>
            <a:r>
              <a:rPr lang="en-US" dirty="0" smtClean="0"/>
              <a:t>Based on </a:t>
            </a:r>
            <a:r>
              <a:rPr lang="en-US" i="1" dirty="0" smtClean="0"/>
              <a:t>Sirtfi</a:t>
            </a:r>
            <a:r>
              <a:rPr lang="en-US" dirty="0" smtClean="0"/>
              <a:t> incident role play of AARC in </a:t>
            </a:r>
            <a:r>
              <a:rPr lang="en-US" dirty="0" smtClean="0"/>
              <a:t>eduGAIN</a:t>
            </a:r>
            <a:r>
              <a:rPr lang="en-US" dirty="0"/>
              <a:t> </a:t>
            </a:r>
            <a:r>
              <a:rPr lang="en-US" dirty="0" smtClean="0"/>
              <a:t>…</a:t>
            </a:r>
            <a:r>
              <a:rPr lang="en-US" dirty="0" smtClean="0"/>
              <a:t/>
            </a:r>
            <a:br>
              <a:rPr lang="en-US" dirty="0" smtClean="0"/>
            </a:br>
            <a:endParaRPr lang="en-US" sz="1100" dirty="0" smtClean="0"/>
          </a:p>
          <a:p>
            <a:pPr marL="0" indent="0">
              <a:buNone/>
            </a:pPr>
            <a:r>
              <a:rPr lang="en-US" b="1" dirty="0"/>
              <a:t>	</a:t>
            </a:r>
            <a:r>
              <a:rPr lang="en-US" b="1" dirty="0" smtClean="0"/>
              <a:t>			</a:t>
            </a:r>
            <a:r>
              <a:rPr lang="en-US" b="1" dirty="0" smtClean="0"/>
              <a:t>testing </a:t>
            </a:r>
            <a:r>
              <a:rPr lang="en-US" b="1" dirty="0" smtClean="0"/>
              <a:t>communications channels identified as </a:t>
            </a:r>
            <a:r>
              <a:rPr lang="en-US" b="1" dirty="0" smtClean="0"/>
              <a:t>high-priority </a:t>
            </a:r>
            <a:r>
              <a:rPr lang="en-US" b="1" dirty="0" smtClean="0"/>
              <a:t>target</a:t>
            </a:r>
            <a:r>
              <a:rPr lang="en-US" dirty="0" smtClean="0"/>
              <a:t/>
            </a:r>
            <a:br>
              <a:rPr lang="en-US" dirty="0" smtClean="0"/>
            </a:br>
            <a:endParaRPr lang="en-US" dirty="0" smtClean="0"/>
          </a:p>
        </p:txBody>
      </p:sp>
      <p:pic>
        <p:nvPicPr>
          <p:cNvPr id="4" name="Picture 3"/>
          <p:cNvPicPr>
            <a:picLocks noChangeAspect="1"/>
          </p:cNvPicPr>
          <p:nvPr/>
        </p:nvPicPr>
        <p:blipFill>
          <a:blip r:embed="rId2"/>
          <a:stretch>
            <a:fillRect/>
          </a:stretch>
        </p:blipFill>
        <p:spPr>
          <a:xfrm>
            <a:off x="1738745" y="2715677"/>
            <a:ext cx="8490065" cy="3461289"/>
          </a:xfrm>
          <a:prstGeom prst="rect">
            <a:avLst/>
          </a:prstGeom>
          <a:effectLst>
            <a:glow rad="101600">
              <a:schemeClr val="accent6">
                <a:satMod val="175000"/>
                <a:alpha val="40000"/>
              </a:schemeClr>
            </a:glow>
          </a:effectLst>
        </p:spPr>
      </p:pic>
    </p:spTree>
    <p:extLst>
      <p:ext uri="{BB962C8B-B14F-4D97-AF65-F5344CB8AC3E}">
        <p14:creationId xmlns:p14="http://schemas.microsoft.com/office/powerpoint/2010/main" val="28932009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WISE SCCC-WG – participate!</a:t>
            </a:r>
            <a:endParaRPr lang="en-GB" dirty="0"/>
          </a:p>
        </p:txBody>
      </p:sp>
      <p:sp>
        <p:nvSpPr>
          <p:cNvPr id="3" name="Content Placeholder 2"/>
          <p:cNvSpPr>
            <a:spLocks noGrp="1"/>
          </p:cNvSpPr>
          <p:nvPr>
            <p:ph idx="1"/>
          </p:nvPr>
        </p:nvSpPr>
        <p:spPr>
          <a:xfrm>
            <a:off x="3276945" y="5128496"/>
            <a:ext cx="6205924" cy="824069"/>
          </a:xfrm>
          <a:ln>
            <a:solidFill>
              <a:srgbClr val="990000"/>
            </a:solidFill>
          </a:ln>
        </p:spPr>
        <p:txBody>
          <a:bodyPr/>
          <a:lstStyle/>
          <a:p>
            <a:pPr marL="0" indent="0" algn="ctr">
              <a:buNone/>
            </a:pPr>
            <a:r>
              <a:rPr lang="en-US" dirty="0" smtClean="0"/>
              <a:t>WISE, SIGISM, REFEDS, TI joint working group</a:t>
            </a:r>
          </a:p>
          <a:p>
            <a:pPr marL="0" indent="0" algn="ctr">
              <a:buNone/>
            </a:pPr>
            <a:r>
              <a:rPr lang="en-US" i="1" dirty="0" smtClean="0"/>
              <a:t>see wise-community.org and join!</a:t>
            </a:r>
            <a:endParaRPr lang="en-GB" i="1" dirty="0"/>
          </a:p>
        </p:txBody>
      </p:sp>
      <p:pic>
        <p:nvPicPr>
          <p:cNvPr id="7" name="Picture 6"/>
          <p:cNvPicPr>
            <a:picLocks noChangeAspect="1"/>
          </p:cNvPicPr>
          <p:nvPr/>
        </p:nvPicPr>
        <p:blipFill>
          <a:blip r:embed="rId2"/>
          <a:stretch>
            <a:fillRect/>
          </a:stretch>
        </p:blipFill>
        <p:spPr>
          <a:xfrm>
            <a:off x="378381" y="1261006"/>
            <a:ext cx="4872536" cy="2948268"/>
          </a:xfrm>
          <a:prstGeom prst="rect">
            <a:avLst/>
          </a:prstGeom>
          <a:effectLst>
            <a:glow rad="101600">
              <a:srgbClr val="000066">
                <a:alpha val="60000"/>
              </a:srgbClr>
            </a:glow>
          </a:effectLst>
        </p:spPr>
      </p:pic>
      <p:sp>
        <p:nvSpPr>
          <p:cNvPr id="6" name="TextBox 5"/>
          <p:cNvSpPr txBox="1"/>
          <p:nvPr/>
        </p:nvSpPr>
        <p:spPr>
          <a:xfrm>
            <a:off x="3348665" y="6007734"/>
            <a:ext cx="6002217" cy="338554"/>
          </a:xfrm>
          <a:prstGeom prst="rect">
            <a:avLst/>
          </a:prstGeom>
          <a:noFill/>
        </p:spPr>
        <p:txBody>
          <a:bodyPr wrap="square" rtlCol="0">
            <a:spAutoFit/>
          </a:bodyPr>
          <a:lstStyle/>
          <a:p>
            <a:r>
              <a:rPr lang="en-GB" sz="1600" b="1" dirty="0">
                <a:solidFill>
                  <a:srgbClr val="990000"/>
                </a:solidFill>
              </a:rPr>
              <a:t>https://wiki.geant.org/display/WISE/SCCC-JWG</a:t>
            </a:r>
          </a:p>
        </p:txBody>
      </p:sp>
      <p:pic>
        <p:nvPicPr>
          <p:cNvPr id="8" name="Picture 7"/>
          <p:cNvPicPr>
            <a:picLocks noChangeAspect="1"/>
          </p:cNvPicPr>
          <p:nvPr/>
        </p:nvPicPr>
        <p:blipFill>
          <a:blip r:embed="rId3"/>
          <a:stretch>
            <a:fillRect/>
          </a:stretch>
        </p:blipFill>
        <p:spPr>
          <a:xfrm>
            <a:off x="2084916" y="1719112"/>
            <a:ext cx="6550213" cy="3047352"/>
          </a:xfrm>
          <a:prstGeom prst="rect">
            <a:avLst/>
          </a:prstGeom>
          <a:effectLst>
            <a:glow rad="101600">
              <a:srgbClr val="000066">
                <a:alpha val="60000"/>
              </a:srgbClr>
            </a:glow>
          </a:effectLst>
        </p:spPr>
      </p:pic>
      <p:pic>
        <p:nvPicPr>
          <p:cNvPr id="9" name="Picture 8"/>
          <p:cNvPicPr>
            <a:picLocks noChangeAspect="1"/>
          </p:cNvPicPr>
          <p:nvPr/>
        </p:nvPicPr>
        <p:blipFill>
          <a:blip r:embed="rId4"/>
          <a:stretch>
            <a:fillRect/>
          </a:stretch>
        </p:blipFill>
        <p:spPr>
          <a:xfrm>
            <a:off x="6715129" y="1156032"/>
            <a:ext cx="5271505" cy="2876617"/>
          </a:xfrm>
          <a:prstGeom prst="rect">
            <a:avLst/>
          </a:prstGeom>
          <a:ln>
            <a:solidFill>
              <a:srgbClr val="990000"/>
            </a:solidFill>
          </a:ln>
          <a:effectLst>
            <a:glow rad="101600">
              <a:srgbClr val="000066">
                <a:alpha val="60000"/>
              </a:srgbClr>
            </a:glow>
          </a:effectLst>
        </p:spPr>
      </p:pic>
    </p:spTree>
    <p:extLst>
      <p:ext uri="{BB962C8B-B14F-4D97-AF65-F5344CB8AC3E}">
        <p14:creationId xmlns:p14="http://schemas.microsoft.com/office/powerpoint/2010/main" val="5461375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4501" y="1439334"/>
            <a:ext cx="11358331" cy="1124694"/>
          </a:xfrm>
        </p:spPr>
        <p:txBody>
          <a:bodyPr>
            <a:normAutofit/>
          </a:bodyPr>
          <a:lstStyle/>
          <a:p>
            <a:pPr marL="0" indent="0" algn="ctr">
              <a:buNone/>
            </a:pPr>
            <a:r>
              <a:rPr lang="en-US" sz="2400" b="1" dirty="0" smtClean="0"/>
              <a:t>AARC-I051 </a:t>
            </a:r>
            <a:r>
              <a:rPr lang="en-GB" sz="2400" i="1" dirty="0" smtClean="0"/>
              <a:t>Guide to Federated Security Incident Response for Research Collaboration</a:t>
            </a:r>
            <a:endParaRPr lang="en-GB" i="1" dirty="0"/>
          </a:p>
        </p:txBody>
      </p:sp>
      <p:sp>
        <p:nvSpPr>
          <p:cNvPr id="3" name="Slide Number Placeholder 2"/>
          <p:cNvSpPr>
            <a:spLocks noGrp="1"/>
          </p:cNvSpPr>
          <p:nvPr>
            <p:ph type="sldNum" sz="quarter" idx="12"/>
          </p:nvPr>
        </p:nvSpPr>
        <p:spPr/>
        <p:txBody>
          <a:bodyPr/>
          <a:lstStyle/>
          <a:p>
            <a:fld id="{6F576E6A-F32A-4612-884C-86870357C6B4}" type="slidenum">
              <a:rPr lang="en-GB" smtClean="0"/>
              <a:pPr/>
              <a:t>13</a:t>
            </a:fld>
            <a:endParaRPr lang="en-GB"/>
          </a:p>
        </p:txBody>
      </p:sp>
      <p:sp>
        <p:nvSpPr>
          <p:cNvPr id="4" name="Title 3"/>
          <p:cNvSpPr>
            <a:spLocks noGrp="1"/>
          </p:cNvSpPr>
          <p:nvPr>
            <p:ph type="title"/>
          </p:nvPr>
        </p:nvSpPr>
        <p:spPr/>
        <p:txBody>
          <a:bodyPr/>
          <a:lstStyle/>
          <a:p>
            <a:r>
              <a:rPr lang="en-US" dirty="0" smtClean="0"/>
              <a:t>Evolving incident response: from I051 to eduGAIN Security</a:t>
            </a:r>
            <a:endParaRPr lang="en-GB" dirty="0"/>
          </a:p>
        </p:txBody>
      </p:sp>
      <p:pic>
        <p:nvPicPr>
          <p:cNvPr id="5" name="Picture 4"/>
          <p:cNvPicPr>
            <a:picLocks noChangeAspect="1"/>
          </p:cNvPicPr>
          <p:nvPr/>
        </p:nvPicPr>
        <p:blipFill>
          <a:blip r:embed="rId2"/>
          <a:stretch>
            <a:fillRect/>
          </a:stretch>
        </p:blipFill>
        <p:spPr>
          <a:xfrm>
            <a:off x="7567191" y="1916268"/>
            <a:ext cx="1521853" cy="2161800"/>
          </a:xfrm>
          <a:prstGeom prst="rect">
            <a:avLst/>
          </a:prstGeom>
          <a:effectLst>
            <a:glow rad="101600">
              <a:srgbClr val="0C3959">
                <a:alpha val="60000"/>
              </a:srgbClr>
            </a:glow>
          </a:effectLst>
        </p:spPr>
      </p:pic>
      <p:sp>
        <p:nvSpPr>
          <p:cNvPr id="6" name="TextBox 5"/>
          <p:cNvSpPr txBox="1"/>
          <p:nvPr/>
        </p:nvSpPr>
        <p:spPr>
          <a:xfrm>
            <a:off x="231439" y="2997168"/>
            <a:ext cx="3293394" cy="1569660"/>
          </a:xfrm>
          <a:prstGeom prst="rect">
            <a:avLst/>
          </a:prstGeom>
          <a:solidFill>
            <a:schemeClr val="bg1"/>
          </a:solidFill>
          <a:effectLst>
            <a:glow rad="101600">
              <a:srgbClr val="F57A1E">
                <a:alpha val="60000"/>
              </a:srgbClr>
            </a:glow>
          </a:effectLst>
        </p:spPr>
        <p:txBody>
          <a:bodyPr wrap="square" rtlCol="0">
            <a:spAutoFit/>
          </a:bodyPr>
          <a:lstStyle/>
          <a:p>
            <a:r>
              <a:rPr lang="en-US" sz="3200" b="1" dirty="0" smtClean="0">
                <a:solidFill>
                  <a:srgbClr val="0C3959"/>
                </a:solidFill>
              </a:rPr>
              <a:t>Be </a:t>
            </a:r>
            <a:r>
              <a:rPr lang="en-US" sz="3200" b="1" dirty="0" smtClean="0">
                <a:solidFill>
                  <a:srgbClr val="0C3959"/>
                </a:solidFill>
              </a:rPr>
              <a:t>Prepared</a:t>
            </a:r>
            <a:endParaRPr lang="en-US" sz="3200" dirty="0" smtClean="0">
              <a:solidFill>
                <a:srgbClr val="F57A1E"/>
              </a:solidFill>
            </a:endParaRPr>
          </a:p>
          <a:p>
            <a:r>
              <a:rPr lang="en-US" sz="3200" b="1" dirty="0" smtClean="0">
                <a:solidFill>
                  <a:srgbClr val="0C3959"/>
                </a:solidFill>
              </a:rPr>
              <a:t>Act</a:t>
            </a:r>
            <a:endParaRPr lang="en-US" sz="3200" dirty="0" smtClean="0">
              <a:solidFill>
                <a:srgbClr val="F57A1E"/>
              </a:solidFill>
            </a:endParaRPr>
          </a:p>
          <a:p>
            <a:r>
              <a:rPr lang="en-US" sz="3200" b="1" dirty="0" smtClean="0">
                <a:solidFill>
                  <a:srgbClr val="0C3959"/>
                </a:solidFill>
              </a:rPr>
              <a:t>Report </a:t>
            </a:r>
            <a:r>
              <a:rPr lang="en-US" sz="3200" b="1" dirty="0" smtClean="0">
                <a:solidFill>
                  <a:srgbClr val="0C3959"/>
                </a:solidFill>
              </a:rPr>
              <a:t>and Share</a:t>
            </a:r>
          </a:p>
        </p:txBody>
      </p:sp>
      <p:sp>
        <p:nvSpPr>
          <p:cNvPr id="7" name="Rectangle 6"/>
          <p:cNvSpPr/>
          <p:nvPr/>
        </p:nvSpPr>
        <p:spPr>
          <a:xfrm>
            <a:off x="3635217" y="6511615"/>
            <a:ext cx="3931974" cy="338554"/>
          </a:xfrm>
          <a:prstGeom prst="rect">
            <a:avLst/>
          </a:prstGeom>
        </p:spPr>
        <p:txBody>
          <a:bodyPr wrap="none">
            <a:spAutoFit/>
          </a:bodyPr>
          <a:lstStyle/>
          <a:p>
            <a:r>
              <a:rPr lang="en-GB" sz="1600" dirty="0">
                <a:solidFill>
                  <a:srgbClr val="0C3959"/>
                </a:solidFill>
              </a:rPr>
              <a:t>https://aarc-project.eu/guidelines/aarc-i051/</a:t>
            </a:r>
          </a:p>
        </p:txBody>
      </p:sp>
      <p:sp>
        <p:nvSpPr>
          <p:cNvPr id="8" name="TextBox 7"/>
          <p:cNvSpPr txBox="1"/>
          <p:nvPr/>
        </p:nvSpPr>
        <p:spPr>
          <a:xfrm>
            <a:off x="912528" y="5816603"/>
            <a:ext cx="6036909" cy="584775"/>
          </a:xfrm>
          <a:prstGeom prst="rect">
            <a:avLst/>
          </a:prstGeom>
          <a:noFill/>
        </p:spPr>
        <p:txBody>
          <a:bodyPr wrap="none" rtlCol="0">
            <a:spAutoFit/>
          </a:bodyPr>
          <a:lstStyle/>
          <a:p>
            <a:pPr algn="ctr"/>
            <a:r>
              <a:rPr lang="en-US" sz="1600" i="1" dirty="0" smtClean="0">
                <a:solidFill>
                  <a:srgbClr val="0C3959"/>
                </a:solidFill>
              </a:rPr>
              <a:t>informational document and not a guideline since Sirtfi WG still needs </a:t>
            </a:r>
            <a:br>
              <a:rPr lang="en-US" sz="1600" i="1" dirty="0" smtClean="0">
                <a:solidFill>
                  <a:srgbClr val="0C3959"/>
                </a:solidFill>
              </a:rPr>
            </a:br>
            <a:r>
              <a:rPr lang="en-US" sz="1600" i="1" dirty="0" smtClean="0">
                <a:solidFill>
                  <a:srgbClr val="0C3959"/>
                </a:solidFill>
              </a:rPr>
              <a:t>to get global endorsement, yet we need practical guidance right now!</a:t>
            </a:r>
            <a:endParaRPr lang="en-GB" sz="1600" i="1" dirty="0" smtClean="0">
              <a:solidFill>
                <a:srgbClr val="0C3959"/>
              </a:solidFill>
            </a:endParaRPr>
          </a:p>
        </p:txBody>
      </p:sp>
      <p:pic>
        <p:nvPicPr>
          <p:cNvPr id="9" name="Picture 8"/>
          <p:cNvPicPr>
            <a:picLocks noChangeAspect="1"/>
          </p:cNvPicPr>
          <p:nvPr/>
        </p:nvPicPr>
        <p:blipFill>
          <a:blip r:embed="rId3"/>
          <a:stretch>
            <a:fillRect/>
          </a:stretch>
        </p:blipFill>
        <p:spPr>
          <a:xfrm>
            <a:off x="8191093" y="2341620"/>
            <a:ext cx="3327603" cy="4407892"/>
          </a:xfrm>
          <a:prstGeom prst="rect">
            <a:avLst/>
          </a:prstGeom>
          <a:effectLst>
            <a:glow rad="101600">
              <a:srgbClr val="003F5E">
                <a:alpha val="60000"/>
              </a:srgbClr>
            </a:glow>
          </a:effectLst>
        </p:spPr>
      </p:pic>
      <p:pic>
        <p:nvPicPr>
          <p:cNvPr id="10" name="Picture 9"/>
          <p:cNvPicPr>
            <a:picLocks noChangeAspect="1"/>
          </p:cNvPicPr>
          <p:nvPr/>
        </p:nvPicPr>
        <p:blipFill>
          <a:blip r:embed="rId4"/>
          <a:stretch>
            <a:fillRect/>
          </a:stretch>
        </p:blipFill>
        <p:spPr>
          <a:xfrm>
            <a:off x="3681467" y="1875354"/>
            <a:ext cx="3382274" cy="3875168"/>
          </a:xfrm>
          <a:prstGeom prst="rect">
            <a:avLst/>
          </a:prstGeom>
          <a:effectLst>
            <a:glow rad="101600">
              <a:srgbClr val="003F5E">
                <a:alpha val="60000"/>
              </a:srgbClr>
            </a:glow>
          </a:effectLst>
        </p:spPr>
      </p:pic>
    </p:spTree>
    <p:extLst>
      <p:ext uri="{BB962C8B-B14F-4D97-AF65-F5344CB8AC3E}">
        <p14:creationId xmlns:p14="http://schemas.microsoft.com/office/powerpoint/2010/main" val="1740760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lstStyle/>
          <a:p>
            <a:r>
              <a:rPr lang="en-GB" dirty="0" smtClean="0"/>
              <a:t>davidg@nikhef.nl</a:t>
            </a:r>
            <a:endParaRPr lang="en-GB" dirty="0"/>
          </a:p>
        </p:txBody>
      </p:sp>
      <p:sp>
        <p:nvSpPr>
          <p:cNvPr id="3" name="Text Placeholder 2"/>
          <p:cNvSpPr>
            <a:spLocks noGrp="1"/>
          </p:cNvSpPr>
          <p:nvPr>
            <p:ph type="body" sz="quarter" idx="12"/>
          </p:nvPr>
        </p:nvSpPr>
        <p:spPr/>
        <p:txBody>
          <a:bodyPr/>
          <a:lstStyle/>
          <a:p>
            <a:pPr algn="ctr"/>
            <a:r>
              <a:rPr lang="en-GB" dirty="0" smtClean="0"/>
              <a:t>Project support by AARC2, GN4-3, and </a:t>
            </a:r>
            <a:r>
              <a:rPr lang="en-GB" dirty="0" err="1" smtClean="0"/>
              <a:t>EOSChub</a:t>
            </a:r>
            <a:endParaRPr lang="en-GB" dirty="0"/>
          </a:p>
        </p:txBody>
      </p:sp>
      <p:sp>
        <p:nvSpPr>
          <p:cNvPr id="4" name="Rectangle 3"/>
          <p:cNvSpPr/>
          <p:nvPr/>
        </p:nvSpPr>
        <p:spPr>
          <a:xfrm>
            <a:off x="97790" y="60031"/>
            <a:ext cx="5822950" cy="461665"/>
          </a:xfrm>
          <a:prstGeom prst="rect">
            <a:avLst/>
          </a:prstGeom>
        </p:spPr>
        <p:txBody>
          <a:bodyPr wrap="square">
            <a:spAutoFit/>
          </a:bodyPr>
          <a:lstStyle/>
          <a:p>
            <a:r>
              <a:rPr lang="en-GB" sz="2400" i="1" dirty="0" smtClean="0">
                <a:solidFill>
                  <a:srgbClr val="F6791C"/>
                </a:solidFill>
              </a:rPr>
              <a:t>See also </a:t>
            </a:r>
            <a:r>
              <a:rPr lang="en-GB" sz="2400" dirty="0" smtClean="0">
                <a:solidFill>
                  <a:srgbClr val="F6791C"/>
                </a:solidFill>
              </a:rPr>
              <a:t> https</a:t>
            </a:r>
            <a:r>
              <a:rPr lang="en-GB" sz="2400" dirty="0">
                <a:solidFill>
                  <a:srgbClr val="F6791C"/>
                </a:solidFill>
              </a:rPr>
              <a:t>://g.nikhef.nl/pma48-summary</a:t>
            </a:r>
          </a:p>
        </p:txBody>
      </p:sp>
    </p:spTree>
    <p:extLst>
      <p:ext uri="{BB962C8B-B14F-4D97-AF65-F5344CB8AC3E}">
        <p14:creationId xmlns:p14="http://schemas.microsoft.com/office/powerpoint/2010/main" val="441920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F576E6A-F32A-4612-884C-86870357C6B4}" type="slidenum">
              <a:rPr lang="en-GB" smtClean="0"/>
              <a:t>2</a:t>
            </a:fld>
            <a:endParaRPr lang="en-GB"/>
          </a:p>
        </p:txBody>
      </p:sp>
      <p:sp>
        <p:nvSpPr>
          <p:cNvPr id="3" name="Title 2"/>
          <p:cNvSpPr>
            <a:spLocks noGrp="1"/>
          </p:cNvSpPr>
          <p:nvPr>
            <p:ph type="title"/>
          </p:nvPr>
        </p:nvSpPr>
        <p:spPr/>
        <p:txBody>
          <a:bodyPr/>
          <a:lstStyle/>
          <a:p>
            <a:r>
              <a:rPr lang="en-US" dirty="0"/>
              <a:t>Making the proxy behave: infrastructure and community policy support</a:t>
            </a:r>
            <a:endParaRPr lang="en-GB" dirty="0"/>
          </a:p>
        </p:txBody>
      </p:sp>
      <p:sp>
        <p:nvSpPr>
          <p:cNvPr id="7" name="TextBox 6"/>
          <p:cNvSpPr txBox="1"/>
          <p:nvPr/>
        </p:nvSpPr>
        <p:spPr>
          <a:xfrm>
            <a:off x="7730139" y="1400212"/>
            <a:ext cx="3967680" cy="446276"/>
          </a:xfrm>
          <a:prstGeom prst="rect">
            <a:avLst/>
          </a:prstGeom>
          <a:noFill/>
          <a:ln>
            <a:solidFill>
              <a:srgbClr val="F57A1E"/>
            </a:solidFill>
          </a:ln>
        </p:spPr>
        <p:txBody>
          <a:bodyPr wrap="square" lIns="0" rIns="0" rtlCol="0">
            <a:spAutoFit/>
          </a:bodyPr>
          <a:lstStyle/>
          <a:p>
            <a:pPr algn="ctr"/>
            <a:r>
              <a:rPr lang="en-US" sz="2300" b="1" i="1" dirty="0">
                <a:solidFill>
                  <a:srgbClr val="0C3959"/>
                </a:solidFill>
                <a:latin typeface="Calibri" panose="020F0502020204030204" pitchFamily="34" charset="0"/>
                <a:cs typeface="Calibri" panose="020F0502020204030204" pitchFamily="34" charset="0"/>
              </a:rPr>
              <a:t>aarc-community.org/guidelines</a:t>
            </a:r>
            <a:endParaRPr lang="en-GB" sz="2300" i="1" dirty="0">
              <a:solidFill>
                <a:srgbClr val="0C3959"/>
              </a:solidFill>
              <a:latin typeface="Calibri" panose="020F0502020204030204" pitchFamily="34" charset="0"/>
              <a:cs typeface="Calibri" panose="020F0502020204030204" pitchFamily="34" charset="0"/>
            </a:endParaRPr>
          </a:p>
        </p:txBody>
      </p:sp>
      <p:pic>
        <p:nvPicPr>
          <p:cNvPr id="12" name="Picture 11"/>
          <p:cNvPicPr>
            <a:picLocks noChangeAspect="1"/>
          </p:cNvPicPr>
          <p:nvPr/>
        </p:nvPicPr>
        <p:blipFill>
          <a:blip r:embed="rId3"/>
          <a:stretch>
            <a:fillRect/>
          </a:stretch>
        </p:blipFill>
        <p:spPr>
          <a:xfrm>
            <a:off x="493746" y="1400212"/>
            <a:ext cx="6916411" cy="4854655"/>
          </a:xfrm>
          <a:prstGeom prst="rect">
            <a:avLst/>
          </a:prstGeom>
          <a:effectLst>
            <a:glow rad="101600">
              <a:srgbClr val="0C3959">
                <a:alpha val="60000"/>
              </a:srgbClr>
            </a:glow>
          </a:effectLst>
        </p:spPr>
      </p:pic>
      <p:pic>
        <p:nvPicPr>
          <p:cNvPr id="14" name="Picture 13"/>
          <p:cNvPicPr>
            <a:picLocks noChangeAspect="1"/>
          </p:cNvPicPr>
          <p:nvPr/>
        </p:nvPicPr>
        <p:blipFill>
          <a:blip r:embed="rId4"/>
          <a:stretch>
            <a:fillRect/>
          </a:stretch>
        </p:blipFill>
        <p:spPr>
          <a:xfrm>
            <a:off x="4762500" y="4766300"/>
            <a:ext cx="6935319" cy="1602104"/>
          </a:xfrm>
          <a:prstGeom prst="rect">
            <a:avLst/>
          </a:prstGeom>
          <a:effectLst>
            <a:glow rad="101600">
              <a:srgbClr val="0C3959">
                <a:alpha val="60000"/>
              </a:srgbClr>
            </a:glow>
          </a:effectLst>
        </p:spPr>
      </p:pic>
      <p:pic>
        <p:nvPicPr>
          <p:cNvPr id="8" name="Picture 7"/>
          <p:cNvPicPr>
            <a:picLocks noChangeAspect="1"/>
          </p:cNvPicPr>
          <p:nvPr/>
        </p:nvPicPr>
        <p:blipFill>
          <a:blip r:embed="rId5"/>
          <a:stretch>
            <a:fillRect/>
          </a:stretch>
        </p:blipFill>
        <p:spPr>
          <a:xfrm>
            <a:off x="7654445" y="2513082"/>
            <a:ext cx="4148388" cy="1806942"/>
          </a:xfrm>
          <a:prstGeom prst="rect">
            <a:avLst/>
          </a:prstGeom>
        </p:spPr>
      </p:pic>
    </p:spTree>
    <p:extLst>
      <p:ext uri="{BB962C8B-B14F-4D97-AF65-F5344CB8AC3E}">
        <p14:creationId xmlns:p14="http://schemas.microsoft.com/office/powerpoint/2010/main" val="27867452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Trust and global </a:t>
            </a:r>
            <a:r>
              <a:rPr lang="en-US" dirty="0" smtClean="0"/>
              <a:t>policy</a:t>
            </a:r>
            <a:endParaRPr lang="en-GB" dirty="0"/>
          </a:p>
        </p:txBody>
      </p:sp>
      <p:sp>
        <p:nvSpPr>
          <p:cNvPr id="2" name="Text Placeholder 1"/>
          <p:cNvSpPr>
            <a:spLocks noGrp="1"/>
          </p:cNvSpPr>
          <p:nvPr>
            <p:ph type="body" sz="half" idx="4294967295"/>
          </p:nvPr>
        </p:nvSpPr>
        <p:spPr>
          <a:xfrm>
            <a:off x="455646" y="1400212"/>
            <a:ext cx="11560175" cy="4519612"/>
          </a:xfrm>
        </p:spPr>
        <p:txBody>
          <a:bodyPr>
            <a:noAutofit/>
          </a:bodyPr>
          <a:lstStyle/>
          <a:p>
            <a:pPr marL="0" indent="0">
              <a:buNone/>
            </a:pPr>
            <a:r>
              <a:rPr lang="en-US" sz="2800" dirty="0" smtClean="0"/>
              <a:t>A single policy cannot apply</a:t>
            </a:r>
          </a:p>
          <a:p>
            <a:pPr marL="457189" indent="-457189"/>
            <a:r>
              <a:rPr lang="en-US" sz="2800" dirty="0" smtClean="0"/>
              <a:t>different risk scenarios for participants, </a:t>
            </a:r>
          </a:p>
          <a:p>
            <a:pPr marL="457189" indent="-457189"/>
            <a:r>
              <a:rPr lang="en-US" sz="2800" dirty="0" smtClean="0"/>
              <a:t>different risk appreciation, </a:t>
            </a:r>
          </a:p>
          <a:p>
            <a:pPr marL="457189" indent="-457189"/>
            <a:r>
              <a:rPr lang="en-US" sz="2800" dirty="0" smtClean="0"/>
              <a:t>distinct legal contexts, …</a:t>
            </a:r>
            <a:endParaRPr lang="en-GB" sz="2800" dirty="0" smtClean="0"/>
          </a:p>
          <a:p>
            <a:pPr marL="0" indent="0">
              <a:buNone/>
            </a:pPr>
            <a:r>
              <a:rPr lang="en-US" sz="2800" dirty="0" smtClean="0"/>
              <a:t>But one can ‘map’ policies and align policy structures</a:t>
            </a:r>
          </a:p>
          <a:p>
            <a:endParaRPr lang="en-GB" sz="2800" dirty="0" smtClean="0"/>
          </a:p>
          <a:p>
            <a:pPr marL="0" indent="0" algn="ctr">
              <a:buNone/>
            </a:pPr>
            <a:r>
              <a:rPr lang="en-GB" sz="3200" i="1" dirty="0">
                <a:solidFill>
                  <a:srgbClr val="F6791C"/>
                </a:solidFill>
              </a:rPr>
              <a:t>“enable interoperation of collaborating Infrastructures in managing cross-infrastructure operational security risks.”</a:t>
            </a:r>
          </a:p>
          <a:p>
            <a:endParaRPr lang="en-US" sz="2800" dirty="0"/>
          </a:p>
          <a:p>
            <a:pPr marL="0" indent="0">
              <a:buNone/>
            </a:pPr>
            <a:r>
              <a:rPr lang="en-US" sz="2800" dirty="0" smtClean="0"/>
              <a:t>which is the role of SCI - Security for Collaboration among Infrastructures</a:t>
            </a:r>
            <a:endParaRPr lang="en-GB" sz="2800" dirty="0"/>
          </a:p>
        </p:txBody>
      </p:sp>
      <p:sp>
        <p:nvSpPr>
          <p:cNvPr id="3" name="Slide Number Placeholder 2"/>
          <p:cNvSpPr>
            <a:spLocks noGrp="1"/>
          </p:cNvSpPr>
          <p:nvPr>
            <p:ph type="sldNum" sz="quarter" idx="4294967295"/>
          </p:nvPr>
        </p:nvSpPr>
        <p:spPr>
          <a:xfrm>
            <a:off x="11450638" y="6405563"/>
            <a:ext cx="741362" cy="274637"/>
          </a:xfrm>
        </p:spPr>
        <p:txBody>
          <a:bodyPr/>
          <a:lstStyle/>
          <a:p>
            <a:fld id="{86CB4B4D-7CA3-9044-876B-883B54F8677D}" type="slidenum">
              <a:rPr lang="en-GB" smtClean="0"/>
              <a:t>3</a:t>
            </a:fld>
            <a:endParaRPr lang="en-GB"/>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55597" y="3265955"/>
            <a:ext cx="999117" cy="859241"/>
          </a:xfrm>
          <a:prstGeom prst="rect">
            <a:avLst/>
          </a:prstGeom>
        </p:spPr>
      </p:pic>
      <p:pic>
        <p:nvPicPr>
          <p:cNvPr id="7" name="Picture 6"/>
          <p:cNvPicPr>
            <a:picLocks noChangeAspect="1"/>
          </p:cNvPicPr>
          <p:nvPr/>
        </p:nvPicPr>
        <p:blipFill>
          <a:blip r:embed="rId3"/>
          <a:stretch>
            <a:fillRect/>
          </a:stretch>
        </p:blipFill>
        <p:spPr>
          <a:xfrm>
            <a:off x="8654962" y="1400212"/>
            <a:ext cx="2899753" cy="1510421"/>
          </a:xfrm>
          <a:prstGeom prst="rect">
            <a:avLst/>
          </a:prstGeom>
          <a:ln>
            <a:solidFill>
              <a:srgbClr val="F57A1E"/>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8695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9"/>
          <p:cNvGraphicFramePr>
            <a:graphicFrameLocks noGrp="1"/>
          </p:cNvGraphicFramePr>
          <p:nvPr>
            <p:ph idx="1"/>
            <p:extLst/>
          </p:nvPr>
        </p:nvGraphicFramePr>
        <p:xfrm>
          <a:off x="444500" y="1439863"/>
          <a:ext cx="10909300" cy="4737100"/>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p:cNvSpPr>
            <a:spLocks noGrp="1"/>
          </p:cNvSpPr>
          <p:nvPr>
            <p:ph type="sldNum" sz="quarter" idx="12"/>
          </p:nvPr>
        </p:nvSpPr>
        <p:spPr/>
        <p:txBody>
          <a:bodyPr/>
          <a:lstStyle/>
          <a:p>
            <a:fld id="{6D22F896-40B5-4ADD-8801-0D06FADFA095}" type="slidenum">
              <a:rPr lang="en-US" smtClean="0"/>
              <a:pPr/>
              <a:t>4</a:t>
            </a:fld>
            <a:endParaRPr lang="en-US" dirty="0"/>
          </a:p>
        </p:txBody>
      </p:sp>
      <p:sp>
        <p:nvSpPr>
          <p:cNvPr id="3" name="Title 2"/>
          <p:cNvSpPr>
            <a:spLocks noGrp="1"/>
          </p:cNvSpPr>
          <p:nvPr>
            <p:ph type="title"/>
          </p:nvPr>
        </p:nvSpPr>
        <p:spPr/>
        <p:txBody>
          <a:bodyPr/>
          <a:lstStyle/>
          <a:p>
            <a:r>
              <a:rPr lang="en-US" dirty="0" smtClean="0"/>
              <a:t>Determining interoperable risk profiles </a:t>
            </a:r>
            <a:br>
              <a:rPr lang="en-US" dirty="0" smtClean="0"/>
            </a:br>
            <a:r>
              <a:rPr lang="en-US" dirty="0" smtClean="0"/>
              <a:t>for collaborating infrastructures and services </a:t>
            </a:r>
            <a:endParaRPr lang="en-GB" dirty="0"/>
          </a:p>
        </p:txBody>
      </p:sp>
      <p:sp>
        <p:nvSpPr>
          <p:cNvPr id="8" name="TextBox 7"/>
          <p:cNvSpPr txBox="1"/>
          <p:nvPr/>
        </p:nvSpPr>
        <p:spPr>
          <a:xfrm>
            <a:off x="8922581" y="6510254"/>
            <a:ext cx="2615203" cy="307777"/>
          </a:xfrm>
          <a:prstGeom prst="rect">
            <a:avLst/>
          </a:prstGeom>
          <a:noFill/>
        </p:spPr>
        <p:txBody>
          <a:bodyPr wrap="none" rtlCol="0">
            <a:spAutoFit/>
          </a:bodyPr>
          <a:lstStyle/>
          <a:p>
            <a:r>
              <a:rPr lang="en-US" sz="1400" i="1" dirty="0" smtClean="0">
                <a:solidFill>
                  <a:schemeClr val="tx1">
                    <a:lumMod val="50000"/>
                  </a:schemeClr>
                </a:solidFill>
              </a:rPr>
              <a:t>concept in SCI context: </a:t>
            </a:r>
            <a:r>
              <a:rPr lang="en-US" sz="1400" i="1" dirty="0" err="1" smtClean="0">
                <a:solidFill>
                  <a:schemeClr val="tx1">
                    <a:lumMod val="50000"/>
                  </a:schemeClr>
                </a:solidFill>
              </a:rPr>
              <a:t>Urpo</a:t>
            </a:r>
            <a:r>
              <a:rPr lang="en-US" sz="1400" i="1" dirty="0" smtClean="0">
                <a:solidFill>
                  <a:schemeClr val="tx1">
                    <a:lumMod val="50000"/>
                  </a:schemeClr>
                </a:solidFill>
              </a:rPr>
              <a:t> Kaila</a:t>
            </a:r>
            <a:endParaRPr lang="en-GB" sz="1400" i="1" dirty="0">
              <a:solidFill>
                <a:schemeClr val="tx1">
                  <a:lumMod val="50000"/>
                </a:schemeClr>
              </a:solidFill>
            </a:endParaRPr>
          </a:p>
        </p:txBody>
      </p:sp>
    </p:spTree>
    <p:extLst>
      <p:ext uri="{BB962C8B-B14F-4D97-AF65-F5344CB8AC3E}">
        <p14:creationId xmlns:p14="http://schemas.microsoft.com/office/powerpoint/2010/main" val="2122250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03398" y="2081049"/>
            <a:ext cx="3629989" cy="2995448"/>
          </a:xfrm>
          <a:prstGeom prst="rect">
            <a:avLst/>
          </a:prstGeom>
          <a:ln>
            <a:solidFill>
              <a:srgbClr val="0C3959"/>
            </a:solidFill>
          </a:ln>
        </p:spPr>
      </p:pic>
      <p:sp>
        <p:nvSpPr>
          <p:cNvPr id="3" name="Slide Number Placeholder 2"/>
          <p:cNvSpPr>
            <a:spLocks noGrp="1"/>
          </p:cNvSpPr>
          <p:nvPr>
            <p:ph type="sldNum" sz="quarter" idx="12"/>
          </p:nvPr>
        </p:nvSpPr>
        <p:spPr/>
        <p:txBody>
          <a:bodyPr/>
          <a:lstStyle/>
          <a:p>
            <a:fld id="{6F576E6A-F32A-4612-884C-86870357C6B4}" type="slidenum">
              <a:rPr lang="en-GB" smtClean="0"/>
              <a:pPr/>
              <a:t>5</a:t>
            </a:fld>
            <a:endParaRPr lang="en-GB"/>
          </a:p>
        </p:txBody>
      </p:sp>
      <p:sp>
        <p:nvSpPr>
          <p:cNvPr id="4" name="Title 3"/>
          <p:cNvSpPr>
            <a:spLocks noGrp="1"/>
          </p:cNvSpPr>
          <p:nvPr>
            <p:ph type="title"/>
          </p:nvPr>
        </p:nvSpPr>
        <p:spPr/>
        <p:txBody>
          <a:bodyPr/>
          <a:lstStyle/>
          <a:p>
            <a:r>
              <a:rPr lang="en-US" dirty="0" smtClean="0"/>
              <a:t>Baseline AUP at WISE SCI</a:t>
            </a:r>
            <a:endParaRPr lang="en-GB" dirty="0"/>
          </a:p>
        </p:txBody>
      </p:sp>
      <p:sp>
        <p:nvSpPr>
          <p:cNvPr id="6" name="TextBox 5"/>
          <p:cNvSpPr txBox="1"/>
          <p:nvPr/>
        </p:nvSpPr>
        <p:spPr>
          <a:xfrm>
            <a:off x="4024561" y="1289852"/>
            <a:ext cx="7894170" cy="501675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sz="2400" b="1" dirty="0" smtClean="0">
                <a:solidFill>
                  <a:srgbClr val="0C3959"/>
                </a:solidFill>
              </a:rPr>
              <a:t>shown only once </a:t>
            </a:r>
            <a:r>
              <a:rPr lang="en-GB" sz="2400" dirty="0">
                <a:solidFill>
                  <a:srgbClr val="0C3959"/>
                </a:solidFill>
              </a:rPr>
              <a:t>to </a:t>
            </a:r>
            <a:r>
              <a:rPr lang="en-GB" sz="2400" dirty="0" smtClean="0">
                <a:solidFill>
                  <a:srgbClr val="0C3959"/>
                </a:solidFill>
              </a:rPr>
              <a:t>user during registration</a:t>
            </a:r>
            <a:endParaRPr lang="en-GB" sz="2400" dirty="0">
              <a:solidFill>
                <a:srgbClr val="0C3959"/>
              </a:solidFill>
            </a:endParaRPr>
          </a:p>
          <a:p>
            <a:pPr marL="285750" indent="-285750">
              <a:spcAft>
                <a:spcPts val="600"/>
              </a:spcAft>
              <a:buFont typeface="Arial" panose="020B0604020202020204" pitchFamily="34" charset="0"/>
              <a:buChar char="•"/>
            </a:pPr>
            <a:r>
              <a:rPr lang="en-GB" sz="2400" dirty="0" smtClean="0">
                <a:solidFill>
                  <a:srgbClr val="0C3959"/>
                </a:solidFill>
              </a:rPr>
              <a:t>information </a:t>
            </a:r>
            <a:r>
              <a:rPr lang="en-GB" sz="2400" dirty="0">
                <a:solidFill>
                  <a:srgbClr val="0C3959"/>
                </a:solidFill>
              </a:rPr>
              <a:t>on </a:t>
            </a:r>
            <a:r>
              <a:rPr lang="en-GB" sz="2400" b="1" i="1" dirty="0">
                <a:solidFill>
                  <a:srgbClr val="0C3959"/>
                </a:solidFill>
              </a:rPr>
              <a:t>expected behaviour </a:t>
            </a:r>
            <a:r>
              <a:rPr lang="en-GB" sz="2400" dirty="0">
                <a:solidFill>
                  <a:srgbClr val="0C3959"/>
                </a:solidFill>
              </a:rPr>
              <a:t>and restrictions</a:t>
            </a:r>
          </a:p>
          <a:p>
            <a:pPr marL="285750" indent="-285750">
              <a:spcAft>
                <a:spcPts val="600"/>
              </a:spcAft>
              <a:buFont typeface="Arial" panose="020B0604020202020204" pitchFamily="34" charset="0"/>
              <a:buChar char="•"/>
            </a:pPr>
            <a:r>
              <a:rPr lang="en-GB" sz="2400" b="1" dirty="0" smtClean="0">
                <a:solidFill>
                  <a:srgbClr val="0C3959"/>
                </a:solidFill>
              </a:rPr>
              <a:t>can </a:t>
            </a:r>
            <a:r>
              <a:rPr lang="en-GB" sz="2400" b="1" i="1" dirty="0" smtClean="0">
                <a:solidFill>
                  <a:srgbClr val="0C3959"/>
                </a:solidFill>
              </a:rPr>
              <a:t>optionally</a:t>
            </a:r>
            <a:r>
              <a:rPr lang="en-GB" sz="2400" b="1" dirty="0" smtClean="0">
                <a:solidFill>
                  <a:srgbClr val="0C3959"/>
                </a:solidFill>
              </a:rPr>
              <a:t> </a:t>
            </a:r>
            <a:r>
              <a:rPr lang="en-GB" sz="2400" b="1" dirty="0">
                <a:solidFill>
                  <a:srgbClr val="0C3959"/>
                </a:solidFill>
              </a:rPr>
              <a:t>be augmented </a:t>
            </a:r>
            <a:r>
              <a:rPr lang="en-GB" sz="2400" dirty="0" smtClean="0">
                <a:solidFill>
                  <a:srgbClr val="0C3959"/>
                </a:solidFill>
              </a:rPr>
              <a:t>with </a:t>
            </a:r>
            <a:br>
              <a:rPr lang="en-GB" sz="2400" dirty="0" smtClean="0">
                <a:solidFill>
                  <a:srgbClr val="0C3959"/>
                </a:solidFill>
              </a:rPr>
            </a:br>
            <a:r>
              <a:rPr lang="en-GB" sz="2400" dirty="0" smtClean="0">
                <a:solidFill>
                  <a:srgbClr val="0C3959"/>
                </a:solidFill>
              </a:rPr>
              <a:t>additional </a:t>
            </a:r>
            <a:r>
              <a:rPr lang="en-GB" sz="2400" dirty="0">
                <a:solidFill>
                  <a:srgbClr val="0C3959"/>
                </a:solidFill>
              </a:rPr>
              <a:t>community or infrastructure </a:t>
            </a:r>
            <a:r>
              <a:rPr lang="en-GB" sz="2400" dirty="0" smtClean="0">
                <a:solidFill>
                  <a:srgbClr val="0C3959"/>
                </a:solidFill>
              </a:rPr>
              <a:t>specific clauses</a:t>
            </a:r>
            <a:br>
              <a:rPr lang="en-GB" sz="2400" dirty="0" smtClean="0">
                <a:solidFill>
                  <a:srgbClr val="0C3959"/>
                </a:solidFill>
              </a:rPr>
            </a:br>
            <a:r>
              <a:rPr lang="en-GB" sz="2400" i="1" dirty="0" smtClean="0">
                <a:solidFill>
                  <a:srgbClr val="0C3959"/>
                </a:solidFill>
              </a:rPr>
              <a:t>but numbered </a:t>
            </a:r>
            <a:r>
              <a:rPr lang="en-GB" sz="2400" i="1" dirty="0">
                <a:solidFill>
                  <a:srgbClr val="0C3959"/>
                </a:solidFill>
              </a:rPr>
              <a:t>clauses should not be changed</a:t>
            </a:r>
          </a:p>
          <a:p>
            <a:pPr marL="285750" indent="-285750">
              <a:spcAft>
                <a:spcPts val="600"/>
              </a:spcAft>
              <a:buFont typeface="Arial" panose="020B0604020202020204" pitchFamily="34" charset="0"/>
              <a:buChar char="•"/>
            </a:pPr>
            <a:r>
              <a:rPr lang="en-GB" sz="2400" dirty="0" smtClean="0">
                <a:solidFill>
                  <a:srgbClr val="0C3959"/>
                </a:solidFill>
              </a:rPr>
              <a:t>registration </a:t>
            </a:r>
            <a:r>
              <a:rPr lang="en-GB" sz="2400" dirty="0">
                <a:solidFill>
                  <a:srgbClr val="0C3959"/>
                </a:solidFill>
              </a:rPr>
              <a:t>point </a:t>
            </a:r>
            <a:r>
              <a:rPr lang="en-GB" sz="2400" dirty="0" smtClean="0">
                <a:solidFill>
                  <a:srgbClr val="0C3959"/>
                </a:solidFill>
              </a:rPr>
              <a:t>may </a:t>
            </a:r>
            <a:r>
              <a:rPr lang="en-GB" sz="2400" dirty="0">
                <a:solidFill>
                  <a:srgbClr val="0C3959"/>
                </a:solidFill>
              </a:rPr>
              <a:t>be operated directly by </a:t>
            </a:r>
            <a:r>
              <a:rPr lang="en-GB" sz="2400" dirty="0" smtClean="0">
                <a:solidFill>
                  <a:srgbClr val="0C3959"/>
                </a:solidFill>
              </a:rPr>
              <a:t>research </a:t>
            </a:r>
            <a:r>
              <a:rPr lang="en-GB" sz="2400" dirty="0">
                <a:solidFill>
                  <a:srgbClr val="0C3959"/>
                </a:solidFill>
              </a:rPr>
              <a:t>community or by </a:t>
            </a:r>
            <a:r>
              <a:rPr lang="en-GB" sz="2400" dirty="0" smtClean="0">
                <a:solidFill>
                  <a:srgbClr val="0C3959"/>
                </a:solidFill>
              </a:rPr>
              <a:t>third </a:t>
            </a:r>
            <a:r>
              <a:rPr lang="en-GB" sz="2400" dirty="0">
                <a:solidFill>
                  <a:srgbClr val="0C3959"/>
                </a:solidFill>
              </a:rPr>
              <a:t>party on </a:t>
            </a:r>
            <a:r>
              <a:rPr lang="en-GB" sz="2400" dirty="0" smtClean="0">
                <a:solidFill>
                  <a:srgbClr val="0C3959"/>
                </a:solidFill>
              </a:rPr>
              <a:t>community's behalf</a:t>
            </a:r>
          </a:p>
          <a:p>
            <a:endParaRPr lang="en-GB" sz="1200" dirty="0">
              <a:solidFill>
                <a:srgbClr val="0C3959"/>
              </a:solidFill>
            </a:endParaRPr>
          </a:p>
          <a:p>
            <a:r>
              <a:rPr lang="en-GB" sz="2400" b="1" dirty="0">
                <a:solidFill>
                  <a:srgbClr val="F57A1E"/>
                </a:solidFill>
              </a:rPr>
              <a:t>Other information shown to user during registration</a:t>
            </a:r>
          </a:p>
          <a:p>
            <a:pPr marL="285750" indent="-285750">
              <a:buFont typeface="Arial" panose="020B0604020202020204" pitchFamily="34" charset="0"/>
              <a:buChar char="•"/>
            </a:pPr>
            <a:r>
              <a:rPr lang="en-GB" sz="2400" i="1" dirty="0">
                <a:solidFill>
                  <a:srgbClr val="0C3959"/>
                </a:solidFill>
              </a:rPr>
              <a:t>Privacy Notice </a:t>
            </a:r>
            <a:r>
              <a:rPr lang="en-GB" sz="2400" dirty="0" smtClean="0">
                <a:solidFill>
                  <a:srgbClr val="0C3959"/>
                </a:solidFill>
              </a:rPr>
              <a:t>– information about processing &amp; user rights</a:t>
            </a:r>
            <a:endParaRPr lang="en-GB" sz="2400" dirty="0">
              <a:solidFill>
                <a:srgbClr val="0C3959"/>
              </a:solidFill>
            </a:endParaRPr>
          </a:p>
          <a:p>
            <a:pPr marL="285750" indent="-285750">
              <a:buFont typeface="Arial" panose="020B0604020202020204" pitchFamily="34" charset="0"/>
              <a:buChar char="•"/>
            </a:pPr>
            <a:r>
              <a:rPr lang="en-GB" sz="2400" i="1" dirty="0">
                <a:solidFill>
                  <a:srgbClr val="0C3959"/>
                </a:solidFill>
              </a:rPr>
              <a:t>Service Level Agreements </a:t>
            </a:r>
            <a:r>
              <a:rPr lang="en-GB" sz="2400" dirty="0" smtClean="0">
                <a:solidFill>
                  <a:srgbClr val="0C3959"/>
                </a:solidFill>
              </a:rPr>
              <a:t>– information </a:t>
            </a:r>
            <a:r>
              <a:rPr lang="en-GB" sz="2400" dirty="0">
                <a:solidFill>
                  <a:srgbClr val="0C3959"/>
                </a:solidFill>
              </a:rPr>
              <a:t>about what </a:t>
            </a:r>
            <a:r>
              <a:rPr lang="en-GB" sz="2400" dirty="0" smtClean="0">
                <a:solidFill>
                  <a:srgbClr val="0C3959"/>
                </a:solidFill>
              </a:rPr>
              <a:t>user </a:t>
            </a:r>
            <a:br>
              <a:rPr lang="en-GB" sz="2400" dirty="0" smtClean="0">
                <a:solidFill>
                  <a:srgbClr val="0C3959"/>
                </a:solidFill>
              </a:rPr>
            </a:br>
            <a:r>
              <a:rPr lang="en-GB" sz="2400" dirty="0" smtClean="0">
                <a:solidFill>
                  <a:srgbClr val="0C3959"/>
                </a:solidFill>
              </a:rPr>
              <a:t>	can </a:t>
            </a:r>
            <a:r>
              <a:rPr lang="en-GB" sz="2400" dirty="0">
                <a:solidFill>
                  <a:srgbClr val="0C3959"/>
                </a:solidFill>
              </a:rPr>
              <a:t>expect from the service in terms of </a:t>
            </a:r>
            <a:r>
              <a:rPr lang="en-GB" sz="2400" dirty="0" smtClean="0">
                <a:solidFill>
                  <a:srgbClr val="0C3959"/>
                </a:solidFill>
              </a:rPr>
              <a:t>‘quality’</a:t>
            </a:r>
            <a:endParaRPr lang="en-GB" sz="2400" dirty="0">
              <a:solidFill>
                <a:srgbClr val="0C3959"/>
              </a:solidFill>
            </a:endParaRPr>
          </a:p>
          <a:p>
            <a:pPr marL="285750" indent="-285750">
              <a:buFont typeface="Arial" panose="020B0604020202020204" pitchFamily="34" charset="0"/>
              <a:buChar char="•"/>
            </a:pPr>
            <a:r>
              <a:rPr lang="en-GB" sz="2400" i="1" dirty="0" smtClean="0">
                <a:solidFill>
                  <a:srgbClr val="0C3959"/>
                </a:solidFill>
              </a:rPr>
              <a:t>Terms </a:t>
            </a:r>
            <a:r>
              <a:rPr lang="en-GB" sz="2400" i="1" dirty="0">
                <a:solidFill>
                  <a:srgbClr val="0C3959"/>
                </a:solidFill>
              </a:rPr>
              <a:t>of </a:t>
            </a:r>
            <a:r>
              <a:rPr lang="en-GB" sz="2400" i="1" dirty="0" smtClean="0">
                <a:solidFill>
                  <a:srgbClr val="0C3959"/>
                </a:solidFill>
              </a:rPr>
              <a:t>Service </a:t>
            </a:r>
            <a:r>
              <a:rPr lang="en-GB" sz="2400" dirty="0" smtClean="0">
                <a:solidFill>
                  <a:srgbClr val="0C3959"/>
                </a:solidFill>
              </a:rPr>
              <a:t>– optional, with the ‘benefits’ to the user</a:t>
            </a:r>
            <a:endParaRPr lang="en-GB" sz="2400" dirty="0">
              <a:solidFill>
                <a:srgbClr val="0C3959"/>
              </a:solidFill>
            </a:endParaRPr>
          </a:p>
        </p:txBody>
      </p:sp>
      <p:sp>
        <p:nvSpPr>
          <p:cNvPr id="7" name="Rectangle 6"/>
          <p:cNvSpPr/>
          <p:nvPr/>
        </p:nvSpPr>
        <p:spPr>
          <a:xfrm>
            <a:off x="2179085" y="6445862"/>
            <a:ext cx="9078383" cy="369332"/>
          </a:xfrm>
          <a:prstGeom prst="rect">
            <a:avLst/>
          </a:prstGeom>
        </p:spPr>
        <p:txBody>
          <a:bodyPr wrap="none">
            <a:spAutoFit/>
          </a:bodyPr>
          <a:lstStyle/>
          <a:p>
            <a:r>
              <a:rPr lang="en-GB" dirty="0">
                <a:solidFill>
                  <a:srgbClr val="0C3959"/>
                </a:solidFill>
              </a:rPr>
              <a:t>https://wiki.geant.org/display/WISE/Baseline+Acceptable+Use+Policy+and+Conditions+of+Use</a:t>
            </a:r>
          </a:p>
        </p:txBody>
      </p:sp>
    </p:spTree>
    <p:extLst>
      <p:ext uri="{BB962C8B-B14F-4D97-AF65-F5344CB8AC3E}">
        <p14:creationId xmlns:p14="http://schemas.microsoft.com/office/powerpoint/2010/main" val="7513330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Evolving the policy development kit  &gt;&gt;&gt;  </a:t>
            </a:r>
            <a:r>
              <a:rPr lang="en-GB" dirty="0" err="1" smtClean="0"/>
              <a:t>Smplfy</a:t>
            </a:r>
            <a:r>
              <a:rPr lang="en-GB" dirty="0" smtClean="0"/>
              <a:t> the structure</a:t>
            </a:r>
            <a:endParaRPr lang="en-GB" dirty="0"/>
          </a:p>
        </p:txBody>
      </p:sp>
      <p:sp>
        <p:nvSpPr>
          <p:cNvPr id="3" name="Slide Number Placeholder 2"/>
          <p:cNvSpPr>
            <a:spLocks noGrp="1"/>
          </p:cNvSpPr>
          <p:nvPr>
            <p:ph type="sldNum" sz="quarter" idx="4294967295"/>
          </p:nvPr>
        </p:nvSpPr>
        <p:spPr>
          <a:xfrm>
            <a:off x="11450638" y="6405563"/>
            <a:ext cx="741362" cy="274637"/>
          </a:xfrm>
        </p:spPr>
        <p:txBody>
          <a:bodyPr/>
          <a:lstStyle/>
          <a:p>
            <a:fld id="{86CB4B4D-7CA3-9044-876B-883B54F8677D}" type="slidenum">
              <a:rPr lang="en-GB" smtClean="0"/>
              <a:t>6</a:t>
            </a:fld>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375" y="1333299"/>
            <a:ext cx="7389360" cy="507226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2884" y="3697583"/>
            <a:ext cx="592224" cy="410609"/>
          </a:xfrm>
          <a:prstGeom prst="rect">
            <a:avLst/>
          </a:prstGeom>
          <a:solidFill>
            <a:srgbClr val="F8F8F8">
              <a:alpha val="80000"/>
            </a:srgbClr>
          </a:solidFill>
        </p:spPr>
      </p:pic>
      <p:sp>
        <p:nvSpPr>
          <p:cNvPr id="4" name="Rectangle 3"/>
          <p:cNvSpPr/>
          <p:nvPr/>
        </p:nvSpPr>
        <p:spPr>
          <a:xfrm>
            <a:off x="414139" y="1279071"/>
            <a:ext cx="8267700" cy="5126492"/>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4589496" y="4641828"/>
            <a:ext cx="7389360" cy="1631216"/>
          </a:xfrm>
          <a:prstGeom prst="rect">
            <a:avLst/>
          </a:prstGeom>
          <a:solidFill>
            <a:srgbClr val="FFFFFF"/>
          </a:solidFill>
          <a:ln>
            <a:solidFill>
              <a:srgbClr val="003F5E"/>
            </a:solidFill>
          </a:ln>
        </p:spPr>
        <p:txBody>
          <a:bodyPr wrap="square" rtlCol="0">
            <a:spAutoFit/>
          </a:bodyPr>
          <a:lstStyle/>
          <a:p>
            <a:pPr algn="ctr"/>
            <a:r>
              <a:rPr lang="en-GB" sz="2000" b="1" dirty="0" smtClean="0">
                <a:solidFill>
                  <a:srgbClr val="F6791C"/>
                </a:solidFill>
              </a:rPr>
              <a:t>compact but comprehensive top-level policy</a:t>
            </a:r>
            <a:br>
              <a:rPr lang="en-GB" sz="2000" b="1" dirty="0" smtClean="0">
                <a:solidFill>
                  <a:srgbClr val="F6791C"/>
                </a:solidFill>
              </a:rPr>
            </a:br>
            <a:endParaRPr lang="en-GB" sz="2000" b="1" dirty="0" smtClean="0">
              <a:solidFill>
                <a:srgbClr val="F6791C"/>
              </a:solidFill>
            </a:endParaRPr>
          </a:p>
          <a:p>
            <a:pPr algn="ctr"/>
            <a:r>
              <a:rPr lang="en-GB" sz="2000" b="1" dirty="0" smtClean="0">
                <a:solidFill>
                  <a:srgbClr val="F6791C"/>
                </a:solidFill>
              </a:rPr>
              <a:t>risk-classification driven policy requirements</a:t>
            </a:r>
          </a:p>
          <a:p>
            <a:pPr algn="ctr"/>
            <a:endParaRPr lang="en-GB" sz="2000" b="1" dirty="0" smtClean="0">
              <a:solidFill>
                <a:srgbClr val="F6791C"/>
              </a:solidFill>
            </a:endParaRPr>
          </a:p>
          <a:p>
            <a:pPr algn="ctr"/>
            <a:r>
              <a:rPr lang="en-GB" sz="2000" i="1" dirty="0" smtClean="0">
                <a:solidFill>
                  <a:srgbClr val="F6791C"/>
                </a:solidFill>
              </a:rPr>
              <a:t>supported by implementation measure that can be defined as needed</a:t>
            </a:r>
            <a:endParaRPr lang="en-GB" sz="2000" i="1" dirty="0">
              <a:solidFill>
                <a:srgbClr val="F6791C"/>
              </a:solidFill>
            </a:endParaRPr>
          </a:p>
        </p:txBody>
      </p:sp>
    </p:spTree>
    <p:extLst>
      <p:ext uri="{BB962C8B-B14F-4D97-AF65-F5344CB8AC3E}">
        <p14:creationId xmlns:p14="http://schemas.microsoft.com/office/powerpoint/2010/main" val="2663097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5547995" y="1522343"/>
            <a:ext cx="5699125" cy="3170060"/>
          </a:xfrm>
          <a:prstGeom prst="rect">
            <a:avLst/>
          </a:prstGeom>
          <a:effectLst>
            <a:glow rad="101600">
              <a:srgbClr val="F6791C">
                <a:alpha val="60000"/>
              </a:srgbClr>
            </a:glow>
          </a:effectLst>
        </p:spPr>
      </p:pic>
      <p:sp>
        <p:nvSpPr>
          <p:cNvPr id="3" name="Slide Number Placeholder 2"/>
          <p:cNvSpPr>
            <a:spLocks noGrp="1"/>
          </p:cNvSpPr>
          <p:nvPr>
            <p:ph type="sldNum" sz="quarter" idx="12"/>
          </p:nvPr>
        </p:nvSpPr>
        <p:spPr/>
        <p:txBody>
          <a:bodyPr/>
          <a:lstStyle/>
          <a:p>
            <a:fld id="{6F576E6A-F32A-4612-884C-86870357C6B4}" type="slidenum">
              <a:rPr lang="en-GB" smtClean="0"/>
              <a:pPr/>
              <a:t>7</a:t>
            </a:fld>
            <a:endParaRPr lang="en-GB"/>
          </a:p>
        </p:txBody>
      </p:sp>
      <p:sp>
        <p:nvSpPr>
          <p:cNvPr id="4" name="Title 3"/>
          <p:cNvSpPr>
            <a:spLocks noGrp="1"/>
          </p:cNvSpPr>
          <p:nvPr>
            <p:ph type="title"/>
          </p:nvPr>
        </p:nvSpPr>
        <p:spPr/>
        <p:txBody>
          <a:bodyPr/>
          <a:lstStyle/>
          <a:p>
            <a:r>
              <a:rPr lang="en-GB" dirty="0" smtClean="0"/>
              <a:t>Conveying Assurance and Profiles in practice – at the IGTF: XSEDE &amp; FNAL</a:t>
            </a:r>
            <a:endParaRPr lang="en-GB" dirty="0"/>
          </a:p>
        </p:txBody>
      </p:sp>
      <p:pic>
        <p:nvPicPr>
          <p:cNvPr id="5" name="Picture 4"/>
          <p:cNvPicPr>
            <a:picLocks noChangeAspect="1"/>
          </p:cNvPicPr>
          <p:nvPr/>
        </p:nvPicPr>
        <p:blipFill>
          <a:blip r:embed="rId3"/>
          <a:stretch>
            <a:fillRect/>
          </a:stretch>
        </p:blipFill>
        <p:spPr>
          <a:xfrm>
            <a:off x="455646" y="1439333"/>
            <a:ext cx="4947810" cy="4382461"/>
          </a:xfrm>
          <a:prstGeom prst="rect">
            <a:avLst/>
          </a:prstGeom>
          <a:effectLst>
            <a:glow rad="101600">
              <a:srgbClr val="0C3959">
                <a:alpha val="60000"/>
              </a:srgbClr>
            </a:glow>
          </a:effectLst>
        </p:spPr>
      </p:pic>
      <p:pic>
        <p:nvPicPr>
          <p:cNvPr id="7" name="Picture 6"/>
          <p:cNvPicPr>
            <a:picLocks noChangeAspect="1"/>
          </p:cNvPicPr>
          <p:nvPr/>
        </p:nvPicPr>
        <p:blipFill>
          <a:blip r:embed="rId4"/>
          <a:stretch>
            <a:fillRect/>
          </a:stretch>
        </p:blipFill>
        <p:spPr>
          <a:xfrm>
            <a:off x="6697979" y="4433323"/>
            <a:ext cx="5251795" cy="1493345"/>
          </a:xfrm>
          <a:prstGeom prst="rect">
            <a:avLst/>
          </a:prstGeom>
          <a:effectLst>
            <a:glow rad="101600">
              <a:srgbClr val="F6791C">
                <a:alpha val="60000"/>
              </a:srgbClr>
            </a:glow>
          </a:effectLst>
        </p:spPr>
      </p:pic>
    </p:spTree>
    <p:extLst>
      <p:ext uri="{BB962C8B-B14F-4D97-AF65-F5344CB8AC3E}">
        <p14:creationId xmlns:p14="http://schemas.microsoft.com/office/powerpoint/2010/main" val="404461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7040" y="1500075"/>
            <a:ext cx="5344772" cy="4055970"/>
          </a:xfrm>
          <a:prstGeom prst="rect">
            <a:avLst/>
          </a:prstGeom>
        </p:spPr>
      </p:pic>
      <p:sp>
        <p:nvSpPr>
          <p:cNvPr id="3" name="Slide Number Placeholder 2"/>
          <p:cNvSpPr>
            <a:spLocks noGrp="1"/>
          </p:cNvSpPr>
          <p:nvPr>
            <p:ph type="sldNum" sz="quarter" idx="12"/>
          </p:nvPr>
        </p:nvSpPr>
        <p:spPr/>
        <p:txBody>
          <a:bodyPr/>
          <a:lstStyle/>
          <a:p>
            <a:fld id="{6F576E6A-F32A-4612-884C-86870357C6B4}" type="slidenum">
              <a:rPr lang="en-GB" smtClean="0"/>
              <a:pPr/>
              <a:t>8</a:t>
            </a:fld>
            <a:endParaRPr lang="en-GB"/>
          </a:p>
        </p:txBody>
      </p:sp>
      <p:sp>
        <p:nvSpPr>
          <p:cNvPr id="5" name="Title 4"/>
          <p:cNvSpPr>
            <a:spLocks noGrp="1"/>
          </p:cNvSpPr>
          <p:nvPr>
            <p:ph type="title"/>
          </p:nvPr>
        </p:nvSpPr>
        <p:spPr/>
        <p:txBody>
          <a:bodyPr/>
          <a:lstStyle/>
          <a:p>
            <a:r>
              <a:rPr lang="en-US" dirty="0" smtClean="0"/>
              <a:t>Operational security focus in the BPA: beyond just the IdPs</a:t>
            </a:r>
            <a:endParaRPr lang="en-GB" dirty="0"/>
          </a:p>
        </p:txBody>
      </p:sp>
      <p:sp>
        <p:nvSpPr>
          <p:cNvPr id="920" name="Rounded Rectangular Callout 919"/>
          <p:cNvSpPr/>
          <p:nvPr/>
        </p:nvSpPr>
        <p:spPr>
          <a:xfrm>
            <a:off x="814777" y="1978550"/>
            <a:ext cx="3262313" cy="3099020"/>
          </a:xfrm>
          <a:prstGeom prst="wedgeRoundRectCallout">
            <a:avLst>
              <a:gd name="adj1" fmla="val 107617"/>
              <a:gd name="adj2" fmla="val 38339"/>
              <a:gd name="adj3" fmla="val 16667"/>
            </a:avLst>
          </a:prstGeom>
          <a:solidFill>
            <a:srgbClr val="FFFFFF"/>
          </a:solidFill>
          <a:ln>
            <a:solidFill>
              <a:srgbClr val="0C3959"/>
            </a:solidFill>
          </a:ln>
          <a:effectLst>
            <a:glow rad="101600">
              <a:srgbClr val="0C3959">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0C3959"/>
                </a:solidFill>
              </a:rPr>
              <a:t>Community membership management directories and attribute authorities</a:t>
            </a:r>
          </a:p>
          <a:p>
            <a:pPr marL="285750" indent="-285750">
              <a:buFont typeface="Arial" panose="020B0604020202020204" pitchFamily="34" charset="0"/>
              <a:buChar char="•"/>
            </a:pPr>
            <a:r>
              <a:rPr lang="en-US" dirty="0" smtClean="0">
                <a:solidFill>
                  <a:srgbClr val="F57A1E"/>
                </a:solidFill>
              </a:rPr>
              <a:t>integrity of membership</a:t>
            </a:r>
          </a:p>
          <a:p>
            <a:pPr marL="285750" indent="-285750">
              <a:buFont typeface="Arial" panose="020B0604020202020204" pitchFamily="34" charset="0"/>
              <a:buChar char="•"/>
            </a:pPr>
            <a:r>
              <a:rPr lang="en-US" dirty="0" smtClean="0">
                <a:solidFill>
                  <a:srgbClr val="F57A1E"/>
                </a:solidFill>
              </a:rPr>
              <a:t>identification, naming and traceability</a:t>
            </a:r>
          </a:p>
          <a:p>
            <a:pPr marL="285750" indent="-285750">
              <a:buFont typeface="Arial" panose="020B0604020202020204" pitchFamily="34" charset="0"/>
              <a:buChar char="•"/>
            </a:pPr>
            <a:r>
              <a:rPr lang="en-US" dirty="0" smtClean="0">
                <a:solidFill>
                  <a:srgbClr val="F57A1E"/>
                </a:solidFill>
              </a:rPr>
              <a:t>site and service security</a:t>
            </a:r>
          </a:p>
          <a:p>
            <a:pPr marL="285750" indent="-285750">
              <a:buFont typeface="Arial" panose="020B0604020202020204" pitchFamily="34" charset="0"/>
              <a:buChar char="•"/>
            </a:pPr>
            <a:r>
              <a:rPr lang="en-US" dirty="0" smtClean="0">
                <a:solidFill>
                  <a:srgbClr val="F57A1E"/>
                </a:solidFill>
              </a:rPr>
              <a:t>protection on the network</a:t>
            </a:r>
          </a:p>
          <a:p>
            <a:pPr marL="285750" indent="-285750">
              <a:buFont typeface="Arial" panose="020B0604020202020204" pitchFamily="34" charset="0"/>
              <a:buChar char="•"/>
            </a:pPr>
            <a:r>
              <a:rPr lang="en-US" dirty="0" smtClean="0">
                <a:solidFill>
                  <a:srgbClr val="F57A1E"/>
                </a:solidFill>
              </a:rPr>
              <a:t>assertion integrity</a:t>
            </a:r>
            <a:endParaRPr lang="en-GB" dirty="0">
              <a:solidFill>
                <a:srgbClr val="F57A1E"/>
              </a:solidFill>
            </a:endParaRPr>
          </a:p>
        </p:txBody>
      </p:sp>
      <p:sp>
        <p:nvSpPr>
          <p:cNvPr id="922" name="TextBox 921"/>
          <p:cNvSpPr txBox="1"/>
          <p:nvPr/>
        </p:nvSpPr>
        <p:spPr>
          <a:xfrm>
            <a:off x="128587" y="5456249"/>
            <a:ext cx="5423195" cy="923330"/>
          </a:xfrm>
          <a:prstGeom prst="rect">
            <a:avLst/>
          </a:prstGeom>
          <a:noFill/>
        </p:spPr>
        <p:txBody>
          <a:bodyPr wrap="square" rtlCol="0">
            <a:spAutoFit/>
          </a:bodyPr>
          <a:lstStyle/>
          <a:p>
            <a:r>
              <a:rPr lang="en-GB" dirty="0">
                <a:solidFill>
                  <a:srgbClr val="0C3959"/>
                </a:solidFill>
              </a:rPr>
              <a:t>Guidelines for Secure Operation of </a:t>
            </a:r>
            <a:r>
              <a:rPr lang="en-GB" dirty="0" smtClean="0">
                <a:solidFill>
                  <a:srgbClr val="0C3959"/>
                </a:solidFill>
              </a:rPr>
              <a:t>Attribute Authorities </a:t>
            </a:r>
            <a:r>
              <a:rPr lang="en-GB" dirty="0">
                <a:solidFill>
                  <a:srgbClr val="0C3959"/>
                </a:solidFill>
              </a:rPr>
              <a:t>and other issuers of </a:t>
            </a:r>
            <a:r>
              <a:rPr lang="en-GB" dirty="0" smtClean="0">
                <a:solidFill>
                  <a:srgbClr val="0C3959"/>
                </a:solidFill>
              </a:rPr>
              <a:t>access-granting statements </a:t>
            </a:r>
            <a:br>
              <a:rPr lang="en-GB" dirty="0" smtClean="0">
                <a:solidFill>
                  <a:srgbClr val="0C3959"/>
                </a:solidFill>
              </a:rPr>
            </a:br>
            <a:r>
              <a:rPr lang="en-GB" i="1" dirty="0" smtClean="0">
                <a:solidFill>
                  <a:srgbClr val="0C3959"/>
                </a:solidFill>
              </a:rPr>
              <a:t>(AARC-I048, in collaboration with IGTF AAOPS)</a:t>
            </a:r>
          </a:p>
        </p:txBody>
      </p:sp>
    </p:spTree>
    <p:extLst>
      <p:ext uri="{BB962C8B-B14F-4D97-AF65-F5344CB8AC3E}">
        <p14:creationId xmlns:p14="http://schemas.microsoft.com/office/powerpoint/2010/main" val="2973562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75842" y="2355380"/>
            <a:ext cx="6769098" cy="1259417"/>
          </a:xfrm>
          <a:noFill/>
        </p:spPr>
        <p:txBody>
          <a:bodyPr/>
          <a:lstStyle/>
          <a:p>
            <a:pPr marL="0" indent="0" algn="ctr">
              <a:buNone/>
            </a:pPr>
            <a:r>
              <a:rPr lang="en-US" dirty="0" smtClean="0"/>
              <a:t>Structured around concept of “</a:t>
            </a:r>
            <a:r>
              <a:rPr lang="en-US" b="1" dirty="0" smtClean="0"/>
              <a:t>AA Operators</a:t>
            </a:r>
            <a:r>
              <a:rPr lang="en-US" dirty="0" smtClean="0"/>
              <a:t>”, </a:t>
            </a:r>
          </a:p>
          <a:p>
            <a:pPr marL="0" indent="0" algn="ctr">
              <a:buNone/>
            </a:pPr>
            <a:r>
              <a:rPr lang="en-US" dirty="0" smtClean="0"/>
              <a:t>operating “</a:t>
            </a:r>
            <a:r>
              <a:rPr lang="en-US" b="1" dirty="0" smtClean="0"/>
              <a:t>Attribute Authorities</a:t>
            </a:r>
            <a:r>
              <a:rPr lang="en-US" dirty="0" smtClean="0"/>
              <a:t>” (technological entities), </a:t>
            </a:r>
          </a:p>
          <a:p>
            <a:pPr marL="0" indent="0" algn="ctr">
              <a:buNone/>
            </a:pPr>
            <a:r>
              <a:rPr lang="en-US" dirty="0" smtClean="0"/>
              <a:t>on behalf of, one or more, </a:t>
            </a:r>
            <a:r>
              <a:rPr lang="en-US" b="1" dirty="0" smtClean="0"/>
              <a:t>Communities</a:t>
            </a:r>
          </a:p>
        </p:txBody>
      </p:sp>
      <p:sp>
        <p:nvSpPr>
          <p:cNvPr id="3" name="Slide Number Placeholder 2"/>
          <p:cNvSpPr>
            <a:spLocks noGrp="1"/>
          </p:cNvSpPr>
          <p:nvPr>
            <p:ph type="sldNum" sz="quarter" idx="12"/>
          </p:nvPr>
        </p:nvSpPr>
        <p:spPr/>
        <p:txBody>
          <a:bodyPr/>
          <a:lstStyle/>
          <a:p>
            <a:fld id="{6F576E6A-F32A-4612-884C-86870357C6B4}" type="slidenum">
              <a:rPr lang="en-GB" smtClean="0"/>
              <a:pPr/>
              <a:t>9</a:t>
            </a:fld>
            <a:endParaRPr lang="en-GB"/>
          </a:p>
        </p:txBody>
      </p:sp>
      <p:sp>
        <p:nvSpPr>
          <p:cNvPr id="4" name="Title 3"/>
          <p:cNvSpPr>
            <a:spLocks noGrp="1"/>
          </p:cNvSpPr>
          <p:nvPr>
            <p:ph type="title"/>
          </p:nvPr>
        </p:nvSpPr>
        <p:spPr>
          <a:xfrm>
            <a:off x="455646" y="74649"/>
            <a:ext cx="9863104" cy="1325563"/>
          </a:xfrm>
        </p:spPr>
        <p:txBody>
          <a:bodyPr/>
          <a:lstStyle/>
          <a:p>
            <a:r>
              <a:rPr lang="en-US" dirty="0" smtClean="0"/>
              <a:t>AARC-G048: </a:t>
            </a:r>
            <a:r>
              <a:rPr lang="en-US" dirty="0">
                <a:solidFill>
                  <a:srgbClr val="0C3959"/>
                </a:solidFill>
              </a:rPr>
              <a:t>keeping users </a:t>
            </a:r>
            <a:r>
              <a:rPr lang="en-US" dirty="0" smtClean="0">
                <a:solidFill>
                  <a:srgbClr val="0C3959"/>
                </a:solidFill>
              </a:rPr>
              <a:t>&amp; communities protected, moving </a:t>
            </a:r>
            <a:r>
              <a:rPr lang="en-US" dirty="0">
                <a:solidFill>
                  <a:srgbClr val="0C3959"/>
                </a:solidFill>
              </a:rPr>
              <a:t>across </a:t>
            </a:r>
            <a:r>
              <a:rPr lang="en-US" dirty="0" smtClean="0">
                <a:solidFill>
                  <a:srgbClr val="0C3959"/>
                </a:solidFill>
              </a:rPr>
              <a:t>models</a:t>
            </a:r>
            <a:endParaRPr lang="en-GB" dirty="0"/>
          </a:p>
        </p:txBody>
      </p:sp>
      <p:sp>
        <p:nvSpPr>
          <p:cNvPr id="7" name="TextBox 6"/>
          <p:cNvSpPr txBox="1"/>
          <p:nvPr/>
        </p:nvSpPr>
        <p:spPr>
          <a:xfrm>
            <a:off x="455646" y="1400212"/>
            <a:ext cx="8209491" cy="830997"/>
          </a:xfrm>
          <a:prstGeom prst="rect">
            <a:avLst/>
          </a:prstGeom>
          <a:solidFill>
            <a:srgbClr val="FABD90"/>
          </a:solidFill>
        </p:spPr>
        <p:txBody>
          <a:bodyPr wrap="none" rtlCol="0">
            <a:spAutoFit/>
          </a:bodyPr>
          <a:lstStyle/>
          <a:p>
            <a:r>
              <a:rPr lang="en-US" sz="2400" dirty="0" smtClean="0">
                <a:solidFill>
                  <a:srgbClr val="0C3959"/>
                </a:solidFill>
              </a:rPr>
              <a:t>trusted delegation of response from communities to operators, </a:t>
            </a:r>
            <a:br>
              <a:rPr lang="en-US" sz="2400" dirty="0" smtClean="0">
                <a:solidFill>
                  <a:srgbClr val="0C3959"/>
                </a:solidFill>
              </a:rPr>
            </a:br>
            <a:r>
              <a:rPr lang="en-US" sz="2400" dirty="0" smtClean="0">
                <a:solidFill>
                  <a:srgbClr val="0C3959"/>
                </a:solidFill>
              </a:rPr>
              <a:t>and from services to communities in recognizing their assertions</a:t>
            </a:r>
            <a:endParaRPr lang="en-GB" sz="2400" dirty="0" smtClean="0">
              <a:solidFill>
                <a:srgbClr val="0C3959"/>
              </a:solidFill>
            </a:endParaRPr>
          </a:p>
        </p:txBody>
      </p:sp>
      <p:pic>
        <p:nvPicPr>
          <p:cNvPr id="8" name="Picture 7"/>
          <p:cNvPicPr>
            <a:picLocks noChangeAspect="1"/>
          </p:cNvPicPr>
          <p:nvPr/>
        </p:nvPicPr>
        <p:blipFill>
          <a:blip r:embed="rId3"/>
          <a:stretch>
            <a:fillRect/>
          </a:stretch>
        </p:blipFill>
        <p:spPr>
          <a:xfrm>
            <a:off x="143340" y="3738968"/>
            <a:ext cx="5472112" cy="2486197"/>
          </a:xfrm>
          <a:prstGeom prst="rect">
            <a:avLst/>
          </a:prstGeom>
          <a:ln>
            <a:solidFill>
              <a:srgbClr val="0C3959"/>
            </a:solidFill>
          </a:ln>
        </p:spPr>
      </p:pic>
      <p:pic>
        <p:nvPicPr>
          <p:cNvPr id="9" name="Picture 8"/>
          <p:cNvPicPr>
            <a:picLocks noChangeAspect="1"/>
          </p:cNvPicPr>
          <p:nvPr/>
        </p:nvPicPr>
        <p:blipFill>
          <a:blip r:embed="rId4"/>
          <a:stretch>
            <a:fillRect/>
          </a:stretch>
        </p:blipFill>
        <p:spPr>
          <a:xfrm>
            <a:off x="5786869" y="4057258"/>
            <a:ext cx="6292285" cy="2486197"/>
          </a:xfrm>
          <a:prstGeom prst="rect">
            <a:avLst/>
          </a:prstGeom>
          <a:ln>
            <a:solidFill>
              <a:srgbClr val="0C3959"/>
            </a:solidFill>
          </a:ln>
        </p:spPr>
      </p:pic>
      <p:pic>
        <p:nvPicPr>
          <p:cNvPr id="21" name="Picture 20"/>
          <p:cNvPicPr>
            <a:picLocks noChangeAspect="1"/>
          </p:cNvPicPr>
          <p:nvPr/>
        </p:nvPicPr>
        <p:blipFill>
          <a:blip r:embed="rId5"/>
          <a:stretch>
            <a:fillRect/>
          </a:stretch>
        </p:blipFill>
        <p:spPr>
          <a:xfrm>
            <a:off x="8860565" y="1304966"/>
            <a:ext cx="3218589" cy="1816373"/>
          </a:xfrm>
          <a:prstGeom prst="rect">
            <a:avLst/>
          </a:prstGeom>
          <a:effectLst>
            <a:glow rad="101600">
              <a:srgbClr val="003F5E">
                <a:alpha val="60000"/>
              </a:srgbClr>
            </a:glow>
          </a:effectLst>
        </p:spPr>
      </p:pic>
      <p:grpSp>
        <p:nvGrpSpPr>
          <p:cNvPr id="22" name="Group 21"/>
          <p:cNvGrpSpPr/>
          <p:nvPr/>
        </p:nvGrpSpPr>
        <p:grpSpPr>
          <a:xfrm>
            <a:off x="10318750" y="2299593"/>
            <a:ext cx="1623237" cy="1264207"/>
            <a:chOff x="10441171" y="5498100"/>
            <a:chExt cx="1623237" cy="1264207"/>
          </a:xfrm>
          <a:effectLst>
            <a:glow rad="101600">
              <a:srgbClr val="F6791C">
                <a:alpha val="60000"/>
              </a:srgbClr>
            </a:glow>
          </a:effectLst>
        </p:grpSpPr>
        <p:pic>
          <p:nvPicPr>
            <p:cNvPr id="23" name="Picture 22">
              <a:extLst>
                <a:ext uri="{FF2B5EF4-FFF2-40B4-BE49-F238E27FC236}">
                  <a16:creationId xmlns:a16="http://schemas.microsoft.com/office/drawing/2014/main" id="{937DF5E2-E849-DD48-9B9C-8A75156429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41171" y="5498100"/>
              <a:ext cx="1623237" cy="1249926"/>
            </a:xfrm>
            <a:prstGeom prst="rect">
              <a:avLst/>
            </a:prstGeom>
          </p:spPr>
        </p:pic>
        <p:sp>
          <p:nvSpPr>
            <p:cNvPr id="24" name="Rectangle 23"/>
            <p:cNvSpPr/>
            <p:nvPr/>
          </p:nvSpPr>
          <p:spPr>
            <a:xfrm>
              <a:off x="10455349" y="5932967"/>
              <a:ext cx="233916" cy="829340"/>
            </a:xfrm>
            <a:prstGeom prst="rect">
              <a:avLst/>
            </a:prstGeom>
            <a:noFill/>
            <a:ln w="38100">
              <a:solidFill>
                <a:srgbClr val="003F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GB" dirty="0"/>
            </a:p>
          </p:txBody>
        </p:sp>
      </p:grpSp>
      <p:sp>
        <p:nvSpPr>
          <p:cNvPr id="5" name="Rectangle 4"/>
          <p:cNvSpPr/>
          <p:nvPr/>
        </p:nvSpPr>
        <p:spPr>
          <a:xfrm>
            <a:off x="1776732" y="6482960"/>
            <a:ext cx="4010137" cy="369332"/>
          </a:xfrm>
          <a:prstGeom prst="rect">
            <a:avLst/>
          </a:prstGeom>
        </p:spPr>
        <p:txBody>
          <a:bodyPr wrap="none">
            <a:spAutoFit/>
          </a:bodyPr>
          <a:lstStyle/>
          <a:p>
            <a:r>
              <a:rPr lang="en-GB" b="1" dirty="0">
                <a:solidFill>
                  <a:srgbClr val="0C3959"/>
                </a:solidFill>
              </a:rPr>
              <a:t>https://www.igtf.net/guidelines/aaops/</a:t>
            </a:r>
          </a:p>
        </p:txBody>
      </p:sp>
      <p:sp>
        <p:nvSpPr>
          <p:cNvPr id="13" name="Rectangle 12"/>
          <p:cNvSpPr/>
          <p:nvPr/>
        </p:nvSpPr>
        <p:spPr>
          <a:xfrm>
            <a:off x="6556707" y="6513208"/>
            <a:ext cx="5048177" cy="369332"/>
          </a:xfrm>
          <a:prstGeom prst="rect">
            <a:avLst/>
          </a:prstGeom>
        </p:spPr>
        <p:txBody>
          <a:bodyPr wrap="none">
            <a:spAutoFit/>
          </a:bodyPr>
          <a:lstStyle/>
          <a:p>
            <a:r>
              <a:rPr lang="en-GB" b="1" dirty="0" smtClean="0">
                <a:solidFill>
                  <a:srgbClr val="0C3959"/>
                </a:solidFill>
              </a:rPr>
              <a:t>https://aarc-community.org/guidelines/aarc-g048/</a:t>
            </a:r>
            <a:endParaRPr lang="en-GB" b="1" dirty="0">
              <a:solidFill>
                <a:srgbClr val="0C3959"/>
              </a:solidFill>
            </a:endParaRPr>
          </a:p>
        </p:txBody>
      </p:sp>
      <p:sp>
        <p:nvSpPr>
          <p:cNvPr id="6" name="TextBox 5"/>
          <p:cNvSpPr txBox="1"/>
          <p:nvPr/>
        </p:nvSpPr>
        <p:spPr>
          <a:xfrm rot="20794559">
            <a:off x="1272890" y="4923165"/>
            <a:ext cx="9353855" cy="584775"/>
          </a:xfrm>
          <a:prstGeom prst="rect">
            <a:avLst/>
          </a:prstGeom>
          <a:solidFill>
            <a:srgbClr val="003F5E"/>
          </a:solidFill>
        </p:spPr>
        <p:txBody>
          <a:bodyPr wrap="square" rtlCol="0">
            <a:spAutoFit/>
          </a:bodyPr>
          <a:lstStyle/>
          <a:p>
            <a:pPr algn="ctr"/>
            <a:r>
              <a:rPr lang="en-GB" sz="3200" b="1" dirty="0" smtClean="0">
                <a:solidFill>
                  <a:srgbClr val="F6791C"/>
                </a:solidFill>
              </a:rPr>
              <a:t>contribute: validate it with current implementations</a:t>
            </a:r>
            <a:endParaRPr lang="en-GB" sz="3200" b="1" dirty="0">
              <a:solidFill>
                <a:srgbClr val="F6791C"/>
              </a:solidFill>
            </a:endParaRPr>
          </a:p>
        </p:txBody>
      </p:sp>
    </p:spTree>
    <p:extLst>
      <p:ext uri="{BB962C8B-B14F-4D97-AF65-F5344CB8AC3E}">
        <p14:creationId xmlns:p14="http://schemas.microsoft.com/office/powerpoint/2010/main" val="2886918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GEANT Associat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RC-community-template-16-9-format.potx" id="{AE52D9D6-9D64-47B7-BEDA-75986951F70B}" vid="{0061BA48-699B-4232-B02C-5EF96819DD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5D342B61AA90142A8D5A114AFFAD389" ma:contentTypeVersion="1" ma:contentTypeDescription="Create a new document." ma:contentTypeScope="" ma:versionID="138dd77d572eb9aa87051d9216bdb443">
  <xsd:schema xmlns:xsd="http://www.w3.org/2001/XMLSchema" xmlns:xs="http://www.w3.org/2001/XMLSchema" xmlns:p="http://schemas.microsoft.com/office/2006/metadata/properties" xmlns:ns1="http://schemas.microsoft.com/sharepoint/v3" targetNamespace="http://schemas.microsoft.com/office/2006/metadata/properties" ma:root="true" ma:fieldsID="48c5b5cd9b8d25ff6dd15848836f427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C07721-32FF-48B6-9D36-E09F4CC3A69A}">
  <ds:schemaRefs>
    <ds:schemaRef ds:uri="http://schemas.microsoft.com/sharepoint/v3/contenttype/forms"/>
  </ds:schemaRefs>
</ds:datastoreItem>
</file>

<file path=customXml/itemProps2.xml><?xml version="1.0" encoding="utf-8"?>
<ds:datastoreItem xmlns:ds="http://schemas.openxmlformats.org/officeDocument/2006/customXml" ds:itemID="{59AA3960-760A-4B61-8C8B-DBF90F37C8C8}">
  <ds:schemaRefs>
    <ds:schemaRef ds:uri="http://purl.org/dc/dcmitype/"/>
    <ds:schemaRef ds:uri="http://purl.org/dc/terms/"/>
    <ds:schemaRef ds:uri="http://purl.org/dc/elements/1.1/"/>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http://schemas.microsoft.com/sharepoint/v3"/>
    <ds:schemaRef ds:uri="http://www.w3.org/XML/1998/namespace"/>
  </ds:schemaRefs>
</ds:datastoreItem>
</file>

<file path=customXml/itemProps3.xml><?xml version="1.0" encoding="utf-8"?>
<ds:datastoreItem xmlns:ds="http://schemas.openxmlformats.org/officeDocument/2006/customXml" ds:itemID="{FF8F0BB2-8848-4E68-80B0-B0624BDBD5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AARC-community-template-16-9-format</Template>
  <TotalTime>156</TotalTime>
  <Words>650</Words>
  <Application>Microsoft Office PowerPoint</Application>
  <PresentationFormat>Widescreen</PresentationFormat>
  <Paragraphs>95</Paragraphs>
  <Slides>14</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Verdana</vt:lpstr>
      <vt:lpstr>GEANT Association</vt:lpstr>
      <vt:lpstr>PowerPoint Presentation</vt:lpstr>
      <vt:lpstr>Making the proxy behave: infrastructure and community policy support</vt:lpstr>
      <vt:lpstr>Trust and global policy</vt:lpstr>
      <vt:lpstr>Determining interoperable risk profiles  for collaborating infrastructures and services </vt:lpstr>
      <vt:lpstr>Baseline AUP at WISE SCI</vt:lpstr>
      <vt:lpstr>Evolving the policy development kit  &gt;&gt;&gt;  Smplfy the structure</vt:lpstr>
      <vt:lpstr>Conveying Assurance and Profiles in practice – at the IGTF: XSEDE &amp; FNAL</vt:lpstr>
      <vt:lpstr>Operational security focus in the BPA: beyond just the IdPs</vt:lpstr>
      <vt:lpstr>AARC-G048: keeping users &amp; communities protected, moving across models</vt:lpstr>
      <vt:lpstr>Security Incident Response in the Federated World</vt:lpstr>
      <vt:lpstr>Communications Challenges</vt:lpstr>
      <vt:lpstr>WISE SCCC-WG – participate!</vt:lpstr>
      <vt:lpstr>Evolving incident response: from I051 to eduGAIN Security</vt:lpstr>
      <vt:lpstr>PowerPoint Presentation</vt:lpstr>
    </vt:vector>
  </TitlesOfParts>
  <Company>Nikhef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davidg</dc:creator>
  <cp:lastModifiedBy>davidg</cp:lastModifiedBy>
  <cp:revision>18</cp:revision>
  <cp:lastPrinted>2015-05-01T10:30:08Z</cp:lastPrinted>
  <dcterms:created xsi:type="dcterms:W3CDTF">2019-11-25T13:28:41Z</dcterms:created>
  <dcterms:modified xsi:type="dcterms:W3CDTF">2020-02-17T10:13:37Z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0x01010015D342B61AA90142A8D5A114AFFAD389</vt:lpwstr>
  </property>
</Properties>
</file>