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799" r:id="rId3"/>
    <p:sldMasterId id="2147483812" r:id="rId4"/>
    <p:sldMasterId id="2147483856" r:id="rId5"/>
    <p:sldMasterId id="2147483875" r:id="rId6"/>
    <p:sldMasterId id="2147483907" r:id="rId7"/>
  </p:sldMasterIdLst>
  <p:notesMasterIdLst>
    <p:notesMasterId r:id="rId94"/>
  </p:notesMasterIdLst>
  <p:sldIdLst>
    <p:sldId id="2579" r:id="rId8"/>
    <p:sldId id="2580" r:id="rId9"/>
    <p:sldId id="2583" r:id="rId10"/>
    <p:sldId id="2444" r:id="rId11"/>
    <p:sldId id="2511" r:id="rId12"/>
    <p:sldId id="2517" r:id="rId13"/>
    <p:sldId id="2487" r:id="rId14"/>
    <p:sldId id="2415" r:id="rId15"/>
    <p:sldId id="2421" r:id="rId16"/>
    <p:sldId id="2512" r:id="rId17"/>
    <p:sldId id="2518" r:id="rId18"/>
    <p:sldId id="2471" r:id="rId19"/>
    <p:sldId id="2474" r:id="rId20"/>
    <p:sldId id="1550" r:id="rId21"/>
    <p:sldId id="1551" r:id="rId22"/>
    <p:sldId id="1552" r:id="rId23"/>
    <p:sldId id="2427" r:id="rId24"/>
    <p:sldId id="2428" r:id="rId25"/>
    <p:sldId id="2575" r:id="rId26"/>
    <p:sldId id="2722" r:id="rId27"/>
    <p:sldId id="2577" r:id="rId28"/>
    <p:sldId id="2548" r:id="rId29"/>
    <p:sldId id="2549" r:id="rId30"/>
    <p:sldId id="2578" r:id="rId31"/>
    <p:sldId id="2538" r:id="rId32"/>
    <p:sldId id="2363" r:id="rId33"/>
    <p:sldId id="2430" r:id="rId34"/>
    <p:sldId id="2484" r:id="rId35"/>
    <p:sldId id="2498" r:id="rId36"/>
    <p:sldId id="2433" r:id="rId37"/>
    <p:sldId id="2434" r:id="rId38"/>
    <p:sldId id="2435" r:id="rId39"/>
    <p:sldId id="2436" r:id="rId40"/>
    <p:sldId id="2475" r:id="rId41"/>
    <p:sldId id="2562" r:id="rId42"/>
    <p:sldId id="2563" r:id="rId43"/>
    <p:sldId id="1914" r:id="rId44"/>
    <p:sldId id="2730" r:id="rId45"/>
    <p:sldId id="2565" r:id="rId46"/>
    <p:sldId id="2566" r:id="rId47"/>
    <p:sldId id="1918" r:id="rId48"/>
    <p:sldId id="2437" r:id="rId49"/>
    <p:sldId id="1847" r:id="rId50"/>
    <p:sldId id="2438" r:id="rId51"/>
    <p:sldId id="2524" r:id="rId52"/>
    <p:sldId id="1715" r:id="rId53"/>
    <p:sldId id="2573" r:id="rId54"/>
    <p:sldId id="2567" r:id="rId55"/>
    <p:sldId id="2568" r:id="rId56"/>
    <p:sldId id="2569" r:id="rId57"/>
    <p:sldId id="2570" r:id="rId58"/>
    <p:sldId id="2571" r:id="rId59"/>
    <p:sldId id="2582" r:id="rId60"/>
    <p:sldId id="2581" r:id="rId61"/>
    <p:sldId id="2522" r:id="rId62"/>
    <p:sldId id="2446" r:id="rId63"/>
    <p:sldId id="2386" r:id="rId64"/>
    <p:sldId id="2448" r:id="rId65"/>
    <p:sldId id="2405" r:id="rId66"/>
    <p:sldId id="2523" r:id="rId67"/>
    <p:sldId id="2288" r:id="rId68"/>
    <p:sldId id="2451" r:id="rId69"/>
    <p:sldId id="2453" r:id="rId70"/>
    <p:sldId id="2497" r:id="rId71"/>
    <p:sldId id="2729" r:id="rId72"/>
    <p:sldId id="2499" r:id="rId73"/>
    <p:sldId id="2478" r:id="rId74"/>
    <p:sldId id="2731" r:id="rId75"/>
    <p:sldId id="2726" r:id="rId76"/>
    <p:sldId id="2728" r:id="rId77"/>
    <p:sldId id="2584" r:id="rId78"/>
    <p:sldId id="2485" r:id="rId79"/>
    <p:sldId id="2467" r:id="rId80"/>
    <p:sldId id="2468" r:id="rId81"/>
    <p:sldId id="2470" r:id="rId82"/>
    <p:sldId id="1208" r:id="rId83"/>
    <p:sldId id="1209" r:id="rId84"/>
    <p:sldId id="1212" r:id="rId85"/>
    <p:sldId id="1213" r:id="rId86"/>
    <p:sldId id="1214" r:id="rId87"/>
    <p:sldId id="1216" r:id="rId88"/>
    <p:sldId id="2514" r:id="rId89"/>
    <p:sldId id="1946" r:id="rId90"/>
    <p:sldId id="1987" r:id="rId91"/>
    <p:sldId id="1626" r:id="rId92"/>
    <p:sldId id="2723" r:id="rId9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F98"/>
    <a:srgbClr val="E7B2FF"/>
    <a:srgbClr val="D324FF"/>
    <a:srgbClr val="98EC60"/>
    <a:srgbClr val="00B0F0"/>
    <a:srgbClr val="985881"/>
    <a:srgbClr val="555555"/>
    <a:srgbClr val="518865"/>
    <a:srgbClr val="846498"/>
    <a:srgbClr val="FFB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316"/>
    <p:restoredTop sz="95041"/>
  </p:normalViewPr>
  <p:slideViewPr>
    <p:cSldViewPr snapToGrid="0" snapToObjects="1">
      <p:cViewPr varScale="1">
        <p:scale>
          <a:sx n="69" d="100"/>
          <a:sy n="69" d="100"/>
        </p:scale>
        <p:origin x="216" y="1288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commentAuthors" Target="commentAuthor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91" Type="http://schemas.openxmlformats.org/officeDocument/2006/relationships/slide" Target="slides/slide84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Gottfried Leibniz (1646 – 1716) : Waarom </a:t>
            </a:r>
            <a:r>
              <a:rPr lang="en-NL" dirty="0">
                <a:sym typeface="Wingdings" pitchFamily="2" charset="2"/>
              </a:rPr>
              <a:t> Hoe</a:t>
            </a: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49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B7FC3-EE4A-4FE3-83D6-013B1E6913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290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904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4DB6-5E26-4254-8482-097E7CC1F5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2639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E1A2E-3F23-4227-9201-E1BA8B5B82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972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21E77-E273-4262-A7AB-E9AB87BFD5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41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8BAA2-5065-4378-BAAF-343A43841A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/>
              <a:t>zochten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</a:t>
            </a:r>
            <a:r>
              <a:rPr lang="en-US" baseline="0" dirty="0" err="1"/>
              <a:t>zwakke</a:t>
            </a:r>
            <a:r>
              <a:rPr lang="en-US" baseline="0" dirty="0"/>
              <a:t> </a:t>
            </a:r>
            <a:r>
              <a:rPr lang="en-US" baseline="0" dirty="0" err="1"/>
              <a:t>radiosignalen</a:t>
            </a:r>
            <a:r>
              <a:rPr lang="en-US" baseline="0" dirty="0"/>
              <a:t> in de </a:t>
            </a:r>
            <a:r>
              <a:rPr lang="en-US" baseline="0" dirty="0" err="1"/>
              <a:t>interstellaire</a:t>
            </a:r>
            <a:r>
              <a:rPr lang="en-US" baseline="0" dirty="0"/>
              <a:t> </a:t>
            </a:r>
            <a:r>
              <a:rPr lang="en-US" baseline="0" dirty="0" err="1"/>
              <a:t>ruimte</a:t>
            </a:r>
            <a:r>
              <a:rPr lang="en-US" baseline="0" dirty="0"/>
              <a:t>. (</a:t>
            </a:r>
            <a:r>
              <a:rPr lang="en-US" baseline="0" dirty="0" err="1"/>
              <a:t>Doel</a:t>
            </a:r>
            <a:r>
              <a:rPr lang="en-US" baseline="0" dirty="0"/>
              <a:t> </a:t>
            </a:r>
            <a:r>
              <a:rPr lang="en-US" baseline="0" dirty="0" err="1"/>
              <a:t>communicatie</a:t>
            </a:r>
            <a:r>
              <a:rPr lang="en-US" baseline="0" dirty="0"/>
              <a:t> </a:t>
            </a:r>
            <a:r>
              <a:rPr lang="en-US" baseline="0" dirty="0" err="1"/>
              <a:t>satellieten</a:t>
            </a:r>
            <a:r>
              <a:rPr lang="en-US" baseline="0" dirty="0"/>
              <a:t>) </a:t>
            </a:r>
            <a:r>
              <a:rPr lang="en-US" baseline="0" dirty="0" err="1"/>
              <a:t>Echter</a:t>
            </a:r>
            <a:r>
              <a:rPr lang="en-US" baseline="0" dirty="0"/>
              <a:t> </a:t>
            </a:r>
            <a:r>
              <a:rPr lang="en-US" baseline="0" dirty="0" err="1"/>
              <a:t>ze</a:t>
            </a:r>
            <a:r>
              <a:rPr lang="en-US" baseline="0" dirty="0"/>
              <a:t> </a:t>
            </a:r>
            <a:r>
              <a:rPr lang="en-US" baseline="0" dirty="0" err="1"/>
              <a:t>zien</a:t>
            </a:r>
            <a:r>
              <a:rPr lang="en-US" baseline="0" dirty="0"/>
              <a:t> heel </a:t>
            </a:r>
            <a:r>
              <a:rPr lang="en-US" baseline="0" dirty="0" err="1"/>
              <a:t>sterk</a:t>
            </a:r>
            <a:r>
              <a:rPr lang="en-US" baseline="0" dirty="0"/>
              <a:t> </a:t>
            </a:r>
            <a:r>
              <a:rPr lang="en-US" baseline="0" dirty="0" err="1"/>
              <a:t>signaal</a:t>
            </a:r>
            <a:r>
              <a:rPr lang="en-US" baseline="0" dirty="0"/>
              <a:t>: </a:t>
            </a:r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van big bang!</a:t>
            </a:r>
            <a:r>
              <a:rPr lang="en-US" baseline="0" dirty="0"/>
              <a:t> (</a:t>
            </a:r>
            <a:r>
              <a:rPr lang="en-US" baseline="0" dirty="0" err="1"/>
              <a:t>Geen</a:t>
            </a:r>
            <a:r>
              <a:rPr lang="en-US" baseline="0" dirty="0"/>
              <a:t> </a:t>
            </a:r>
            <a:r>
              <a:rPr lang="en-US" baseline="0" dirty="0" err="1"/>
              <a:t>ruis</a:t>
            </a:r>
            <a:r>
              <a:rPr lang="en-US" baseline="0" dirty="0"/>
              <a:t> door </a:t>
            </a:r>
            <a:r>
              <a:rPr lang="en-US" baseline="0" dirty="0" err="1"/>
              <a:t>duivenstront</a:t>
            </a:r>
            <a:r>
              <a:rPr lang="en-US" baseline="0" dirty="0"/>
              <a:t>!)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/>
              <a:t>oog</a:t>
            </a:r>
            <a:r>
              <a:rPr lang="en-US" dirty="0"/>
              <a:t>. 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4EE72-16C0-4615-84A1-E0FF512AB7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Penzias 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91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9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83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132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Dimitri</a:t>
            </a:r>
            <a:r>
              <a:rPr lang="en-US" dirty="0"/>
              <a:t> John, </a:t>
            </a:r>
            <a:r>
              <a:rPr lang="en-US" dirty="0" err="1"/>
              <a:t>Martijn</a:t>
            </a:r>
            <a:r>
              <a:rPr lang="en-US" dirty="0"/>
              <a:t> van </a:t>
            </a:r>
            <a:r>
              <a:rPr lang="en-US" dirty="0" err="1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29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30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F5FB06-0091-466E-ADE9-C8C12A0297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. </a:t>
            </a:r>
            <a:r>
              <a:rPr lang="en-US" dirty="0" err="1"/>
              <a:t>Gelijke</a:t>
            </a:r>
            <a:r>
              <a:rPr lang="en-US" baseline="0" dirty="0"/>
              <a:t> </a:t>
            </a:r>
            <a:r>
              <a:rPr lang="en-US" baseline="0" dirty="0" err="1"/>
              <a:t>massa</a:t>
            </a:r>
            <a:r>
              <a:rPr lang="en-US" baseline="0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478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40689-823E-1749-B79F-F1ED2548A0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5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681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Exchange of quanta!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39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495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26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E5DF6-5068-48DC-843A-C76D2F9107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Ellis</a:t>
            </a:r>
          </a:p>
        </p:txBody>
      </p:sp>
    </p:spTree>
    <p:extLst>
      <p:ext uri="{BB962C8B-B14F-4D97-AF65-F5344CB8AC3E}">
        <p14:creationId xmlns:p14="http://schemas.microsoft.com/office/powerpoint/2010/main" val="1212740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37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25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086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52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0891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5578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541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5036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831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0086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184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799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Vier fundamentele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056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021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5529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585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584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56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14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7932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135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88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Experiment in Fermilab (earlier Brookhaven) . Spin procession in known B field.</a:t>
            </a:r>
          </a:p>
          <a:p>
            <a:r>
              <a:rPr lang="en-NL" dirty="0"/>
              <a:t>Energy electron depends spin direction muon: neutrino direction.      </a:t>
            </a:r>
          </a:p>
          <a:p>
            <a:r>
              <a:rPr lang="en-GB" dirty="0"/>
              <a:t>M</a:t>
            </a:r>
            <a:r>
              <a:rPr lang="en-NL" dirty="0"/>
              <a:t>u = -g \mu_B S  =   - g q S / 2 m   ;   mu_B = eh/2me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17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</a:t>
            </a:r>
          </a:p>
          <a:p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combineerde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.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  <a:p>
            <a:r>
              <a:rPr lang="en-US" dirty="0" err="1"/>
              <a:t>Bellenvat</a:t>
            </a:r>
            <a:r>
              <a:rPr lang="en-US" dirty="0"/>
              <a:t> Anderson: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5171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52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9149C-A61D-4F80-BE82-CE214C689D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BE115-9811-45FC-8F82-82A29B3ADE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March 2013 Sam Ting reported</a:t>
            </a:r>
            <a:r>
              <a:rPr lang="en-US" baseline="0" dirty="0"/>
              <a:t> 400 000 positrons by AMS with a positron over electron ratio increasing between 10 </a:t>
            </a:r>
            <a:r>
              <a:rPr lang="en-US" baseline="0" dirty="0" err="1"/>
              <a:t>GeV</a:t>
            </a:r>
            <a:r>
              <a:rPr lang="en-US" baseline="0" dirty="0"/>
              <a:t> and 250 </a:t>
            </a:r>
            <a:r>
              <a:rPr lang="en-US" baseline="0" dirty="0" err="1"/>
              <a:t>GeV</a:t>
            </a:r>
            <a:r>
              <a:rPr lang="en-US" baseline="0" dirty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8140" y="1806482"/>
            <a:ext cx="10363200" cy="1470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814307C9-25FD-44D0-B33F-BA88D4521A0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922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1121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4982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3631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4338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0999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6667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184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84991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4121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18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23713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FFFF"/>
                </a:solidFill>
              </a:rPr>
              <a:t>24 </a:t>
            </a:r>
            <a:r>
              <a:rPr lang="en-US" dirty="0" err="1">
                <a:solidFill>
                  <a:srgbClr val="FFFFFF"/>
                </a:solidFill>
              </a:rPr>
              <a:t>september</a:t>
            </a:r>
            <a:r>
              <a:rPr lang="en-US" dirty="0">
                <a:solidFill>
                  <a:srgbClr val="FFFFFF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FFFFFF"/>
                </a:solidFill>
              </a:rPr>
              <a:t>Materie</a:t>
            </a:r>
            <a:r>
              <a:rPr lang="en-US" dirty="0">
                <a:solidFill>
                  <a:srgbClr val="FFFFFF"/>
                </a:solidFill>
              </a:rPr>
              <a:t> en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2556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681163"/>
            <a:ext cx="7535333" cy="179705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44185793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95374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r>
              <a:rPr lang="en-US" dirty="0"/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320912142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1320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4993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8746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140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1436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834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9945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8105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5117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9623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859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54804330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9165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5454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221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771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775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1264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988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586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91135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350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071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3103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2808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  <p:sldLayoutId id="2147483894" r:id="rId4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370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2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7" Type="http://schemas.openxmlformats.org/officeDocument/2006/relationships/image" Target="../media/image4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49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0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8.png"/><Relationship Id="rId5" Type="http://schemas.openxmlformats.org/officeDocument/2006/relationships/image" Target="../media/image76.tif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8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image" Target="../media/image17.wmf"/><Relationship Id="rId3" Type="http://schemas.openxmlformats.org/officeDocument/2006/relationships/image" Target="../media/image9.png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7.jpeg"/><Relationship Id="rId15" Type="http://schemas.openxmlformats.org/officeDocument/2006/relationships/image" Target="../media/image19.png"/><Relationship Id="rId10" Type="http://schemas.openxmlformats.org/officeDocument/2006/relationships/image" Target="../media/image14.wmf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9" Type="http://schemas.openxmlformats.org/officeDocument/2006/relationships/image" Target="../media/image13.wmf"/><Relationship Id="rId14" Type="http://schemas.openxmlformats.org/officeDocument/2006/relationships/image" Target="../media/image18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e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4.jpeg"/><Relationship Id="rId7" Type="http://schemas.microsoft.com/office/2007/relationships/hdphoto" Target="../media/hdphoto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94.png"/><Relationship Id="rId9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1.png"/><Relationship Id="rId5" Type="http://schemas.openxmlformats.org/officeDocument/2006/relationships/image" Target="../media/image104.jpe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48.jpe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4.jpeg"/><Relationship Id="rId5" Type="http://schemas.microsoft.com/office/2007/relationships/hdphoto" Target="../media/hdphoto1.wdp"/><Relationship Id="rId4" Type="http://schemas.openxmlformats.org/officeDocument/2006/relationships/image" Target="../media/image62.png"/><Relationship Id="rId9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8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4.jpeg"/><Relationship Id="rId5" Type="http://schemas.microsoft.com/office/2007/relationships/hdphoto" Target="../media/hdphoto1.wdp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8.jpeg"/><Relationship Id="rId7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eg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12.jpe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3" Type="http://schemas.openxmlformats.org/officeDocument/2006/relationships/image" Target="../media/image116.png"/><Relationship Id="rId7" Type="http://schemas.openxmlformats.org/officeDocument/2006/relationships/image" Target="../media/image8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1.png"/><Relationship Id="rId5" Type="http://schemas.openxmlformats.org/officeDocument/2006/relationships/image" Target="../media/image891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6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118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3" Type="http://schemas.openxmlformats.org/officeDocument/2006/relationships/image" Target="../media/image28.png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jp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1.wmf"/><Relationship Id="rId11" Type="http://schemas.openxmlformats.org/officeDocument/2006/relationships/image" Target="../media/image16.wmf"/><Relationship Id="rId5" Type="http://schemas.openxmlformats.org/officeDocument/2006/relationships/image" Target="../media/image10.wmf"/><Relationship Id="rId15" Type="http://schemas.openxmlformats.org/officeDocument/2006/relationships/image" Target="../media/image20.png"/><Relationship Id="rId10" Type="http://schemas.openxmlformats.org/officeDocument/2006/relationships/image" Target="../media/image15.wmf"/><Relationship Id="rId4" Type="http://schemas.openxmlformats.org/officeDocument/2006/relationships/image" Target="../media/image29.jpeg"/><Relationship Id="rId9" Type="http://schemas.openxmlformats.org/officeDocument/2006/relationships/image" Target="../media/image14.wmf"/><Relationship Id="rId1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6.png"/><Relationship Id="rId7" Type="http://schemas.openxmlformats.org/officeDocument/2006/relationships/image" Target="../media/image80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00.png"/><Relationship Id="rId11" Type="http://schemas.openxmlformats.org/officeDocument/2006/relationships/image" Target="../media/image90.jpeg"/><Relationship Id="rId5" Type="http://schemas.openxmlformats.org/officeDocument/2006/relationships/image" Target="../media/image810.png"/><Relationship Id="rId10" Type="http://schemas.openxmlformats.org/officeDocument/2006/relationships/image" Target="../media/image801.png"/><Relationship Id="rId4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10" Type="http://schemas.openxmlformats.org/officeDocument/2006/relationships/image" Target="../media/image120.jpg"/><Relationship Id="rId4" Type="http://schemas.openxmlformats.org/officeDocument/2006/relationships/image" Target="../media/image119.png"/><Relationship Id="rId9" Type="http://schemas.openxmlformats.org/officeDocument/2006/relationships/image" Target="../media/image7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119.png"/><Relationship Id="rId9" Type="http://schemas.openxmlformats.org/officeDocument/2006/relationships/image" Target="../media/image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.png"/><Relationship Id="rId4" Type="http://schemas.openxmlformats.org/officeDocument/2006/relationships/image" Target="../media/image1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7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8.png"/><Relationship Id="rId4" Type="http://schemas.openxmlformats.org/officeDocument/2006/relationships/image" Target="../media/image11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image" Target="../media/image112.jpeg"/><Relationship Id="rId7" Type="http://schemas.openxmlformats.org/officeDocument/2006/relationships/image" Target="../media/image124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8.png"/><Relationship Id="rId4" Type="http://schemas.openxmlformats.org/officeDocument/2006/relationships/image" Target="../media/image114.jpeg"/><Relationship Id="rId9" Type="http://schemas.openxmlformats.org/officeDocument/2006/relationships/image" Target="../media/image9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8.png"/><Relationship Id="rId4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3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emf"/><Relationship Id="rId5" Type="http://schemas.openxmlformats.org/officeDocument/2006/relationships/image" Target="../media/image8.png"/><Relationship Id="rId4" Type="http://schemas.openxmlformats.org/officeDocument/2006/relationships/image" Target="../media/image114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Relationship Id="rId3" Type="http://schemas.openxmlformats.org/officeDocument/2006/relationships/image" Target="../media/image6.jpg"/><Relationship Id="rId7" Type="http://schemas.microsoft.com/office/2007/relationships/hdphoto" Target="../media/hdphoto1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119.png"/><Relationship Id="rId9" Type="http://schemas.openxmlformats.org/officeDocument/2006/relationships/image" Target="../media/image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4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320.png"/><Relationship Id="rId4" Type="http://schemas.openxmlformats.org/officeDocument/2006/relationships/image" Target="../media/image1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04.jpeg"/><Relationship Id="rId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0.em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1.jp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11" Type="http://schemas.openxmlformats.org/officeDocument/2006/relationships/image" Target="../media/image410.png"/><Relationship Id="rId5" Type="http://schemas.openxmlformats.org/officeDocument/2006/relationships/image" Target="../media/image39.jpeg"/><Relationship Id="rId10" Type="http://schemas.openxmlformats.org/officeDocument/2006/relationships/image" Target="../media/image48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92" y="63177"/>
            <a:ext cx="701363" cy="9491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480479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nieuwe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natuurkracht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97346F-9FE3-CD64-ED22-DE52D1DD132F}"/>
              </a:ext>
            </a:extLst>
          </p:cNvPr>
          <p:cNvSpPr txBox="1"/>
          <p:nvPr/>
        </p:nvSpPr>
        <p:spPr>
          <a:xfrm>
            <a:off x="1193892" y="603082"/>
            <a:ext cx="49910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000" i="1" dirty="0" err="1">
                <a:solidFill>
                  <a:srgbClr val="FFFF00"/>
                </a:solidFill>
                <a:latin typeface="Calibri" panose="020F0502020204030204"/>
              </a:rPr>
              <a:t>Sterrenwacht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 Vesta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21-9-2023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0C073-CBF0-575D-E680-434E5CABBE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244"/>
          <a:stretch/>
        </p:blipFill>
        <p:spPr>
          <a:xfrm>
            <a:off x="8039100" y="5686125"/>
            <a:ext cx="4152899" cy="8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5307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172415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 kern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Een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wereld van materie en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20784233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717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Anti-Molecuul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69138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22749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Anti-atoomkern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een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wereld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van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antimaterie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383986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Identieke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wereld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CC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4617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Anti-elektron</a:t>
            </a: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105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pic>
        <p:nvPicPr>
          <p:cNvPr id="29" name="Picture 4" descr="http://www.atlas.ch/angels-demons/images/page3.jpg">
            <a:hlinkClick r:id="rId5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3131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Energie = materie + antimaterie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http://www.atlas.ch/angels-demons/images/page3.jpg">
            <a:hlinkClick r:id="rId3"/>
            <a:extLst>
              <a:ext uri="{FF2B5EF4-FFF2-40B4-BE49-F238E27FC236}">
                <a16:creationId xmlns:a16="http://schemas.microsoft.com/office/drawing/2014/main" id="{F26C0466-1094-2740-BD09-C8A46403A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4" y="4144639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36" name="Group 22">
            <a:extLst>
              <a:ext uri="{FF2B5EF4-FFF2-40B4-BE49-F238E27FC236}">
                <a16:creationId xmlns:a16="http://schemas.microsoft.com/office/drawing/2014/main" id="{467620F5-D0E3-5149-9DA6-4A50CD02C96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37" name="Picture 14">
              <a:extLst>
                <a:ext uri="{FF2B5EF4-FFF2-40B4-BE49-F238E27FC236}">
                  <a16:creationId xmlns:a16="http://schemas.microsoft.com/office/drawing/2014/main" id="{A3AB6185-0A72-9D4A-B7D5-4960F578A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CAD82E71-84CD-BF44-AE45-722D096A4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9" name="Group 16">
              <a:extLst>
                <a:ext uri="{FF2B5EF4-FFF2-40B4-BE49-F238E27FC236}">
                  <a16:creationId xmlns:a16="http://schemas.microsoft.com/office/drawing/2014/main" id="{283D88F7-9DA1-8542-936F-5A3A156A73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43" name="Oval 17">
                <a:extLst>
                  <a:ext uri="{FF2B5EF4-FFF2-40B4-BE49-F238E27FC236}">
                    <a16:creationId xmlns:a16="http://schemas.microsoft.com/office/drawing/2014/main" id="{019F4D3B-2883-3E4D-90BF-56969E837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Text Box 18">
                <a:extLst>
                  <a:ext uri="{FF2B5EF4-FFF2-40B4-BE49-F238E27FC236}">
                    <a16:creationId xmlns:a16="http://schemas.microsoft.com/office/drawing/2014/main" id="{C7F7B669-15A9-A24E-AE42-877220783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0" name="Group 19">
              <a:extLst>
                <a:ext uri="{FF2B5EF4-FFF2-40B4-BE49-F238E27FC236}">
                  <a16:creationId xmlns:a16="http://schemas.microsoft.com/office/drawing/2014/main" id="{B6E6046D-4274-A14A-B729-C4FDB224AB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41" name="Oval 20">
                <a:extLst>
                  <a:ext uri="{FF2B5EF4-FFF2-40B4-BE49-F238E27FC236}">
                    <a16:creationId xmlns:a16="http://schemas.microsoft.com/office/drawing/2014/main" id="{DCBE6304-3C2E-DE4D-850C-AA13D7A8F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 Box 21">
                <a:extLst>
                  <a:ext uri="{FF2B5EF4-FFF2-40B4-BE49-F238E27FC236}">
                    <a16:creationId xmlns:a16="http://schemas.microsoft.com/office/drawing/2014/main" id="{D0AFF134-8DFA-714B-9F08-D9A551760E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54" name="Group 22">
            <a:extLst>
              <a:ext uri="{FF2B5EF4-FFF2-40B4-BE49-F238E27FC236}">
                <a16:creationId xmlns:a16="http://schemas.microsoft.com/office/drawing/2014/main" id="{78598342-90BD-2042-ADE5-8DEEF66792BD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55" name="Picture 14">
              <a:extLst>
                <a:ext uri="{FF2B5EF4-FFF2-40B4-BE49-F238E27FC236}">
                  <a16:creationId xmlns:a16="http://schemas.microsoft.com/office/drawing/2014/main" id="{4DD3066E-C0BA-8041-8D4D-518CCBB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5">
              <a:extLst>
                <a:ext uri="{FF2B5EF4-FFF2-40B4-BE49-F238E27FC236}">
                  <a16:creationId xmlns:a16="http://schemas.microsoft.com/office/drawing/2014/main" id="{A75E1509-781C-7D4C-905E-B54FF8DA9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57" name="Group 16">
              <a:extLst>
                <a:ext uri="{FF2B5EF4-FFF2-40B4-BE49-F238E27FC236}">
                  <a16:creationId xmlns:a16="http://schemas.microsoft.com/office/drawing/2014/main" id="{1D73ABE6-D624-654E-95E4-C3312987C4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61" name="Oval 17">
                <a:extLst>
                  <a:ext uri="{FF2B5EF4-FFF2-40B4-BE49-F238E27FC236}">
                    <a16:creationId xmlns:a16="http://schemas.microsoft.com/office/drawing/2014/main" id="{C7335436-DA71-6340-9A95-F136CFA0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Text Box 18">
                <a:extLst>
                  <a:ext uri="{FF2B5EF4-FFF2-40B4-BE49-F238E27FC236}">
                    <a16:creationId xmlns:a16="http://schemas.microsoft.com/office/drawing/2014/main" id="{F190B74B-A8D2-2643-96E6-968C5E54E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58" name="Group 19">
              <a:extLst>
                <a:ext uri="{FF2B5EF4-FFF2-40B4-BE49-F238E27FC236}">
                  <a16:creationId xmlns:a16="http://schemas.microsoft.com/office/drawing/2014/main" id="{07CA2D6D-5E25-524E-8DB2-2C75B25E6D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59" name="Oval 20">
                <a:extLst>
                  <a:ext uri="{FF2B5EF4-FFF2-40B4-BE49-F238E27FC236}">
                    <a16:creationId xmlns:a16="http://schemas.microsoft.com/office/drawing/2014/main" id="{2BE64352-4EA5-3440-BC61-E20F8B3CC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Text Box 21">
                <a:extLst>
                  <a:ext uri="{FF2B5EF4-FFF2-40B4-BE49-F238E27FC236}">
                    <a16:creationId xmlns:a16="http://schemas.microsoft.com/office/drawing/2014/main" id="{F7386F4A-20D7-1944-9B4C-6AE25F4132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69C707F-7747-8940-882D-9D4572810D05}"/>
              </a:ext>
            </a:extLst>
          </p:cNvPr>
          <p:cNvSpPr txBox="1"/>
          <p:nvPr/>
        </p:nvSpPr>
        <p:spPr>
          <a:xfrm>
            <a:off x="321136" y="5500709"/>
            <a:ext cx="48687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FFFFFF"/>
                </a:solidFill>
                <a:latin typeface="Tahoma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energie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5FBD20-F339-F948-BDC0-C395415737B0}"/>
              </a:ext>
            </a:extLst>
          </p:cNvPr>
          <p:cNvSpPr txBox="1"/>
          <p:nvPr/>
        </p:nvSpPr>
        <p:spPr>
          <a:xfrm>
            <a:off x="339702" y="4361711"/>
            <a:ext cx="4879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Energie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aterie + antimaterie :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0D202AB-F01F-6E4B-ABFB-385EA045323E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1411E17-05BB-DE49-A59C-BA98572FF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2882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ubble Ultra Deep Field">
            <a:extLst>
              <a:ext uri="{FF2B5EF4-FFF2-40B4-BE49-F238E27FC236}">
                <a16:creationId xmlns:a16="http://schemas.microsoft.com/office/drawing/2014/main" id="{AF188C8D-520F-D8A9-DBB2-D94FA6F5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de </a:t>
            </a:r>
            <a:r>
              <a:rPr lang="en-US" dirty="0" err="1"/>
              <a:t>natuur</a:t>
            </a:r>
            <a:r>
              <a:rPr lang="en-US" dirty="0"/>
              <a:t>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2301" y="1104901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21439" y="5087938"/>
            <a:ext cx="3051175" cy="1346200"/>
            <a:chOff x="168" y="3240"/>
            <a:chExt cx="1922" cy="848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496"/>
              <a:ext cx="1922" cy="330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4" cy="848"/>
              <a:chOff x="467" y="1260"/>
              <a:chExt cx="2396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5" cy="589"/>
                <a:chOff x="468" y="1344"/>
                <a:chExt cx="385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4" cy="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1889125" y="5068889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Nee, we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zouden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het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onmiddelijk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zien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“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Annihilatie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”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</a:pP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4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ubble Ultra Deep Field">
            <a:extLst>
              <a:ext uri="{FF2B5EF4-FFF2-40B4-BE49-F238E27FC236}">
                <a16:creationId xmlns:a16="http://schemas.microsoft.com/office/drawing/2014/main" id="{D51E5D56-1F91-0504-879D-51FB58B5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25" y="619125"/>
            <a:ext cx="4649788" cy="1797050"/>
          </a:xfrm>
        </p:spPr>
        <p:txBody>
          <a:bodyPr/>
          <a:lstStyle/>
          <a:p>
            <a:r>
              <a:rPr lang="en-US" dirty="0"/>
              <a:t>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in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6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1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7848601" y="3025776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66FFFF"/>
                </a:solidFill>
                <a:latin typeface="Tahoma" pitchFamily="34" charset="0"/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7127875" y="6007101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000099"/>
                </a:solidFill>
                <a:latin typeface="Tahoma" pitchFamily="34" charset="0"/>
              </a:rPr>
              <a:t>Nee!</a:t>
            </a:r>
          </a:p>
        </p:txBody>
      </p:sp>
    </p:spTree>
    <p:extLst>
      <p:ext uri="{BB962C8B-B14F-4D97-AF65-F5344CB8AC3E}">
        <p14:creationId xmlns:p14="http://schemas.microsoft.com/office/powerpoint/2010/main" val="1042320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Hubble Ultra Deep Field">
            <a:extLst>
              <a:ext uri="{FF2B5EF4-FFF2-40B4-BE49-F238E27FC236}">
                <a16:creationId xmlns:a16="http://schemas.microsoft.com/office/drawing/2014/main" id="{351A5727-C83B-3EB1-7497-F4020082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388" y="782639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5427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(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 + anti-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 = Intense gamma </a:t>
            </a:r>
            <a:r>
              <a:rPr lang="en-US" sz="2800" dirty="0" err="1">
                <a:solidFill>
                  <a:srgbClr val="FFFF99"/>
                </a:solidFill>
                <a:latin typeface="Tahoma" pitchFamily="34" charset="0"/>
              </a:rPr>
              <a:t>stralen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905000" y="5406065"/>
            <a:ext cx="2967038" cy="1205845"/>
            <a:chOff x="168" y="3240"/>
            <a:chExt cx="1922" cy="848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477"/>
              <a:ext cx="1922" cy="368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60" cy="848"/>
              <a:chOff x="463" y="1260"/>
              <a:chExt cx="2404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nl-NL" sz="2800">
                        <a:solidFill>
                          <a:srgbClr val="FFFF99"/>
                        </a:solidFill>
                        <a:latin typeface="Tahoma" pitchFamily="34" charset="0"/>
                      </a:endParaRPr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3" cy="659"/>
                <a:chOff x="463" y="1344"/>
                <a:chExt cx="423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6" y="1364"/>
                  <a:ext cx="300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3" cy="659"/>
                <a:chOff x="464" y="1344"/>
                <a:chExt cx="393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600" i="1">
                      <a:solidFill>
                        <a:srgbClr val="000000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6" y="1364"/>
                  <a:ext cx="241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>
                      <a:solidFill>
                        <a:srgbClr val="000000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8888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66FFFF"/>
                </a:solidFill>
                <a:latin typeface="Tahoma" pitchFamily="34" charset="0"/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8609829" y="5074108"/>
            <a:ext cx="780236" cy="246788"/>
          </a:xfrm>
          <a:prstGeom prst="rightArrow">
            <a:avLst>
              <a:gd name="adj1" fmla="val 52117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4910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5578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5927236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5470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5881993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FFFF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5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 err="1"/>
              <a:t>Vroege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Universum</a:t>
            </a:r>
            <a:r>
              <a:rPr lang="en-US" i="1" dirty="0">
                <a:solidFill>
                  <a:schemeClr val="bg1"/>
                </a:solidFill>
              </a:rPr>
              <a:t>: </a:t>
            </a:r>
            <a:r>
              <a:rPr lang="en-US" i="1" dirty="0" err="1">
                <a:solidFill>
                  <a:schemeClr val="bg1"/>
                </a:solidFill>
              </a:rPr>
              <a:t>waar</a:t>
            </a:r>
            <a:r>
              <a:rPr lang="en-US" i="1" dirty="0">
                <a:solidFill>
                  <a:schemeClr val="bg1"/>
                </a:solidFill>
              </a:rPr>
              <a:t> is de </a:t>
            </a:r>
            <a:r>
              <a:rPr lang="en-US" i="1" dirty="0" err="1">
                <a:solidFill>
                  <a:schemeClr val="bg1"/>
                </a:solidFill>
              </a:rPr>
              <a:t>antimaterie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heen</a:t>
            </a:r>
            <a:r>
              <a:rPr lang="en-US" i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2927208" y="5885793"/>
            <a:ext cx="8202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Inderdaad: Waarom 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</a:t>
            </a:r>
            <a:r>
              <a:rPr kumimoji="0" lang="en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er eigenlijk iets in plaats van niets?!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104E9D-D5C6-1547-A51D-78189FC849B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076" y="3450870"/>
            <a:ext cx="2254885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A2FA4-0CD8-A240-8FEF-23881C7CD3D1}"/>
              </a:ext>
            </a:extLst>
          </p:cNvPr>
          <p:cNvCxnSpPr>
            <a:cxnSpLocks/>
          </p:cNvCxnSpPr>
          <p:nvPr/>
        </p:nvCxnSpPr>
        <p:spPr bwMode="auto">
          <a:xfrm>
            <a:off x="2530597" y="3450870"/>
            <a:ext cx="0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69599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</a:t>
            </a:r>
            <a:r>
              <a:rPr lang="en-US" sz="4000" dirty="0" err="1"/>
              <a:t>Antimaterie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Big Bang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8ABB90C6-3294-C8B4-2E9A-BDCAD216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95" y="4126824"/>
            <a:ext cx="2914919" cy="245880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85C39-A320-5BFF-486D-180C8A6A1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8547" y="-208874"/>
            <a:ext cx="3734595" cy="3854451"/>
          </a:xfrm>
          <a:prstGeom prst="ellipse">
            <a:avLst/>
          </a:prstGeom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33587247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ubble Ultra Deep Field">
            <a:extLst>
              <a:ext uri="{FF2B5EF4-FFF2-40B4-BE49-F238E27FC236}">
                <a16:creationId xmlns:a16="http://schemas.microsoft.com/office/drawing/2014/main" id="{94FAD968-6CDD-A15B-30D6-E2163DB5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7488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882776" y="6083301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Veronderstelling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ontstaat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1331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5E7B87-8509-6F4E-8977-FA11EF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14703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898A7A-B4A7-AD46-A535-E50BFC26C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4" t="1874" r="10521" b="3502"/>
          <a:stretch/>
        </p:blipFill>
        <p:spPr>
          <a:xfrm>
            <a:off x="9718129" y="228591"/>
            <a:ext cx="1491214" cy="60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D04676-4351-E243-97F6-91BC3D8F7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8492" y="63177"/>
            <a:ext cx="701363" cy="94917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E2ED193-FCDA-E848-BDFA-C2B89FF9C17B}"/>
              </a:ext>
            </a:extLst>
          </p:cNvPr>
          <p:cNvSpPr txBox="1">
            <a:spLocks/>
          </p:cNvSpPr>
          <p:nvPr/>
        </p:nvSpPr>
        <p:spPr>
          <a:xfrm>
            <a:off x="319072" y="5480479"/>
            <a:ext cx="5510231" cy="114251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“Over Beauty-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deeltjes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nieuwe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natuurkracht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pic>
        <p:nvPicPr>
          <p:cNvPr id="3076" name="Picture 4" descr="CERN - CERN added a new photo.">
            <a:extLst>
              <a:ext uri="{FF2B5EF4-FFF2-40B4-BE49-F238E27FC236}">
                <a16:creationId xmlns:a16="http://schemas.microsoft.com/office/drawing/2014/main" id="{27B16569-A901-9444-9420-9716A424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" y="63177"/>
            <a:ext cx="1044257" cy="104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903275-E148-6E49-94DD-E66B450D3DE9}"/>
              </a:ext>
            </a:extLst>
          </p:cNvPr>
          <p:cNvSpPr/>
          <p:nvPr/>
        </p:nvSpPr>
        <p:spPr bwMode="auto">
          <a:xfrm>
            <a:off x="1237706" y="63177"/>
            <a:ext cx="8055150" cy="607023"/>
          </a:xfrm>
          <a:prstGeom prst="rect">
            <a:avLst/>
          </a:prstGeom>
          <a:solidFill>
            <a:schemeClr val="tx1">
              <a:alpha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C80F48-AC07-FD4B-9E17-EF54D4A7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055623" cy="762000"/>
          </a:xfrm>
        </p:spPr>
        <p:txBody>
          <a:bodyPr/>
          <a:lstStyle/>
          <a:p>
            <a:r>
              <a:rPr lang="en-US" i="1" dirty="0" err="1"/>
              <a:t>Waarom</a:t>
            </a:r>
            <a:r>
              <a:rPr lang="en-US" i="1" dirty="0"/>
              <a:t> </a:t>
            </a:r>
            <a:r>
              <a:rPr lang="en-US" i="1" dirty="0" err="1"/>
              <a:t>bestaat</a:t>
            </a:r>
            <a:r>
              <a:rPr lang="en-US" i="1" dirty="0"/>
              <a:t> er </a:t>
            </a:r>
            <a:r>
              <a:rPr lang="en-US" i="1" dirty="0" err="1"/>
              <a:t>iets</a:t>
            </a:r>
            <a:r>
              <a:rPr lang="en-US" i="1" dirty="0"/>
              <a:t> in </a:t>
            </a:r>
            <a:r>
              <a:rPr lang="en-US" i="1" dirty="0" err="1"/>
              <a:t>plaats</a:t>
            </a:r>
            <a:r>
              <a:rPr lang="en-US" i="1" dirty="0"/>
              <a:t> van </a:t>
            </a:r>
            <a:r>
              <a:rPr lang="en-US" i="1" dirty="0" err="1"/>
              <a:t>niets</a:t>
            </a:r>
            <a:r>
              <a:rPr lang="en-US" i="1" dirty="0"/>
              <a:t>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EF3E22-0FB5-B368-7D5A-11C266E2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968" y="1429203"/>
            <a:ext cx="7100888" cy="3959476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u="sng" dirty="0"/>
              <a:t>Inhoud:</a:t>
            </a:r>
          </a:p>
          <a:p>
            <a:pPr marL="0" indent="0">
              <a:buNone/>
            </a:pPr>
            <a:r>
              <a:rPr lang="en-NL" dirty="0"/>
              <a:t>1: Materie en antimaterie</a:t>
            </a:r>
          </a:p>
          <a:p>
            <a:pPr marL="0" indent="0">
              <a:buNone/>
            </a:pPr>
            <a:r>
              <a:rPr lang="en-NL" dirty="0"/>
              <a:t>2: Antimaterie en de Big Bang</a:t>
            </a:r>
          </a:p>
          <a:p>
            <a:pPr marL="0" indent="0">
              <a:buNone/>
            </a:pPr>
            <a:r>
              <a:rPr lang="en-NL" dirty="0"/>
              <a:t>3: Deeltjes en CERN</a:t>
            </a:r>
          </a:p>
          <a:p>
            <a:pPr marL="0" indent="0">
              <a:buNone/>
            </a:pPr>
            <a:endParaRPr lang="en-NL" sz="1200" dirty="0"/>
          </a:p>
          <a:p>
            <a:pPr marL="0" indent="0">
              <a:buNone/>
            </a:pPr>
            <a:r>
              <a:rPr lang="en-NL" dirty="0"/>
              <a:t>4: Krachten: het Standaard Model</a:t>
            </a:r>
          </a:p>
          <a:p>
            <a:pPr marL="0" indent="0">
              <a:buNone/>
            </a:pPr>
            <a:r>
              <a:rPr lang="en-NL" dirty="0"/>
              <a:t>5: Symmetrie in materie en antimaterie?</a:t>
            </a:r>
          </a:p>
          <a:p>
            <a:pPr marL="0" indent="0">
              <a:buNone/>
            </a:pPr>
            <a:r>
              <a:rPr lang="en-NL" dirty="0"/>
              <a:t>6: Een nieuwe natuurkracht?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371E7-A236-47CE-3253-A6754DC39B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0244"/>
          <a:stretch/>
        </p:blipFill>
        <p:spPr>
          <a:xfrm>
            <a:off x="8039100" y="5686125"/>
            <a:ext cx="4152899" cy="8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3ED087-883F-F660-2A0D-F6A59640C828}"/>
              </a:ext>
            </a:extLst>
          </p:cNvPr>
          <p:cNvSpPr txBox="1"/>
          <p:nvPr/>
        </p:nvSpPr>
        <p:spPr>
          <a:xfrm>
            <a:off x="1193892" y="603082"/>
            <a:ext cx="499100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2000" i="1" dirty="0" err="1">
                <a:solidFill>
                  <a:srgbClr val="FFFF00"/>
                </a:solidFill>
                <a:latin typeface="Calibri" panose="020F0502020204030204"/>
              </a:rPr>
              <a:t>Sterrenwacht</a:t>
            </a:r>
            <a:r>
              <a:rPr lang="en-US" sz="2000" i="1" dirty="0">
                <a:solidFill>
                  <a:srgbClr val="FFFF00"/>
                </a:solidFill>
                <a:latin typeface="Calibri" panose="020F0502020204030204"/>
              </a:rPr>
              <a:t> Vesta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21-9-2023</a:t>
            </a:r>
          </a:p>
        </p:txBody>
      </p:sp>
    </p:spTree>
    <p:extLst>
      <p:ext uri="{BB962C8B-B14F-4D97-AF65-F5344CB8AC3E}">
        <p14:creationId xmlns:p14="http://schemas.microsoft.com/office/powerpoint/2010/main" val="4162772099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Hubble Ultra Deep Field">
            <a:extLst>
              <a:ext uri="{FF2B5EF4-FFF2-40B4-BE49-F238E27FC236}">
                <a16:creationId xmlns:a16="http://schemas.microsoft.com/office/drawing/2014/main" id="{BE7E8AA9-0E8C-9CA9-45C6-9E9B1856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5184775" y="20240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6007101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5102225" y="28829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5908675" y="2908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6680200" y="30019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6684964" y="34194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6497639" y="39258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5618164" y="3694114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7023100" y="23272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7632700" y="40290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6931025" y="42545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5770564" y="439420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4668839" y="33797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7388225" y="19986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5784850" y="15462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7207250" y="47815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4689475" y="38131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7524750" y="24749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7032625" y="15716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5465764" y="25685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4614864" y="220503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5076825" y="35385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5554664" y="31146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5588000" y="3489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6511925" y="50752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5381625" y="46831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7289800" y="2017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6070600" y="33210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6886575" y="27654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6302375" y="25781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5613400" y="4176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4188182" y="311928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5287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5765801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5815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4964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5235576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6553201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6630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6475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5314951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4832351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6473826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5978526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5081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6546851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6227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4537076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6799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5653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5453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8007351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7807326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7767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4158637" y="341138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7348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8135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7505701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377337" y="390191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2434611" y="387651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2415562" y="392731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2825751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ietsiepietsie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9139539" y="1441451"/>
            <a:ext cx="2062162" cy="3368675"/>
            <a:chOff x="4461" y="278"/>
            <a:chExt cx="1299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materie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151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antimaterie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3838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Tijd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=0.00000000001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seconde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1743076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(E=mc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17" name="Oval 5">
            <a:extLst>
              <a:ext uri="{FF2B5EF4-FFF2-40B4-BE49-F238E27FC236}">
                <a16:creationId xmlns:a16="http://schemas.microsoft.com/office/drawing/2014/main" id="{C01FFD46-0965-6845-7433-A1764032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732" y="1196873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8" name="Freeform 132">
            <a:extLst>
              <a:ext uri="{FF2B5EF4-FFF2-40B4-BE49-F238E27FC236}">
                <a16:creationId xmlns:a16="http://schemas.microsoft.com/office/drawing/2014/main" id="{7F23DCD0-D023-D111-2799-AE4FC48D2A82}"/>
              </a:ext>
            </a:extLst>
          </p:cNvPr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9" name="Oval 133">
            <a:extLst>
              <a:ext uri="{FF2B5EF4-FFF2-40B4-BE49-F238E27FC236}">
                <a16:creationId xmlns:a16="http://schemas.microsoft.com/office/drawing/2014/main" id="{887E29B3-AEE0-F91C-B1C8-9283FA9ED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0" name="Oval 134">
            <a:extLst>
              <a:ext uri="{FF2B5EF4-FFF2-40B4-BE49-F238E27FC236}">
                <a16:creationId xmlns:a16="http://schemas.microsoft.com/office/drawing/2014/main" id="{8D15909F-15D4-1FD2-21DF-10E8FF41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1" name="Freeform 135">
            <a:extLst>
              <a:ext uri="{FF2B5EF4-FFF2-40B4-BE49-F238E27FC236}">
                <a16:creationId xmlns:a16="http://schemas.microsoft.com/office/drawing/2014/main" id="{B529ECD0-D92B-0AB1-DB52-FE8B75212433}"/>
              </a:ext>
            </a:extLst>
          </p:cNvPr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9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 -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2.59259E-6 L 0.08476 -0.079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2.59259E-6 L 0.08281 0.07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Hubble Ultra Deep Field">
            <a:extLst>
              <a:ext uri="{FF2B5EF4-FFF2-40B4-BE49-F238E27FC236}">
                <a16:creationId xmlns:a16="http://schemas.microsoft.com/office/drawing/2014/main" id="{1A393AC4-F099-5E5D-07F2-B0DC1226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8325" y="6525987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4090272" y="1182069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9490992" y="2172725"/>
            <a:ext cx="1954213" cy="1565275"/>
            <a:chOff x="4469" y="644"/>
            <a:chExt cx="123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materie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083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antimaterie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986750" y="5324504"/>
            <a:ext cx="11025775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blijft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over: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veel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licht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beetje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Verhouding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100000000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: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               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huidige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heelal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….</a:t>
            </a:r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6538914" y="4006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5629276" y="34972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5413376" y="41354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6715126" y="1751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7162801" y="23764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6592889" y="26606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6184901" y="28559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5746751" y="3082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5103814" y="32797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4548189" y="2620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4508501" y="3068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4768851" y="2355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5849939" y="2433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7640639" y="4017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7645401" y="28876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7678739" y="2168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6858001" y="15255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5300664" y="4672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1209936" y="2976564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Na afkoelen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heffen    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2442708" y="3616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3305388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4879975" y="587376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7488028" y="6240745"/>
            <a:ext cx="837029" cy="462816"/>
          </a:xfrm>
          <a:prstGeom prst="rightArrow">
            <a:avLst>
              <a:gd name="adj1" fmla="val 50000"/>
              <a:gd name="adj2" fmla="val 72959"/>
            </a:avLst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842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-344771" y="6553200"/>
            <a:ext cx="2540000" cy="3048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79230" y="3725864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229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09657" y="6323014"/>
            <a:ext cx="2082800" cy="534987"/>
            <a:chOff x="5991" y="2176"/>
            <a:chExt cx="1312" cy="33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176"/>
              <a:ext cx="1217" cy="33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nl-NL" sz="2800">
                <a:solidFill>
                  <a:srgbClr val="FFFF99"/>
                </a:solidFill>
                <a:latin typeface="Tahoma" pitchFamily="34" charset="0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>
                    <a:solidFill>
                      <a:srgbClr val="000000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itchFamily="66" charset="0"/>
                  </a:rPr>
                  <a:t>2.7252K</a:t>
                </a:r>
                <a:endParaRPr lang="en-GB" sz="1600" dirty="0">
                  <a:solidFill>
                    <a:srgbClr val="000000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3518" y="639823"/>
            <a:ext cx="3798726" cy="4906538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859909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1964: Penzias en Wilson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ontdekken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: “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achtergrond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licht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fotonen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Restant</a:t>
            </a:r>
            <a:r>
              <a:rPr lang="en-US" sz="2400" dirty="0">
                <a:solidFill>
                  <a:srgbClr val="66FFFF"/>
                </a:solidFill>
                <a:latin typeface="Tahoma" pitchFamily="34" charset="0"/>
              </a:rPr>
              <a:t> van de </a:t>
            </a:r>
            <a:r>
              <a:rPr lang="en-US" sz="2400" dirty="0" err="1">
                <a:solidFill>
                  <a:srgbClr val="66FFFF"/>
                </a:solidFill>
                <a:latin typeface="Tahoma" pitchFamily="34" charset="0"/>
              </a:rPr>
              <a:t>oerknal</a:t>
            </a:r>
            <a:endParaRPr lang="en-US" sz="2400" dirty="0">
              <a:solidFill>
                <a:srgbClr val="66FFFF"/>
              </a:solidFill>
              <a:latin typeface="Tahoma" pitchFamily="34" charset="0"/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125543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464315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99"/>
                </a:solidFill>
                <a:latin typeface="Tahoma" pitchFamily="34" charset="0"/>
              </a:rPr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880583" y="5690454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Voor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elk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materie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deeltje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zijn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er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miljard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fotonen</a:t>
            </a:r>
            <a:endParaRPr lang="en-US" sz="2400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63375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-270</a:t>
            </a:r>
            <a:r>
              <a:rPr lang="en-US" sz="2800" baseline="30000" dirty="0">
                <a:solidFill>
                  <a:srgbClr val="000000"/>
                </a:solidFill>
                <a:latin typeface="Tahoma" pitchFamily="34" charset="0"/>
              </a:rPr>
              <a:t>0</a:t>
            </a:r>
            <a:r>
              <a:rPr lang="en-US" sz="2800" dirty="0">
                <a:solidFill>
                  <a:srgbClr val="000000"/>
                </a:solidFill>
                <a:latin typeface="Tahoma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885049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AC98A3FE-65F2-6A54-45EB-4171FAC2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3689" y="3594101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1991010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Waargenomen</a:t>
            </a:r>
            <a:endParaRPr lang="en-US" sz="2800" dirty="0">
              <a:solidFill>
                <a:srgbClr val="FFFFFF"/>
              </a:solidFill>
              <a:latin typeface="Tahom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Nagloeilicht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1951323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Resterende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materie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2838451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1509998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1613185" y="4452939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l-NL" sz="280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2124361" y="2241551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  “</a:t>
            </a:r>
            <a:r>
              <a:rPr lang="en-US" sz="2800" dirty="0" err="1">
                <a:solidFill>
                  <a:srgbClr val="FFFF00"/>
                </a:solidFill>
                <a:latin typeface="Tahoma" pitchFamily="34" charset="0"/>
              </a:rPr>
              <a:t>veel</a:t>
            </a: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00"/>
                </a:solidFill>
                <a:latin typeface="Tahoma" pitchFamily="34" charset="0"/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2054511" y="5359401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66FFFF"/>
                </a:solidFill>
                <a:latin typeface="Tahoma" pitchFamily="34" charset="0"/>
              </a:rPr>
              <a:t> “weinig”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66FFFF"/>
                </a:solidFill>
                <a:latin typeface="Tahoma" pitchFamily="34" charset="0"/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579926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straling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0786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niet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het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exacte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spiegelbeeld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van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Klein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overschot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Domineert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7430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23326-3174-36CC-416E-D1554731B4B8}"/>
              </a:ext>
            </a:extLst>
          </p:cNvPr>
          <p:cNvSpPr txBox="1"/>
          <p:nvPr/>
        </p:nvSpPr>
        <p:spPr>
          <a:xfrm>
            <a:off x="291843" y="1237694"/>
            <a:ext cx="2322793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Natuurwetten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6864DCD-0FF2-C64D-9D53-9AC7972FCB78}"/>
              </a:ext>
            </a:extLst>
          </p:cNvPr>
          <p:cNvSpPr/>
          <p:nvPr/>
        </p:nvSpPr>
        <p:spPr>
          <a:xfrm rot="8583056" flipV="1">
            <a:off x="1885234" y="3668126"/>
            <a:ext cx="227567" cy="157973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5C230-9EA8-B109-A3D3-972B68CA8905}"/>
              </a:ext>
            </a:extLst>
          </p:cNvPr>
          <p:cNvSpPr/>
          <p:nvPr/>
        </p:nvSpPr>
        <p:spPr>
          <a:xfrm>
            <a:off x="970172" y="3703019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B006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09480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</a:t>
            </a:r>
            <a:r>
              <a:rPr lang="en-US" sz="4000" dirty="0" err="1"/>
              <a:t>Deeltjes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/>
              <a:t>&amp;</a:t>
            </a:r>
            <a:r>
              <a:rPr lang="en-US" sz="4000" dirty="0">
                <a:solidFill>
                  <a:schemeClr val="bg1"/>
                </a:solidFill>
              </a:rPr>
              <a:t> CERN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50D26C-6007-9248-B1CB-C61E3FD5B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1324" y="4059940"/>
            <a:ext cx="3990820" cy="253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829474-57EA-EE4F-9EC6-14F8F0427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221" y="264305"/>
            <a:ext cx="4414703" cy="285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74246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Deeltjes Fysica lab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650637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Bouw van de Atlas detector</a:t>
            </a:r>
          </a:p>
        </p:txBody>
      </p:sp>
    </p:spTree>
    <p:extLst>
      <p:ext uri="{BB962C8B-B14F-4D97-AF65-F5344CB8AC3E}">
        <p14:creationId xmlns:p14="http://schemas.microsoft.com/office/powerpoint/2010/main" val="6091130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alais_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8114" y="584729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432FF"/>
                </a:solidFill>
              </a:rPr>
              <a:t>Het </a:t>
            </a:r>
            <a:r>
              <a:rPr lang="en-US" sz="2000" i="1" dirty="0" err="1">
                <a:solidFill>
                  <a:srgbClr val="0432FF"/>
                </a:solidFill>
              </a:rPr>
              <a:t>grootste</a:t>
            </a:r>
            <a:r>
              <a:rPr lang="en-US" sz="2000" i="1" dirty="0">
                <a:solidFill>
                  <a:srgbClr val="0432FF"/>
                </a:solidFill>
              </a:rPr>
              <a:t> </a:t>
            </a:r>
            <a:r>
              <a:rPr lang="en-US" sz="2000" i="1" dirty="0" err="1">
                <a:solidFill>
                  <a:srgbClr val="0432FF"/>
                </a:solidFill>
              </a:rPr>
              <a:t>fototoestel</a:t>
            </a:r>
            <a:r>
              <a:rPr lang="en-US" sz="2000" i="1" dirty="0">
                <a:solidFill>
                  <a:srgbClr val="0432FF"/>
                </a:solidFill>
              </a:rPr>
              <a:t> op </a:t>
            </a:r>
            <a:r>
              <a:rPr lang="en-US" sz="2000" i="1" dirty="0" err="1">
                <a:solidFill>
                  <a:srgbClr val="0432FF"/>
                </a:solidFill>
              </a:rPr>
              <a:t>aarde</a:t>
            </a:r>
            <a:endParaRPr lang="en-US" sz="2000" i="1" dirty="0">
              <a:solidFill>
                <a:srgbClr val="0432FF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45 m x 25 m</a:t>
            </a:r>
          </a:p>
          <a:p>
            <a:pPr>
              <a:buFont typeface="Arial"/>
              <a:buChar char="•"/>
            </a:pPr>
            <a:r>
              <a:rPr lang="en-US" sz="2000" i="1" dirty="0">
                <a:solidFill>
                  <a:srgbClr val="0432FF"/>
                </a:solidFill>
              </a:rPr>
              <a:t> 3000 </a:t>
            </a:r>
            <a:r>
              <a:rPr lang="en-US" sz="2000" i="1" dirty="0" err="1">
                <a:solidFill>
                  <a:srgbClr val="0432FF"/>
                </a:solidFill>
              </a:rPr>
              <a:t>fysici</a:t>
            </a:r>
            <a:endParaRPr lang="en-US" sz="2000" i="1" dirty="0">
              <a:solidFill>
                <a:srgbClr val="0432FF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268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3206" y="162943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41949" y="6331318"/>
            <a:ext cx="7657405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“camera”: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Atlas Experiment</a:t>
            </a:r>
          </a:p>
        </p:txBody>
      </p:sp>
    </p:spTree>
    <p:extLst>
      <p:ext uri="{BB962C8B-B14F-4D97-AF65-F5344CB8AC3E}">
        <p14:creationId xmlns:p14="http://schemas.microsoft.com/office/powerpoint/2010/main" val="10188623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6397369" y="118464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70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44" y="314819"/>
            <a:ext cx="10396298" cy="614522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61" y="581406"/>
            <a:ext cx="2827701" cy="2385229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6C9EB0-9582-674C-A74A-DC1A5B602287}"/>
              </a:ext>
            </a:extLst>
          </p:cNvPr>
          <p:cNvCxnSpPr>
            <a:cxnSpLocks/>
          </p:cNvCxnSpPr>
          <p:nvPr/>
        </p:nvCxnSpPr>
        <p:spPr bwMode="auto">
          <a:xfrm>
            <a:off x="371761" y="2987298"/>
            <a:ext cx="2769645" cy="44170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9B1691F-09F5-754B-8DF7-067AB37935C7}"/>
              </a:ext>
            </a:extLst>
          </p:cNvPr>
          <p:cNvCxnSpPr>
            <a:cxnSpLocks/>
          </p:cNvCxnSpPr>
          <p:nvPr/>
        </p:nvCxnSpPr>
        <p:spPr bwMode="auto">
          <a:xfrm flipH="1">
            <a:off x="3141406" y="2964426"/>
            <a:ext cx="50906" cy="508116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F61F5A-E6A8-8342-B5C4-1655416439B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1761" y="3412001"/>
            <a:ext cx="2698490" cy="640982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98C41A-0349-B441-8658-D17468BDC8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155923" y="3472536"/>
            <a:ext cx="43539" cy="608794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6845A-D1B3-E44B-BE8E-FF36544F8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10B2F8-73DD-5D42-8476-B3E48AD61589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A76478-FDDD-034C-93D0-1AD2A8744AE1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B0A595-A4FD-0A4D-8A2B-549F3FE40BDC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7B96AA-F299-8240-BA5A-689AB3070EEF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949E27-8BB5-2C4C-B053-B64C9F1E774B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70D245-535D-FF4E-B263-2E78B17098BA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35133F-9D57-674C-9DDD-C7C5D8167BBD}"/>
              </a:ext>
            </a:extLst>
          </p:cNvPr>
          <p:cNvSpPr txBox="1"/>
          <p:nvPr/>
        </p:nvSpPr>
        <p:spPr>
          <a:xfrm>
            <a:off x="3575793" y="6097976"/>
            <a:ext cx="7836845" cy="415498"/>
          </a:xfrm>
          <a:prstGeom prst="rect">
            <a:avLst/>
          </a:prstGeom>
          <a:solidFill>
            <a:schemeClr val="tx1">
              <a:alpha val="5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Flavor puzzle: w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aarom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bestaan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drie</a:t>
            </a:r>
            <a:r>
              <a:rPr kumimoji="0" lang="en-US" sz="21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identieke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8972ACD-07A6-3546-987E-2E845F2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09" y="0"/>
            <a:ext cx="9913047" cy="762000"/>
          </a:xfrm>
        </p:spPr>
        <p:txBody>
          <a:bodyPr/>
          <a:lstStyle/>
          <a:p>
            <a:r>
              <a:rPr lang="en-US" i="1" dirty="0"/>
              <a:t>Hoe is de </a:t>
            </a:r>
            <a:r>
              <a:rPr lang="en-US" i="1" dirty="0" err="1"/>
              <a:t>antimaterie</a:t>
            </a:r>
            <a:r>
              <a:rPr lang="en-US" i="1" dirty="0"/>
              <a:t> </a:t>
            </a:r>
            <a:r>
              <a:rPr lang="en-US" i="1" dirty="0" err="1"/>
              <a:t>verdwenen</a:t>
            </a:r>
            <a:r>
              <a:rPr lang="en-US" i="1" dirty="0"/>
              <a:t> in het </a:t>
            </a:r>
            <a:r>
              <a:rPr lang="en-US" i="1" dirty="0" err="1"/>
              <a:t>universum</a:t>
            </a:r>
            <a:r>
              <a:rPr lang="en-US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8615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chemeClr val="bg1"/>
                </a:solidFill>
                <a:latin typeface="Tahoma"/>
              </a:rPr>
              <a:t>D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2191497" y="435133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1338676"/>
            <a:ext cx="7772400" cy="3959225"/>
            <a:chOff x="416" y="1344"/>
            <a:chExt cx="4896" cy="2494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3B354CE5-C184-B747-9775-AB60935CC7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21ACCB1E-FBF0-464C-BB8A-50CDA9A96F4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21892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000" i="1" dirty="0"/>
              <a:t>QM: “</a:t>
            </a:r>
            <a:r>
              <a:rPr lang="en-GB" sz="2000" i="1" dirty="0" err="1"/>
              <a:t>Alles</a:t>
            </a:r>
            <a:r>
              <a:rPr lang="en-GB" sz="2000" i="1" dirty="0"/>
              <a:t> </a:t>
            </a:r>
            <a:r>
              <a:rPr lang="en-GB" sz="2000" i="1" dirty="0" err="1"/>
              <a:t>dat</a:t>
            </a:r>
            <a:r>
              <a:rPr lang="en-GB" sz="2000" i="1" dirty="0"/>
              <a:t> </a:t>
            </a:r>
            <a:r>
              <a:rPr lang="en-GB" sz="2000" b="1" i="1" dirty="0" err="1"/>
              <a:t>kan</a:t>
            </a:r>
            <a:r>
              <a:rPr lang="en-GB" sz="2000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 </a:t>
            </a:r>
            <a:r>
              <a:rPr lang="en-GB" sz="2000" b="1" i="1" dirty="0" err="1"/>
              <a:t>zal</a:t>
            </a:r>
            <a:r>
              <a:rPr lang="en-GB" sz="2000" b="1" i="1" dirty="0"/>
              <a:t> </a:t>
            </a:r>
            <a:r>
              <a:rPr lang="en-GB" sz="2000" i="1" dirty="0" err="1"/>
              <a:t>gebeuren</a:t>
            </a:r>
            <a:r>
              <a:rPr lang="en-GB" sz="2000" i="1" dirty="0"/>
              <a:t>”</a:t>
            </a:r>
            <a:endParaRPr lang="en-NL" sz="2000" i="1" dirty="0"/>
          </a:p>
        </p:txBody>
      </p:sp>
    </p:spTree>
    <p:extLst>
      <p:ext uri="{BB962C8B-B14F-4D97-AF65-F5344CB8AC3E}">
        <p14:creationId xmlns:p14="http://schemas.microsoft.com/office/powerpoint/2010/main" val="4132777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botsingen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195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Elementaire</a:t>
            </a:r>
            <a:r>
              <a:rPr lang="en-US" dirty="0"/>
              <a:t> </a:t>
            </a:r>
            <a:r>
              <a:rPr lang="en-US" dirty="0" err="1"/>
              <a:t>Deeltjes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u="sng">
                  <a:solidFill>
                    <a:srgbClr val="FFFF99"/>
                  </a:solidFill>
                  <a:latin typeface="Tahoma" pitchFamily="34" charset="0"/>
                </a:rPr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+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2/3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1/3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-</a:t>
              </a: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1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FFFF99"/>
                  </a:solidFill>
                  <a:latin typeface="Tahoma" pitchFamily="34" charset="0"/>
                </a:rPr>
                <a:t>0</a:t>
              </a: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u="sng">
                <a:solidFill>
                  <a:srgbClr val="FFFF99"/>
                </a:solidFill>
                <a:latin typeface="Tahoma" pitchFamily="34" charset="0"/>
              </a:rPr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99"/>
                </a:solidFill>
                <a:latin typeface="Tahoma" pitchFamily="34" charset="0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99"/>
                </a:solidFill>
                <a:latin typeface="Tahoma" pitchFamily="34" charset="0"/>
              </a:rPr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FFFF99"/>
                  </a:solidFill>
                  <a:latin typeface="Tahoma" pitchFamily="34" charset="0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nl-NL" sz="2800">
                  <a:solidFill>
                    <a:srgbClr val="FFFF99"/>
                  </a:solidFill>
                  <a:latin typeface="Tahoma" pitchFamily="34" charset="0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  <a:latin typeface="Tahoma" pitchFamily="34" charset="0"/>
                  </a:rPr>
                  <a:t>e</a:t>
                </a:r>
                <a:endParaRPr lang="en-US" sz="3200" b="1">
                  <a:solidFill>
                    <a:srgbClr val="990033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 dirty="0">
                  <a:solidFill>
                    <a:srgbClr val="FFFFFF"/>
                  </a:solidFill>
                  <a:latin typeface="Tahoma" pitchFamily="34" charset="0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Tahoma" pitchFamily="34" charset="0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800">
                    <a:solidFill>
                      <a:srgbClr val="FFFF99"/>
                    </a:solidFill>
                    <a:latin typeface="Tahoma" pitchFamily="34" charset="0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Tahoma" pitchFamily="34" charset="0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nl-NL" sz="2800">
                    <a:solidFill>
                      <a:srgbClr val="FFFF99"/>
                    </a:solidFill>
                    <a:latin typeface="Tahoma" pitchFamily="34" charset="0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i="1">
                  <a:solidFill>
                    <a:srgbClr val="FFFFFF"/>
                  </a:solidFill>
                  <a:latin typeface="Tahoma" pitchFamily="34" charset="0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5949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6678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0ED84FE-1506-734E-A379-757A9F7339F0}"/>
              </a:ext>
            </a:extLst>
          </p:cNvPr>
          <p:cNvSpPr txBox="1"/>
          <p:nvPr/>
        </p:nvSpPr>
        <p:spPr>
          <a:xfrm>
            <a:off x="1037163" y="3283607"/>
            <a:ext cx="4558171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4006ED7-B4B9-5245-9FB9-7299FDFB9396}"/>
              </a:ext>
            </a:extLst>
          </p:cNvPr>
          <p:cNvSpPr txBox="1"/>
          <p:nvPr/>
        </p:nvSpPr>
        <p:spPr>
          <a:xfrm>
            <a:off x="6408195" y="3294395"/>
            <a:ext cx="5279522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3 “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generaties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” van anti-</a:t>
            </a:r>
            <a:r>
              <a:rPr lang="en-US" sz="2800" dirty="0" err="1">
                <a:solidFill>
                  <a:srgbClr val="FFFFFF"/>
                </a:solidFill>
                <a:latin typeface="Tahoma" pitchFamily="34" charset="0"/>
              </a:rPr>
              <a:t>deeltjes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5978164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">
            <a:extLst>
              <a:ext uri="{FF2B5EF4-FFF2-40B4-BE49-F238E27FC236}">
                <a16:creationId xmlns:a16="http://schemas.microsoft.com/office/drawing/2014/main" id="{2F2DD9BB-B973-9C44-822C-695533D2E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9578" y="-103188"/>
            <a:ext cx="6092421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6096000" y="3164215"/>
            <a:ext cx="4806950" cy="523220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 </a:t>
            </a:r>
            <a:r>
              <a:rPr lang="en-US" dirty="0" err="1"/>
              <a:t>Element</a:t>
            </a:r>
            <a:r>
              <a:rPr lang="en-US" dirty="0" err="1">
                <a:solidFill>
                  <a:srgbClr val="000099"/>
                </a:solidFill>
              </a:rPr>
              <a:t>aire</a:t>
            </a:r>
            <a:r>
              <a:rPr lang="en-US" dirty="0">
                <a:solidFill>
                  <a:srgbClr val="000099"/>
                </a:solidFill>
              </a:rPr>
              <a:t> </a:t>
            </a:r>
            <a:r>
              <a:rPr lang="en-US" dirty="0" err="1">
                <a:solidFill>
                  <a:srgbClr val="000099"/>
                </a:solidFill>
              </a:rPr>
              <a:t>Deeltjes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4699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4662489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4727575" y="237807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4765676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4867276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38375" y="1444627"/>
            <a:ext cx="546100" cy="735013"/>
            <a:chOff x="306" y="838"/>
            <a:chExt cx="344" cy="463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8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6130925" y="1508126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6062664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1/3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6191250" y="3994151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6311901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230438" y="2339976"/>
            <a:ext cx="546100" cy="735013"/>
            <a:chOff x="301" y="1447"/>
            <a:chExt cx="344" cy="46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6413" y="1454152"/>
            <a:ext cx="546100" cy="735013"/>
            <a:chOff x="860" y="835"/>
            <a:chExt cx="344" cy="463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3044825" y="2339976"/>
            <a:ext cx="546100" cy="735013"/>
            <a:chOff x="877" y="1438"/>
            <a:chExt cx="344" cy="463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3863975" y="1454151"/>
            <a:ext cx="546100" cy="735012"/>
            <a:chOff x="1438" y="844"/>
            <a:chExt cx="344" cy="463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3856038" y="2347913"/>
            <a:ext cx="546100" cy="735013"/>
            <a:chOff x="1442" y="1425"/>
            <a:chExt cx="344" cy="463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2354263" y="793751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3033713" y="793751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3790950" y="7937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2241550" y="3906841"/>
            <a:ext cx="546100" cy="735013"/>
            <a:chOff x="317" y="2398"/>
            <a:chExt cx="344" cy="463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3906838" y="3883025"/>
            <a:ext cx="546100" cy="735013"/>
            <a:chOff x="1447" y="2392"/>
            <a:chExt cx="344" cy="463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3081338" y="3908429"/>
            <a:ext cx="546100" cy="735013"/>
            <a:chOff x="873" y="2390"/>
            <a:chExt cx="344" cy="463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2203451" y="4706938"/>
            <a:ext cx="587375" cy="766762"/>
            <a:chOff x="311" y="2983"/>
            <a:chExt cx="370" cy="483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3049588" y="4713289"/>
            <a:ext cx="576262" cy="769937"/>
            <a:chOff x="880" y="2969"/>
            <a:chExt cx="363" cy="485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3911600" y="4713288"/>
            <a:ext cx="552450" cy="779462"/>
            <a:chOff x="1450" y="2969"/>
            <a:chExt cx="348" cy="491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152400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1125538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7389813" y="1390284"/>
            <a:ext cx="546100" cy="735747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7423150" y="1443039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7381875" y="2286001"/>
            <a:ext cx="546100" cy="735013"/>
            <a:chOff x="301" y="1447"/>
            <a:chExt cx="344" cy="46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447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8197850" y="1400177"/>
            <a:ext cx="546100" cy="735013"/>
            <a:chOff x="860" y="835"/>
            <a:chExt cx="344" cy="463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3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8196263" y="2286001"/>
            <a:ext cx="546100" cy="735013"/>
            <a:chOff x="877" y="1438"/>
            <a:chExt cx="344" cy="463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438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9015413" y="1400176"/>
            <a:ext cx="546100" cy="735012"/>
            <a:chOff x="1438" y="844"/>
            <a:chExt cx="344" cy="463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844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9007475" y="2293938"/>
            <a:ext cx="546100" cy="735013"/>
            <a:chOff x="1442" y="1425"/>
            <a:chExt cx="344" cy="463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25"/>
              <a:ext cx="344" cy="463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7394575" y="3925891"/>
            <a:ext cx="546100" cy="735013"/>
            <a:chOff x="317" y="2398"/>
            <a:chExt cx="344" cy="463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398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9059863" y="3902075"/>
            <a:ext cx="546100" cy="735013"/>
            <a:chOff x="1447" y="2392"/>
            <a:chExt cx="344" cy="463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392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8234363" y="3927479"/>
            <a:ext cx="546100" cy="735013"/>
            <a:chOff x="873" y="2390"/>
            <a:chExt cx="344" cy="463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390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7356476" y="4725988"/>
            <a:ext cx="587375" cy="766762"/>
            <a:chOff x="311" y="2983"/>
            <a:chExt cx="370" cy="483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03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8202613" y="4732339"/>
            <a:ext cx="576262" cy="769937"/>
            <a:chOff x="880" y="2969"/>
            <a:chExt cx="363" cy="485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2991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9064625" y="4732338"/>
            <a:ext cx="552450" cy="779462"/>
            <a:chOff x="1450" y="2969"/>
            <a:chExt cx="348" cy="491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2997"/>
              <a:ext cx="344" cy="463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n</a:t>
              </a:r>
              <a:r>
                <a:rPr kumimoji="0" lang="en-US" sz="3600" b="1" i="0" u="none" strike="noStrike" kern="1200" cap="none" spc="0" normalizeH="0" baseline="-2500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7559676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8351839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9159876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7559676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8366126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9190039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7513639" y="4114801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8397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9250364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7497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8382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9174164" y="4983164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2803525" y="5834064"/>
            <a:ext cx="152798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7572375" y="5830095"/>
            <a:ext cx="2414444" cy="584775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6148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8958263" y="857251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7523163" y="860426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8220075" y="847726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30F94CA-5854-0541-A9FE-B06223E1BA09}"/>
              </a:ext>
            </a:extLst>
          </p:cNvPr>
          <p:cNvSpPr txBox="1"/>
          <p:nvPr/>
        </p:nvSpPr>
        <p:spPr>
          <a:xfrm>
            <a:off x="996675" y="3240965"/>
            <a:ext cx="10329494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“Flavor puzzle”: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Waarom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bestaan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er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34925560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A9DB1A-EEF5-B52C-E06E-A43AB26BB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US" sz="3600" i="1" kern="0" dirty="0" err="1">
                <a:solidFill>
                  <a:srgbClr val="00FFFF"/>
                </a:solidFill>
              </a:rPr>
              <a:t>pp</a:t>
            </a:r>
            <a:r>
              <a:rPr lang="en-US" sz="3600" i="1" kern="0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 err="1">
                <a:solidFill>
                  <a:srgbClr val="FFFF00"/>
                </a:solidFill>
              </a:rPr>
              <a:t>Higgs</a:t>
            </a:r>
            <a:r>
              <a:rPr lang="en-US" sz="3600" i="1" kern="0" dirty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>
                <a:solidFill>
                  <a:srgbClr val="C00000"/>
                </a:solidFill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284585599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9A6B28F-4F50-1DE2-D7C0-509322983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4706" y="370354"/>
            <a:ext cx="10085294" cy="649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4C27F7-A633-5A31-8DB0-01ECE128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Ontdekking van het Higgs deeltje</a:t>
            </a:r>
          </a:p>
        </p:txBody>
      </p:sp>
      <p:pic>
        <p:nvPicPr>
          <p:cNvPr id="4" name="HiggsGRID.mp4">
            <a:hlinkClick r:id="" action="ppaction://media"/>
            <a:extLst>
              <a:ext uri="{FF2B5EF4-FFF2-40B4-BE49-F238E27FC236}">
                <a16:creationId xmlns:a16="http://schemas.microsoft.com/office/drawing/2014/main" id="{B052A41F-023A-0241-B46A-BAA779654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3810000"/>
            <a:ext cx="4876800" cy="2743200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D398FD3-7CF6-8C5B-0ABC-2306D8D90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52700" y="58039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r>
              <a:rPr lang="en-US" sz="3600" i="1" kern="0" dirty="0" err="1">
                <a:solidFill>
                  <a:srgbClr val="00FFFF"/>
                </a:solidFill>
              </a:rPr>
              <a:t>pp</a:t>
            </a:r>
            <a:r>
              <a:rPr lang="en-US" sz="3600" i="1" kern="0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 err="1">
                <a:solidFill>
                  <a:srgbClr val="FFFF00"/>
                </a:solidFill>
              </a:rPr>
              <a:t>Higgs</a:t>
            </a:r>
            <a:r>
              <a:rPr lang="en-US" sz="3600" i="1" kern="0" dirty="0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3600" i="1" kern="0" dirty="0">
                <a:solidFill>
                  <a:srgbClr val="C00000"/>
                </a:solidFill>
                <a:sym typeface="Symbol" pitchFamily="-104" charset="2"/>
              </a:rPr>
              <a:t></a:t>
            </a:r>
          </a:p>
        </p:txBody>
      </p:sp>
    </p:spTree>
    <p:extLst>
      <p:ext uri="{BB962C8B-B14F-4D97-AF65-F5344CB8AC3E}">
        <p14:creationId xmlns:p14="http://schemas.microsoft.com/office/powerpoint/2010/main" val="1836441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Higgs: data </a:t>
            </a:r>
            <a:r>
              <a:rPr lang="en-US" dirty="0" err="1"/>
              <a:t>verzamelen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testen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117" y="707942"/>
            <a:ext cx="6082436" cy="58990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11059" y="2218218"/>
            <a:ext cx="2055691" cy="830997"/>
          </a:xfrm>
          <a:prstGeom prst="rect">
            <a:avLst/>
          </a:prstGeom>
          <a:solidFill>
            <a:srgbClr val="CC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3366FF"/>
                </a:solidFill>
              </a:rPr>
              <a:t>Ontdekking</a:t>
            </a:r>
            <a:endParaRPr lang="en-US" sz="2400" dirty="0">
              <a:solidFill>
                <a:srgbClr val="3366FF"/>
              </a:solidFill>
            </a:endParaRPr>
          </a:p>
          <a:p>
            <a:r>
              <a:rPr lang="en-US" sz="2400" dirty="0">
                <a:solidFill>
                  <a:srgbClr val="3366FF"/>
                </a:solidFill>
              </a:rPr>
              <a:t>Higgs </a:t>
            </a:r>
            <a:r>
              <a:rPr lang="en-US" sz="2400" dirty="0" err="1">
                <a:solidFill>
                  <a:srgbClr val="3366FF"/>
                </a:solidFill>
              </a:rPr>
              <a:t>deeltje</a:t>
            </a:r>
            <a:r>
              <a:rPr lang="en-US" sz="2400" dirty="0">
                <a:solidFill>
                  <a:srgbClr val="3366FF"/>
                </a:solidFill>
              </a:rPr>
              <a:t>!</a:t>
            </a:r>
          </a:p>
        </p:txBody>
      </p:sp>
      <p:sp>
        <p:nvSpPr>
          <p:cNvPr id="7" name="Down Arrow 6"/>
          <p:cNvSpPr/>
          <p:nvPr/>
        </p:nvSpPr>
        <p:spPr bwMode="auto">
          <a:xfrm rot="17455383">
            <a:off x="4415073" y="2789505"/>
            <a:ext cx="335851" cy="451485"/>
          </a:xfrm>
          <a:prstGeom prst="downArrow">
            <a:avLst/>
          </a:prstGeom>
          <a:solidFill>
            <a:srgbClr val="3366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47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02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13716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00FFFF"/>
                </a:solidFill>
              </a:rPr>
              <a:t>pp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</a:t>
            </a:r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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63602" y="30480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97002" y="33528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406602" y="2438401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300366" y="2651126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6430930" y="6002729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  <p:pic>
        <p:nvPicPr>
          <p:cNvPr id="9" name="Picture 8" descr="ScientistBlinked.jpg">
            <a:extLst>
              <a:ext uri="{FF2B5EF4-FFF2-40B4-BE49-F238E27FC236}">
                <a16:creationId xmlns:a16="http://schemas.microsoft.com/office/drawing/2014/main" id="{20C6E598-4AAE-98B3-5142-CAE151FD1B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9491" y="1308847"/>
            <a:ext cx="3381513" cy="49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34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51418" y="3583365"/>
            <a:ext cx="703847" cy="1081881"/>
          </a:xfrm>
        </p:spPr>
        <p:txBody>
          <a:bodyPr>
            <a:normAutofit fontScale="25000" lnSpcReduction="20000"/>
          </a:bodyPr>
          <a:lstStyle/>
          <a:p>
            <a:r>
              <a:rPr lang="en-US"/>
              <a:t>CERN</a:t>
            </a:r>
            <a:endParaRPr lang="en-US" dirty="0"/>
          </a:p>
          <a:p>
            <a:r>
              <a:rPr lang="en-US" dirty="0"/>
              <a:t>ICHEP (AUS)</a:t>
            </a:r>
          </a:p>
          <a:p>
            <a:r>
              <a:rPr lang="en-US" dirty="0" err="1"/>
              <a:t>Nikhef</a:t>
            </a:r>
            <a:r>
              <a:rPr lang="en-US" dirty="0"/>
              <a:t> (NL)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194" y="4088174"/>
            <a:ext cx="4853018" cy="262095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842793"/>
            <a:ext cx="3972822" cy="303640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194" y="851672"/>
            <a:ext cx="4853018" cy="303313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77788" y="4088175"/>
            <a:ext cx="3972822" cy="261897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625183" y="1219745"/>
            <a:ext cx="1959497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CC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48906" y="95899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5366" y="4083668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Sydney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Up Ribbon 17"/>
          <p:cNvSpPr/>
          <p:nvPr/>
        </p:nvSpPr>
        <p:spPr>
          <a:xfrm>
            <a:off x="2214975" y="248223"/>
            <a:ext cx="2879047" cy="435868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 July 2012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6382" y="916809"/>
            <a:ext cx="1959497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Amsterdam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71806" y="4100322"/>
            <a:ext cx="2612663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6600">
                <a:solidFill>
                  <a:srgbClr val="3333CC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0000"/>
                </a:outerShdw>
              </a:effectLst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0989" y="216589"/>
            <a:ext cx="4610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Bekendmaking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Higgs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ontdekking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5991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42900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7" name="Picture 6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45791538-FF64-9548-951C-C9663DA73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54" y="3995052"/>
            <a:ext cx="3344037" cy="28207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4">
            <a:extLst>
              <a:ext uri="{FF2B5EF4-FFF2-40B4-BE49-F238E27FC236}">
                <a16:creationId xmlns:a16="http://schemas.microsoft.com/office/drawing/2014/main" id="{DA1F6766-0FFC-F24B-96F4-8DB43EF4D99F}"/>
              </a:ext>
            </a:extLst>
          </p:cNvPr>
          <p:cNvGrpSpPr>
            <a:grpSpLocks/>
          </p:cNvGrpSpPr>
          <p:nvPr/>
        </p:nvGrpSpPr>
        <p:grpSpPr bwMode="auto">
          <a:xfrm>
            <a:off x="7070266" y="387351"/>
            <a:ext cx="4213225" cy="2486025"/>
            <a:chOff x="0" y="175"/>
            <a:chExt cx="2654" cy="1566"/>
          </a:xfrm>
        </p:grpSpPr>
        <p:pic>
          <p:nvPicPr>
            <p:cNvPr id="8" name="Picture 5" descr="atoom_3D">
              <a:extLst>
                <a:ext uri="{FF2B5EF4-FFF2-40B4-BE49-F238E27FC236}">
                  <a16:creationId xmlns:a16="http://schemas.microsoft.com/office/drawing/2014/main" id="{C01A0856-9807-6E4A-98D3-6C0773747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A8B0368-241F-1749-A617-B26689EBCD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52" name="Oval 7">
                <a:extLst>
                  <a:ext uri="{FF2B5EF4-FFF2-40B4-BE49-F238E27FC236}">
                    <a16:creationId xmlns:a16="http://schemas.microsoft.com/office/drawing/2014/main" id="{1324DF12-646C-5B43-ADA4-51CF92C03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Oval 8">
                <a:extLst>
                  <a:ext uri="{FF2B5EF4-FFF2-40B4-BE49-F238E27FC236}">
                    <a16:creationId xmlns:a16="http://schemas.microsoft.com/office/drawing/2014/main" id="{D03986C4-F06A-DE4A-91F3-B95EEABF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Line 9">
                <a:extLst>
                  <a:ext uri="{FF2B5EF4-FFF2-40B4-BE49-F238E27FC236}">
                    <a16:creationId xmlns:a16="http://schemas.microsoft.com/office/drawing/2014/main" id="{2C4B01B6-9B3D-DD48-95A2-E0E6B808B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Line 10">
                <a:extLst>
                  <a:ext uri="{FF2B5EF4-FFF2-40B4-BE49-F238E27FC236}">
                    <a16:creationId xmlns:a16="http://schemas.microsoft.com/office/drawing/2014/main" id="{550DB4F9-8C29-4C4F-9721-AD6C197B3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10" name="Picture 11" descr="atoomkern_3D">
              <a:extLst>
                <a:ext uri="{FF2B5EF4-FFF2-40B4-BE49-F238E27FC236}">
                  <a16:creationId xmlns:a16="http://schemas.microsoft.com/office/drawing/2014/main" id="{81D3490E-1692-E240-85A5-E0AA7B68C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11" name="Group 12">
              <a:extLst>
                <a:ext uri="{FF2B5EF4-FFF2-40B4-BE49-F238E27FC236}">
                  <a16:creationId xmlns:a16="http://schemas.microsoft.com/office/drawing/2014/main" id="{9254B7E3-CC22-D044-A8E3-46FA9AF474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48" name="Oval 13">
                <a:extLst>
                  <a:ext uri="{FF2B5EF4-FFF2-40B4-BE49-F238E27FC236}">
                    <a16:creationId xmlns:a16="http://schemas.microsoft.com/office/drawing/2014/main" id="{34009960-E64D-4446-9737-8BE65933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9" name="Oval 14">
                <a:extLst>
                  <a:ext uri="{FF2B5EF4-FFF2-40B4-BE49-F238E27FC236}">
                    <a16:creationId xmlns:a16="http://schemas.microsoft.com/office/drawing/2014/main" id="{D635AFE4-4021-A64C-8A1E-44AD378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Line 15">
                <a:extLst>
                  <a:ext uri="{FF2B5EF4-FFF2-40B4-BE49-F238E27FC236}">
                    <a16:creationId xmlns:a16="http://schemas.microsoft.com/office/drawing/2014/main" id="{8EB9DE2F-EEAC-564E-BF2E-D3421B6319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Line 16">
                <a:extLst>
                  <a:ext uri="{FF2B5EF4-FFF2-40B4-BE49-F238E27FC236}">
                    <a16:creationId xmlns:a16="http://schemas.microsoft.com/office/drawing/2014/main" id="{0BCD6B9F-4BDB-3643-ACDF-F8C1982933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46EB0064-E9AA-664D-B827-D4CB13B2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44" name="Oval 18">
                <a:extLst>
                  <a:ext uri="{FF2B5EF4-FFF2-40B4-BE49-F238E27FC236}">
                    <a16:creationId xmlns:a16="http://schemas.microsoft.com/office/drawing/2014/main" id="{143AE6AF-8F3A-1646-93E7-EC5985153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Oval 19">
                <a:extLst>
                  <a:ext uri="{FF2B5EF4-FFF2-40B4-BE49-F238E27FC236}">
                    <a16:creationId xmlns:a16="http://schemas.microsoft.com/office/drawing/2014/main" id="{AA13F8BC-3967-6A4D-A082-0D7240D33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6" name="Line 20">
                <a:extLst>
                  <a:ext uri="{FF2B5EF4-FFF2-40B4-BE49-F238E27FC236}">
                    <a16:creationId xmlns:a16="http://schemas.microsoft.com/office/drawing/2014/main" id="{3326F90E-250F-CD40-AE66-C8FA417332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Line 21">
                <a:extLst>
                  <a:ext uri="{FF2B5EF4-FFF2-40B4-BE49-F238E27FC236}">
                    <a16:creationId xmlns:a16="http://schemas.microsoft.com/office/drawing/2014/main" id="{8352B544-156A-D640-BA35-C1081D174F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2">
              <a:extLst>
                <a:ext uri="{FF2B5EF4-FFF2-40B4-BE49-F238E27FC236}">
                  <a16:creationId xmlns:a16="http://schemas.microsoft.com/office/drawing/2014/main" id="{422B1075-7153-1044-AC5B-8AEAAB6BC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40" name="Picture 23" descr="bolletje_3D_rood">
                <a:extLst>
                  <a:ext uri="{FF2B5EF4-FFF2-40B4-BE49-F238E27FC236}">
                    <a16:creationId xmlns:a16="http://schemas.microsoft.com/office/drawing/2014/main" id="{94AC700A-1A0C-4948-8397-2908453F8E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41" name="Picture 24" descr="bolletje_3D_geel">
                <a:extLst>
                  <a:ext uri="{FF2B5EF4-FFF2-40B4-BE49-F238E27FC236}">
                    <a16:creationId xmlns:a16="http://schemas.microsoft.com/office/drawing/2014/main" id="{98F38C8B-D014-9046-AB36-69F536A86C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42" name="Picture 25" descr="bolletje_3D_groen">
                <a:extLst>
                  <a:ext uri="{FF2B5EF4-FFF2-40B4-BE49-F238E27FC236}">
                    <a16:creationId xmlns:a16="http://schemas.microsoft.com/office/drawing/2014/main" id="{098654A1-A2B8-A14E-8F84-541CBB6EE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43" name="Picture 26" descr="bolletje_3D_groen">
                <a:extLst>
                  <a:ext uri="{FF2B5EF4-FFF2-40B4-BE49-F238E27FC236}">
                    <a16:creationId xmlns:a16="http://schemas.microsoft.com/office/drawing/2014/main" id="{8F35E5C7-1B20-A844-B5AA-0E208FE575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14" name="Group 27">
              <a:extLst>
                <a:ext uri="{FF2B5EF4-FFF2-40B4-BE49-F238E27FC236}">
                  <a16:creationId xmlns:a16="http://schemas.microsoft.com/office/drawing/2014/main" id="{22FEA3A3-5E3B-E044-BFA9-FFF8EECD01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36" name="Picture 28" descr="bolletje_3D_blauw">
                <a:extLst>
                  <a:ext uri="{FF2B5EF4-FFF2-40B4-BE49-F238E27FC236}">
                    <a16:creationId xmlns:a16="http://schemas.microsoft.com/office/drawing/2014/main" id="{A8E60E28-962F-B54F-89BB-745B01E18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37" name="Picture 29" descr="bolletje_3D_geel">
                <a:extLst>
                  <a:ext uri="{FF2B5EF4-FFF2-40B4-BE49-F238E27FC236}">
                    <a16:creationId xmlns:a16="http://schemas.microsoft.com/office/drawing/2014/main" id="{C3B8FA55-0552-F947-B0AB-72346F8EA7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8" name="Picture 30" descr="bolletje_3D_geel">
                <a:extLst>
                  <a:ext uri="{FF2B5EF4-FFF2-40B4-BE49-F238E27FC236}">
                    <a16:creationId xmlns:a16="http://schemas.microsoft.com/office/drawing/2014/main" id="{5C4F78C1-61A1-D145-BB77-39A96EEEE2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39" name="Picture 31" descr="bolletje_3D_groen">
                <a:extLst>
                  <a:ext uri="{FF2B5EF4-FFF2-40B4-BE49-F238E27FC236}">
                    <a16:creationId xmlns:a16="http://schemas.microsoft.com/office/drawing/2014/main" id="{6112A208-B5BE-1E4A-AA15-AB950E4C49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15" name="Picture 32" descr="bolletje_3D_groen_d">
              <a:extLst>
                <a:ext uri="{FF2B5EF4-FFF2-40B4-BE49-F238E27FC236}">
                  <a16:creationId xmlns:a16="http://schemas.microsoft.com/office/drawing/2014/main" id="{EC67B7D2-50AE-EC4E-B3CB-3A81506838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16" name="Picture 33" descr="bolletje_3D_geel_u">
              <a:extLst>
                <a:ext uri="{FF2B5EF4-FFF2-40B4-BE49-F238E27FC236}">
                  <a16:creationId xmlns:a16="http://schemas.microsoft.com/office/drawing/2014/main" id="{73CFA201-FE2B-344F-967D-070B77C3F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17" name="Group 34">
              <a:extLst>
                <a:ext uri="{FF2B5EF4-FFF2-40B4-BE49-F238E27FC236}">
                  <a16:creationId xmlns:a16="http://schemas.microsoft.com/office/drawing/2014/main" id="{9D4A79EB-B1BE-A746-AB41-FAA829F1F8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32" name="Oval 35">
                <a:extLst>
                  <a:ext uri="{FF2B5EF4-FFF2-40B4-BE49-F238E27FC236}">
                    <a16:creationId xmlns:a16="http://schemas.microsoft.com/office/drawing/2014/main" id="{3AACCA62-41A2-3D48-8084-762A09A10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6">
                <a:extLst>
                  <a:ext uri="{FF2B5EF4-FFF2-40B4-BE49-F238E27FC236}">
                    <a16:creationId xmlns:a16="http://schemas.microsoft.com/office/drawing/2014/main" id="{503C117B-1581-9644-A76F-9B6CEC7A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Line 37">
                <a:extLst>
                  <a:ext uri="{FF2B5EF4-FFF2-40B4-BE49-F238E27FC236}">
                    <a16:creationId xmlns:a16="http://schemas.microsoft.com/office/drawing/2014/main" id="{60C36E59-8031-4646-BFD4-5C014CDAA9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Line 38">
                <a:extLst>
                  <a:ext uri="{FF2B5EF4-FFF2-40B4-BE49-F238E27FC236}">
                    <a16:creationId xmlns:a16="http://schemas.microsoft.com/office/drawing/2014/main" id="{322FD422-825B-D74C-BB32-6B20294BB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39">
              <a:extLst>
                <a:ext uri="{FF2B5EF4-FFF2-40B4-BE49-F238E27FC236}">
                  <a16:creationId xmlns:a16="http://schemas.microsoft.com/office/drawing/2014/main" id="{C7724896-5856-CB4B-AE00-17EF3C41D2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28" name="Oval 40">
                <a:extLst>
                  <a:ext uri="{FF2B5EF4-FFF2-40B4-BE49-F238E27FC236}">
                    <a16:creationId xmlns:a16="http://schemas.microsoft.com/office/drawing/2014/main" id="{BC296CAE-AD8B-5B4B-A40F-965BE0E17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97757551-CB50-9E47-85AC-4B49F0D12C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Line 42">
                <a:extLst>
                  <a:ext uri="{FF2B5EF4-FFF2-40B4-BE49-F238E27FC236}">
                    <a16:creationId xmlns:a16="http://schemas.microsoft.com/office/drawing/2014/main" id="{96BC1AE5-E748-FF4A-831E-16CB055485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ED71AA-03EB-D247-8682-EC228BD9B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44">
              <a:extLst>
                <a:ext uri="{FF2B5EF4-FFF2-40B4-BE49-F238E27FC236}">
                  <a16:creationId xmlns:a16="http://schemas.microsoft.com/office/drawing/2014/main" id="{C4746294-3DDF-A448-8FFB-A36AAADFB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24" name="Oval 45">
                <a:extLst>
                  <a:ext uri="{FF2B5EF4-FFF2-40B4-BE49-F238E27FC236}">
                    <a16:creationId xmlns:a16="http://schemas.microsoft.com/office/drawing/2014/main" id="{67DCEB3A-DC38-BE48-B58F-53135E80C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46">
                <a:extLst>
                  <a:ext uri="{FF2B5EF4-FFF2-40B4-BE49-F238E27FC236}">
                    <a16:creationId xmlns:a16="http://schemas.microsoft.com/office/drawing/2014/main" id="{F4988F52-DB96-4E41-8E4F-3C168E93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47">
                <a:extLst>
                  <a:ext uri="{FF2B5EF4-FFF2-40B4-BE49-F238E27FC236}">
                    <a16:creationId xmlns:a16="http://schemas.microsoft.com/office/drawing/2014/main" id="{A484E1A5-FE7D-1C4B-BAF2-2F02C813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48">
                <a:extLst>
                  <a:ext uri="{FF2B5EF4-FFF2-40B4-BE49-F238E27FC236}">
                    <a16:creationId xmlns:a16="http://schemas.microsoft.com/office/drawing/2014/main" id="{E13CFEFC-AE30-4D4B-9EB8-950DE4A74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0" name="Picture 49" descr="bolletje_3D_bruin_e">
              <a:extLst>
                <a:ext uri="{FF2B5EF4-FFF2-40B4-BE49-F238E27FC236}">
                  <a16:creationId xmlns:a16="http://schemas.microsoft.com/office/drawing/2014/main" id="{CF25B6EE-2ED6-C344-9D7B-DF9390791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21" name="Group 50">
              <a:extLst>
                <a:ext uri="{FF2B5EF4-FFF2-40B4-BE49-F238E27FC236}">
                  <a16:creationId xmlns:a16="http://schemas.microsoft.com/office/drawing/2014/main" id="{FDFDD869-710E-394D-AD3C-D79B0D500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22" name="Picture 51">
                <a:extLst>
                  <a:ext uri="{FF2B5EF4-FFF2-40B4-BE49-F238E27FC236}">
                    <a16:creationId xmlns:a16="http://schemas.microsoft.com/office/drawing/2014/main" id="{E493C1CE-3C92-CA44-9FDE-866030DD5F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3" name="Picture 52">
                <a:extLst>
                  <a:ext uri="{FF2B5EF4-FFF2-40B4-BE49-F238E27FC236}">
                    <a16:creationId xmlns:a16="http://schemas.microsoft.com/office/drawing/2014/main" id="{5BAD0888-2A79-554F-9D7A-D503B23983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3823045685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nglertHiggsHan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15" y="1935757"/>
            <a:ext cx="7151532" cy="429091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741252" y="6226676"/>
            <a:ext cx="2357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Francois </a:t>
            </a:r>
            <a:r>
              <a:rPr lang="en-US" sz="2400" dirty="0" err="1">
                <a:solidFill>
                  <a:srgbClr val="FFFF00"/>
                </a:solidFill>
              </a:rPr>
              <a:t>E</a:t>
            </a:r>
            <a:r>
              <a:rPr lang="en-US" sz="2400" dirty="0" err="1">
                <a:solidFill>
                  <a:schemeClr val="bg1"/>
                </a:solidFill>
              </a:rPr>
              <a:t>nglert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82070" y="6226676"/>
            <a:ext cx="1737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Peter </a:t>
            </a:r>
            <a:r>
              <a:rPr lang="en-US" sz="2400" dirty="0">
                <a:solidFill>
                  <a:srgbClr val="FFFF00"/>
                </a:solidFill>
              </a:rPr>
              <a:t>H</a:t>
            </a:r>
            <a:r>
              <a:rPr lang="en-US" sz="2400" dirty="0">
                <a:solidFill>
                  <a:schemeClr val="bg1"/>
                </a:solidFill>
              </a:rPr>
              <a:t>iggs</a:t>
            </a:r>
          </a:p>
        </p:txBody>
      </p:sp>
      <p:sp>
        <p:nvSpPr>
          <p:cNvPr id="9" name="Up Ribbon 8"/>
          <p:cNvSpPr/>
          <p:nvPr/>
        </p:nvSpPr>
        <p:spPr>
          <a:xfrm>
            <a:off x="5589407" y="329953"/>
            <a:ext cx="4935161" cy="1288235"/>
          </a:xfrm>
          <a:prstGeom prst="ribbon2">
            <a:avLst>
              <a:gd name="adj1" fmla="val 19924"/>
              <a:gd name="adj2" fmla="val 63335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2013 Nobel </a:t>
            </a:r>
            <a:r>
              <a:rPr lang="en-US" dirty="0" err="1"/>
              <a:t>prijs</a:t>
            </a:r>
            <a:r>
              <a:rPr lang="en-US" dirty="0"/>
              <a:t> in </a:t>
            </a:r>
            <a:r>
              <a:rPr lang="en-US" dirty="0" err="1"/>
              <a:t>Natuurkunde</a:t>
            </a:r>
            <a:r>
              <a:rPr lang="en-US" dirty="0"/>
              <a:t>  </a:t>
            </a:r>
          </a:p>
        </p:txBody>
      </p:sp>
      <p:pic>
        <p:nvPicPr>
          <p:cNvPr id="1026" name="Picture 2" descr="A mechanism for mass – CERN Courier">
            <a:extLst>
              <a:ext uri="{FF2B5EF4-FFF2-40B4-BE49-F238E27FC236}">
                <a16:creationId xmlns:a16="http://schemas.microsoft.com/office/drawing/2014/main" id="{66409B6A-3B8F-45D4-2A99-55F33097A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12471"/>
          <a:stretch/>
        </p:blipFill>
        <p:spPr bwMode="auto">
          <a:xfrm>
            <a:off x="588808" y="2642603"/>
            <a:ext cx="3155578" cy="356870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4ECB55-E39F-0D08-03C7-03E627A97169}"/>
              </a:ext>
            </a:extLst>
          </p:cNvPr>
          <p:cNvSpPr txBox="1"/>
          <p:nvPr/>
        </p:nvSpPr>
        <p:spPr>
          <a:xfrm>
            <a:off x="1273099" y="6211303"/>
            <a:ext cx="1910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Robert </a:t>
            </a:r>
            <a:r>
              <a:rPr lang="en-US" sz="2400" dirty="0" err="1">
                <a:solidFill>
                  <a:srgbClr val="FFFF00"/>
                </a:solidFill>
              </a:rPr>
              <a:t>B</a:t>
            </a:r>
            <a:r>
              <a:rPr lang="en-US" sz="2400" dirty="0" err="1">
                <a:solidFill>
                  <a:schemeClr val="bg1"/>
                </a:solidFill>
              </a:rPr>
              <a:t>rout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1265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795" y="443576"/>
            <a:ext cx="76454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48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4: </a:t>
            </a:r>
            <a:r>
              <a:rPr lang="en-US" sz="4000" dirty="0" err="1"/>
              <a:t>Krachten</a:t>
            </a:r>
            <a:r>
              <a:rPr lang="en-US" sz="4000" dirty="0">
                <a:solidFill>
                  <a:schemeClr val="bg1"/>
                </a:solidFill>
              </a:rPr>
              <a:t>: “</a:t>
            </a:r>
            <a:r>
              <a:rPr lang="en-US" sz="4000" dirty="0" err="1">
                <a:solidFill>
                  <a:schemeClr val="bg1"/>
                </a:solidFill>
              </a:rPr>
              <a:t>Standaard</a:t>
            </a:r>
            <a:r>
              <a:rPr lang="en-US" sz="4000" dirty="0">
                <a:solidFill>
                  <a:schemeClr val="bg1"/>
                </a:solidFill>
              </a:rPr>
              <a:t>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27773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A4ED-E275-A542-B4A9-F36FEBFD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  <a:r>
              <a:rPr lang="en-US" dirty="0" err="1"/>
              <a:t>Krachten</a:t>
            </a:r>
            <a:r>
              <a:rPr lang="en-US" dirty="0"/>
              <a:t> in Quantum </a:t>
            </a:r>
            <a:r>
              <a:rPr lang="en-US" dirty="0" err="1"/>
              <a:t>Mechanica</a:t>
            </a:r>
            <a:r>
              <a:rPr lang="en-US" dirty="0"/>
              <a:t>: </a:t>
            </a:r>
            <a:r>
              <a:rPr lang="en-US" dirty="0" err="1"/>
              <a:t>deeltjesuitwisseling</a:t>
            </a:r>
            <a:r>
              <a:rPr lang="en-US" dirty="0"/>
              <a:t> </a:t>
            </a:r>
          </a:p>
        </p:txBody>
      </p:sp>
      <p:pic>
        <p:nvPicPr>
          <p:cNvPr id="4" name="Picture 3" descr="BoatsParticleExchange.jpg">
            <a:extLst>
              <a:ext uri="{FF2B5EF4-FFF2-40B4-BE49-F238E27FC236}">
                <a16:creationId xmlns:a16="http://schemas.microsoft.com/office/drawing/2014/main" id="{DE7630D6-13E1-284B-9D83-46FBD345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12" y="935242"/>
            <a:ext cx="6607372" cy="23951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7F42F-FEF8-B748-83A5-D275F235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3" y="3666926"/>
            <a:ext cx="6595488" cy="27749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70764" y="3013501"/>
            <a:ext cx="2611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Er is </a:t>
            </a:r>
            <a:r>
              <a:rPr lang="en-US" sz="2400" dirty="0" err="1">
                <a:solidFill>
                  <a:srgbClr val="FFFF00"/>
                </a:solidFill>
              </a:rPr>
              <a:t>geen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dirty="0" err="1">
                <a:solidFill>
                  <a:srgbClr val="FFFF00"/>
                </a:solidFill>
              </a:rPr>
              <a:t>aktie</a:t>
            </a:r>
            <a:r>
              <a:rPr lang="en-US" sz="2400" dirty="0">
                <a:solidFill>
                  <a:srgbClr val="FFFF00"/>
                </a:solidFill>
              </a:rPr>
              <a:t> op </a:t>
            </a:r>
            <a:r>
              <a:rPr lang="en-US" sz="2400" dirty="0" err="1">
                <a:solidFill>
                  <a:srgbClr val="FFFF00"/>
                </a:solidFill>
              </a:rPr>
              <a:t>afstand</a:t>
            </a:r>
            <a:r>
              <a:rPr lang="en-US" sz="2400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6FB89-0D49-8D4A-94C1-62F8C2009662}"/>
              </a:ext>
            </a:extLst>
          </p:cNvPr>
          <p:cNvSpPr txBox="1"/>
          <p:nvPr/>
        </p:nvSpPr>
        <p:spPr>
          <a:xfrm>
            <a:off x="8480378" y="1479509"/>
            <a:ext cx="2805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Afstotende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73D3E-0269-8C4D-B836-0F7E462BFB80}"/>
              </a:ext>
            </a:extLst>
          </p:cNvPr>
          <p:cNvSpPr txBox="1"/>
          <p:nvPr/>
        </p:nvSpPr>
        <p:spPr>
          <a:xfrm>
            <a:off x="8480378" y="5274995"/>
            <a:ext cx="3213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66FFFF"/>
                </a:solidFill>
              </a:rPr>
              <a:t>“</a:t>
            </a:r>
            <a:r>
              <a:rPr lang="en-US" sz="2400" dirty="0" err="1">
                <a:solidFill>
                  <a:srgbClr val="66FFFF"/>
                </a:solidFill>
              </a:rPr>
              <a:t>Aantrekkende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>
                <a:solidFill>
                  <a:srgbClr val="66FFFF"/>
                </a:solidFill>
              </a:rPr>
              <a:t>kracht</a:t>
            </a:r>
            <a:r>
              <a:rPr lang="en-US" sz="2400" dirty="0">
                <a:solidFill>
                  <a:srgbClr val="66FFFF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2253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08837275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92277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7889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37" name="Picture 36" descr="feynman-diagram-tattoo-1.jpg">
            <a:extLst>
              <a:ext uri="{FF2B5EF4-FFF2-40B4-BE49-F238E27FC236}">
                <a16:creationId xmlns:a16="http://schemas.microsoft.com/office/drawing/2014/main" id="{93CD93AE-79E8-044C-8DEA-2DF52491499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23077" y="3727134"/>
            <a:ext cx="3796768" cy="284757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38" name="Picture 37" descr="Richard_Feynman.jpg">
            <a:extLst>
              <a:ext uri="{FF2B5EF4-FFF2-40B4-BE49-F238E27FC236}">
                <a16:creationId xmlns:a16="http://schemas.microsoft.com/office/drawing/2014/main" id="{6C6DC75E-DA4B-0945-996A-9ACEEF5787A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55579" y="3857084"/>
            <a:ext cx="1946016" cy="27244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940AA35E-CB8C-754B-BB22-EC4501753813}"/>
              </a:ext>
            </a:extLst>
          </p:cNvPr>
          <p:cNvSpPr txBox="1">
            <a:spLocks/>
          </p:cNvSpPr>
          <p:nvPr/>
        </p:nvSpPr>
        <p:spPr bwMode="auto">
          <a:xfrm>
            <a:off x="8819659" y="5760395"/>
            <a:ext cx="1436731" cy="59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?!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DD3F53-8731-ED46-B302-4C4648038329}"/>
              </a:ext>
            </a:extLst>
          </p:cNvPr>
          <p:cNvCxnSpPr>
            <a:cxnSpLocks/>
          </p:cNvCxnSpPr>
          <p:nvPr/>
        </p:nvCxnSpPr>
        <p:spPr bwMode="auto">
          <a:xfrm>
            <a:off x="5896565" y="5358384"/>
            <a:ext cx="1368399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93CEF3-8BBB-8E49-82C9-017C1531FBC3}"/>
              </a:ext>
            </a:extLst>
          </p:cNvPr>
          <p:cNvSpPr txBox="1"/>
          <p:nvPr/>
        </p:nvSpPr>
        <p:spPr>
          <a:xfrm>
            <a:off x="1091943" y="6205378"/>
            <a:ext cx="194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680200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Hoe </a:t>
            </a:r>
            <a:r>
              <a:rPr lang="en-US" dirty="0" err="1"/>
              <a:t>Sterk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Krachten</a:t>
            </a:r>
            <a:r>
              <a:rPr lang="en-US" dirty="0"/>
              <a:t>?</a:t>
            </a:r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1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8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0.00000000000000000000000000000000000000001</a:t>
            </a:r>
            <a:endParaRPr lang="en-US" sz="1600" baseline="30000" dirty="0"/>
          </a:p>
        </p:txBody>
      </p:sp>
      <p:sp>
        <p:nvSpPr>
          <p:cNvPr id="8" name="Rectangle 7"/>
          <p:cNvSpPr/>
          <p:nvPr/>
        </p:nvSpPr>
        <p:spPr>
          <a:xfrm>
            <a:off x="4638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0.0001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7159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6003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/>
              <a:t>60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9291" y="5556815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38704" y="5535435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Strength</a:t>
            </a:r>
            <a:endParaRPr lang="en-US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628391" y="3285767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688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54117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6A59-2592-EB43-A575-4C7EA32B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Het Standaardmodel: Deeltjes en Krachten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30CF-F8CC-534D-8489-EEB2245B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4" descr="Will we all die because of the Higgs field?">
            <a:extLst>
              <a:ext uri="{FF2B5EF4-FFF2-40B4-BE49-F238E27FC236}">
                <a16:creationId xmlns:a16="http://schemas.microsoft.com/office/drawing/2014/main" id="{C04D3909-83C2-5447-A36F-3E5C162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14EE2-337F-BE4A-A269-DCE28BEA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64843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2" y="855957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7" y="1398813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Standaard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Model: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Theorie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9" y="514351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6" name="Picture 5" descr="PeterVanStraaten3.jpg">
            <a:extLst>
              <a:ext uri="{FF2B5EF4-FFF2-40B4-BE49-F238E27FC236}">
                <a16:creationId xmlns:a16="http://schemas.microsoft.com/office/drawing/2014/main" id="{0FC2E8FB-18A0-6B08-DE92-28BF9A3E8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27" y="1223925"/>
            <a:ext cx="3921794" cy="51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828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ubble Ultra Deep Field">
            <a:extLst>
              <a:ext uri="{FF2B5EF4-FFF2-40B4-BE49-F238E27FC236}">
                <a16:creationId xmlns:a16="http://schemas.microsoft.com/office/drawing/2014/main" id="{0EEA5A4F-AEB4-1269-0F97-7535C1B5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06699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521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Molecuul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1069419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163919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Atoomkern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40235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Elektron</a:t>
            </a: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L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3393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45142F95-9CE6-90FE-498E-A9ACA778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02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073900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475101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8411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1273" y="3915277"/>
            <a:ext cx="2367525" cy="1095630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Quantum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deeltjes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van 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natuur-krachten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8144295" y="5284025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71729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ubble Ultra Deep Field">
            <a:extLst>
              <a:ext uri="{FF2B5EF4-FFF2-40B4-BE49-F238E27FC236}">
                <a16:creationId xmlns:a16="http://schemas.microsoft.com/office/drawing/2014/main" id="{3E6F2E82-954C-E9A2-2D8F-D9E5D8B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53201" y="1793718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28956" y="1781805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5" y="5010276"/>
            <a:ext cx="1817053" cy="818631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Bouwstenen</a:t>
            </a:r>
            <a:b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van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materie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0C7FF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300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4861218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ubble Ultra Deep Field">
            <a:extLst>
              <a:ext uri="{FF2B5EF4-FFF2-40B4-BE49-F238E27FC236}">
                <a16:creationId xmlns:a16="http://schemas.microsoft.com/office/drawing/2014/main" id="{6CB64786-B6BA-6DE5-FB45-C057293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Het ‘Higgs’ veld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vult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het vacuum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453056" y="5405552"/>
            <a:ext cx="3946004" cy="1095642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1964: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Standaard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Model </a:t>
            </a:r>
            <a:r>
              <a:rPr kumimoji="0" lang="en-US" sz="2200" b="0" i="1" u="sng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voorspelling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: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lege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ruimte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is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niet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leeg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1994999" y="4820309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3475294" y="4828779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9" cstate="print"/>
          <a:srcRect l="27760" t="12624" r="30461" b="14183"/>
          <a:stretch/>
        </p:blipFill>
        <p:spPr>
          <a:xfrm>
            <a:off x="4871535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2130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Brout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525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Englert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1258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Higgs</a:t>
            </a:r>
          </a:p>
        </p:txBody>
      </p:sp>
    </p:spTree>
    <p:extLst>
      <p:ext uri="{BB962C8B-B14F-4D97-AF65-F5344CB8AC3E}">
        <p14:creationId xmlns:p14="http://schemas.microsoft.com/office/powerpoint/2010/main" val="819256714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ubble Ultra Deep Field">
            <a:extLst>
              <a:ext uri="{FF2B5EF4-FFF2-40B4-BE49-F238E27FC236}">
                <a16:creationId xmlns:a16="http://schemas.microsoft.com/office/drawing/2014/main" id="{66FE327B-6362-5C62-9808-3CCD900F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bouwstenen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van de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natuur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138199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708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73317" y="3438553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373674" y="3006355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681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3721831" y="4941837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2197890" y="4943040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348892" y="5642073"/>
            <a:ext cx="4998484" cy="106182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glow rad="317500">
              <a:srgbClr val="C000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1972: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Met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kopieën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deeltjes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is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asymmetrie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tussen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materie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antimaterie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mogelijk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99264" y="4954782"/>
            <a:ext cx="5882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Massa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wordt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veroorzaakt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door het Higgs veld!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829" y="6415607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Kobayashi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8573" y="642118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Maskawa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90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11046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verdween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antimaterie</a:t>
            </a:r>
            <a:r>
              <a:rPr lang="en-US" dirty="0">
                <a:solidFill>
                  <a:srgbClr val="FFFFFF"/>
                </a:solidFill>
              </a:rPr>
              <a:t> in de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materie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straling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9355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niet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het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exacte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spiegelbeeld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van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?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395377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Klein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overschot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692428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Domineert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8233201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F01E5-77EF-9947-D723-BBE088626C83}"/>
              </a:ext>
            </a:extLst>
          </p:cNvPr>
          <p:cNvSpPr txBox="1"/>
          <p:nvPr/>
        </p:nvSpPr>
        <p:spPr>
          <a:xfrm>
            <a:off x="3308808" y="5774166"/>
            <a:ext cx="4850653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In de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theorie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zijn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hiervoor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drie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generaties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van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deeltjes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 </a:t>
            </a:r>
            <a:r>
              <a:rPr lang="en-US" sz="2200" b="1" i="1" dirty="0" err="1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nodig</a:t>
            </a: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6ABBD-6399-EB4B-6E2E-224F3A1E6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8B3B7-9B81-0896-39B2-8A7FDCB6A988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69760-CCC7-CA64-8916-C40F532D93FC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C94C4-8298-38E7-FF27-2C6D8809827A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AE1BF-F97A-4962-F8DE-159C91548595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C0A52D-8F47-C924-836E-12A55727A3B8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AF4F10-98FA-14B4-D86E-C2140DDF4696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52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9" grpId="0" animBg="1"/>
      <p:bldP spid="6" grpId="0"/>
      <p:bldP spid="7" grpId="0"/>
      <p:bldP spid="8" grpId="0"/>
      <p:bldP spid="11" grpId="0" animBg="1"/>
      <p:bldP spid="14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-3334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73506" y="3429000"/>
            <a:ext cx="8542418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5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Zijn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krachten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identiek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voor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materie</a:t>
            </a:r>
            <a:r>
              <a:rPr lang="en-US" sz="4000" dirty="0">
                <a:solidFill>
                  <a:schemeClr val="bg1"/>
                </a:solidFill>
              </a:rPr>
              <a:t> and </a:t>
            </a:r>
            <a:r>
              <a:rPr lang="en-US" sz="4000" dirty="0" err="1">
                <a:solidFill>
                  <a:schemeClr val="bg1"/>
                </a:solidFill>
              </a:rPr>
              <a:t>antimaterie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11" descr="CartoonCP">
            <a:extLst>
              <a:ext uri="{FF2B5EF4-FFF2-40B4-BE49-F238E27FC236}">
                <a16:creationId xmlns:a16="http://schemas.microsoft.com/office/drawing/2014/main" id="{CA187E1D-7A1D-0E49-A5AB-94DA17F69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543" y="273106"/>
            <a:ext cx="2705427" cy="2637242"/>
          </a:xfrm>
          <a:prstGeom prst="rect">
            <a:avLst/>
          </a:prstGeom>
          <a:noFill/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05F642F2-A6D7-4E42-8D17-8BADF7E1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3105"/>
            <a:ext cx="3206710" cy="263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81086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7D378911-5895-C44F-A716-510E2B99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-660400"/>
            <a:ext cx="12268200" cy="75184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56CBAF-C6B5-C442-8448-345EDAD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</a:t>
            </a:r>
            <a:r>
              <a:rPr lang="en-NL" i="1" dirty="0"/>
              <a:t>LHCB experiment: vervallen van </a:t>
            </a:r>
            <a:r>
              <a:rPr lang="en-NL" i="1" dirty="0">
                <a:solidFill>
                  <a:srgbClr val="FFFF00"/>
                </a:solidFill>
              </a:rPr>
              <a:t>B</a:t>
            </a:r>
            <a:r>
              <a:rPr lang="en-NL" i="1" dirty="0"/>
              <a:t> deeltjes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6425592-CF62-F844-B0B6-F02EE0D0C0E3}"/>
              </a:ext>
            </a:extLst>
          </p:cNvPr>
          <p:cNvSpPr/>
          <p:nvPr/>
        </p:nvSpPr>
        <p:spPr bwMode="auto">
          <a:xfrm>
            <a:off x="4081530" y="3772509"/>
            <a:ext cx="1870537" cy="892624"/>
          </a:xfrm>
          <a:prstGeom prst="ellipse">
            <a:avLst/>
          </a:pr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3" descr="05-0440-01D">
            <a:extLst>
              <a:ext uri="{FF2B5EF4-FFF2-40B4-BE49-F238E27FC236}">
                <a16:creationId xmlns:a16="http://schemas.microsoft.com/office/drawing/2014/main" id="{909ACCAC-88DC-E841-B197-E59DF90A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29506"/>
            <a:ext cx="2878668" cy="2166356"/>
          </a:xfrm>
          <a:prstGeom prst="rect">
            <a:avLst/>
          </a:prstGeom>
          <a:noFill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5A5707D-5D73-8848-B44A-1A575BBD309C}"/>
              </a:ext>
            </a:extLst>
          </p:cNvPr>
          <p:cNvSpPr/>
          <p:nvPr/>
        </p:nvSpPr>
        <p:spPr bwMode="auto">
          <a:xfrm>
            <a:off x="845173" y="1298886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99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818461" y="181884"/>
            <a:ext cx="4850754" cy="402317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LHCb Detector: B-deeltjes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B64D1D-654E-0D41-B9F2-8D125B460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702" y="1301922"/>
            <a:ext cx="11091894" cy="49718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9" name="Content Placeholder 5" descr="PrimaryVertexTwoSensorsOblique.png">
            <a:extLst>
              <a:ext uri="{FF2B5EF4-FFF2-40B4-BE49-F238E27FC236}">
                <a16:creationId xmlns:a16="http://schemas.microsoft.com/office/drawing/2014/main" id="{8C4FC10C-00EA-0440-A5AD-2BF380AE1F2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2085219" y="1670892"/>
            <a:ext cx="7338786" cy="403604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5DCCF5-44FF-2249-904E-660D42BFA343}"/>
              </a:ext>
            </a:extLst>
          </p:cNvPr>
          <p:cNvCxnSpPr>
            <a:cxnSpLocks/>
            <a:endCxn id="11" idx="5"/>
          </p:cNvCxnSpPr>
          <p:nvPr/>
        </p:nvCxnSpPr>
        <p:spPr bwMode="auto">
          <a:xfrm flipV="1">
            <a:off x="3810000" y="3872294"/>
            <a:ext cx="6743483" cy="319737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CE22DA9A-2709-8343-978E-8DCF2DA12A16}"/>
              </a:ext>
            </a:extLst>
          </p:cNvPr>
          <p:cNvSpPr/>
          <p:nvPr/>
        </p:nvSpPr>
        <p:spPr bwMode="auto">
          <a:xfrm>
            <a:off x="10331759" y="3429000"/>
            <a:ext cx="259766" cy="51935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6F0EF0-87A8-0B4A-8D6B-D8EA7D60F859}"/>
              </a:ext>
            </a:extLst>
          </p:cNvPr>
          <p:cNvCxnSpPr>
            <a:cxnSpLocks/>
            <a:endCxn id="11" idx="7"/>
          </p:cNvCxnSpPr>
          <p:nvPr/>
        </p:nvCxnSpPr>
        <p:spPr bwMode="auto">
          <a:xfrm>
            <a:off x="7675619" y="298036"/>
            <a:ext cx="2877864" cy="3207021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/>
              <p:nvPr/>
            </p:nvSpPr>
            <p:spPr>
              <a:xfrm>
                <a:off x="955740" y="4848192"/>
                <a:ext cx="7251000" cy="1200329"/>
              </a:xfrm>
              <a:prstGeom prst="rect">
                <a:avLst/>
              </a:prstGeom>
              <a:solidFill>
                <a:schemeClr val="tx1">
                  <a:alpha val="25000"/>
                </a:schemeClr>
              </a:solidFill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solidFill>
                      <a:srgbClr val="FFFFFF"/>
                    </a:solidFill>
                  </a:rPr>
                  <a:t>R</a:t>
                </a:r>
                <a:r>
                  <a:rPr lang="en-NL" sz="2400" dirty="0">
                    <a:solidFill>
                      <a:srgbClr val="FFFFFF"/>
                    </a:solidFill>
                  </a:rPr>
                  <a:t>econstrueer miljoenen </a:t>
                </a:r>
                <a14:m>
                  <m:oMath xmlns:m="http://schemas.openxmlformats.org/officeDocument/2006/math">
                    <m:r>
                      <a:rPr lang="en-NL" sz="2400" i="1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NL" sz="2400" dirty="0">
                    <a:solidFill>
                      <a:srgbClr val="FFFFFF"/>
                    </a:solidFill>
                  </a:rPr>
                  <a:t>-deeltjes vervallen en selecteer interessante gevallen.</a:t>
                </a:r>
              </a:p>
              <a:p>
                <a:r>
                  <a:rPr lang="en-GB" sz="2400" dirty="0">
                    <a:solidFill>
                      <a:srgbClr val="FFFFFF"/>
                    </a:solidFill>
                  </a:rPr>
                  <a:t>G</a:t>
                </a:r>
                <a:r>
                  <a:rPr lang="en-NL" sz="2400" dirty="0">
                    <a:solidFill>
                      <a:srgbClr val="FFFFFF"/>
                    </a:solidFill>
                  </a:rPr>
                  <a:t>aat verval anders bij materie dan bij antimaterie?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798B399-60E2-D44C-A439-23DDC4FFF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740" y="4848192"/>
                <a:ext cx="7251000" cy="1200329"/>
              </a:xfrm>
              <a:prstGeom prst="rect">
                <a:avLst/>
              </a:prstGeom>
              <a:blipFill>
                <a:blip r:embed="rId7"/>
                <a:stretch>
                  <a:fillRect l="-1220" t="-4124" b="-9278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5A8DA8A-7C7E-DD45-B0C7-2037C636AD13}"/>
              </a:ext>
            </a:extLst>
          </p:cNvPr>
          <p:cNvSpPr txBox="1"/>
          <p:nvPr/>
        </p:nvSpPr>
        <p:spPr>
          <a:xfrm>
            <a:off x="6966508" y="1543056"/>
            <a:ext cx="1563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NL" dirty="0">
                <a:solidFill>
                  <a:srgbClr val="FFFFFF"/>
                </a:solidFill>
              </a:rPr>
              <a:t>Zoom in op botsingspunt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AB4647-D387-0D4A-A8DC-146FE7CE40A3}"/>
              </a:ext>
            </a:extLst>
          </p:cNvPr>
          <p:cNvGrpSpPr/>
          <p:nvPr/>
        </p:nvGrpSpPr>
        <p:grpSpPr>
          <a:xfrm>
            <a:off x="0" y="829506"/>
            <a:ext cx="2878668" cy="2166356"/>
            <a:chOff x="0" y="829506"/>
            <a:chExt cx="2878668" cy="2166356"/>
          </a:xfrm>
        </p:grpSpPr>
        <p:pic>
          <p:nvPicPr>
            <p:cNvPr id="13" name="Picture 3" descr="05-0440-01D">
              <a:extLst>
                <a:ext uri="{FF2B5EF4-FFF2-40B4-BE49-F238E27FC236}">
                  <a16:creationId xmlns:a16="http://schemas.microsoft.com/office/drawing/2014/main" id="{B8987701-E1D6-B241-8508-2B3C0F42D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0" y="829506"/>
              <a:ext cx="2878668" cy="2166356"/>
            </a:xfrm>
            <a:prstGeom prst="rect">
              <a:avLst/>
            </a:prstGeom>
            <a:noFill/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0EED9C-BE03-1D4C-9A80-6D957B85B92E}"/>
                </a:ext>
              </a:extLst>
            </p:cNvPr>
            <p:cNvSpPr/>
            <p:nvPr/>
          </p:nvSpPr>
          <p:spPr bwMode="auto">
            <a:xfrm>
              <a:off x="845173" y="1298886"/>
              <a:ext cx="416361" cy="445246"/>
            </a:xfrm>
            <a:prstGeom prst="ellipse">
              <a:avLst/>
            </a:prstGeom>
            <a:noFill/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5034BB1A-3E7A-7D41-9A1A-09AA4B85D77A}"/>
              </a:ext>
            </a:extLst>
          </p:cNvPr>
          <p:cNvSpPr/>
          <p:nvPr/>
        </p:nvSpPr>
        <p:spPr bwMode="auto">
          <a:xfrm>
            <a:off x="6945803" y="3060090"/>
            <a:ext cx="512271" cy="638337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E0647E-E7D3-874B-8E4A-DCB7C06D89FF}"/>
              </a:ext>
            </a:extLst>
          </p:cNvPr>
          <p:cNvCxnSpPr/>
          <p:nvPr/>
        </p:nvCxnSpPr>
        <p:spPr bwMode="auto">
          <a:xfrm flipH="1">
            <a:off x="7275115" y="2189387"/>
            <a:ext cx="96529" cy="728361"/>
          </a:xfrm>
          <a:prstGeom prst="straightConnector1">
            <a:avLst/>
          </a:prstGeom>
          <a:solidFill>
            <a:srgbClr val="FFFF99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091962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  <p:bldP spid="3" grpId="0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B-</a:t>
            </a:r>
            <a:r>
              <a:rPr lang="en-US" dirty="0" err="1">
                <a:solidFill>
                  <a:schemeClr val="bg1"/>
                </a:solidFill>
              </a:rPr>
              <a:t>vervalsproces</a:t>
            </a:r>
            <a:r>
              <a:rPr lang="en-US" dirty="0">
                <a:solidFill>
                  <a:schemeClr val="bg1"/>
                </a:solidFill>
              </a:rPr>
              <a:t>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err="1">
                <a:solidFill>
                  <a:schemeClr val="bg1"/>
                </a:solidFill>
              </a:rPr>
              <a:t>materie</a:t>
            </a:r>
            <a:r>
              <a:rPr lang="en-US" dirty="0">
                <a:solidFill>
                  <a:schemeClr val="bg1"/>
                </a:solidFill>
              </a:rPr>
              <a:t> vs </a:t>
            </a:r>
            <a:r>
              <a:rPr lang="en-US" dirty="0" err="1">
                <a:solidFill>
                  <a:schemeClr val="bg1"/>
                </a:solidFill>
              </a:rPr>
              <a:t>antimaterie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379742" y="5746913"/>
            <a:ext cx="9397323" cy="1085039"/>
          </a:xfrm>
          <a:prstGeom prst="rect">
            <a:avLst/>
          </a:prstGeom>
          <a:noFill/>
        </p:spPr>
        <p:txBody>
          <a:bodyPr/>
          <a:lstStyle/>
          <a:p>
            <a:pPr marL="0" indent="0">
              <a:buNone/>
            </a:pPr>
            <a:r>
              <a:rPr lang="en-US" sz="2200" u="sng" dirty="0" err="1">
                <a:sym typeface="Wingdings" pitchFamily="2" charset="2"/>
              </a:rPr>
              <a:t>Asymmetrie</a:t>
            </a:r>
            <a:r>
              <a:rPr lang="en-US" sz="2200" dirty="0">
                <a:sym typeface="Wingdings" pitchFamily="2" charset="2"/>
              </a:rPr>
              <a:t>: </a:t>
            </a:r>
            <a:r>
              <a:rPr lang="en-US" sz="2200" dirty="0" err="1">
                <a:sym typeface="Wingdings" pitchFamily="2" charset="2"/>
              </a:rPr>
              <a:t>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vervalsproces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anders</a:t>
            </a:r>
            <a:r>
              <a:rPr lang="en-US" sz="2200" dirty="0">
                <a:sym typeface="Wingdings" pitchFamily="2" charset="2"/>
              </a:rPr>
              <a:t> dan </a:t>
            </a:r>
            <a:r>
              <a:rPr lang="en-US" sz="2200" dirty="0" err="1">
                <a:sym typeface="Wingdings" pitchFamily="2" charset="2"/>
              </a:rPr>
              <a:t>antimaterie</a:t>
            </a:r>
            <a:r>
              <a:rPr lang="en-US" sz="2200" dirty="0">
                <a:sym typeface="Wingdings" pitchFamily="2" charset="2"/>
              </a:rPr>
              <a:t> </a:t>
            </a:r>
            <a:r>
              <a:rPr lang="en-US" sz="2200" dirty="0" err="1">
                <a:sym typeface="Wingdings" pitchFamily="2" charset="2"/>
              </a:rPr>
              <a:t>versie</a:t>
            </a:r>
            <a:r>
              <a:rPr lang="en-US" sz="2200" dirty="0">
                <a:sym typeface="Wingdings" pitchFamily="2" charset="2"/>
              </a:rPr>
              <a:t>!</a:t>
            </a:r>
            <a:endParaRPr lang="en-US" sz="2200" dirty="0"/>
          </a:p>
          <a:p>
            <a:pPr marL="0" indent="0">
              <a:buNone/>
            </a:pPr>
            <a:r>
              <a:rPr lang="en-US" sz="2200" dirty="0"/>
              <a:t>Quantum </a:t>
            </a:r>
            <a:r>
              <a:rPr lang="en-US" sz="2200" dirty="0" err="1"/>
              <a:t>krachten</a:t>
            </a:r>
            <a:r>
              <a:rPr lang="en-US" sz="2200" dirty="0"/>
              <a:t> </a:t>
            </a:r>
            <a:r>
              <a:rPr lang="en-US" sz="2200" dirty="0" err="1"/>
              <a:t>tussen</a:t>
            </a:r>
            <a:r>
              <a:rPr lang="en-US" sz="2200" dirty="0"/>
              <a:t> 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dirty="0" err="1"/>
              <a:t>en</a:t>
            </a:r>
            <a:r>
              <a:rPr lang="en-US" sz="2200" dirty="0"/>
              <a:t> anti-</a:t>
            </a:r>
            <a:r>
              <a:rPr lang="en-US" sz="2200" dirty="0" err="1"/>
              <a:t>deeltjes</a:t>
            </a:r>
            <a:r>
              <a:rPr lang="en-US" sz="2200" dirty="0"/>
              <a:t> </a:t>
            </a:r>
            <a:r>
              <a:rPr lang="en-US" sz="2200" b="1" i="1" dirty="0" err="1"/>
              <a:t>niet</a:t>
            </a:r>
            <a:r>
              <a:rPr lang="en-US" sz="2200" b="1" i="1" dirty="0"/>
              <a:t> </a:t>
            </a:r>
            <a:r>
              <a:rPr lang="en-US" sz="2200" b="1" i="1" dirty="0" err="1"/>
              <a:t>altijd</a:t>
            </a:r>
            <a:r>
              <a:rPr lang="en-US" sz="2200" b="1" i="1" dirty="0"/>
              <a:t> </a:t>
            </a:r>
            <a:r>
              <a:rPr lang="en-US" sz="2200" b="1" i="1" dirty="0" err="1"/>
              <a:t>identiek</a:t>
            </a:r>
            <a:r>
              <a:rPr lang="en-US" sz="2200" b="1" i="1" dirty="0"/>
              <a:t>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125A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25A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𝐵</m:t>
                              </m:r>
                            </m:e>
                          </m:acc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4F319AA-6DCD-E44E-8CAF-409725CB4D29}"/>
              </a:ext>
            </a:extLst>
          </p:cNvPr>
          <p:cNvCxnSpPr>
            <a:cxnSpLocks/>
          </p:cNvCxnSpPr>
          <p:nvPr/>
        </p:nvCxnSpPr>
        <p:spPr bwMode="auto">
          <a:xfrm>
            <a:off x="3529013" y="1575526"/>
            <a:ext cx="175005" cy="267724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1E25602-FB9B-D247-BC46-3F7A09596FD9}"/>
              </a:ext>
            </a:extLst>
          </p:cNvPr>
          <p:cNvCxnSpPr>
            <a:cxnSpLocks/>
          </p:cNvCxnSpPr>
          <p:nvPr/>
        </p:nvCxnSpPr>
        <p:spPr bwMode="auto">
          <a:xfrm>
            <a:off x="7753365" y="1556475"/>
            <a:ext cx="1376348" cy="25810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22E2F0A1-F97E-8541-89BC-73D7D854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7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F71C1AC9-3A26-CB49-B3EF-67C235C960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8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492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lang="en-US" sz="2000" b="1" i="1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dirty="0">
                    <a:solidFill>
                      <a:srgbClr val="FF0000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FF0000"/>
                    </a:solidFill>
                    <a:latin typeface="Tahoma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11" descr="CartoonCP">
            <a:extLst>
              <a:ext uri="{FF2B5EF4-FFF2-40B4-BE49-F238E27FC236}">
                <a16:creationId xmlns:a16="http://schemas.microsoft.com/office/drawing/2014/main" id="{EA205545-FF5E-1F46-AEF0-75E6D2E71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2668" y="1632277"/>
            <a:ext cx="3706510" cy="3613095"/>
          </a:xfrm>
          <a:prstGeom prst="rect">
            <a:avLst/>
          </a:prstGeom>
          <a:noFill/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Dit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gebeurt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alleen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als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er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tenminste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drie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b="1" i="1" kern="0" dirty="0" err="1">
                <a:solidFill>
                  <a:srgbClr val="FFFF00"/>
                </a:solidFill>
                <a:sym typeface="Wingdings" pitchFamily="2" charset="2"/>
              </a:rPr>
              <a:t>generaties</a:t>
            </a:r>
            <a:r>
              <a:rPr lang="en-US" sz="2200" b="1" i="1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deeltjes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en-US" sz="2200" kern="0" dirty="0" err="1">
                <a:solidFill>
                  <a:srgbClr val="FFFF00"/>
                </a:solidFill>
                <a:sym typeface="Wingdings" pitchFamily="2" charset="2"/>
              </a:rPr>
              <a:t>bestaan</a:t>
            </a:r>
            <a:r>
              <a:rPr lang="en-US" sz="2200" kern="0" dirty="0">
                <a:solidFill>
                  <a:srgbClr val="FFFF00"/>
                </a:solidFill>
                <a:sym typeface="Wingdings" pitchFamily="2" charset="2"/>
              </a:rPr>
              <a:t>!!! </a:t>
            </a:r>
            <a:endParaRPr lang="en-US" sz="2200" kern="0" dirty="0">
              <a:solidFill>
                <a:srgbClr val="FFFF0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lvl="0" indent="0">
              <a:buNone/>
              <a:defRPr/>
            </a:pPr>
            <a:r>
              <a:rPr lang="en-US" sz="2200" kern="0" dirty="0">
                <a:sym typeface="Wingdings" pitchFamily="2" charset="2"/>
              </a:rPr>
              <a:t>The </a:t>
            </a:r>
            <a:r>
              <a:rPr lang="en-US" sz="2200" kern="0" dirty="0" err="1">
                <a:sym typeface="Wingdings" pitchFamily="2" charset="2"/>
              </a:rPr>
              <a:t>materie</a:t>
            </a:r>
            <a:r>
              <a:rPr lang="en-US" sz="2200" kern="0" dirty="0">
                <a:sym typeface="Wingdings" pitchFamily="2" charset="2"/>
              </a:rPr>
              <a:t> – </a:t>
            </a:r>
            <a:r>
              <a:rPr lang="en-US" sz="2200" kern="0" dirty="0" err="1">
                <a:sym typeface="Wingdings" pitchFamily="2" charset="2"/>
              </a:rPr>
              <a:t>antimaterie</a:t>
            </a:r>
            <a:r>
              <a:rPr lang="en-US" sz="2200" kern="0" dirty="0">
                <a:sym typeface="Wingdings" pitchFamily="2" charset="2"/>
              </a:rPr>
              <a:t> </a:t>
            </a:r>
            <a:r>
              <a:rPr lang="en-US" sz="2200" kern="0" dirty="0" err="1">
                <a:sym typeface="Wingdings" pitchFamily="2" charset="2"/>
              </a:rPr>
              <a:t>symmetrie</a:t>
            </a:r>
            <a:r>
              <a:rPr lang="en-US" sz="2200" kern="0" dirty="0">
                <a:sym typeface="Wingdings" pitchFamily="2" charset="2"/>
              </a:rPr>
              <a:t> is </a:t>
            </a:r>
            <a:r>
              <a:rPr lang="en-US" sz="2200" kern="0" dirty="0" err="1">
                <a:sym typeface="Wingdings" pitchFamily="2" charset="2"/>
              </a:rPr>
              <a:t>verbroken</a:t>
            </a:r>
            <a:endParaRPr lang="en-US" sz="2200" kern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lang="en-US" sz="2000" b="1" i="1" kern="0" dirty="0" err="1">
                    <a:solidFill>
                      <a:srgbClr val="0432FF"/>
                    </a:solidFill>
                    <a:latin typeface="Tahoma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lvl="0" indent="-342900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lang="en-US" sz="2000" kern="0" dirty="0" err="1">
                    <a:solidFill>
                      <a:srgbClr val="0432FF"/>
                    </a:solidFill>
                    <a:latin typeface="Tahoma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kern="0" baseline="30000" dirty="0">
                    <a:solidFill>
                      <a:srgbClr val="0432FF"/>
                    </a:solidFill>
                    <a:latin typeface="Tahoma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322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nl-NL" sz="2800">
                <a:solidFill>
                  <a:srgbClr val="FFFFFF"/>
                </a:solidFill>
                <a:latin typeface="Tahoma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36" y="1854263"/>
            <a:ext cx="277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Lego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blokken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van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natuur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Bouwstenen van materie</a:t>
            </a:r>
          </a:p>
        </p:txBody>
      </p:sp>
      <p:pic>
        <p:nvPicPr>
          <p:cNvPr id="63" name="Picture 62" descr="FrikandelSpeciaal.jpg">
            <a:extLst>
              <a:ext uri="{FF2B5EF4-FFF2-40B4-BE49-F238E27FC236}">
                <a16:creationId xmlns:a16="http://schemas.microsoft.com/office/drawing/2014/main" id="{8CFBBCED-4EF6-4245-A573-B0476227F8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20" y="2898858"/>
            <a:ext cx="3461378" cy="19229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882741" y="2855425"/>
            <a:ext cx="1243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Zelfs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periodiek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systeem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064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66" grpId="0"/>
      <p:bldP spid="5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3" y="67067"/>
            <a:ext cx="11447489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B-</a:t>
            </a:r>
            <a:r>
              <a:rPr lang="en-US" dirty="0" err="1"/>
              <a:t>vervalsproces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materie</a:t>
            </a:r>
            <a:r>
              <a:rPr lang="en-US" dirty="0"/>
              <a:t> vs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C3DCE6F-2CFB-CF40-9C22-E8A8FAC108DB}"/>
              </a:ext>
            </a:extLst>
          </p:cNvPr>
          <p:cNvGrpSpPr/>
          <p:nvPr/>
        </p:nvGrpSpPr>
        <p:grpSpPr>
          <a:xfrm>
            <a:off x="800738" y="1154242"/>
            <a:ext cx="4711711" cy="4510889"/>
            <a:chOff x="1019330" y="1154243"/>
            <a:chExt cx="4635995" cy="444050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19330" y="1154243"/>
              <a:ext cx="4635995" cy="4440502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246518" y="1938649"/>
              <a:ext cx="192241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235808" y="1174087"/>
              <a:ext cx="1978431" cy="424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DC5D56-6BC1-B74E-8E52-937620035007}"/>
              </a:ext>
            </a:extLst>
          </p:cNvPr>
          <p:cNvGrpSpPr/>
          <p:nvPr/>
        </p:nvGrpSpPr>
        <p:grpSpPr>
          <a:xfrm>
            <a:off x="6348692" y="1144639"/>
            <a:ext cx="4711711" cy="4520494"/>
            <a:chOff x="5691462" y="1144639"/>
            <a:chExt cx="4711711" cy="4520494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91462" y="1154243"/>
              <a:ext cx="4711711" cy="451089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7866873" y="1938649"/>
              <a:ext cx="1962537" cy="5324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B</a:t>
              </a:r>
              <a:r>
                <a:rPr kumimoji="0" lang="en-US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0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→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n-GB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K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- 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p</a:t>
              </a:r>
              <a:r>
                <a:rPr kumimoji="0" lang="en-GB" sz="16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+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7439698" y="2487178"/>
              <a:ext cx="14401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187038" y="1144639"/>
              <a:ext cx="251568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Antimaterie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 </a:t>
              </a:r>
              <a:r>
                <a:rPr kumimoji="0" lang="en-US" sz="2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proces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/>
          <p:cNvCxnSpPr>
            <a:cxnSpLocks/>
          </p:cNvCxnSpPr>
          <p:nvPr/>
        </p:nvCxnSpPr>
        <p:spPr>
          <a:xfrm>
            <a:off x="5031879" y="2820005"/>
            <a:ext cx="3065049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F7372-3C29-984F-8935-DABD1CA6C116}"/>
              </a:ext>
            </a:extLst>
          </p:cNvPr>
          <p:cNvCxnSpPr>
            <a:cxnSpLocks/>
          </p:cNvCxnSpPr>
          <p:nvPr/>
        </p:nvCxnSpPr>
        <p:spPr bwMode="auto">
          <a:xfrm>
            <a:off x="5800731" y="2343755"/>
            <a:ext cx="0" cy="476250"/>
          </a:xfrm>
          <a:prstGeom prst="straightConnector1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/>
              <p:cNvSpPr txBox="1">
                <a:spLocks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anti-B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77466" y="397266"/>
                <a:ext cx="3354420" cy="863601"/>
              </a:xfrm>
              <a:prstGeom prst="rect">
                <a:avLst/>
              </a:prstGeom>
              <a:blipFill>
                <a:blip r:embed="rId5"/>
                <a:stretch>
                  <a:fillRect l="-1119" t="-1389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3463F111-5189-714C-902C-370BFD4C1078}"/>
              </a:ext>
            </a:extLst>
          </p:cNvPr>
          <p:cNvSpPr/>
          <p:nvPr/>
        </p:nvSpPr>
        <p:spPr bwMode="auto">
          <a:xfrm>
            <a:off x="3053416" y="1951082"/>
            <a:ext cx="1631497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64EF72-31D0-5F48-9ABA-F5D3D21EBD91}"/>
              </a:ext>
            </a:extLst>
          </p:cNvPr>
          <p:cNvCxnSpPr>
            <a:cxnSpLocks/>
          </p:cNvCxnSpPr>
          <p:nvPr/>
        </p:nvCxnSpPr>
        <p:spPr>
          <a:xfrm>
            <a:off x="2552783" y="2343755"/>
            <a:ext cx="3433682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/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207594-BD7F-FC47-B069-DAA3071EA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8899" y="1843250"/>
                <a:ext cx="1570238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3002D6F0-E859-944D-BB25-185AB9EADE6F}"/>
              </a:ext>
            </a:extLst>
          </p:cNvPr>
          <p:cNvSpPr/>
          <p:nvPr/>
        </p:nvSpPr>
        <p:spPr bwMode="auto">
          <a:xfrm>
            <a:off x="8457352" y="1856867"/>
            <a:ext cx="1772498" cy="868923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/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0" lang="en-NL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BADA8F-1CEB-9840-B3AD-69F8F0C69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01" y="1814575"/>
                <a:ext cx="157023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E73485-5750-0A42-BFA9-A27B8C5E1867}"/>
              </a:ext>
            </a:extLst>
          </p:cNvPr>
          <p:cNvSpPr txBox="1">
            <a:spLocks/>
          </p:cNvSpPr>
          <p:nvPr/>
        </p:nvSpPr>
        <p:spPr bwMode="auto">
          <a:xfrm>
            <a:off x="6601377" y="5887964"/>
            <a:ext cx="5100082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Dit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gebeurt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alleen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als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er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tenminste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drie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generaties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deeltjes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bestaan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!!!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D2DDA1-0E61-734C-8A5D-26687E5C00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51" y="1599525"/>
            <a:ext cx="4083283" cy="3704284"/>
          </a:xfrm>
          <a:prstGeom prst="rect">
            <a:avLst/>
          </a:prstGeom>
          <a:solidFill>
            <a:schemeClr val="tx1"/>
          </a:solidFill>
          <a:ln w="19050">
            <a:solidFill>
              <a:srgbClr val="3366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2D61E1CA-3C0F-2147-91F1-30D5A87F0826}"/>
              </a:ext>
            </a:extLst>
          </p:cNvPr>
          <p:cNvSpPr/>
          <p:nvPr/>
        </p:nvSpPr>
        <p:spPr bwMode="auto">
          <a:xfrm>
            <a:off x="8224403" y="2663681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ED570F7-84FE-0A47-859E-B7A9799CDEA8}"/>
              </a:ext>
            </a:extLst>
          </p:cNvPr>
          <p:cNvSpPr/>
          <p:nvPr/>
        </p:nvSpPr>
        <p:spPr bwMode="auto">
          <a:xfrm>
            <a:off x="7727173" y="2655795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F6F3073-A744-BC49-94E6-F3C296253681}"/>
              </a:ext>
            </a:extLst>
          </p:cNvPr>
          <p:cNvSpPr/>
          <p:nvPr/>
        </p:nvSpPr>
        <p:spPr bwMode="auto">
          <a:xfrm>
            <a:off x="7223631" y="2655794"/>
            <a:ext cx="416361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E319AEF-9F37-EE45-8434-A98E98B742A3}"/>
              </a:ext>
            </a:extLst>
          </p:cNvPr>
          <p:cNvSpPr txBox="1">
            <a:spLocks/>
          </p:cNvSpPr>
          <p:nvPr/>
        </p:nvSpPr>
        <p:spPr bwMode="auto">
          <a:xfrm>
            <a:off x="1702108" y="5834089"/>
            <a:ext cx="4406850" cy="108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»"/>
              <a:defRPr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FF99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The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–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antimaterie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symmetrie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 is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verbroken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 </a:t>
                </a:r>
                <a:r>
                  <a:rPr kumimoji="0" lang="en-US" sz="2000" b="1" i="1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deeltje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verval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naar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𝐾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een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𝜋</m:t>
                        </m:r>
                      </m:e>
                      <m:sup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432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432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particle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432FF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Content Placeholder 2">
                <a:extLst>
                  <a:ext uri="{FF2B5EF4-FFF2-40B4-BE49-F238E27FC236}">
                    <a16:creationId xmlns:a16="http://schemas.microsoft.com/office/drawing/2014/main" id="{DD84DB75-962B-E540-BB13-6C033B134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793" y="448067"/>
                <a:ext cx="3134781" cy="863601"/>
              </a:xfrm>
              <a:prstGeom prst="rect">
                <a:avLst/>
              </a:prstGeom>
              <a:blipFill>
                <a:blip r:embed="rId10"/>
                <a:stretch>
                  <a:fillRect l="-1600" t="-2817" r="-800"/>
                </a:stretch>
              </a:blipFill>
              <a:ln w="38100">
                <a:solidFill>
                  <a:srgbClr val="0070C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4" descr="Will we all die because of the Higgs field?">
            <a:extLst>
              <a:ext uri="{FF2B5EF4-FFF2-40B4-BE49-F238E27FC236}">
                <a16:creationId xmlns:a16="http://schemas.microsoft.com/office/drawing/2014/main" id="{2C1E0F60-C280-FD47-8D06-996B6C37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65" y="1657106"/>
            <a:ext cx="4185814" cy="3662587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2E477DD-51AE-914F-1DE2-3F92504B9EFC}"/>
              </a:ext>
            </a:extLst>
          </p:cNvPr>
          <p:cNvSpPr/>
          <p:nvPr/>
        </p:nvSpPr>
        <p:spPr bwMode="auto">
          <a:xfrm>
            <a:off x="2535646" y="3672188"/>
            <a:ext cx="1841197" cy="44524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375945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2256303" y="730856"/>
            <a:ext cx="5645969" cy="1569660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non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Asymmetrie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in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kracht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Beetje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meer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dan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antimaterie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Rest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annihileert</a:t>
            </a:r>
            <a:endParaRPr lang="en-US" sz="2400" dirty="0">
              <a:solidFill>
                <a:srgbClr val="FFFFFF"/>
              </a:solidFill>
              <a:sym typeface="Wingdings" pitchFamily="2" charset="2"/>
            </a:endParaRPr>
          </a:p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à"/>
              <a:defRPr/>
            </a:pP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Materie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universum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</a:t>
            </a:r>
            <a:r>
              <a:rPr lang="en-US" sz="2400" dirty="0" err="1">
                <a:solidFill>
                  <a:srgbClr val="FFFFFF"/>
                </a:solidFill>
                <a:sym typeface="Wingdings" pitchFamily="2" charset="2"/>
              </a:rPr>
              <a:t>blijft</a:t>
            </a:r>
            <a:r>
              <a:rPr lang="en-US" sz="2400" dirty="0">
                <a:solidFill>
                  <a:srgbClr val="FFFFFF"/>
                </a:solidFill>
                <a:sym typeface="Wingdings" pitchFamily="2" charset="2"/>
              </a:rPr>
              <a:t> over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4C40E7-7DF4-CA42-A464-D5ACCBA6841D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PeterVanStraaten8.jpg">
            <a:extLst>
              <a:ext uri="{FF2B5EF4-FFF2-40B4-BE49-F238E27FC236}">
                <a16:creationId xmlns:a16="http://schemas.microsoft.com/office/drawing/2014/main" id="{9734401B-676E-D44D-A697-EC895AF70B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49" y="1019047"/>
            <a:ext cx="4325204" cy="47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29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5" grpId="0" animBg="1"/>
      <p:bldP spid="21" grpId="0" animBg="1"/>
      <p:bldP spid="17" grpId="0" animBg="1"/>
      <p:bldP spid="2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7F6A7D54-A5BC-0E47-BAAD-07C8C8F0E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6112A80-7D06-A04F-BB3A-C3E130E59C28}"/>
              </a:ext>
            </a:extLst>
          </p:cNvPr>
          <p:cNvSpPr/>
          <p:nvPr/>
        </p:nvSpPr>
        <p:spPr bwMode="auto">
          <a:xfrm>
            <a:off x="2701969" y="1321689"/>
            <a:ext cx="8291370" cy="1339015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AA318-194C-6142-BC22-20C748AF9086}"/>
              </a:ext>
            </a:extLst>
          </p:cNvPr>
          <p:cNvSpPr txBox="1"/>
          <p:nvPr/>
        </p:nvSpPr>
        <p:spPr>
          <a:xfrm>
            <a:off x="2768529" y="1262484"/>
            <a:ext cx="82044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Helaas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het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werkt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lang="en-US" sz="2800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bg1"/>
                </a:solidFill>
                <a:latin typeface="Tahoma"/>
              </a:rPr>
              <a:t>Asymmetrie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niet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groot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genoeg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Verklaring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vereist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nieuwe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kracht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 of </a:t>
            </a:r>
            <a:r>
              <a:rPr lang="en-US" sz="2800" b="1" i="1" dirty="0" err="1">
                <a:solidFill>
                  <a:schemeClr val="bg1"/>
                </a:solidFill>
                <a:latin typeface="Tahoma"/>
              </a:rPr>
              <a:t>deeltjes</a:t>
            </a:r>
            <a:r>
              <a:rPr lang="en-US" sz="2800" b="1" i="1" dirty="0">
                <a:solidFill>
                  <a:schemeClr val="bg1"/>
                </a:solidFill>
                <a:latin typeface="Tahoma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C3CD590-1DE0-4D4E-BC04-4DBF1AD9AACA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9401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lvl="0">
              <a:defRPr/>
            </a:pPr>
            <a:r>
              <a:rPr lang="en-US" i="1" kern="0" dirty="0" err="1">
                <a:solidFill>
                  <a:srgbClr val="FFFFFF"/>
                </a:solidFill>
              </a:rPr>
              <a:t>Vroege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Universum</a:t>
            </a:r>
            <a:r>
              <a:rPr lang="en-US" i="1" kern="0" dirty="0">
                <a:solidFill>
                  <a:srgbClr val="FFFFFF"/>
                </a:solidFill>
              </a:rPr>
              <a:t>: </a:t>
            </a:r>
            <a:r>
              <a:rPr lang="en-US" i="1" kern="0" dirty="0" err="1">
                <a:solidFill>
                  <a:srgbClr val="FFFFFF"/>
                </a:solidFill>
              </a:rPr>
              <a:t>waar</a:t>
            </a:r>
            <a:r>
              <a:rPr lang="en-US" i="1" kern="0" dirty="0">
                <a:solidFill>
                  <a:srgbClr val="FFFFFF"/>
                </a:solidFill>
              </a:rPr>
              <a:t> is de </a:t>
            </a:r>
            <a:r>
              <a:rPr lang="en-US" i="1" kern="0" dirty="0" err="1">
                <a:solidFill>
                  <a:srgbClr val="FFFFFF"/>
                </a:solidFill>
              </a:rPr>
              <a:t>antimaterie</a:t>
            </a:r>
            <a:r>
              <a:rPr lang="en-US" i="1" kern="0" dirty="0">
                <a:solidFill>
                  <a:srgbClr val="FFFFFF"/>
                </a:solidFill>
              </a:rPr>
              <a:t> </a:t>
            </a:r>
            <a:r>
              <a:rPr lang="en-US" i="1" kern="0" dirty="0" err="1">
                <a:solidFill>
                  <a:srgbClr val="FFFFFF"/>
                </a:solidFill>
              </a:rPr>
              <a:t>heen</a:t>
            </a:r>
            <a:r>
              <a:rPr lang="en-US" i="1" kern="0" dirty="0">
                <a:solidFill>
                  <a:srgbClr val="FFFF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403467609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37709" y="2832379"/>
            <a:ext cx="8049491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6: </a:t>
            </a:r>
            <a:r>
              <a:rPr lang="en-US" sz="4000" dirty="0" err="1"/>
              <a:t>Een</a:t>
            </a:r>
            <a:r>
              <a:rPr lang="en-US" sz="4000" dirty="0"/>
              <a:t> </a:t>
            </a:r>
            <a:r>
              <a:rPr lang="en-US" sz="4000" dirty="0" err="1"/>
              <a:t>nieuwe</a:t>
            </a:r>
            <a:r>
              <a:rPr lang="en-US" sz="4000" dirty="0"/>
              <a:t> </a:t>
            </a:r>
            <a:r>
              <a:rPr lang="en-US" sz="4000" dirty="0" err="1"/>
              <a:t>natuurkracht</a:t>
            </a:r>
            <a:r>
              <a:rPr lang="en-US" sz="4000" dirty="0"/>
              <a:t>? 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ave Scientists Discovered a New Physics?">
            <a:extLst>
              <a:ext uri="{FF2B5EF4-FFF2-40B4-BE49-F238E27FC236}">
                <a16:creationId xmlns:a16="http://schemas.microsoft.com/office/drawing/2014/main" id="{62DAF592-2062-2D4F-ACD5-4519C0350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5" b="28483"/>
          <a:stretch/>
        </p:blipFill>
        <p:spPr bwMode="auto">
          <a:xfrm>
            <a:off x="9501935" y="4514852"/>
            <a:ext cx="2179730" cy="21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ave Scientists Discovered a New Physics?">
            <a:extLst>
              <a:ext uri="{FF2B5EF4-FFF2-40B4-BE49-F238E27FC236}">
                <a16:creationId xmlns:a16="http://schemas.microsoft.com/office/drawing/2014/main" id="{7D2DAB77-DE88-5C4B-8432-27DCA55F5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0" t="1169" r="13672" b="30224"/>
          <a:stretch/>
        </p:blipFill>
        <p:spPr bwMode="auto">
          <a:xfrm>
            <a:off x="7089375" y="4514852"/>
            <a:ext cx="2213760" cy="214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2F378-7B97-C242-A463-F2391758E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238" y="402002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E35C8D-07B8-174E-9389-1B00B3D6BC8F}"/>
              </a:ext>
            </a:extLst>
          </p:cNvPr>
          <p:cNvSpPr/>
          <p:nvPr/>
        </p:nvSpPr>
        <p:spPr bwMode="auto">
          <a:xfrm>
            <a:off x="9043985" y="2285994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EE740E-D643-E443-8F34-CD74A3F47F9D}"/>
              </a:ext>
            </a:extLst>
          </p:cNvPr>
          <p:cNvSpPr/>
          <p:nvPr/>
        </p:nvSpPr>
        <p:spPr bwMode="auto">
          <a:xfrm>
            <a:off x="9382128" y="2281229"/>
            <a:ext cx="259544" cy="315905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76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765B2-BC12-9F48-85AA-42BE9E067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Standaardmodel: Universaliteit van de Krachten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F06C4-3CBF-C340-814F-96457338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380" y="5543594"/>
            <a:ext cx="10372993" cy="1797050"/>
          </a:xfrm>
        </p:spPr>
        <p:txBody>
          <a:bodyPr/>
          <a:lstStyle/>
          <a:p>
            <a:pPr marL="0" indent="0">
              <a:buNone/>
            </a:pPr>
            <a:r>
              <a:rPr lang="en-NL" dirty="0">
                <a:solidFill>
                  <a:srgbClr val="66FFFF"/>
                </a:solidFill>
              </a:rPr>
              <a:t>Krachten zijn identiek voor deeltjes van 1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, 2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en 3</a:t>
            </a:r>
            <a:r>
              <a:rPr lang="en-NL" baseline="30000" dirty="0">
                <a:solidFill>
                  <a:srgbClr val="66FFFF"/>
                </a:solidFill>
              </a:rPr>
              <a:t>e</a:t>
            </a:r>
            <a:r>
              <a:rPr lang="en-NL" dirty="0">
                <a:solidFill>
                  <a:srgbClr val="66FFFF"/>
                </a:solidFill>
              </a:rPr>
              <a:t> generatie.</a:t>
            </a:r>
          </a:p>
          <a:p>
            <a:pPr marL="0" indent="0" algn="ctr">
              <a:buNone/>
            </a:pPr>
            <a:r>
              <a:rPr lang="en-NL" dirty="0">
                <a:sym typeface="Wingdings" pitchFamily="2" charset="2"/>
              </a:rPr>
              <a:t> </a:t>
            </a:r>
            <a:r>
              <a:rPr lang="en-NL" dirty="0"/>
              <a:t>“Universaliteit”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C5CD702-7769-FE4E-8F36-D3EC9A4B5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7" y="1107190"/>
            <a:ext cx="4231470" cy="362179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76D6BFE1-D273-7B41-AF9F-37361E5F9CB5}"/>
              </a:ext>
            </a:extLst>
          </p:cNvPr>
          <p:cNvSpPr txBox="1"/>
          <p:nvPr/>
        </p:nvSpPr>
        <p:spPr>
          <a:xfrm>
            <a:off x="727244" y="2639424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A7D1424-9C8D-9248-8B29-BCDFECBA5C43}"/>
              </a:ext>
            </a:extLst>
          </p:cNvPr>
          <p:cNvSpPr txBox="1"/>
          <p:nvPr/>
        </p:nvSpPr>
        <p:spPr>
          <a:xfrm>
            <a:off x="1261866" y="2635076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31CF37A-3E38-2744-A17B-63857E4ACC99}"/>
              </a:ext>
            </a:extLst>
          </p:cNvPr>
          <p:cNvSpPr txBox="1"/>
          <p:nvPr/>
        </p:nvSpPr>
        <p:spPr>
          <a:xfrm>
            <a:off x="1755009" y="2643773"/>
            <a:ext cx="475563" cy="570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67839A5-FBD4-1144-A7D9-44F32F3AA1F3}"/>
              </a:ext>
            </a:extLst>
          </p:cNvPr>
          <p:cNvSpPr/>
          <p:nvPr/>
        </p:nvSpPr>
        <p:spPr>
          <a:xfrm>
            <a:off x="727244" y="1590974"/>
            <a:ext cx="475565" cy="2672209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6B11F74-0E3B-1440-AB8A-75CC7EC16E10}"/>
              </a:ext>
            </a:extLst>
          </p:cNvPr>
          <p:cNvSpPr/>
          <p:nvPr/>
        </p:nvSpPr>
        <p:spPr>
          <a:xfrm>
            <a:off x="1248040" y="1599671"/>
            <a:ext cx="475565" cy="2672209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07BF7D9-F507-3C4B-B933-7A7A17BA5526}"/>
              </a:ext>
            </a:extLst>
          </p:cNvPr>
          <p:cNvSpPr/>
          <p:nvPr/>
        </p:nvSpPr>
        <p:spPr>
          <a:xfrm>
            <a:off x="1782661" y="1608368"/>
            <a:ext cx="475565" cy="267220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7A2058F-0E1E-0D49-B62F-2207B81F3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65" r="69276"/>
          <a:stretch/>
        </p:blipFill>
        <p:spPr>
          <a:xfrm>
            <a:off x="5576273" y="939443"/>
            <a:ext cx="2361899" cy="13673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88F6C582-5B3D-BC4A-B3E7-A769C8B49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008" r="34938"/>
          <a:stretch/>
        </p:blipFill>
        <p:spPr>
          <a:xfrm>
            <a:off x="9038103" y="3328840"/>
            <a:ext cx="2476702" cy="15167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36F96A9A-1847-0743-88B3-7168B6AC1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26"/>
          <a:stretch/>
        </p:blipFill>
        <p:spPr>
          <a:xfrm>
            <a:off x="9041978" y="886473"/>
            <a:ext cx="2361899" cy="14910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25578D-AFDF-0449-8B8A-A69BAA3BAAA3}"/>
              </a:ext>
            </a:extLst>
          </p:cNvPr>
          <p:cNvGrpSpPr/>
          <p:nvPr/>
        </p:nvGrpSpPr>
        <p:grpSpPr>
          <a:xfrm>
            <a:off x="5582815" y="3262829"/>
            <a:ext cx="2473452" cy="1632822"/>
            <a:chOff x="5582815" y="3262829"/>
            <a:chExt cx="2473452" cy="1632822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A6417990-C105-D847-A7A7-218EC3C68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08" r="34938"/>
            <a:stretch/>
          </p:blipFill>
          <p:spPr>
            <a:xfrm>
              <a:off x="5582815" y="3262829"/>
              <a:ext cx="2471866" cy="16328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C768FDE-3C91-6142-BB03-20A9690D66BA}"/>
                </a:ext>
              </a:extLst>
            </p:cNvPr>
            <p:cNvSpPr/>
            <p:nvPr/>
          </p:nvSpPr>
          <p:spPr bwMode="auto">
            <a:xfrm>
              <a:off x="5607636" y="3363576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83256E-83D3-704A-B0EF-5FA8CED40A3E}"/>
                </a:ext>
              </a:extLst>
            </p:cNvPr>
            <p:cNvSpPr/>
            <p:nvPr/>
          </p:nvSpPr>
          <p:spPr bwMode="auto">
            <a:xfrm>
              <a:off x="6555280" y="416083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1481C45-5A15-3343-B84C-B33357027BB1}"/>
                </a:ext>
              </a:extLst>
            </p:cNvPr>
            <p:cNvSpPr/>
            <p:nvPr/>
          </p:nvSpPr>
          <p:spPr bwMode="auto">
            <a:xfrm>
              <a:off x="5666195" y="4543240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FD50DFF-8E26-F94A-849C-8BBC6D4A46E5}"/>
                </a:ext>
              </a:extLst>
            </p:cNvPr>
            <p:cNvSpPr/>
            <p:nvPr/>
          </p:nvSpPr>
          <p:spPr bwMode="auto">
            <a:xfrm>
              <a:off x="7498954" y="4523585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B276266-546E-1C4A-8A06-A1F8F26149EB}"/>
                </a:ext>
              </a:extLst>
            </p:cNvPr>
            <p:cNvSpPr/>
            <p:nvPr/>
          </p:nvSpPr>
          <p:spPr bwMode="auto">
            <a:xfrm>
              <a:off x="7498954" y="3322222"/>
              <a:ext cx="526934" cy="278952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C68318D-A5B2-4246-AA92-9A245280383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5385" y="3983913"/>
              <a:ext cx="803149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EF24EA2-ECEC-5440-B570-538F4AD819EE}"/>
                </a:ext>
              </a:extLst>
            </p:cNvPr>
            <p:cNvSpPr txBox="1"/>
            <p:nvPr/>
          </p:nvSpPr>
          <p:spPr>
            <a:xfrm>
              <a:off x="6668446" y="4044814"/>
              <a:ext cx="416941" cy="472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36E4EEA-76A5-AB4C-89E4-46C8489D14CA}"/>
                </a:ext>
              </a:extLst>
            </p:cNvPr>
            <p:cNvSpPr txBox="1"/>
            <p:nvPr/>
          </p:nvSpPr>
          <p:spPr>
            <a:xfrm>
              <a:off x="5707992" y="3315318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6181E0B-B477-0E4A-966E-090216FE07F9}"/>
                </a:ext>
              </a:extLst>
            </p:cNvPr>
            <p:cNvSpPr txBox="1"/>
            <p:nvPr/>
          </p:nvSpPr>
          <p:spPr>
            <a:xfrm>
              <a:off x="7616501" y="4241921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65AAD1F-8743-844E-80CA-2DC00DF1DDD2}"/>
                </a:ext>
              </a:extLst>
            </p:cNvPr>
            <p:cNvSpPr txBox="1"/>
            <p:nvPr/>
          </p:nvSpPr>
          <p:spPr>
            <a:xfrm>
              <a:off x="5678151" y="4197935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9920028-7CB0-CA43-8DA1-BD4A86430371}"/>
                </a:ext>
              </a:extLst>
            </p:cNvPr>
            <p:cNvSpPr txBox="1"/>
            <p:nvPr/>
          </p:nvSpPr>
          <p:spPr>
            <a:xfrm>
              <a:off x="7575286" y="3333746"/>
              <a:ext cx="439766" cy="51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85D557C-4971-CE45-ABF0-E03889D9C2C8}"/>
              </a:ext>
            </a:extLst>
          </p:cNvPr>
          <p:cNvSpPr/>
          <p:nvPr/>
        </p:nvSpPr>
        <p:spPr>
          <a:xfrm>
            <a:off x="5950931" y="4907791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</a:t>
            </a: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C65E785-0C00-7046-B46C-81C75FF23340}"/>
              </a:ext>
            </a:extLst>
          </p:cNvPr>
          <p:cNvSpPr txBox="1"/>
          <p:nvPr/>
        </p:nvSpPr>
        <p:spPr>
          <a:xfrm>
            <a:off x="5501263" y="2411099"/>
            <a:ext cx="2784787" cy="363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BC35EBB-2228-1F4E-B7CD-B13776405C77}"/>
              </a:ext>
            </a:extLst>
          </p:cNvPr>
          <p:cNvSpPr txBox="1"/>
          <p:nvPr/>
        </p:nvSpPr>
        <p:spPr>
          <a:xfrm>
            <a:off x="8976546" y="2386160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6C4A717-0759-034F-B47D-E725EBE5E75C}"/>
              </a:ext>
            </a:extLst>
          </p:cNvPr>
          <p:cNvSpPr txBox="1"/>
          <p:nvPr/>
        </p:nvSpPr>
        <p:spPr>
          <a:xfrm>
            <a:off x="8880295" y="4877013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</a:t>
            </a:r>
          </a:p>
        </p:txBody>
      </p:sp>
    </p:spTree>
    <p:extLst>
      <p:ext uri="{BB962C8B-B14F-4D97-AF65-F5344CB8AC3E}">
        <p14:creationId xmlns:p14="http://schemas.microsoft.com/office/powerpoint/2010/main" val="51907995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4495" y="4524622"/>
            <a:ext cx="7263009" cy="21990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5806651" y="567156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0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DA7D87-A906-F24F-89D1-D680CEB1DF78}"/>
              </a:ext>
            </a:extLst>
          </p:cNvPr>
          <p:cNvGrpSpPr/>
          <p:nvPr/>
        </p:nvGrpSpPr>
        <p:grpSpPr>
          <a:xfrm>
            <a:off x="1928163" y="4716649"/>
            <a:ext cx="8645897" cy="2059884"/>
            <a:chOff x="1440873" y="2850230"/>
            <a:chExt cx="8645897" cy="205988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2D1E0F-AF78-CE41-8F63-309DD7F3B952}"/>
                </a:ext>
              </a:extLst>
            </p:cNvPr>
            <p:cNvSpPr/>
            <p:nvPr/>
          </p:nvSpPr>
          <p:spPr bwMode="auto">
            <a:xfrm>
              <a:off x="1440873" y="2850230"/>
              <a:ext cx="8645897" cy="205988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0404C6-FE92-D042-B674-6AC467A89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2791" b="7545"/>
            <a:stretch/>
          </p:blipFill>
          <p:spPr>
            <a:xfrm>
              <a:off x="5160690" y="3050585"/>
              <a:ext cx="2991745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F932A2-EF2B-4F47-A3C7-B8A8ECC76585}"/>
                </a:ext>
              </a:extLst>
            </p:cNvPr>
            <p:cNvSpPr txBox="1"/>
            <p:nvPr/>
          </p:nvSpPr>
          <p:spPr>
            <a:xfrm>
              <a:off x="8323579" y="3277215"/>
              <a:ext cx="1610127" cy="1077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= 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3C3C29-7091-8F44-A53E-343FF483A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5695" r="-1"/>
            <a:stretch/>
          </p:blipFill>
          <p:spPr>
            <a:xfrm>
              <a:off x="1712737" y="3019340"/>
              <a:ext cx="2595873" cy="1790253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09C9AA-5284-4A4B-A153-1E065ADC5E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4215" t="9628" r="44962" b="26725"/>
            <a:stretch/>
          </p:blipFill>
          <p:spPr>
            <a:xfrm>
              <a:off x="4318962" y="3120862"/>
              <a:ext cx="879065" cy="1579529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FC303A8-B298-874F-984B-A89EDEFA2B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37"/>
          <a:stretch/>
        </p:blipFill>
        <p:spPr>
          <a:xfrm>
            <a:off x="6296355" y="1452614"/>
            <a:ext cx="4399396" cy="3069751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1B15E18-6423-A04D-A482-0867DCE7EB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883"/>
          <a:stretch/>
        </p:blipFill>
        <p:spPr>
          <a:xfrm>
            <a:off x="1565196" y="1456587"/>
            <a:ext cx="4612100" cy="301959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05C9B285-622D-144E-83E6-677E2106C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258" y="4322208"/>
            <a:ext cx="1905000" cy="30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8C6E31A1-FEC1-F94E-8E1B-644A463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6583" y="4322208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4F0F6F-DAFD-D544-AA21-31308F04737B}"/>
              </a:ext>
            </a:extLst>
          </p:cNvPr>
          <p:cNvCxnSpPr>
            <a:cxnSpLocks/>
          </p:cNvCxnSpPr>
          <p:nvPr/>
        </p:nvCxnSpPr>
        <p:spPr bwMode="auto">
          <a:xfrm>
            <a:off x="6979818" y="2745871"/>
            <a:ext cx="3544264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A35C49C-6513-F742-8186-F0C9A50A64F3}"/>
              </a:ext>
            </a:extLst>
          </p:cNvPr>
          <p:cNvCxnSpPr>
            <a:cxnSpLocks/>
          </p:cNvCxnSpPr>
          <p:nvPr/>
        </p:nvCxnSpPr>
        <p:spPr bwMode="auto">
          <a:xfrm>
            <a:off x="2218969" y="2726213"/>
            <a:ext cx="3601901" cy="0"/>
          </a:xfrm>
          <a:prstGeom prst="line">
            <a:avLst/>
          </a:prstGeom>
          <a:solidFill>
            <a:srgbClr val="FFFF99"/>
          </a:solidFill>
          <a:ln w="38100" cap="flat" cmpd="sng" algn="ctr">
            <a:solidFill>
              <a:srgbClr val="9B41E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6E759C9E-9996-5044-B6C6-FF9D8D8EB179}"/>
              </a:ext>
            </a:extLst>
          </p:cNvPr>
          <p:cNvSpPr/>
          <p:nvPr/>
        </p:nvSpPr>
        <p:spPr>
          <a:xfrm>
            <a:off x="6993073" y="2800984"/>
            <a:ext cx="949458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460847C-4203-0544-B422-E71AEFEA4896}"/>
              </a:ext>
            </a:extLst>
          </p:cNvPr>
          <p:cNvSpPr/>
          <p:nvPr/>
        </p:nvSpPr>
        <p:spPr>
          <a:xfrm>
            <a:off x="2273833" y="2931619"/>
            <a:ext cx="1339491" cy="373009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A51D37B-08FC-554B-860D-A5E707BBF593}"/>
              </a:ext>
            </a:extLst>
          </p:cNvPr>
          <p:cNvSpPr/>
          <p:nvPr/>
        </p:nvSpPr>
        <p:spPr bwMode="auto">
          <a:xfrm>
            <a:off x="1617940" y="3731613"/>
            <a:ext cx="9077811" cy="1044629"/>
          </a:xfrm>
          <a:prstGeom prst="rect">
            <a:avLst/>
          </a:prstGeom>
          <a:solidFill>
            <a:srgbClr val="D9DBFF"/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17A7FD-ED94-3A49-9823-EA5F5D7BB308}"/>
              </a:ext>
            </a:extLst>
          </p:cNvPr>
          <p:cNvSpPr txBox="1"/>
          <p:nvPr/>
        </p:nvSpPr>
        <p:spPr>
          <a:xfrm>
            <a:off x="1743074" y="3742644"/>
            <a:ext cx="9320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niet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precies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gelijk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aan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</a:rPr>
              <a:t> 1??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 </a:t>
            </a:r>
            <a:r>
              <a:rPr lang="en-US" sz="2800" dirty="0" err="1">
                <a:solidFill>
                  <a:srgbClr val="000000"/>
                </a:solidFill>
                <a:latin typeface="Tahoma"/>
                <a:sym typeface="Wingdings"/>
              </a:rPr>
              <a:t>Verschillende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kracht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voor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elektronen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 and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muonen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sym typeface="Wingdings"/>
              </a:rPr>
              <a:t>?!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00528-F667-1047-ACEA-3173DD0D3137}"/>
              </a:ext>
            </a:extLst>
          </p:cNvPr>
          <p:cNvSpPr txBox="1"/>
          <p:nvPr/>
        </p:nvSpPr>
        <p:spPr>
          <a:xfrm>
            <a:off x="2754927" y="32872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CD587-FC8C-1C41-BE6E-4628E0CA6EC7}"/>
              </a:ext>
            </a:extLst>
          </p:cNvPr>
          <p:cNvSpPr txBox="1"/>
          <p:nvPr/>
        </p:nvSpPr>
        <p:spPr>
          <a:xfrm>
            <a:off x="7059247" y="31945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2021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A814D87-70BA-A348-A53A-1BCD7B9627CD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D8F7E82-4B89-9947-8DF1-AC76CFDAC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/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2E84346-1FBE-E442-99FD-458806891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833" y="1771677"/>
                <a:ext cx="652615" cy="461665"/>
              </a:xfrm>
              <a:prstGeom prst="rect">
                <a:avLst/>
              </a:prstGeom>
              <a:blipFill>
                <a:blip r:embed="rId8"/>
                <a:stretch>
                  <a:fillRect b="-8108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/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𝐾</m:t>
                          </m:r>
                        </m:sub>
                      </m:sSub>
                    </m:oMath>
                  </m:oMathPara>
                </a14:m>
                <a:endParaRPr kumimoji="0" lang="en-NL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E1E655C-33C3-6B4E-84EA-1591609B6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605" y="1778301"/>
                <a:ext cx="652615" cy="461665"/>
              </a:xfrm>
              <a:prstGeom prst="rect">
                <a:avLst/>
              </a:prstGeom>
              <a:blipFill>
                <a:blip r:embed="rId9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C87025C8-752B-794F-83CB-9B1B4B7A1737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8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/>
      <p:bldP spid="3" grpId="0"/>
      <p:bldP spid="36" grpId="0"/>
      <p:bldP spid="37" grpId="0"/>
      <p:bldP spid="3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04EE-FF06-614A-94EC-D83420C23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23 Maart 2021: Krantenkoppen… “voorzichtige opwinding”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D1B7E3-5A90-4E4C-B55D-928B86DAA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429" y="863229"/>
            <a:ext cx="3997058" cy="3399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5B785-0082-0340-B883-FFA5B33A9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1" y="729049"/>
            <a:ext cx="3517165" cy="3749818"/>
          </a:xfrm>
          <a:prstGeom prst="rect">
            <a:avLst/>
          </a:prstGeom>
        </p:spPr>
      </p:pic>
      <p:pic>
        <p:nvPicPr>
          <p:cNvPr id="7" name="Picture 1" descr="page5image42127216">
            <a:extLst>
              <a:ext uri="{FF2B5EF4-FFF2-40B4-BE49-F238E27FC236}">
                <a16:creationId xmlns:a16="http://schemas.microsoft.com/office/drawing/2014/main" id="{0C486D91-DC35-B44E-956B-ABDF2D631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79" y="904314"/>
            <a:ext cx="3440522" cy="5854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7D3EF8-F226-244E-A250-98DC23C9C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909" y="3829675"/>
            <a:ext cx="2620241" cy="2912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FC023-8448-1642-B2E4-134184011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99" y="3831578"/>
            <a:ext cx="4465168" cy="28283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925DA1-AB34-B548-9D1E-640AE4FBE7DE}"/>
              </a:ext>
            </a:extLst>
          </p:cNvPr>
          <p:cNvSpPr txBox="1"/>
          <p:nvPr/>
        </p:nvSpPr>
        <p:spPr>
          <a:xfrm>
            <a:off x="6413385" y="1032800"/>
            <a:ext cx="117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Guardian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8E46515-29E2-2C41-9726-2F8151A0E8B5}"/>
              </a:ext>
            </a:extLst>
          </p:cNvPr>
          <p:cNvCxnSpPr/>
          <p:nvPr/>
        </p:nvCxnSpPr>
        <p:spPr>
          <a:xfrm>
            <a:off x="6389635" y="4971605"/>
            <a:ext cx="6858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285778-EBD7-694C-9CD0-573EAD749232}"/>
              </a:ext>
            </a:extLst>
          </p:cNvPr>
          <p:cNvCxnSpPr>
            <a:cxnSpLocks/>
          </p:cNvCxnSpPr>
          <p:nvPr/>
        </p:nvCxnSpPr>
        <p:spPr>
          <a:xfrm>
            <a:off x="4663833" y="1688592"/>
            <a:ext cx="102373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BA77993-2478-D144-822B-6E726C9E9CB3}"/>
              </a:ext>
            </a:extLst>
          </p:cNvPr>
          <p:cNvCxnSpPr>
            <a:cxnSpLocks/>
          </p:cNvCxnSpPr>
          <p:nvPr/>
        </p:nvCxnSpPr>
        <p:spPr>
          <a:xfrm>
            <a:off x="334722" y="1191768"/>
            <a:ext cx="2194721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50B1F8F-B29D-6F45-813F-F65127809E13}"/>
              </a:ext>
            </a:extLst>
          </p:cNvPr>
          <p:cNvSpPr txBox="1"/>
          <p:nvPr/>
        </p:nvSpPr>
        <p:spPr>
          <a:xfrm>
            <a:off x="1886831" y="2970470"/>
            <a:ext cx="8679107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glow rad="127000">
              <a:srgbClr val="FB93FF"/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Zijn </a:t>
            </a:r>
            <a:r>
              <a:rPr kumimoji="0" lang="en-NL" sz="24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een nieuwe natuurkracht met muonen aan het ontdekken?</a:t>
            </a: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84747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weken later in Fermilab … muon magnetisch moment?!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247069-DFD1-B74A-8416-93C9D7854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2" y="-1"/>
            <a:ext cx="5246364" cy="74242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9D13DC-9098-2C33-50F6-61B6C96072BE}"/>
              </a:ext>
            </a:extLst>
          </p:cNvPr>
          <p:cNvGrpSpPr/>
          <p:nvPr/>
        </p:nvGrpSpPr>
        <p:grpSpPr>
          <a:xfrm>
            <a:off x="6375347" y="777640"/>
            <a:ext cx="5488165" cy="5814802"/>
            <a:chOff x="5943605" y="1043198"/>
            <a:chExt cx="5488165" cy="581480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CEC43C-BCB8-F3BC-E4D3-814194F19FF6}"/>
                </a:ext>
              </a:extLst>
            </p:cNvPr>
            <p:cNvSpPr/>
            <p:nvPr/>
          </p:nvSpPr>
          <p:spPr bwMode="auto">
            <a:xfrm>
              <a:off x="5943605" y="1043198"/>
              <a:ext cx="5488165" cy="581480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 dirty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4DC15DF-E127-00CB-4BC5-5DDC10A6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014526" y="1878530"/>
              <a:ext cx="5417244" cy="4062647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2EA97B2-EAA0-9149-FB88-5F47069A998A}"/>
              </a:ext>
            </a:extLst>
          </p:cNvPr>
          <p:cNvSpPr txBox="1"/>
          <p:nvPr/>
        </p:nvSpPr>
        <p:spPr>
          <a:xfrm>
            <a:off x="6768229" y="5599819"/>
            <a:ext cx="1900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518865"/>
                </a:solidFill>
              </a:rPr>
              <a:t>Standaard Model</a:t>
            </a:r>
          </a:p>
          <a:p>
            <a:r>
              <a:rPr lang="en-NL" dirty="0">
                <a:solidFill>
                  <a:srgbClr val="518865"/>
                </a:solidFill>
              </a:rPr>
              <a:t>voorspelling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350772-1C0E-D121-8D32-498E4678D77F}"/>
              </a:ext>
            </a:extLst>
          </p:cNvPr>
          <p:cNvSpPr txBox="1"/>
          <p:nvPr/>
        </p:nvSpPr>
        <p:spPr>
          <a:xfrm>
            <a:off x="9858549" y="5555069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85881"/>
                </a:solidFill>
              </a:rPr>
              <a:t>E</a:t>
            </a:r>
            <a:r>
              <a:rPr lang="en-NL" dirty="0">
                <a:solidFill>
                  <a:srgbClr val="985881"/>
                </a:solidFill>
              </a:rPr>
              <a:t>xperimentele</a:t>
            </a:r>
          </a:p>
          <a:p>
            <a:r>
              <a:rPr lang="en-NL" dirty="0">
                <a:solidFill>
                  <a:srgbClr val="985881"/>
                </a:solidFill>
              </a:rPr>
              <a:t>meting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D393CB-3BFE-2965-CF8A-E3CBCAA1C179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8218" y="50609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51886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030869-1B0A-6338-6791-032F10307886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05708" y="49851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98588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2BEFD3-A1B3-4483-455A-0CAE35DBC6A0}"/>
              </a:ext>
            </a:extLst>
          </p:cNvPr>
          <p:cNvSpPr txBox="1"/>
          <p:nvPr/>
        </p:nvSpPr>
        <p:spPr>
          <a:xfrm>
            <a:off x="7077109" y="984873"/>
            <a:ext cx="4296882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Het Standaardmodel lijkt niet te voldoen</a:t>
            </a:r>
          </a:p>
          <a:p>
            <a:r>
              <a:rPr lang="en-NL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NL" dirty="0">
                <a:solidFill>
                  <a:srgbClr val="C00000"/>
                </a:solidFill>
              </a:rPr>
              <a:t>Een nieuwe quantum kracht nodig?!</a:t>
            </a:r>
          </a:p>
        </p:txBody>
      </p:sp>
    </p:spTree>
    <p:extLst>
      <p:ext uri="{BB962C8B-B14F-4D97-AF65-F5344CB8AC3E}">
        <p14:creationId xmlns:p14="http://schemas.microsoft.com/office/powerpoint/2010/main" val="3898505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10E1F3-8BF3-6CA4-5B93-4364982989CF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verbeterde meting van de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elektronen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25160557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211186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</a:t>
            </a:r>
            <a:r>
              <a:rPr lang="en-US" dirty="0" err="1">
                <a:solidFill>
                  <a:srgbClr val="66FFFF"/>
                </a:solidFill>
              </a:rPr>
              <a:t>relativistische</a:t>
            </a:r>
            <a:r>
              <a:rPr lang="en-US" dirty="0">
                <a:solidFill>
                  <a:srgbClr val="66FFFF"/>
                </a:solidFill>
              </a:rPr>
              <a:t> quantum </a:t>
            </a:r>
            <a:r>
              <a:rPr lang="en-US" dirty="0" err="1">
                <a:solidFill>
                  <a:srgbClr val="66FFFF"/>
                </a:solidFill>
              </a:rPr>
              <a:t>theorie</a:t>
            </a:r>
            <a:endParaRPr lang="en-US" dirty="0">
              <a:solidFill>
                <a:srgbClr val="66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err="1">
                <a:solidFill>
                  <a:srgbClr val="66FFFF"/>
                </a:solidFill>
              </a:rPr>
              <a:t>Voorspelling</a:t>
            </a:r>
            <a:r>
              <a:rPr lang="en-US" dirty="0">
                <a:solidFill>
                  <a:srgbClr val="66FFFF"/>
                </a:solidFill>
              </a:rPr>
              <a:t>: </a:t>
            </a:r>
            <a:r>
              <a:rPr lang="en-US" i="1" dirty="0" err="1">
                <a:solidFill>
                  <a:srgbClr val="FFFF00"/>
                </a:solidFill>
              </a:rPr>
              <a:t>voor</a:t>
            </a:r>
            <a:r>
              <a:rPr lang="en-US" i="1" dirty="0">
                <a:solidFill>
                  <a:srgbClr val="FFFF00"/>
                </a:solidFill>
              </a:rPr>
              <a:t> elk type 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bestaat</a:t>
            </a:r>
            <a:r>
              <a:rPr lang="en-US" i="1" dirty="0">
                <a:solidFill>
                  <a:srgbClr val="FFFF00"/>
                </a:solidFill>
              </a:rPr>
              <a:t> er </a:t>
            </a:r>
            <a:r>
              <a:rPr lang="en-US" i="1" dirty="0" err="1">
                <a:solidFill>
                  <a:srgbClr val="FFFF00"/>
                </a:solidFill>
              </a:rPr>
              <a:t>een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identiek</a:t>
            </a:r>
            <a:r>
              <a:rPr lang="en-US" i="1" dirty="0">
                <a:solidFill>
                  <a:srgbClr val="FFFF00"/>
                </a:solidFill>
              </a:rPr>
              <a:t> anti-</a:t>
            </a:r>
            <a:r>
              <a:rPr lang="en-US" i="1" dirty="0" err="1">
                <a:solidFill>
                  <a:srgbClr val="FFFF00"/>
                </a:solidFill>
              </a:rPr>
              <a:t>deeltje</a:t>
            </a:r>
            <a:r>
              <a:rPr lang="en-US" i="1" dirty="0">
                <a:solidFill>
                  <a:srgbClr val="FFFF00"/>
                </a:solidFill>
              </a:rPr>
              <a:t>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</a:t>
            </a:r>
            <a:r>
              <a:rPr lang="en-US" dirty="0" err="1">
                <a:solidFill>
                  <a:srgbClr val="66FFFF"/>
                </a:solidFill>
              </a:rPr>
              <a:t>ontdekt</a:t>
            </a:r>
            <a:r>
              <a:rPr lang="en-US" dirty="0">
                <a:solidFill>
                  <a:srgbClr val="66FFFF"/>
                </a:solidFill>
              </a:rPr>
              <a:t> het anti-</a:t>
            </a:r>
            <a:r>
              <a:rPr lang="en-US" dirty="0" err="1">
                <a:solidFill>
                  <a:srgbClr val="66FFFF"/>
                </a:solidFill>
              </a:rPr>
              <a:t>elektron</a:t>
            </a:r>
            <a:endParaRPr lang="en-US" dirty="0">
              <a:solidFill>
                <a:srgbClr val="66FFFF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28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0808024_14-A4-at-144-dpi.jpg">
            <a:extLst>
              <a:ext uri="{FF2B5EF4-FFF2-40B4-BE49-F238E27FC236}">
                <a16:creationId xmlns:a16="http://schemas.microsoft.com/office/drawing/2014/main" id="{D0D32AB1-0A69-5642-903B-C477911562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27590"/>
            <a:ext cx="12190707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Ulrich Uwer\My Documents\LHCb\EventDisplay\PanoramixEventDisplay_3.jpg">
            <a:extLst>
              <a:ext uri="{FF2B5EF4-FFF2-40B4-BE49-F238E27FC236}">
                <a16:creationId xmlns:a16="http://schemas.microsoft.com/office/drawing/2014/main" id="{E893637A-3055-E342-A52A-1F1BF6B8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541" y="998293"/>
            <a:ext cx="11236298" cy="5579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ECBE97E-F83C-6B4A-BF38-7A7D71EEAF51}"/>
              </a:ext>
            </a:extLst>
          </p:cNvPr>
          <p:cNvSpPr/>
          <p:nvPr/>
        </p:nvSpPr>
        <p:spPr bwMode="auto">
          <a:xfrm>
            <a:off x="3732501" y="326012"/>
            <a:ext cx="6827704" cy="958447"/>
          </a:xfrm>
          <a:prstGeom prst="rect">
            <a:avLst/>
          </a:prstGeom>
          <a:solidFill>
            <a:schemeClr val="tx1">
              <a:alpha val="3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BA61AC-F3A4-4249-97D7-D2FA1902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228" y="436737"/>
            <a:ext cx="7263009" cy="762000"/>
          </a:xfrm>
        </p:spPr>
        <p:txBody>
          <a:bodyPr/>
          <a:lstStyle/>
          <a:p>
            <a:r>
              <a:rPr lang="en-NL" dirty="0"/>
              <a:t>   LHCb: Vervallen B-deeltjes hetzelfde naar </a:t>
            </a:r>
            <a:r>
              <a:rPr lang="en-NL" i="1" dirty="0">
                <a:solidFill>
                  <a:srgbClr val="00B0F0"/>
                </a:solidFill>
              </a:rPr>
              <a:t>elektronen</a:t>
            </a:r>
            <a:r>
              <a:rPr lang="en-NL" dirty="0"/>
              <a:t> en naar </a:t>
            </a:r>
            <a:r>
              <a:rPr lang="en-NL" i="1" dirty="0">
                <a:solidFill>
                  <a:srgbClr val="FB93FF"/>
                </a:solidFill>
              </a:rPr>
              <a:t>muonen </a:t>
            </a:r>
            <a:r>
              <a:rPr lang="en-NL" dirty="0"/>
              <a:t>?</a:t>
            </a:r>
            <a:r>
              <a:rPr lang="en-NL" dirty="0">
                <a:solidFill>
                  <a:srgbClr val="FB93FF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4715FC-590D-CB4F-9114-7BB75F74C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733" y="6036744"/>
            <a:ext cx="4025024" cy="5232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23 sep 2010                  19:49:24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 79646        Event 143858637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C04593-95B3-C048-91DD-8071DCF20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8" y="181884"/>
            <a:ext cx="2802573" cy="254244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0F7026-6105-AD4A-9AA5-F0995A97F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69" y="5469832"/>
            <a:ext cx="4141242" cy="125388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9488EA7-E4A4-5142-AD7C-6C51FFB557DE}"/>
              </a:ext>
            </a:extLst>
          </p:cNvPr>
          <p:cNvSpPr/>
          <p:nvPr/>
        </p:nvSpPr>
        <p:spPr>
          <a:xfrm>
            <a:off x="6321302" y="6118238"/>
            <a:ext cx="3823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3EF5853-9418-3842-907E-829A141DD8F0}"/>
              </a:ext>
            </a:extLst>
          </p:cNvPr>
          <p:cNvSpPr/>
          <p:nvPr/>
        </p:nvSpPr>
        <p:spPr bwMode="auto">
          <a:xfrm>
            <a:off x="1260769" y="921646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7BFF9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87F4530-7170-A148-8D44-A04DCE53FCF7}"/>
              </a:ext>
            </a:extLst>
          </p:cNvPr>
          <p:cNvSpPr/>
          <p:nvPr/>
        </p:nvSpPr>
        <p:spPr bwMode="auto">
          <a:xfrm>
            <a:off x="928257" y="2078178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B9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B4DC2D0-906F-BC48-8561-FB3AD58B85BD}"/>
              </a:ext>
            </a:extLst>
          </p:cNvPr>
          <p:cNvSpPr/>
          <p:nvPr/>
        </p:nvSpPr>
        <p:spPr bwMode="auto">
          <a:xfrm>
            <a:off x="595745" y="2085431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8DCD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83DBE4-6696-3E4D-8741-54B23628E26A}"/>
              </a:ext>
            </a:extLst>
          </p:cNvPr>
          <p:cNvSpPr/>
          <p:nvPr/>
        </p:nvSpPr>
        <p:spPr bwMode="auto">
          <a:xfrm>
            <a:off x="941221" y="926565"/>
            <a:ext cx="249382" cy="277091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250AE3-6ADC-F344-91E0-BDD4D3ACCB39}"/>
              </a:ext>
            </a:extLst>
          </p:cNvPr>
          <p:cNvSpPr txBox="1">
            <a:spLocks/>
          </p:cNvSpPr>
          <p:nvPr/>
        </p:nvSpPr>
        <p:spPr bwMode="auto">
          <a:xfrm>
            <a:off x="239897" y="3765892"/>
            <a:ext cx="4163772" cy="1611598"/>
          </a:xfrm>
          <a:prstGeom prst="rect">
            <a:avLst/>
          </a:prstGeom>
          <a:solidFill>
            <a:schemeClr val="tx1">
              <a:alpha val="3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  December 2022: verbeterde meting van de 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elektronen</a:t>
            </a:r>
            <a:r>
              <a:rPr kumimoji="0" lang="en-NL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…</a:t>
            </a:r>
            <a:endParaRPr kumimoji="0" lang="en-NL" sz="2800" b="1" i="0" u="none" strike="noStrike" kern="0" cap="none" spc="0" normalizeH="0" baseline="0" noProof="0" dirty="0">
              <a:ln>
                <a:noFill/>
              </a:ln>
              <a:solidFill>
                <a:srgbClr val="FB93FF"/>
              </a:solidFill>
              <a:effectLst/>
              <a:uLnTx/>
              <a:uFillTx/>
              <a:latin typeface="Tahoma"/>
              <a:ea typeface="+mj-ea"/>
              <a:cs typeface="+mj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A3005F3-7C51-23C8-5BFC-AAB30F35A1E8}"/>
              </a:ext>
            </a:extLst>
          </p:cNvPr>
          <p:cNvGrpSpPr/>
          <p:nvPr/>
        </p:nvGrpSpPr>
        <p:grpSpPr>
          <a:xfrm>
            <a:off x="4172278" y="1309462"/>
            <a:ext cx="6327568" cy="4075648"/>
            <a:chOff x="4720590" y="2785744"/>
            <a:chExt cx="4751333" cy="3562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0DE287-C87C-1F03-9BAC-18D70FB4C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5908" y="2785744"/>
              <a:ext cx="4626015" cy="35629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DE73066-7458-F004-4C7C-C5D29A33AFA9}"/>
                </a:ext>
              </a:extLst>
            </p:cNvPr>
            <p:cNvSpPr/>
            <p:nvPr/>
          </p:nvSpPr>
          <p:spPr>
            <a:xfrm>
              <a:off x="4720590" y="2785744"/>
              <a:ext cx="308610" cy="1434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F30E4DD-40FD-92EC-B611-4DC93FC0A702}"/>
              </a:ext>
            </a:extLst>
          </p:cNvPr>
          <p:cNvSpPr txBox="1"/>
          <p:nvPr/>
        </p:nvSpPr>
        <p:spPr>
          <a:xfrm>
            <a:off x="6684578" y="1776522"/>
            <a:ext cx="3626079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NL" sz="2400" dirty="0">
                <a:solidFill>
                  <a:srgbClr val="C00000"/>
                </a:solidFill>
              </a:rPr>
              <a:t>We R waarde lijkt nu wel gelijk aan 1 te zijn?!</a:t>
            </a:r>
          </a:p>
        </p:txBody>
      </p:sp>
    </p:spTree>
    <p:extLst>
      <p:ext uri="{BB962C8B-B14F-4D97-AF65-F5344CB8AC3E}">
        <p14:creationId xmlns:p14="http://schemas.microsoft.com/office/powerpoint/2010/main" val="1633921148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22B872-2BDA-68FA-CAFD-A94FD72F934B}"/>
              </a:ext>
            </a:extLst>
          </p:cNvPr>
          <p:cNvSpPr/>
          <p:nvPr/>
        </p:nvSpPr>
        <p:spPr bwMode="auto">
          <a:xfrm>
            <a:off x="313705" y="762000"/>
            <a:ext cx="6832161" cy="894745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734D1E-84EF-2C9F-87AA-45B7C88FF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Maar bij het </a:t>
            </a:r>
            <a:r>
              <a:rPr lang="en-NL" i="1" u="sng" dirty="0"/>
              <a:t>muon</a:t>
            </a:r>
            <a:r>
              <a:rPr lang="en-NL" dirty="0"/>
              <a:t> kloppen steeds meer metingen niet!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B8530-E912-50CA-898C-F5DB4786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24 april 2013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A8D83-5837-09C7-A296-B9CDF77B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20D890-AEA2-858C-B831-9421CE4EF19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13705" y="1091841"/>
            <a:ext cx="6832161" cy="550353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A51C64-50E8-1CFB-B319-C58321123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64" y="5402856"/>
            <a:ext cx="3079143" cy="1098718"/>
          </a:xfr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sz="3000" dirty="0">
                <a:solidFill>
                  <a:srgbClr val="C00000"/>
                </a:solidFill>
              </a:rPr>
              <a:t>De puzzel wordt steeds dieper.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EC3EC6-5AD6-4C23-11AA-FA48E5F6FC7B}"/>
              </a:ext>
            </a:extLst>
          </p:cNvPr>
          <p:cNvSpPr txBox="1"/>
          <p:nvPr/>
        </p:nvSpPr>
        <p:spPr>
          <a:xfrm>
            <a:off x="7140182" y="4437132"/>
            <a:ext cx="2913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E7B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Fermilab g-2 resultaat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472958-127A-51EB-9AE6-2876FFFE190A}"/>
              </a:ext>
            </a:extLst>
          </p:cNvPr>
          <p:cNvSpPr/>
          <p:nvPr/>
        </p:nvSpPr>
        <p:spPr>
          <a:xfrm>
            <a:off x="686601" y="1262444"/>
            <a:ext cx="9276062" cy="357717"/>
          </a:xfrm>
          <a:prstGeom prst="rect">
            <a:avLst/>
          </a:prstGeom>
          <a:solidFill>
            <a:schemeClr val="accent5">
              <a:lumMod val="40000"/>
              <a:lumOff val="60000"/>
              <a:alpha val="20000"/>
            </a:schemeClr>
          </a:solidFill>
          <a:ln w="25400">
            <a:solidFill>
              <a:srgbClr val="4CBF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D98896-B6D1-1180-4D6F-1C8D0D4D5CA3}"/>
              </a:ext>
            </a:extLst>
          </p:cNvPr>
          <p:cNvSpPr/>
          <p:nvPr/>
        </p:nvSpPr>
        <p:spPr>
          <a:xfrm>
            <a:off x="686601" y="4489454"/>
            <a:ext cx="9276062" cy="357717"/>
          </a:xfrm>
          <a:prstGeom prst="rect">
            <a:avLst/>
          </a:prstGeom>
          <a:solidFill>
            <a:srgbClr val="EFABFF">
              <a:alpha val="20000"/>
            </a:srgbClr>
          </a:solidFill>
          <a:ln w="25400">
            <a:solidFill>
              <a:srgbClr val="CC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9DAFD8-89B1-B2D8-0DFD-24CABC116089}"/>
              </a:ext>
            </a:extLst>
          </p:cNvPr>
          <p:cNvSpPr txBox="1"/>
          <p:nvPr/>
        </p:nvSpPr>
        <p:spPr>
          <a:xfrm>
            <a:off x="7518762" y="1225858"/>
            <a:ext cx="18515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0" u="none" strike="noStrike" kern="1200" cap="none" spc="0" normalizeH="0" baseline="0" noProof="0" dirty="0">
                <a:ln>
                  <a:noFill/>
                </a:ln>
                <a:solidFill>
                  <a:srgbClr val="98EC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 resultaat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909070-6C4C-AA19-7703-F387C070D228}"/>
              </a:ext>
            </a:extLst>
          </p:cNvPr>
          <p:cNvSpPr txBox="1"/>
          <p:nvPr/>
        </p:nvSpPr>
        <p:spPr>
          <a:xfrm>
            <a:off x="2908300" y="827028"/>
            <a:ext cx="698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S.M.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2D832-3BB8-FE08-7ADC-E1B604BDD36E}"/>
              </a:ext>
            </a:extLst>
          </p:cNvPr>
          <p:cNvSpPr txBox="1"/>
          <p:nvPr/>
        </p:nvSpPr>
        <p:spPr>
          <a:xfrm>
            <a:off x="4140199" y="820019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NL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easured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06FC0-6E62-B687-D56B-C894FBB5B949}"/>
              </a:ext>
            </a:extLst>
          </p:cNvPr>
          <p:cNvSpPr txBox="1"/>
          <p:nvPr/>
        </p:nvSpPr>
        <p:spPr>
          <a:xfrm>
            <a:off x="1071032" y="832237"/>
            <a:ext cx="1460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</a:t>
            </a:r>
            <a:endParaRPr kumimoji="0" lang="en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230037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err="1"/>
              <a:t>Vier</a:t>
            </a:r>
            <a:r>
              <a:rPr lang="en-US" dirty="0"/>
              <a:t>(?)  </a:t>
            </a:r>
            <a:r>
              <a:rPr lang="en-US" dirty="0" err="1"/>
              <a:t>fundamentele</a:t>
            </a:r>
            <a:r>
              <a:rPr lang="en-US" dirty="0"/>
              <a:t> </a:t>
            </a:r>
            <a:r>
              <a:rPr lang="en-US" dirty="0" err="1"/>
              <a:t>natuurkrachten</a:t>
            </a:r>
            <a:r>
              <a:rPr lang="en-US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Zwaartekracht: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Elektromagnetisme: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Sterke kernkracht: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Zwakke kernkracht: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9350" y="3065290"/>
            <a:ext cx="357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 met massa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elektrisch geladen deeltjes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95605" y="2862810"/>
            <a:ext cx="228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36948" y="6148919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Werkt op alle deeltjes</a:t>
            </a: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2514A4-A2C6-DC48-BBEC-7EC89FBEC379}"/>
              </a:ext>
            </a:extLst>
          </p:cNvPr>
          <p:cNvSpPr txBox="1"/>
          <p:nvPr/>
        </p:nvSpPr>
        <p:spPr>
          <a:xfrm>
            <a:off x="4792915" y="2558926"/>
            <a:ext cx="3340979" cy="2123658"/>
          </a:xfrm>
          <a:prstGeom prst="rect">
            <a:avLst/>
          </a:prstGeom>
          <a:solidFill>
            <a:schemeClr val="tx1"/>
          </a:solidFill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NL" sz="10000" dirty="0">
                <a:solidFill>
                  <a:srgbClr val="FFFF99"/>
                </a:solidFill>
              </a:rPr>
              <a:t>+ ???</a:t>
            </a:r>
          </a:p>
          <a:p>
            <a:r>
              <a:rPr lang="en-GB" sz="3200" dirty="0">
                <a:solidFill>
                  <a:schemeClr val="bg1"/>
                </a:solidFill>
              </a:rPr>
              <a:t>   V</a:t>
            </a:r>
            <a:r>
              <a:rPr lang="en-NL" sz="3200" dirty="0">
                <a:solidFill>
                  <a:schemeClr val="bg1"/>
                </a:solidFill>
              </a:rPr>
              <a:t>ijfde kracht?</a:t>
            </a:r>
          </a:p>
        </p:txBody>
      </p:sp>
    </p:spTree>
    <p:extLst>
      <p:ext uri="{BB962C8B-B14F-4D97-AF65-F5344CB8AC3E}">
        <p14:creationId xmlns:p14="http://schemas.microsoft.com/office/powerpoint/2010/main" val="4194118220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2" y="314819"/>
            <a:ext cx="10396298" cy="614522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>
            <a:off x="931545" y="3187378"/>
            <a:ext cx="1389990" cy="1110678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523780" y="3236759"/>
            <a:ext cx="1116136" cy="114303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antiparticles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22" b="94130" l="6552" r="92069">
                        <a14:foregroundMark x1="21724" y1="35430" x2="21724" y2="35430"/>
                        <a14:foregroundMark x1="6552" y1="33333" x2="6552" y2="33333"/>
                        <a14:foregroundMark x1="54828" y1="14256" x2="54828" y2="14256"/>
                        <a14:foregroundMark x1="50345" y1="5241" x2="50345" y2="5241"/>
                        <a14:foregroundMark x1="92069" y1="83229" x2="92069" y2="83229"/>
                        <a14:foregroundMark x1="91897" y1="94130" x2="91897" y2="94130"/>
                        <a14:foregroundMark x1="14483" y1="83438" x2="14483" y2="83438"/>
                        <a14:foregroundMark x1="17586" y1="82600" x2="17586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9" y="3958990"/>
            <a:ext cx="2994486" cy="24627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6670">
            <a:off x="1055688" y="4247321"/>
            <a:ext cx="830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Quarks</a:t>
            </a:r>
          </a:p>
        </p:txBody>
      </p:sp>
      <p:sp>
        <p:nvSpPr>
          <p:cNvPr id="12" name="TextBox 11"/>
          <p:cNvSpPr txBox="1"/>
          <p:nvPr/>
        </p:nvSpPr>
        <p:spPr>
          <a:xfrm rot="21041193">
            <a:off x="1170115" y="5898422"/>
            <a:ext cx="938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Hebrew Light"/>
                <a:ea typeface="+mn-ea"/>
                <a:cs typeface="+mn-cs"/>
              </a:rPr>
              <a:t>Leptons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484" y="6323484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50.000001%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3181" y="6333349"/>
            <a:ext cx="163287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49.999999%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92666" y="4366832"/>
            <a:ext cx="0" cy="1995527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2146558" y="4130493"/>
            <a:ext cx="3104" cy="1959749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892667" y="4094716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H="1">
            <a:off x="915479" y="6087147"/>
            <a:ext cx="1244037" cy="285075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ight Arrow 20"/>
          <p:cNvSpPr/>
          <p:nvPr/>
        </p:nvSpPr>
        <p:spPr bwMode="auto">
          <a:xfrm>
            <a:off x="4262175" y="6323484"/>
            <a:ext cx="714307" cy="285651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Bent Arrow 16"/>
          <p:cNvSpPr/>
          <p:nvPr/>
        </p:nvSpPr>
        <p:spPr bwMode="auto">
          <a:xfrm rot="16200000" flipV="1">
            <a:off x="9231063" y="5240791"/>
            <a:ext cx="414042" cy="2106751"/>
          </a:xfrm>
          <a:prstGeom prst="ben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Right Arrow 27"/>
          <p:cNvSpPr/>
          <p:nvPr/>
        </p:nvSpPr>
        <p:spPr bwMode="auto">
          <a:xfrm rot="5400000">
            <a:off x="981202" y="3118201"/>
            <a:ext cx="847619" cy="268713"/>
          </a:xfrm>
          <a:prstGeom prst="rightArrow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719" y="357395"/>
            <a:ext cx="1829816" cy="2596741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5" name="Rectangle 24"/>
          <p:cNvSpPr/>
          <p:nvPr/>
        </p:nvSpPr>
        <p:spPr bwMode="auto">
          <a:xfrm>
            <a:off x="2724047" y="2538220"/>
            <a:ext cx="7459093" cy="641480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34884" y="2590099"/>
            <a:ext cx="7459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ahoma"/>
              </a:rPr>
              <a:t>Door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een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vijfde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ahoma"/>
              </a:rPr>
              <a:t>kracht</a:t>
            </a:r>
            <a:r>
              <a:rPr lang="en-US" sz="2800" b="1" dirty="0">
                <a:solidFill>
                  <a:srgbClr val="FFFFFF"/>
                </a:solidFill>
                <a:latin typeface="Tahoma"/>
              </a:rPr>
              <a:t> in de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Big Bang?!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412" y="2252498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halkduster" charset="0"/>
                <a:ea typeface="Chalkduster" charset="0"/>
                <a:cs typeface="Chalkduster" charset="0"/>
              </a:rPr>
              <a:t>+ ???</a:t>
            </a:r>
          </a:p>
        </p:txBody>
      </p:sp>
      <p:pic>
        <p:nvPicPr>
          <p:cNvPr id="30" name="Picture 29" descr="http://www.atlas.ch/angels-demons/images/page3.jpg">
            <a:hlinkClick r:id="rId8"/>
            <a:extLst>
              <a:ext uri="{FF2B5EF4-FFF2-40B4-BE49-F238E27FC236}">
                <a16:creationId xmlns:a16="http://schemas.microsoft.com/office/drawing/2014/main" id="{2C87E124-33F6-AA42-9B34-03C5E82C0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73" y="4718549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89FEE593-7E81-E749-8CB0-43C82FC27CD3}"/>
              </a:ext>
            </a:extLst>
          </p:cNvPr>
          <p:cNvSpPr txBox="1">
            <a:spLocks/>
          </p:cNvSpPr>
          <p:nvPr/>
        </p:nvSpPr>
        <p:spPr bwMode="auto">
          <a:xfrm>
            <a:off x="0" y="31455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Conclusie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: Hoe is de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antimaterie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verdwenen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 in het 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universum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74341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  <p:bldP spid="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166E4B-A5EA-0C4F-81AF-3A8B94DA8D6C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</p:spTree>
    <p:extLst>
      <p:ext uri="{BB962C8B-B14F-4D97-AF65-F5344CB8AC3E}">
        <p14:creationId xmlns:p14="http://schemas.microsoft.com/office/powerpoint/2010/main" val="259948015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6134-E15A-7D4A-8180-10BE85D34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Toekomst</a:t>
            </a:r>
            <a:r>
              <a:rPr lang="en-US" dirty="0"/>
              <a:t>: “</a:t>
            </a:r>
            <a:r>
              <a:rPr lang="en-US" dirty="0" err="1"/>
              <a:t>Cirkels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Driehoeken</a:t>
            </a:r>
            <a:r>
              <a:rPr lang="en-US" dirty="0"/>
              <a:t>”</a:t>
            </a:r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CCAFC-64E8-E342-B3B1-B0D88B405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01" y="4331458"/>
            <a:ext cx="3267097" cy="2452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AD20-ED34-E04D-BF53-270CCBC96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5" y="4393274"/>
            <a:ext cx="4597039" cy="2298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C4E338-9C98-334C-B385-BF37FB3C4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04" y="1103203"/>
            <a:ext cx="4597039" cy="2418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0E19A3-B975-1D48-A957-D777653E738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52" y="958910"/>
            <a:ext cx="3630706" cy="25628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98ED9-35E4-C047-A7BE-19A3B86F14CF}"/>
              </a:ext>
            </a:extLst>
          </p:cNvPr>
          <p:cNvSpPr txBox="1"/>
          <p:nvPr/>
        </p:nvSpPr>
        <p:spPr>
          <a:xfrm>
            <a:off x="1887071" y="680230"/>
            <a:ext cx="72474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Deeltjesversnellers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fysica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Big Bang 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F41A9-1E43-B746-A501-9B4AAFABE1F0}"/>
              </a:ext>
            </a:extLst>
          </p:cNvPr>
          <p:cNvSpPr txBox="1"/>
          <p:nvPr/>
        </p:nvSpPr>
        <p:spPr>
          <a:xfrm>
            <a:off x="1900518" y="3835149"/>
            <a:ext cx="8129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Gravitatie-detectoren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luisteren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naar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de Big Bang</a:t>
            </a:r>
            <a:r>
              <a:rPr kumimoji="0" lang="mr-IN" sz="2400" b="1" i="0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…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993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176AC-827C-2A40-974D-0A90296A2052}"/>
              </a:ext>
            </a:extLst>
          </p:cNvPr>
          <p:cNvSpPr txBox="1"/>
          <p:nvPr/>
        </p:nvSpPr>
        <p:spPr>
          <a:xfrm>
            <a:off x="3657601" y="2877494"/>
            <a:ext cx="8018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F6DE05-61E0-C044-BA40-D90CBAFF9F8A}"/>
              </a:ext>
            </a:extLst>
          </p:cNvPr>
          <p:cNvSpPr txBox="1"/>
          <p:nvPr/>
        </p:nvSpPr>
        <p:spPr>
          <a:xfrm>
            <a:off x="6549886" y="2896162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FCC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3496EE-E1F6-C94E-956C-811C42445BCD}"/>
              </a:ext>
            </a:extLst>
          </p:cNvPr>
          <p:cNvSpPr txBox="1"/>
          <p:nvPr/>
        </p:nvSpPr>
        <p:spPr>
          <a:xfrm>
            <a:off x="6548628" y="4393274"/>
            <a:ext cx="562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9CCA3C-5A51-464E-A662-8593D4B5D3C7}"/>
              </a:ext>
            </a:extLst>
          </p:cNvPr>
          <p:cNvSpPr txBox="1"/>
          <p:nvPr/>
        </p:nvSpPr>
        <p:spPr>
          <a:xfrm>
            <a:off x="3600694" y="4379369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E5D0A1-7BCA-7347-8139-E3168C14A325}"/>
              </a:ext>
            </a:extLst>
          </p:cNvPr>
          <p:cNvSpPr/>
          <p:nvPr/>
        </p:nvSpPr>
        <p:spPr bwMode="auto">
          <a:xfrm>
            <a:off x="2433469" y="5175736"/>
            <a:ext cx="7098457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F1C52-E53E-0B4E-96DD-F338E0D99452}"/>
              </a:ext>
            </a:extLst>
          </p:cNvPr>
          <p:cNvSpPr txBox="1"/>
          <p:nvPr/>
        </p:nvSpPr>
        <p:spPr>
          <a:xfrm>
            <a:off x="2746073" y="5343195"/>
            <a:ext cx="6473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Dank voor uw aandacht!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7A2B9-D09E-B747-846F-A1B924F1C27A}"/>
              </a:ext>
            </a:extLst>
          </p:cNvPr>
          <p:cNvSpPr/>
          <p:nvPr/>
        </p:nvSpPr>
        <p:spPr bwMode="auto">
          <a:xfrm>
            <a:off x="1407375" y="1970561"/>
            <a:ext cx="9579942" cy="1037529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L" sz="2800" b="0" i="0" u="none" strike="noStrike" cap="none" normalizeH="0" baseline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9B3711-BA68-9341-B842-FFE265D973A1}"/>
              </a:ext>
            </a:extLst>
          </p:cNvPr>
          <p:cNvSpPr txBox="1"/>
          <p:nvPr/>
        </p:nvSpPr>
        <p:spPr>
          <a:xfrm>
            <a:off x="1457144" y="2140049"/>
            <a:ext cx="953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b="1" i="1" dirty="0">
                <a:solidFill>
                  <a:schemeClr val="accent6"/>
                </a:solidFill>
              </a:rPr>
              <a:t>Veel spannend onderzoek onderweg</a:t>
            </a:r>
          </a:p>
        </p:txBody>
      </p:sp>
    </p:spTree>
    <p:extLst>
      <p:ext uri="{BB962C8B-B14F-4D97-AF65-F5344CB8AC3E}">
        <p14:creationId xmlns:p14="http://schemas.microsoft.com/office/powerpoint/2010/main" val="972307532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6211889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2890838" y="3090864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Zichtbare</a:t>
            </a:r>
            <a:r>
              <a:rPr lang="en-US" dirty="0"/>
              <a:t> “</a:t>
            </a:r>
            <a:r>
              <a:rPr lang="en-US" dirty="0" err="1"/>
              <a:t>baryonische</a:t>
            </a:r>
            <a:r>
              <a:rPr lang="en-US" dirty="0"/>
              <a:t>” </a:t>
            </a:r>
            <a:r>
              <a:rPr lang="en-US" dirty="0" err="1"/>
              <a:t>materie</a:t>
            </a:r>
            <a:endParaRPr lang="en-US" dirty="0"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8542" y="867761"/>
            <a:ext cx="7694001" cy="5770501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139926" y="5720848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Donkere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beweegt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ongestoord</a:t>
            </a:r>
            <a:r>
              <a:rPr lang="en-US" sz="20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>
                <a:solidFill>
                  <a:srgbClr val="0000FF"/>
                </a:solidFill>
                <a:latin typeface="+mj-lt"/>
                <a:ea typeface="+mj-ea"/>
                <a:cs typeface="+mj-cs"/>
              </a:rPr>
              <a:t>verder</a:t>
            </a:r>
            <a:endParaRPr lang="en-US" sz="20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ngc1232all_vlt">
            <a:extLst>
              <a:ext uri="{FF2B5EF4-FFF2-40B4-BE49-F238E27FC236}">
                <a16:creationId xmlns:a16="http://schemas.microsoft.com/office/drawing/2014/main" id="{9E4DD677-B521-6540-9912-8BDEB3C9A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1626" y="851719"/>
            <a:ext cx="3616920" cy="5827898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AF5C29E4-8F4E-7D45-9988-9C0A135B4CD7}"/>
              </a:ext>
            </a:extLst>
          </p:cNvPr>
          <p:cNvGrpSpPr>
            <a:grpSpLocks/>
          </p:cNvGrpSpPr>
          <p:nvPr/>
        </p:nvGrpSpPr>
        <p:grpSpPr bwMode="auto">
          <a:xfrm>
            <a:off x="586373" y="2603860"/>
            <a:ext cx="3284404" cy="4049271"/>
            <a:chOff x="-78" y="1035"/>
            <a:chExt cx="2795" cy="2894"/>
          </a:xfrm>
        </p:grpSpPr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788F3C3F-BB48-614E-85A1-814673803D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78" y="1035"/>
              <a:ext cx="2795" cy="2894"/>
              <a:chOff x="-78" y="1035"/>
              <a:chExt cx="2795" cy="2894"/>
            </a:xfrm>
          </p:grpSpPr>
          <p:grpSp>
            <p:nvGrpSpPr>
              <p:cNvPr id="11" name="Group 6">
                <a:extLst>
                  <a:ext uri="{FF2B5EF4-FFF2-40B4-BE49-F238E27FC236}">
                    <a16:creationId xmlns:a16="http://schemas.microsoft.com/office/drawing/2014/main" id="{D21EC060-469E-994E-8D3D-229151A0A2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78" y="1035"/>
                <a:ext cx="2795" cy="2894"/>
                <a:chOff x="-78" y="1035"/>
                <a:chExt cx="2795" cy="2894"/>
              </a:xfrm>
            </p:grpSpPr>
            <p:grpSp>
              <p:nvGrpSpPr>
                <p:cNvPr id="75" name="Group 7">
                  <a:extLst>
                    <a:ext uri="{FF2B5EF4-FFF2-40B4-BE49-F238E27FC236}">
                      <a16:creationId xmlns:a16="http://schemas.microsoft.com/office/drawing/2014/main" id="{570FFD8F-FE18-BF44-BAC6-F2624D85B9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2057" cy="309"/>
                  <a:chOff x="660" y="3620"/>
                  <a:chExt cx="2057" cy="309"/>
                </a:xfrm>
              </p:grpSpPr>
              <p:sp>
                <p:nvSpPr>
                  <p:cNvPr id="82" name="Text Box 8">
                    <a:extLst>
                      <a:ext uri="{FF2B5EF4-FFF2-40B4-BE49-F238E27FC236}">
                        <a16:creationId xmlns:a16="http://schemas.microsoft.com/office/drawing/2014/main" id="{6CEF35E8-543B-644C-A3C7-8339E6C2653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" name="Text Box 9">
                    <a:extLst>
                      <a:ext uri="{FF2B5EF4-FFF2-40B4-BE49-F238E27FC236}">
                        <a16:creationId xmlns:a16="http://schemas.microsoft.com/office/drawing/2014/main" id="{4361673A-1AB5-E44A-9F61-3E1E3F395E68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4" name="Text Box 10">
                    <a:extLst>
                      <a:ext uri="{FF2B5EF4-FFF2-40B4-BE49-F238E27FC236}">
                        <a16:creationId xmlns:a16="http://schemas.microsoft.com/office/drawing/2014/main" id="{0AF26C76-A3AF-D84D-B6D3-A64F9CDD6B5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56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76" name="Group 11">
                  <a:extLst>
                    <a:ext uri="{FF2B5EF4-FFF2-40B4-BE49-F238E27FC236}">
                      <a16:creationId xmlns:a16="http://schemas.microsoft.com/office/drawing/2014/main" id="{6B6EBBCF-4606-124E-B4F3-158CAFFB97F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79" name="Text Box 12">
                    <a:extLst>
                      <a:ext uri="{FF2B5EF4-FFF2-40B4-BE49-F238E27FC236}">
                        <a16:creationId xmlns:a16="http://schemas.microsoft.com/office/drawing/2014/main" id="{54C2D7FA-90B5-6F47-BB32-2308264B255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0" name="Text Box 13">
                    <a:extLst>
                      <a:ext uri="{FF2B5EF4-FFF2-40B4-BE49-F238E27FC236}">
                        <a16:creationId xmlns:a16="http://schemas.microsoft.com/office/drawing/2014/main" id="{21E07229-26B2-4A40-B66B-B8C999BC29C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 dirty="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1" name="Text Box 14">
                    <a:extLst>
                      <a:ext uri="{FF2B5EF4-FFF2-40B4-BE49-F238E27FC236}">
                        <a16:creationId xmlns:a16="http://schemas.microsoft.com/office/drawing/2014/main" id="{768AE7AB-8D3F-8443-8462-F4CD43E4AA2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77" name="Line 15">
                  <a:extLst>
                    <a:ext uri="{FF2B5EF4-FFF2-40B4-BE49-F238E27FC236}">
                      <a16:creationId xmlns:a16="http://schemas.microsoft.com/office/drawing/2014/main" id="{C9BE3537-D6D9-0743-B61D-92B6734989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78" name="Line 16">
                  <a:extLst>
                    <a:ext uri="{FF2B5EF4-FFF2-40B4-BE49-F238E27FC236}">
                      <a16:creationId xmlns:a16="http://schemas.microsoft.com/office/drawing/2014/main" id="{2A0CC8D0-E765-A448-A6E1-8E8C56455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12" name="Group 17">
                <a:extLst>
                  <a:ext uri="{FF2B5EF4-FFF2-40B4-BE49-F238E27FC236}">
                    <a16:creationId xmlns:a16="http://schemas.microsoft.com/office/drawing/2014/main" id="{A1096B1F-4FE4-4342-85CD-6AFA7EB089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13" name="Freeform 18">
                  <a:extLst>
                    <a:ext uri="{FF2B5EF4-FFF2-40B4-BE49-F238E27FC236}">
                      <a16:creationId xmlns:a16="http://schemas.microsoft.com/office/drawing/2014/main" id="{86DBB47E-42CD-3A40-A83B-57375C600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14" name="Freeform 19">
                  <a:extLst>
                    <a:ext uri="{FF2B5EF4-FFF2-40B4-BE49-F238E27FC236}">
                      <a16:creationId xmlns:a16="http://schemas.microsoft.com/office/drawing/2014/main" id="{40ED7B61-8252-024D-B593-2311EE206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15" name="Group 20">
                  <a:extLst>
                    <a:ext uri="{FF2B5EF4-FFF2-40B4-BE49-F238E27FC236}">
                      <a16:creationId xmlns:a16="http://schemas.microsoft.com/office/drawing/2014/main" id="{8FF7682F-70AB-1645-AC58-FD141ABFFA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73" name="Oval 21">
                    <a:extLst>
                      <a:ext uri="{FF2B5EF4-FFF2-40B4-BE49-F238E27FC236}">
                        <a16:creationId xmlns:a16="http://schemas.microsoft.com/office/drawing/2014/main" id="{0C369564-3759-8145-97DA-1C65FE1C3BF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4" name="Line 22">
                    <a:extLst>
                      <a:ext uri="{FF2B5EF4-FFF2-40B4-BE49-F238E27FC236}">
                        <a16:creationId xmlns:a16="http://schemas.microsoft.com/office/drawing/2014/main" id="{6384FDB3-884C-AF48-87A1-B5BE0912A5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23">
                  <a:extLst>
                    <a:ext uri="{FF2B5EF4-FFF2-40B4-BE49-F238E27FC236}">
                      <a16:creationId xmlns:a16="http://schemas.microsoft.com/office/drawing/2014/main" id="{2A5C0523-2A5F-5A4E-98FC-9F7DFD9416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71" name="Oval 24">
                    <a:extLst>
                      <a:ext uri="{FF2B5EF4-FFF2-40B4-BE49-F238E27FC236}">
                        <a16:creationId xmlns:a16="http://schemas.microsoft.com/office/drawing/2014/main" id="{2D5E0D54-8087-C245-BCF7-040FA12034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2" name="Line 25">
                    <a:extLst>
                      <a:ext uri="{FF2B5EF4-FFF2-40B4-BE49-F238E27FC236}">
                        <a16:creationId xmlns:a16="http://schemas.microsoft.com/office/drawing/2014/main" id="{23D07609-74C9-4B43-8529-B4792CD96D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26">
                  <a:extLst>
                    <a:ext uri="{FF2B5EF4-FFF2-40B4-BE49-F238E27FC236}">
                      <a16:creationId xmlns:a16="http://schemas.microsoft.com/office/drawing/2014/main" id="{3E40494A-CD3E-8D45-A6AA-29A84D4B3E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69" name="Oval 27">
                    <a:extLst>
                      <a:ext uri="{FF2B5EF4-FFF2-40B4-BE49-F238E27FC236}">
                        <a16:creationId xmlns:a16="http://schemas.microsoft.com/office/drawing/2014/main" id="{5B478985-8870-4B4F-AE03-2878B702A0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70" name="Line 28">
                    <a:extLst>
                      <a:ext uri="{FF2B5EF4-FFF2-40B4-BE49-F238E27FC236}">
                        <a16:creationId xmlns:a16="http://schemas.microsoft.com/office/drawing/2014/main" id="{847CFD88-A132-8340-8E71-7B1C143117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29">
                  <a:extLst>
                    <a:ext uri="{FF2B5EF4-FFF2-40B4-BE49-F238E27FC236}">
                      <a16:creationId xmlns:a16="http://schemas.microsoft.com/office/drawing/2014/main" id="{A70B0C23-9D89-E040-BBEC-C1E9E9A3EB1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67" name="Oval 30">
                    <a:extLst>
                      <a:ext uri="{FF2B5EF4-FFF2-40B4-BE49-F238E27FC236}">
                        <a16:creationId xmlns:a16="http://schemas.microsoft.com/office/drawing/2014/main" id="{B0054C17-2D96-7545-84FD-30F1CB9EEED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8" name="Line 31">
                    <a:extLst>
                      <a:ext uri="{FF2B5EF4-FFF2-40B4-BE49-F238E27FC236}">
                        <a16:creationId xmlns:a16="http://schemas.microsoft.com/office/drawing/2014/main" id="{23060E7C-B782-DC48-8449-63377A9A4A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32">
                  <a:extLst>
                    <a:ext uri="{FF2B5EF4-FFF2-40B4-BE49-F238E27FC236}">
                      <a16:creationId xmlns:a16="http://schemas.microsoft.com/office/drawing/2014/main" id="{14A5BF38-0BFE-B049-8D07-B2BDECD1852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65" name="Oval 33">
                    <a:extLst>
                      <a:ext uri="{FF2B5EF4-FFF2-40B4-BE49-F238E27FC236}">
                        <a16:creationId xmlns:a16="http://schemas.microsoft.com/office/drawing/2014/main" id="{7646BE4B-60C6-824D-9C27-D868DAAE4A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6" name="Line 34">
                    <a:extLst>
                      <a:ext uri="{FF2B5EF4-FFF2-40B4-BE49-F238E27FC236}">
                        <a16:creationId xmlns:a16="http://schemas.microsoft.com/office/drawing/2014/main" id="{ED81AB73-5243-8047-855B-65AE21F65E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35">
                  <a:extLst>
                    <a:ext uri="{FF2B5EF4-FFF2-40B4-BE49-F238E27FC236}">
                      <a16:creationId xmlns:a16="http://schemas.microsoft.com/office/drawing/2014/main" id="{9E4AFE29-DC50-4348-A53B-AE94C715D45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63" name="Oval 36">
                    <a:extLst>
                      <a:ext uri="{FF2B5EF4-FFF2-40B4-BE49-F238E27FC236}">
                        <a16:creationId xmlns:a16="http://schemas.microsoft.com/office/drawing/2014/main" id="{BB7C89A7-84F6-824A-9693-59B0E64925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4" name="Line 37">
                    <a:extLst>
                      <a:ext uri="{FF2B5EF4-FFF2-40B4-BE49-F238E27FC236}">
                        <a16:creationId xmlns:a16="http://schemas.microsoft.com/office/drawing/2014/main" id="{8DBF61AD-25EB-5D4F-B132-44EED4778E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38">
                  <a:extLst>
                    <a:ext uri="{FF2B5EF4-FFF2-40B4-BE49-F238E27FC236}">
                      <a16:creationId xmlns:a16="http://schemas.microsoft.com/office/drawing/2014/main" id="{9C297594-B9E8-314E-9404-C6098D02B0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61" name="Oval 39">
                    <a:extLst>
                      <a:ext uri="{FF2B5EF4-FFF2-40B4-BE49-F238E27FC236}">
                        <a16:creationId xmlns:a16="http://schemas.microsoft.com/office/drawing/2014/main" id="{66D305BF-AF23-2E43-A23A-4EEC123D86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2" name="Line 40">
                    <a:extLst>
                      <a:ext uri="{FF2B5EF4-FFF2-40B4-BE49-F238E27FC236}">
                        <a16:creationId xmlns:a16="http://schemas.microsoft.com/office/drawing/2014/main" id="{20BA9B69-D678-5E42-95A2-C3350AD499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41">
                  <a:extLst>
                    <a:ext uri="{FF2B5EF4-FFF2-40B4-BE49-F238E27FC236}">
                      <a16:creationId xmlns:a16="http://schemas.microsoft.com/office/drawing/2014/main" id="{E8D272F0-BCE2-2543-B4BB-A4AFAF17DF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59" name="Oval 42">
                    <a:extLst>
                      <a:ext uri="{FF2B5EF4-FFF2-40B4-BE49-F238E27FC236}">
                        <a16:creationId xmlns:a16="http://schemas.microsoft.com/office/drawing/2014/main" id="{53359AA8-9750-A841-A03E-9C53BA5335A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60" name="Line 43">
                    <a:extLst>
                      <a:ext uri="{FF2B5EF4-FFF2-40B4-BE49-F238E27FC236}">
                        <a16:creationId xmlns:a16="http://schemas.microsoft.com/office/drawing/2014/main" id="{598CED08-7F12-C343-A753-7B3733D0B0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44">
                  <a:extLst>
                    <a:ext uri="{FF2B5EF4-FFF2-40B4-BE49-F238E27FC236}">
                      <a16:creationId xmlns:a16="http://schemas.microsoft.com/office/drawing/2014/main" id="{94A1C7D0-C549-8541-9485-67A7F0FFC0D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57" name="Oval 45">
                    <a:extLst>
                      <a:ext uri="{FF2B5EF4-FFF2-40B4-BE49-F238E27FC236}">
                        <a16:creationId xmlns:a16="http://schemas.microsoft.com/office/drawing/2014/main" id="{A8E71EEF-33FC-F24E-B3E0-0E57F77FBE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8" name="Line 46">
                    <a:extLst>
                      <a:ext uri="{FF2B5EF4-FFF2-40B4-BE49-F238E27FC236}">
                        <a16:creationId xmlns:a16="http://schemas.microsoft.com/office/drawing/2014/main" id="{036025E7-BD25-3349-8DA8-8E2E851950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47">
                  <a:extLst>
                    <a:ext uri="{FF2B5EF4-FFF2-40B4-BE49-F238E27FC236}">
                      <a16:creationId xmlns:a16="http://schemas.microsoft.com/office/drawing/2014/main" id="{FDE96BDB-3420-2949-AFF3-24BA252707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55" name="Oval 48">
                    <a:extLst>
                      <a:ext uri="{FF2B5EF4-FFF2-40B4-BE49-F238E27FC236}">
                        <a16:creationId xmlns:a16="http://schemas.microsoft.com/office/drawing/2014/main" id="{ABC56397-7EF1-2640-B7A0-27C44920933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6" name="Line 49">
                    <a:extLst>
                      <a:ext uri="{FF2B5EF4-FFF2-40B4-BE49-F238E27FC236}">
                        <a16:creationId xmlns:a16="http://schemas.microsoft.com/office/drawing/2014/main" id="{9A36BD5B-B266-2A43-8AB6-B25B3C4E60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50">
                  <a:extLst>
                    <a:ext uri="{FF2B5EF4-FFF2-40B4-BE49-F238E27FC236}">
                      <a16:creationId xmlns:a16="http://schemas.microsoft.com/office/drawing/2014/main" id="{7335802E-D1CE-BB4D-8A4E-7947EDE6B3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53" name="Oval 51">
                    <a:extLst>
                      <a:ext uri="{FF2B5EF4-FFF2-40B4-BE49-F238E27FC236}">
                        <a16:creationId xmlns:a16="http://schemas.microsoft.com/office/drawing/2014/main" id="{41F7C633-43C3-1D49-AD41-A23B8551DC3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4" name="Line 52">
                    <a:extLst>
                      <a:ext uri="{FF2B5EF4-FFF2-40B4-BE49-F238E27FC236}">
                        <a16:creationId xmlns:a16="http://schemas.microsoft.com/office/drawing/2014/main" id="{20687506-5325-0A4D-B237-985A906C1B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53">
                  <a:extLst>
                    <a:ext uri="{FF2B5EF4-FFF2-40B4-BE49-F238E27FC236}">
                      <a16:creationId xmlns:a16="http://schemas.microsoft.com/office/drawing/2014/main" id="{6CAF21F7-7C0F-D04C-86B3-8F4AA44610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51" name="Oval 54">
                    <a:extLst>
                      <a:ext uri="{FF2B5EF4-FFF2-40B4-BE49-F238E27FC236}">
                        <a16:creationId xmlns:a16="http://schemas.microsoft.com/office/drawing/2014/main" id="{B81AFC10-4C11-7B43-B43A-AC2B96AA013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2" name="Line 55">
                    <a:extLst>
                      <a:ext uri="{FF2B5EF4-FFF2-40B4-BE49-F238E27FC236}">
                        <a16:creationId xmlns:a16="http://schemas.microsoft.com/office/drawing/2014/main" id="{D918AABC-339A-C542-8A60-4588566A0A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56">
                  <a:extLst>
                    <a:ext uri="{FF2B5EF4-FFF2-40B4-BE49-F238E27FC236}">
                      <a16:creationId xmlns:a16="http://schemas.microsoft.com/office/drawing/2014/main" id="{4974D647-209C-DB48-A460-B99A4D46EC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49" name="Oval 57">
                    <a:extLst>
                      <a:ext uri="{FF2B5EF4-FFF2-40B4-BE49-F238E27FC236}">
                        <a16:creationId xmlns:a16="http://schemas.microsoft.com/office/drawing/2014/main" id="{894A5719-FF0C-4C4C-B46B-909FEDEEED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50" name="Line 58">
                    <a:extLst>
                      <a:ext uri="{FF2B5EF4-FFF2-40B4-BE49-F238E27FC236}">
                        <a16:creationId xmlns:a16="http://schemas.microsoft.com/office/drawing/2014/main" id="{9D5F63BE-5437-DE4B-A9E6-8C3B9E412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8" name="Group 59">
                  <a:extLst>
                    <a:ext uri="{FF2B5EF4-FFF2-40B4-BE49-F238E27FC236}">
                      <a16:creationId xmlns:a16="http://schemas.microsoft.com/office/drawing/2014/main" id="{7B01C217-A97A-5E4F-AB32-248C2132E03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47" name="Oval 60">
                    <a:extLst>
                      <a:ext uri="{FF2B5EF4-FFF2-40B4-BE49-F238E27FC236}">
                        <a16:creationId xmlns:a16="http://schemas.microsoft.com/office/drawing/2014/main" id="{6F0B16A2-43C4-4341-BB58-6E1C402C632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8" name="Line 61">
                    <a:extLst>
                      <a:ext uri="{FF2B5EF4-FFF2-40B4-BE49-F238E27FC236}">
                        <a16:creationId xmlns:a16="http://schemas.microsoft.com/office/drawing/2014/main" id="{18080414-FD32-234B-B0BA-B9BF48F274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9" name="Group 62">
                  <a:extLst>
                    <a:ext uri="{FF2B5EF4-FFF2-40B4-BE49-F238E27FC236}">
                      <a16:creationId xmlns:a16="http://schemas.microsoft.com/office/drawing/2014/main" id="{709CFAFA-D8B0-B640-993F-E96057C06CF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45" name="Oval 63">
                    <a:extLst>
                      <a:ext uri="{FF2B5EF4-FFF2-40B4-BE49-F238E27FC236}">
                        <a16:creationId xmlns:a16="http://schemas.microsoft.com/office/drawing/2014/main" id="{BF108CAA-EC61-AF4E-83B5-55A25794B75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6" name="Line 64">
                    <a:extLst>
                      <a:ext uri="{FF2B5EF4-FFF2-40B4-BE49-F238E27FC236}">
                        <a16:creationId xmlns:a16="http://schemas.microsoft.com/office/drawing/2014/main" id="{3370724A-A7FA-C547-A1C0-38CC51856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0" name="Group 65">
                  <a:extLst>
                    <a:ext uri="{FF2B5EF4-FFF2-40B4-BE49-F238E27FC236}">
                      <a16:creationId xmlns:a16="http://schemas.microsoft.com/office/drawing/2014/main" id="{EF0063D3-2304-4F42-AA4B-5694A4B1AB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3" name="Oval 66">
                    <a:extLst>
                      <a:ext uri="{FF2B5EF4-FFF2-40B4-BE49-F238E27FC236}">
                        <a16:creationId xmlns:a16="http://schemas.microsoft.com/office/drawing/2014/main" id="{F3A66045-E7B5-5B4C-AC99-1DF8E78391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4" name="Line 67">
                    <a:extLst>
                      <a:ext uri="{FF2B5EF4-FFF2-40B4-BE49-F238E27FC236}">
                        <a16:creationId xmlns:a16="http://schemas.microsoft.com/office/drawing/2014/main" id="{C495151B-AD8B-C347-AC93-C7CDEFA46B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1" name="Group 68">
                  <a:extLst>
                    <a:ext uri="{FF2B5EF4-FFF2-40B4-BE49-F238E27FC236}">
                      <a16:creationId xmlns:a16="http://schemas.microsoft.com/office/drawing/2014/main" id="{0CE0A675-7EB8-9F4C-ABBA-7EAD6F765B8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41" name="Oval 69">
                    <a:extLst>
                      <a:ext uri="{FF2B5EF4-FFF2-40B4-BE49-F238E27FC236}">
                        <a16:creationId xmlns:a16="http://schemas.microsoft.com/office/drawing/2014/main" id="{BE4E5728-6516-854D-B61E-F23B56534E8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2" name="Line 70">
                    <a:extLst>
                      <a:ext uri="{FF2B5EF4-FFF2-40B4-BE49-F238E27FC236}">
                        <a16:creationId xmlns:a16="http://schemas.microsoft.com/office/drawing/2014/main" id="{67220B47-F815-6D4D-9A64-7F46202AE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2" name="Group 71">
                  <a:extLst>
                    <a:ext uri="{FF2B5EF4-FFF2-40B4-BE49-F238E27FC236}">
                      <a16:creationId xmlns:a16="http://schemas.microsoft.com/office/drawing/2014/main" id="{C0FE7956-6538-C642-AD0A-4E1A081134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39" name="Oval 72">
                    <a:extLst>
                      <a:ext uri="{FF2B5EF4-FFF2-40B4-BE49-F238E27FC236}">
                        <a16:creationId xmlns:a16="http://schemas.microsoft.com/office/drawing/2014/main" id="{02672FB8-9776-4F44-A4B5-8F3BB3AC12C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40" name="Line 73">
                    <a:extLst>
                      <a:ext uri="{FF2B5EF4-FFF2-40B4-BE49-F238E27FC236}">
                        <a16:creationId xmlns:a16="http://schemas.microsoft.com/office/drawing/2014/main" id="{28517EFE-3AFF-D741-8271-91CA5BBC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3" name="Group 74">
                  <a:extLst>
                    <a:ext uri="{FF2B5EF4-FFF2-40B4-BE49-F238E27FC236}">
                      <a16:creationId xmlns:a16="http://schemas.microsoft.com/office/drawing/2014/main" id="{99025BBE-63CB-8A46-80C4-1F9CF97FB3F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37" name="Oval 75">
                    <a:extLst>
                      <a:ext uri="{FF2B5EF4-FFF2-40B4-BE49-F238E27FC236}">
                        <a16:creationId xmlns:a16="http://schemas.microsoft.com/office/drawing/2014/main" id="{5A2C39E8-3A0B-594A-B3AE-6BA7C45FFA5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8" name="Line 76">
                    <a:extLst>
                      <a:ext uri="{FF2B5EF4-FFF2-40B4-BE49-F238E27FC236}">
                        <a16:creationId xmlns:a16="http://schemas.microsoft.com/office/drawing/2014/main" id="{A4B261EA-E08E-1D44-B98A-5BD758DE4F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34" name="Group 77">
                  <a:extLst>
                    <a:ext uri="{FF2B5EF4-FFF2-40B4-BE49-F238E27FC236}">
                      <a16:creationId xmlns:a16="http://schemas.microsoft.com/office/drawing/2014/main" id="{44732736-EFD3-2F4C-BEFB-889F2730F4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35" name="Oval 78">
                    <a:extLst>
                      <a:ext uri="{FF2B5EF4-FFF2-40B4-BE49-F238E27FC236}">
                        <a16:creationId xmlns:a16="http://schemas.microsoft.com/office/drawing/2014/main" id="{8B745371-8956-5141-A549-19D6917179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36" name="Line 79">
                    <a:extLst>
                      <a:ext uri="{FF2B5EF4-FFF2-40B4-BE49-F238E27FC236}">
                        <a16:creationId xmlns:a16="http://schemas.microsoft.com/office/drawing/2014/main" id="{98B30E7E-F38B-CE46-B01F-21688A648B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9" name="Text Box 80">
              <a:extLst>
                <a:ext uri="{FF2B5EF4-FFF2-40B4-BE49-F238E27FC236}">
                  <a16:creationId xmlns:a16="http://schemas.microsoft.com/office/drawing/2014/main" id="{52663C1B-32F8-1E49-A54F-8F893D758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10" name="Text Box 81">
              <a:extLst>
                <a:ext uri="{FF2B5EF4-FFF2-40B4-BE49-F238E27FC236}">
                  <a16:creationId xmlns:a16="http://schemas.microsoft.com/office/drawing/2014/main" id="{25ECC044-4A75-2448-8BB8-418E4599A2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  <a:endParaRPr lang="en-US" sz="3200" dirty="0">
                <a:solidFill>
                  <a:srgbClr val="FF0000"/>
                </a:solidFill>
                <a:latin typeface="Verdana" pitchFamily="34" charset="0"/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81639"/>
            <a:ext cx="9144000" cy="762000"/>
          </a:xfrm>
        </p:spPr>
        <p:txBody>
          <a:bodyPr/>
          <a:lstStyle/>
          <a:p>
            <a:r>
              <a:rPr lang="en-US" dirty="0" err="1"/>
              <a:t>Spiraalarm</a:t>
            </a:r>
            <a:r>
              <a:rPr lang="en-US" dirty="0"/>
              <a:t> </a:t>
            </a:r>
            <a:r>
              <a:rPr lang="en-US" dirty="0" err="1"/>
              <a:t>rotatie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gravitationele</a:t>
            </a:r>
            <a:r>
              <a:rPr lang="en-US" dirty="0"/>
              <a:t> </a:t>
            </a:r>
            <a:r>
              <a:rPr lang="en-US" dirty="0" err="1"/>
              <a:t>lensen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5867400" y="2392364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6934200" y="2468564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2160588" y="4037014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Donkere</a:t>
            </a:r>
            <a:r>
              <a:rPr lang="en-US" dirty="0"/>
              <a:t> </a:t>
            </a:r>
            <a:r>
              <a:rPr lang="en-US" dirty="0" err="1"/>
              <a:t>Materie</a:t>
            </a:r>
            <a:endParaRPr lang="en-US" dirty="0"/>
          </a:p>
        </p:txBody>
      </p:sp>
      <p:pic>
        <p:nvPicPr>
          <p:cNvPr id="8" name="Picture 4" descr="susyparticles_sm">
            <a:extLst>
              <a:ext uri="{FF2B5EF4-FFF2-40B4-BE49-F238E27FC236}">
                <a16:creationId xmlns:a16="http://schemas.microsoft.com/office/drawing/2014/main" id="{FCC2AE10-3762-9E49-9F91-39EF218B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525" y="4514175"/>
            <a:ext cx="4488876" cy="2206585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Antimaterie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2041" y="5383644"/>
            <a:ext cx="2447004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Waterstof</a:t>
            </a: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FFFF99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7015" y="5383643"/>
            <a:ext cx="2936020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Antiwaterstof</a:t>
            </a:r>
            <a:r>
              <a:rPr lang="en-US" sz="2400" dirty="0">
                <a:solidFill>
                  <a:srgbClr val="D4F6FF"/>
                </a:solidFill>
                <a:latin typeface="Tahoma" pitchFamily="34" charset="0"/>
              </a:rPr>
              <a:t> </a:t>
            </a:r>
            <a:r>
              <a:rPr lang="en-US" sz="2400" dirty="0" err="1">
                <a:solidFill>
                  <a:srgbClr val="D4F6FF"/>
                </a:solidFill>
                <a:latin typeface="Tahoma" pitchFamily="34" charset="0"/>
              </a:rPr>
              <a:t>atoom</a:t>
            </a:r>
            <a:endParaRPr lang="en-US" sz="2400" dirty="0">
              <a:solidFill>
                <a:srgbClr val="D4F6FF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944112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7569" y="112294"/>
            <a:ext cx="8992873" cy="6745705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3625666" y="5978191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“The Dark Side rules the Universe”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4325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9B84E-6EEB-EB4D-98CA-1F2141C63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Antiproton productie (7 April, 2022)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</p:spPr>
            <p:txBody>
              <a:bodyPr/>
              <a:lstStyle/>
              <a:p>
                <a:r>
                  <a:rPr lang="en-NL" dirty="0"/>
                  <a:t>AMS en Pamela experimenten meten antimaterie in de ruimte</a:t>
                </a:r>
              </a:p>
              <a:p>
                <a:r>
                  <a:rPr lang="en-NL" dirty="0"/>
                  <a:t>Antimaterie wordt ook gemaakt bij botsingen van protonen met gewone materie deeltjes (bv He)</a:t>
                </a:r>
              </a:p>
              <a:p>
                <a:pPr lvl="1"/>
                <a:r>
                  <a:rPr lang="en-NL" dirty="0">
                    <a:solidFill>
                      <a:srgbClr val="66FFFF"/>
                    </a:solidFill>
                  </a:rPr>
                  <a:t>De “gewone” antiproton (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b="0" i="1" smtClean="0">
                            <a:solidFill>
                              <a:srgbClr val="66FF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bar>
                  </m:oMath>
                </a14:m>
                <a:r>
                  <a:rPr lang="en-NL" dirty="0">
                    <a:solidFill>
                      <a:srgbClr val="66FFFF"/>
                    </a:solidFill>
                  </a:rPr>
                  <a:t>) productie is gemeten bij LHCb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F033AB-3083-4B49-AAC0-D4F2D314C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0946" y="863745"/>
                <a:ext cx="11319934" cy="1797050"/>
              </a:xfrm>
              <a:blipFill>
                <a:blip r:embed="rId2"/>
                <a:stretch>
                  <a:fillRect l="-1233" t="-4225" b="-1619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LHCb event display with the antiproton track.">
            <a:extLst>
              <a:ext uri="{FF2B5EF4-FFF2-40B4-BE49-F238E27FC236}">
                <a16:creationId xmlns:a16="http://schemas.microsoft.com/office/drawing/2014/main" id="{1C638532-636E-1E43-AEDC-3DDA7812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9" y="3040573"/>
            <a:ext cx="5461648" cy="3165324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61A8918-B127-1140-8DAA-527B0EDB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801" y="3039852"/>
            <a:ext cx="5961181" cy="316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2B5BC-A0A1-FD41-9CFB-C368EE3800C2}"/>
              </a:ext>
            </a:extLst>
          </p:cNvPr>
          <p:cNvSpPr txBox="1"/>
          <p:nvPr/>
        </p:nvSpPr>
        <p:spPr>
          <a:xfrm>
            <a:off x="510363" y="3165993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LHCb p-He botsing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/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bar>
                          <m:barPr>
                            <m:pos m:val="top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ba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0" dirty="0"/>
                  <a:t> “</a:t>
                </a:r>
                <a:r>
                  <a:rPr lang="en-US" b="0" dirty="0" err="1"/>
                  <a:t>gedetacheerde</a:t>
                </a:r>
                <a:r>
                  <a:rPr lang="en-US" b="0" dirty="0"/>
                  <a:t>” / “</a:t>
                </a:r>
                <a:r>
                  <a:rPr lang="en-US" b="0" dirty="0" err="1"/>
                  <a:t>directe</a:t>
                </a:r>
                <a:r>
                  <a:rPr lang="en-US" b="0" dirty="0"/>
                  <a:t>” </a:t>
                </a:r>
                <a:r>
                  <a:rPr lang="en-US" b="0" dirty="0" err="1"/>
                  <a:t>productie</a:t>
                </a:r>
                <a:endParaRPr lang="en-US" b="0" dirty="0"/>
              </a:p>
              <a:p>
                <a:endParaRPr lang="en-N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89CC13-CE66-E849-8288-A11FE4348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052" y="5334459"/>
                <a:ext cx="4606710" cy="659796"/>
              </a:xfrm>
              <a:prstGeom prst="rect">
                <a:avLst/>
              </a:prstGeom>
              <a:blipFill>
                <a:blip r:embed="rId5"/>
                <a:stretch>
                  <a:fillRect t="-5769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488912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1136650"/>
            <a:ext cx="9144000" cy="9131300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defTabSz="792053"/>
            <a:endParaRPr lang="en-US" sz="1400">
              <a:solidFill>
                <a:srgbClr val="3333CC"/>
              </a:solidFill>
              <a:latin typeface="Verdana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Standaard</a:t>
            </a:r>
            <a:r>
              <a:rPr lang="en-US" dirty="0"/>
              <a:t>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689448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formule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397373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“De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bouwstenen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 van de </a:t>
            </a:r>
            <a:r>
              <a:rPr lang="en-US" sz="2100" i="1" dirty="0" err="1">
                <a:solidFill>
                  <a:srgbClr val="FFFFFF"/>
                </a:solidFill>
                <a:latin typeface="Tahoma"/>
                <a:cs typeface="Helvetica Neue Light"/>
              </a:rPr>
              <a:t>natuur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545934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 err="1">
                <a:solidFill>
                  <a:srgbClr val="FFFF00"/>
                </a:solidFill>
                <a:latin typeface="Tahoma"/>
                <a:cs typeface="Helvetica Neue Medium"/>
              </a:rPr>
              <a:t>Deeltje</a:t>
            </a: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 H</a:t>
            </a: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cxnSp>
        <p:nvCxnSpPr>
          <p:cNvPr id="14" name="Straight Arrow Connector 13"/>
          <p:cNvCxnSpPr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stealth" w="lg" len="lg"/>
            <a:tailEnd type="arrow"/>
          </a:ln>
          <a:effectLst/>
        </p:spPr>
      </p:cxnSp>
      <p:sp>
        <p:nvSpPr>
          <p:cNvPr id="22" name="Oval 21"/>
          <p:cNvSpPr/>
          <p:nvPr/>
        </p:nvSpPr>
        <p:spPr bwMode="auto">
          <a:xfrm>
            <a:off x="3899756" y="3649327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/>
            <a:endParaRPr lang="en-US" sz="1400"/>
          </a:p>
        </p:txBody>
      </p:sp>
      <p:sp>
        <p:nvSpPr>
          <p:cNvPr id="23" name="TextBox 22"/>
          <p:cNvSpPr txBox="1"/>
          <p:nvPr/>
        </p:nvSpPr>
        <p:spPr>
          <a:xfrm>
            <a:off x="3697824" y="4679013"/>
            <a:ext cx="2707299" cy="1157185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Het ‘Higgs’ </a:t>
            </a:r>
          </a:p>
          <a:p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Veld </a:t>
            </a:r>
            <a:r>
              <a:rPr lang="en-US" sz="2600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b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</a:br>
            <a:endParaRPr lang="en-US" sz="2200" i="1" dirty="0">
              <a:solidFill>
                <a:srgbClr val="FFFF00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39834779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5039" y="1"/>
            <a:ext cx="9152921" cy="6864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188" y="0"/>
            <a:ext cx="4921624" cy="762000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dirty="0"/>
              <a:t>Higgs Veld </a:t>
            </a:r>
            <a:r>
              <a:rPr lang="en-US" sz="3200" i="1" dirty="0">
                <a:solidFill>
                  <a:srgbClr val="FFFF00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i="1" dirty="0">
                <a:solidFill>
                  <a:srgbClr val="FFFF00"/>
                </a:solidFill>
              </a:rPr>
              <a:t>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592" y="710521"/>
            <a:ext cx="6662432" cy="1521051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Higgs veld </a:t>
            </a:r>
            <a:r>
              <a:rPr lang="en-US" sz="2000" b="1" i="1" dirty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f</a:t>
            </a:r>
            <a:r>
              <a:rPr lang="en-US" sz="2000" dirty="0">
                <a:solidFill>
                  <a:schemeClr val="tx1"/>
                </a:solidFill>
              </a:rPr>
              <a:t> is uniform, </a:t>
            </a:r>
            <a:r>
              <a:rPr lang="en-US" sz="2000" dirty="0" err="1">
                <a:solidFill>
                  <a:schemeClr val="tx1"/>
                </a:solidFill>
              </a:rPr>
              <a:t>moeilijk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waar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nemen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Higgs-boson </a:t>
            </a:r>
            <a:r>
              <a:rPr lang="en-US" sz="2000" dirty="0" err="1">
                <a:solidFill>
                  <a:schemeClr val="tx1"/>
                </a:solidFill>
              </a:rPr>
              <a:t>deeltje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i="1" dirty="0">
                <a:solidFill>
                  <a:schemeClr val="tx1"/>
                </a:solidFill>
              </a:rPr>
              <a:t>H</a:t>
            </a:r>
            <a:r>
              <a:rPr lang="en-US" sz="2000" dirty="0">
                <a:solidFill>
                  <a:schemeClr val="tx1"/>
                </a:solidFill>
              </a:rPr>
              <a:t> is “quantum-golf” van het veld.</a:t>
            </a:r>
          </a:p>
          <a:p>
            <a:r>
              <a:rPr lang="en-US" sz="2000" dirty="0">
                <a:solidFill>
                  <a:schemeClr val="tx1"/>
                </a:solidFill>
              </a:rPr>
              <a:t>Massa </a:t>
            </a:r>
            <a:r>
              <a:rPr lang="en-US" sz="2000" dirty="0" err="1">
                <a:solidFill>
                  <a:schemeClr val="tx1"/>
                </a:solidFill>
              </a:rPr>
              <a:t>ontstaat</a:t>
            </a:r>
            <a:r>
              <a:rPr lang="en-US" sz="2000" dirty="0">
                <a:solidFill>
                  <a:schemeClr val="tx1"/>
                </a:solidFill>
              </a:rPr>
              <a:t> door </a:t>
            </a:r>
            <a:r>
              <a:rPr lang="en-US" sz="2000" dirty="0" err="1">
                <a:solidFill>
                  <a:schemeClr val="tx1"/>
                </a:solidFill>
              </a:rPr>
              <a:t>interactie</a:t>
            </a:r>
            <a:r>
              <a:rPr lang="en-US" sz="2000" dirty="0">
                <a:solidFill>
                  <a:schemeClr val="tx1"/>
                </a:solidFill>
              </a:rPr>
              <a:t> van </a:t>
            </a:r>
            <a:r>
              <a:rPr lang="en-US" sz="2000" dirty="0" err="1">
                <a:solidFill>
                  <a:schemeClr val="tx1"/>
                </a:solidFill>
              </a:rPr>
              <a:t>materie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deeltjes</a:t>
            </a:r>
            <a:r>
              <a:rPr lang="en-US" sz="2000" dirty="0">
                <a:solidFill>
                  <a:schemeClr val="tx1"/>
                </a:solidFill>
              </a:rPr>
              <a:t> met het Higgs </a:t>
            </a:r>
            <a:r>
              <a:rPr lang="en-US" sz="2000" dirty="0" err="1">
                <a:solidFill>
                  <a:schemeClr val="tx1"/>
                </a:solidFill>
              </a:rPr>
              <a:t>veld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56400" y="2641600"/>
            <a:ext cx="3759200" cy="3759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964275" y="3327322"/>
            <a:ext cx="4174318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400" kern="0" dirty="0" err="1">
                <a:solidFill>
                  <a:srgbClr val="CCECFF"/>
                </a:solidFill>
              </a:rPr>
              <a:t>Vergelijk</a:t>
            </a:r>
            <a:r>
              <a:rPr lang="en-US" sz="2400" kern="0" dirty="0">
                <a:solidFill>
                  <a:srgbClr val="CCECFF"/>
                </a:solidFill>
              </a:rPr>
              <a:t>: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rgbClr val="CCECFF"/>
                </a:solidFill>
              </a:rPr>
              <a:t>Een</a:t>
            </a:r>
            <a:r>
              <a:rPr lang="en-US" sz="2000" kern="0" dirty="0">
                <a:solidFill>
                  <a:srgbClr val="CCECFF"/>
                </a:solidFill>
              </a:rPr>
              <a:t> </a:t>
            </a:r>
            <a:r>
              <a:rPr lang="en-US" sz="2000" kern="0" dirty="0" err="1">
                <a:solidFill>
                  <a:srgbClr val="CCECFF"/>
                </a:solidFill>
              </a:rPr>
              <a:t>foton</a:t>
            </a:r>
            <a:r>
              <a:rPr lang="en-US" sz="2000" kern="0" dirty="0">
                <a:solidFill>
                  <a:srgbClr val="CCECFF"/>
                </a:solidFill>
              </a:rPr>
              <a:t> is </a:t>
            </a:r>
            <a:r>
              <a:rPr lang="en-US" sz="2000" kern="0" dirty="0" err="1">
                <a:solidFill>
                  <a:srgbClr val="CCECFF"/>
                </a:solidFill>
              </a:rPr>
              <a:t>een</a:t>
            </a:r>
            <a:r>
              <a:rPr lang="en-US" sz="2000" kern="0" dirty="0">
                <a:solidFill>
                  <a:srgbClr val="CCECFF"/>
                </a:solidFill>
              </a:rPr>
              <a:t> </a:t>
            </a:r>
            <a:r>
              <a:rPr lang="en-US" sz="2000" kern="0" dirty="0" err="1">
                <a:solidFill>
                  <a:srgbClr val="CCECFF"/>
                </a:solidFill>
              </a:rPr>
              <a:t>kwantum</a:t>
            </a:r>
            <a:r>
              <a:rPr lang="en-US" sz="2000" kern="0" dirty="0">
                <a:solidFill>
                  <a:srgbClr val="CCECFF"/>
                </a:solidFill>
              </a:rPr>
              <a:t> van </a:t>
            </a:r>
            <a:r>
              <a:rPr lang="en-US" sz="2000" kern="0" dirty="0" err="1">
                <a:solidFill>
                  <a:srgbClr val="CCECFF"/>
                </a:solidFill>
              </a:rPr>
              <a:t>elektromagnetisch</a:t>
            </a:r>
            <a:r>
              <a:rPr lang="en-US" sz="2000" kern="0" dirty="0">
                <a:solidFill>
                  <a:srgbClr val="CCECFF"/>
                </a:solidFill>
              </a:rPr>
              <a:t> veld</a:t>
            </a:r>
          </a:p>
          <a:p>
            <a:pPr marL="742950" lvl="1" indent="-28575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rgbClr val="CCECFF"/>
                </a:solidFill>
              </a:rPr>
              <a:t>Watergolf</a:t>
            </a:r>
            <a:endParaRPr lang="en-US" sz="2000" kern="0" dirty="0">
              <a:solidFill>
                <a:srgbClr val="CCE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6556" y="5926689"/>
            <a:ext cx="200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</a:t>
            </a:r>
            <a:r>
              <a:rPr lang="en-US" sz="2400" dirty="0" err="1">
                <a:solidFill>
                  <a:srgbClr val="FFFF00"/>
                </a:solidFill>
              </a:rPr>
              <a:t>veld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0372" y="5910935"/>
            <a:ext cx="3737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Higgs </a:t>
            </a:r>
            <a:r>
              <a:rPr lang="en-US" sz="2400" dirty="0" err="1">
                <a:solidFill>
                  <a:srgbClr val="FFFF00"/>
                </a:solidFill>
              </a:rPr>
              <a:t>deeltje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err="1">
                <a:solidFill>
                  <a:srgbClr val="FFFF00"/>
                </a:solidFill>
              </a:rPr>
              <a:t>een</a:t>
            </a:r>
            <a:r>
              <a:rPr lang="en-US" sz="2400" dirty="0">
                <a:solidFill>
                  <a:srgbClr val="FFFF00"/>
                </a:solidFill>
              </a:rPr>
              <a:t> “</a:t>
            </a:r>
            <a:r>
              <a:rPr lang="en-US" sz="2400" dirty="0" err="1">
                <a:solidFill>
                  <a:srgbClr val="FFFF00"/>
                </a:solidFill>
              </a:rPr>
              <a:t>veld-kwantum</a:t>
            </a:r>
            <a:r>
              <a:rPr lang="en-US" sz="2400" dirty="0">
                <a:solidFill>
                  <a:srgbClr val="FFFF00"/>
                </a:solidFill>
              </a:rPr>
              <a:t>”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938" y="5060811"/>
            <a:ext cx="41148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20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9" grpId="0" animBg="1"/>
      <p:bldP spid="10" grpId="0"/>
      <p:bldP spid="1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Vacuum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0219" y="1106722"/>
            <a:ext cx="6329196" cy="459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41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83C8-344E-CD44-8782-9E12FA78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L" dirty="0"/>
              <a:t>   Twee weken later in Fermilab … muon magnetisch moment?!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97075-D879-AC4D-9C9B-575994C38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89" y="736701"/>
            <a:ext cx="2492554" cy="1303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43DE3-F99B-C143-A9A2-E93389AA8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56115" y="1351083"/>
            <a:ext cx="4364145" cy="6175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F6F0C-CFC6-8A41-BBAB-A1029A4F5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399" y="-1049855"/>
            <a:ext cx="3426705" cy="48492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D218B6-F981-8D4D-BD10-D86BBCB34DB0}"/>
              </a:ext>
            </a:extLst>
          </p:cNvPr>
          <p:cNvSpPr/>
          <p:nvPr/>
        </p:nvSpPr>
        <p:spPr>
          <a:xfrm>
            <a:off x="6184900" y="4318000"/>
            <a:ext cx="2209800" cy="14859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BE2844-E59F-890C-A91C-97FB2F7A02EA}"/>
              </a:ext>
            </a:extLst>
          </p:cNvPr>
          <p:cNvGrpSpPr/>
          <p:nvPr/>
        </p:nvGrpSpPr>
        <p:grpSpPr>
          <a:xfrm>
            <a:off x="553049" y="777640"/>
            <a:ext cx="5488165" cy="5814802"/>
            <a:chOff x="5943605" y="1043198"/>
            <a:chExt cx="5488165" cy="581480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663BA3-B419-98AB-C268-B5DF9AFED7E2}"/>
                </a:ext>
              </a:extLst>
            </p:cNvPr>
            <p:cNvSpPr/>
            <p:nvPr/>
          </p:nvSpPr>
          <p:spPr bwMode="auto">
            <a:xfrm>
              <a:off x="5943605" y="1043198"/>
              <a:ext cx="5488165" cy="581480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NL" sz="2800" b="0" i="0" u="none" strike="noStrike" cap="none" normalizeH="0" baseline="0" dirty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0EFEBA3-631B-AF74-FE26-3E3B4B45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6014526" y="1878530"/>
              <a:ext cx="5417244" cy="4062647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6B3806A-E76E-7510-FAFA-7CA19F674E01}"/>
              </a:ext>
            </a:extLst>
          </p:cNvPr>
          <p:cNvSpPr txBox="1"/>
          <p:nvPr/>
        </p:nvSpPr>
        <p:spPr>
          <a:xfrm>
            <a:off x="945931" y="5599819"/>
            <a:ext cx="1900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518865"/>
                </a:solidFill>
              </a:rPr>
              <a:t>Standaard Model</a:t>
            </a:r>
          </a:p>
          <a:p>
            <a:r>
              <a:rPr lang="en-NL" dirty="0">
                <a:solidFill>
                  <a:srgbClr val="518865"/>
                </a:solidFill>
              </a:rPr>
              <a:t>voorspelling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F5F2D-466E-90DF-D661-E4326C264E0A}"/>
              </a:ext>
            </a:extLst>
          </p:cNvPr>
          <p:cNvSpPr txBox="1"/>
          <p:nvPr/>
        </p:nvSpPr>
        <p:spPr>
          <a:xfrm>
            <a:off x="4036251" y="5555069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85881"/>
                </a:solidFill>
              </a:rPr>
              <a:t>E</a:t>
            </a:r>
            <a:r>
              <a:rPr lang="en-NL" dirty="0">
                <a:solidFill>
                  <a:srgbClr val="985881"/>
                </a:solidFill>
              </a:rPr>
              <a:t>xperimentele</a:t>
            </a:r>
          </a:p>
          <a:p>
            <a:r>
              <a:rPr lang="en-NL" dirty="0">
                <a:solidFill>
                  <a:srgbClr val="985881"/>
                </a:solidFill>
              </a:rPr>
              <a:t>meting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B507B5-B0BE-866D-F4CB-44665E40A3FB}"/>
              </a:ext>
            </a:extLst>
          </p:cNvPr>
          <p:cNvCxnSpPr>
            <a:cxnSpLocks/>
          </p:cNvCxnSpPr>
          <p:nvPr/>
        </p:nvCxnSpPr>
        <p:spPr bwMode="auto">
          <a:xfrm flipV="1">
            <a:off x="1645920" y="50609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51886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432D08-84E3-8947-F45E-2375B52CF2F6}"/>
              </a:ext>
            </a:extLst>
          </p:cNvPr>
          <p:cNvCxnSpPr>
            <a:cxnSpLocks/>
          </p:cNvCxnSpPr>
          <p:nvPr/>
        </p:nvCxnSpPr>
        <p:spPr bwMode="auto">
          <a:xfrm flipV="1">
            <a:off x="4683410" y="4985150"/>
            <a:ext cx="0" cy="614669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98588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88BB166-4062-C6EF-66C1-2970EADF998A}"/>
              </a:ext>
            </a:extLst>
          </p:cNvPr>
          <p:cNvSpPr txBox="1"/>
          <p:nvPr/>
        </p:nvSpPr>
        <p:spPr>
          <a:xfrm>
            <a:off x="1254811" y="984873"/>
            <a:ext cx="4296882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C00000"/>
                </a:solidFill>
              </a:rPr>
              <a:t>Het Standaardmodel lijkt niet te voldoen</a:t>
            </a:r>
          </a:p>
          <a:p>
            <a:r>
              <a:rPr lang="en-NL" dirty="0">
                <a:solidFill>
                  <a:srgbClr val="C00000"/>
                </a:solidFill>
                <a:sym typeface="Wingdings" pitchFamily="2" charset="2"/>
              </a:rPr>
              <a:t> </a:t>
            </a:r>
            <a:r>
              <a:rPr lang="en-NL" dirty="0">
                <a:solidFill>
                  <a:srgbClr val="C00000"/>
                </a:solidFill>
              </a:rPr>
              <a:t>Een nieuwe quantum kracht nodig?!</a:t>
            </a:r>
          </a:p>
        </p:txBody>
      </p:sp>
    </p:spTree>
    <p:extLst>
      <p:ext uri="{BB962C8B-B14F-4D97-AF65-F5344CB8AC3E}">
        <p14:creationId xmlns:p14="http://schemas.microsoft.com/office/powerpoint/2010/main" val="131524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Antiwaterstof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bestaat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!</a:t>
                </a:r>
              </a:p>
            </p:txBody>
          </p:sp>
        </mc:Choice>
        <mc:Fallback xmlns="">
          <p:sp>
            <p:nvSpPr>
              <p:cNvPr id="7106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blipFill>
                <a:blip r:embed="rId10"/>
                <a:stretch>
                  <a:fillRect l="-1544" t="-6667" b="-23333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Het ATHENA experiment op CERN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1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2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518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13673</TotalTime>
  <Words>3072</Words>
  <Application>Microsoft Macintosh PowerPoint</Application>
  <PresentationFormat>Widescreen</PresentationFormat>
  <Paragraphs>751</Paragraphs>
  <Slides>86</Slides>
  <Notes>52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86</vt:i4>
      </vt:variant>
    </vt:vector>
  </HeadingPairs>
  <TitlesOfParts>
    <vt:vector size="108" baseType="lpstr">
      <vt:lpstr>Arial</vt:lpstr>
      <vt:lpstr>Arial Hebrew Light</vt:lpstr>
      <vt:lpstr>Calibri</vt:lpstr>
      <vt:lpstr>Cambria Math</vt:lpstr>
      <vt:lpstr>Capitals</vt:lpstr>
      <vt:lpstr>CG Times</vt:lpstr>
      <vt:lpstr>Chalkduster</vt:lpstr>
      <vt:lpstr>Comic Sans MS</vt:lpstr>
      <vt:lpstr>Helvetica Neue Light</vt:lpstr>
      <vt:lpstr>Helvetica Neue Medium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16_Default Design</vt:lpstr>
      <vt:lpstr>9_Default Design</vt:lpstr>
      <vt:lpstr>3_Default Design</vt:lpstr>
      <vt:lpstr>10_Default Design</vt:lpstr>
      <vt:lpstr>13_Default Design</vt:lpstr>
      <vt:lpstr>Waarom bestaat er iets in plaats van niets?</vt:lpstr>
      <vt:lpstr>Waarom bestaat er iets in plaats van niets?</vt:lpstr>
      <vt:lpstr>Hoe is de antimaterie verdwenen in het universum?</vt:lpstr>
      <vt:lpstr>1: Materie en Antimaterie  </vt:lpstr>
      <vt:lpstr>Bouwstenen van materie</vt:lpstr>
      <vt:lpstr>Bouwstenen van materie</vt:lpstr>
      <vt:lpstr>Paul Dirac en antimaterie</vt:lpstr>
      <vt:lpstr>Antimaterie</vt:lpstr>
      <vt:lpstr>Het ATHENA experiment op CERN (2002)</vt:lpstr>
      <vt:lpstr>Een wereld van materie en …</vt:lpstr>
      <vt:lpstr>PowerPoint Presentation</vt:lpstr>
      <vt:lpstr>Albert Einstein: Energie = materie + antimaterie</vt:lpstr>
      <vt:lpstr>Albert Einstein: Energie = materie + antimaterie</vt:lpstr>
      <vt:lpstr>Is er antimaterie in de natuur?</vt:lpstr>
      <vt:lpstr>PowerPoint Presentation</vt:lpstr>
      <vt:lpstr>Zijn er antimaterie sterrenstelsels?</vt:lpstr>
      <vt:lpstr>Vroege Universum: waar is de antimaterie heen?</vt:lpstr>
      <vt:lpstr>2: Antimaterie en Big Bang  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Hoe verdween antimaterie in de Big Bang?</vt:lpstr>
      <vt:lpstr>3: Deeltjes &amp; CERN  </vt:lpstr>
      <vt:lpstr>CERN: Deeltjes Fysica lab</vt:lpstr>
      <vt:lpstr>Bouw van de Atlas detector</vt:lpstr>
      <vt:lpstr>Het Atlas Experiment</vt:lpstr>
      <vt:lpstr>PowerPoint Presentation</vt:lpstr>
      <vt:lpstr>PowerPoint Presentation</vt:lpstr>
      <vt:lpstr>PowerPoint Presentation</vt:lpstr>
      <vt:lpstr> De Elementaire Deeltjes</vt:lpstr>
      <vt:lpstr> De Elementaire Deeltjes</vt:lpstr>
      <vt:lpstr> De Elementaire Deeltjes</vt:lpstr>
      <vt:lpstr>Ontdekking van het Higgs deeltje</vt:lpstr>
      <vt:lpstr>Ontdekking van het Higgs deeltje</vt:lpstr>
      <vt:lpstr>Higgs: data verzamelen en Theorie testen</vt:lpstr>
      <vt:lpstr>ppHiggs</vt:lpstr>
      <vt:lpstr>PowerPoint Presentation</vt:lpstr>
      <vt:lpstr>PowerPoint Presentation</vt:lpstr>
      <vt:lpstr>PowerPoint Presentation</vt:lpstr>
      <vt:lpstr>4: Krachten: “Standaard Model”  </vt:lpstr>
      <vt:lpstr>   Krachten in Quantum Mechanica: deeltjesuitwisseling </vt:lpstr>
      <vt:lpstr>Vier fundamentele natuurkrachten</vt:lpstr>
      <vt:lpstr>Vier fundamentele natuurkrachten</vt:lpstr>
      <vt:lpstr>Hoe Sterk zijn de Krachten?</vt:lpstr>
      <vt:lpstr>Het Standaardmodel: Deeltjes en Krachten</vt:lpstr>
      <vt:lpstr>PowerPoint Presentation</vt:lpstr>
      <vt:lpstr>Het Standaard Model</vt:lpstr>
      <vt:lpstr>Het Standaard Model</vt:lpstr>
      <vt:lpstr>Het Standaard Model</vt:lpstr>
      <vt:lpstr>Het Standaard Model</vt:lpstr>
      <vt:lpstr>Het Standaard Model</vt:lpstr>
      <vt:lpstr>Hoe verdween antimaterie in de Big Bang?</vt:lpstr>
      <vt:lpstr>5: Zijn krachten identiek voor materie and antimaterie? </vt:lpstr>
      <vt:lpstr>   LHCB experiment: vervallen van B deeltjes</vt:lpstr>
      <vt:lpstr>   LHCb Detector: B-deeltjes</vt:lpstr>
      <vt:lpstr>B-vervalsproces:  materie vs antimaterie </vt:lpstr>
      <vt:lpstr>B-vervalsproces:  materie vs antimaterie </vt:lpstr>
      <vt:lpstr>B-vervalsproces:  materie vs antimaterie </vt:lpstr>
      <vt:lpstr>PowerPoint Presentation</vt:lpstr>
      <vt:lpstr>PowerPoint Presentation</vt:lpstr>
      <vt:lpstr>6: Een nieuwe natuurkracht? </vt:lpstr>
      <vt:lpstr>Standaardmodel: Universaliteit van de Krachten</vt:lpstr>
      <vt:lpstr>   LHCb: Vervallen B-deeltjes hetzelfde naar elektronen en naar muonen ? </vt:lpstr>
      <vt:lpstr>   LHCb: Vervallen B-deeltjes hetzelfde naar elektronen en naar muonen ? </vt:lpstr>
      <vt:lpstr>   23 Maart 2021: Krantenkoppen… “voorzichtige opwinding” </vt:lpstr>
      <vt:lpstr>   Twee weken later in Fermilab … muon magnetisch moment?!</vt:lpstr>
      <vt:lpstr>   LHCb: Vervallen B-deeltjes hetzelfde naar elektronen en naar muonen ? </vt:lpstr>
      <vt:lpstr>   LHCb: Vervallen B-deeltjes hetzelfde naar elektronen en naar muonen ? </vt:lpstr>
      <vt:lpstr>  Maar bij het muon kloppen steeds meer metingen niet!</vt:lpstr>
      <vt:lpstr>Vier(?)  fundamentele natuurkrachten </vt:lpstr>
      <vt:lpstr>PowerPoint Presentation</vt:lpstr>
      <vt:lpstr>Toekomst: “Cirkels en Driehoeken”</vt:lpstr>
      <vt:lpstr>Toekomst: “Cirkels en Driehoeken”</vt:lpstr>
      <vt:lpstr>Donkere Materie</vt:lpstr>
      <vt:lpstr>Zichtbare “baryonische” materie</vt:lpstr>
      <vt:lpstr>Spiraalarm rotatie en gravitationele lensen</vt:lpstr>
      <vt:lpstr>Donkere Materie</vt:lpstr>
      <vt:lpstr>PowerPoint Presentation</vt:lpstr>
      <vt:lpstr>PowerPoint Presentation</vt:lpstr>
      <vt:lpstr>Antiproton productie (7 April, 2022)</vt:lpstr>
      <vt:lpstr>Het Standaard Model</vt:lpstr>
      <vt:lpstr>Higgs Veld f en Deeltje H</vt:lpstr>
      <vt:lpstr>Het Vacuum</vt:lpstr>
      <vt:lpstr>   Twee weken later in Fermilab … muon magnetisch moment?!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894</cp:revision>
  <cp:lastPrinted>2021-01-20T08:03:16Z</cp:lastPrinted>
  <dcterms:created xsi:type="dcterms:W3CDTF">2018-08-16T13:53:51Z</dcterms:created>
  <dcterms:modified xsi:type="dcterms:W3CDTF">2023-09-17T15:45:38Z</dcterms:modified>
</cp:coreProperties>
</file>