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bin" ContentType="audio/unknown"/>
  <Default Extension="tif" ContentType="image/tif"/>
  <Default Extension="mp4" ContentType="video/mp4"/>
  <Default Extension="wdp" ContentType="image/vnd.ms-photo"/>
  <Default Extension="png" ContentType="image/png"/>
  <Default Extension="wmf" ContentType="image/x-wmf"/>
  <Default Extension="gif" ContentType="image/gif"/>
  <Default Extension="rels" ContentType="application/vnd.openxmlformats-package.relationships+xml"/>
  <Default Extension="mov" ContentType="video/quicktime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1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2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3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4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5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6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7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18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19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88" r:id="rId2"/>
    <p:sldMasterId id="2147483832" r:id="rId3"/>
    <p:sldMasterId id="2147483836" r:id="rId4"/>
    <p:sldMasterId id="2147483865" r:id="rId5"/>
    <p:sldMasterId id="2147483879" r:id="rId6"/>
    <p:sldMasterId id="2147483927" r:id="rId7"/>
    <p:sldMasterId id="2147483959" r:id="rId8"/>
    <p:sldMasterId id="2147483973" r:id="rId9"/>
    <p:sldMasterId id="2147483989" r:id="rId10"/>
    <p:sldMasterId id="2147484005" r:id="rId11"/>
    <p:sldMasterId id="2147484021" r:id="rId12"/>
    <p:sldMasterId id="2147484034" r:id="rId13"/>
    <p:sldMasterId id="2147484048" r:id="rId14"/>
    <p:sldMasterId id="2147484062" r:id="rId15"/>
    <p:sldMasterId id="2147484076" r:id="rId16"/>
    <p:sldMasterId id="2147484092" r:id="rId17"/>
    <p:sldMasterId id="2147484108" r:id="rId18"/>
    <p:sldMasterId id="2147484124" r:id="rId19"/>
    <p:sldMasterId id="2147484140" r:id="rId20"/>
  </p:sldMasterIdLst>
  <p:notesMasterIdLst>
    <p:notesMasterId r:id="rId193"/>
  </p:notesMasterIdLst>
  <p:handoutMasterIdLst>
    <p:handoutMasterId r:id="rId194"/>
  </p:handoutMasterIdLst>
  <p:sldIdLst>
    <p:sldId id="1992" r:id="rId21"/>
    <p:sldId id="1806" r:id="rId22"/>
    <p:sldId id="1898" r:id="rId23"/>
    <p:sldId id="1527" r:id="rId24"/>
    <p:sldId id="1981" r:id="rId25"/>
    <p:sldId id="1850" r:id="rId26"/>
    <p:sldId id="2005" r:id="rId27"/>
    <p:sldId id="1852" r:id="rId28"/>
    <p:sldId id="1853" r:id="rId29"/>
    <p:sldId id="1982" r:id="rId30"/>
    <p:sldId id="1983" r:id="rId31"/>
    <p:sldId id="1529" r:id="rId32"/>
    <p:sldId id="1993" r:id="rId33"/>
    <p:sldId id="1531" r:id="rId34"/>
    <p:sldId id="1532" r:id="rId35"/>
    <p:sldId id="1533" r:id="rId36"/>
    <p:sldId id="1534" r:id="rId37"/>
    <p:sldId id="1711" r:id="rId38"/>
    <p:sldId id="1536" r:id="rId39"/>
    <p:sldId id="1899" r:id="rId40"/>
    <p:sldId id="1538" r:id="rId41"/>
    <p:sldId id="1633" r:id="rId42"/>
    <p:sldId id="1540" r:id="rId43"/>
    <p:sldId id="1541" r:id="rId44"/>
    <p:sldId id="1542" r:id="rId45"/>
    <p:sldId id="1543" r:id="rId46"/>
    <p:sldId id="1967" r:id="rId47"/>
    <p:sldId id="1874" r:id="rId48"/>
    <p:sldId id="1875" r:id="rId49"/>
    <p:sldId id="1661" r:id="rId50"/>
    <p:sldId id="1547" r:id="rId51"/>
    <p:sldId id="1878" r:id="rId52"/>
    <p:sldId id="1879" r:id="rId53"/>
    <p:sldId id="1550" r:id="rId54"/>
    <p:sldId id="1551" r:id="rId55"/>
    <p:sldId id="1552" r:id="rId56"/>
    <p:sldId id="1968" r:id="rId57"/>
    <p:sldId id="1553" r:id="rId58"/>
    <p:sldId id="1554" r:id="rId59"/>
    <p:sldId id="1555" r:id="rId60"/>
    <p:sldId id="1556" r:id="rId61"/>
    <p:sldId id="1557" r:id="rId62"/>
    <p:sldId id="1969" r:id="rId63"/>
    <p:sldId id="1970" r:id="rId64"/>
    <p:sldId id="1724" r:id="rId65"/>
    <p:sldId id="1937" r:id="rId66"/>
    <p:sldId id="1563" r:id="rId67"/>
    <p:sldId id="1714" r:id="rId68"/>
    <p:sldId id="1994" r:id="rId69"/>
    <p:sldId id="1715" r:id="rId70"/>
    <p:sldId id="1854" r:id="rId71"/>
    <p:sldId id="1984" r:id="rId72"/>
    <p:sldId id="1810" r:id="rId73"/>
    <p:sldId id="1986" r:id="rId74"/>
    <p:sldId id="1938" r:id="rId75"/>
    <p:sldId id="1995" r:id="rId76"/>
    <p:sldId id="1939" r:id="rId77"/>
    <p:sldId id="1940" r:id="rId78"/>
    <p:sldId id="1941" r:id="rId79"/>
    <p:sldId id="1944" r:id="rId80"/>
    <p:sldId id="1945" r:id="rId81"/>
    <p:sldId id="1720" r:id="rId82"/>
    <p:sldId id="1849" r:id="rId83"/>
    <p:sldId id="1732" r:id="rId84"/>
    <p:sldId id="1582" r:id="rId85"/>
    <p:sldId id="1910" r:id="rId86"/>
    <p:sldId id="2002" r:id="rId87"/>
    <p:sldId id="1585" r:id="rId88"/>
    <p:sldId id="1911" r:id="rId89"/>
    <p:sldId id="1587" r:id="rId90"/>
    <p:sldId id="1590" r:id="rId91"/>
    <p:sldId id="1591" r:id="rId92"/>
    <p:sldId id="1592" r:id="rId93"/>
    <p:sldId id="1593" r:id="rId94"/>
    <p:sldId id="1594" r:id="rId95"/>
    <p:sldId id="1948" r:id="rId96"/>
    <p:sldId id="1595" r:id="rId97"/>
    <p:sldId id="1596" r:id="rId98"/>
    <p:sldId id="1597" r:id="rId99"/>
    <p:sldId id="1598" r:id="rId100"/>
    <p:sldId id="1914" r:id="rId101"/>
    <p:sldId id="1915" r:id="rId102"/>
    <p:sldId id="1950" r:id="rId103"/>
    <p:sldId id="1916" r:id="rId104"/>
    <p:sldId id="1917" r:id="rId105"/>
    <p:sldId id="1946" r:id="rId106"/>
    <p:sldId id="1987" r:id="rId107"/>
    <p:sldId id="1626" r:id="rId108"/>
    <p:sldId id="1918" r:id="rId109"/>
    <p:sldId id="1629" r:id="rId110"/>
    <p:sldId id="1630" r:id="rId111"/>
    <p:sldId id="1635" r:id="rId112"/>
    <p:sldId id="1636" r:id="rId113"/>
    <p:sldId id="1974" r:id="rId114"/>
    <p:sldId id="1997" r:id="rId115"/>
    <p:sldId id="1954" r:id="rId116"/>
    <p:sldId id="1955" r:id="rId117"/>
    <p:sldId id="1998" r:id="rId118"/>
    <p:sldId id="2001" r:id="rId119"/>
    <p:sldId id="1959" r:id="rId120"/>
    <p:sldId id="1975" r:id="rId121"/>
    <p:sldId id="1961" r:id="rId122"/>
    <p:sldId id="1816" r:id="rId123"/>
    <p:sldId id="1920" r:id="rId124"/>
    <p:sldId id="1921" r:id="rId125"/>
    <p:sldId id="1922" r:id="rId126"/>
    <p:sldId id="1923" r:id="rId127"/>
    <p:sldId id="1924" r:id="rId128"/>
    <p:sldId id="2004" r:id="rId129"/>
    <p:sldId id="1925" r:id="rId130"/>
    <p:sldId id="1926" r:id="rId131"/>
    <p:sldId id="1927" r:id="rId132"/>
    <p:sldId id="1928" r:id="rId133"/>
    <p:sldId id="1976" r:id="rId134"/>
    <p:sldId id="1977" r:id="rId135"/>
    <p:sldId id="1962" r:id="rId136"/>
    <p:sldId id="1988" r:id="rId137"/>
    <p:sldId id="1963" r:id="rId138"/>
    <p:sldId id="1991" r:id="rId139"/>
    <p:sldId id="1989" r:id="rId140"/>
    <p:sldId id="1990" r:id="rId141"/>
    <p:sldId id="1934" r:id="rId142"/>
    <p:sldId id="1935" r:id="rId143"/>
    <p:sldId id="1930" r:id="rId144"/>
    <p:sldId id="1931" r:id="rId145"/>
    <p:sldId id="1760" r:id="rId146"/>
    <p:sldId id="1761" r:id="rId147"/>
    <p:sldId id="1763" r:id="rId148"/>
    <p:sldId id="1764" r:id="rId149"/>
    <p:sldId id="1765" r:id="rId150"/>
    <p:sldId id="1766" r:id="rId151"/>
    <p:sldId id="1767" r:id="rId152"/>
    <p:sldId id="1768" r:id="rId153"/>
    <p:sldId id="1769" r:id="rId154"/>
    <p:sldId id="1770" r:id="rId155"/>
    <p:sldId id="1771" r:id="rId156"/>
    <p:sldId id="1772" r:id="rId157"/>
    <p:sldId id="1773" r:id="rId158"/>
    <p:sldId id="1774" r:id="rId159"/>
    <p:sldId id="1775" r:id="rId160"/>
    <p:sldId id="1776" r:id="rId161"/>
    <p:sldId id="1832" r:id="rId162"/>
    <p:sldId id="1778" r:id="rId163"/>
    <p:sldId id="1779" r:id="rId164"/>
    <p:sldId id="1780" r:id="rId165"/>
    <p:sldId id="1782" r:id="rId166"/>
    <p:sldId id="1784" r:id="rId167"/>
    <p:sldId id="1787" r:id="rId168"/>
    <p:sldId id="1788" r:id="rId169"/>
    <p:sldId id="1839" r:id="rId170"/>
    <p:sldId id="1841" r:id="rId171"/>
    <p:sldId id="1842" r:id="rId172"/>
    <p:sldId id="1846" r:id="rId173"/>
    <p:sldId id="1847" r:id="rId174"/>
    <p:sldId id="1848" r:id="rId175"/>
    <p:sldId id="1845" r:id="rId176"/>
    <p:sldId id="1794" r:id="rId177"/>
    <p:sldId id="1979" r:id="rId178"/>
    <p:sldId id="1797" r:id="rId179"/>
    <p:sldId id="1798" r:id="rId180"/>
    <p:sldId id="1799" r:id="rId181"/>
    <p:sldId id="1800" r:id="rId182"/>
    <p:sldId id="1801" r:id="rId183"/>
    <p:sldId id="1802" r:id="rId184"/>
    <p:sldId id="1803" r:id="rId185"/>
    <p:sldId id="1804" r:id="rId186"/>
    <p:sldId id="1978" r:id="rId187"/>
    <p:sldId id="1980" r:id="rId188"/>
    <p:sldId id="1949" r:id="rId189"/>
    <p:sldId id="1965" r:id="rId190"/>
    <p:sldId id="1966" r:id="rId191"/>
    <p:sldId id="1985" r:id="rId192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993E"/>
    <a:srgbClr val="0432FF"/>
    <a:srgbClr val="1C7FF2"/>
    <a:srgbClr val="1F87FF"/>
    <a:srgbClr val="2260FF"/>
    <a:srgbClr val="3F7EFF"/>
    <a:srgbClr val="1463FF"/>
    <a:srgbClr val="1760F7"/>
    <a:srgbClr val="347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7" autoAdjust="0"/>
    <p:restoredTop sz="95492" autoAdjust="0"/>
  </p:normalViewPr>
  <p:slideViewPr>
    <p:cSldViewPr snapToGrid="0">
      <p:cViewPr>
        <p:scale>
          <a:sx n="95" d="100"/>
          <a:sy n="95" d="100"/>
        </p:scale>
        <p:origin x="111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3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22.xml"/><Relationship Id="rId143" Type="http://schemas.openxmlformats.org/officeDocument/2006/relationships/slide" Target="slides/slide123.xml"/><Relationship Id="rId144" Type="http://schemas.openxmlformats.org/officeDocument/2006/relationships/slide" Target="slides/slide124.xml"/><Relationship Id="rId145" Type="http://schemas.openxmlformats.org/officeDocument/2006/relationships/slide" Target="slides/slide125.xml"/><Relationship Id="rId146" Type="http://schemas.openxmlformats.org/officeDocument/2006/relationships/slide" Target="slides/slide126.xml"/><Relationship Id="rId147" Type="http://schemas.openxmlformats.org/officeDocument/2006/relationships/slide" Target="slides/slide127.xml"/><Relationship Id="rId148" Type="http://schemas.openxmlformats.org/officeDocument/2006/relationships/slide" Target="slides/slide128.xml"/><Relationship Id="rId149" Type="http://schemas.openxmlformats.org/officeDocument/2006/relationships/slide" Target="slides/slide129.xml"/><Relationship Id="rId180" Type="http://schemas.openxmlformats.org/officeDocument/2006/relationships/slide" Target="slides/slide160.xml"/><Relationship Id="rId181" Type="http://schemas.openxmlformats.org/officeDocument/2006/relationships/slide" Target="slides/slide161.xml"/><Relationship Id="rId182" Type="http://schemas.openxmlformats.org/officeDocument/2006/relationships/slide" Target="slides/slide162.xml"/><Relationship Id="rId40" Type="http://schemas.openxmlformats.org/officeDocument/2006/relationships/slide" Target="slides/slide20.xml"/><Relationship Id="rId41" Type="http://schemas.openxmlformats.org/officeDocument/2006/relationships/slide" Target="slides/slide21.xml"/><Relationship Id="rId42" Type="http://schemas.openxmlformats.org/officeDocument/2006/relationships/slide" Target="slides/slide22.xml"/><Relationship Id="rId43" Type="http://schemas.openxmlformats.org/officeDocument/2006/relationships/slide" Target="slides/slide23.xml"/><Relationship Id="rId44" Type="http://schemas.openxmlformats.org/officeDocument/2006/relationships/slide" Target="slides/slide24.xml"/><Relationship Id="rId45" Type="http://schemas.openxmlformats.org/officeDocument/2006/relationships/slide" Target="slides/slide25.xml"/><Relationship Id="rId46" Type="http://schemas.openxmlformats.org/officeDocument/2006/relationships/slide" Target="slides/slide26.xml"/><Relationship Id="rId47" Type="http://schemas.openxmlformats.org/officeDocument/2006/relationships/slide" Target="slides/slide27.xml"/><Relationship Id="rId48" Type="http://schemas.openxmlformats.org/officeDocument/2006/relationships/slide" Target="slides/slide28.xml"/><Relationship Id="rId49" Type="http://schemas.openxmlformats.org/officeDocument/2006/relationships/slide" Target="slides/slide29.xml"/><Relationship Id="rId183" Type="http://schemas.openxmlformats.org/officeDocument/2006/relationships/slide" Target="slides/slide163.xml"/><Relationship Id="rId184" Type="http://schemas.openxmlformats.org/officeDocument/2006/relationships/slide" Target="slides/slide164.xml"/><Relationship Id="rId185" Type="http://schemas.openxmlformats.org/officeDocument/2006/relationships/slide" Target="slides/slide165.xml"/><Relationship Id="rId186" Type="http://schemas.openxmlformats.org/officeDocument/2006/relationships/slide" Target="slides/slide166.xml"/><Relationship Id="rId187" Type="http://schemas.openxmlformats.org/officeDocument/2006/relationships/slide" Target="slides/slide167.xml"/><Relationship Id="rId188" Type="http://schemas.openxmlformats.org/officeDocument/2006/relationships/slide" Target="slides/slide168.xml"/><Relationship Id="rId189" Type="http://schemas.openxmlformats.org/officeDocument/2006/relationships/slide" Target="slides/slide169.xml"/><Relationship Id="rId80" Type="http://schemas.openxmlformats.org/officeDocument/2006/relationships/slide" Target="slides/slide60.xml"/><Relationship Id="rId81" Type="http://schemas.openxmlformats.org/officeDocument/2006/relationships/slide" Target="slides/slide61.xml"/><Relationship Id="rId82" Type="http://schemas.openxmlformats.org/officeDocument/2006/relationships/slide" Target="slides/slide62.xml"/><Relationship Id="rId83" Type="http://schemas.openxmlformats.org/officeDocument/2006/relationships/slide" Target="slides/slide63.xml"/><Relationship Id="rId84" Type="http://schemas.openxmlformats.org/officeDocument/2006/relationships/slide" Target="slides/slide64.xml"/><Relationship Id="rId85" Type="http://schemas.openxmlformats.org/officeDocument/2006/relationships/slide" Target="slides/slide65.xml"/><Relationship Id="rId86" Type="http://schemas.openxmlformats.org/officeDocument/2006/relationships/slide" Target="slides/slide66.xml"/><Relationship Id="rId87" Type="http://schemas.openxmlformats.org/officeDocument/2006/relationships/slide" Target="slides/slide67.xml"/><Relationship Id="rId88" Type="http://schemas.openxmlformats.org/officeDocument/2006/relationships/slide" Target="slides/slide68.xml"/><Relationship Id="rId89" Type="http://schemas.openxmlformats.org/officeDocument/2006/relationships/slide" Target="slides/slide69.xml"/><Relationship Id="rId110" Type="http://schemas.openxmlformats.org/officeDocument/2006/relationships/slide" Target="slides/slide90.xml"/><Relationship Id="rId111" Type="http://schemas.openxmlformats.org/officeDocument/2006/relationships/slide" Target="slides/slide91.xml"/><Relationship Id="rId112" Type="http://schemas.openxmlformats.org/officeDocument/2006/relationships/slide" Target="slides/slide92.xml"/><Relationship Id="rId113" Type="http://schemas.openxmlformats.org/officeDocument/2006/relationships/slide" Target="slides/slide93.xml"/><Relationship Id="rId114" Type="http://schemas.openxmlformats.org/officeDocument/2006/relationships/slide" Target="slides/slide94.xml"/><Relationship Id="rId115" Type="http://schemas.openxmlformats.org/officeDocument/2006/relationships/slide" Target="slides/slide95.xml"/><Relationship Id="rId116" Type="http://schemas.openxmlformats.org/officeDocument/2006/relationships/slide" Target="slides/slide96.xml"/><Relationship Id="rId117" Type="http://schemas.openxmlformats.org/officeDocument/2006/relationships/slide" Target="slides/slide97.xml"/><Relationship Id="rId118" Type="http://schemas.openxmlformats.org/officeDocument/2006/relationships/slide" Target="slides/slide98.xml"/><Relationship Id="rId119" Type="http://schemas.openxmlformats.org/officeDocument/2006/relationships/slide" Target="slides/slide99.xml"/><Relationship Id="rId150" Type="http://schemas.openxmlformats.org/officeDocument/2006/relationships/slide" Target="slides/slide130.xml"/><Relationship Id="rId151" Type="http://schemas.openxmlformats.org/officeDocument/2006/relationships/slide" Target="slides/slide131.xml"/><Relationship Id="rId152" Type="http://schemas.openxmlformats.org/officeDocument/2006/relationships/slide" Target="slides/slide132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153" Type="http://schemas.openxmlformats.org/officeDocument/2006/relationships/slide" Target="slides/slide133.xml"/><Relationship Id="rId154" Type="http://schemas.openxmlformats.org/officeDocument/2006/relationships/slide" Target="slides/slide134.xml"/><Relationship Id="rId155" Type="http://schemas.openxmlformats.org/officeDocument/2006/relationships/slide" Target="slides/slide135.xml"/><Relationship Id="rId156" Type="http://schemas.openxmlformats.org/officeDocument/2006/relationships/slide" Target="slides/slide136.xml"/><Relationship Id="rId157" Type="http://schemas.openxmlformats.org/officeDocument/2006/relationships/slide" Target="slides/slide137.xml"/><Relationship Id="rId158" Type="http://schemas.openxmlformats.org/officeDocument/2006/relationships/slide" Target="slides/slide138.xml"/><Relationship Id="rId159" Type="http://schemas.openxmlformats.org/officeDocument/2006/relationships/slide" Target="slides/slide139.xml"/><Relationship Id="rId190" Type="http://schemas.openxmlformats.org/officeDocument/2006/relationships/slide" Target="slides/slide170.xml"/><Relationship Id="rId191" Type="http://schemas.openxmlformats.org/officeDocument/2006/relationships/slide" Target="slides/slide171.xml"/><Relationship Id="rId192" Type="http://schemas.openxmlformats.org/officeDocument/2006/relationships/slide" Target="slides/slide172.xml"/><Relationship Id="rId50" Type="http://schemas.openxmlformats.org/officeDocument/2006/relationships/slide" Target="slides/slide30.xml"/><Relationship Id="rId51" Type="http://schemas.openxmlformats.org/officeDocument/2006/relationships/slide" Target="slides/slide31.xml"/><Relationship Id="rId52" Type="http://schemas.openxmlformats.org/officeDocument/2006/relationships/slide" Target="slides/slide32.xml"/><Relationship Id="rId53" Type="http://schemas.openxmlformats.org/officeDocument/2006/relationships/slide" Target="slides/slide33.xml"/><Relationship Id="rId54" Type="http://schemas.openxmlformats.org/officeDocument/2006/relationships/slide" Target="slides/slide34.xml"/><Relationship Id="rId55" Type="http://schemas.openxmlformats.org/officeDocument/2006/relationships/slide" Target="slides/slide35.xml"/><Relationship Id="rId56" Type="http://schemas.openxmlformats.org/officeDocument/2006/relationships/slide" Target="slides/slide36.xml"/><Relationship Id="rId57" Type="http://schemas.openxmlformats.org/officeDocument/2006/relationships/slide" Target="slides/slide37.xml"/><Relationship Id="rId58" Type="http://schemas.openxmlformats.org/officeDocument/2006/relationships/slide" Target="slides/slide38.xml"/><Relationship Id="rId59" Type="http://schemas.openxmlformats.org/officeDocument/2006/relationships/slide" Target="slides/slide39.xml"/><Relationship Id="rId193" Type="http://schemas.openxmlformats.org/officeDocument/2006/relationships/notesMaster" Target="notesMasters/notesMaster1.xml"/><Relationship Id="rId194" Type="http://schemas.openxmlformats.org/officeDocument/2006/relationships/handoutMaster" Target="handoutMasters/handoutMaster1.xml"/><Relationship Id="rId195" Type="http://schemas.openxmlformats.org/officeDocument/2006/relationships/presProps" Target="presProps.xml"/><Relationship Id="rId196" Type="http://schemas.openxmlformats.org/officeDocument/2006/relationships/viewProps" Target="viewProps.xml"/><Relationship Id="rId197" Type="http://schemas.openxmlformats.org/officeDocument/2006/relationships/theme" Target="theme/theme1.xml"/><Relationship Id="rId198" Type="http://schemas.openxmlformats.org/officeDocument/2006/relationships/tableStyles" Target="tableStyles.xml"/><Relationship Id="rId90" Type="http://schemas.openxmlformats.org/officeDocument/2006/relationships/slide" Target="slides/slide70.xml"/><Relationship Id="rId91" Type="http://schemas.openxmlformats.org/officeDocument/2006/relationships/slide" Target="slides/slide71.xml"/><Relationship Id="rId92" Type="http://schemas.openxmlformats.org/officeDocument/2006/relationships/slide" Target="slides/slide72.xml"/><Relationship Id="rId93" Type="http://schemas.openxmlformats.org/officeDocument/2006/relationships/slide" Target="slides/slide73.xml"/><Relationship Id="rId94" Type="http://schemas.openxmlformats.org/officeDocument/2006/relationships/slide" Target="slides/slide74.xml"/><Relationship Id="rId95" Type="http://schemas.openxmlformats.org/officeDocument/2006/relationships/slide" Target="slides/slide75.xml"/><Relationship Id="rId96" Type="http://schemas.openxmlformats.org/officeDocument/2006/relationships/slide" Target="slides/slide76.xml"/><Relationship Id="rId97" Type="http://schemas.openxmlformats.org/officeDocument/2006/relationships/slide" Target="slides/slide77.xml"/><Relationship Id="rId98" Type="http://schemas.openxmlformats.org/officeDocument/2006/relationships/slide" Target="slides/slide78.xml"/><Relationship Id="rId99" Type="http://schemas.openxmlformats.org/officeDocument/2006/relationships/slide" Target="slides/slide79.xml"/><Relationship Id="rId120" Type="http://schemas.openxmlformats.org/officeDocument/2006/relationships/slide" Target="slides/slide100.xml"/><Relationship Id="rId121" Type="http://schemas.openxmlformats.org/officeDocument/2006/relationships/slide" Target="slides/slide101.xml"/><Relationship Id="rId122" Type="http://schemas.openxmlformats.org/officeDocument/2006/relationships/slide" Target="slides/slide102.xml"/><Relationship Id="rId123" Type="http://schemas.openxmlformats.org/officeDocument/2006/relationships/slide" Target="slides/slide103.xml"/><Relationship Id="rId124" Type="http://schemas.openxmlformats.org/officeDocument/2006/relationships/slide" Target="slides/slide104.xml"/><Relationship Id="rId125" Type="http://schemas.openxmlformats.org/officeDocument/2006/relationships/slide" Target="slides/slide105.xml"/><Relationship Id="rId126" Type="http://schemas.openxmlformats.org/officeDocument/2006/relationships/slide" Target="slides/slide106.xml"/><Relationship Id="rId127" Type="http://schemas.openxmlformats.org/officeDocument/2006/relationships/slide" Target="slides/slide107.xml"/><Relationship Id="rId128" Type="http://schemas.openxmlformats.org/officeDocument/2006/relationships/slide" Target="slides/slide108.xml"/><Relationship Id="rId129" Type="http://schemas.openxmlformats.org/officeDocument/2006/relationships/slide" Target="slides/slide109.xml"/><Relationship Id="rId160" Type="http://schemas.openxmlformats.org/officeDocument/2006/relationships/slide" Target="slides/slide140.xml"/><Relationship Id="rId161" Type="http://schemas.openxmlformats.org/officeDocument/2006/relationships/slide" Target="slides/slide141.xml"/><Relationship Id="rId162" Type="http://schemas.openxmlformats.org/officeDocument/2006/relationships/slide" Target="slides/slide142.xml"/><Relationship Id="rId20" Type="http://schemas.openxmlformats.org/officeDocument/2006/relationships/slideMaster" Target="slideMasters/slideMaster20.xml"/><Relationship Id="rId21" Type="http://schemas.openxmlformats.org/officeDocument/2006/relationships/slide" Target="slides/slide1.xml"/><Relationship Id="rId22" Type="http://schemas.openxmlformats.org/officeDocument/2006/relationships/slide" Target="slides/slide2.xml"/><Relationship Id="rId23" Type="http://schemas.openxmlformats.org/officeDocument/2006/relationships/slide" Target="slides/slide3.xml"/><Relationship Id="rId24" Type="http://schemas.openxmlformats.org/officeDocument/2006/relationships/slide" Target="slides/slide4.xml"/><Relationship Id="rId25" Type="http://schemas.openxmlformats.org/officeDocument/2006/relationships/slide" Target="slides/slide5.xml"/><Relationship Id="rId26" Type="http://schemas.openxmlformats.org/officeDocument/2006/relationships/slide" Target="slides/slide6.xml"/><Relationship Id="rId27" Type="http://schemas.openxmlformats.org/officeDocument/2006/relationships/slide" Target="slides/slide7.xml"/><Relationship Id="rId28" Type="http://schemas.openxmlformats.org/officeDocument/2006/relationships/slide" Target="slides/slide8.xml"/><Relationship Id="rId29" Type="http://schemas.openxmlformats.org/officeDocument/2006/relationships/slide" Target="slides/slide9.xml"/><Relationship Id="rId163" Type="http://schemas.openxmlformats.org/officeDocument/2006/relationships/slide" Target="slides/slide143.xml"/><Relationship Id="rId164" Type="http://schemas.openxmlformats.org/officeDocument/2006/relationships/slide" Target="slides/slide144.xml"/><Relationship Id="rId165" Type="http://schemas.openxmlformats.org/officeDocument/2006/relationships/slide" Target="slides/slide145.xml"/><Relationship Id="rId166" Type="http://schemas.openxmlformats.org/officeDocument/2006/relationships/slide" Target="slides/slide146.xml"/><Relationship Id="rId167" Type="http://schemas.openxmlformats.org/officeDocument/2006/relationships/slide" Target="slides/slide147.xml"/><Relationship Id="rId168" Type="http://schemas.openxmlformats.org/officeDocument/2006/relationships/slide" Target="slides/slide148.xml"/><Relationship Id="rId169" Type="http://schemas.openxmlformats.org/officeDocument/2006/relationships/slide" Target="slides/slide149.xml"/><Relationship Id="rId60" Type="http://schemas.openxmlformats.org/officeDocument/2006/relationships/slide" Target="slides/slide40.xml"/><Relationship Id="rId61" Type="http://schemas.openxmlformats.org/officeDocument/2006/relationships/slide" Target="slides/slide41.xml"/><Relationship Id="rId62" Type="http://schemas.openxmlformats.org/officeDocument/2006/relationships/slide" Target="slides/slide42.xml"/><Relationship Id="rId63" Type="http://schemas.openxmlformats.org/officeDocument/2006/relationships/slide" Target="slides/slide43.xml"/><Relationship Id="rId64" Type="http://schemas.openxmlformats.org/officeDocument/2006/relationships/slide" Target="slides/slide44.xml"/><Relationship Id="rId65" Type="http://schemas.openxmlformats.org/officeDocument/2006/relationships/slide" Target="slides/slide45.xml"/><Relationship Id="rId66" Type="http://schemas.openxmlformats.org/officeDocument/2006/relationships/slide" Target="slides/slide46.xml"/><Relationship Id="rId67" Type="http://schemas.openxmlformats.org/officeDocument/2006/relationships/slide" Target="slides/slide47.xml"/><Relationship Id="rId68" Type="http://schemas.openxmlformats.org/officeDocument/2006/relationships/slide" Target="slides/slide48.xml"/><Relationship Id="rId69" Type="http://schemas.openxmlformats.org/officeDocument/2006/relationships/slide" Target="slides/slide49.xml"/><Relationship Id="rId130" Type="http://schemas.openxmlformats.org/officeDocument/2006/relationships/slide" Target="slides/slide110.xml"/><Relationship Id="rId131" Type="http://schemas.openxmlformats.org/officeDocument/2006/relationships/slide" Target="slides/slide111.xml"/><Relationship Id="rId132" Type="http://schemas.openxmlformats.org/officeDocument/2006/relationships/slide" Target="slides/slide112.xml"/><Relationship Id="rId133" Type="http://schemas.openxmlformats.org/officeDocument/2006/relationships/slide" Target="slides/slide113.xml"/><Relationship Id="rId134" Type="http://schemas.openxmlformats.org/officeDocument/2006/relationships/slide" Target="slides/slide114.xml"/><Relationship Id="rId135" Type="http://schemas.openxmlformats.org/officeDocument/2006/relationships/slide" Target="slides/slide115.xml"/><Relationship Id="rId136" Type="http://schemas.openxmlformats.org/officeDocument/2006/relationships/slide" Target="slides/slide116.xml"/><Relationship Id="rId137" Type="http://schemas.openxmlformats.org/officeDocument/2006/relationships/slide" Target="slides/slide117.xml"/><Relationship Id="rId138" Type="http://schemas.openxmlformats.org/officeDocument/2006/relationships/slide" Target="slides/slide118.xml"/><Relationship Id="rId139" Type="http://schemas.openxmlformats.org/officeDocument/2006/relationships/slide" Target="slides/slide119.xml"/><Relationship Id="rId170" Type="http://schemas.openxmlformats.org/officeDocument/2006/relationships/slide" Target="slides/slide150.xml"/><Relationship Id="rId171" Type="http://schemas.openxmlformats.org/officeDocument/2006/relationships/slide" Target="slides/slide151.xml"/><Relationship Id="rId172" Type="http://schemas.openxmlformats.org/officeDocument/2006/relationships/slide" Target="slides/slide152.xml"/><Relationship Id="rId30" Type="http://schemas.openxmlformats.org/officeDocument/2006/relationships/slide" Target="slides/slide10.xml"/><Relationship Id="rId31" Type="http://schemas.openxmlformats.org/officeDocument/2006/relationships/slide" Target="slides/slide11.xml"/><Relationship Id="rId32" Type="http://schemas.openxmlformats.org/officeDocument/2006/relationships/slide" Target="slides/slide12.xml"/><Relationship Id="rId33" Type="http://schemas.openxmlformats.org/officeDocument/2006/relationships/slide" Target="slides/slide13.xml"/><Relationship Id="rId34" Type="http://schemas.openxmlformats.org/officeDocument/2006/relationships/slide" Target="slides/slide14.xml"/><Relationship Id="rId35" Type="http://schemas.openxmlformats.org/officeDocument/2006/relationships/slide" Target="slides/slide15.xml"/><Relationship Id="rId36" Type="http://schemas.openxmlformats.org/officeDocument/2006/relationships/slide" Target="slides/slide16.xml"/><Relationship Id="rId37" Type="http://schemas.openxmlformats.org/officeDocument/2006/relationships/slide" Target="slides/slide17.xml"/><Relationship Id="rId38" Type="http://schemas.openxmlformats.org/officeDocument/2006/relationships/slide" Target="slides/slide18.xml"/><Relationship Id="rId39" Type="http://schemas.openxmlformats.org/officeDocument/2006/relationships/slide" Target="slides/slide19.xml"/><Relationship Id="rId173" Type="http://schemas.openxmlformats.org/officeDocument/2006/relationships/slide" Target="slides/slide153.xml"/><Relationship Id="rId174" Type="http://schemas.openxmlformats.org/officeDocument/2006/relationships/slide" Target="slides/slide154.xml"/><Relationship Id="rId175" Type="http://schemas.openxmlformats.org/officeDocument/2006/relationships/slide" Target="slides/slide155.xml"/><Relationship Id="rId176" Type="http://schemas.openxmlformats.org/officeDocument/2006/relationships/slide" Target="slides/slide156.xml"/><Relationship Id="rId177" Type="http://schemas.openxmlformats.org/officeDocument/2006/relationships/slide" Target="slides/slide157.xml"/><Relationship Id="rId178" Type="http://schemas.openxmlformats.org/officeDocument/2006/relationships/slide" Target="slides/slide158.xml"/><Relationship Id="rId179" Type="http://schemas.openxmlformats.org/officeDocument/2006/relationships/slide" Target="slides/slide159.xml"/><Relationship Id="rId70" Type="http://schemas.openxmlformats.org/officeDocument/2006/relationships/slide" Target="slides/slide50.xml"/><Relationship Id="rId71" Type="http://schemas.openxmlformats.org/officeDocument/2006/relationships/slide" Target="slides/slide51.xml"/><Relationship Id="rId72" Type="http://schemas.openxmlformats.org/officeDocument/2006/relationships/slide" Target="slides/slide52.xml"/><Relationship Id="rId73" Type="http://schemas.openxmlformats.org/officeDocument/2006/relationships/slide" Target="slides/slide53.xml"/><Relationship Id="rId74" Type="http://schemas.openxmlformats.org/officeDocument/2006/relationships/slide" Target="slides/slide54.xml"/><Relationship Id="rId75" Type="http://schemas.openxmlformats.org/officeDocument/2006/relationships/slide" Target="slides/slide55.xml"/><Relationship Id="rId76" Type="http://schemas.openxmlformats.org/officeDocument/2006/relationships/slide" Target="slides/slide56.xml"/><Relationship Id="rId77" Type="http://schemas.openxmlformats.org/officeDocument/2006/relationships/slide" Target="slides/slide57.xml"/><Relationship Id="rId78" Type="http://schemas.openxmlformats.org/officeDocument/2006/relationships/slide" Target="slides/slide58.xml"/><Relationship Id="rId79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100" Type="http://schemas.openxmlformats.org/officeDocument/2006/relationships/slide" Target="slides/slide80.xml"/><Relationship Id="rId101" Type="http://schemas.openxmlformats.org/officeDocument/2006/relationships/slide" Target="slides/slide81.xml"/><Relationship Id="rId102" Type="http://schemas.openxmlformats.org/officeDocument/2006/relationships/slide" Target="slides/slide82.xml"/><Relationship Id="rId103" Type="http://schemas.openxmlformats.org/officeDocument/2006/relationships/slide" Target="slides/slide83.xml"/><Relationship Id="rId104" Type="http://schemas.openxmlformats.org/officeDocument/2006/relationships/slide" Target="slides/slide84.xml"/><Relationship Id="rId105" Type="http://schemas.openxmlformats.org/officeDocument/2006/relationships/slide" Target="slides/slide85.xml"/><Relationship Id="rId106" Type="http://schemas.openxmlformats.org/officeDocument/2006/relationships/slide" Target="slides/slide86.xml"/><Relationship Id="rId107" Type="http://schemas.openxmlformats.org/officeDocument/2006/relationships/slide" Target="slides/slide87.xml"/><Relationship Id="rId108" Type="http://schemas.openxmlformats.org/officeDocument/2006/relationships/slide" Target="slides/slide88.xml"/><Relationship Id="rId109" Type="http://schemas.openxmlformats.org/officeDocument/2006/relationships/slide" Target="slides/slide89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40" Type="http://schemas.openxmlformats.org/officeDocument/2006/relationships/slide" Target="slides/slide120.xml"/><Relationship Id="rId141" Type="http://schemas.openxmlformats.org/officeDocument/2006/relationships/slide" Target="slides/slide12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fld id="{DC1152BE-4DCB-4308-AF30-A5059CC0D3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76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1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6938"/>
            <a:ext cx="5435600" cy="44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1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C37F9AFE-375D-4590-93B4-2253F0A751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3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6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0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1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2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3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4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5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6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0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Bouwstenen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materie</a:t>
            </a:r>
            <a:r>
              <a:rPr lang="en-US" baseline="0" dirty="0" smtClean="0"/>
              <a:t>; </a:t>
            </a:r>
            <a:r>
              <a:rPr lang="en-US" baseline="0" dirty="0" err="1" smtClean="0"/>
              <a:t>antimaterie</a:t>
            </a:r>
            <a:r>
              <a:rPr lang="en-US" baseline="0" dirty="0" smtClean="0"/>
              <a:t>, Higgs; </a:t>
            </a:r>
            <a:r>
              <a:rPr lang="en-US" baseline="0" dirty="0" err="1" smtClean="0"/>
              <a:t>Vroege</a:t>
            </a:r>
            <a:r>
              <a:rPr lang="en-US" baseline="0" dirty="0" smtClean="0"/>
              <a:t> </a:t>
            </a:r>
            <a:r>
              <a:rPr lang="en-US" baseline="0" smtClean="0"/>
              <a:t>universum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659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08CDE-0051-4444-B88A-CEDA6CF5DDA9}" type="slidenum">
              <a:rPr lang="en-US"/>
              <a:pPr/>
              <a:t>19</a:t>
            </a:fld>
            <a:endParaRPr lang="en-US"/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Neutrino: Cowan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Reines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reaktor</a:t>
            </a:r>
            <a:r>
              <a:rPr lang="en-US" baseline="0" dirty="0" smtClean="0"/>
              <a:t> antineutrino’s. </a:t>
            </a:r>
            <a:r>
              <a:rPr lang="en-US" dirty="0" smtClean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nog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 smtClean="0"/>
              <a:t>wordt</a:t>
            </a:r>
            <a:r>
              <a:rPr lang="en-US" baseline="0" dirty="0" smtClean="0"/>
              <a:t> e</a:t>
            </a:r>
            <a:r>
              <a:rPr lang="en-US" dirty="0" smtClean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 smtClean="0"/>
              <a:t>vanaf</a:t>
            </a:r>
            <a:r>
              <a:rPr lang="en-US" dirty="0" smtClean="0"/>
              <a:t> </a:t>
            </a:r>
            <a:r>
              <a:rPr lang="en-US" dirty="0"/>
              <a:t>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 smtClean="0"/>
              <a:t>. </a:t>
            </a:r>
            <a:r>
              <a:rPr lang="en-US" dirty="0" err="1" smtClean="0"/>
              <a:t>Rechts</a:t>
            </a:r>
            <a:r>
              <a:rPr lang="en-US" dirty="0" smtClean="0"/>
              <a:t> </a:t>
            </a:r>
            <a:r>
              <a:rPr lang="en-US" dirty="0" err="1" smtClean="0"/>
              <a:t>ziet</a:t>
            </a:r>
            <a:r>
              <a:rPr lang="en-US" dirty="0" smtClean="0"/>
              <a:t> U </a:t>
            </a:r>
            <a:r>
              <a:rPr lang="en-US" dirty="0" err="1" smtClean="0"/>
              <a:t>weer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voorbeeld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weergave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gebeurtenis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experiment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de 90-er </a:t>
            </a:r>
            <a:r>
              <a:rPr lang="en-US" baseline="0" dirty="0" err="1" smtClean="0"/>
              <a:t>jaren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vorige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eeuw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08CDE-0051-4444-B88A-CEDA6CF5DDA9}" type="slidenum">
              <a:rPr lang="en-US"/>
              <a:pPr/>
              <a:t>20</a:t>
            </a:fld>
            <a:endParaRPr lang="en-US"/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 smtClean="0"/>
              <a:t>wordt</a:t>
            </a:r>
            <a:r>
              <a:rPr lang="en-US" baseline="0" dirty="0" smtClean="0"/>
              <a:t> e</a:t>
            </a:r>
            <a:r>
              <a:rPr lang="en-US" dirty="0" smtClean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 smtClean="0"/>
              <a:t>vanaf</a:t>
            </a:r>
            <a:r>
              <a:rPr lang="en-US" dirty="0" smtClean="0"/>
              <a:t> </a:t>
            </a:r>
            <a:r>
              <a:rPr lang="en-US" dirty="0"/>
              <a:t>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 smtClean="0"/>
              <a:t>. </a:t>
            </a:r>
            <a:r>
              <a:rPr lang="en-US" dirty="0" err="1" smtClean="0"/>
              <a:t>Rechts</a:t>
            </a:r>
            <a:r>
              <a:rPr lang="en-US" dirty="0" smtClean="0"/>
              <a:t> </a:t>
            </a:r>
            <a:r>
              <a:rPr lang="en-US" dirty="0" err="1" smtClean="0"/>
              <a:t>ziet</a:t>
            </a:r>
            <a:r>
              <a:rPr lang="en-US" dirty="0" smtClean="0"/>
              <a:t> U </a:t>
            </a:r>
            <a:r>
              <a:rPr lang="en-US" dirty="0" err="1" smtClean="0"/>
              <a:t>weer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voorbeeld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weergave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gebeurtenis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experiment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de 90-er </a:t>
            </a:r>
            <a:r>
              <a:rPr lang="en-US" baseline="0" dirty="0" err="1" smtClean="0"/>
              <a:t>jaren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vorige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eeuw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110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D55A8C-811A-4890-9D49-31E5FF4A01AA}" type="slidenum">
              <a:rPr lang="en-US"/>
              <a:pPr/>
              <a:t>21</a:t>
            </a:fld>
            <a:endParaRPr lang="en-US"/>
          </a:p>
        </p:txBody>
      </p:sp>
      <p:sp>
        <p:nvSpPr>
          <p:cNvPr id="87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vraag</a:t>
            </a:r>
            <a:r>
              <a:rPr lang="en-US" dirty="0"/>
              <a:t> is nu of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alles</a:t>
            </a:r>
            <a:r>
              <a:rPr lang="en-US" dirty="0"/>
              <a:t> is </a:t>
            </a:r>
            <a:r>
              <a:rPr lang="en-US" dirty="0" err="1"/>
              <a:t>wat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in 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voorkomt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Willem de Sitter: </a:t>
            </a:r>
            <a:r>
              <a:rPr lang="en-US" dirty="0" err="1" smtClean="0"/>
              <a:t>cosmologie</a:t>
            </a:r>
            <a:r>
              <a:rPr lang="en-US" baseline="0" dirty="0" smtClean="0"/>
              <a:t> Leiden. De Sitter </a:t>
            </a:r>
            <a:r>
              <a:rPr lang="en-US" baseline="0" dirty="0" err="1" smtClean="0"/>
              <a:t>ruimte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oplossing</a:t>
            </a:r>
            <a:r>
              <a:rPr lang="en-US" baseline="0" dirty="0" smtClean="0"/>
              <a:t> van Einstein </a:t>
            </a:r>
            <a:r>
              <a:rPr lang="en-US" baseline="0" dirty="0" err="1" smtClean="0"/>
              <a:t>vergelijking</a:t>
            </a:r>
            <a:r>
              <a:rPr lang="en-US" baseline="0" dirty="0" smtClean="0"/>
              <a:t> met positive </a:t>
            </a:r>
            <a:r>
              <a:rPr lang="en-US" baseline="0" dirty="0" err="1" smtClean="0"/>
              <a:t>cosmologische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constante</a:t>
            </a:r>
            <a:r>
              <a:rPr lang="en-US" baseline="0" dirty="0" smtClean="0"/>
              <a:t> (“dark energy”). </a:t>
            </a:r>
            <a:r>
              <a:rPr lang="en-US" baseline="0" dirty="0" err="1" smtClean="0"/>
              <a:t>Schreef</a:t>
            </a:r>
            <a:r>
              <a:rPr lang="en-US" baseline="0" dirty="0" smtClean="0"/>
              <a:t> in 1932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paper </a:t>
            </a:r>
            <a:r>
              <a:rPr lang="en-US" baseline="0" dirty="0" err="1" smtClean="0"/>
              <a:t>samen</a:t>
            </a:r>
            <a:r>
              <a:rPr lang="en-US" baseline="0" dirty="0" smtClean="0"/>
              <a:t> met Einstein </a:t>
            </a:r>
            <a:r>
              <a:rPr lang="en-US" baseline="0" dirty="0" err="1" smtClean="0"/>
              <a:t>waarin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gerefereeerd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materie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geen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straling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uitzendt</a:t>
            </a:r>
            <a:r>
              <a:rPr lang="en-US" baseline="0" dirty="0" smtClean="0"/>
              <a:t>, nu “dark matter”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70AA83-0691-413C-8CAD-725A69615736}" type="slidenum">
              <a:rPr lang="en-US"/>
              <a:pPr/>
              <a:t>23</a:t>
            </a:fld>
            <a:endParaRPr lang="en-US"/>
          </a:p>
        </p:txBody>
      </p:sp>
      <p:sp>
        <p:nvSpPr>
          <p:cNvPr id="87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gaan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elem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De </a:t>
            </a:r>
            <a:r>
              <a:rPr lang="en-US" dirty="0" err="1"/>
              <a:t>briljante</a:t>
            </a:r>
            <a:r>
              <a:rPr lang="en-US" dirty="0"/>
              <a:t> </a:t>
            </a:r>
            <a:r>
              <a:rPr lang="en-US" dirty="0" err="1"/>
              <a:t>theoretische</a:t>
            </a:r>
            <a:r>
              <a:rPr lang="en-US" dirty="0"/>
              <a:t> </a:t>
            </a:r>
            <a:r>
              <a:rPr lang="en-US" dirty="0" err="1"/>
              <a:t>natuurkundige</a:t>
            </a:r>
            <a:r>
              <a:rPr lang="en-US" dirty="0"/>
              <a:t> Paul Dirac </a:t>
            </a:r>
            <a:r>
              <a:rPr lang="en-US" dirty="0" err="1"/>
              <a:t>heeft</a:t>
            </a:r>
            <a:r>
              <a:rPr lang="en-US" dirty="0"/>
              <a:t> in het begin van de </a:t>
            </a:r>
            <a:r>
              <a:rPr lang="en-US" dirty="0" err="1"/>
              <a:t>vorige</a:t>
            </a:r>
            <a:r>
              <a:rPr lang="en-US" dirty="0"/>
              <a:t> </a:t>
            </a:r>
            <a:r>
              <a:rPr lang="en-US" dirty="0" err="1"/>
              <a:t>eeuw</a:t>
            </a:r>
            <a:r>
              <a:rPr lang="en-US" dirty="0"/>
              <a:t> de </a:t>
            </a:r>
            <a:r>
              <a:rPr lang="en-US" dirty="0" err="1"/>
              <a:t>relativiteits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 van Einstein en de quantum </a:t>
            </a:r>
            <a:r>
              <a:rPr lang="en-US" dirty="0" err="1"/>
              <a:t>mechanica</a:t>
            </a:r>
            <a:r>
              <a:rPr lang="en-US" dirty="0"/>
              <a:t> </a:t>
            </a:r>
            <a:r>
              <a:rPr lang="en-US" dirty="0" err="1" smtClean="0"/>
              <a:t>gekombineed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. Het </a:t>
            </a:r>
            <a:r>
              <a:rPr lang="en-US" dirty="0" err="1"/>
              <a:t>bijzondere</a:t>
            </a:r>
            <a:r>
              <a:rPr lang="en-US" dirty="0"/>
              <a:t> was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hij</a:t>
            </a:r>
            <a:r>
              <a:rPr lang="en-US" dirty="0"/>
              <a:t> </a:t>
            </a:r>
            <a:r>
              <a:rPr lang="en-US" dirty="0" err="1"/>
              <a:t>daarbij</a:t>
            </a:r>
            <a:r>
              <a:rPr lang="en-US" dirty="0"/>
              <a:t> </a:t>
            </a:r>
            <a:r>
              <a:rPr lang="en-US" dirty="0" err="1"/>
              <a:t>voorspelde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alk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anti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dirty="0" err="1"/>
              <a:t>zou</a:t>
            </a:r>
            <a:r>
              <a:rPr lang="en-US" dirty="0"/>
              <a:t> </a:t>
            </a:r>
            <a:r>
              <a:rPr lang="en-US" dirty="0" err="1"/>
              <a:t>moeten</a:t>
            </a:r>
            <a:r>
              <a:rPr lang="en-US" dirty="0"/>
              <a:t> </a:t>
            </a:r>
            <a:r>
              <a:rPr lang="en-US" dirty="0" err="1"/>
              <a:t>bestaan</a:t>
            </a:r>
            <a:r>
              <a:rPr lang="en-US" dirty="0"/>
              <a:t>.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beroemde</a:t>
            </a:r>
            <a:r>
              <a:rPr lang="en-US" dirty="0"/>
              <a:t> </a:t>
            </a:r>
            <a:r>
              <a:rPr lang="en-US" dirty="0" err="1"/>
              <a:t>formule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op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graf</a:t>
            </a:r>
            <a:r>
              <a:rPr lang="en-US" dirty="0"/>
              <a:t> in </a:t>
            </a:r>
            <a:r>
              <a:rPr lang="en-US" dirty="0" smtClean="0"/>
              <a:t>Westminster </a:t>
            </a:r>
            <a:r>
              <a:rPr lang="en-US" dirty="0"/>
              <a:t>abbey in London.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761B37-26CC-46F1-B734-DD25940A9170}" type="slidenum">
              <a:rPr lang="en-US"/>
              <a:pPr/>
              <a:t>24</a:t>
            </a:fld>
            <a:endParaRPr lang="en-US"/>
          </a:p>
        </p:txBody>
      </p:sp>
      <p:sp>
        <p:nvSpPr>
          <p:cNvPr id="87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Hoewel</a:t>
            </a:r>
            <a:r>
              <a:rPr lang="en-US" dirty="0"/>
              <a:t> de </a:t>
            </a:r>
            <a:r>
              <a:rPr lang="en-US" dirty="0" err="1"/>
              <a:t>theorie</a:t>
            </a:r>
            <a:r>
              <a:rPr lang="en-US" dirty="0"/>
              <a:t> van Dirac </a:t>
            </a:r>
            <a:r>
              <a:rPr lang="en-US" dirty="0" err="1"/>
              <a:t>eerst</a:t>
            </a:r>
            <a:r>
              <a:rPr lang="en-US" dirty="0"/>
              <a:t> erg </a:t>
            </a:r>
            <a:r>
              <a:rPr lang="en-US" dirty="0" err="1"/>
              <a:t>skeptisch</a:t>
            </a:r>
            <a:r>
              <a:rPr lang="en-US" dirty="0"/>
              <a:t> </a:t>
            </a:r>
            <a:r>
              <a:rPr lang="en-US" dirty="0" err="1"/>
              <a:t>ontvangen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, </a:t>
            </a:r>
            <a:r>
              <a:rPr lang="en-US" dirty="0" err="1"/>
              <a:t>niemand</a:t>
            </a:r>
            <a:r>
              <a:rPr lang="en-US" dirty="0"/>
              <a:t> </a:t>
            </a:r>
            <a:r>
              <a:rPr lang="en-US" dirty="0" err="1"/>
              <a:t>geloofde</a:t>
            </a:r>
            <a:r>
              <a:rPr lang="en-US" dirty="0"/>
              <a:t> in de anti </a:t>
            </a:r>
            <a:r>
              <a:rPr lang="en-US" dirty="0" err="1"/>
              <a:t>materie</a:t>
            </a:r>
            <a:r>
              <a:rPr lang="en-US" dirty="0"/>
              <a:t>, </a:t>
            </a:r>
            <a:r>
              <a:rPr lang="en-US" dirty="0" err="1"/>
              <a:t>veranderde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toen</a:t>
            </a:r>
            <a:r>
              <a:rPr lang="en-US" dirty="0"/>
              <a:t> </a:t>
            </a:r>
            <a:r>
              <a:rPr lang="en-US" dirty="0" err="1"/>
              <a:t>meneer</a:t>
            </a:r>
            <a:r>
              <a:rPr lang="en-US" dirty="0"/>
              <a:t> Anderson in 1932 het anti </a:t>
            </a:r>
            <a:r>
              <a:rPr lang="en-US" dirty="0" err="1"/>
              <a:t>deeltje</a:t>
            </a:r>
            <a:r>
              <a:rPr lang="en-US" dirty="0"/>
              <a:t> van het electron </a:t>
            </a:r>
            <a:r>
              <a:rPr lang="en-US" dirty="0" err="1"/>
              <a:t>ontdekte</a:t>
            </a:r>
            <a:r>
              <a:rPr lang="en-US" dirty="0"/>
              <a:t>. U </a:t>
            </a:r>
            <a:r>
              <a:rPr lang="en-US" dirty="0" err="1"/>
              <a:t>ziet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 smtClean="0"/>
              <a:t>opnames</a:t>
            </a:r>
            <a:r>
              <a:rPr lang="en-US" dirty="0" smtClean="0"/>
              <a:t> van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zogenaamd</a:t>
            </a:r>
            <a:r>
              <a:rPr lang="en-US" dirty="0" smtClean="0"/>
              <a:t> </a:t>
            </a:r>
            <a:r>
              <a:rPr lang="en-US" dirty="0" err="1" smtClean="0"/>
              <a:t>nevelvat</a:t>
            </a:r>
            <a:r>
              <a:rPr lang="en-US" dirty="0" smtClean="0"/>
              <a:t> </a:t>
            </a:r>
            <a:r>
              <a:rPr lang="en-US" dirty="0" err="1" smtClean="0"/>
              <a:t>waarmee</a:t>
            </a:r>
            <a:r>
              <a:rPr lang="en-US" dirty="0" smtClean="0"/>
              <a:t> je </a:t>
            </a:r>
            <a:r>
              <a:rPr lang="en-US" dirty="0" err="1" smtClean="0"/>
              <a:t>passerende</a:t>
            </a:r>
            <a:r>
              <a:rPr lang="en-US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 </a:t>
            </a:r>
            <a:r>
              <a:rPr lang="en-US" dirty="0" err="1" smtClean="0"/>
              <a:t>zichtbaar</a:t>
            </a:r>
            <a:r>
              <a:rPr lang="en-US" dirty="0" smtClean="0"/>
              <a:t> </a:t>
            </a:r>
            <a:r>
              <a:rPr lang="en-US" dirty="0" err="1" smtClean="0"/>
              <a:t>kunt</a:t>
            </a:r>
            <a:r>
              <a:rPr lang="en-US" dirty="0" smtClean="0"/>
              <a:t> </a:t>
            </a:r>
            <a:r>
              <a:rPr lang="en-US" dirty="0" err="1" smtClean="0"/>
              <a:t>maken</a:t>
            </a:r>
            <a:r>
              <a:rPr lang="en-US" dirty="0" smtClean="0"/>
              <a:t>,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vergelijkbare</a:t>
            </a:r>
            <a:r>
              <a:rPr lang="en-US" dirty="0"/>
              <a:t> </a:t>
            </a:r>
            <a:r>
              <a:rPr lang="en-US" dirty="0" err="1"/>
              <a:t>techniek</a:t>
            </a:r>
            <a:r>
              <a:rPr lang="en-US" dirty="0"/>
              <a:t> die U </a:t>
            </a:r>
            <a:r>
              <a:rPr lang="en-US" dirty="0" err="1"/>
              <a:t>ook</a:t>
            </a:r>
            <a:r>
              <a:rPr lang="en-US" dirty="0"/>
              <a:t> in de Nikhef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kunt</a:t>
            </a:r>
            <a:r>
              <a:rPr lang="en-US" dirty="0"/>
              <a:t> </a:t>
            </a:r>
            <a:r>
              <a:rPr lang="en-US" dirty="0" err="1" smtClean="0"/>
              <a:t>zien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FFC30B-6AB8-4E03-AA57-2100FEB5CBAB}" type="slidenum">
              <a:rPr lang="en-US"/>
              <a:pPr/>
              <a:t>25</a:t>
            </a:fld>
            <a:endParaRPr lang="en-US"/>
          </a:p>
        </p:txBody>
      </p:sp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F5FB06-0091-466E-ADE9-C8C12A0297F4}" type="slidenum">
              <a:rPr lang="en-US"/>
              <a:pPr/>
              <a:t>26</a:t>
            </a:fld>
            <a:endParaRPr lang="en-US"/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 smtClean="0"/>
              <a:t>. </a:t>
            </a:r>
            <a:r>
              <a:rPr lang="en-US" dirty="0" err="1" smtClean="0"/>
              <a:t>Gelijke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massa</a:t>
            </a:r>
            <a:r>
              <a:rPr lang="en-US" baseline="0" dirty="0" smtClean="0"/>
              <a:t>!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B8FCF6-C628-40E9-9ED1-CC5BBD00A7B5}" type="slidenum">
              <a:rPr lang="en-US"/>
              <a:pPr/>
              <a:t>31</a:t>
            </a:fld>
            <a:endParaRPr lang="en-US"/>
          </a:p>
        </p:txBody>
      </p:sp>
      <p:sp>
        <p:nvSpPr>
          <p:cNvPr id="88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hoe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dergelijk</a:t>
            </a:r>
            <a:r>
              <a:rPr lang="en-US" dirty="0"/>
              <a:t> experiment in CERN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plaatsvind</a:t>
            </a:r>
            <a:r>
              <a:rPr lang="en-US" dirty="0"/>
              <a:t>… </a:t>
            </a:r>
            <a:r>
              <a:rPr lang="en-US" dirty="0" smtClean="0"/>
              <a:t>(</a:t>
            </a:r>
            <a:r>
              <a:rPr lang="en-US" dirty="0" err="1" smtClean="0"/>
              <a:t>misschien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geheel</a:t>
            </a:r>
            <a:r>
              <a:rPr lang="en-US" dirty="0" smtClean="0"/>
              <a:t> </a:t>
            </a:r>
            <a:r>
              <a:rPr lang="en-US" dirty="0" err="1" smtClean="0"/>
              <a:t>volgens</a:t>
            </a:r>
            <a:r>
              <a:rPr lang="en-US" dirty="0" smtClean="0"/>
              <a:t> de </a:t>
            </a:r>
            <a:r>
              <a:rPr lang="en-US" dirty="0" err="1" smtClean="0"/>
              <a:t>huidige</a:t>
            </a:r>
            <a:r>
              <a:rPr lang="en-US" dirty="0" smtClean="0"/>
              <a:t> </a:t>
            </a:r>
            <a:r>
              <a:rPr lang="en-US" dirty="0" err="1" smtClean="0"/>
              <a:t>arbo</a:t>
            </a:r>
            <a:r>
              <a:rPr lang="en-US" dirty="0" smtClean="0"/>
              <a:t> </a:t>
            </a:r>
            <a:r>
              <a:rPr lang="en-US" dirty="0" err="1" smtClean="0"/>
              <a:t>richtlijnen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werkomstandigheden</a:t>
            </a:r>
            <a:r>
              <a:rPr lang="en-US" dirty="0" smtClean="0"/>
              <a:t>). </a:t>
            </a:r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/>
              <a:t>het </a:t>
            </a:r>
            <a:r>
              <a:rPr lang="en-US" dirty="0" err="1"/>
              <a:t>analyseren</a:t>
            </a:r>
            <a:r>
              <a:rPr lang="en-US" dirty="0"/>
              <a:t> van de </a:t>
            </a:r>
            <a:r>
              <a:rPr lang="en-US" dirty="0" err="1"/>
              <a:t>meetresultaten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discussie</a:t>
            </a:r>
            <a:r>
              <a:rPr lang="en-US" dirty="0"/>
              <a:t> </a:t>
            </a:r>
            <a:r>
              <a:rPr lang="en-US" dirty="0" err="1"/>
              <a:t>voordat</a:t>
            </a:r>
            <a:r>
              <a:rPr lang="en-US" dirty="0"/>
              <a:t> men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realiseerde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anti-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. </a:t>
            </a:r>
            <a:r>
              <a:rPr lang="en-US" dirty="0" err="1"/>
              <a:t>Uiteindelijk</a:t>
            </a:r>
            <a:r>
              <a:rPr lang="en-US" dirty="0"/>
              <a:t> </a:t>
            </a:r>
            <a:r>
              <a:rPr lang="en-US" dirty="0" err="1"/>
              <a:t>leidt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de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meestal</a:t>
            </a:r>
            <a:r>
              <a:rPr lang="en-US" dirty="0"/>
              <a:t> tot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feestje</a:t>
            </a:r>
            <a:r>
              <a:rPr lang="en-US" dirty="0"/>
              <a:t>!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lijken</a:t>
            </a:r>
            <a:r>
              <a:rPr lang="en-US" dirty="0"/>
              <a:t> </a:t>
            </a:r>
            <a:r>
              <a:rPr lang="en-US" dirty="0" err="1"/>
              <a:t>soms</a:t>
            </a:r>
            <a:r>
              <a:rPr lang="en-US" dirty="0"/>
              <a:t> net </a:t>
            </a:r>
            <a:r>
              <a:rPr lang="en-US" dirty="0" err="1"/>
              <a:t>mensen</a:t>
            </a:r>
            <a:r>
              <a:rPr lang="en-US" dirty="0" smtClean="0"/>
              <a:t>!</a:t>
            </a:r>
          </a:p>
          <a:p>
            <a:r>
              <a:rPr lang="en-US" dirty="0" err="1" smtClean="0"/>
              <a:t>p</a:t>
            </a:r>
            <a:r>
              <a:rPr lang="en-US" dirty="0" smtClean="0"/>
              <a:t>+ </a:t>
            </a:r>
            <a:r>
              <a:rPr lang="en-US" dirty="0" err="1" smtClean="0"/>
              <a:t>p</a:t>
            </a:r>
            <a:r>
              <a:rPr lang="en-US" dirty="0" smtClean="0"/>
              <a:t>-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pi+pi-pi+pi</a:t>
            </a:r>
            <a:r>
              <a:rPr lang="en-US" dirty="0" smtClean="0">
                <a:sym typeface="Wingdings"/>
              </a:rPr>
              <a:t>- (</a:t>
            </a:r>
            <a:r>
              <a:rPr lang="en-US" dirty="0" err="1" smtClean="0">
                <a:sym typeface="Wingdings"/>
              </a:rPr>
              <a:t>geel</a:t>
            </a:r>
            <a:r>
              <a:rPr lang="en-US" dirty="0" smtClean="0">
                <a:sym typeface="Wingdings"/>
              </a:rPr>
              <a:t>)  en </a:t>
            </a:r>
            <a:r>
              <a:rPr lang="en-US" dirty="0" err="1" smtClean="0">
                <a:sym typeface="Wingdings"/>
              </a:rPr>
              <a:t>e+e</a:t>
            </a:r>
            <a:r>
              <a:rPr lang="en-US" dirty="0" smtClean="0">
                <a:sym typeface="Wingdings"/>
              </a:rPr>
              <a:t>- </a:t>
            </a:r>
            <a:r>
              <a:rPr lang="en-US" dirty="0" err="1" smtClean="0">
                <a:sym typeface="Wingdings"/>
              </a:rPr>
              <a:t>gamma</a:t>
            </a:r>
            <a:r>
              <a:rPr lang="en-US" dirty="0" smtClean="0">
                <a:sym typeface="Wingdings"/>
              </a:rPr>
              <a:t> gamma (rood)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39149C-A61D-4F80-BE82-CE214C689DFA}" type="slidenum">
              <a:rPr lang="en-US"/>
              <a:pPr/>
              <a:t>34</a:t>
            </a:fld>
            <a:endParaRPr lang="en-US"/>
          </a:p>
        </p:txBody>
      </p:sp>
      <p:sp>
        <p:nvSpPr>
          <p:cNvPr id="88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Ouroboros</a:t>
            </a:r>
            <a:r>
              <a:rPr lang="en-US" dirty="0" smtClean="0"/>
              <a:t>: “de </a:t>
            </a:r>
            <a:r>
              <a:rPr lang="en-US" dirty="0" err="1" smtClean="0"/>
              <a:t>eeuwige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cirkel</a:t>
            </a:r>
            <a:r>
              <a:rPr lang="en-US" baseline="0" dirty="0" smtClean="0"/>
              <a:t>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452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9BE115-9811-45FC-8F82-82A29B3ADEA7}" type="slidenum">
              <a:rPr lang="en-US"/>
              <a:pPr/>
              <a:t>35</a:t>
            </a:fld>
            <a:endParaRPr lang="en-US"/>
          </a:p>
        </p:txBody>
      </p:sp>
      <p:sp>
        <p:nvSpPr>
          <p:cNvPr id="88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March 2013 Sam Ting reported</a:t>
            </a:r>
            <a:r>
              <a:rPr lang="en-US" baseline="0" dirty="0" smtClean="0"/>
              <a:t> 400 000 positrons by AMS with a positron over electron ratio increasing between 10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 and 250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, consistent with dark matter annihilation.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0B7FC3-EE4A-4FE3-83D6-013B1E69131F}" type="slidenum">
              <a:rPr lang="en-US"/>
              <a:pPr/>
              <a:t>36</a:t>
            </a:fld>
            <a:endParaRPr lang="en-US"/>
          </a:p>
        </p:txBody>
      </p:sp>
      <p:sp>
        <p:nvSpPr>
          <p:cNvPr id="88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204DB6-5E26-4254-8482-097E7CC1F587}" type="slidenum">
              <a:rPr lang="en-US"/>
              <a:pPr/>
              <a:t>38</a:t>
            </a:fld>
            <a:endParaRPr lang="en-US"/>
          </a:p>
        </p:txBody>
      </p:sp>
      <p:sp>
        <p:nvSpPr>
          <p:cNvPr id="88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E1A2E-3F23-4227-9201-E1BA8B5B8222}" type="slidenum">
              <a:rPr lang="en-US"/>
              <a:pPr/>
              <a:t>39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321E77-E273-4262-A7AB-E9AB87BFD512}" type="slidenum">
              <a:rPr lang="en-US"/>
              <a:pPr/>
              <a:t>40</a:t>
            </a:fld>
            <a:endParaRPr lang="en-US"/>
          </a:p>
        </p:txBody>
      </p:sp>
      <p:sp>
        <p:nvSpPr>
          <p:cNvPr id="88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58BAA2-5065-4378-BAAF-343A43841A5D}" type="slidenum">
              <a:rPr lang="en-US"/>
              <a:pPr/>
              <a:t>41</a:t>
            </a:fld>
            <a:endParaRPr lang="en-US"/>
          </a:p>
        </p:txBody>
      </p:sp>
      <p:sp>
        <p:nvSpPr>
          <p:cNvPr id="86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Penzias en Wilson </a:t>
            </a:r>
            <a:r>
              <a:rPr lang="en-US" dirty="0" err="1" smtClean="0"/>
              <a:t>zochten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zwakke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radiosignalen</a:t>
            </a:r>
            <a:r>
              <a:rPr lang="en-US" baseline="0" dirty="0" smtClean="0"/>
              <a:t> in de </a:t>
            </a:r>
            <a:r>
              <a:rPr lang="en-US" baseline="0" dirty="0" err="1" smtClean="0"/>
              <a:t>interstellaire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ruimte</a:t>
            </a:r>
            <a:r>
              <a:rPr lang="en-US" baseline="0" dirty="0" smtClean="0"/>
              <a:t>. (</a:t>
            </a:r>
            <a:r>
              <a:rPr lang="en-US" baseline="0" dirty="0" err="1" smtClean="0"/>
              <a:t>Doel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communicatie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satellieten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Echter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zien</a:t>
            </a:r>
            <a:r>
              <a:rPr lang="en-US" baseline="0" dirty="0" smtClean="0"/>
              <a:t> heel </a:t>
            </a:r>
            <a:r>
              <a:rPr lang="en-US" baseline="0" dirty="0" err="1" smtClean="0"/>
              <a:t>sterk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signaal</a:t>
            </a:r>
            <a:r>
              <a:rPr lang="en-US" baseline="0" dirty="0" smtClean="0"/>
              <a:t>: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licht</a:t>
            </a:r>
            <a:r>
              <a:rPr lang="en-US" dirty="0" smtClean="0"/>
              <a:t> van big bang!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Geen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ruis</a:t>
            </a:r>
            <a:r>
              <a:rPr lang="en-US" baseline="0" dirty="0" smtClean="0"/>
              <a:t> door </a:t>
            </a:r>
            <a:r>
              <a:rPr lang="en-US" baseline="0" dirty="0" err="1" smtClean="0"/>
              <a:t>duivenstront</a:t>
            </a:r>
            <a:r>
              <a:rPr lang="en-US" baseline="0" dirty="0" smtClean="0"/>
              <a:t>!)</a:t>
            </a:r>
            <a:r>
              <a:rPr lang="en-US" dirty="0" smtClean="0"/>
              <a:t> </a:t>
            </a:r>
            <a:r>
              <a:rPr lang="en-US" dirty="0" err="1"/>
              <a:t>Dit</a:t>
            </a:r>
            <a:r>
              <a:rPr lang="en-US" dirty="0"/>
              <a:t> is </a:t>
            </a:r>
            <a:r>
              <a:rPr lang="en-US" dirty="0" err="1"/>
              <a:t>infrarood</a:t>
            </a:r>
            <a:r>
              <a:rPr lang="en-US" dirty="0"/>
              <a:t> </a:t>
            </a:r>
            <a:r>
              <a:rPr lang="en-US" dirty="0" err="1"/>
              <a:t>licht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zichtbaar</a:t>
            </a:r>
            <a:r>
              <a:rPr lang="en-US" dirty="0"/>
              <a:t> is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blote</a:t>
            </a:r>
            <a:r>
              <a:rPr lang="en-US" dirty="0"/>
              <a:t> </a:t>
            </a:r>
            <a:r>
              <a:rPr lang="en-US" dirty="0" err="1" smtClean="0"/>
              <a:t>oog</a:t>
            </a:r>
            <a:r>
              <a:rPr lang="en-US" dirty="0" smtClean="0"/>
              <a:t>. </a:t>
            </a:r>
            <a:r>
              <a:rPr lang="en-US" dirty="0"/>
              <a:t>Te </a:t>
            </a:r>
            <a:r>
              <a:rPr lang="en-US" dirty="0" err="1"/>
              <a:t>vergelijken</a:t>
            </a:r>
            <a:r>
              <a:rPr lang="en-US" dirty="0"/>
              <a:t> met de </a:t>
            </a:r>
            <a:r>
              <a:rPr lang="en-US" dirty="0" err="1"/>
              <a:t>straling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magnetron. U </a:t>
            </a:r>
            <a:r>
              <a:rPr lang="en-US" dirty="0" err="1"/>
              <a:t>ziet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de </a:t>
            </a:r>
            <a:r>
              <a:rPr lang="en-US" dirty="0" err="1"/>
              <a:t>schotelantenne</a:t>
            </a:r>
            <a:r>
              <a:rPr lang="en-US" dirty="0"/>
              <a:t> </a:t>
            </a:r>
            <a:r>
              <a:rPr lang="en-US" dirty="0" err="1"/>
              <a:t>waarmee</a:t>
            </a:r>
            <a:r>
              <a:rPr lang="en-US" dirty="0"/>
              <a:t> de </a:t>
            </a:r>
            <a:r>
              <a:rPr lang="en-US" dirty="0" err="1"/>
              <a:t>signalen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: 1 mm.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belangrijkste</a:t>
            </a:r>
            <a:r>
              <a:rPr lang="en-US" dirty="0"/>
              <a:t> </a:t>
            </a:r>
            <a:r>
              <a:rPr lang="en-US" dirty="0" err="1"/>
              <a:t>kosmologische</a:t>
            </a:r>
            <a:r>
              <a:rPr lang="en-US" dirty="0"/>
              <a:t> </a:t>
            </a:r>
            <a:r>
              <a:rPr lang="en-US" dirty="0" err="1"/>
              <a:t>ontdekkingen</a:t>
            </a:r>
            <a:r>
              <a:rPr lang="en-US" dirty="0"/>
              <a:t>. Het is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/>
              <a:t>soort</a:t>
            </a:r>
            <a:r>
              <a:rPr lang="en-US" dirty="0"/>
              <a:t> van </a:t>
            </a:r>
            <a:r>
              <a:rPr lang="en-US" dirty="0" err="1"/>
              <a:t>temperatuur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en-US" dirty="0" err="1"/>
              <a:t>vergelijking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temperatuurkaart</a:t>
            </a:r>
            <a:r>
              <a:rPr lang="en-US" dirty="0"/>
              <a:t> van de </a:t>
            </a:r>
            <a:r>
              <a:rPr lang="en-US" dirty="0" err="1"/>
              <a:t>aarde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recentelijk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temperatuurkaart</a:t>
            </a:r>
            <a:r>
              <a:rPr lang="en-US" dirty="0"/>
              <a:t>  </a:t>
            </a:r>
            <a:r>
              <a:rPr lang="en-US" dirty="0" err="1"/>
              <a:t>gemaakt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Nobelprijs</a:t>
            </a:r>
            <a:r>
              <a:rPr lang="en-US" dirty="0"/>
              <a:t> 1978. Mather en Smoot </a:t>
            </a:r>
            <a:r>
              <a:rPr lang="en-US" dirty="0" err="1"/>
              <a:t>hebben</a:t>
            </a:r>
            <a:r>
              <a:rPr lang="en-US" dirty="0"/>
              <a:t> de </a:t>
            </a:r>
            <a:r>
              <a:rPr lang="en-US" dirty="0" err="1"/>
              <a:t>nobelprijs</a:t>
            </a:r>
            <a:r>
              <a:rPr lang="en-US" dirty="0"/>
              <a:t> 2006 </a:t>
            </a:r>
            <a:r>
              <a:rPr lang="en-US" dirty="0" err="1"/>
              <a:t>Cobe</a:t>
            </a:r>
            <a:r>
              <a:rPr lang="en-US" dirty="0"/>
              <a:t> </a:t>
            </a:r>
            <a:r>
              <a:rPr lang="en-US" dirty="0" err="1"/>
              <a:t>satelliet</a:t>
            </a:r>
            <a:r>
              <a:rPr lang="en-US" dirty="0"/>
              <a:t>. </a:t>
            </a:r>
            <a:r>
              <a:rPr lang="en-US" dirty="0" err="1"/>
              <a:t>Hoekverdeling</a:t>
            </a:r>
            <a:r>
              <a:rPr lang="en-US" dirty="0"/>
              <a:t>. Het </a:t>
            </a:r>
            <a:r>
              <a:rPr lang="en-US" dirty="0" err="1"/>
              <a:t>verbazingwekkende</a:t>
            </a:r>
            <a:r>
              <a:rPr lang="en-US" dirty="0"/>
              <a:t> is nu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miljard</a:t>
            </a:r>
            <a:r>
              <a:rPr lang="en-US" dirty="0"/>
              <a:t> </a:t>
            </a:r>
            <a:r>
              <a:rPr lang="en-US" dirty="0" err="1"/>
              <a:t>maal</a:t>
            </a:r>
            <a:r>
              <a:rPr lang="en-US" dirty="0"/>
              <a:t> </a:t>
            </a:r>
            <a:r>
              <a:rPr lang="en-US" dirty="0" err="1"/>
              <a:t>zoveel</a:t>
            </a:r>
            <a:r>
              <a:rPr lang="en-US" dirty="0"/>
              <a:t> </a:t>
            </a:r>
            <a:r>
              <a:rPr lang="en-US" dirty="0" err="1"/>
              <a:t>lichtdeeltjes</a:t>
            </a:r>
            <a:r>
              <a:rPr lang="en-US" dirty="0"/>
              <a:t> (</a:t>
            </a:r>
            <a:r>
              <a:rPr lang="en-US" dirty="0" err="1"/>
              <a:t>fotonen</a:t>
            </a:r>
            <a:r>
              <a:rPr lang="en-US" dirty="0"/>
              <a:t>) in 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voorkomen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De </a:t>
            </a:r>
            <a:r>
              <a:rPr lang="en-US" dirty="0" err="1"/>
              <a:t>vraag</a:t>
            </a:r>
            <a:r>
              <a:rPr lang="en-US" dirty="0"/>
              <a:t> is </a:t>
            </a:r>
            <a:r>
              <a:rPr lang="en-US" dirty="0" err="1"/>
              <a:t>waar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 </a:t>
            </a:r>
            <a:r>
              <a:rPr lang="en-US" dirty="0" err="1"/>
              <a:t>vandaan</a:t>
            </a:r>
            <a:r>
              <a:rPr lang="en-US" dirty="0"/>
              <a:t> </a:t>
            </a:r>
            <a:r>
              <a:rPr lang="en-US" dirty="0" err="1"/>
              <a:t>komt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C4EE72-16C0-4615-84A1-E0FF512AB7A2}" type="slidenum">
              <a:rPr lang="en-US"/>
              <a:pPr/>
              <a:t>42</a:t>
            </a:fld>
            <a:endParaRPr lang="en-US"/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waargenomen</a:t>
            </a:r>
            <a:r>
              <a:rPr lang="en-US" dirty="0"/>
              <a:t> </a:t>
            </a:r>
            <a:r>
              <a:rPr lang="en-US" dirty="0" err="1"/>
              <a:t>nagloeilicht</a:t>
            </a:r>
            <a:r>
              <a:rPr lang="en-US" dirty="0"/>
              <a:t> van </a:t>
            </a:r>
            <a:r>
              <a:rPr lang="en-US" dirty="0" smtClean="0"/>
              <a:t>Penzias </a:t>
            </a:r>
            <a:r>
              <a:rPr lang="en-US" dirty="0"/>
              <a:t>en Wilson (heel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fotonen</a:t>
            </a:r>
            <a:r>
              <a:rPr lang="en-US" dirty="0"/>
              <a:t>) en de </a:t>
            </a:r>
            <a:r>
              <a:rPr lang="en-US" dirty="0" err="1"/>
              <a:t>resterende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vormen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sterrenstelsels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B8F3DA-54F8-48C4-978D-8A56124C6AC9}" type="slidenum">
              <a:rPr lang="en-US">
                <a:solidFill>
                  <a:srgbClr val="000000"/>
                </a:solidFill>
              </a:rPr>
              <a:pPr/>
              <a:t>44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8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 slot </a:t>
            </a:r>
            <a:r>
              <a:rPr lang="en-US" dirty="0" err="1"/>
              <a:t>wil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eindigen</a:t>
            </a:r>
            <a:r>
              <a:rPr lang="en-US" dirty="0"/>
              <a:t> met </a:t>
            </a:r>
            <a:r>
              <a:rPr lang="en-US" dirty="0" err="1"/>
              <a:t>dezelfde</a:t>
            </a:r>
            <a:r>
              <a:rPr lang="en-US" dirty="0"/>
              <a:t> </a:t>
            </a:r>
            <a:r>
              <a:rPr lang="en-US" dirty="0" err="1"/>
              <a:t>transparant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waarmee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begon</a:t>
            </a:r>
            <a:r>
              <a:rPr lang="en-US" dirty="0"/>
              <a:t>: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van Escher. </a:t>
            </a:r>
            <a:r>
              <a:rPr lang="en-US" dirty="0" err="1"/>
              <a:t>Als</a:t>
            </a:r>
            <a:r>
              <a:rPr lang="en-US" dirty="0"/>
              <a:t> U </a:t>
            </a:r>
            <a:r>
              <a:rPr lang="en-US" dirty="0" err="1"/>
              <a:t>linksboven</a:t>
            </a:r>
            <a:r>
              <a:rPr lang="en-US" dirty="0"/>
              <a:t> de </a:t>
            </a:r>
            <a:r>
              <a:rPr lang="en-US" dirty="0" err="1"/>
              <a:t>kleuren</a:t>
            </a:r>
            <a:r>
              <a:rPr lang="en-US" dirty="0"/>
              <a:t> </a:t>
            </a:r>
            <a:r>
              <a:rPr lang="en-US" dirty="0" err="1"/>
              <a:t>zwart</a:t>
            </a:r>
            <a:r>
              <a:rPr lang="en-US" dirty="0"/>
              <a:t> en wit </a:t>
            </a:r>
            <a:r>
              <a:rPr lang="en-US" dirty="0" err="1"/>
              <a:t>verwisseld</a:t>
            </a:r>
            <a:r>
              <a:rPr lang="en-US" dirty="0"/>
              <a:t> </a:t>
            </a:r>
            <a:r>
              <a:rPr lang="en-US" dirty="0" err="1"/>
              <a:t>krijgt</a:t>
            </a:r>
            <a:r>
              <a:rPr lang="en-US" dirty="0"/>
              <a:t> U het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linksonder</a:t>
            </a:r>
            <a:r>
              <a:rPr lang="en-US" dirty="0"/>
              <a:t>. </a:t>
            </a:r>
            <a:r>
              <a:rPr lang="en-US" dirty="0" err="1"/>
              <a:t>Als</a:t>
            </a:r>
            <a:r>
              <a:rPr lang="en-US" dirty="0"/>
              <a:t> U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spiegelt</a:t>
            </a:r>
            <a:r>
              <a:rPr lang="en-US" dirty="0"/>
              <a:t> door </a:t>
            </a:r>
            <a:r>
              <a:rPr lang="en-US" dirty="0" err="1"/>
              <a:t>linke</a:t>
            </a:r>
            <a:r>
              <a:rPr lang="en-US" dirty="0"/>
              <a:t> en </a:t>
            </a:r>
            <a:r>
              <a:rPr lang="en-US" dirty="0" err="1"/>
              <a:t>rechts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verwisselen</a:t>
            </a:r>
            <a:r>
              <a:rPr lang="en-US" dirty="0"/>
              <a:t> </a:t>
            </a:r>
            <a:r>
              <a:rPr lang="en-US" dirty="0" err="1"/>
              <a:t>krijgt</a:t>
            </a:r>
            <a:r>
              <a:rPr lang="en-US" dirty="0"/>
              <a:t> U het </a:t>
            </a:r>
            <a:r>
              <a:rPr lang="en-US" dirty="0" err="1"/>
              <a:t>zelfde</a:t>
            </a:r>
            <a:r>
              <a:rPr lang="en-US" dirty="0"/>
              <a:t>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.</a:t>
            </a:r>
          </a:p>
          <a:p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kunt</a:t>
            </a:r>
            <a:r>
              <a:rPr lang="en-US" dirty="0"/>
              <a:t> U </a:t>
            </a:r>
            <a:r>
              <a:rPr lang="en-US" dirty="0" err="1"/>
              <a:t>beschouwen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de anti-</a:t>
            </a:r>
            <a:r>
              <a:rPr lang="en-US" dirty="0" err="1"/>
              <a:t>versie</a:t>
            </a:r>
            <a:r>
              <a:rPr lang="en-US" dirty="0"/>
              <a:t> van </a:t>
            </a:r>
            <a:r>
              <a:rPr lang="en-US" dirty="0" err="1"/>
              <a:t>linksboven</a:t>
            </a:r>
            <a:r>
              <a:rPr lang="en-US" dirty="0"/>
              <a:t>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U nu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kijkt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helemaal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Blauw</a:t>
            </a:r>
            <a:r>
              <a:rPr lang="en-US" dirty="0"/>
              <a:t>: </a:t>
            </a:r>
            <a:r>
              <a:rPr lang="en-US" dirty="0" err="1" smtClean="0"/>
              <a:t>bootje</a:t>
            </a:r>
            <a:r>
              <a:rPr lang="en-US" dirty="0" smtClean="0"/>
              <a:t> </a:t>
            </a:r>
            <a:r>
              <a:rPr lang="en-US" dirty="0" err="1"/>
              <a:t>ontbreekt</a:t>
            </a:r>
            <a:endParaRPr lang="en-US" dirty="0"/>
          </a:p>
          <a:p>
            <a:r>
              <a:rPr lang="en-US" dirty="0"/>
              <a:t>In </a:t>
            </a:r>
            <a:r>
              <a:rPr lang="en-US" dirty="0" err="1"/>
              <a:t>Groen</a:t>
            </a:r>
            <a:r>
              <a:rPr lang="en-US" dirty="0"/>
              <a:t> </a:t>
            </a:r>
            <a:r>
              <a:rPr lang="en-US" dirty="0" err="1"/>
              <a:t>staart</a:t>
            </a:r>
            <a:r>
              <a:rPr lang="en-US" dirty="0"/>
              <a:t> </a:t>
            </a:r>
            <a:r>
              <a:rPr lang="en-US" dirty="0" err="1"/>
              <a:t>omhoog</a:t>
            </a:r>
            <a:r>
              <a:rPr lang="en-US" dirty="0"/>
              <a:t>/</a:t>
            </a:r>
            <a:r>
              <a:rPr lang="en-US" dirty="0" err="1"/>
              <a:t>omlaag</a:t>
            </a:r>
            <a:r>
              <a:rPr lang="en-US" dirty="0"/>
              <a:t>. De </a:t>
            </a:r>
            <a:r>
              <a:rPr lang="en-US" dirty="0" err="1"/>
              <a:t>symmetrie</a:t>
            </a:r>
            <a:r>
              <a:rPr lang="en-US" dirty="0"/>
              <a:t> is </a:t>
            </a:r>
            <a:r>
              <a:rPr lang="en-US" dirty="0" err="1"/>
              <a:t>gebroken</a:t>
            </a:r>
            <a:r>
              <a:rPr lang="en-US" dirty="0"/>
              <a:t>! Het </a:t>
            </a:r>
            <a:r>
              <a:rPr lang="en-US" dirty="0" err="1"/>
              <a:t>feit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wereld</a:t>
            </a:r>
            <a:r>
              <a:rPr lang="en-US" dirty="0"/>
              <a:t> van </a:t>
            </a:r>
            <a:r>
              <a:rPr lang="en-US" dirty="0" err="1"/>
              <a:t>matere</a:t>
            </a:r>
            <a:r>
              <a:rPr lang="en-US" dirty="0"/>
              <a:t> en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wereld</a:t>
            </a:r>
            <a:r>
              <a:rPr lang="en-US" dirty="0"/>
              <a:t> van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anders</a:t>
            </a:r>
            <a:r>
              <a:rPr lang="en-US" dirty="0"/>
              <a:t> </a:t>
            </a:r>
            <a:r>
              <a:rPr lang="en-US" dirty="0" err="1"/>
              <a:t>zouden</a:t>
            </a:r>
            <a:r>
              <a:rPr lang="en-US" dirty="0"/>
              <a:t> </a:t>
            </a:r>
            <a:r>
              <a:rPr lang="en-US" dirty="0" err="1"/>
              <a:t>uitzien</a:t>
            </a:r>
            <a:r>
              <a:rPr lang="en-US" dirty="0"/>
              <a:t> is </a:t>
            </a:r>
            <a:r>
              <a:rPr lang="en-US" dirty="0" err="1"/>
              <a:t>essentieel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onderzoek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/>
              <a:t>miljardste</a:t>
            </a:r>
            <a:r>
              <a:rPr lang="en-US" dirty="0"/>
              <a:t> </a:t>
            </a:r>
            <a:r>
              <a:rPr lang="en-US" dirty="0" err="1"/>
              <a:t>seconde</a:t>
            </a:r>
            <a:r>
              <a:rPr lang="en-US" dirty="0"/>
              <a:t> in het </a:t>
            </a:r>
            <a:r>
              <a:rPr lang="en-US" dirty="0" err="1"/>
              <a:t>heelal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62885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056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F5FB06-0091-466E-ADE9-C8C12A0297F4}" type="slidenum">
              <a:rPr lang="en-US">
                <a:solidFill>
                  <a:srgbClr val="000000"/>
                </a:solidFill>
              </a:rPr>
              <a:pPr/>
              <a:t>46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 smtClean="0"/>
              <a:t>. </a:t>
            </a:r>
            <a:r>
              <a:rPr lang="en-US" dirty="0" err="1" smtClean="0"/>
              <a:t>Gelijke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massa</a:t>
            </a:r>
            <a:r>
              <a:rPr lang="en-US" baseline="0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796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Pijltjes</a:t>
            </a:r>
            <a:r>
              <a:rPr lang="en-US" dirty="0" smtClean="0"/>
              <a:t> </a:t>
            </a:r>
            <a:r>
              <a:rPr lang="en-US" dirty="0" err="1" smtClean="0"/>
              <a:t>verkeerd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om</a:t>
            </a:r>
            <a:r>
              <a:rPr lang="en-US" baseline="0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51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>
                <a:solidFill>
                  <a:srgbClr val="000000"/>
                </a:solidFill>
              </a:rPr>
              <a:pPr/>
              <a:t>52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John Ellis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0122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59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7620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F5FB06-0091-466E-ADE9-C8C12A0297F4}" type="slidenum">
              <a:rPr lang="en-US">
                <a:solidFill>
                  <a:srgbClr val="000000"/>
                </a:solidFill>
              </a:rPr>
              <a:pPr/>
              <a:t>61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 smtClean="0"/>
              <a:t>. </a:t>
            </a:r>
            <a:r>
              <a:rPr lang="en-US" dirty="0" err="1" smtClean="0"/>
              <a:t>Gelijke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massa</a:t>
            </a:r>
            <a:r>
              <a:rPr lang="en-US" baseline="0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146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316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err="1" smtClean="0"/>
              <a:t>Schematisch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overzicht</a:t>
            </a:r>
            <a:r>
              <a:rPr lang="en-US" baseline="0" dirty="0" smtClean="0"/>
              <a:t> van de LHC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 van 27 km </a:t>
            </a:r>
            <a:r>
              <a:rPr lang="en-US" baseline="0" dirty="0" err="1" smtClean="0"/>
              <a:t>lengte</a:t>
            </a:r>
            <a:r>
              <a:rPr lang="en-US" baseline="0" dirty="0" smtClean="0"/>
              <a:t> , 100 </a:t>
            </a:r>
            <a:r>
              <a:rPr lang="en-US" baseline="0" dirty="0" err="1" smtClean="0"/>
              <a:t>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grond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tunnel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in het </a:t>
            </a:r>
            <a:r>
              <a:rPr lang="en-US" baseline="0" dirty="0" err="1" smtClean="0"/>
              <a:t>verleden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gedaan</a:t>
            </a:r>
            <a:r>
              <a:rPr lang="en-US" baseline="0" dirty="0" smtClean="0"/>
              <a:t> (de LEP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) en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momenteel</a:t>
            </a:r>
            <a:r>
              <a:rPr lang="en-US" baseline="0" dirty="0" smtClean="0"/>
              <a:t> de LHC in </a:t>
            </a:r>
            <a:r>
              <a:rPr lang="en-US" baseline="0" dirty="0" err="1" smtClean="0"/>
              <a:t>bedrijf</a:t>
            </a:r>
            <a:r>
              <a:rPr lang="en-US" baseline="0" dirty="0" smtClean="0"/>
              <a:t>. Op </a:t>
            </a:r>
            <a:r>
              <a:rPr lang="en-US" baseline="0" dirty="0" err="1" smtClean="0"/>
              <a:t>vier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plekken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elkaar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botsing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gebracht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Atlas, CMS,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 en Alice.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69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0600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versneller</a:t>
            </a:r>
            <a:r>
              <a:rPr lang="en-US" dirty="0" smtClean="0"/>
              <a:t> </a:t>
            </a:r>
            <a:r>
              <a:rPr lang="en-US" dirty="0" err="1" smtClean="0"/>
              <a:t>loopt</a:t>
            </a:r>
            <a:r>
              <a:rPr lang="en-US" baseline="0" dirty="0" smtClean="0"/>
              <a:t> 100m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landschap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Zwitserland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Frankrijk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precies</a:t>
            </a:r>
            <a:r>
              <a:rPr lang="en-US" baseline="0" dirty="0" smtClean="0"/>
              <a:t> op de </a:t>
            </a:r>
            <a:r>
              <a:rPr lang="en-US" baseline="0" dirty="0" err="1" smtClean="0"/>
              <a:t>grens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ondergrondse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hallen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grote</a:t>
            </a:r>
            <a:r>
              <a:rPr lang="en-US" baseline="0" dirty="0" smtClean="0"/>
              <a:t> detector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geinstalleerd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waarin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botsen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voorbeeld</a:t>
            </a:r>
            <a:r>
              <a:rPr lang="en-US" baseline="0" dirty="0" smtClean="0"/>
              <a:t> van Atlas.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Dimitri</a:t>
            </a:r>
            <a:r>
              <a:rPr lang="en-US" dirty="0" smtClean="0"/>
              <a:t> John, </a:t>
            </a:r>
            <a:r>
              <a:rPr lang="en-US" dirty="0" err="1" smtClean="0"/>
              <a:t>Martijn</a:t>
            </a:r>
            <a:r>
              <a:rPr lang="en-US" dirty="0" smtClean="0"/>
              <a:t> van </a:t>
            </a:r>
            <a:r>
              <a:rPr lang="en-US" dirty="0" err="1" smtClean="0"/>
              <a:t>Overbeek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312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Jos</a:t>
            </a:r>
            <a:r>
              <a:rPr lang="en-US" dirty="0" smtClean="0"/>
              <a:t> </a:t>
            </a:r>
            <a:r>
              <a:rPr lang="en-US" dirty="0" err="1" smtClean="0"/>
              <a:t>Engelen</a:t>
            </a:r>
            <a:r>
              <a:rPr lang="en-US" dirty="0" smtClean="0"/>
              <a:t>: </a:t>
            </a:r>
            <a:r>
              <a:rPr lang="en-US" dirty="0" err="1" smtClean="0"/>
              <a:t>Wetenschappelijk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directeur</a:t>
            </a:r>
            <a:r>
              <a:rPr lang="en-US" baseline="0" dirty="0" smtClean="0"/>
              <a:t> CERN. </a:t>
            </a:r>
            <a:r>
              <a:rPr lang="en-US" baseline="0" dirty="0" err="1" smtClean="0"/>
              <a:t>Jos</a:t>
            </a:r>
            <a:r>
              <a:rPr lang="en-US" baseline="0" dirty="0" smtClean="0"/>
              <a:t>-&gt;Nijmegen student.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55726C-87C8-4349-98DE-E806F6166C6B}" type="slidenum">
              <a:rPr lang="en-US"/>
              <a:pPr/>
              <a:t>4</a:t>
            </a:fld>
            <a:endParaRPr lang="en-US"/>
          </a:p>
        </p:txBody>
      </p:sp>
      <p:sp>
        <p:nvSpPr>
          <p:cNvPr id="84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Plant. Met </a:t>
            </a:r>
            <a:r>
              <a:rPr lang="en-US" dirty="0" err="1"/>
              <a:t>microscoop</a:t>
            </a:r>
            <a:r>
              <a:rPr lang="en-US" dirty="0"/>
              <a:t> </a:t>
            </a:r>
            <a:r>
              <a:rPr lang="en-US" dirty="0" err="1"/>
              <a:t>zien</a:t>
            </a:r>
            <a:r>
              <a:rPr lang="en-US" dirty="0"/>
              <a:t> we </a:t>
            </a:r>
            <a:r>
              <a:rPr lang="en-US" dirty="0" err="1" smtClean="0"/>
              <a:t>cellen</a:t>
            </a:r>
            <a:r>
              <a:rPr lang="en-US" dirty="0" smtClean="0"/>
              <a:t> (</a:t>
            </a:r>
            <a:r>
              <a:rPr lang="en-US" dirty="0" err="1" smtClean="0"/>
              <a:t>biologie</a:t>
            </a:r>
            <a:r>
              <a:rPr lang="en-US" dirty="0" smtClean="0"/>
              <a:t>). De </a:t>
            </a:r>
            <a:r>
              <a:rPr lang="en-US" dirty="0" err="1" smtClean="0"/>
              <a:t>cel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opgebouwd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moleculen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Moleculen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kleinste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onderdelen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materiaal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alle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chemische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eigenschappen</a:t>
            </a:r>
            <a:r>
              <a:rPr lang="en-US" baseline="0" dirty="0" smtClean="0"/>
              <a:t> van het </a:t>
            </a:r>
            <a:r>
              <a:rPr lang="en-US" baseline="0" dirty="0" err="1" smtClean="0"/>
              <a:t>materiaal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bevat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scheikunde</a:t>
            </a:r>
            <a:r>
              <a:rPr lang="en-US" baseline="0" dirty="0" smtClean="0"/>
              <a:t>). </a:t>
            </a:r>
            <a:r>
              <a:rPr lang="en-US" dirty="0" err="1" smtClean="0"/>
              <a:t>Moleculen</a:t>
            </a:r>
            <a:r>
              <a:rPr lang="en-US" dirty="0" smtClean="0"/>
              <a:t> </a:t>
            </a:r>
            <a:r>
              <a:rPr lang="en-US" dirty="0" err="1"/>
              <a:t>bestaan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atomen</a:t>
            </a:r>
            <a:r>
              <a:rPr lang="en-US" dirty="0"/>
              <a:t>. </a:t>
            </a:r>
            <a:r>
              <a:rPr lang="en-US" dirty="0" err="1"/>
              <a:t>Atoomkernen</a:t>
            </a:r>
            <a:r>
              <a:rPr lang="en-US" dirty="0"/>
              <a:t> en </a:t>
            </a:r>
            <a:r>
              <a:rPr lang="en-US" dirty="0" err="1"/>
              <a:t>electronen</a:t>
            </a:r>
            <a:r>
              <a:rPr lang="en-US" dirty="0"/>
              <a:t> in </a:t>
            </a:r>
            <a:r>
              <a:rPr lang="en-US" dirty="0" err="1"/>
              <a:t>baan</a:t>
            </a:r>
            <a:r>
              <a:rPr lang="en-US" dirty="0"/>
              <a:t> </a:t>
            </a:r>
            <a:r>
              <a:rPr lang="en-US" dirty="0" err="1" smtClean="0"/>
              <a:t>eromheen</a:t>
            </a:r>
            <a:r>
              <a:rPr lang="en-US" dirty="0" smtClean="0"/>
              <a:t> (</a:t>
            </a:r>
            <a:r>
              <a:rPr lang="en-US" dirty="0" err="1" smtClean="0"/>
              <a:t>natuurkunde</a:t>
            </a:r>
            <a:r>
              <a:rPr lang="en-US" dirty="0" smtClean="0"/>
              <a:t>). </a:t>
            </a:r>
            <a:r>
              <a:rPr lang="en-US" dirty="0"/>
              <a:t>Kern </a:t>
            </a:r>
            <a:r>
              <a:rPr lang="en-US" dirty="0" err="1"/>
              <a:t>bestaat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protonen</a:t>
            </a:r>
            <a:r>
              <a:rPr lang="en-US" dirty="0"/>
              <a:t> en </a:t>
            </a:r>
            <a:r>
              <a:rPr lang="en-US" dirty="0" err="1"/>
              <a:t>neutronen</a:t>
            </a:r>
            <a:r>
              <a:rPr lang="en-US" dirty="0"/>
              <a:t>. Lang </a:t>
            </a:r>
            <a:r>
              <a:rPr lang="en-US" dirty="0" err="1"/>
              <a:t>gedacht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die </a:t>
            </a:r>
            <a:r>
              <a:rPr lang="en-US" dirty="0" err="1"/>
              <a:t>elementair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sinds</a:t>
            </a:r>
            <a:r>
              <a:rPr lang="en-US" dirty="0"/>
              <a:t> 1970 </a:t>
            </a:r>
            <a:r>
              <a:rPr lang="en-US" dirty="0" err="1"/>
              <a:t>weten</a:t>
            </a:r>
            <a:r>
              <a:rPr lang="en-US" dirty="0"/>
              <a:t> we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quarks </a:t>
            </a:r>
            <a:r>
              <a:rPr lang="en-US" dirty="0" err="1"/>
              <a:t>bestaan</a:t>
            </a:r>
            <a:r>
              <a:rPr lang="en-US" dirty="0"/>
              <a:t>. Up, down, electron is </a:t>
            </a:r>
            <a:r>
              <a:rPr lang="en-US" dirty="0" err="1"/>
              <a:t>elementair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738227-4338-4023-885C-12FAEC82A4A2}" type="slidenum">
              <a:rPr lang="en-US"/>
              <a:pPr/>
              <a:t>78</a:t>
            </a:fld>
            <a:endParaRPr lang="en-US"/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79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40689-823E-1749-B79F-F1ED2548A0E3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599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Hendrik</a:t>
            </a:r>
            <a:r>
              <a:rPr lang="en-US" dirty="0" smtClean="0"/>
              <a:t> </a:t>
            </a:r>
            <a:r>
              <a:rPr lang="en-US" dirty="0" err="1" smtClean="0"/>
              <a:t>Brugt</a:t>
            </a:r>
            <a:r>
              <a:rPr lang="en-US" dirty="0" smtClean="0"/>
              <a:t> Gerhard </a:t>
            </a:r>
            <a:r>
              <a:rPr lang="en-US" dirty="0" err="1" smtClean="0"/>
              <a:t>Casimir</a:t>
            </a:r>
            <a:r>
              <a:rPr lang="en-US" dirty="0" smtClean="0"/>
              <a:t>. </a:t>
            </a:r>
            <a:r>
              <a:rPr lang="en-US" dirty="0" err="1" smtClean="0"/>
              <a:t>Casimir</a:t>
            </a:r>
            <a:r>
              <a:rPr lang="en-US" dirty="0" smtClean="0"/>
              <a:t> studied physics under Paul </a:t>
            </a:r>
            <a:r>
              <a:rPr lang="en-US" dirty="0" err="1" smtClean="0"/>
              <a:t>Ehrenfest</a:t>
            </a:r>
            <a:r>
              <a:rPr lang="en-US" baseline="0" dirty="0" smtClean="0"/>
              <a:t>. Went to Copenhagen under </a:t>
            </a:r>
            <a:r>
              <a:rPr lang="en-US" baseline="0" dirty="0" err="1" smtClean="0"/>
              <a:t>Niels</a:t>
            </a:r>
            <a:r>
              <a:rPr lang="en-US" baseline="0" dirty="0" smtClean="0"/>
              <a:t> Bohr. Professor in Leiden in 1938. To Philips </a:t>
            </a:r>
            <a:r>
              <a:rPr lang="en-US" baseline="0" dirty="0" err="1" smtClean="0"/>
              <a:t>Natlab</a:t>
            </a:r>
            <a:r>
              <a:rPr lang="en-US" baseline="0" dirty="0" smtClean="0"/>
              <a:t> in 1942 (co-director). 1948: </a:t>
            </a:r>
            <a:r>
              <a:rPr lang="en-US" baseline="0" dirty="0" err="1" smtClean="0"/>
              <a:t>Casimir</a:t>
            </a:r>
            <a:r>
              <a:rPr lang="en-US" baseline="0" dirty="0" smtClean="0"/>
              <a:t> Effect. Quantum mechanical attraction between conducting plates. Vacuum polarization of virtual particles.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94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0000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err="1" smtClean="0"/>
              <a:t>Schematisch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overzicht</a:t>
            </a:r>
            <a:r>
              <a:rPr lang="en-US" baseline="0" dirty="0" smtClean="0"/>
              <a:t> van de LHC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 van 27 km </a:t>
            </a:r>
            <a:r>
              <a:rPr lang="en-US" baseline="0" dirty="0" err="1" smtClean="0"/>
              <a:t>lengte</a:t>
            </a:r>
            <a:r>
              <a:rPr lang="en-US" baseline="0" dirty="0" smtClean="0"/>
              <a:t> , 100 </a:t>
            </a:r>
            <a:r>
              <a:rPr lang="en-US" baseline="0" dirty="0" err="1" smtClean="0"/>
              <a:t>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grond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tunnel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in het </a:t>
            </a:r>
            <a:r>
              <a:rPr lang="en-US" baseline="0" dirty="0" err="1" smtClean="0"/>
              <a:t>verleden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gedaan</a:t>
            </a:r>
            <a:r>
              <a:rPr lang="en-US" baseline="0" dirty="0" smtClean="0"/>
              <a:t> (de LEP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) en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momenteel</a:t>
            </a:r>
            <a:r>
              <a:rPr lang="en-US" baseline="0" dirty="0" smtClean="0"/>
              <a:t> de LHC in </a:t>
            </a:r>
            <a:r>
              <a:rPr lang="en-US" baseline="0" dirty="0" err="1" smtClean="0"/>
              <a:t>bedrijf</a:t>
            </a:r>
            <a:r>
              <a:rPr lang="en-US" baseline="0" dirty="0" smtClean="0"/>
              <a:t>. Op </a:t>
            </a:r>
            <a:r>
              <a:rPr lang="en-US" baseline="0" dirty="0" err="1" smtClean="0"/>
              <a:t>vier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plekken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elkaar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botsing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gebracht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Atlas, CMS,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 en Alice.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96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0379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FAF02-BE61-421B-AB96-9C351693673B}" type="slidenum">
              <a:rPr lang="en-US">
                <a:solidFill>
                  <a:prstClr val="black"/>
                </a:solidFill>
              </a:rPr>
              <a:pPr/>
              <a:t>97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164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101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089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984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Melissa</a:t>
            </a:r>
            <a:r>
              <a:rPr lang="en-US" baseline="0" dirty="0" smtClean="0"/>
              <a:t> Franklin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105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549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007433-4233-46F6-A663-63F6647220E3}" type="slidenum">
              <a:rPr lang="en-US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4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Mendeleev </a:t>
            </a:r>
            <a:r>
              <a:rPr lang="en-US" dirty="0" smtClean="0"/>
              <a:t>1869  </a:t>
            </a:r>
            <a:r>
              <a:rPr lang="en-US" dirty="0" err="1" smtClean="0"/>
              <a:t>zag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overeenkomst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tussen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materialen</a:t>
            </a:r>
            <a:r>
              <a:rPr lang="en-US" baseline="0" dirty="0" smtClean="0"/>
              <a:t>. Nu </a:t>
            </a:r>
            <a:r>
              <a:rPr lang="en-US" baseline="0" dirty="0" err="1" smtClean="0"/>
              <a:t>weten</a:t>
            </a:r>
            <a:r>
              <a:rPr lang="en-US" baseline="0" dirty="0" smtClean="0"/>
              <a:t> we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gevolg</a:t>
            </a:r>
            <a:r>
              <a:rPr lang="en-US" baseline="0" dirty="0" smtClean="0"/>
              <a:t> is van het </a:t>
            </a:r>
            <a:r>
              <a:rPr lang="en-US" baseline="0" dirty="0" err="1" smtClean="0"/>
              <a:t>feit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atomen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kernen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electronen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bestaan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Chemische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eigenschappen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bepaald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door het </a:t>
            </a:r>
            <a:r>
              <a:rPr lang="en-US" baseline="0" dirty="0" err="1" smtClean="0"/>
              <a:t>aatntal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electronen</a:t>
            </a:r>
            <a:r>
              <a:rPr lang="en-US" baseline="0" dirty="0" smtClean="0"/>
              <a:t> in de </a:t>
            </a:r>
            <a:r>
              <a:rPr lang="en-US" baseline="0" dirty="0" err="1" smtClean="0"/>
              <a:t>buitenste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schil</a:t>
            </a:r>
            <a:r>
              <a:rPr lang="en-US" baseline="0" dirty="0" smtClean="0"/>
              <a:t> van het </a:t>
            </a:r>
            <a:r>
              <a:rPr lang="en-US" baseline="0" dirty="0" err="1" smtClean="0"/>
              <a:t>atoom</a:t>
            </a:r>
            <a:r>
              <a:rPr lang="en-US" baseline="0" dirty="0" smtClean="0"/>
              <a:t>.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/>
              <a:t>materie</a:t>
            </a:r>
            <a:r>
              <a:rPr lang="en-US" dirty="0"/>
              <a:t> op </a:t>
            </a:r>
            <a:r>
              <a:rPr lang="en-US" dirty="0" err="1"/>
              <a:t>aarde</a:t>
            </a:r>
            <a:r>
              <a:rPr lang="en-US" dirty="0"/>
              <a:t> </a:t>
            </a:r>
            <a:r>
              <a:rPr lang="en-US" dirty="0" err="1"/>
              <a:t>bestaat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het “up” en “down” quark in </a:t>
            </a:r>
            <a:r>
              <a:rPr lang="en-US" dirty="0" err="1"/>
              <a:t>atoomkernen</a:t>
            </a:r>
            <a:r>
              <a:rPr lang="en-US" dirty="0"/>
              <a:t> en het electron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baan</a:t>
            </a:r>
            <a:r>
              <a:rPr lang="en-US" dirty="0"/>
              <a:t> </a:t>
            </a:r>
            <a:r>
              <a:rPr lang="en-US" dirty="0" err="1"/>
              <a:t>eromheen</a:t>
            </a:r>
            <a:r>
              <a:rPr lang="en-US" dirty="0"/>
              <a:t>. We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 smtClean="0"/>
              <a:t>scheikundige</a:t>
            </a:r>
            <a:r>
              <a:rPr lang="en-US" dirty="0" smtClean="0"/>
              <a:t> </a:t>
            </a:r>
            <a:r>
              <a:rPr lang="en-US" dirty="0" err="1"/>
              <a:t>processen</a:t>
            </a:r>
            <a:r>
              <a:rPr lang="en-US" dirty="0"/>
              <a:t> op </a:t>
            </a:r>
            <a:r>
              <a:rPr lang="en-US" dirty="0" err="1"/>
              <a:t>aarde</a:t>
            </a:r>
            <a:r>
              <a:rPr lang="en-US" dirty="0" smtClean="0"/>
              <a:t> </a:t>
            </a:r>
            <a:r>
              <a:rPr lang="en-US" dirty="0" err="1" smtClean="0"/>
              <a:t>verklaren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behulp</a:t>
            </a:r>
            <a:r>
              <a:rPr lang="en-US" baseline="0" dirty="0" smtClean="0"/>
              <a:t> van het model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bestaat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: up, down, electron.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38450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Big Bang Theory: Sheldon</a:t>
            </a:r>
            <a:r>
              <a:rPr lang="en-US" baseline="0" dirty="0" smtClean="0"/>
              <a:t> and Penny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AE16E-A1F3-1148-AFEA-418A92063F2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793329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111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967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123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25815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125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52441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1939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2357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err="1" smtClean="0"/>
              <a:t>Schematisch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overzicht</a:t>
            </a:r>
            <a:r>
              <a:rPr lang="en-US" baseline="0" dirty="0" smtClean="0"/>
              <a:t> van de LHC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 van 27 km </a:t>
            </a:r>
            <a:r>
              <a:rPr lang="en-US" baseline="0" dirty="0" err="1" smtClean="0"/>
              <a:t>lengte</a:t>
            </a:r>
            <a:r>
              <a:rPr lang="en-US" baseline="0" dirty="0" smtClean="0"/>
              <a:t> , 100 </a:t>
            </a:r>
            <a:r>
              <a:rPr lang="en-US" baseline="0" dirty="0" err="1" smtClean="0"/>
              <a:t>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grond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tunnel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in het </a:t>
            </a:r>
            <a:r>
              <a:rPr lang="en-US" baseline="0" dirty="0" err="1" smtClean="0"/>
              <a:t>verleden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gedaan</a:t>
            </a:r>
            <a:r>
              <a:rPr lang="en-US" baseline="0" dirty="0" smtClean="0"/>
              <a:t> (de LEP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) en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momenteel</a:t>
            </a:r>
            <a:r>
              <a:rPr lang="en-US" baseline="0" dirty="0" smtClean="0"/>
              <a:t> de LHC in </a:t>
            </a:r>
            <a:r>
              <a:rPr lang="en-US" baseline="0" dirty="0" err="1" smtClean="0"/>
              <a:t>bedrijf</a:t>
            </a:r>
            <a:r>
              <a:rPr lang="en-US" baseline="0" dirty="0" smtClean="0"/>
              <a:t>. Op </a:t>
            </a:r>
            <a:r>
              <a:rPr lang="en-US" baseline="0" dirty="0" err="1" smtClean="0"/>
              <a:t>vier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plekken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elkaar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botsing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gebracht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Atlas, CMS,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 en Alice.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6537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FAF02-BE61-421B-AB96-9C351693673B}" type="slidenum">
              <a:rPr lang="en-US">
                <a:solidFill>
                  <a:prstClr val="black"/>
                </a:solidFill>
              </a:rPr>
              <a:pPr/>
              <a:t>147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63165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Melissa</a:t>
            </a:r>
            <a:r>
              <a:rPr lang="en-US" baseline="0" dirty="0" smtClean="0"/>
              <a:t> Franklin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809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Big Bang Theory: Sheldon</a:t>
            </a:r>
            <a:r>
              <a:rPr lang="en-US" baseline="0" dirty="0" smtClean="0"/>
              <a:t> and Penny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AE16E-A1F3-1148-AFEA-418A92063F2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2093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258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1255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Demokritos</a:t>
            </a:r>
            <a:r>
              <a:rPr lang="en-US" dirty="0" smtClean="0">
                <a:latin typeface="Times New Roman" charset="0"/>
              </a:rPr>
              <a:t>: </a:t>
            </a:r>
            <a:r>
              <a:rPr lang="en-US" dirty="0" err="1" smtClean="0">
                <a:latin typeface="Times New Roman" charset="0"/>
              </a:rPr>
              <a:t>Vuur</a:t>
            </a:r>
            <a:r>
              <a:rPr lang="en-US" dirty="0" smtClean="0">
                <a:latin typeface="Times New Roman" charset="0"/>
              </a:rPr>
              <a:t>, </a:t>
            </a:r>
            <a:r>
              <a:rPr lang="en-US" dirty="0" err="1" smtClean="0">
                <a:latin typeface="Times New Roman" charset="0"/>
              </a:rPr>
              <a:t>Aarde</a:t>
            </a:r>
            <a:r>
              <a:rPr lang="en-US" dirty="0" smtClean="0">
                <a:latin typeface="Times New Roman" charset="0"/>
              </a:rPr>
              <a:t>, Water en </a:t>
            </a:r>
            <a:r>
              <a:rPr lang="en-US" dirty="0" err="1" smtClean="0">
                <a:latin typeface="Times New Roman" charset="0"/>
              </a:rPr>
              <a:t>Lucht</a:t>
            </a:r>
            <a:endParaRPr lang="en-US" dirty="0" smtClean="0">
              <a:latin typeface="Times New Roman" charset="0"/>
            </a:endParaRPr>
          </a:p>
          <a:p>
            <a:r>
              <a:rPr lang="en-US" dirty="0" smtClean="0">
                <a:latin typeface="Times New Roman" charset="0"/>
              </a:rPr>
              <a:t>Newton: </a:t>
            </a:r>
            <a:r>
              <a:rPr lang="en-US" dirty="0" err="1" smtClean="0">
                <a:latin typeface="Times New Roman" charset="0"/>
              </a:rPr>
              <a:t>wiskundige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beschrijving</a:t>
            </a:r>
            <a:r>
              <a:rPr lang="en-US" baseline="0" dirty="0" smtClean="0">
                <a:latin typeface="Times New Roman" charset="0"/>
              </a:rPr>
              <a:t> van </a:t>
            </a:r>
            <a:r>
              <a:rPr lang="en-US" baseline="0" dirty="0" err="1" smtClean="0">
                <a:latin typeface="Times New Roman" charset="0"/>
              </a:rPr>
              <a:t>krachten</a:t>
            </a:r>
            <a:r>
              <a:rPr lang="en-US" baseline="0" dirty="0" smtClean="0">
                <a:latin typeface="Times New Roman" charset="0"/>
              </a:rPr>
              <a:t> in Principia</a:t>
            </a:r>
          </a:p>
          <a:p>
            <a:r>
              <a:rPr lang="en-US" baseline="0" dirty="0" smtClean="0">
                <a:latin typeface="Times New Roman" charset="0"/>
              </a:rPr>
              <a:t>Maxwell; </a:t>
            </a:r>
            <a:r>
              <a:rPr lang="en-US" baseline="0" dirty="0" err="1" smtClean="0">
                <a:latin typeface="Times New Roman" charset="0"/>
              </a:rPr>
              <a:t>Wetten</a:t>
            </a:r>
            <a:r>
              <a:rPr lang="en-US" baseline="0" dirty="0" smtClean="0">
                <a:latin typeface="Times New Roman" charset="0"/>
              </a:rPr>
              <a:t> van </a:t>
            </a:r>
            <a:r>
              <a:rPr lang="en-US" baseline="0" dirty="0" err="1" smtClean="0">
                <a:latin typeface="Times New Roman" charset="0"/>
              </a:rPr>
              <a:t>electromagnetisme</a:t>
            </a:r>
            <a:endParaRPr lang="en-US" baseline="0" dirty="0" smtClean="0">
              <a:latin typeface="Times New Roman" charset="0"/>
            </a:endParaRPr>
          </a:p>
          <a:p>
            <a:r>
              <a:rPr lang="en-US" baseline="0" dirty="0" smtClean="0">
                <a:latin typeface="Times New Roman" charset="0"/>
              </a:rPr>
              <a:t>Einstein: </a:t>
            </a:r>
            <a:r>
              <a:rPr lang="en-US" baseline="0" dirty="0" err="1" smtClean="0">
                <a:latin typeface="Times New Roman" charset="0"/>
              </a:rPr>
              <a:t>Relativiteits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theorie</a:t>
            </a:r>
            <a:r>
              <a:rPr lang="en-US" baseline="0" dirty="0" smtClean="0">
                <a:latin typeface="Times New Roman" charset="0"/>
              </a:rPr>
              <a:t>, </a:t>
            </a:r>
            <a:r>
              <a:rPr lang="en-US" baseline="0" dirty="0" err="1" smtClean="0">
                <a:latin typeface="Times New Roman" charset="0"/>
              </a:rPr>
              <a:t>fotoelectrisch</a:t>
            </a:r>
            <a:r>
              <a:rPr lang="en-US" baseline="0" dirty="0" smtClean="0">
                <a:latin typeface="Times New Roman" charset="0"/>
              </a:rPr>
              <a:t> effect, ….</a:t>
            </a:r>
            <a:endParaRPr lang="en-US" dirty="0">
              <a:latin typeface="Times New Roman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B4BC12-3607-5A44-BE61-F1B36E4504A5}" type="slidenum">
              <a:rPr lang="en-US">
                <a:latin typeface="Times New Roman" charset="0"/>
              </a:rPr>
              <a:pPr/>
              <a:t>160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55428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Spelen</a:t>
            </a:r>
            <a:r>
              <a:rPr lang="en-US" dirty="0" smtClean="0">
                <a:latin typeface="Times New Roman" charset="0"/>
              </a:rPr>
              <a:t> met </a:t>
            </a:r>
            <a:r>
              <a:rPr lang="en-US" dirty="0" err="1" smtClean="0">
                <a:latin typeface="Times New Roman" charset="0"/>
              </a:rPr>
              <a:t>gloeidraadjes</a:t>
            </a:r>
            <a:endParaRPr lang="en-US" dirty="0">
              <a:latin typeface="Times New Roman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6A89C5-C04A-134B-AF5B-CE530730B730}" type="slidenum">
              <a:rPr lang="en-US">
                <a:latin typeface="Times New Roman" charset="0"/>
              </a:rPr>
              <a:pPr/>
              <a:t>161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68601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Een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ander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voorbeeld</a:t>
            </a:r>
            <a:r>
              <a:rPr lang="en-US" dirty="0" smtClean="0">
                <a:latin typeface="Times New Roman" charset="0"/>
              </a:rPr>
              <a:t> is de </a:t>
            </a:r>
            <a:r>
              <a:rPr lang="en-US" dirty="0" err="1" smtClean="0">
                <a:latin typeface="Times New Roman" charset="0"/>
              </a:rPr>
              <a:t>ontwikkeling</a:t>
            </a:r>
            <a:r>
              <a:rPr lang="en-US" dirty="0" smtClean="0">
                <a:latin typeface="Times New Roman" charset="0"/>
              </a:rPr>
              <a:t> van de quantum </a:t>
            </a:r>
            <a:r>
              <a:rPr lang="en-US" dirty="0" err="1" smtClean="0">
                <a:latin typeface="Times New Roman" charset="0"/>
              </a:rPr>
              <a:t>mechanica</a:t>
            </a:r>
            <a:r>
              <a:rPr lang="en-US" dirty="0" smtClean="0">
                <a:latin typeface="Times New Roman" charset="0"/>
              </a:rPr>
              <a:t>,</a:t>
            </a:r>
            <a:r>
              <a:rPr lang="en-US" baseline="0" dirty="0" smtClean="0">
                <a:latin typeface="Times New Roman" charset="0"/>
              </a:rPr>
              <a:t> die nu </a:t>
            </a:r>
            <a:r>
              <a:rPr lang="en-US" baseline="0" dirty="0" err="1" smtClean="0">
                <a:latin typeface="Times New Roman" charset="0"/>
              </a:rPr>
              <a:t>een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rol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speelt</a:t>
            </a:r>
            <a:r>
              <a:rPr lang="en-US" baseline="0" dirty="0" smtClean="0">
                <a:latin typeface="Times New Roman" charset="0"/>
              </a:rPr>
              <a:t> in de </a:t>
            </a:r>
            <a:r>
              <a:rPr lang="en-US" baseline="0" dirty="0" err="1" smtClean="0">
                <a:latin typeface="Times New Roman" charset="0"/>
              </a:rPr>
              <a:t>kleinste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transistoren</a:t>
            </a:r>
            <a:r>
              <a:rPr lang="en-US" baseline="0" dirty="0" smtClean="0">
                <a:latin typeface="Times New Roman" charset="0"/>
              </a:rPr>
              <a:t>.</a:t>
            </a:r>
            <a:endParaRPr lang="en-US" dirty="0">
              <a:latin typeface="Times New Roman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855362-4696-384D-BBDA-80D3C277643A}" type="slidenum">
              <a:rPr lang="en-US">
                <a:latin typeface="Times New Roman" charset="0"/>
              </a:rPr>
              <a:pPr/>
              <a:t>162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92548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En </a:t>
            </a:r>
            <a:r>
              <a:rPr lang="en-US" dirty="0" err="1" smtClean="0">
                <a:latin typeface="Times New Roman" charset="0"/>
              </a:rPr>
              <a:t>er</a:t>
            </a:r>
            <a:r>
              <a:rPr lang="en-US" dirty="0" smtClean="0">
                <a:latin typeface="Times New Roman" charset="0"/>
              </a:rPr>
              <a:t> is het </a:t>
            </a:r>
            <a:r>
              <a:rPr lang="en-US" dirty="0" err="1" smtClean="0">
                <a:latin typeface="Times New Roman" charset="0"/>
              </a:rPr>
              <a:t>voorbeeld</a:t>
            </a:r>
            <a:r>
              <a:rPr lang="en-US" dirty="0" smtClean="0">
                <a:latin typeface="Times New Roman" charset="0"/>
              </a:rPr>
              <a:t> van</a:t>
            </a:r>
            <a:r>
              <a:rPr lang="en-US" baseline="0" dirty="0" smtClean="0">
                <a:latin typeface="Times New Roman" charset="0"/>
              </a:rPr>
              <a:t> GPS, </a:t>
            </a:r>
            <a:r>
              <a:rPr lang="en-US" baseline="0" dirty="0" err="1" smtClean="0">
                <a:latin typeface="Times New Roman" charset="0"/>
              </a:rPr>
              <a:t>waar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correcties</a:t>
            </a:r>
            <a:r>
              <a:rPr lang="en-US" baseline="0" dirty="0" smtClean="0">
                <a:latin typeface="Times New Roman" charset="0"/>
              </a:rPr>
              <a:t> van de </a:t>
            </a:r>
            <a:r>
              <a:rPr lang="en-US" baseline="0" dirty="0" err="1" smtClean="0">
                <a:latin typeface="Times New Roman" charset="0"/>
              </a:rPr>
              <a:t>relativiteitstheorie</a:t>
            </a:r>
            <a:r>
              <a:rPr lang="en-US" baseline="0" dirty="0" smtClean="0">
                <a:latin typeface="Times New Roman" charset="0"/>
              </a:rPr>
              <a:t> van Einstein </a:t>
            </a:r>
            <a:r>
              <a:rPr lang="en-US" baseline="0" dirty="0" err="1" smtClean="0">
                <a:latin typeface="Times New Roman" charset="0"/>
              </a:rPr>
              <a:t>worden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toegepast</a:t>
            </a:r>
            <a:r>
              <a:rPr lang="en-US" baseline="0" dirty="0" smtClean="0">
                <a:latin typeface="Times New Roman" charset="0"/>
              </a:rPr>
              <a:t>.</a:t>
            </a:r>
            <a:endParaRPr lang="en-US" dirty="0">
              <a:latin typeface="Times New Roman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F8DF6C-6AD0-6240-8674-DD37F2128517}" type="slidenum">
              <a:rPr lang="en-US">
                <a:latin typeface="Times New Roman" charset="0"/>
              </a:rPr>
              <a:pPr/>
              <a:t>163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1773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Ook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zijn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er</a:t>
            </a:r>
            <a:r>
              <a:rPr lang="en-US" dirty="0" smtClean="0">
                <a:latin typeface="Times New Roman" charset="0"/>
              </a:rPr>
              <a:t> de,</a:t>
            </a:r>
            <a:r>
              <a:rPr lang="en-US" baseline="0" dirty="0" smtClean="0">
                <a:latin typeface="Times New Roman" charset="0"/>
              </a:rPr>
              <a:t> al </a:t>
            </a:r>
            <a:r>
              <a:rPr lang="en-US" baseline="0" dirty="0" err="1" smtClean="0">
                <a:latin typeface="Times New Roman" charset="0"/>
              </a:rPr>
              <a:t>genoemde</a:t>
            </a:r>
            <a:r>
              <a:rPr lang="en-US" baseline="0" dirty="0" smtClean="0">
                <a:latin typeface="Times New Roman" charset="0"/>
              </a:rPr>
              <a:t>, </a:t>
            </a:r>
            <a:r>
              <a:rPr lang="en-US" baseline="0" dirty="0" err="1" smtClean="0">
                <a:latin typeface="Times New Roman" charset="0"/>
              </a:rPr>
              <a:t>medische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toepassingen,en</a:t>
            </a:r>
            <a:r>
              <a:rPr lang="en-US" baseline="0" dirty="0" smtClean="0">
                <a:latin typeface="Times New Roman" charset="0"/>
              </a:rPr>
              <a:t> is </a:t>
            </a:r>
            <a:r>
              <a:rPr lang="en-US" baseline="0" dirty="0" err="1" smtClean="0">
                <a:latin typeface="Times New Roman" charset="0"/>
              </a:rPr>
              <a:t>er</a:t>
            </a:r>
            <a:r>
              <a:rPr lang="en-US" baseline="0" dirty="0" smtClean="0">
                <a:latin typeface="Times New Roman" charset="0"/>
              </a:rPr>
              <a:t> op CERN door Tim </a:t>
            </a:r>
            <a:r>
              <a:rPr lang="en-US" baseline="0" dirty="0" err="1" smtClean="0">
                <a:latin typeface="Times New Roman" charset="0"/>
              </a:rPr>
              <a:t>Berners</a:t>
            </a:r>
            <a:r>
              <a:rPr lang="en-US" baseline="0" dirty="0" smtClean="0">
                <a:latin typeface="Times New Roman" charset="0"/>
              </a:rPr>
              <a:t> Lee het WWW </a:t>
            </a:r>
            <a:r>
              <a:rPr lang="en-US" baseline="0" dirty="0" err="1" smtClean="0">
                <a:latin typeface="Times New Roman" charset="0"/>
              </a:rPr>
              <a:t>uitgevonden</a:t>
            </a:r>
            <a:r>
              <a:rPr lang="en-US" baseline="0" dirty="0" smtClean="0">
                <a:latin typeface="Times New Roman" charset="0"/>
              </a:rPr>
              <a:t>.</a:t>
            </a:r>
            <a:endParaRPr lang="en-US" dirty="0">
              <a:latin typeface="Times New Roman" charset="0"/>
            </a:endParaRPr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8A3BD-4C8A-B841-89E3-940228136FF7}" type="slidenum">
              <a:rPr lang="en-US">
                <a:latin typeface="Times New Roman" charset="0"/>
              </a:rPr>
              <a:pPr/>
              <a:t>164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69656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60E063-B9DA-0A4C-A9C7-B323CA59F9A9}" type="slidenum">
              <a:rPr lang="en-US">
                <a:latin typeface="Times New Roman" charset="0"/>
              </a:rPr>
              <a:pPr/>
              <a:t>165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42948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Stichting</a:t>
            </a:r>
            <a:r>
              <a:rPr lang="en-US" dirty="0" smtClean="0">
                <a:latin typeface="Times New Roman" charset="0"/>
              </a:rPr>
              <a:t> AAP: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Europese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stichting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voor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opvang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uitheemse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dieren</a:t>
            </a:r>
            <a:endParaRPr lang="en-US" baseline="0" dirty="0" smtClean="0">
              <a:latin typeface="Times New Roman" charset="0"/>
            </a:endParaRPr>
          </a:p>
          <a:p>
            <a:r>
              <a:rPr lang="en-US" baseline="0" dirty="0" smtClean="0">
                <a:latin typeface="Times New Roman" charset="0"/>
              </a:rPr>
              <a:t>TNO: </a:t>
            </a:r>
            <a:r>
              <a:rPr lang="en-US" baseline="0" dirty="0" err="1" smtClean="0">
                <a:latin typeface="Times New Roman" charset="0"/>
              </a:rPr>
              <a:t>Toegespast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Natuurwetenschappelijk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Onderzoek</a:t>
            </a:r>
            <a:r>
              <a:rPr lang="en-US" baseline="0" dirty="0" smtClean="0">
                <a:latin typeface="Times New Roman" charset="0"/>
              </a:rPr>
              <a:t>.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31EC58-FD55-104A-9D9A-166D7E8AD0AD}" type="slidenum">
              <a:rPr lang="en-US">
                <a:latin typeface="Times New Roman" charset="0"/>
              </a:rPr>
              <a:pPr/>
              <a:t>166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39448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2639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>
                <a:solidFill>
                  <a:prstClr val="black"/>
                </a:solidFill>
              </a:rPr>
              <a:pPr/>
              <a:t>171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Joseph Louis Lagrange: </a:t>
            </a:r>
            <a:r>
              <a:rPr lang="en-US" dirty="0" err="1" smtClean="0"/>
              <a:t>Italiaans</a:t>
            </a:r>
            <a:r>
              <a:rPr lang="en-US" dirty="0" smtClean="0"/>
              <a:t> </a:t>
            </a:r>
            <a:r>
              <a:rPr lang="en-US" dirty="0" err="1" smtClean="0"/>
              <a:t>mathematicus</a:t>
            </a:r>
            <a:r>
              <a:rPr lang="en-US" dirty="0" smtClean="0"/>
              <a:t> en </a:t>
            </a:r>
            <a:r>
              <a:rPr lang="en-US" dirty="0" err="1" smtClean="0"/>
              <a:t>astronoom</a:t>
            </a:r>
            <a:r>
              <a:rPr lang="en-US" dirty="0" smtClean="0"/>
              <a:t>. William </a:t>
            </a:r>
            <a:r>
              <a:rPr lang="en-US" dirty="0" err="1" smtClean="0"/>
              <a:t>Rowen</a:t>
            </a:r>
            <a:r>
              <a:rPr lang="en-US" dirty="0" smtClean="0"/>
              <a:t> Hamilton: </a:t>
            </a:r>
            <a:r>
              <a:rPr lang="en-US" dirty="0" err="1" smtClean="0"/>
              <a:t>fysicus</a:t>
            </a:r>
            <a:r>
              <a:rPr lang="en-US" dirty="0" smtClean="0"/>
              <a:t> en </a:t>
            </a:r>
            <a:r>
              <a:rPr lang="en-US" dirty="0" err="1" smtClean="0"/>
              <a:t>astronoom</a:t>
            </a:r>
            <a:r>
              <a:rPr lang="en-US" dirty="0" smtClean="0"/>
              <a:t>,</a:t>
            </a:r>
            <a:r>
              <a:rPr lang="en-US" baseline="0" dirty="0" smtClean="0"/>
              <a:t> inventor quaternions.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15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4A4DD4-EDDB-4E6F-889D-656F971882D4}" type="slidenum">
              <a:rPr lang="en-US"/>
              <a:pPr/>
              <a:t>12</a:t>
            </a:fld>
            <a:endParaRPr lang="en-US"/>
          </a:p>
        </p:txBody>
      </p:sp>
      <p:sp>
        <p:nvSpPr>
          <p:cNvPr id="86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17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18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8213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374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933296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2716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5593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6105" y="1806481"/>
            <a:ext cx="77724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814307C9-25FD-44D0-B33F-BA88D4521A0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978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681163"/>
            <a:ext cx="5651500" cy="1797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681163"/>
            <a:ext cx="5651500" cy="17970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6105" y="1806481"/>
            <a:ext cx="77724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814307C9-25FD-44D0-B33F-BA88D4521A0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851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681163"/>
            <a:ext cx="5651500" cy="1797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681163"/>
            <a:ext cx="5651500" cy="17970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6105" y="1806481"/>
            <a:ext cx="77724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814307C9-25FD-44D0-B33F-BA88D4521A0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7209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681163"/>
            <a:ext cx="5651500" cy="1797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6130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681163"/>
            <a:ext cx="5651500" cy="17970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april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8789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803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3316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044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7104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april</a:t>
            </a:r>
            <a:r>
              <a:rPr lang="en-US" dirty="0" smtClean="0">
                <a:solidFill>
                  <a:srgbClr val="000000"/>
                </a:solidFill>
              </a:rPr>
              <a:t> 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april</a:t>
            </a:r>
            <a:r>
              <a:rPr lang="en-US" dirty="0" smtClean="0">
                <a:solidFill>
                  <a:srgbClr val="000000"/>
                </a:solidFill>
              </a:rPr>
              <a:t> 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6105" y="1806481"/>
            <a:ext cx="77724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814307C9-25FD-44D0-B33F-BA88D4521A0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681163"/>
            <a:ext cx="5651500" cy="1797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6105" y="1806481"/>
            <a:ext cx="77724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814307C9-25FD-44D0-B33F-BA88D4521A0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681163"/>
            <a:ext cx="5651500" cy="1797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681163"/>
            <a:ext cx="5651500" cy="17970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24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6.xml"/><Relationship Id="rId8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39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1.xml"/><Relationship Id="rId8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4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1.xml"/><Relationship Id="rId13" Type="http://schemas.openxmlformats.org/officeDocument/2006/relationships/theme" Target="../theme/theme12.xml"/><Relationship Id="rId1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6.xml"/><Relationship Id="rId8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49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4.xml"/><Relationship Id="rId14" Type="http://schemas.openxmlformats.org/officeDocument/2006/relationships/theme" Target="../theme/theme13.xml"/><Relationship Id="rId1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58.xml"/><Relationship Id="rId8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1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77.xml"/><Relationship Id="rId14" Type="http://schemas.openxmlformats.org/officeDocument/2006/relationships/theme" Target="../theme/theme14.xml"/><Relationship Id="rId1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1.xml"/><Relationship Id="rId8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4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0.xml"/><Relationship Id="rId14" Type="http://schemas.openxmlformats.org/officeDocument/2006/relationships/theme" Target="../theme/theme15.xml"/><Relationship Id="rId1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4.xml"/><Relationship Id="rId8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87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2.xml"/><Relationship Id="rId13" Type="http://schemas.openxmlformats.org/officeDocument/2006/relationships/slideLayout" Target="../slideLayouts/slideLayout203.xml"/><Relationship Id="rId14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205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97.xml"/><Relationship Id="rId8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0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17.xml"/><Relationship Id="rId13" Type="http://schemas.openxmlformats.org/officeDocument/2006/relationships/slideLayout" Target="../slideLayouts/slideLayout218.xml"/><Relationship Id="rId14" Type="http://schemas.openxmlformats.org/officeDocument/2006/relationships/slideLayout" Target="../slideLayouts/slideLayout219.xml"/><Relationship Id="rId15" Type="http://schemas.openxmlformats.org/officeDocument/2006/relationships/slideLayout" Target="../slideLayouts/slideLayout220.xml"/><Relationship Id="rId16" Type="http://schemas.openxmlformats.org/officeDocument/2006/relationships/theme" Target="../theme/theme17.xml"/><Relationship Id="rId1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2.xml"/><Relationship Id="rId8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5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32.xml"/><Relationship Id="rId13" Type="http://schemas.openxmlformats.org/officeDocument/2006/relationships/slideLayout" Target="../slideLayouts/slideLayout233.xml"/><Relationship Id="rId14" Type="http://schemas.openxmlformats.org/officeDocument/2006/relationships/slideLayout" Target="../slideLayouts/slideLayout234.xml"/><Relationship Id="rId15" Type="http://schemas.openxmlformats.org/officeDocument/2006/relationships/slideLayout" Target="../slideLayouts/slideLayout235.xml"/><Relationship Id="rId16" Type="http://schemas.openxmlformats.org/officeDocument/2006/relationships/theme" Target="../theme/theme18.xml"/><Relationship Id="rId1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27.xml"/><Relationship Id="rId8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0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6.xml"/><Relationship Id="rId12" Type="http://schemas.openxmlformats.org/officeDocument/2006/relationships/slideLayout" Target="../slideLayouts/slideLayout247.xml"/><Relationship Id="rId13" Type="http://schemas.openxmlformats.org/officeDocument/2006/relationships/slideLayout" Target="../slideLayouts/slideLayout248.xml"/><Relationship Id="rId14" Type="http://schemas.openxmlformats.org/officeDocument/2006/relationships/slideLayout" Target="../slideLayouts/slideLayout249.xml"/><Relationship Id="rId15" Type="http://schemas.openxmlformats.org/officeDocument/2006/relationships/slideLayout" Target="../slideLayouts/slideLayout250.xml"/><Relationship Id="rId16" Type="http://schemas.openxmlformats.org/officeDocument/2006/relationships/theme" Target="../theme/theme19.xml"/><Relationship Id="rId1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2.xml"/><Relationship Id="rId8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45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1.xml"/><Relationship Id="rId12" Type="http://schemas.openxmlformats.org/officeDocument/2006/relationships/slideLayout" Target="../slideLayouts/slideLayout262.xml"/><Relationship Id="rId13" Type="http://schemas.openxmlformats.org/officeDocument/2006/relationships/slideLayout" Target="../slideLayouts/slideLayout263.xml"/><Relationship Id="rId14" Type="http://schemas.openxmlformats.org/officeDocument/2006/relationships/slideLayout" Target="../slideLayouts/slideLayout264.xml"/><Relationship Id="rId15" Type="http://schemas.openxmlformats.org/officeDocument/2006/relationships/slideLayout" Target="../slideLayouts/slideLayout265.xml"/><Relationship Id="rId16" Type="http://schemas.openxmlformats.org/officeDocument/2006/relationships/theme" Target="../theme/theme20.xml"/><Relationship Id="rId1" Type="http://schemas.openxmlformats.org/officeDocument/2006/relationships/slideLayout" Target="../slideLayouts/slideLayout251.xml"/><Relationship Id="rId2" Type="http://schemas.openxmlformats.org/officeDocument/2006/relationships/slideLayout" Target="../slideLayouts/slideLayout252.xml"/><Relationship Id="rId3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54.xml"/><Relationship Id="rId5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57.xml"/><Relationship Id="rId8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6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4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9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66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81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4.xml"/><Relationship Id="rId14" Type="http://schemas.openxmlformats.org/officeDocument/2006/relationships/theme" Target="../theme/theme8.xml"/><Relationship Id="rId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09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808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  <p:sldLayoutId id="2147484002" r:id="rId13"/>
    <p:sldLayoutId id="2147484003" r:id="rId14"/>
    <p:sldLayoutId id="2147484004" r:id="rId15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6356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0" r:id="rId15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303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  <p:sldLayoutId id="2147484033" r:id="rId12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273606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  <p:sldLayoutId id="2147484047" r:id="rId13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2358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  <p:sldLayoutId id="2147484060" r:id="rId12"/>
    <p:sldLayoutId id="2147484061" r:id="rId13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77686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074" r:id="rId12"/>
    <p:sldLayoutId id="2147484075" r:id="rId13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9778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  <p:sldLayoutId id="2147484088" r:id="rId12"/>
    <p:sldLayoutId id="2147484089" r:id="rId13"/>
    <p:sldLayoutId id="2147484090" r:id="rId14"/>
    <p:sldLayoutId id="2147484091" r:id="rId15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20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  <p:sldLayoutId id="2147484104" r:id="rId12"/>
    <p:sldLayoutId id="2147484105" r:id="rId13"/>
    <p:sldLayoutId id="2147484106" r:id="rId14"/>
    <p:sldLayoutId id="2147484107" r:id="rId15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636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  <p:sldLayoutId id="2147484120" r:id="rId12"/>
    <p:sldLayoutId id="2147484121" r:id="rId13"/>
    <p:sldLayoutId id="2147484122" r:id="rId14"/>
    <p:sldLayoutId id="2147484123" r:id="rId15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8857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  <p:sldLayoutId id="2147484136" r:id="rId12"/>
    <p:sldLayoutId id="2147484137" r:id="rId13"/>
    <p:sldLayoutId id="2147484138" r:id="rId14"/>
    <p:sldLayoutId id="2147484139" r:id="rId15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40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352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>
                <a:latin typeface="Tahoma"/>
              </a:rPr>
              <a:pPr algn="r"/>
              <a:t>‹#›</a:t>
            </a:fld>
            <a:endParaRPr lang="en-US" sz="1000">
              <a:latin typeface="Tahoma"/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0565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>
                <a:latin typeface="Tahoma"/>
              </a:rPr>
              <a:pPr algn="r"/>
              <a:t>‹#›</a:t>
            </a:fld>
            <a:endParaRPr lang="en-US" sz="1000">
              <a:latin typeface="Tahoma"/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298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094920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9719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9398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42" r:id="rId15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09993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915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  <p:sldLayoutId id="2147483986" r:id="rId13"/>
    <p:sldLayoutId id="2147483987" r:id="rId14"/>
    <p:sldLayoutId id="2147483988" r:id="rId15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5" Type="http://schemas.openxmlformats.org/officeDocument/2006/relationships/image" Target="../media/image2.jpeg"/><Relationship Id="rId6" Type="http://schemas.openxmlformats.org/officeDocument/2006/relationships/image" Target="../media/image3.png"/><Relationship Id="rId7" Type="http://schemas.openxmlformats.org/officeDocument/2006/relationships/image" Target="../media/image4.jpe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3.xml"/><Relationship Id="rId2" Type="http://schemas.openxmlformats.org/officeDocument/2006/relationships/image" Target="../media/image9.jpeg"/><Relationship Id="rId3" Type="http://schemas.openxmlformats.org/officeDocument/2006/relationships/image" Target="../media/image159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51.png"/><Relationship Id="rId5" Type="http://schemas.microsoft.com/office/2007/relationships/hdphoto" Target="../media/hdphoto7.wdp"/><Relationship Id="rId6" Type="http://schemas.openxmlformats.org/officeDocument/2006/relationships/image" Target="../media/image152.jpg"/><Relationship Id="rId7" Type="http://schemas.openxmlformats.org/officeDocument/2006/relationships/image" Target="../media/image86.png"/><Relationship Id="rId8" Type="http://schemas.microsoft.com/office/2007/relationships/hdphoto" Target="../media/hdphoto3.wdp"/><Relationship Id="rId9" Type="http://schemas.openxmlformats.org/officeDocument/2006/relationships/image" Target="../media/image150.png"/><Relationship Id="rId1" Type="http://schemas.openxmlformats.org/officeDocument/2006/relationships/slideLayout" Target="../slideLayouts/slideLayout192.xml"/><Relationship Id="rId2" Type="http://schemas.openxmlformats.org/officeDocument/2006/relationships/notesSlide" Target="../notesSlides/notesSlide4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Relationship Id="rId2" Type="http://schemas.openxmlformats.org/officeDocument/2006/relationships/image" Target="../media/image9.jpeg"/><Relationship Id="rId3" Type="http://schemas.openxmlformats.org/officeDocument/2006/relationships/image" Target="../media/image160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6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9.jpeg"/><Relationship Id="rId3" Type="http://schemas.openxmlformats.org/officeDocument/2006/relationships/image" Target="../media/image105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openxmlformats.org/officeDocument/2006/relationships/image" Target="../media/image162.jpg"/><Relationship Id="rId5" Type="http://schemas.openxmlformats.org/officeDocument/2006/relationships/image" Target="../media/image163.tiff"/><Relationship Id="rId6" Type="http://schemas.openxmlformats.org/officeDocument/2006/relationships/image" Target="../media/image164.jpg"/><Relationship Id="rId7" Type="http://schemas.openxmlformats.org/officeDocument/2006/relationships/image" Target="../media/image165.jpg"/><Relationship Id="rId8" Type="http://schemas.openxmlformats.org/officeDocument/2006/relationships/image" Target="../media/image99.jpeg"/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49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66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68.emf"/><Relationship Id="rId5" Type="http://schemas.openxmlformats.org/officeDocument/2006/relationships/image" Target="../media/image164.jpg"/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167.em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4" Type="http://schemas.openxmlformats.org/officeDocument/2006/relationships/image" Target="../media/image171.emf"/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169.em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4" Type="http://schemas.openxmlformats.org/officeDocument/2006/relationships/image" Target="../media/image172.png"/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16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4.jpeg"/><Relationship Id="rId5" Type="http://schemas.microsoft.com/office/2007/relationships/hdphoto" Target="../media/hdphoto2.wdp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microsoft.com/office/2007/relationships/hdphoto" Target="../media/hdphoto3.wdp"/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173.gi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51.png"/><Relationship Id="rId5" Type="http://schemas.microsoft.com/office/2007/relationships/hdphoto" Target="../media/hdphoto7.wdp"/><Relationship Id="rId6" Type="http://schemas.openxmlformats.org/officeDocument/2006/relationships/image" Target="../media/image152.jpg"/><Relationship Id="rId7" Type="http://schemas.openxmlformats.org/officeDocument/2006/relationships/image" Target="../media/image86.png"/><Relationship Id="rId8" Type="http://schemas.microsoft.com/office/2007/relationships/hdphoto" Target="../media/hdphoto3.wdp"/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5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7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4" Type="http://schemas.openxmlformats.org/officeDocument/2006/relationships/image" Target="../media/image175.jpg"/><Relationship Id="rId5" Type="http://schemas.openxmlformats.org/officeDocument/2006/relationships/image" Target="../media/image176.png"/><Relationship Id="rId6" Type="http://schemas.openxmlformats.org/officeDocument/2006/relationships/image" Target="../media/image177.png"/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9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jp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180.jp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180.jp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181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18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182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183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6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4" Type="http://schemas.openxmlformats.org/officeDocument/2006/relationships/image" Target="../media/image86.png"/><Relationship Id="rId5" Type="http://schemas.microsoft.com/office/2007/relationships/hdphoto" Target="../media/hdphoto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4.jp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4" Type="http://schemas.openxmlformats.org/officeDocument/2006/relationships/image" Target="../media/image151.png"/><Relationship Id="rId5" Type="http://schemas.microsoft.com/office/2007/relationships/hdphoto" Target="../media/hdphoto9.wdp"/><Relationship Id="rId6" Type="http://schemas.openxmlformats.org/officeDocument/2006/relationships/image" Target="../media/image15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4" Type="http://schemas.openxmlformats.org/officeDocument/2006/relationships/image" Target="../media/image188.png"/><Relationship Id="rId5" Type="http://schemas.openxmlformats.org/officeDocument/2006/relationships/image" Target="../media/image189.jpg"/><Relationship Id="rId6" Type="http://schemas.openxmlformats.org/officeDocument/2006/relationships/image" Target="../media/image190.png"/><Relationship Id="rId7" Type="http://schemas.openxmlformats.org/officeDocument/2006/relationships/image" Target="../media/image86.png"/><Relationship Id="rId8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1.png"/><Relationship Id="rId3" Type="http://schemas.openxmlformats.org/officeDocument/2006/relationships/image" Target="../media/image192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3.jpe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8.jpe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5.jpe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6.jpeg"/><Relationship Id="rId3" Type="http://schemas.openxmlformats.org/officeDocument/2006/relationships/image" Target="../media/image197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6.jpeg"/></Relationships>
</file>

<file path=ppt/slides/_rels/slide13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4" Type="http://schemas.openxmlformats.org/officeDocument/2006/relationships/image" Target="../media/image199.png"/><Relationship Id="rId5" Type="http://schemas.openxmlformats.org/officeDocument/2006/relationships/image" Target="../media/image86.png"/><Relationship Id="rId6" Type="http://schemas.microsoft.com/office/2007/relationships/hdphoto" Target="../media/hdphoto10.wdp"/><Relationship Id="rId7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8.jpe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1.jpe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2.png"/><Relationship Id="rId3" Type="http://schemas.openxmlformats.org/officeDocument/2006/relationships/image" Target="../media/image203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4.jpe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5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0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9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8.png"/><Relationship Id="rId3" Type="http://schemas.openxmlformats.org/officeDocument/2006/relationships/image" Target="../media/image209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9.png"/><Relationship Id="rId3" Type="http://schemas.openxmlformats.org/officeDocument/2006/relationships/image" Target="../media/image210.emf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1.pn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2.jp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1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4.jp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4" Type="http://schemas.openxmlformats.org/officeDocument/2006/relationships/image" Target="../media/image154.jpeg"/><Relationship Id="rId5" Type="http://schemas.openxmlformats.org/officeDocument/2006/relationships/image" Target="../media/image155.png"/><Relationship Id="rId6" Type="http://schemas.openxmlformats.org/officeDocument/2006/relationships/image" Target="../media/image215.png"/><Relationship Id="rId7" Type="http://schemas.openxmlformats.org/officeDocument/2006/relationships/image" Target="../media/image216.png"/><Relationship Id="rId8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openxmlformats.org/officeDocument/2006/relationships/image" Target="../media/image162.jpg"/><Relationship Id="rId5" Type="http://schemas.openxmlformats.org/officeDocument/2006/relationships/image" Target="../media/image163.tiff"/><Relationship Id="rId6" Type="http://schemas.openxmlformats.org/officeDocument/2006/relationships/image" Target="../media/image164.jpg"/><Relationship Id="rId7" Type="http://schemas.openxmlformats.org/officeDocument/2006/relationships/image" Target="../media/image16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6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0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4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8.emf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4" Type="http://schemas.openxmlformats.org/officeDocument/2006/relationships/image" Target="../media/image168.emf"/><Relationship Id="rId5" Type="http://schemas.openxmlformats.org/officeDocument/2006/relationships/image" Target="../media/image219.emf"/><Relationship Id="rId6" Type="http://schemas.openxmlformats.org/officeDocument/2006/relationships/image" Target="../media/image220.emf"/><Relationship Id="rId7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emf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4" Type="http://schemas.openxmlformats.org/officeDocument/2006/relationships/image" Target="../media/image168.emf"/><Relationship Id="rId5" Type="http://schemas.openxmlformats.org/officeDocument/2006/relationships/image" Target="../media/image219.emf"/><Relationship Id="rId6" Type="http://schemas.openxmlformats.org/officeDocument/2006/relationships/image" Target="../media/image220.emf"/><Relationship Id="rId7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emf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4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1.jp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4.emf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5.png"/><Relationship Id="rId3" Type="http://schemas.openxmlformats.org/officeDocument/2006/relationships/image" Target="../media/image3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4" Type="http://schemas.openxmlformats.org/officeDocument/2006/relationships/image" Target="../media/image18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4" Type="http://schemas.openxmlformats.org/officeDocument/2006/relationships/image" Target="../media/image86.png"/><Relationship Id="rId5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6.pn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1.jpe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4" Type="http://schemas.openxmlformats.org/officeDocument/2006/relationships/image" Target="../media/image229.jpeg"/><Relationship Id="rId5" Type="http://schemas.openxmlformats.org/officeDocument/2006/relationships/image" Target="../media/image230.png"/><Relationship Id="rId6" Type="http://schemas.openxmlformats.org/officeDocument/2006/relationships/image" Target="../media/image2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4" Type="http://schemas.openxmlformats.org/officeDocument/2006/relationships/image" Target="../media/image2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4" Type="http://schemas.openxmlformats.org/officeDocument/2006/relationships/image" Target="../media/image235.png"/><Relationship Id="rId5" Type="http://schemas.openxmlformats.org/officeDocument/2006/relationships/image" Target="../media/image236.jpeg"/><Relationship Id="rId6" Type="http://schemas.openxmlformats.org/officeDocument/2006/relationships/image" Target="../media/image23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4" Type="http://schemas.openxmlformats.org/officeDocument/2006/relationships/image" Target="../media/image239.png"/><Relationship Id="rId5" Type="http://schemas.openxmlformats.org/officeDocument/2006/relationships/image" Target="../media/image240.jpeg"/><Relationship Id="rId6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4" Type="http://schemas.openxmlformats.org/officeDocument/2006/relationships/image" Target="../media/image243.jpeg"/><Relationship Id="rId5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4" Type="http://schemas.openxmlformats.org/officeDocument/2006/relationships/image" Target="../media/image246.jpeg"/><Relationship Id="rId5" Type="http://schemas.openxmlformats.org/officeDocument/2006/relationships/image" Target="../media/image24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248.jpe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9.jpg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Relationship Id="rId2" Type="http://schemas.openxmlformats.org/officeDocument/2006/relationships/image" Target="../media/image1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17.wmf"/><Relationship Id="rId5" Type="http://schemas.openxmlformats.org/officeDocument/2006/relationships/image" Target="../media/image18.w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141.xml"/><Relationship Id="rId2" Type="http://schemas.openxmlformats.org/officeDocument/2006/relationships/notesSlide" Target="../notesSlides/notesSlide68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250.png"/><Relationship Id="rId5" Type="http://schemas.openxmlformats.org/officeDocument/2006/relationships/image" Target="../media/image251.jpeg"/><Relationship Id="rId1" Type="http://schemas.openxmlformats.org/officeDocument/2006/relationships/slideLayout" Target="../slideLayouts/slideLayout141.xml"/><Relationship Id="rId2" Type="http://schemas.openxmlformats.org/officeDocument/2006/relationships/notesSlide" Target="../notesSlides/notesSlide69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microsoft.com/office/2007/relationships/hdphoto" Target="../media/hdphoto10.wdp"/><Relationship Id="rId1" Type="http://schemas.openxmlformats.org/officeDocument/2006/relationships/slideLayout" Target="../slideLayouts/slideLayout141.xml"/><Relationship Id="rId2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222.xml"/><Relationship Id="rId2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2" Type="http://schemas.openxmlformats.org/officeDocument/2006/relationships/audio" Target="../media/audio1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6" Type="http://schemas.openxmlformats.org/officeDocument/2006/relationships/image" Target="../media/image61.jpeg"/><Relationship Id="rId7" Type="http://schemas.openxmlformats.org/officeDocument/2006/relationships/image" Target="../media/image62.jpeg"/><Relationship Id="rId8" Type="http://schemas.openxmlformats.org/officeDocument/2006/relationships/image" Target="../media/image63.jpeg"/><Relationship Id="rId9" Type="http://schemas.openxmlformats.org/officeDocument/2006/relationships/image" Target="../media/image64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73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0" Type="http://schemas.openxmlformats.org/officeDocument/2006/relationships/image" Target="../media/image68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23.jpeg"/><Relationship Id="rId5" Type="http://schemas.openxmlformats.org/officeDocument/2006/relationships/image" Target="../media/image74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75.png"/><Relationship Id="rId5" Type="http://schemas.openxmlformats.org/officeDocument/2006/relationships/image" Target="../media/image76.jpeg"/><Relationship Id="rId6" Type="http://schemas.openxmlformats.org/officeDocument/2006/relationships/image" Target="../media/image77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Relationship Id="rId3" Type="http://schemas.openxmlformats.org/officeDocument/2006/relationships/image" Target="../media/image79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wmf"/><Relationship Id="rId12" Type="http://schemas.openxmlformats.org/officeDocument/2006/relationships/image" Target="../media/image18.wmf"/><Relationship Id="rId13" Type="http://schemas.openxmlformats.org/officeDocument/2006/relationships/image" Target="../media/image19.wmf"/><Relationship Id="rId14" Type="http://schemas.openxmlformats.org/officeDocument/2006/relationships/image" Target="../media/image20.wmf"/><Relationship Id="rId15" Type="http://schemas.openxmlformats.org/officeDocument/2006/relationships/image" Target="../media/image21.w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Relationship Id="rId4" Type="http://schemas.openxmlformats.org/officeDocument/2006/relationships/image" Target="../media/image10.wmf"/><Relationship Id="rId5" Type="http://schemas.openxmlformats.org/officeDocument/2006/relationships/image" Target="../media/image11.wmf"/><Relationship Id="rId6" Type="http://schemas.openxmlformats.org/officeDocument/2006/relationships/image" Target="../media/image12.wmf"/><Relationship Id="rId7" Type="http://schemas.openxmlformats.org/officeDocument/2006/relationships/image" Target="../media/image13.wmf"/><Relationship Id="rId8" Type="http://schemas.openxmlformats.org/officeDocument/2006/relationships/image" Target="../media/image14.wmf"/><Relationship Id="rId9" Type="http://schemas.openxmlformats.org/officeDocument/2006/relationships/image" Target="../media/image15.wmf"/><Relationship Id="rId10" Type="http://schemas.openxmlformats.org/officeDocument/2006/relationships/image" Target="../media/image16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81.jpeg"/><Relationship Id="rId5" Type="http://schemas.openxmlformats.org/officeDocument/2006/relationships/image" Target="../media/image82.jpeg"/><Relationship Id="rId6" Type="http://schemas.openxmlformats.org/officeDocument/2006/relationships/image" Target="../media/image83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82.jpe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microsoft.com/office/2007/relationships/hdphoto" Target="../media/hdphoto3.wdp"/><Relationship Id="rId1" Type="http://schemas.openxmlformats.org/officeDocument/2006/relationships/slideLayout" Target="../slideLayouts/slideLayout126.xml"/><Relationship Id="rId2" Type="http://schemas.openxmlformats.org/officeDocument/2006/relationships/image" Target="../media/image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jpeg"/><Relationship Id="rId5" Type="http://schemas.openxmlformats.org/officeDocument/2006/relationships/image" Target="../media/image99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wmf"/><Relationship Id="rId12" Type="http://schemas.openxmlformats.org/officeDocument/2006/relationships/image" Target="../media/image14.wmf"/><Relationship Id="rId13" Type="http://schemas.openxmlformats.org/officeDocument/2006/relationships/image" Target="../media/image15.wmf"/><Relationship Id="rId14" Type="http://schemas.openxmlformats.org/officeDocument/2006/relationships/image" Target="../media/image13.wmf"/><Relationship Id="rId15" Type="http://schemas.openxmlformats.org/officeDocument/2006/relationships/image" Target="../media/image24.png"/><Relationship Id="rId16" Type="http://schemas.openxmlformats.org/officeDocument/2006/relationships/image" Target="../media/image25.png"/><Relationship Id="rId17" Type="http://schemas.openxmlformats.org/officeDocument/2006/relationships/image" Target="../media/image26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eg"/><Relationship Id="rId4" Type="http://schemas.openxmlformats.org/officeDocument/2006/relationships/image" Target="../media/image22.png"/><Relationship Id="rId5" Type="http://schemas.openxmlformats.org/officeDocument/2006/relationships/image" Target="../media/image23.jpeg"/><Relationship Id="rId6" Type="http://schemas.openxmlformats.org/officeDocument/2006/relationships/image" Target="../media/image20.wmf"/><Relationship Id="rId7" Type="http://schemas.openxmlformats.org/officeDocument/2006/relationships/image" Target="../media/image10.wmf"/><Relationship Id="rId8" Type="http://schemas.openxmlformats.org/officeDocument/2006/relationships/image" Target="../media/image16.wmf"/><Relationship Id="rId9" Type="http://schemas.openxmlformats.org/officeDocument/2006/relationships/image" Target="../media/image17.wmf"/><Relationship Id="rId10" Type="http://schemas.openxmlformats.org/officeDocument/2006/relationships/image" Target="../media/image18.w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0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Relationship Id="rId3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1.gif"/><Relationship Id="rId5" Type="http://schemas.openxmlformats.org/officeDocument/2006/relationships/image" Target="../media/image102.jpeg"/><Relationship Id="rId6" Type="http://schemas.openxmlformats.org/officeDocument/2006/relationships/image" Target="../media/image86.png"/><Relationship Id="rId7" Type="http://schemas.microsoft.com/office/2007/relationships/hdphoto" Target="../media/hdphoto4.wdp"/><Relationship Id="rId1" Type="http://schemas.openxmlformats.org/officeDocument/2006/relationships/slideLayout" Target="../slideLayouts/slideLayout237.xml"/><Relationship Id="rId2" Type="http://schemas.openxmlformats.org/officeDocument/2006/relationships/notesSlide" Target="../notesSlides/notesSlide3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Relationship Id="rId3" Type="http://schemas.openxmlformats.org/officeDocument/2006/relationships/image" Target="../media/image103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2.xml"/><Relationship Id="rId2" Type="http://schemas.openxmlformats.org/officeDocument/2006/relationships/image" Target="../media/image10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86.png"/><Relationship Id="rId5" Type="http://schemas.microsoft.com/office/2007/relationships/hdphoto" Target="../media/hdphoto5.wdp"/><Relationship Id="rId6" Type="http://schemas.microsoft.com/office/2007/relationships/hdphoto" Target="../media/hdphoto6.wdp"/><Relationship Id="rId1" Type="http://schemas.openxmlformats.org/officeDocument/2006/relationships/slideLayout" Target="../slideLayouts/slideLayout111.xml"/><Relationship Id="rId2" Type="http://schemas.openxmlformats.org/officeDocument/2006/relationships/image" Target="../media/image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93.png"/><Relationship Id="rId5" Type="http://schemas.openxmlformats.org/officeDocument/2006/relationships/image" Target="../media/image86.png"/><Relationship Id="rId6" Type="http://schemas.microsoft.com/office/2007/relationships/hdphoto" Target="../media/hdphoto5.wdp"/><Relationship Id="rId7" Type="http://schemas.microsoft.com/office/2007/relationships/hdphoto" Target="../media/hdphoto6.wdp"/><Relationship Id="rId8" Type="http://schemas.openxmlformats.org/officeDocument/2006/relationships/image" Target="../media/image106.png"/><Relationship Id="rId9" Type="http://schemas.openxmlformats.org/officeDocument/2006/relationships/image" Target="../media/image94.png"/><Relationship Id="rId1" Type="http://schemas.openxmlformats.org/officeDocument/2006/relationships/slideLayout" Target="../slideLayouts/slideLayout111.xml"/><Relationship Id="rId2" Type="http://schemas.openxmlformats.org/officeDocument/2006/relationships/image" Target="../media/image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microsoft.com/office/2007/relationships/hdphoto" Target="../media/hdphoto5.wdp"/><Relationship Id="rId5" Type="http://schemas.openxmlformats.org/officeDocument/2006/relationships/image" Target="../media/image105.jpe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111.xml"/><Relationship Id="rId2" Type="http://schemas.openxmlformats.org/officeDocument/2006/relationships/image" Target="../media/image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microsoft.com/office/2007/relationships/hdphoto" Target="../media/hdphoto5.wdp"/><Relationship Id="rId5" Type="http://schemas.openxmlformats.org/officeDocument/2006/relationships/image" Target="../media/image105.jpeg"/><Relationship Id="rId6" Type="http://schemas.openxmlformats.org/officeDocument/2006/relationships/image" Target="../media/image107.jpg"/><Relationship Id="rId7" Type="http://schemas.openxmlformats.org/officeDocument/2006/relationships/image" Target="../media/image108.jpg"/><Relationship Id="rId8" Type="http://schemas.openxmlformats.org/officeDocument/2006/relationships/image" Target="../media/image4.jpeg"/><Relationship Id="rId1" Type="http://schemas.openxmlformats.org/officeDocument/2006/relationships/slideLayout" Target="../slideLayouts/slideLayout111.xml"/><Relationship Id="rId2" Type="http://schemas.openxmlformats.org/officeDocument/2006/relationships/image" Target="../media/image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86.png"/><Relationship Id="rId5" Type="http://schemas.microsoft.com/office/2007/relationships/hdphoto" Target="../media/hdphoto5.wdp"/><Relationship Id="rId6" Type="http://schemas.openxmlformats.org/officeDocument/2006/relationships/image" Target="../media/image105.jpeg"/><Relationship Id="rId7" Type="http://schemas.openxmlformats.org/officeDocument/2006/relationships/image" Target="../media/image109.jpeg"/><Relationship Id="rId8" Type="http://schemas.openxmlformats.org/officeDocument/2006/relationships/image" Target="../media/image110.jpeg"/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microsoft.com/office/2007/relationships/hdphoto" Target="../media/hdphoto3.wdp"/><Relationship Id="rId1" Type="http://schemas.openxmlformats.org/officeDocument/2006/relationships/slideLayout" Target="../slideLayouts/slideLayout126.xml"/><Relationship Id="rId2" Type="http://schemas.openxmlformats.org/officeDocument/2006/relationships/image" Target="../media/image9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3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Relationship Id="rId3" Type="http://schemas.openxmlformats.org/officeDocument/2006/relationships/image" Target="../media/image111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Relationship Id="rId3" Type="http://schemas.openxmlformats.org/officeDocument/2006/relationships/image" Target="../media/image112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4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5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4.jpeg"/><Relationship Id="rId3" Type="http://schemas.openxmlformats.org/officeDocument/2006/relationships/image" Target="../media/image116.ti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microsoft.com/office/2007/relationships/hdphoto" Target="../media/hdphoto1.wdp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19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0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1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2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3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2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4" Type="http://schemas.openxmlformats.org/officeDocument/2006/relationships/image" Target="../media/image126.png"/><Relationship Id="rId5" Type="http://schemas.openxmlformats.org/officeDocument/2006/relationships/image" Target="../media/image127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4" Type="http://schemas.openxmlformats.org/officeDocument/2006/relationships/image" Target="../media/image129.png"/><Relationship Id="rId5" Type="http://schemas.openxmlformats.org/officeDocument/2006/relationships/image" Target="../media/image130.jpeg"/><Relationship Id="rId6" Type="http://schemas.openxmlformats.org/officeDocument/2006/relationships/image" Target="../media/image13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40.xml"/><Relationship Id="rId5" Type="http://schemas.openxmlformats.org/officeDocument/2006/relationships/image" Target="../media/image132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16.wmf"/><Relationship Id="rId5" Type="http://schemas.openxmlformats.org/officeDocument/2006/relationships/image" Target="../media/image17.wmf"/><Relationship Id="rId6" Type="http://schemas.openxmlformats.org/officeDocument/2006/relationships/image" Target="../media/image18.w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133.png"/><Relationship Id="rId5" Type="http://schemas.openxmlformats.org/officeDocument/2006/relationships/image" Target="../media/image4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134.gi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133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13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tiff"/><Relationship Id="rId4" Type="http://schemas.openxmlformats.org/officeDocument/2006/relationships/image" Target="../media/image137.tiff"/><Relationship Id="rId5" Type="http://schemas.openxmlformats.org/officeDocument/2006/relationships/image" Target="../media/image138.tiff"/><Relationship Id="rId6" Type="http://schemas.openxmlformats.org/officeDocument/2006/relationships/image" Target="../media/image139.tif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microsoft.com/office/2007/relationships/hdphoto" Target="../media/hdphoto5.wdp"/><Relationship Id="rId5" Type="http://schemas.openxmlformats.org/officeDocument/2006/relationships/image" Target="../media/image105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43.em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1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4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6.png"/><Relationship Id="rId3" Type="http://schemas.openxmlformats.org/officeDocument/2006/relationships/image" Target="../media/image147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8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9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5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51.png"/><Relationship Id="rId5" Type="http://schemas.microsoft.com/office/2007/relationships/hdphoto" Target="../media/hdphoto7.wdp"/><Relationship Id="rId6" Type="http://schemas.openxmlformats.org/officeDocument/2006/relationships/image" Target="../media/image152.jpg"/><Relationship Id="rId7" Type="http://schemas.openxmlformats.org/officeDocument/2006/relationships/image" Target="../media/image86.png"/><Relationship Id="rId8" Type="http://schemas.microsoft.com/office/2007/relationships/hdphoto" Target="../media/hdphoto3.wdp"/><Relationship Id="rId9" Type="http://schemas.openxmlformats.org/officeDocument/2006/relationships/image" Target="../media/image150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Relationship Id="rId2" Type="http://schemas.openxmlformats.org/officeDocument/2006/relationships/image" Target="../media/image114.jpeg"/><Relationship Id="rId3" Type="http://schemas.openxmlformats.org/officeDocument/2006/relationships/image" Target="../media/image116.ti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05.jpeg"/><Relationship Id="rId1" Type="http://schemas.openxmlformats.org/officeDocument/2006/relationships/slideLayout" Target="../slideLayouts/slideLayout158.xml"/><Relationship Id="rId2" Type="http://schemas.openxmlformats.org/officeDocument/2006/relationships/notesSlide" Target="../notesSlides/notesSlide4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4" Type="http://schemas.openxmlformats.org/officeDocument/2006/relationships/image" Target="../media/image154.jpeg"/><Relationship Id="rId5" Type="http://schemas.openxmlformats.org/officeDocument/2006/relationships/image" Target="../media/image155.png"/><Relationship Id="rId6" Type="http://schemas.openxmlformats.org/officeDocument/2006/relationships/image" Target="../media/image156.png"/><Relationship Id="rId7" Type="http://schemas.openxmlformats.org/officeDocument/2006/relationships/image" Target="../media/image105.jpeg"/><Relationship Id="rId1" Type="http://schemas.openxmlformats.org/officeDocument/2006/relationships/slideLayout" Target="../slideLayouts/slideLayout166.xml"/><Relationship Id="rId2" Type="http://schemas.openxmlformats.org/officeDocument/2006/relationships/notesSlide" Target="../notesSlides/notesSlide4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4" Type="http://schemas.openxmlformats.org/officeDocument/2006/relationships/image" Target="../media/image159.png"/><Relationship Id="rId5" Type="http://schemas.openxmlformats.org/officeDocument/2006/relationships/image" Target="../media/image160.png"/><Relationship Id="rId6" Type="http://schemas.openxmlformats.org/officeDocument/2006/relationships/image" Target="../media/image105.jpeg"/><Relationship Id="rId1" Type="http://schemas.openxmlformats.org/officeDocument/2006/relationships/slideLayout" Target="../slideLayouts/slideLayout179.xml"/><Relationship Id="rId2" Type="http://schemas.openxmlformats.org/officeDocument/2006/relationships/image" Target="../media/image15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157.png"/><Relationship Id="rId5" Type="http://schemas.openxmlformats.org/officeDocument/2006/relationships/image" Target="../media/image158.png"/><Relationship Id="rId6" Type="http://schemas.openxmlformats.org/officeDocument/2006/relationships/image" Target="../media/image105.jpeg"/><Relationship Id="rId7" Type="http://schemas.openxmlformats.org/officeDocument/2006/relationships/image" Target="../media/image85.png"/><Relationship Id="rId1" Type="http://schemas.openxmlformats.org/officeDocument/2006/relationships/slideLayout" Target="../slideLayouts/slideLayout179.xml"/><Relationship Id="rId2" Type="http://schemas.openxmlformats.org/officeDocument/2006/relationships/image" Target="../media/image1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705" y="14994"/>
            <a:ext cx="7355541" cy="1388899"/>
          </a:xfrm>
        </p:spPr>
        <p:txBody>
          <a:bodyPr>
            <a:noAutofit/>
          </a:bodyPr>
          <a:lstStyle/>
          <a:p>
            <a:pPr algn="l"/>
            <a:r>
              <a:rPr lang="en-US" sz="3000" dirty="0"/>
              <a:t>Higgs, </a:t>
            </a:r>
            <a:r>
              <a:rPr lang="en-US" sz="3000" dirty="0" smtClean="0"/>
              <a:t/>
            </a:r>
            <a:br>
              <a:rPr lang="en-US" sz="3000" dirty="0" smtClean="0"/>
            </a:br>
            <a:endParaRPr lang="en-US" sz="3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733677" y="5968697"/>
            <a:ext cx="6592745" cy="702720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r-IN" sz="3000" dirty="0">
                <a:solidFill>
                  <a:srgbClr val="FFFFFF"/>
                </a:solidFill>
              </a:rPr>
              <a:t>…</a:t>
            </a:r>
            <a:r>
              <a:rPr lang="en-US" sz="3000" dirty="0" err="1">
                <a:solidFill>
                  <a:srgbClr val="FFFFFF"/>
                </a:solidFill>
              </a:rPr>
              <a:t>en</a:t>
            </a:r>
            <a:r>
              <a:rPr lang="en-US" sz="3000" dirty="0">
                <a:solidFill>
                  <a:srgbClr val="FFFFFF"/>
                </a:solidFill>
              </a:rPr>
              <a:t> het </a:t>
            </a:r>
            <a:r>
              <a:rPr lang="en-US" sz="3000" dirty="0" err="1">
                <a:solidFill>
                  <a:srgbClr val="FFFFFF"/>
                </a:solidFill>
              </a:rPr>
              <a:t>getal</a:t>
            </a:r>
            <a:r>
              <a:rPr lang="en-US" sz="3000" dirty="0">
                <a:solidFill>
                  <a:srgbClr val="FFFFFF"/>
                </a:solidFill>
              </a:rPr>
              <a:t>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40642" y="7453563"/>
            <a:ext cx="1847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100" dirty="0"/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92741" y="19477"/>
            <a:ext cx="7355541" cy="13888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3000" kern="0" dirty="0" smtClean="0"/>
              <a:t>Higgs, het </a:t>
            </a:r>
            <a:r>
              <a:rPr lang="en-US" sz="3000" kern="0" dirty="0" err="1" smtClean="0"/>
              <a:t>mysterie</a:t>
            </a:r>
            <a:r>
              <a:rPr lang="en-US" sz="3000" kern="0" dirty="0" smtClean="0"/>
              <a:t> van de </a:t>
            </a:r>
            <a:r>
              <a:rPr lang="en-US" sz="3000" kern="0" dirty="0" err="1" smtClean="0"/>
              <a:t>verdwenen</a:t>
            </a:r>
            <a:r>
              <a:rPr lang="en-US" sz="3000" kern="0" dirty="0" smtClean="0"/>
              <a:t> </a:t>
            </a:r>
            <a:r>
              <a:rPr lang="en-US" sz="3000" kern="0" dirty="0" err="1" smtClean="0"/>
              <a:t>antimaterie</a:t>
            </a:r>
            <a:r>
              <a:rPr lang="mr-IN" sz="3000" kern="0" dirty="0" smtClean="0"/>
              <a:t>…</a:t>
            </a:r>
            <a:endParaRPr lang="en-US" sz="3000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926" y="1092736"/>
            <a:ext cx="7257565" cy="4874483"/>
          </a:xfrm>
          <a:prstGeom prst="rect">
            <a:avLst/>
          </a:prstGeom>
        </p:spPr>
      </p:pic>
      <p:pic>
        <p:nvPicPr>
          <p:cNvPr id="11" name="Picture 10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87" y="2903765"/>
            <a:ext cx="1962436" cy="1655359"/>
          </a:xfrm>
          <a:prstGeom prst="rect">
            <a:avLst/>
          </a:prstGeom>
          <a:noFill/>
          <a:ln w="19050">
            <a:solidFill>
              <a:srgbClr val="3366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81" y="4781386"/>
            <a:ext cx="1915436" cy="1737650"/>
          </a:xfrm>
          <a:prstGeom prst="rect">
            <a:avLst/>
          </a:prstGeom>
          <a:noFill/>
          <a:ln w="19050">
            <a:solidFill>
              <a:srgbClr val="3366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Peter_Higgs_2Curtain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2087" y="1405609"/>
            <a:ext cx="1962436" cy="1224940"/>
          </a:xfrm>
          <a:prstGeom prst="rect">
            <a:avLst/>
          </a:prstGeom>
          <a:ln w="19050">
            <a:solidFill>
              <a:srgbClr val="3366FF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2" t="17624" r="27968" b="17357"/>
          <a:stretch/>
        </p:blipFill>
        <p:spPr>
          <a:xfrm>
            <a:off x="8230905" y="42350"/>
            <a:ext cx="903586" cy="984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4" t="1874" r="10521" b="3502"/>
          <a:stretch/>
        </p:blipFill>
        <p:spPr>
          <a:xfrm>
            <a:off x="6372231" y="228591"/>
            <a:ext cx="1814512" cy="7302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28884" y="5767936"/>
            <a:ext cx="2738250" cy="769441"/>
          </a:xfrm>
          <a:prstGeom prst="rect">
            <a:avLst/>
          </a:prstGeom>
          <a:noFill/>
          <a:ln w="19050"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CCFFFF"/>
                </a:solidFill>
              </a:rPr>
              <a:t>Marcel </a:t>
            </a:r>
            <a:r>
              <a:rPr lang="en-US" sz="1600" b="1" i="1" dirty="0" err="1" smtClean="0">
                <a:solidFill>
                  <a:srgbClr val="CCFFFF"/>
                </a:solidFill>
              </a:rPr>
              <a:t>Merk</a:t>
            </a:r>
            <a:endParaRPr lang="en-US" sz="1600" b="1" i="1" dirty="0" smtClean="0">
              <a:solidFill>
                <a:srgbClr val="CCFFFF"/>
              </a:solidFill>
            </a:endParaRPr>
          </a:p>
          <a:p>
            <a:r>
              <a:rPr lang="en-US" sz="1400" b="1" i="1" dirty="0" err="1" smtClean="0">
                <a:solidFill>
                  <a:srgbClr val="CCFFFF"/>
                </a:solidFill>
              </a:rPr>
              <a:t>Weer</a:t>
            </a:r>
            <a:r>
              <a:rPr lang="en-US" sz="1400" b="1" i="1" dirty="0" smtClean="0">
                <a:solidFill>
                  <a:srgbClr val="CCFFFF"/>
                </a:solidFill>
              </a:rPr>
              <a:t> </a:t>
            </a:r>
            <a:r>
              <a:rPr lang="en-US" sz="1400" b="1" i="1" dirty="0" err="1" smtClean="0">
                <a:solidFill>
                  <a:srgbClr val="CCFFFF"/>
                </a:solidFill>
              </a:rPr>
              <a:t>en</a:t>
            </a:r>
            <a:r>
              <a:rPr lang="en-US" sz="1400" b="1" i="1" dirty="0" smtClean="0">
                <a:solidFill>
                  <a:srgbClr val="CCFFFF"/>
                </a:solidFill>
              </a:rPr>
              <a:t> </a:t>
            </a:r>
            <a:r>
              <a:rPr lang="en-US" sz="1400" b="1" i="1" dirty="0" err="1" smtClean="0">
                <a:solidFill>
                  <a:srgbClr val="CCFFFF"/>
                </a:solidFill>
              </a:rPr>
              <a:t>Sterrenkundige</a:t>
            </a:r>
            <a:endParaRPr lang="en-US" sz="1400" b="1" i="1" dirty="0" smtClean="0">
              <a:solidFill>
                <a:srgbClr val="CCFFFF"/>
              </a:solidFill>
            </a:endParaRPr>
          </a:p>
          <a:p>
            <a:r>
              <a:rPr lang="en-US" sz="1400" b="1" i="1" dirty="0" err="1" smtClean="0">
                <a:solidFill>
                  <a:srgbClr val="CCFFFF"/>
                </a:solidFill>
              </a:rPr>
              <a:t>Kring</a:t>
            </a:r>
            <a:r>
              <a:rPr lang="en-US" sz="1400" b="1" i="1" dirty="0" smtClean="0">
                <a:solidFill>
                  <a:srgbClr val="CCFFFF"/>
                </a:solidFill>
              </a:rPr>
              <a:t> </a:t>
            </a:r>
            <a:r>
              <a:rPr lang="en-US" sz="1400" b="1" i="1" dirty="0" err="1" smtClean="0">
                <a:solidFill>
                  <a:srgbClr val="CCFFFF"/>
                </a:solidFill>
              </a:rPr>
              <a:t>Zaanstreek</a:t>
            </a:r>
            <a:r>
              <a:rPr lang="en-US" sz="1400" b="1" i="1" dirty="0">
                <a:solidFill>
                  <a:srgbClr val="CCFFFF"/>
                </a:solidFill>
              </a:rPr>
              <a:t> </a:t>
            </a:r>
            <a:r>
              <a:rPr lang="en-US" sz="1400" b="1" i="1" dirty="0" smtClean="0">
                <a:solidFill>
                  <a:srgbClr val="CCFFFF"/>
                </a:solidFill>
              </a:rPr>
              <a:t>22-3-2019</a:t>
            </a:r>
            <a:endParaRPr lang="en-US" sz="1400" b="1" i="1" dirty="0">
              <a:solidFill>
                <a:srgbClr val="CC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2347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2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98" y="896816"/>
            <a:ext cx="4308102" cy="2848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FFFF"/>
                </a:solidFill>
              </a:rPr>
              <a:t>Hoe gedraagt de natuur zich onder extreme omstandigheden?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5101" y="3804367"/>
            <a:ext cx="2958679" cy="3053633"/>
          </a:xfrm>
          <a:prstGeom prst="ellipse">
            <a:avLst/>
          </a:prstGeom>
          <a:effectLst>
            <a:glow rad="101600">
              <a:schemeClr val="tx1">
                <a:alpha val="75000"/>
              </a:schemeClr>
            </a:glow>
            <a:softEdge rad="228600"/>
          </a:effectLst>
        </p:spPr>
      </p:pic>
      <p:sp>
        <p:nvSpPr>
          <p:cNvPr id="8" name="TextBox 7"/>
          <p:cNvSpPr txBox="1"/>
          <p:nvPr/>
        </p:nvSpPr>
        <p:spPr>
          <a:xfrm>
            <a:off x="6457493" y="3507916"/>
            <a:ext cx="2208658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De Big Bang</a:t>
            </a:r>
            <a:endParaRPr lang="en-US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2024571">
            <a:off x="2220044" y="3307691"/>
            <a:ext cx="3683192" cy="553694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13998" y="1033690"/>
            <a:ext cx="3279301" cy="2737497"/>
          </a:xfrm>
          <a:prstGeom prst="rect">
            <a:avLst/>
          </a:prstGeom>
          <a:noFill/>
          <a:ln w="57150" cap="flat" cmpd="sng" algn="ctr">
            <a:solidFill>
              <a:srgbClr val="FFEC0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3" name="TextBox 12"/>
          <p:cNvSpPr txBox="1"/>
          <p:nvPr/>
        </p:nvSpPr>
        <p:spPr>
          <a:xfrm>
            <a:off x="4571999" y="965254"/>
            <a:ext cx="3472898" cy="66474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19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Experimenteel</a:t>
            </a:r>
            <a:r>
              <a:rPr lang="en-US" sz="19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getest</a:t>
            </a:r>
            <a:r>
              <a:rPr lang="en-US" sz="19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/>
            </a:r>
            <a:b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</a:b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domein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van </a:t>
            </a: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Standaard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Model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68441" y="5276811"/>
            <a:ext cx="2687344" cy="66474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Maar </a:t>
            </a: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begrijpen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we de </a:t>
            </a:r>
            <a:b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</a:b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natuurkunde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hier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ook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?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4057599" y="1170565"/>
            <a:ext cx="5144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5729400" y="5482122"/>
            <a:ext cx="3858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4764900" y="4866185"/>
            <a:ext cx="0" cy="41062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3928999" y="4866185"/>
            <a:ext cx="0" cy="41062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2642999" y="5618997"/>
            <a:ext cx="3858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154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Zijn</a:t>
            </a:r>
            <a:r>
              <a:rPr lang="en-US" dirty="0" smtClean="0">
                <a:solidFill>
                  <a:schemeClr val="bg1"/>
                </a:solidFill>
              </a:rPr>
              <a:t> we nu </a:t>
            </a:r>
            <a:r>
              <a:rPr lang="en-US" dirty="0" err="1" smtClean="0">
                <a:solidFill>
                  <a:schemeClr val="bg1"/>
                </a:solidFill>
              </a:rPr>
              <a:t>klaar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890777"/>
            <a:ext cx="4902200" cy="541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930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5" y="449730"/>
            <a:ext cx="7970846" cy="535355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336928" y="3032162"/>
            <a:ext cx="1198753" cy="1308754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668565" y="3032162"/>
            <a:ext cx="1376735" cy="134762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84" y="4001849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461072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Quarks</a:t>
            </a:r>
            <a:endParaRPr lang="en-US" sz="1600" dirty="0">
              <a:solidFill>
                <a:srgbClr val="FFFFFF"/>
              </a:solidFill>
              <a:latin typeface="Arial Hebrew Light"/>
            </a:endParaRPr>
          </a:p>
        </p:txBody>
      </p:sp>
      <p:sp>
        <p:nvSpPr>
          <p:cNvPr id="12" name="TextBox 11"/>
          <p:cNvSpPr txBox="1"/>
          <p:nvPr/>
        </p:nvSpPr>
        <p:spPr>
          <a:xfrm rot="21041193">
            <a:off x="575499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68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50.000001%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68565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49.999999%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98051" y="4366831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551943" y="4130492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298051" y="4094715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320863" y="608714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4172719" y="4859235"/>
            <a:ext cx="2125229" cy="2008483"/>
            <a:chOff x="3822826" y="4265361"/>
            <a:chExt cx="2578788" cy="2343197"/>
          </a:xfrm>
        </p:grpSpPr>
        <p:pic>
          <p:nvPicPr>
            <p:cNvPr id="5" name="Picture 4" descr="Annihilation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6"/>
            <a:stretch/>
          </p:blipFill>
          <p:spPr>
            <a:xfrm>
              <a:off x="3879428" y="4265361"/>
              <a:ext cx="2431471" cy="227526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3900583" y="6180947"/>
              <a:ext cx="220298" cy="20732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822826" y="6375315"/>
              <a:ext cx="2578788" cy="233243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</p:grpSp>
      <p:sp>
        <p:nvSpPr>
          <p:cNvPr id="21" name="Right Arrow 20"/>
          <p:cNvSpPr/>
          <p:nvPr/>
        </p:nvSpPr>
        <p:spPr bwMode="auto">
          <a:xfrm>
            <a:off x="3537730" y="6349400"/>
            <a:ext cx="557225" cy="29026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6784059" y="5570000"/>
            <a:ext cx="676517" cy="118586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FFFF"/>
                </a:solidFill>
              </a:rPr>
              <a:t>Hoe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is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verdwenen</a:t>
            </a:r>
            <a:r>
              <a:rPr lang="en-US" dirty="0">
                <a:solidFill>
                  <a:srgbClr val="FFFFFF"/>
                </a:solidFill>
              </a:rPr>
              <a:t> in de Big Bang?</a:t>
            </a:r>
            <a:endParaRPr lang="en-US" dirty="0"/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519137" y="2992208"/>
            <a:ext cx="557225" cy="29026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75" y="357394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grpSp>
        <p:nvGrpSpPr>
          <p:cNvPr id="25" name="Group 24"/>
          <p:cNvGrpSpPr/>
          <p:nvPr/>
        </p:nvGrpSpPr>
        <p:grpSpPr>
          <a:xfrm>
            <a:off x="6673726" y="2181169"/>
            <a:ext cx="2083044" cy="1918406"/>
            <a:chOff x="448238" y="1824405"/>
            <a:chExt cx="3209364" cy="3614178"/>
          </a:xfrm>
          <a:effectLst/>
        </p:grpSpPr>
        <p:sp>
          <p:nvSpPr>
            <p:cNvPr id="27" name="Rectangle 26"/>
            <p:cNvSpPr/>
            <p:nvPr/>
          </p:nvSpPr>
          <p:spPr bwMode="auto">
            <a:xfrm>
              <a:off x="448238" y="1824405"/>
              <a:ext cx="3209364" cy="3614178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pic>
          <p:nvPicPr>
            <p:cNvPr id="29" name="Picture 28" descr="asymmetry-295x300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3289" y="2010857"/>
              <a:ext cx="2878159" cy="3287365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</p:pic>
      </p:grpSp>
      <p:sp>
        <p:nvSpPr>
          <p:cNvPr id="30" name="Rectangle 29"/>
          <p:cNvSpPr/>
          <p:nvPr/>
        </p:nvSpPr>
        <p:spPr bwMode="auto">
          <a:xfrm>
            <a:off x="45795" y="2641108"/>
            <a:ext cx="9057999" cy="1037846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31" name="TextBox 30"/>
          <p:cNvSpPr txBox="1"/>
          <p:nvPr/>
        </p:nvSpPr>
        <p:spPr>
          <a:xfrm>
            <a:off x="131523" y="2824835"/>
            <a:ext cx="880350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err="1" smtClean="0">
                <a:solidFill>
                  <a:srgbClr val="FF6600"/>
                </a:solidFill>
              </a:rPr>
              <a:t>Standaardmodel</a:t>
            </a:r>
            <a:r>
              <a:rPr lang="en-US" sz="3800" dirty="0" smtClean="0">
                <a:solidFill>
                  <a:srgbClr val="FF6600"/>
                </a:solidFill>
              </a:rPr>
              <a:t> </a:t>
            </a:r>
            <a:r>
              <a:rPr lang="en-US" sz="3800" dirty="0" err="1" smtClean="0">
                <a:solidFill>
                  <a:srgbClr val="FF6600"/>
                </a:solidFill>
              </a:rPr>
              <a:t>verklaring</a:t>
            </a:r>
            <a:r>
              <a:rPr lang="en-US" sz="3800" dirty="0" smtClean="0">
                <a:solidFill>
                  <a:srgbClr val="FF6600"/>
                </a:solidFill>
              </a:rPr>
              <a:t> </a:t>
            </a:r>
            <a:r>
              <a:rPr lang="en-US" sz="3800" i="1" dirty="0" err="1" smtClean="0">
                <a:solidFill>
                  <a:srgbClr val="FF6600"/>
                </a:solidFill>
              </a:rPr>
              <a:t>niet</a:t>
            </a:r>
            <a:r>
              <a:rPr lang="en-US" sz="3800" i="1" dirty="0" smtClean="0">
                <a:solidFill>
                  <a:srgbClr val="FF6600"/>
                </a:solidFill>
              </a:rPr>
              <a:t> </a:t>
            </a:r>
            <a:r>
              <a:rPr lang="en-US" sz="3800" i="1" dirty="0" err="1" smtClean="0">
                <a:solidFill>
                  <a:srgbClr val="FF6600"/>
                </a:solidFill>
              </a:rPr>
              <a:t>genoeg</a:t>
            </a:r>
            <a:r>
              <a:rPr lang="en-US" sz="3800" dirty="0" smtClean="0">
                <a:solidFill>
                  <a:srgbClr val="FF6600"/>
                </a:solidFill>
              </a:rPr>
              <a:t>!</a:t>
            </a:r>
            <a:endParaRPr lang="en-US" sz="3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1038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292099"/>
            <a:ext cx="4914900" cy="636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506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08768" y="2869227"/>
            <a:ext cx="7772400" cy="1937291"/>
          </a:xfrm>
        </p:spPr>
        <p:txBody>
          <a:bodyPr/>
          <a:lstStyle/>
          <a:p>
            <a:pPr algn="r" eaLnBrk="1" hangingPunct="1"/>
            <a:r>
              <a:rPr lang="en-US" sz="4000" dirty="0" err="1" smtClean="0">
                <a:solidFill>
                  <a:schemeClr val="bg1"/>
                </a:solidFill>
              </a:rPr>
              <a:t>Recente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ontwikkelingen</a:t>
            </a:r>
            <a:r>
              <a:rPr lang="en-US" sz="4000" dirty="0" smtClean="0">
                <a:solidFill>
                  <a:schemeClr val="bg1"/>
                </a:solidFill>
              </a:rPr>
              <a:t>: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err="1" smtClean="0">
                <a:solidFill>
                  <a:schemeClr val="bg1"/>
                </a:solidFill>
              </a:rPr>
              <a:t>Nieuwe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krachten</a:t>
            </a:r>
            <a:r>
              <a:rPr lang="en-US" sz="4000" dirty="0" smtClean="0">
                <a:solidFill>
                  <a:schemeClr val="bg1"/>
                </a:solidFill>
              </a:rPr>
              <a:t> of </a:t>
            </a:r>
            <a:r>
              <a:rPr lang="en-US" sz="4000" dirty="0" err="1" smtClean="0">
                <a:solidFill>
                  <a:schemeClr val="bg1"/>
                </a:solidFill>
              </a:rPr>
              <a:t>deeltjes</a:t>
            </a:r>
            <a:r>
              <a:rPr lang="en-US" sz="4000" dirty="0" smtClean="0">
                <a:solidFill>
                  <a:schemeClr val="bg1"/>
                </a:solidFill>
              </a:rPr>
              <a:t>?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BigBa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64" y="100823"/>
            <a:ext cx="4425696" cy="307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9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err="1" smtClean="0">
                <a:solidFill>
                  <a:srgbClr val="FFFFFF"/>
                </a:solidFill>
                <a:latin typeface="Tahoma" pitchFamily="-104" charset="0"/>
                <a:sym typeface="Symbol" pitchFamily="-104" charset="2"/>
              </a:rPr>
              <a:t>Precisie</a:t>
            </a:r>
            <a:r>
              <a:rPr lang="en-US" b="1" dirty="0" smtClean="0">
                <a:solidFill>
                  <a:srgbClr val="FFFFFF"/>
                </a:solidFill>
                <a:latin typeface="Tahoma" pitchFamily="-104" charset="0"/>
                <a:sym typeface="Symbol" pitchFamily="-104" charset="2"/>
              </a:rPr>
              <a:t> test van het </a:t>
            </a:r>
            <a:r>
              <a:rPr lang="en-US" b="1" dirty="0" err="1" smtClean="0">
                <a:solidFill>
                  <a:srgbClr val="FFFFFF"/>
                </a:solidFill>
                <a:latin typeface="Tahoma" pitchFamily="-104" charset="0"/>
                <a:sym typeface="Symbol" pitchFamily="-104" charset="2"/>
              </a:rPr>
              <a:t>Standaard</a:t>
            </a:r>
            <a:r>
              <a:rPr lang="en-US" b="1" dirty="0" smtClean="0">
                <a:solidFill>
                  <a:srgbClr val="FFFFFF"/>
                </a:solidFill>
                <a:latin typeface="Tahoma" pitchFamily="-104" charset="0"/>
                <a:sym typeface="Symbol" pitchFamily="-104" charset="2"/>
              </a:rPr>
              <a:t> Model</a:t>
            </a:r>
            <a:endParaRPr lang="en-US" b="1" dirty="0">
              <a:solidFill>
                <a:srgbClr val="FFFFFF"/>
              </a:solidFill>
              <a:latin typeface="Tahoma" pitchFamily="-104" charset="0"/>
              <a:sym typeface="Symbol" pitchFamily="-104" charset="2"/>
            </a:endParaRPr>
          </a:p>
        </p:txBody>
      </p:sp>
      <p:pic>
        <p:nvPicPr>
          <p:cNvPr id="243715" name="Picture 3" descr="05-0440-01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779463"/>
            <a:ext cx="8077200" cy="6078537"/>
          </a:xfrm>
          <a:prstGeom prst="rect">
            <a:avLst/>
          </a:prstGeom>
          <a:noFill/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11696" y="769723"/>
            <a:ext cx="4010564" cy="869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 smtClean="0">
                <a:solidFill>
                  <a:srgbClr val="FFFF00"/>
                </a:solidFill>
                <a:latin typeface="Tahoma"/>
              </a:rPr>
              <a:t>B-</a:t>
            </a:r>
            <a:r>
              <a:rPr lang="en-US" sz="2400" kern="0" dirty="0" err="1" smtClean="0">
                <a:solidFill>
                  <a:srgbClr val="FFFF00"/>
                </a:solidFill>
                <a:latin typeface="Tahoma"/>
              </a:rPr>
              <a:t>mesonen</a:t>
            </a:r>
            <a:r>
              <a:rPr lang="en-US" sz="2400" kern="0" dirty="0" smtClean="0">
                <a:solidFill>
                  <a:srgbClr val="FFFF00"/>
                </a:solidFill>
                <a:latin typeface="Tahoma"/>
              </a:rPr>
              <a:t>: </a:t>
            </a:r>
          </a:p>
          <a:p>
            <a:pPr>
              <a:spcBef>
                <a:spcPct val="20000"/>
              </a:spcBef>
              <a:defRPr/>
            </a:pPr>
            <a:r>
              <a:rPr lang="en-US" sz="2400" kern="0" dirty="0" smtClean="0">
                <a:solidFill>
                  <a:srgbClr val="FFFF00"/>
                </a:solidFill>
                <a:latin typeface="Tahoma"/>
              </a:rPr>
              <a:t>    d</a:t>
            </a:r>
            <a:r>
              <a:rPr lang="en-US" sz="2400" kern="0" dirty="0" err="1" smtClean="0">
                <a:solidFill>
                  <a:srgbClr val="FFFF00"/>
                </a:solidFill>
                <a:latin typeface="Tahoma"/>
              </a:rPr>
              <a:t>eeltjes</a:t>
            </a:r>
            <a:r>
              <a:rPr lang="en-US" sz="2400" kern="0" dirty="0" smtClean="0">
                <a:solidFill>
                  <a:srgbClr val="FFFF00"/>
                </a:solidFill>
                <a:latin typeface="Tahoma"/>
              </a:rPr>
              <a:t> met </a:t>
            </a:r>
            <a:r>
              <a:rPr lang="en-US" sz="2400" kern="0" dirty="0" err="1" smtClean="0">
                <a:solidFill>
                  <a:srgbClr val="FFFF00"/>
                </a:solidFill>
                <a:latin typeface="Tahoma"/>
              </a:rPr>
              <a:t>een</a:t>
            </a:r>
            <a:r>
              <a:rPr lang="en-US" sz="2400" kern="0" dirty="0" smtClean="0">
                <a:solidFill>
                  <a:srgbClr val="FFFF00"/>
                </a:solidFill>
                <a:latin typeface="Tahoma"/>
              </a:rPr>
              <a:t> b-quark 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3077835" y="2212546"/>
            <a:ext cx="914400" cy="914400"/>
          </a:xfrm>
          <a:prstGeom prst="ellipse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3858325" y="1408185"/>
            <a:ext cx="793916" cy="938272"/>
          </a:xfrm>
          <a:prstGeom prst="straightConnector1">
            <a:avLst/>
          </a:prstGeom>
          <a:solidFill>
            <a:srgbClr val="FFFF99"/>
          </a:solidFill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0739251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JohnEll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845" y="1272675"/>
            <a:ext cx="4756729" cy="47567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Enter </a:t>
            </a:r>
            <a:r>
              <a:rPr lang="en-US" dirty="0" err="1" smtClean="0">
                <a:solidFill>
                  <a:srgbClr val="FFFFFF"/>
                </a:solidFill>
              </a:rPr>
              <a:t>Pinguins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 descr="penguin_chal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23" y="1618836"/>
            <a:ext cx="7718493" cy="4410568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60964" y="744639"/>
            <a:ext cx="58682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</a:rPr>
              <a:t>John Ellis </a:t>
            </a:r>
            <a:r>
              <a:rPr lang="en-US" sz="2200" dirty="0" err="1" smtClean="0">
                <a:solidFill>
                  <a:srgbClr val="FFFF00"/>
                </a:solidFill>
              </a:rPr>
              <a:t>verliest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een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spelletje</a:t>
            </a:r>
            <a:r>
              <a:rPr lang="en-US" sz="2200" dirty="0" smtClean="0">
                <a:solidFill>
                  <a:srgbClr val="FFFF00"/>
                </a:solidFill>
              </a:rPr>
              <a:t> darts</a:t>
            </a:r>
            <a:r>
              <a:rPr lang="is-IS" sz="2200" dirty="0" smtClean="0">
                <a:solidFill>
                  <a:srgbClr val="FFFF00"/>
                </a:solidFill>
              </a:rPr>
              <a:t>…</a:t>
            </a:r>
            <a:endParaRPr lang="en-US" sz="2200" dirty="0">
              <a:solidFill>
                <a:srgbClr val="FFFF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35729" y="1357152"/>
            <a:ext cx="2737527" cy="2156261"/>
            <a:chOff x="6055897" y="825292"/>
            <a:chExt cx="2847473" cy="2286000"/>
          </a:xfrm>
        </p:grpSpPr>
        <p:pic>
          <p:nvPicPr>
            <p:cNvPr id="6" name="Picture 5" descr="B2KpiPenguin.tif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55897" y="825292"/>
              <a:ext cx="2847473" cy="2286000"/>
            </a:xfrm>
            <a:prstGeom prst="rect">
              <a:avLst/>
            </a:prstGeom>
            <a:ln w="25400">
              <a:solidFill>
                <a:srgbClr val="0000FF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6564496" y="887413"/>
              <a:ext cx="393269" cy="41945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4" name="Picture 3" descr="Penguin_diagra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76" y="3658420"/>
            <a:ext cx="2129829" cy="2914504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5" name="Picture 4" descr="frankli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7" y="4718485"/>
            <a:ext cx="1905000" cy="1917700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297290" y="6211842"/>
            <a:ext cx="58682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200" dirty="0" smtClean="0">
                <a:solidFill>
                  <a:srgbClr val="FFFF00"/>
                </a:solidFill>
              </a:rPr>
              <a:t>… van Melissa Franklin...</a:t>
            </a:r>
            <a:endParaRPr lang="en-US" sz="2200" dirty="0">
              <a:solidFill>
                <a:srgbClr val="FFFF00"/>
              </a:solidFill>
            </a:endParaRPr>
          </a:p>
        </p:txBody>
      </p:sp>
      <p:pic>
        <p:nvPicPr>
          <p:cNvPr id="15" name="Picture 14" descr="Richard_Feynma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32062" y="149635"/>
            <a:ext cx="1134272" cy="1587981"/>
          </a:xfrm>
          <a:prstGeom prst="rect">
            <a:avLst/>
          </a:prstGeom>
          <a:ln w="25400">
            <a:solidFill>
              <a:srgbClr val="3366FF"/>
            </a:solidFill>
          </a:ln>
        </p:spPr>
      </p:pic>
    </p:spTree>
    <p:extLst>
      <p:ext uri="{BB962C8B-B14F-4D97-AF65-F5344CB8AC3E}">
        <p14:creationId xmlns:p14="http://schemas.microsoft.com/office/powerpoint/2010/main" val="2007628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5250"/>
            <a:ext cx="10353675" cy="66675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</p:pic>
      <p:sp>
        <p:nvSpPr>
          <p:cNvPr id="5" name="TextBox 4"/>
          <p:cNvSpPr txBox="1"/>
          <p:nvPr/>
        </p:nvSpPr>
        <p:spPr>
          <a:xfrm>
            <a:off x="177793" y="220671"/>
            <a:ext cx="3590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 smtClean="0">
                <a:solidFill>
                  <a:srgbClr val="66FFFF"/>
                </a:solidFill>
                <a:latin typeface="Calibri"/>
              </a:rPr>
              <a:t>Pinguins</a:t>
            </a:r>
            <a:r>
              <a:rPr lang="en-US" sz="2000" b="1" dirty="0" smtClean="0">
                <a:solidFill>
                  <a:srgbClr val="66FFFF"/>
                </a:solidFill>
                <a:latin typeface="Calibri"/>
              </a:rPr>
              <a:t> in de Big Bang theory…</a:t>
            </a:r>
            <a:endParaRPr lang="en-US" sz="2000" b="1" dirty="0">
              <a:solidFill>
                <a:srgbClr val="66FFFF"/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5643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52622" cy="7620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Pinguins</a:t>
            </a:r>
            <a:r>
              <a:rPr lang="en-US" dirty="0" smtClean="0">
                <a:solidFill>
                  <a:schemeClr val="bg1"/>
                </a:solidFill>
              </a:rPr>
              <a:t> &amp; Lepton </a:t>
            </a:r>
            <a:r>
              <a:rPr lang="en-US" dirty="0" err="1" smtClean="0">
                <a:solidFill>
                  <a:schemeClr val="bg1"/>
                </a:solidFill>
              </a:rPr>
              <a:t>Universaliteit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28" y="3940716"/>
            <a:ext cx="8027894" cy="2430691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7" name="Picture 3" descr="05-0440-01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027" y="1660943"/>
            <a:ext cx="2754185" cy="2072675"/>
          </a:xfrm>
          <a:prstGeom prst="rect">
            <a:avLst/>
          </a:prstGeom>
          <a:noFill/>
          <a:ln w="31750">
            <a:solidFill>
              <a:srgbClr val="0070C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350531" y="3854837"/>
            <a:ext cx="577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?</a:t>
            </a:r>
            <a:endParaRPr lang="en-US" sz="5400" b="1" dirty="0">
              <a:ln w="9525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031771" y="2017178"/>
            <a:ext cx="3375949" cy="1716440"/>
            <a:chOff x="667174" y="770571"/>
            <a:chExt cx="6502352" cy="415923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174" y="770571"/>
              <a:ext cx="6451062" cy="4159238"/>
            </a:xfrm>
            <a:prstGeom prst="rect">
              <a:avLst/>
            </a:prstGeom>
            <a:ln w="41275">
              <a:noFill/>
            </a:ln>
          </p:spPr>
        </p:pic>
        <p:sp>
          <p:nvSpPr>
            <p:cNvPr id="11" name="Rectangle 10"/>
            <p:cNvSpPr/>
            <p:nvPr/>
          </p:nvSpPr>
          <p:spPr bwMode="auto">
            <a:xfrm>
              <a:off x="6415377" y="875528"/>
              <a:ext cx="460911" cy="473013"/>
            </a:xfrm>
            <a:prstGeom prst="rect">
              <a:avLst/>
            </a:prstGeom>
            <a:solidFill>
              <a:schemeClr val="bg1"/>
            </a:solidFill>
            <a:ln w="412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6421473" y="1686296"/>
              <a:ext cx="454815" cy="473013"/>
            </a:xfrm>
            <a:prstGeom prst="rect">
              <a:avLst/>
            </a:prstGeom>
            <a:solidFill>
              <a:schemeClr val="bg1"/>
            </a:solidFill>
            <a:ln w="412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18168" y="780785"/>
              <a:ext cx="770324" cy="806249"/>
            </a:xfrm>
            <a:prstGeom prst="rect">
              <a:avLst/>
            </a:prstGeom>
            <a:noFill/>
            <a:ln w="412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i="1" dirty="0" smtClean="0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</a:rPr>
                <a:t>m</a:t>
              </a:r>
              <a:r>
                <a:rPr lang="en-US" sz="2000" i="1" baseline="30000" dirty="0" smtClean="0">
                  <a:solidFill>
                    <a:srgbClr val="000000"/>
                  </a:solidFill>
                </a:rPr>
                <a:t>+</a:t>
              </a:r>
              <a:endParaRPr lang="en-US" sz="2000" i="1" baseline="30000" dirty="0">
                <a:solidFill>
                  <a:srgbClr val="0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18170" y="1568616"/>
              <a:ext cx="851356" cy="806249"/>
            </a:xfrm>
            <a:prstGeom prst="rect">
              <a:avLst/>
            </a:prstGeom>
            <a:noFill/>
            <a:ln w="412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</a:rPr>
                <a:t>m</a:t>
              </a:r>
              <a:r>
                <a:rPr lang="mr-IN" sz="2000" i="1" baseline="30000" dirty="0" smtClean="0">
                  <a:solidFill>
                    <a:srgbClr val="000000"/>
                  </a:solidFill>
                </a:rPr>
                <a:t>–</a:t>
              </a:r>
              <a:r>
                <a:rPr lang="en-US" sz="2000" i="1" dirty="0" smtClean="0">
                  <a:solidFill>
                    <a:srgbClr val="000000"/>
                  </a:solidFill>
                </a:rPr>
                <a:t> </a:t>
              </a:r>
              <a:endParaRPr lang="en-US" sz="2000" i="1" baseline="30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372502" y="1141834"/>
            <a:ext cx="18582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</a:rPr>
              <a:t>De quantum</a:t>
            </a:r>
          </a:p>
          <a:p>
            <a:r>
              <a:rPr lang="en-US" sz="2400" i="1" dirty="0" err="1" smtClean="0">
                <a:solidFill>
                  <a:srgbClr val="FFFF00"/>
                </a:solidFill>
              </a:rPr>
              <a:t>pinguin</a:t>
            </a:r>
            <a:r>
              <a:rPr lang="en-US" sz="2400" i="1" dirty="0" smtClean="0">
                <a:solidFill>
                  <a:srgbClr val="FFFF00"/>
                </a:solidFill>
              </a:rPr>
              <a:t> test</a:t>
            </a:r>
            <a:endParaRPr lang="en-US" sz="2400" i="1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3792" y="666215"/>
            <a:ext cx="52919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Zijn</a:t>
            </a:r>
            <a:r>
              <a:rPr lang="en-US" dirty="0" smtClean="0">
                <a:solidFill>
                  <a:srgbClr val="FFFFFF"/>
                </a:solidFill>
              </a:rPr>
              <a:t> de </a:t>
            </a:r>
            <a:r>
              <a:rPr lang="en-US" dirty="0" err="1" smtClean="0">
                <a:solidFill>
                  <a:srgbClr val="FFFFFF"/>
                </a:solidFill>
              </a:rPr>
              <a:t>verschillende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generaties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</a:p>
          <a:p>
            <a:r>
              <a:rPr lang="en-US" dirty="0" err="1" smtClean="0">
                <a:solidFill>
                  <a:srgbClr val="FFFFFF"/>
                </a:solidFill>
              </a:rPr>
              <a:t>deeltjes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wel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echt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identiek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842967" y="2771771"/>
            <a:ext cx="942975" cy="485775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8" name="Oval 17"/>
          <p:cNvSpPr/>
          <p:nvPr/>
        </p:nvSpPr>
        <p:spPr bwMode="auto">
          <a:xfrm>
            <a:off x="1357319" y="2075052"/>
            <a:ext cx="471488" cy="461045"/>
          </a:xfrm>
          <a:prstGeom prst="ellipse">
            <a:avLst/>
          </a:prstGeom>
          <a:noFill/>
          <a:ln w="317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9" name="TextBox 18"/>
          <p:cNvSpPr txBox="1"/>
          <p:nvPr/>
        </p:nvSpPr>
        <p:spPr>
          <a:xfrm>
            <a:off x="7932360" y="2030913"/>
            <a:ext cx="423514" cy="400110"/>
          </a:xfrm>
          <a:prstGeom prst="rect">
            <a:avLst/>
          </a:prstGeom>
          <a:solidFill>
            <a:schemeClr val="bg1"/>
          </a:solidFill>
          <a:ln w="41275">
            <a:noFill/>
          </a:ln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</a:rPr>
              <a:t>e</a:t>
            </a:r>
            <a:r>
              <a:rPr lang="en-US" sz="2000" i="1" baseline="30000" dirty="0" smtClean="0">
                <a:solidFill>
                  <a:srgbClr val="000000"/>
                </a:solidFill>
              </a:rPr>
              <a:t>+</a:t>
            </a:r>
            <a:endParaRPr lang="en-US" sz="2000" i="1" baseline="300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32361" y="2356036"/>
            <a:ext cx="471604" cy="400110"/>
          </a:xfrm>
          <a:prstGeom prst="rect">
            <a:avLst/>
          </a:prstGeom>
          <a:solidFill>
            <a:schemeClr val="bg1"/>
          </a:solidFill>
          <a:ln w="41275">
            <a:noFill/>
          </a:ln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</a:rPr>
              <a:t>e</a:t>
            </a:r>
            <a:r>
              <a:rPr lang="mr-IN" sz="2000" i="1" baseline="30000" dirty="0" smtClean="0">
                <a:solidFill>
                  <a:srgbClr val="000000"/>
                </a:solidFill>
              </a:rPr>
              <a:t>–</a:t>
            </a:r>
            <a:r>
              <a:rPr lang="en-US" sz="2000" i="1" dirty="0" smtClean="0">
                <a:solidFill>
                  <a:srgbClr val="000000"/>
                </a:solidFill>
              </a:rPr>
              <a:t> </a:t>
            </a:r>
            <a:endParaRPr lang="en-US" sz="2000" i="1" baseline="30000" dirty="0">
              <a:solidFill>
                <a:srgbClr val="000000"/>
              </a:solidFill>
            </a:endParaRPr>
          </a:p>
        </p:txBody>
      </p:sp>
      <p:pic>
        <p:nvPicPr>
          <p:cNvPr id="16" name="Picture 15" descr="Penguin_diagr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628" y="268382"/>
            <a:ext cx="1277966" cy="174879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6023584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9" grpId="0" animBg="1"/>
      <p:bldP spid="20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Lepton </a:t>
            </a:r>
            <a:r>
              <a:rPr lang="en-US" dirty="0" err="1" smtClean="0">
                <a:solidFill>
                  <a:schemeClr val="bg1"/>
                </a:solidFill>
              </a:rPr>
              <a:t>Universaliteit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66648"/>
            <a:ext cx="1905000" cy="304800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4325" y="6566648"/>
            <a:ext cx="3568700" cy="304800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1365" y="1124703"/>
            <a:ext cx="8780928" cy="2033868"/>
            <a:chOff x="13448" y="2792132"/>
            <a:chExt cx="8780928" cy="20338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48" y="2792132"/>
              <a:ext cx="6656294" cy="2033868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6642849" y="2792132"/>
              <a:ext cx="2151527" cy="203386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13580" y="3086709"/>
              <a:ext cx="180530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6400" dirty="0" smtClean="0">
                  <a:solidFill>
                    <a:srgbClr val="000000"/>
                  </a:solidFill>
                </a:rPr>
                <a:t>=  R</a:t>
              </a:r>
              <a:endParaRPr lang="en-US" sz="6400" dirty="0">
                <a:solidFill>
                  <a:srgbClr val="0000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2829933" y="4671732"/>
              <a:ext cx="1459680" cy="15426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7" y="3521275"/>
            <a:ext cx="4267675" cy="3009574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cxnSp>
        <p:nvCxnSpPr>
          <p:cNvPr id="12" name="Straight Connector 11"/>
          <p:cNvCxnSpPr/>
          <p:nvPr/>
        </p:nvCxnSpPr>
        <p:spPr bwMode="auto">
          <a:xfrm>
            <a:off x="5003812" y="5135780"/>
            <a:ext cx="2634609" cy="0"/>
          </a:xfrm>
          <a:prstGeom prst="line">
            <a:avLst/>
          </a:prstGeom>
          <a:solidFill>
            <a:srgbClr val="FFFF99"/>
          </a:solidFill>
          <a:ln w="22225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977" y="3494380"/>
            <a:ext cx="3872199" cy="3014432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sp>
        <p:nvSpPr>
          <p:cNvPr id="14" name="Oval 13"/>
          <p:cNvSpPr/>
          <p:nvPr/>
        </p:nvSpPr>
        <p:spPr bwMode="auto">
          <a:xfrm>
            <a:off x="967369" y="4964966"/>
            <a:ext cx="937631" cy="521434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5" name="Oval 14"/>
          <p:cNvSpPr/>
          <p:nvPr/>
        </p:nvSpPr>
        <p:spPr bwMode="auto">
          <a:xfrm>
            <a:off x="5394988" y="4970616"/>
            <a:ext cx="1232452" cy="6096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5536007" y="4907180"/>
            <a:ext cx="3158555" cy="1744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tangle 16"/>
          <p:cNvSpPr/>
          <p:nvPr/>
        </p:nvSpPr>
        <p:spPr bwMode="auto">
          <a:xfrm>
            <a:off x="717985" y="2991264"/>
            <a:ext cx="7776652" cy="1181700"/>
          </a:xfrm>
          <a:prstGeom prst="rect">
            <a:avLst/>
          </a:prstGeom>
          <a:solidFill>
            <a:srgbClr val="000090">
              <a:alpha val="85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8" name="TextBox 17"/>
          <p:cNvSpPr txBox="1"/>
          <p:nvPr/>
        </p:nvSpPr>
        <p:spPr>
          <a:xfrm>
            <a:off x="837471" y="3002839"/>
            <a:ext cx="76897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Recent </a:t>
            </a:r>
            <a:r>
              <a:rPr lang="en-US" sz="3200" dirty="0" err="1" smtClean="0">
                <a:solidFill>
                  <a:srgbClr val="FFFF00"/>
                </a:solidFill>
              </a:rPr>
              <a:t>resultaat</a:t>
            </a:r>
            <a:r>
              <a:rPr lang="en-US" sz="3200" dirty="0" smtClean="0">
                <a:solidFill>
                  <a:srgbClr val="FFFF00"/>
                </a:solidFill>
              </a:rPr>
              <a:t>: R </a:t>
            </a:r>
            <a:r>
              <a:rPr lang="en-US" sz="3200" dirty="0" err="1" smtClean="0">
                <a:solidFill>
                  <a:srgbClr val="FFFF00"/>
                </a:solidFill>
              </a:rPr>
              <a:t>niet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precies</a:t>
            </a:r>
            <a:r>
              <a:rPr lang="en-US" sz="3200" dirty="0" smtClean="0">
                <a:solidFill>
                  <a:srgbClr val="FFFF00"/>
                </a:solidFill>
              </a:rPr>
              <a:t> 1?</a:t>
            </a:r>
          </a:p>
          <a:p>
            <a:r>
              <a:rPr lang="en-US" sz="3200" dirty="0" smtClean="0">
                <a:solidFill>
                  <a:srgbClr val="FFFF00"/>
                </a:solidFill>
                <a:sym typeface="Wingdings"/>
              </a:rPr>
              <a:t> </a:t>
            </a:r>
            <a:r>
              <a:rPr lang="en-US" sz="3200" dirty="0" err="1" smtClean="0">
                <a:solidFill>
                  <a:srgbClr val="FFFF00"/>
                </a:solidFill>
              </a:rPr>
              <a:t>Wellicht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natuurkracht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niet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universeel</a:t>
            </a:r>
            <a:r>
              <a:rPr lang="en-US" sz="3200" dirty="0" smtClean="0">
                <a:solidFill>
                  <a:srgbClr val="FFFF00"/>
                </a:solidFill>
              </a:rPr>
              <a:t>?!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33658" y="2479319"/>
            <a:ext cx="1370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R = 1 ?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1365" y="616539"/>
            <a:ext cx="3286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Meet de </a:t>
            </a:r>
            <a:r>
              <a:rPr lang="en-US" dirty="0" err="1" smtClean="0">
                <a:solidFill>
                  <a:srgbClr val="FFFFFF"/>
                </a:solidFill>
              </a:rPr>
              <a:t>processen</a:t>
            </a:r>
            <a:r>
              <a:rPr lang="en-US" dirty="0" smtClean="0">
                <a:solidFill>
                  <a:srgbClr val="FFFFFF"/>
                </a:solidFill>
              </a:rPr>
              <a:t>: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930658" y="4916700"/>
            <a:ext cx="3369880" cy="476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3932500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Recente</a:t>
            </a:r>
            <a:r>
              <a:rPr lang="en-US" dirty="0" smtClean="0"/>
              <a:t> </a:t>
            </a:r>
            <a:r>
              <a:rPr lang="en-US" dirty="0" err="1" smtClean="0"/>
              <a:t>ontwikkelingen</a:t>
            </a:r>
            <a:r>
              <a:rPr lang="en-US" dirty="0" smtClean="0"/>
              <a:t>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66648"/>
            <a:ext cx="1905000" cy="304800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4325" y="6566648"/>
            <a:ext cx="3568700" cy="304800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1365" y="1124703"/>
            <a:ext cx="8780928" cy="2033868"/>
            <a:chOff x="13448" y="2792132"/>
            <a:chExt cx="8780928" cy="20338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48" y="2792132"/>
              <a:ext cx="6656294" cy="2033868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6642849" y="2792132"/>
              <a:ext cx="2151527" cy="203386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13580" y="3086709"/>
              <a:ext cx="180530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6400" dirty="0" smtClean="0">
                  <a:solidFill>
                    <a:srgbClr val="000000"/>
                  </a:solidFill>
                </a:rPr>
                <a:t>=  R</a:t>
              </a:r>
              <a:endParaRPr lang="en-US" sz="6400" dirty="0">
                <a:solidFill>
                  <a:srgbClr val="0000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2829933" y="4671732"/>
              <a:ext cx="1459680" cy="15426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</p:grpSp>
      <p:cxnSp>
        <p:nvCxnSpPr>
          <p:cNvPr id="12" name="Straight Connector 11"/>
          <p:cNvCxnSpPr/>
          <p:nvPr/>
        </p:nvCxnSpPr>
        <p:spPr bwMode="auto">
          <a:xfrm>
            <a:off x="5003812" y="5135780"/>
            <a:ext cx="2634609" cy="0"/>
          </a:xfrm>
          <a:prstGeom prst="line">
            <a:avLst/>
          </a:prstGeom>
          <a:solidFill>
            <a:srgbClr val="FFFF99"/>
          </a:solidFill>
          <a:ln w="22225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977" y="3494380"/>
            <a:ext cx="3872199" cy="3014432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sp>
        <p:nvSpPr>
          <p:cNvPr id="14" name="Oval 13"/>
          <p:cNvSpPr/>
          <p:nvPr/>
        </p:nvSpPr>
        <p:spPr bwMode="auto">
          <a:xfrm>
            <a:off x="967369" y="4964966"/>
            <a:ext cx="937631" cy="521434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5536007" y="4907180"/>
            <a:ext cx="3158555" cy="1744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7533658" y="2479319"/>
            <a:ext cx="1370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R = 1 ?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1365" y="616539"/>
            <a:ext cx="3286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Meet de </a:t>
            </a:r>
            <a:r>
              <a:rPr lang="en-US" dirty="0" err="1" smtClean="0">
                <a:solidFill>
                  <a:srgbClr val="FFFFFF"/>
                </a:solidFill>
              </a:rPr>
              <a:t>processen</a:t>
            </a:r>
            <a:r>
              <a:rPr lang="en-US" dirty="0" smtClean="0">
                <a:solidFill>
                  <a:srgbClr val="FFFFFF"/>
                </a:solidFill>
              </a:rPr>
              <a:t>: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9" y="3465182"/>
            <a:ext cx="4237467" cy="3101465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1169894" y="4047566"/>
            <a:ext cx="112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22-3-2019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822994" y="4715123"/>
            <a:ext cx="1232452" cy="6096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218271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98" y="896816"/>
            <a:ext cx="4308102" cy="2848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FFFF"/>
                </a:solidFill>
              </a:rPr>
              <a:t>Hoe gedraagt de natuur zich onder extreme omstandigheden?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 bwMode="auto">
          <a:xfrm rot="2024571">
            <a:off x="2220044" y="3307691"/>
            <a:ext cx="3683192" cy="553694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569"/>
          <a:stretch/>
        </p:blipFill>
        <p:spPr>
          <a:xfrm>
            <a:off x="5665101" y="3804367"/>
            <a:ext cx="2958679" cy="3053633"/>
          </a:xfrm>
          <a:prstGeom prst="ellipse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10903" y="4934061"/>
            <a:ext cx="2594895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b="1" i="1" smtClean="0">
                <a:solidFill>
                  <a:srgbClr val="FF0000"/>
                </a:solidFill>
                <a:latin typeface="Helvetica Neue"/>
                <a:cs typeface="Helvetica Neue"/>
              </a:rPr>
              <a:t>Deeltjesversnellers</a:t>
            </a:r>
            <a:endParaRPr lang="en-US" sz="2100" b="1" i="1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13998" y="1033690"/>
            <a:ext cx="3279301" cy="2737497"/>
          </a:xfrm>
          <a:prstGeom prst="rect">
            <a:avLst/>
          </a:prstGeom>
          <a:noFill/>
          <a:ln w="57150" cap="flat" cmpd="sng" algn="ctr">
            <a:solidFill>
              <a:srgbClr val="FFEC0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0" name="TextBox 19"/>
          <p:cNvSpPr txBox="1"/>
          <p:nvPr/>
        </p:nvSpPr>
        <p:spPr>
          <a:xfrm>
            <a:off x="4571999" y="965254"/>
            <a:ext cx="3472898" cy="66474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19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Experimenteel</a:t>
            </a:r>
            <a:r>
              <a:rPr lang="en-US" sz="19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getest</a:t>
            </a:r>
            <a:r>
              <a:rPr lang="en-US" sz="19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/>
            </a:r>
            <a:b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</a:b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domein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van </a:t>
            </a: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Standaard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Model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1800" y="3223688"/>
            <a:ext cx="1671801" cy="1332812"/>
          </a:xfrm>
          <a:prstGeom prst="rect">
            <a:avLst/>
          </a:prstGeom>
          <a:solidFill>
            <a:srgbClr val="FF0000"/>
          </a:solidFill>
          <a:ln w="38100" cmpd="sng">
            <a:solidFill>
              <a:srgbClr val="FF0000"/>
            </a:solidFill>
          </a:ln>
          <a:effectLst>
            <a:glow rad="825500">
              <a:srgbClr val="FF0000">
                <a:alpha val="75000"/>
              </a:srgbClr>
            </a:glow>
          </a:effectLst>
        </p:spPr>
      </p:pic>
      <p:cxnSp>
        <p:nvCxnSpPr>
          <p:cNvPr id="21" name="Straight Arrow Connector 20"/>
          <p:cNvCxnSpPr/>
          <p:nvPr/>
        </p:nvCxnSpPr>
        <p:spPr bwMode="auto">
          <a:xfrm flipH="1">
            <a:off x="4057599" y="1170565"/>
            <a:ext cx="5144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5403533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Een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nieuwe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natuurkracht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1762"/>
            <a:ext cx="1905000" cy="304800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4325" y="6481762"/>
            <a:ext cx="3568700" cy="304800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4" y="1014410"/>
            <a:ext cx="6270418" cy="35271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42909" y="4924511"/>
            <a:ext cx="8326808" cy="1541559"/>
          </a:xfrm>
          <a:prstGeom prst="rect">
            <a:avLst/>
          </a:prstGeom>
          <a:solidFill>
            <a:srgbClr val="000090">
              <a:alpha val="85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9" name="TextBox 8"/>
          <p:cNvSpPr txBox="1"/>
          <p:nvPr/>
        </p:nvSpPr>
        <p:spPr>
          <a:xfrm>
            <a:off x="423137" y="4924511"/>
            <a:ext cx="83465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</a:rPr>
              <a:t>Drie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experimenten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zien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kleine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aanwijzing</a:t>
            </a:r>
            <a:r>
              <a:rPr lang="en-US" sz="3200" dirty="0" smtClean="0">
                <a:solidFill>
                  <a:srgbClr val="FFFF00"/>
                </a:solidFill>
              </a:rPr>
              <a:t>:</a:t>
            </a:r>
          </a:p>
          <a:p>
            <a:r>
              <a:rPr lang="en-US" sz="3200" dirty="0" smtClean="0">
                <a:solidFill>
                  <a:srgbClr val="FFFF00"/>
                </a:solidFill>
                <a:sym typeface="Wingdings"/>
              </a:rPr>
              <a:t></a:t>
            </a:r>
            <a:r>
              <a:rPr lang="en-US" sz="3200" dirty="0" err="1" smtClean="0">
                <a:solidFill>
                  <a:srgbClr val="FFFF00"/>
                </a:solidFill>
                <a:sym typeface="Wingdings"/>
              </a:rPr>
              <a:t>Nieuwe</a:t>
            </a:r>
            <a:r>
              <a:rPr lang="en-US" sz="3200" dirty="0" smtClean="0">
                <a:solidFill>
                  <a:srgbClr val="FFFF00"/>
                </a:solidFill>
                <a:sym typeface="Wingdings"/>
              </a:rPr>
              <a:t> regel in de </a:t>
            </a:r>
            <a:r>
              <a:rPr lang="en-US" sz="3200" dirty="0" err="1" smtClean="0">
                <a:solidFill>
                  <a:srgbClr val="FFFF00"/>
                </a:solidFill>
                <a:sym typeface="Wingdings"/>
              </a:rPr>
              <a:t>fundamentele</a:t>
            </a:r>
            <a:r>
              <a:rPr lang="en-US" sz="32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sym typeface="Wingdings"/>
              </a:rPr>
              <a:t>theorie</a:t>
            </a:r>
            <a:r>
              <a:rPr lang="en-US" sz="3200" dirty="0" smtClean="0">
                <a:solidFill>
                  <a:srgbClr val="FFFF00"/>
                </a:solidFill>
                <a:sym typeface="Wingdings"/>
              </a:rPr>
              <a:t>?!</a:t>
            </a:r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  <a:sym typeface="Wingdings"/>
              </a:rPr>
              <a:t> </a:t>
            </a:r>
            <a:r>
              <a:rPr lang="en-US" sz="3200" dirty="0" smtClean="0">
                <a:solidFill>
                  <a:srgbClr val="FFFF00"/>
                </a:solidFill>
              </a:rPr>
              <a:t>Meer </a:t>
            </a:r>
            <a:r>
              <a:rPr lang="en-US" sz="3200" dirty="0" err="1" smtClean="0">
                <a:solidFill>
                  <a:srgbClr val="FFFF00"/>
                </a:solidFill>
              </a:rPr>
              <a:t>onderzoek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onderweg</a:t>
            </a:r>
            <a:r>
              <a:rPr lang="en-US" sz="3200" dirty="0" smtClean="0">
                <a:solidFill>
                  <a:srgbClr val="FFFF00"/>
                </a:solidFill>
              </a:rPr>
              <a:t>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4644" y="770368"/>
            <a:ext cx="2829341" cy="401519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215183" y="3710398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halkduster" charset="0"/>
                <a:ea typeface="Chalkduster" charset="0"/>
                <a:cs typeface="Chalkduster" charset="0"/>
              </a:rPr>
              <a:t>+ ???</a:t>
            </a:r>
            <a:endParaRPr lang="en-US" dirty="0">
              <a:latin typeface="Chalkduster" charset="0"/>
              <a:ea typeface="Chalkduster" charset="0"/>
              <a:cs typeface="Chalkdus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202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3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5" y="449730"/>
            <a:ext cx="7970846" cy="535355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336928" y="3032162"/>
            <a:ext cx="1198753" cy="1308754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668565" y="3032162"/>
            <a:ext cx="1376735" cy="134762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84" y="4001849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461072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Quarks</a:t>
            </a:r>
            <a:endParaRPr lang="en-US" sz="1600" dirty="0">
              <a:solidFill>
                <a:srgbClr val="FFFFFF"/>
              </a:solidFill>
              <a:latin typeface="Arial Hebrew Light"/>
            </a:endParaRPr>
          </a:p>
        </p:txBody>
      </p:sp>
      <p:sp>
        <p:nvSpPr>
          <p:cNvPr id="12" name="TextBox 11"/>
          <p:cNvSpPr txBox="1"/>
          <p:nvPr/>
        </p:nvSpPr>
        <p:spPr>
          <a:xfrm rot="21041193">
            <a:off x="575499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68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50.000001%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68565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49.999999%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98051" y="4366831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551943" y="4130492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298051" y="4094715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320863" y="608714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4172719" y="4859235"/>
            <a:ext cx="2125229" cy="2008483"/>
            <a:chOff x="3822826" y="4265361"/>
            <a:chExt cx="2578788" cy="2343197"/>
          </a:xfrm>
        </p:grpSpPr>
        <p:pic>
          <p:nvPicPr>
            <p:cNvPr id="5" name="Picture 4" descr="Annihilation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6"/>
            <a:stretch/>
          </p:blipFill>
          <p:spPr>
            <a:xfrm>
              <a:off x="3879428" y="4265361"/>
              <a:ext cx="2431471" cy="227526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3900583" y="6180947"/>
              <a:ext cx="220298" cy="20732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822826" y="6375315"/>
              <a:ext cx="2578788" cy="233243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</p:grpSp>
      <p:sp>
        <p:nvSpPr>
          <p:cNvPr id="21" name="Right Arrow 20"/>
          <p:cNvSpPr/>
          <p:nvPr/>
        </p:nvSpPr>
        <p:spPr bwMode="auto">
          <a:xfrm>
            <a:off x="3537730" y="6349400"/>
            <a:ext cx="557225" cy="29026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6784059" y="5570000"/>
            <a:ext cx="676517" cy="118586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519137" y="2992208"/>
            <a:ext cx="557225" cy="29026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32" y="159046"/>
            <a:ext cx="2029242" cy="2936289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31" name="TextBox 30"/>
          <p:cNvSpPr txBox="1"/>
          <p:nvPr/>
        </p:nvSpPr>
        <p:spPr>
          <a:xfrm>
            <a:off x="857092" y="2294786"/>
            <a:ext cx="986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halkduster" charset="0"/>
                <a:ea typeface="Chalkduster" charset="0"/>
                <a:cs typeface="Chalkduster" charset="0"/>
              </a:rPr>
              <a:t>+ ???</a:t>
            </a:r>
            <a:endParaRPr lang="en-US" sz="24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45795" y="2641108"/>
            <a:ext cx="9057999" cy="1037846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30" name="TextBox 29"/>
          <p:cNvSpPr txBox="1"/>
          <p:nvPr/>
        </p:nvSpPr>
        <p:spPr>
          <a:xfrm>
            <a:off x="45795" y="2810547"/>
            <a:ext cx="901599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err="1" smtClean="0">
                <a:solidFill>
                  <a:srgbClr val="FF6600"/>
                </a:solidFill>
              </a:rPr>
              <a:t>Nieuwe</a:t>
            </a:r>
            <a:r>
              <a:rPr lang="en-US" sz="3800" dirty="0" smtClean="0">
                <a:solidFill>
                  <a:srgbClr val="FF6600"/>
                </a:solidFill>
              </a:rPr>
              <a:t> </a:t>
            </a:r>
            <a:r>
              <a:rPr lang="en-US" sz="3800" dirty="0" err="1" smtClean="0">
                <a:solidFill>
                  <a:srgbClr val="FF6600"/>
                </a:solidFill>
              </a:rPr>
              <a:t>stap</a:t>
            </a:r>
            <a:r>
              <a:rPr lang="en-US" sz="3800" dirty="0" smtClean="0">
                <a:solidFill>
                  <a:srgbClr val="FF6600"/>
                </a:solidFill>
              </a:rPr>
              <a:t> in </a:t>
            </a:r>
            <a:r>
              <a:rPr lang="en-US" sz="3800" dirty="0" err="1" smtClean="0">
                <a:solidFill>
                  <a:srgbClr val="FF6600"/>
                </a:solidFill>
              </a:rPr>
              <a:t>begrijpen</a:t>
            </a:r>
            <a:r>
              <a:rPr lang="en-US" sz="3800" dirty="0" smtClean="0">
                <a:solidFill>
                  <a:srgbClr val="FF6600"/>
                </a:solidFill>
              </a:rPr>
              <a:t> van de </a:t>
            </a:r>
            <a:r>
              <a:rPr lang="en-US" sz="3800" dirty="0" err="1" smtClean="0">
                <a:solidFill>
                  <a:srgbClr val="FF6600"/>
                </a:solidFill>
              </a:rPr>
              <a:t>oerknal</a:t>
            </a:r>
            <a:r>
              <a:rPr lang="en-US" sz="3800" dirty="0" smtClean="0">
                <a:solidFill>
                  <a:srgbClr val="FF6600"/>
                </a:solidFill>
              </a:rPr>
              <a:t>?</a:t>
            </a:r>
            <a:endParaRPr lang="en-US" sz="3800" dirty="0">
              <a:solidFill>
                <a:srgbClr val="FF66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FFFF"/>
                </a:solidFill>
              </a:rPr>
              <a:t>Hoe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is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verdwenen</a:t>
            </a:r>
            <a:r>
              <a:rPr lang="en-US" dirty="0">
                <a:solidFill>
                  <a:srgbClr val="FFFFFF"/>
                </a:solidFill>
              </a:rPr>
              <a:t> in de Big Bang?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232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9" grpId="0" animBg="1"/>
      <p:bldP spid="30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nwi_cirkel_h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414" y="0"/>
            <a:ext cx="8382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289634" y="609600"/>
            <a:ext cx="17143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Tahoma"/>
              </a:rPr>
              <a:t>A</a:t>
            </a:r>
            <a:r>
              <a:rPr lang="nl-NL" sz="2400" dirty="0" smtClean="0">
                <a:solidFill>
                  <a:srgbClr val="FFFFFF"/>
                </a:solidFill>
                <a:latin typeface="Tahoma"/>
              </a:rPr>
              <a:t>stronomie</a:t>
            </a:r>
            <a:endParaRPr lang="nl-NL" sz="240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6651370" y="504848"/>
            <a:ext cx="16366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 dirty="0" err="1" smtClean="0">
                <a:solidFill>
                  <a:srgbClr val="FFFFFF"/>
                </a:solidFill>
                <a:latin typeface="Tahoma"/>
              </a:rPr>
              <a:t>Deeltjes-fysica</a:t>
            </a:r>
            <a:endParaRPr lang="nl-NL" sz="240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1005" y="1574633"/>
            <a:ext cx="526705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err="1" smtClean="0">
                <a:solidFill>
                  <a:srgbClr val="FFFFFF"/>
                </a:solidFill>
              </a:rPr>
              <a:t>Huidige</a:t>
            </a:r>
            <a:r>
              <a:rPr lang="en-US" b="1" i="1" u="sng" dirty="0" smtClean="0">
                <a:solidFill>
                  <a:srgbClr val="FFFFFF"/>
                </a:solidFill>
              </a:rPr>
              <a:t> status </a:t>
            </a:r>
            <a:r>
              <a:rPr lang="en-US" b="1" i="1" u="sng" dirty="0" err="1" smtClean="0">
                <a:solidFill>
                  <a:srgbClr val="FFFFFF"/>
                </a:solidFill>
              </a:rPr>
              <a:t>en</a:t>
            </a:r>
            <a:r>
              <a:rPr lang="en-US" b="1" i="1" u="sng" dirty="0" smtClean="0">
                <a:solidFill>
                  <a:srgbClr val="FFFFFF"/>
                </a:solidFill>
              </a:rPr>
              <a:t> </a:t>
            </a:r>
            <a:r>
              <a:rPr lang="en-US" b="1" i="1" u="sng" dirty="0" err="1" smtClean="0">
                <a:solidFill>
                  <a:srgbClr val="FFFFFF"/>
                </a:solidFill>
              </a:rPr>
              <a:t>conclusie</a:t>
            </a:r>
            <a:r>
              <a:rPr lang="en-US" b="1" i="1" u="sng" dirty="0" smtClean="0">
                <a:solidFill>
                  <a:srgbClr val="FFFFFF"/>
                </a:solidFill>
              </a:rPr>
              <a:t>:</a:t>
            </a:r>
          </a:p>
          <a:p>
            <a:r>
              <a:rPr lang="en-US" sz="2400" b="1" dirty="0" smtClean="0">
                <a:solidFill>
                  <a:srgbClr val="FFFFFF"/>
                </a:solidFill>
              </a:rPr>
              <a:t>Met LHC op </a:t>
            </a:r>
            <a:r>
              <a:rPr lang="en-US" sz="2400" b="1" dirty="0" err="1" smtClean="0">
                <a:solidFill>
                  <a:srgbClr val="FFFFFF"/>
                </a:solidFill>
              </a:rPr>
              <a:t>zoek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naar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theorie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oorsprong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elementaire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deeltjes</a:t>
            </a:r>
            <a:r>
              <a:rPr lang="en-US" sz="2400" b="1" dirty="0" smtClean="0">
                <a:solidFill>
                  <a:srgbClr val="FFFFFF"/>
                </a:solidFill>
              </a:rPr>
              <a:t> in </a:t>
            </a:r>
            <a:r>
              <a:rPr lang="en-US" sz="2400" b="1" dirty="0" err="1" smtClean="0">
                <a:solidFill>
                  <a:srgbClr val="FFFFFF"/>
                </a:solidFill>
              </a:rPr>
              <a:t>oerknal</a:t>
            </a:r>
            <a:r>
              <a:rPr lang="en-US" sz="2400" b="1" dirty="0" smtClean="0">
                <a:solidFill>
                  <a:srgbClr val="FFFFFF"/>
                </a:solidFill>
              </a:rPr>
              <a:t>. </a:t>
            </a:r>
            <a:endParaRPr lang="en-US" sz="2400" b="1" dirty="0">
              <a:solidFill>
                <a:srgbClr val="FFFFFF"/>
              </a:solidFill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2200" b="1" dirty="0" smtClean="0">
                <a:solidFill>
                  <a:srgbClr val="62FF50"/>
                </a:solidFill>
              </a:rPr>
              <a:t>Higgs </a:t>
            </a:r>
            <a:r>
              <a:rPr lang="en-US" sz="2200" b="1" dirty="0" err="1" smtClean="0">
                <a:solidFill>
                  <a:srgbClr val="62FF50"/>
                </a:solidFill>
              </a:rPr>
              <a:t>deeltje</a:t>
            </a:r>
            <a:r>
              <a:rPr lang="en-US" sz="2200" b="1" dirty="0" smtClean="0">
                <a:solidFill>
                  <a:srgbClr val="62FF50"/>
                </a:solidFill>
              </a:rPr>
              <a:t> </a:t>
            </a:r>
            <a:r>
              <a:rPr lang="en-US" sz="2200" b="1" dirty="0" err="1" smtClean="0">
                <a:solidFill>
                  <a:srgbClr val="62FF50"/>
                </a:solidFill>
              </a:rPr>
              <a:t>en</a:t>
            </a:r>
            <a:r>
              <a:rPr lang="en-US" sz="2200" b="1" dirty="0" smtClean="0">
                <a:solidFill>
                  <a:srgbClr val="62FF50"/>
                </a:solidFill>
              </a:rPr>
              <a:t> veld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2200" b="1" dirty="0" err="1" smtClean="0">
                <a:solidFill>
                  <a:srgbClr val="62FF50"/>
                </a:solidFill>
              </a:rPr>
              <a:t>Materie</a:t>
            </a:r>
            <a:r>
              <a:rPr lang="en-US" sz="2200" b="1" dirty="0" smtClean="0">
                <a:solidFill>
                  <a:srgbClr val="62FF50"/>
                </a:solidFill>
              </a:rPr>
              <a:t> </a:t>
            </a:r>
            <a:r>
              <a:rPr lang="mr-IN" sz="2200" b="1" dirty="0" smtClean="0">
                <a:solidFill>
                  <a:srgbClr val="62FF50"/>
                </a:solidFill>
              </a:rPr>
              <a:t>–</a:t>
            </a:r>
            <a:r>
              <a:rPr lang="en-US" sz="2200" b="1" dirty="0" smtClean="0">
                <a:solidFill>
                  <a:srgbClr val="62FF50"/>
                </a:solidFill>
              </a:rPr>
              <a:t> </a:t>
            </a:r>
            <a:r>
              <a:rPr lang="en-US" sz="2200" b="1" dirty="0" err="1" smtClean="0">
                <a:solidFill>
                  <a:srgbClr val="62FF50"/>
                </a:solidFill>
              </a:rPr>
              <a:t>antimaterie</a:t>
            </a:r>
            <a:r>
              <a:rPr lang="en-US" sz="2200" b="1" dirty="0" smtClean="0">
                <a:solidFill>
                  <a:srgbClr val="62FF50"/>
                </a:solidFill>
              </a:rPr>
              <a:t> </a:t>
            </a:r>
            <a:r>
              <a:rPr lang="en-US" sz="2200" b="1" dirty="0" err="1" smtClean="0">
                <a:solidFill>
                  <a:srgbClr val="62FF50"/>
                </a:solidFill>
              </a:rPr>
              <a:t>asymmetrie</a:t>
            </a:r>
            <a:endParaRPr lang="en-US" sz="2200" b="1" dirty="0" smtClean="0">
              <a:solidFill>
                <a:srgbClr val="62FF50"/>
              </a:solidFill>
            </a:endParaRPr>
          </a:p>
          <a:p>
            <a:pPr marL="457200" indent="-457200">
              <a:buFont typeface=".AppleSystemUIFont" charset="-120"/>
              <a:buChar char="?"/>
            </a:pPr>
            <a:r>
              <a:rPr lang="en-US" sz="2200" b="1" dirty="0" err="1" smtClean="0">
                <a:solidFill>
                  <a:srgbClr val="FFFF00"/>
                </a:solidFill>
              </a:rPr>
              <a:t>Bestaat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er</a:t>
            </a:r>
            <a:r>
              <a:rPr lang="en-US" sz="2200" b="1" dirty="0" smtClean="0">
                <a:solidFill>
                  <a:srgbClr val="FFFF00"/>
                </a:solidFill>
              </a:rPr>
              <a:t> nog </a:t>
            </a:r>
            <a:r>
              <a:rPr lang="en-US" sz="2200" b="1" dirty="0" err="1" smtClean="0">
                <a:solidFill>
                  <a:srgbClr val="FFFF00"/>
                </a:solidFill>
              </a:rPr>
              <a:t>een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nieuwe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natuurkracht</a:t>
            </a:r>
            <a:r>
              <a:rPr lang="en-US" sz="2200" b="1" dirty="0" smtClean="0">
                <a:solidFill>
                  <a:srgbClr val="FFFF00"/>
                </a:solidFill>
              </a:rPr>
              <a:t>?</a:t>
            </a:r>
          </a:p>
          <a:p>
            <a:pPr marL="457200" indent="-457200">
              <a:buFont typeface=".AppleSystemUIFont" charset="-120"/>
              <a:buChar char="?"/>
            </a:pPr>
            <a:r>
              <a:rPr lang="en-US" sz="2200" b="1" dirty="0" err="1" smtClean="0">
                <a:solidFill>
                  <a:srgbClr val="FFFF00"/>
                </a:solidFill>
              </a:rPr>
              <a:t>Zijn</a:t>
            </a:r>
            <a:r>
              <a:rPr lang="en-US" sz="2200" b="1" dirty="0" smtClean="0">
                <a:solidFill>
                  <a:srgbClr val="FFFF00"/>
                </a:solidFill>
              </a:rPr>
              <a:t> 3 </a:t>
            </a:r>
            <a:r>
              <a:rPr lang="en-US" sz="2200" b="1" dirty="0" err="1" smtClean="0">
                <a:solidFill>
                  <a:srgbClr val="FFFF00"/>
                </a:solidFill>
              </a:rPr>
              <a:t>kopieen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deeltjes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een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logische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noodzakelijkheid</a:t>
            </a:r>
            <a:r>
              <a:rPr lang="en-US" sz="2200" b="1" dirty="0" smtClean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892851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Toekomst</a:t>
            </a:r>
            <a:r>
              <a:rPr lang="en-US" dirty="0" smtClean="0"/>
              <a:t>: “</a:t>
            </a:r>
            <a:r>
              <a:rPr lang="en-US" dirty="0" err="1" smtClean="0"/>
              <a:t>Cirkels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Driehoeken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14" y="4331458"/>
            <a:ext cx="3267097" cy="2452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680" y="4393274"/>
            <a:ext cx="4597039" cy="2298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680" y="1103203"/>
            <a:ext cx="4597039" cy="24185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8" y="985804"/>
            <a:ext cx="3630706" cy="25628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3071" y="680229"/>
            <a:ext cx="8159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</a:rPr>
              <a:t>D</a:t>
            </a:r>
            <a:r>
              <a:rPr lang="en-US" sz="2400" b="1" dirty="0" err="1" smtClean="0">
                <a:solidFill>
                  <a:srgbClr val="FFFF00"/>
                </a:solidFill>
              </a:rPr>
              <a:t>eeltjes-versnellers</a:t>
            </a:r>
            <a:r>
              <a:rPr lang="en-US" sz="2400" b="1" dirty="0" smtClean="0">
                <a:solidFill>
                  <a:srgbClr val="FFFF00"/>
                </a:solidFill>
              </a:rPr>
              <a:t>: </a:t>
            </a:r>
            <a:r>
              <a:rPr lang="en-US" sz="2400" b="1" dirty="0" err="1" smtClean="0">
                <a:solidFill>
                  <a:srgbClr val="FFFF00"/>
                </a:solidFill>
              </a:rPr>
              <a:t>natuurkunde</a:t>
            </a:r>
            <a:r>
              <a:rPr lang="en-US" sz="2400" b="1" dirty="0" smtClean="0">
                <a:solidFill>
                  <a:srgbClr val="FFFF00"/>
                </a:solidFill>
              </a:rPr>
              <a:t> van de </a:t>
            </a:r>
            <a:r>
              <a:rPr lang="en-US" sz="2400" b="1" dirty="0" err="1" smtClean="0">
                <a:solidFill>
                  <a:srgbClr val="FFFF00"/>
                </a:solidFill>
              </a:rPr>
              <a:t>oerknal</a:t>
            </a:r>
            <a:r>
              <a:rPr lang="mr-IN" sz="2400" b="1" dirty="0" smtClean="0">
                <a:solidFill>
                  <a:srgbClr val="FFFF00"/>
                </a:solidFill>
              </a:rPr>
              <a:t>…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6518" y="3835148"/>
            <a:ext cx="7877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993E"/>
                </a:solidFill>
              </a:rPr>
              <a:t>Gravitatie</a:t>
            </a:r>
            <a:r>
              <a:rPr lang="en-US" sz="2400" b="1" dirty="0" err="1">
                <a:solidFill>
                  <a:srgbClr val="FF993E"/>
                </a:solidFill>
              </a:rPr>
              <a:t>-</a:t>
            </a:r>
            <a:r>
              <a:rPr lang="en-US" sz="2400" b="1" dirty="0" err="1" smtClean="0">
                <a:solidFill>
                  <a:srgbClr val="FF993E"/>
                </a:solidFill>
              </a:rPr>
              <a:t>detectoren</a:t>
            </a:r>
            <a:r>
              <a:rPr lang="en-US" sz="2400" b="1" dirty="0" smtClean="0">
                <a:solidFill>
                  <a:srgbClr val="FF993E"/>
                </a:solidFill>
              </a:rPr>
              <a:t>: </a:t>
            </a:r>
            <a:r>
              <a:rPr lang="en-US" sz="2400" b="1" dirty="0" err="1" smtClean="0">
                <a:solidFill>
                  <a:srgbClr val="FF993E"/>
                </a:solidFill>
              </a:rPr>
              <a:t>luisteren</a:t>
            </a:r>
            <a:r>
              <a:rPr lang="en-US" sz="2400" b="1" dirty="0" smtClean="0">
                <a:solidFill>
                  <a:srgbClr val="FF993E"/>
                </a:solidFill>
              </a:rPr>
              <a:t> </a:t>
            </a:r>
            <a:r>
              <a:rPr lang="en-US" sz="2400" b="1" dirty="0" err="1" smtClean="0">
                <a:solidFill>
                  <a:srgbClr val="FF993E"/>
                </a:solidFill>
              </a:rPr>
              <a:t>naar</a:t>
            </a:r>
            <a:r>
              <a:rPr lang="en-US" sz="2400" b="1" dirty="0" smtClean="0">
                <a:solidFill>
                  <a:srgbClr val="FF993E"/>
                </a:solidFill>
              </a:rPr>
              <a:t> de </a:t>
            </a:r>
            <a:r>
              <a:rPr lang="en-US" sz="2400" b="1" dirty="0" err="1" smtClean="0">
                <a:solidFill>
                  <a:srgbClr val="FF993E"/>
                </a:solidFill>
              </a:rPr>
              <a:t>oerknal</a:t>
            </a:r>
            <a:r>
              <a:rPr lang="mr-IN" sz="2400" b="1" dirty="0" smtClean="0">
                <a:solidFill>
                  <a:srgbClr val="FF993E"/>
                </a:solidFill>
              </a:rPr>
              <a:t>…</a:t>
            </a:r>
            <a:endParaRPr lang="en-US" sz="2400" b="1" dirty="0">
              <a:solidFill>
                <a:srgbClr val="FF993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17890" y="3082041"/>
            <a:ext cx="5555978" cy="707886"/>
          </a:xfrm>
          <a:prstGeom prst="rect">
            <a:avLst/>
          </a:prstGeom>
          <a:solidFill>
            <a:srgbClr val="000090"/>
          </a:solidFill>
          <a:ln>
            <a:solidFill>
              <a:schemeClr val="bg1"/>
            </a:solidFill>
          </a:ln>
          <a:effectLst>
            <a:glow rad="1905000">
              <a:srgbClr val="000090"/>
            </a:glow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Dank </a:t>
            </a:r>
            <a:r>
              <a:rPr lang="en-US" sz="4000" dirty="0" err="1" smtClean="0">
                <a:solidFill>
                  <a:srgbClr val="FFFFFF"/>
                </a:solidFill>
              </a:rPr>
              <a:t>voor</a:t>
            </a:r>
            <a:r>
              <a:rPr lang="en-US" sz="4000" dirty="0" smtClean="0">
                <a:solidFill>
                  <a:srgbClr val="FFFFFF"/>
                </a:solidFill>
              </a:rPr>
              <a:t> </a:t>
            </a:r>
            <a:r>
              <a:rPr lang="en-US" sz="4000" dirty="0" err="1" smtClean="0">
                <a:solidFill>
                  <a:srgbClr val="FFFFFF"/>
                </a:solidFill>
              </a:rPr>
              <a:t>uw</a:t>
            </a:r>
            <a:r>
              <a:rPr lang="en-US" sz="4000" dirty="0" smtClean="0">
                <a:solidFill>
                  <a:srgbClr val="FFFFFF"/>
                </a:solidFill>
              </a:rPr>
              <a:t> </a:t>
            </a:r>
            <a:r>
              <a:rPr lang="en-US" sz="4000" dirty="0" err="1" smtClean="0">
                <a:solidFill>
                  <a:srgbClr val="FFFFFF"/>
                </a:solidFill>
              </a:rPr>
              <a:t>aandacht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8623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049" y="154498"/>
            <a:ext cx="4420736" cy="654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54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Toepassingen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0414" y="1754793"/>
            <a:ext cx="6601314" cy="348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86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Beginning of Time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81" y="917985"/>
            <a:ext cx="6683188" cy="4749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5389" y="5849471"/>
            <a:ext cx="6404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Compare to the south pole of the earth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5892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Beginning of Time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81" y="917985"/>
            <a:ext cx="6683188" cy="4749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5389" y="5849471"/>
            <a:ext cx="6404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Compare to the south pole of the earth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383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Northpole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5012" y="868045"/>
            <a:ext cx="5366436" cy="536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702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Northpo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012" y="868045"/>
            <a:ext cx="5366436" cy="536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688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602114" name="Picture 2" descr="cerntod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</p:spPr>
      </p:pic>
      <p:sp>
        <p:nvSpPr>
          <p:cNvPr id="602115" name="Rectangle 3"/>
          <p:cNvSpPr>
            <a:spLocks noChangeArrowheads="1"/>
          </p:cNvSpPr>
          <p:nvPr/>
        </p:nvSpPr>
        <p:spPr bwMode="auto">
          <a:xfrm>
            <a:off x="0" y="235864"/>
            <a:ext cx="7063015" cy="595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CERN: </a:t>
            </a:r>
            <a:r>
              <a:rPr lang="en-US" b="1" i="1" dirty="0" smtClean="0">
                <a:solidFill>
                  <a:srgbClr val="FFFF00"/>
                </a:solidFill>
              </a:rPr>
              <a:t>het </a:t>
            </a:r>
            <a:r>
              <a:rPr lang="en-US" b="1" i="1" dirty="0" err="1" smtClean="0">
                <a:solidFill>
                  <a:srgbClr val="FFFF00"/>
                </a:solidFill>
              </a:rPr>
              <a:t>laboratorium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1556" y="18287"/>
            <a:ext cx="2892443" cy="183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662453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Hoe kun je het je </a:t>
            </a:r>
            <a:r>
              <a:rPr lang="en-US" dirty="0" err="1" smtClean="0"/>
              <a:t>voorstellen</a:t>
            </a:r>
            <a:r>
              <a:rPr lang="en-US" dirty="0"/>
              <a:t>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april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heelal-ballon-uitdijen-500x3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09" y="881142"/>
            <a:ext cx="8940231" cy="57575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4920" y="833348"/>
            <a:ext cx="52755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err="1" smtClean="0">
                <a:solidFill>
                  <a:srgbClr val="FFFF00"/>
                </a:solidFill>
              </a:rPr>
              <a:t>Discussie</a:t>
            </a:r>
            <a:r>
              <a:rPr lang="en-US" i="1" u="sng" dirty="0" smtClean="0">
                <a:solidFill>
                  <a:srgbClr val="FFFF00"/>
                </a:solidFill>
              </a:rPr>
              <a:t>:</a:t>
            </a:r>
          </a:p>
          <a:p>
            <a:r>
              <a:rPr lang="en-US" i="1" dirty="0" err="1" smtClean="0">
                <a:solidFill>
                  <a:srgbClr val="FFFF00"/>
                </a:solidFill>
              </a:rPr>
              <a:t>Licht</a:t>
            </a:r>
            <a:r>
              <a:rPr lang="en-US" i="1" dirty="0" smtClean="0">
                <a:solidFill>
                  <a:srgbClr val="FFFF00"/>
                </a:solidFill>
              </a:rPr>
              <a:t> was 13 </a:t>
            </a:r>
            <a:r>
              <a:rPr lang="en-US" i="1" dirty="0" err="1" smtClean="0">
                <a:solidFill>
                  <a:srgbClr val="FFFF00"/>
                </a:solidFill>
              </a:rPr>
              <a:t>miljard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jaar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onderweg</a:t>
            </a:r>
            <a:endParaRPr lang="en-US" i="1" dirty="0" smtClean="0">
              <a:solidFill>
                <a:srgbClr val="FFFF00"/>
              </a:solidFill>
            </a:endParaRPr>
          </a:p>
          <a:p>
            <a:r>
              <a:rPr lang="en-US" i="1" dirty="0" smtClean="0">
                <a:solidFill>
                  <a:srgbClr val="FFFF00"/>
                </a:solidFill>
              </a:rPr>
              <a:t>In </a:t>
            </a:r>
            <a:r>
              <a:rPr lang="en-US" i="1" dirty="0" err="1" smtClean="0">
                <a:solidFill>
                  <a:srgbClr val="FFFF00"/>
                </a:solidFill>
              </a:rPr>
              <a:t>tussentijd</a:t>
            </a:r>
            <a:r>
              <a:rPr lang="en-US" i="1" dirty="0" smtClean="0">
                <a:solidFill>
                  <a:srgbClr val="FFFF00"/>
                </a:solidFill>
              </a:rPr>
              <a:t> is het </a:t>
            </a:r>
            <a:r>
              <a:rPr lang="en-US" i="1" dirty="0" err="1" smtClean="0">
                <a:solidFill>
                  <a:srgbClr val="FFFF00"/>
                </a:solidFill>
              </a:rPr>
              <a:t>heelal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gegroeid</a:t>
            </a:r>
            <a:endParaRPr lang="en-US" i="1" dirty="0" smtClean="0">
              <a:solidFill>
                <a:srgbClr val="FFFF00"/>
              </a:solidFill>
            </a:endParaRPr>
          </a:p>
          <a:p>
            <a:r>
              <a:rPr lang="en-US" i="1" smtClean="0">
                <a:solidFill>
                  <a:srgbClr val="FFFF00"/>
                </a:solidFill>
              </a:rPr>
              <a:t>Verst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verwijderd</a:t>
            </a:r>
            <a:r>
              <a:rPr lang="en-US" i="1" dirty="0" smtClean="0">
                <a:solidFill>
                  <a:srgbClr val="FFFF00"/>
                </a:solidFill>
              </a:rPr>
              <a:t> object op 30 </a:t>
            </a:r>
            <a:r>
              <a:rPr lang="en-US" i="1" dirty="0" err="1" smtClean="0">
                <a:solidFill>
                  <a:srgbClr val="FFFF00"/>
                </a:solidFill>
              </a:rPr>
              <a:t>miljard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lichtjaar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afstand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048" y="2080055"/>
            <a:ext cx="42563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>
                <a:solidFill>
                  <a:schemeClr val="accent6"/>
                </a:solidFill>
              </a:rPr>
              <a:t>Discussie2:</a:t>
            </a:r>
          </a:p>
          <a:p>
            <a:r>
              <a:rPr lang="en-US" i="1" dirty="0" err="1" smtClean="0">
                <a:solidFill>
                  <a:schemeClr val="accent6"/>
                </a:solidFill>
              </a:rPr>
              <a:t>Als</a:t>
            </a:r>
            <a:r>
              <a:rPr lang="en-US" i="1" dirty="0" smtClean="0">
                <a:solidFill>
                  <a:schemeClr val="accent6"/>
                </a:solidFill>
              </a:rPr>
              <a:t> </a:t>
            </a:r>
            <a:r>
              <a:rPr lang="en-US" i="1" dirty="0" err="1" smtClean="0">
                <a:solidFill>
                  <a:schemeClr val="accent6"/>
                </a:solidFill>
              </a:rPr>
              <a:t>heelal</a:t>
            </a:r>
            <a:r>
              <a:rPr lang="en-US" i="1" dirty="0" smtClean="0">
                <a:solidFill>
                  <a:schemeClr val="accent6"/>
                </a:solidFill>
              </a:rPr>
              <a:t> </a:t>
            </a:r>
            <a:r>
              <a:rPr lang="en-US" i="1" dirty="0" err="1" smtClean="0">
                <a:solidFill>
                  <a:schemeClr val="accent6"/>
                </a:solidFill>
              </a:rPr>
              <a:t>oneindig</a:t>
            </a:r>
            <a:r>
              <a:rPr lang="en-US" i="1" dirty="0" smtClean="0">
                <a:solidFill>
                  <a:schemeClr val="accent6"/>
                </a:solidFill>
              </a:rPr>
              <a:t> </a:t>
            </a:r>
            <a:r>
              <a:rPr lang="en-US" i="1" dirty="0" err="1" smtClean="0">
                <a:solidFill>
                  <a:schemeClr val="accent6"/>
                </a:solidFill>
              </a:rPr>
              <a:t>groot</a:t>
            </a:r>
            <a:r>
              <a:rPr lang="en-US" i="1" dirty="0" smtClean="0">
                <a:solidFill>
                  <a:schemeClr val="accent6"/>
                </a:solidFill>
              </a:rPr>
              <a:t> </a:t>
            </a:r>
            <a:r>
              <a:rPr lang="en-US" i="1" dirty="0" err="1" smtClean="0">
                <a:solidFill>
                  <a:schemeClr val="accent6"/>
                </a:solidFill>
              </a:rPr>
              <a:t>zou</a:t>
            </a:r>
            <a:r>
              <a:rPr lang="en-US" i="1" dirty="0" smtClean="0">
                <a:solidFill>
                  <a:schemeClr val="accent6"/>
                </a:solidFill>
              </a:rPr>
              <a:t> </a:t>
            </a:r>
            <a:r>
              <a:rPr lang="en-US" i="1" dirty="0" err="1" smtClean="0">
                <a:solidFill>
                  <a:schemeClr val="accent6"/>
                </a:solidFill>
              </a:rPr>
              <a:t>zijn</a:t>
            </a:r>
            <a:r>
              <a:rPr lang="en-US" i="1" dirty="0" smtClean="0">
                <a:solidFill>
                  <a:schemeClr val="accent6"/>
                </a:solidFill>
              </a:rPr>
              <a:t>, </a:t>
            </a:r>
            <a:r>
              <a:rPr lang="en-US" i="1" dirty="0" err="1" smtClean="0">
                <a:solidFill>
                  <a:schemeClr val="accent6"/>
                </a:solidFill>
              </a:rPr>
              <a:t>zou</a:t>
            </a:r>
            <a:r>
              <a:rPr lang="en-US" i="1" dirty="0" smtClean="0">
                <a:solidFill>
                  <a:schemeClr val="accent6"/>
                </a:solidFill>
              </a:rPr>
              <a:t> </a:t>
            </a:r>
            <a:r>
              <a:rPr lang="en-US" i="1" dirty="0" err="1" smtClean="0">
                <a:solidFill>
                  <a:schemeClr val="accent6"/>
                </a:solidFill>
              </a:rPr>
              <a:t>er</a:t>
            </a:r>
            <a:r>
              <a:rPr lang="en-US" i="1" dirty="0" smtClean="0">
                <a:solidFill>
                  <a:schemeClr val="accent6"/>
                </a:solidFill>
              </a:rPr>
              <a:t> op</a:t>
            </a:r>
          </a:p>
          <a:p>
            <a:r>
              <a:rPr lang="en-US" i="1" dirty="0" err="1" smtClean="0">
                <a:solidFill>
                  <a:schemeClr val="accent6"/>
                </a:solidFill>
              </a:rPr>
              <a:t>Elke</a:t>
            </a:r>
            <a:r>
              <a:rPr lang="en-US" i="1" dirty="0" smtClean="0">
                <a:solidFill>
                  <a:schemeClr val="accent6"/>
                </a:solidFill>
              </a:rPr>
              <a:t> </a:t>
            </a:r>
            <a:r>
              <a:rPr lang="en-US" i="1" dirty="0" err="1" smtClean="0">
                <a:solidFill>
                  <a:schemeClr val="accent6"/>
                </a:solidFill>
              </a:rPr>
              <a:t>plek</a:t>
            </a:r>
            <a:r>
              <a:rPr lang="en-US" i="1" dirty="0" smtClean="0">
                <a:solidFill>
                  <a:schemeClr val="accent6"/>
                </a:solidFill>
              </a:rPr>
              <a:t> </a:t>
            </a:r>
            <a:r>
              <a:rPr lang="en-US" i="1" dirty="0" err="1" smtClean="0">
                <a:solidFill>
                  <a:schemeClr val="accent6"/>
                </a:solidFill>
              </a:rPr>
              <a:t>aan</a:t>
            </a:r>
            <a:r>
              <a:rPr lang="en-US" i="1" dirty="0" smtClean="0">
                <a:solidFill>
                  <a:schemeClr val="accent6"/>
                </a:solidFill>
              </a:rPr>
              <a:t> de </a:t>
            </a:r>
            <a:r>
              <a:rPr lang="en-US" i="1" dirty="0" err="1" smtClean="0">
                <a:solidFill>
                  <a:schemeClr val="accent6"/>
                </a:solidFill>
              </a:rPr>
              <a:t>hemel</a:t>
            </a:r>
            <a:r>
              <a:rPr lang="en-US" i="1" dirty="0" smtClean="0">
                <a:solidFill>
                  <a:schemeClr val="accent6"/>
                </a:solidFill>
              </a:rPr>
              <a:t> </a:t>
            </a:r>
            <a:r>
              <a:rPr lang="en-US" i="1" dirty="0" err="1" smtClean="0">
                <a:solidFill>
                  <a:schemeClr val="accent6"/>
                </a:solidFill>
              </a:rPr>
              <a:t>een</a:t>
            </a:r>
            <a:r>
              <a:rPr lang="en-US" i="1" dirty="0" smtClean="0">
                <a:solidFill>
                  <a:schemeClr val="accent6"/>
                </a:solidFill>
              </a:rPr>
              <a:t> </a:t>
            </a:r>
            <a:r>
              <a:rPr lang="en-US" i="1" dirty="0" err="1" smtClean="0">
                <a:solidFill>
                  <a:schemeClr val="accent6"/>
                </a:solidFill>
              </a:rPr>
              <a:t>ster</a:t>
            </a:r>
            <a:r>
              <a:rPr lang="en-US" i="1" dirty="0" smtClean="0">
                <a:solidFill>
                  <a:schemeClr val="accent6"/>
                </a:solidFill>
              </a:rPr>
              <a:t> </a:t>
            </a:r>
            <a:r>
              <a:rPr lang="en-US" i="1" dirty="0" err="1" smtClean="0">
                <a:solidFill>
                  <a:schemeClr val="accent6"/>
                </a:solidFill>
              </a:rPr>
              <a:t>staan</a:t>
            </a:r>
            <a:r>
              <a:rPr lang="en-US" i="1" dirty="0" smtClean="0">
                <a:solidFill>
                  <a:schemeClr val="accent6"/>
                </a:solidFill>
              </a:rPr>
              <a:t>.</a:t>
            </a:r>
          </a:p>
          <a:p>
            <a:r>
              <a:rPr lang="en-US" i="1" dirty="0" smtClean="0">
                <a:solidFill>
                  <a:schemeClr val="accent6"/>
                </a:solidFill>
              </a:rPr>
              <a:t>Dan </a:t>
            </a:r>
            <a:r>
              <a:rPr lang="en-US" i="1" dirty="0" err="1" smtClean="0">
                <a:solidFill>
                  <a:schemeClr val="accent6"/>
                </a:solidFill>
              </a:rPr>
              <a:t>zou</a:t>
            </a:r>
            <a:r>
              <a:rPr lang="en-US" i="1" dirty="0" smtClean="0">
                <a:solidFill>
                  <a:schemeClr val="accent6"/>
                </a:solidFill>
              </a:rPr>
              <a:t> </a:t>
            </a:r>
            <a:r>
              <a:rPr lang="en-US" i="1" dirty="0" err="1" smtClean="0">
                <a:solidFill>
                  <a:schemeClr val="accent6"/>
                </a:solidFill>
              </a:rPr>
              <a:t>er</a:t>
            </a:r>
            <a:r>
              <a:rPr lang="en-US" i="1" dirty="0" smtClean="0">
                <a:solidFill>
                  <a:schemeClr val="accent6"/>
                </a:solidFill>
              </a:rPr>
              <a:t> ‘s </a:t>
            </a:r>
            <a:r>
              <a:rPr lang="en-US" i="1" dirty="0" err="1" smtClean="0">
                <a:solidFill>
                  <a:schemeClr val="accent6"/>
                </a:solidFill>
              </a:rPr>
              <a:t>nachts</a:t>
            </a:r>
            <a:r>
              <a:rPr lang="en-US" i="1" dirty="0" smtClean="0">
                <a:solidFill>
                  <a:schemeClr val="accent6"/>
                </a:solidFill>
              </a:rPr>
              <a:t> </a:t>
            </a:r>
            <a:r>
              <a:rPr lang="en-US" i="1" dirty="0" err="1" smtClean="0">
                <a:solidFill>
                  <a:schemeClr val="accent6"/>
                </a:solidFill>
              </a:rPr>
              <a:t>daglicht</a:t>
            </a:r>
            <a:r>
              <a:rPr lang="en-US" i="1" dirty="0" smtClean="0">
                <a:solidFill>
                  <a:schemeClr val="accent6"/>
                </a:solidFill>
              </a:rPr>
              <a:t> </a:t>
            </a:r>
            <a:r>
              <a:rPr lang="en-US" i="1" dirty="0" err="1" smtClean="0">
                <a:solidFill>
                  <a:schemeClr val="accent6"/>
                </a:solidFill>
              </a:rPr>
              <a:t>zijn</a:t>
            </a:r>
            <a:r>
              <a:rPr lang="en-US" i="1" dirty="0" smtClean="0">
                <a:solidFill>
                  <a:schemeClr val="accent6"/>
                </a:solidFill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1379679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ontstaan</a:t>
            </a:r>
            <a:r>
              <a:rPr lang="en-US" dirty="0" smtClean="0"/>
              <a:t> van het </a:t>
            </a:r>
            <a:r>
              <a:rPr lang="en-US" dirty="0" err="1" smtClean="0"/>
              <a:t>heelal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april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600px-CMB_Timeline300_no_WM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180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28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7082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08768" y="3165061"/>
            <a:ext cx="7772400" cy="1937291"/>
          </a:xfrm>
        </p:spPr>
        <p:txBody>
          <a:bodyPr/>
          <a:lstStyle/>
          <a:p>
            <a:pPr algn="r" eaLnBrk="1" hangingPunct="1"/>
            <a:r>
              <a:rPr lang="en-US" sz="4000" dirty="0" smtClean="0">
                <a:solidFill>
                  <a:schemeClr val="bg1"/>
                </a:solidFill>
              </a:rPr>
              <a:t>Open </a:t>
            </a:r>
            <a:r>
              <a:rPr lang="en-US" sz="4000" dirty="0" err="1" smtClean="0">
                <a:solidFill>
                  <a:schemeClr val="bg1"/>
                </a:solidFill>
              </a:rPr>
              <a:t>vragen</a:t>
            </a:r>
            <a:r>
              <a:rPr lang="en-US" sz="4000" dirty="0" smtClean="0">
                <a:solidFill>
                  <a:schemeClr val="bg1"/>
                </a:solidFill>
              </a:rPr>
              <a:t>: </a:t>
            </a:r>
            <a:r>
              <a:rPr lang="en-US" sz="4000" dirty="0" err="1" smtClean="0">
                <a:solidFill>
                  <a:schemeClr val="bg1"/>
                </a:solidFill>
              </a:rPr>
              <a:t>speuren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err="1" smtClean="0">
                <a:solidFill>
                  <a:schemeClr val="bg1"/>
                </a:solidFill>
              </a:rPr>
              <a:t>naar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nieuwe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deeltjes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en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krachten</a:t>
            </a:r>
            <a:r>
              <a:rPr lang="en-US" sz="4000" dirty="0" smtClean="0">
                <a:solidFill>
                  <a:schemeClr val="bg1"/>
                </a:solidFill>
              </a:rPr>
              <a:t> in </a:t>
            </a:r>
            <a:r>
              <a:rPr lang="en-US" sz="4000" dirty="0" err="1" smtClean="0">
                <a:solidFill>
                  <a:schemeClr val="bg1"/>
                </a:solidFill>
              </a:rPr>
              <a:t>Oerknal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BigBa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64" y="100823"/>
            <a:ext cx="4425696" cy="307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315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iggsFieldPartic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718" y="2963048"/>
            <a:ext cx="4414066" cy="2482912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>
                <a:solidFill>
                  <a:srgbClr val="000000"/>
                </a:solidFill>
              </a:rPr>
              <a:pPr/>
              <a:t>124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 descr="cp_universe_chronology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4" y="768350"/>
            <a:ext cx="4236427" cy="601953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136385" y="4827492"/>
            <a:ext cx="3440782" cy="944182"/>
          </a:xfrm>
          <a:prstGeom prst="rect">
            <a:avLst/>
          </a:prstGeom>
          <a:noFill/>
          <a:ln w="38100">
            <a:solidFill>
              <a:srgbClr val="DDFF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Higgs veld is </a:t>
            </a:r>
            <a:r>
              <a:rPr lang="en-US" dirty="0" err="1" smtClean="0">
                <a:solidFill>
                  <a:schemeClr val="bg1"/>
                </a:solidFill>
              </a:rPr>
              <a:t>ontstaan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tijdens</a:t>
            </a:r>
            <a:r>
              <a:rPr lang="en-US" dirty="0" smtClean="0">
                <a:solidFill>
                  <a:schemeClr val="bg1"/>
                </a:solidFill>
              </a:rPr>
              <a:t> Big Bang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5330968" y="605559"/>
            <a:ext cx="2125238" cy="2379493"/>
          </a:xfrm>
          <a:prstGeom prst="rect">
            <a:avLst/>
          </a:prstGeom>
          <a:noFill/>
          <a:ln w="28575" cmpd="sng">
            <a:noFill/>
          </a:ln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6647824" y="2464478"/>
            <a:ext cx="131936" cy="878675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0066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4761185" y="5425815"/>
            <a:ext cx="3688780" cy="1200328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rgbClr val="FFFF00"/>
                </a:solidFill>
                <a:latin typeface="Tahoma"/>
                <a:ea typeface="Wingdings"/>
                <a:cs typeface="Wingdings"/>
                <a:sym typeface="Wingdings"/>
              </a:rPr>
              <a:t>Higgs veld: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Er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ontstond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 plots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massa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Antimaterie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verdween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?!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577242" y="2072105"/>
            <a:ext cx="534738" cy="401053"/>
          </a:xfrm>
          <a:prstGeom prst="ellipse">
            <a:avLst/>
          </a:prstGeom>
          <a:noFill/>
          <a:ln w="2857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3" name="TextBox 12"/>
          <p:cNvSpPr txBox="1"/>
          <p:nvPr/>
        </p:nvSpPr>
        <p:spPr>
          <a:xfrm>
            <a:off x="187158" y="5227052"/>
            <a:ext cx="3288080" cy="492443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600" dirty="0"/>
              <a:t>t</a:t>
            </a:r>
            <a:r>
              <a:rPr lang="en-US" sz="2600" dirty="0" smtClean="0"/>
              <a:t> = 0.00000000001 s</a:t>
            </a:r>
            <a:endParaRPr lang="en-US" sz="2600" dirty="0"/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4081998" y="2345392"/>
            <a:ext cx="0" cy="3667101"/>
          </a:xfrm>
          <a:prstGeom prst="straightConnector1">
            <a:avLst/>
          </a:prstGeom>
          <a:solidFill>
            <a:srgbClr val="FFFF99"/>
          </a:solidFill>
          <a:ln w="63500" cap="flat" cmpd="sng" algn="ctr">
            <a:solidFill>
              <a:srgbClr val="3366FF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680278" y="6051367"/>
            <a:ext cx="686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66FF"/>
                </a:solidFill>
              </a:rPr>
              <a:t>tijd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8" name="Straight Connector 7"/>
          <p:cNvCxnSpPr>
            <a:stCxn id="12" idx="3"/>
          </p:cNvCxnSpPr>
          <p:nvPr/>
        </p:nvCxnSpPr>
        <p:spPr bwMode="auto">
          <a:xfrm flipV="1">
            <a:off x="3577167" y="4561202"/>
            <a:ext cx="1256437" cy="738381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rgbClr val="FFFF99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4987010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5" grpId="0" animBg="1"/>
      <p:bldP spid="13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Ba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82554"/>
            <a:ext cx="7620000" cy="5334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336927" y="2941457"/>
            <a:ext cx="1464337" cy="139945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917891" y="3032162"/>
            <a:ext cx="1127409" cy="134762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1) Hoe </a:t>
            </a:r>
            <a:r>
              <a:rPr lang="en-US" dirty="0">
                <a:solidFill>
                  <a:srgbClr val="FFFFFF"/>
                </a:solidFill>
              </a:rPr>
              <a:t>is </a:t>
            </a:r>
            <a:r>
              <a:rPr lang="en-US" dirty="0" smtClean="0">
                <a:solidFill>
                  <a:srgbClr val="FFFFFF"/>
                </a:solidFill>
              </a:rPr>
              <a:t>anti</a:t>
            </a:r>
            <a:r>
              <a:rPr lang="en-US" dirty="0">
                <a:solidFill>
                  <a:srgbClr val="FFFFFF"/>
                </a:solidFill>
              </a:rPr>
              <a:t>-</a:t>
            </a:r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verdwenen</a:t>
            </a:r>
            <a:r>
              <a:rPr lang="en-US" dirty="0">
                <a:solidFill>
                  <a:srgbClr val="FFFFFF"/>
                </a:solidFill>
              </a:rPr>
              <a:t> in de Big Bang?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36141" y="2526804"/>
            <a:ext cx="9081941" cy="1295794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4" name="TextBox 13"/>
          <p:cNvSpPr txBox="1"/>
          <p:nvPr/>
        </p:nvSpPr>
        <p:spPr>
          <a:xfrm>
            <a:off x="113871" y="2824835"/>
            <a:ext cx="9082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6600"/>
                </a:solidFill>
              </a:rPr>
              <a:t>Standaardmodel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verklaring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niet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genoeg</a:t>
            </a:r>
            <a:endParaRPr lang="en-US" sz="4000" dirty="0">
              <a:solidFill>
                <a:srgbClr val="FF6600"/>
              </a:solidFill>
            </a:endParaRPr>
          </a:p>
        </p:txBody>
      </p: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84" y="4001849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461072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Quarks</a:t>
            </a:r>
            <a:endParaRPr lang="en-US" sz="1600" dirty="0">
              <a:solidFill>
                <a:srgbClr val="FFFFFF"/>
              </a:solidFill>
              <a:latin typeface="Arial Hebrew Light"/>
            </a:endParaRPr>
          </a:p>
        </p:txBody>
      </p:sp>
      <p:sp>
        <p:nvSpPr>
          <p:cNvPr id="12" name="TextBox 11"/>
          <p:cNvSpPr txBox="1"/>
          <p:nvPr/>
        </p:nvSpPr>
        <p:spPr>
          <a:xfrm rot="21041193">
            <a:off x="575499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68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50.000001%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68565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49.999999%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98051" y="4366831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551943" y="4130492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298051" y="4094715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320863" y="608714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4172719" y="4859235"/>
            <a:ext cx="2125229" cy="2008483"/>
            <a:chOff x="3822826" y="4265361"/>
            <a:chExt cx="2578788" cy="2343197"/>
          </a:xfrm>
        </p:grpSpPr>
        <p:pic>
          <p:nvPicPr>
            <p:cNvPr id="5" name="Picture 4" descr="Annihilation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6"/>
            <a:stretch/>
          </p:blipFill>
          <p:spPr>
            <a:xfrm>
              <a:off x="3879428" y="4265361"/>
              <a:ext cx="2431471" cy="227526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3900583" y="6180947"/>
              <a:ext cx="220298" cy="20732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822826" y="6375315"/>
              <a:ext cx="2578788" cy="233243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</p:grpSp>
      <p:sp>
        <p:nvSpPr>
          <p:cNvPr id="21" name="Right Arrow 20"/>
          <p:cNvSpPr/>
          <p:nvPr/>
        </p:nvSpPr>
        <p:spPr bwMode="auto">
          <a:xfrm>
            <a:off x="3537730" y="6349400"/>
            <a:ext cx="557225" cy="29026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6421069" y="5883165"/>
            <a:ext cx="810144" cy="602313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327508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1" grpId="0"/>
      <p:bldP spid="12" grpId="0"/>
      <p:bldP spid="3" grpId="0"/>
      <p:bldP spid="15" grpId="0" animBg="1"/>
      <p:bldP spid="21" grpId="0" animBg="1"/>
      <p:bldP spid="17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2) Higgs </a:t>
            </a:r>
            <a:r>
              <a:rPr lang="en-US" dirty="0" err="1" smtClean="0">
                <a:solidFill>
                  <a:schemeClr val="bg1"/>
                </a:solidFill>
              </a:rPr>
              <a:t>mysterie</a:t>
            </a:r>
            <a:r>
              <a:rPr lang="en-US" dirty="0" smtClean="0">
                <a:solidFill>
                  <a:schemeClr val="bg1"/>
                </a:solidFill>
              </a:rPr>
              <a:t>: Vacuum </a:t>
            </a:r>
            <a:r>
              <a:rPr lang="en-US" dirty="0" err="1" smtClean="0">
                <a:solidFill>
                  <a:schemeClr val="bg1"/>
                </a:solidFill>
              </a:rPr>
              <a:t>stabiliteit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VacuumStabil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0" y="4271742"/>
            <a:ext cx="3258293" cy="2443720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</p:pic>
      <p:pic>
        <p:nvPicPr>
          <p:cNvPr id="10" name="Picture 9" descr="Vacuumstability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9" y="1049595"/>
            <a:ext cx="2683171" cy="2016511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1" name="Picture 10" descr="metastabilit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701" y="3515707"/>
            <a:ext cx="3360594" cy="322172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grpSp>
        <p:nvGrpSpPr>
          <p:cNvPr id="17" name="Group 16"/>
          <p:cNvGrpSpPr/>
          <p:nvPr/>
        </p:nvGrpSpPr>
        <p:grpSpPr>
          <a:xfrm>
            <a:off x="271727" y="1108217"/>
            <a:ext cx="3317429" cy="2468179"/>
            <a:chOff x="6103559" y="712686"/>
            <a:chExt cx="2747887" cy="1802941"/>
          </a:xfrm>
        </p:grpSpPr>
        <p:pic>
          <p:nvPicPr>
            <p:cNvPr id="18" name="Picture 17" descr="HiggsPotential_big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08"/>
            <a:stretch/>
          </p:blipFill>
          <p:spPr>
            <a:xfrm>
              <a:off x="6192041" y="722675"/>
              <a:ext cx="2659405" cy="1792952"/>
            </a:xfrm>
            <a:prstGeom prst="rect">
              <a:avLst/>
            </a:prstGeom>
            <a:ln w="25400">
              <a:solidFill>
                <a:srgbClr val="0000FF"/>
              </a:solidFill>
            </a:ln>
          </p:spPr>
        </p:pic>
        <p:sp>
          <p:nvSpPr>
            <p:cNvPr id="19" name="Rectangle 18"/>
            <p:cNvSpPr/>
            <p:nvPr/>
          </p:nvSpPr>
          <p:spPr bwMode="auto">
            <a:xfrm>
              <a:off x="6349774" y="764519"/>
              <a:ext cx="323968" cy="181412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103559" y="712686"/>
              <a:ext cx="7522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 smtClean="0">
                  <a:solidFill>
                    <a:schemeClr val="tx1"/>
                  </a:solidFill>
                </a:rPr>
                <a:t>V(</a:t>
              </a:r>
              <a:r>
                <a:rPr lang="en-US" sz="1800" i="1" dirty="0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F</a:t>
              </a:r>
              <a:r>
                <a:rPr lang="en-US" sz="1800" i="1" dirty="0" smtClean="0">
                  <a:solidFill>
                    <a:schemeClr val="tx1"/>
                  </a:solidFill>
                </a:rPr>
                <a:t>)</a:t>
              </a:r>
              <a:endParaRPr lang="en-US" sz="1800" i="1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259063" y="1904820"/>
              <a:ext cx="323968" cy="440571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8358377" y="1785103"/>
              <a:ext cx="437492" cy="440571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66514" y="647897"/>
            <a:ext cx="21875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Higgs </a:t>
            </a:r>
            <a:r>
              <a:rPr lang="en-US" sz="2200" dirty="0" err="1" smtClean="0"/>
              <a:t>Potentiaal</a:t>
            </a:r>
            <a:endParaRPr lang="en-US" sz="2200" dirty="0"/>
          </a:p>
        </p:txBody>
      </p:sp>
      <p:sp>
        <p:nvSpPr>
          <p:cNvPr id="24" name="TextBox 23"/>
          <p:cNvSpPr txBox="1"/>
          <p:nvPr/>
        </p:nvSpPr>
        <p:spPr>
          <a:xfrm>
            <a:off x="430409" y="3822598"/>
            <a:ext cx="26910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Heel </a:t>
            </a:r>
            <a:r>
              <a:rPr lang="en-US" sz="2200" dirty="0" err="1" smtClean="0"/>
              <a:t>ver</a:t>
            </a:r>
            <a:r>
              <a:rPr lang="en-US" sz="2200" dirty="0" smtClean="0"/>
              <a:t> </a:t>
            </a:r>
            <a:r>
              <a:rPr lang="en-US" sz="2200" dirty="0" err="1" smtClean="0"/>
              <a:t>uitzoomen</a:t>
            </a:r>
            <a:r>
              <a:rPr lang="en-US" sz="2200" dirty="0" smtClean="0"/>
              <a:t>:</a:t>
            </a:r>
            <a:endParaRPr lang="en-US" sz="2200" dirty="0"/>
          </a:p>
        </p:txBody>
      </p:sp>
      <p:sp>
        <p:nvSpPr>
          <p:cNvPr id="25" name="TextBox 24"/>
          <p:cNvSpPr txBox="1"/>
          <p:nvPr/>
        </p:nvSpPr>
        <p:spPr>
          <a:xfrm>
            <a:off x="5590427" y="647672"/>
            <a:ext cx="4128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Kan</a:t>
            </a:r>
            <a:r>
              <a:rPr lang="en-US" sz="2000" dirty="0" smtClean="0"/>
              <a:t> het vacuum “</a:t>
            </a:r>
            <a:r>
              <a:rPr lang="en-US" sz="2000" dirty="0" err="1" smtClean="0"/>
              <a:t>wegtunnelen</a:t>
            </a:r>
            <a:r>
              <a:rPr lang="en-US" sz="2000" dirty="0" smtClean="0"/>
              <a:t>”?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4995875" y="3116674"/>
            <a:ext cx="40092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/>
              <a:t>Ons</a:t>
            </a:r>
            <a:r>
              <a:rPr lang="en-US" sz="2200" dirty="0" smtClean="0"/>
              <a:t> </a:t>
            </a:r>
            <a:r>
              <a:rPr lang="en-US" sz="2200" dirty="0" err="1" smtClean="0"/>
              <a:t>heelal</a:t>
            </a:r>
            <a:r>
              <a:rPr lang="en-US" sz="2200" dirty="0" smtClean="0"/>
              <a:t> in </a:t>
            </a:r>
            <a:r>
              <a:rPr lang="en-US" sz="2200" dirty="0" err="1" smtClean="0"/>
              <a:t>Standaardmodel</a:t>
            </a:r>
            <a:r>
              <a:rPr lang="en-US" sz="2200" dirty="0" smtClean="0"/>
              <a:t>:</a:t>
            </a:r>
            <a:endParaRPr lang="en-US" sz="2200" dirty="0"/>
          </a:p>
        </p:txBody>
      </p:sp>
      <p:pic>
        <p:nvPicPr>
          <p:cNvPr id="3" name="Picture 2" descr="Vacuumstability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73" y="4263469"/>
            <a:ext cx="3820543" cy="251678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3272253" y="872925"/>
            <a:ext cx="2125238" cy="2379493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8" name="Oval 27"/>
          <p:cNvSpPr/>
          <p:nvPr/>
        </p:nvSpPr>
        <p:spPr bwMode="auto">
          <a:xfrm>
            <a:off x="4531915" y="2339463"/>
            <a:ext cx="534738" cy="401053"/>
          </a:xfrm>
          <a:prstGeom prst="ellipse">
            <a:avLst/>
          </a:prstGeom>
          <a:noFill/>
          <a:ln w="2857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231082" y="2565678"/>
            <a:ext cx="6362734" cy="1295794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8811" y="2824835"/>
            <a:ext cx="61919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6600"/>
                </a:solidFill>
              </a:rPr>
              <a:t>Is het vacuum </a:t>
            </a:r>
            <a:r>
              <a:rPr lang="en-US" sz="4000" dirty="0" err="1" smtClean="0">
                <a:solidFill>
                  <a:srgbClr val="FF6600"/>
                </a:solidFill>
              </a:rPr>
              <a:t>wel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stabiel</a:t>
            </a:r>
            <a:r>
              <a:rPr lang="en-US" sz="4000" dirty="0" smtClean="0">
                <a:solidFill>
                  <a:srgbClr val="FF6600"/>
                </a:solidFill>
              </a:rPr>
              <a:t>?</a:t>
            </a:r>
            <a:endParaRPr lang="en-US" sz="4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5547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8" grpId="0" animBg="1"/>
      <p:bldP spid="7" grpId="0" animBg="1"/>
      <p:bldP spid="6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3) </a:t>
            </a:r>
            <a:r>
              <a:rPr lang="en-US" dirty="0" err="1" smtClean="0">
                <a:solidFill>
                  <a:schemeClr val="bg1"/>
                </a:solidFill>
              </a:rPr>
              <a:t>Waarom</a:t>
            </a:r>
            <a:r>
              <a:rPr lang="en-US" dirty="0" smtClean="0">
                <a:solidFill>
                  <a:schemeClr val="bg1"/>
                </a:solidFill>
              </a:rPr>
              <a:t> is de Higgs </a:t>
            </a:r>
            <a:r>
              <a:rPr lang="en-US" dirty="0" err="1" smtClean="0">
                <a:solidFill>
                  <a:schemeClr val="bg1"/>
                </a:solidFill>
              </a:rPr>
              <a:t>massa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zo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licht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1943" y="812481"/>
            <a:ext cx="740416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Higgs </a:t>
            </a:r>
            <a:r>
              <a:rPr lang="en-US" dirty="0" err="1" smtClean="0"/>
              <a:t>geeft</a:t>
            </a:r>
            <a:r>
              <a:rPr lang="en-US" dirty="0" smtClean="0"/>
              <a:t> quantum </a:t>
            </a:r>
            <a:r>
              <a:rPr lang="en-US" dirty="0" err="1" smtClean="0"/>
              <a:t>mechanisch</a:t>
            </a:r>
            <a:r>
              <a:rPr lang="en-US" dirty="0" smtClean="0"/>
              <a:t> </a:t>
            </a:r>
            <a:r>
              <a:rPr lang="en-US" dirty="0" err="1" smtClean="0"/>
              <a:t>massa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:</a:t>
            </a:r>
          </a:p>
          <a:p>
            <a:pPr marL="457200" indent="-457200">
              <a:buFont typeface="Wingdings" charset="0"/>
              <a:buChar char=""/>
            </a:pPr>
            <a:r>
              <a:rPr lang="en-US" dirty="0" err="1" smtClean="0"/>
              <a:t>Materie</a:t>
            </a:r>
            <a:r>
              <a:rPr lang="en-US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 </a:t>
            </a:r>
          </a:p>
          <a:p>
            <a:pPr marL="457200" indent="-457200">
              <a:buFont typeface="Wingdings" charset="0"/>
              <a:buChar char=""/>
            </a:pPr>
            <a:r>
              <a:rPr lang="en-US" dirty="0" err="1" smtClean="0"/>
              <a:t>Zichzelf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7" name="Picture 6" descr="HiggsPropagat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12" y="2508958"/>
            <a:ext cx="3246685" cy="2532414"/>
          </a:xfrm>
          <a:prstGeom prst="rect">
            <a:avLst/>
          </a:prstGeom>
        </p:spPr>
      </p:pic>
      <p:pic>
        <p:nvPicPr>
          <p:cNvPr id="8" name="Picture 4" descr="susyparticles_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5070" y="2501621"/>
            <a:ext cx="5282301" cy="259660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1440" y="5553629"/>
            <a:ext cx="8874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Supersymmetrische</a:t>
            </a:r>
            <a:r>
              <a:rPr lang="en-US" sz="2400" dirty="0" smtClean="0"/>
              <a:t> </a:t>
            </a:r>
            <a:r>
              <a:rPr lang="en-US" sz="2400" dirty="0" err="1" smtClean="0"/>
              <a:t>deeltjes</a:t>
            </a:r>
            <a:r>
              <a:rPr lang="en-US" sz="2400" dirty="0" smtClean="0"/>
              <a:t> </a:t>
            </a:r>
            <a:r>
              <a:rPr lang="en-US" sz="2400" dirty="0" err="1" smtClean="0"/>
              <a:t>zouden</a:t>
            </a:r>
            <a:r>
              <a:rPr lang="en-US" sz="2400" dirty="0" smtClean="0"/>
              <a:t> </a:t>
            </a:r>
            <a:r>
              <a:rPr lang="en-US" sz="2400" dirty="0" err="1" smtClean="0"/>
              <a:t>lage</a:t>
            </a:r>
            <a:r>
              <a:rPr lang="en-US" sz="2400" dirty="0" smtClean="0"/>
              <a:t> Higgs </a:t>
            </a:r>
            <a:r>
              <a:rPr lang="en-US" sz="2400" dirty="0" err="1" smtClean="0"/>
              <a:t>massa</a:t>
            </a:r>
            <a:r>
              <a:rPr lang="en-US" sz="2400" dirty="0" smtClean="0"/>
              <a:t> </a:t>
            </a:r>
            <a:r>
              <a:rPr lang="en-US" sz="2400" dirty="0" err="1" smtClean="0"/>
              <a:t>verklaren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295321" y="2565678"/>
            <a:ext cx="8581305" cy="1295794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051" y="2824835"/>
            <a:ext cx="85330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6600"/>
                </a:solidFill>
              </a:rPr>
              <a:t>Bestaan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er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supersymmetrie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deeltjes</a:t>
            </a:r>
            <a:r>
              <a:rPr lang="en-US" sz="4000" dirty="0" smtClean="0">
                <a:solidFill>
                  <a:srgbClr val="FF6600"/>
                </a:solidFill>
              </a:rPr>
              <a:t>?</a:t>
            </a:r>
            <a:endParaRPr lang="en-US" sz="4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6698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ubble_achtergro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4) Het </a:t>
            </a:r>
            <a:r>
              <a:rPr lang="en-US" dirty="0" err="1" smtClean="0">
                <a:solidFill>
                  <a:srgbClr val="FFFFFF"/>
                </a:solidFill>
              </a:rPr>
              <a:t>Donkere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raadsel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4888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Hubble_H-H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5" y="0"/>
            <a:ext cx="9153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19" name="Text Box 3"/>
          <p:cNvSpPr txBox="1">
            <a:spLocks noChangeArrowheads="1"/>
          </p:cNvSpPr>
          <p:nvPr/>
        </p:nvSpPr>
        <p:spPr bwMode="auto">
          <a:xfrm rot="244221">
            <a:off x="4687888" y="3044825"/>
            <a:ext cx="25034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latin typeface="Verdana" pitchFamily="-105" charset="0"/>
                <a:ea typeface="Arial" pitchFamily="-105" charset="0"/>
                <a:cs typeface="Arial" pitchFamily="-105" charset="0"/>
              </a:rPr>
              <a:t>helium </a:t>
            </a:r>
            <a:r>
              <a:rPr lang="nl-NL" sz="2800">
                <a:latin typeface="Verdana" pitchFamily="-105" charset="0"/>
                <a:ea typeface="Arial" pitchFamily="-105" charset="0"/>
                <a:cs typeface="Arial" pitchFamily="-105" charset="0"/>
              </a:rPr>
              <a:t>(He)</a:t>
            </a:r>
          </a:p>
        </p:txBody>
      </p:sp>
      <p:sp>
        <p:nvSpPr>
          <p:cNvPr id="188420" name="Text Box 4"/>
          <p:cNvSpPr txBox="1">
            <a:spLocks noChangeArrowheads="1"/>
          </p:cNvSpPr>
          <p:nvPr/>
        </p:nvSpPr>
        <p:spPr bwMode="auto">
          <a:xfrm rot="244618">
            <a:off x="1366838" y="3090863"/>
            <a:ext cx="28321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 dirty="0">
                <a:latin typeface="Verdana" pitchFamily="-105" charset="0"/>
                <a:ea typeface="Arial" pitchFamily="-105" charset="0"/>
                <a:cs typeface="Arial" pitchFamily="-105" charset="0"/>
              </a:rPr>
              <a:t>waterstof </a:t>
            </a:r>
            <a:r>
              <a:rPr lang="nl-NL" sz="2800" dirty="0">
                <a:latin typeface="Verdana" pitchFamily="-105" charset="0"/>
                <a:ea typeface="Arial" pitchFamily="-105" charset="0"/>
                <a:cs typeface="Arial" pitchFamily="-105" charset="0"/>
              </a:rPr>
              <a:t>(H)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4) Het </a:t>
            </a:r>
            <a:r>
              <a:rPr lang="en-US" dirty="0" err="1" smtClean="0">
                <a:solidFill>
                  <a:srgbClr val="FFFFFF"/>
                </a:solidFill>
              </a:rPr>
              <a:t>Donkere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</a:t>
            </a:r>
            <a:r>
              <a:rPr lang="en-US" dirty="0" err="1" smtClean="0">
                <a:solidFill>
                  <a:srgbClr val="FFFFFF"/>
                </a:solidFill>
              </a:rPr>
              <a:t>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raadsel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9661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LEP_r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7093" y="0"/>
            <a:ext cx="7609813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77141" y="-47549"/>
            <a:ext cx="4608286" cy="600586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LEP </a:t>
            </a:r>
            <a:r>
              <a:rPr lang="en-US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versneller</a:t>
            </a:r>
            <a:endParaRPr kumimoji="0" lang="en-US" sz="28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7141" y="4188865"/>
            <a:ext cx="5005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Tunnel van 27 km, 100 m </a:t>
            </a:r>
            <a:r>
              <a:rPr lang="en-US" dirty="0" err="1" smtClean="0"/>
              <a:t>diep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30374" y="871357"/>
            <a:ext cx="188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1989-2000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3193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lky_w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833" y="136373"/>
            <a:ext cx="7023682" cy="67393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4) Het </a:t>
            </a:r>
            <a:r>
              <a:rPr lang="en-US" dirty="0" err="1" smtClean="0">
                <a:solidFill>
                  <a:srgbClr val="FFFFFF"/>
                </a:solidFill>
              </a:rPr>
              <a:t>Donkere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Raadsel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989" y="750999"/>
            <a:ext cx="30059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66FFFF"/>
                </a:solidFill>
              </a:rPr>
              <a:t>Draaien</a:t>
            </a:r>
            <a:r>
              <a:rPr lang="en-US" sz="2200" dirty="0" smtClean="0">
                <a:solidFill>
                  <a:srgbClr val="66FFFF"/>
                </a:solidFill>
              </a:rPr>
              <a:t> van de </a:t>
            </a:r>
            <a:r>
              <a:rPr lang="en-US" sz="2200" dirty="0" err="1" smtClean="0">
                <a:solidFill>
                  <a:srgbClr val="66FFFF"/>
                </a:solidFill>
              </a:rPr>
              <a:t>melkweg</a:t>
            </a:r>
            <a:endParaRPr lang="en-US" sz="2200" dirty="0" smtClean="0">
              <a:solidFill>
                <a:srgbClr val="66FFFF"/>
              </a:solidFill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4527169" y="899739"/>
            <a:ext cx="4192588" cy="4594225"/>
            <a:chOff x="-78" y="1035"/>
            <a:chExt cx="2641" cy="2894"/>
          </a:xfrm>
        </p:grpSpPr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-78" y="1035"/>
              <a:ext cx="2641" cy="2894"/>
              <a:chOff x="-78" y="1035"/>
              <a:chExt cx="2641" cy="2894"/>
            </a:xfrm>
          </p:grpSpPr>
          <p:grpSp>
            <p:nvGrpSpPr>
              <p:cNvPr id="10" name="Group 6"/>
              <p:cNvGrpSpPr>
                <a:grpSpLocks/>
              </p:cNvGrpSpPr>
              <p:nvPr/>
            </p:nvGrpSpPr>
            <p:grpSpPr bwMode="auto">
              <a:xfrm>
                <a:off x="-78" y="1035"/>
                <a:ext cx="2641" cy="2894"/>
                <a:chOff x="-78" y="1035"/>
                <a:chExt cx="2641" cy="2894"/>
              </a:xfrm>
            </p:grpSpPr>
            <p:grpSp>
              <p:nvGrpSpPr>
                <p:cNvPr id="74" name="Group 7"/>
                <p:cNvGrpSpPr>
                  <a:grpSpLocks/>
                </p:cNvGrpSpPr>
                <p:nvPr/>
              </p:nvGrpSpPr>
              <p:grpSpPr bwMode="auto">
                <a:xfrm>
                  <a:off x="660" y="3620"/>
                  <a:ext cx="1903" cy="309"/>
                  <a:chOff x="660" y="3620"/>
                  <a:chExt cx="1903" cy="309"/>
                </a:xfrm>
              </p:grpSpPr>
              <p:sp>
                <p:nvSpPr>
                  <p:cNvPr id="81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0" y="3621"/>
                    <a:ext cx="248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5</a:t>
                    </a:r>
                  </a:p>
                </p:txBody>
              </p:sp>
              <p:sp>
                <p:nvSpPr>
                  <p:cNvPr id="82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33" y="3621"/>
                    <a:ext cx="380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10</a:t>
                    </a:r>
                  </a:p>
                </p:txBody>
              </p:sp>
              <p:sp>
                <p:nvSpPr>
                  <p:cNvPr id="83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02" y="3620"/>
                    <a:ext cx="1161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  <a:sym typeface="Symbol" pitchFamily="18" charset="2"/>
                      </a:rPr>
                      <a:t> </a:t>
                    </a: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R (kpc)</a:t>
                    </a:r>
                  </a:p>
                </p:txBody>
              </p:sp>
            </p:grpSp>
            <p:grpSp>
              <p:nvGrpSpPr>
                <p:cNvPr id="75" name="Group 11"/>
                <p:cNvGrpSpPr>
                  <a:grpSpLocks/>
                </p:cNvGrpSpPr>
                <p:nvPr/>
              </p:nvGrpSpPr>
              <p:grpSpPr bwMode="auto">
                <a:xfrm>
                  <a:off x="-78" y="1080"/>
                  <a:ext cx="512" cy="2123"/>
                  <a:chOff x="-78" y="1080"/>
                  <a:chExt cx="512" cy="2123"/>
                </a:xfrm>
              </p:grpSpPr>
              <p:sp>
                <p:nvSpPr>
                  <p:cNvPr id="78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2" y="2895"/>
                    <a:ext cx="380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50</a:t>
                    </a:r>
                  </a:p>
                </p:txBody>
              </p:sp>
              <p:sp>
                <p:nvSpPr>
                  <p:cNvPr id="79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78" y="2365"/>
                    <a:ext cx="512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100</a:t>
                    </a:r>
                  </a:p>
                </p:txBody>
              </p:sp>
              <p:sp>
                <p:nvSpPr>
                  <p:cNvPr id="80" name="Text Box 14"/>
                  <p:cNvSpPr txBox="1">
                    <a:spLocks noChangeArrowheads="1"/>
                  </p:cNvSpPr>
                  <p:nvPr/>
                </p:nvSpPr>
                <p:spPr bwMode="auto">
                  <a:xfrm rot="-5400000">
                    <a:off x="-475" y="1579"/>
                    <a:ext cx="1305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  <a:sym typeface="Symbol" pitchFamily="18" charset="2"/>
                      </a:rPr>
                      <a:t> </a:t>
                    </a: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v (km/s)</a:t>
                    </a:r>
                  </a:p>
                </p:txBody>
              </p:sp>
            </p:grpSp>
            <p:sp>
              <p:nvSpPr>
                <p:cNvPr id="76" name="Line 15"/>
                <p:cNvSpPr>
                  <a:spLocks noChangeShapeType="1"/>
                </p:cNvSpPr>
                <p:nvPr/>
              </p:nvSpPr>
              <p:spPr bwMode="auto">
                <a:xfrm flipH="1" flipV="1">
                  <a:off x="388" y="1035"/>
                  <a:ext cx="32" cy="2526"/>
                </a:xfrm>
                <a:prstGeom prst="line">
                  <a:avLst/>
                </a:prstGeom>
                <a:noFill/>
                <a:ln w="57150">
                  <a:solidFill>
                    <a:srgbClr val="00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77" name="Line 16"/>
                <p:cNvSpPr>
                  <a:spLocks noChangeShapeType="1"/>
                </p:cNvSpPr>
                <p:nvPr/>
              </p:nvSpPr>
              <p:spPr bwMode="auto">
                <a:xfrm>
                  <a:off x="420" y="3561"/>
                  <a:ext cx="2006" cy="5"/>
                </a:xfrm>
                <a:prstGeom prst="line">
                  <a:avLst/>
                </a:prstGeom>
                <a:noFill/>
                <a:ln w="57150">
                  <a:solidFill>
                    <a:srgbClr val="00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</p:grpSp>
          <p:grpSp>
            <p:nvGrpSpPr>
              <p:cNvPr id="11" name="Group 17"/>
              <p:cNvGrpSpPr>
                <a:grpSpLocks/>
              </p:cNvGrpSpPr>
              <p:nvPr/>
            </p:nvGrpSpPr>
            <p:grpSpPr bwMode="auto">
              <a:xfrm>
                <a:off x="420" y="1930"/>
                <a:ext cx="2020" cy="1605"/>
                <a:chOff x="420" y="1930"/>
                <a:chExt cx="2020" cy="1605"/>
              </a:xfrm>
            </p:grpSpPr>
            <p:sp>
              <p:nvSpPr>
                <p:cNvPr id="12" name="Freeform 18"/>
                <p:cNvSpPr>
                  <a:spLocks/>
                </p:cNvSpPr>
                <p:nvPr/>
              </p:nvSpPr>
              <p:spPr bwMode="auto">
                <a:xfrm>
                  <a:off x="420" y="2806"/>
                  <a:ext cx="2020" cy="729"/>
                </a:xfrm>
                <a:custGeom>
                  <a:avLst/>
                  <a:gdLst/>
                  <a:ahLst/>
                  <a:cxnLst>
                    <a:cxn ang="0">
                      <a:pos x="0" y="1277"/>
                    </a:cxn>
                    <a:cxn ang="0">
                      <a:pos x="182" y="642"/>
                    </a:cxn>
                    <a:cxn ang="0">
                      <a:pos x="318" y="188"/>
                    </a:cxn>
                    <a:cxn ang="0">
                      <a:pos x="545" y="7"/>
                    </a:cxn>
                    <a:cxn ang="0">
                      <a:pos x="953" y="143"/>
                    </a:cxn>
                    <a:cxn ang="0">
                      <a:pos x="1497" y="370"/>
                    </a:cxn>
                    <a:cxn ang="0">
                      <a:pos x="2087" y="551"/>
                    </a:cxn>
                    <a:cxn ang="0">
                      <a:pos x="2677" y="642"/>
                    </a:cxn>
                    <a:cxn ang="0">
                      <a:pos x="3538" y="733"/>
                    </a:cxn>
                  </a:cxnLst>
                  <a:rect l="0" t="0" r="r" b="b"/>
                  <a:pathLst>
                    <a:path w="3538" h="1277">
                      <a:moveTo>
                        <a:pt x="0" y="1277"/>
                      </a:moveTo>
                      <a:cubicBezTo>
                        <a:pt x="64" y="1050"/>
                        <a:pt x="129" y="824"/>
                        <a:pt x="182" y="642"/>
                      </a:cubicBezTo>
                      <a:cubicBezTo>
                        <a:pt x="235" y="460"/>
                        <a:pt x="257" y="294"/>
                        <a:pt x="318" y="188"/>
                      </a:cubicBezTo>
                      <a:cubicBezTo>
                        <a:pt x="379" y="82"/>
                        <a:pt x="439" y="14"/>
                        <a:pt x="545" y="7"/>
                      </a:cubicBezTo>
                      <a:cubicBezTo>
                        <a:pt x="651" y="0"/>
                        <a:pt x="794" y="83"/>
                        <a:pt x="953" y="143"/>
                      </a:cubicBezTo>
                      <a:cubicBezTo>
                        <a:pt x="1112" y="203"/>
                        <a:pt x="1308" y="302"/>
                        <a:pt x="1497" y="370"/>
                      </a:cubicBezTo>
                      <a:cubicBezTo>
                        <a:pt x="1686" y="438"/>
                        <a:pt x="1890" y="506"/>
                        <a:pt x="2087" y="551"/>
                      </a:cubicBezTo>
                      <a:cubicBezTo>
                        <a:pt x="2284" y="596"/>
                        <a:pt x="2435" y="612"/>
                        <a:pt x="2677" y="642"/>
                      </a:cubicBezTo>
                      <a:cubicBezTo>
                        <a:pt x="2919" y="672"/>
                        <a:pt x="3228" y="702"/>
                        <a:pt x="3538" y="733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13" name="Freeform 19"/>
                <p:cNvSpPr>
                  <a:spLocks/>
                </p:cNvSpPr>
                <p:nvPr/>
              </p:nvSpPr>
              <p:spPr bwMode="auto">
                <a:xfrm>
                  <a:off x="420" y="2007"/>
                  <a:ext cx="2020" cy="1528"/>
                </a:xfrm>
                <a:custGeom>
                  <a:avLst/>
                  <a:gdLst/>
                  <a:ahLst/>
                  <a:cxnLst>
                    <a:cxn ang="0">
                      <a:pos x="0" y="2676"/>
                    </a:cxn>
                    <a:cxn ang="0">
                      <a:pos x="227" y="1497"/>
                    </a:cxn>
                    <a:cxn ang="0">
                      <a:pos x="499" y="952"/>
                    </a:cxn>
                    <a:cxn ang="0">
                      <a:pos x="953" y="680"/>
                    </a:cxn>
                    <a:cxn ang="0">
                      <a:pos x="1633" y="453"/>
                    </a:cxn>
                    <a:cxn ang="0">
                      <a:pos x="2813" y="181"/>
                    </a:cxn>
                    <a:cxn ang="0">
                      <a:pos x="3538" y="0"/>
                    </a:cxn>
                  </a:cxnLst>
                  <a:rect l="0" t="0" r="r" b="b"/>
                  <a:pathLst>
                    <a:path w="3538" h="2676">
                      <a:moveTo>
                        <a:pt x="0" y="2676"/>
                      </a:moveTo>
                      <a:cubicBezTo>
                        <a:pt x="72" y="2230"/>
                        <a:pt x="144" y="1784"/>
                        <a:pt x="227" y="1497"/>
                      </a:cubicBezTo>
                      <a:cubicBezTo>
                        <a:pt x="310" y="1210"/>
                        <a:pt x="378" y="1088"/>
                        <a:pt x="499" y="952"/>
                      </a:cubicBezTo>
                      <a:cubicBezTo>
                        <a:pt x="620" y="816"/>
                        <a:pt x="764" y="763"/>
                        <a:pt x="953" y="680"/>
                      </a:cubicBezTo>
                      <a:cubicBezTo>
                        <a:pt x="1142" y="597"/>
                        <a:pt x="1323" y="536"/>
                        <a:pt x="1633" y="453"/>
                      </a:cubicBezTo>
                      <a:cubicBezTo>
                        <a:pt x="1943" y="370"/>
                        <a:pt x="2496" y="256"/>
                        <a:pt x="2813" y="181"/>
                      </a:cubicBezTo>
                      <a:cubicBezTo>
                        <a:pt x="3130" y="106"/>
                        <a:pt x="3334" y="53"/>
                        <a:pt x="3538" y="0"/>
                      </a:cubicBezTo>
                    </a:path>
                  </a:pathLst>
                </a:custGeom>
                <a:noFill/>
                <a:ln w="7620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grpSp>
              <p:nvGrpSpPr>
                <p:cNvPr id="14" name="Group 20"/>
                <p:cNvGrpSpPr>
                  <a:grpSpLocks/>
                </p:cNvGrpSpPr>
                <p:nvPr/>
              </p:nvGrpSpPr>
              <p:grpSpPr bwMode="auto">
                <a:xfrm>
                  <a:off x="2059" y="1981"/>
                  <a:ext cx="44" cy="207"/>
                  <a:chOff x="4799" y="935"/>
                  <a:chExt cx="77" cy="363"/>
                </a:xfrm>
              </p:grpSpPr>
              <p:sp>
                <p:nvSpPr>
                  <p:cNvPr id="72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4799" y="107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73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4838" y="935"/>
                    <a:ext cx="0" cy="363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15" name="Group 23"/>
                <p:cNvGrpSpPr>
                  <a:grpSpLocks/>
                </p:cNvGrpSpPr>
                <p:nvPr/>
              </p:nvGrpSpPr>
              <p:grpSpPr bwMode="auto">
                <a:xfrm>
                  <a:off x="2189" y="1930"/>
                  <a:ext cx="44" cy="207"/>
                  <a:chOff x="4799" y="935"/>
                  <a:chExt cx="77" cy="363"/>
                </a:xfrm>
              </p:grpSpPr>
              <p:sp>
                <p:nvSpPr>
                  <p:cNvPr id="70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4799" y="107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71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4838" y="935"/>
                    <a:ext cx="0" cy="363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16" name="Group 26"/>
                <p:cNvGrpSpPr>
                  <a:grpSpLocks/>
                </p:cNvGrpSpPr>
                <p:nvPr/>
              </p:nvGrpSpPr>
              <p:grpSpPr bwMode="auto">
                <a:xfrm>
                  <a:off x="886" y="2370"/>
                  <a:ext cx="44" cy="77"/>
                  <a:chOff x="2744" y="2024"/>
                  <a:chExt cx="77" cy="136"/>
                </a:xfrm>
              </p:grpSpPr>
              <p:sp>
                <p:nvSpPr>
                  <p:cNvPr id="68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69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17" name="Group 29"/>
                <p:cNvGrpSpPr>
                  <a:grpSpLocks/>
                </p:cNvGrpSpPr>
                <p:nvPr/>
              </p:nvGrpSpPr>
              <p:grpSpPr bwMode="auto">
                <a:xfrm>
                  <a:off x="834" y="2395"/>
                  <a:ext cx="44" cy="78"/>
                  <a:chOff x="2744" y="2024"/>
                  <a:chExt cx="77" cy="136"/>
                </a:xfrm>
              </p:grpSpPr>
              <p:sp>
                <p:nvSpPr>
                  <p:cNvPr id="66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67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18" name="Group 32"/>
                <p:cNvGrpSpPr>
                  <a:grpSpLocks/>
                </p:cNvGrpSpPr>
                <p:nvPr/>
              </p:nvGrpSpPr>
              <p:grpSpPr bwMode="auto">
                <a:xfrm>
                  <a:off x="782" y="2421"/>
                  <a:ext cx="44" cy="78"/>
                  <a:chOff x="2744" y="2024"/>
                  <a:chExt cx="77" cy="136"/>
                </a:xfrm>
              </p:grpSpPr>
              <p:sp>
                <p:nvSpPr>
                  <p:cNvPr id="64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65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19" name="Group 35"/>
                <p:cNvGrpSpPr>
                  <a:grpSpLocks/>
                </p:cNvGrpSpPr>
                <p:nvPr/>
              </p:nvGrpSpPr>
              <p:grpSpPr bwMode="auto">
                <a:xfrm>
                  <a:off x="731" y="2473"/>
                  <a:ext cx="44" cy="78"/>
                  <a:chOff x="2744" y="2024"/>
                  <a:chExt cx="77" cy="136"/>
                </a:xfrm>
              </p:grpSpPr>
              <p:sp>
                <p:nvSpPr>
                  <p:cNvPr id="62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63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0" name="Group 38"/>
                <p:cNvGrpSpPr>
                  <a:grpSpLocks/>
                </p:cNvGrpSpPr>
                <p:nvPr/>
              </p:nvGrpSpPr>
              <p:grpSpPr bwMode="auto">
                <a:xfrm>
                  <a:off x="705" y="2525"/>
                  <a:ext cx="44" cy="78"/>
                  <a:chOff x="2744" y="2024"/>
                  <a:chExt cx="77" cy="136"/>
                </a:xfrm>
              </p:grpSpPr>
              <p:sp>
                <p:nvSpPr>
                  <p:cNvPr id="60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61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1" name="Group 41"/>
                <p:cNvGrpSpPr>
                  <a:grpSpLocks/>
                </p:cNvGrpSpPr>
                <p:nvPr/>
              </p:nvGrpSpPr>
              <p:grpSpPr bwMode="auto">
                <a:xfrm>
                  <a:off x="653" y="2551"/>
                  <a:ext cx="44" cy="77"/>
                  <a:chOff x="2744" y="2024"/>
                  <a:chExt cx="77" cy="136"/>
                </a:xfrm>
              </p:grpSpPr>
              <p:sp>
                <p:nvSpPr>
                  <p:cNvPr id="58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9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2" name="Group 44"/>
                <p:cNvGrpSpPr>
                  <a:grpSpLocks/>
                </p:cNvGrpSpPr>
                <p:nvPr/>
              </p:nvGrpSpPr>
              <p:grpSpPr bwMode="auto">
                <a:xfrm>
                  <a:off x="601" y="2628"/>
                  <a:ext cx="44" cy="78"/>
                  <a:chOff x="2744" y="2024"/>
                  <a:chExt cx="77" cy="136"/>
                </a:xfrm>
              </p:grpSpPr>
              <p:sp>
                <p:nvSpPr>
                  <p:cNvPr id="56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7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3" name="Group 47"/>
                <p:cNvGrpSpPr>
                  <a:grpSpLocks/>
                </p:cNvGrpSpPr>
                <p:nvPr/>
              </p:nvGrpSpPr>
              <p:grpSpPr bwMode="auto">
                <a:xfrm>
                  <a:off x="557" y="2758"/>
                  <a:ext cx="44" cy="78"/>
                  <a:chOff x="2744" y="2024"/>
                  <a:chExt cx="77" cy="136"/>
                </a:xfrm>
              </p:grpSpPr>
              <p:sp>
                <p:nvSpPr>
                  <p:cNvPr id="54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5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4" name="Group 50"/>
                <p:cNvGrpSpPr>
                  <a:grpSpLocks/>
                </p:cNvGrpSpPr>
                <p:nvPr/>
              </p:nvGrpSpPr>
              <p:grpSpPr bwMode="auto">
                <a:xfrm>
                  <a:off x="506" y="2888"/>
                  <a:ext cx="43" cy="77"/>
                  <a:chOff x="2744" y="2024"/>
                  <a:chExt cx="77" cy="136"/>
                </a:xfrm>
              </p:grpSpPr>
              <p:sp>
                <p:nvSpPr>
                  <p:cNvPr id="52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3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5" name="Group 53"/>
                <p:cNvGrpSpPr>
                  <a:grpSpLocks/>
                </p:cNvGrpSpPr>
                <p:nvPr/>
              </p:nvGrpSpPr>
              <p:grpSpPr bwMode="auto">
                <a:xfrm>
                  <a:off x="472" y="3095"/>
                  <a:ext cx="44" cy="77"/>
                  <a:chOff x="2744" y="2024"/>
                  <a:chExt cx="77" cy="136"/>
                </a:xfrm>
              </p:grpSpPr>
              <p:sp>
                <p:nvSpPr>
                  <p:cNvPr id="50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1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6" name="Group 56"/>
                <p:cNvGrpSpPr>
                  <a:grpSpLocks/>
                </p:cNvGrpSpPr>
                <p:nvPr/>
              </p:nvGrpSpPr>
              <p:grpSpPr bwMode="auto">
                <a:xfrm>
                  <a:off x="938" y="2370"/>
                  <a:ext cx="44" cy="77"/>
                  <a:chOff x="2744" y="2024"/>
                  <a:chExt cx="77" cy="136"/>
                </a:xfrm>
              </p:grpSpPr>
              <p:sp>
                <p:nvSpPr>
                  <p:cNvPr id="48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49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7" name="Group 59"/>
                <p:cNvGrpSpPr>
                  <a:grpSpLocks/>
                </p:cNvGrpSpPr>
                <p:nvPr/>
              </p:nvGrpSpPr>
              <p:grpSpPr bwMode="auto">
                <a:xfrm>
                  <a:off x="1075" y="2343"/>
                  <a:ext cx="44" cy="78"/>
                  <a:chOff x="2744" y="2024"/>
                  <a:chExt cx="77" cy="136"/>
                </a:xfrm>
              </p:grpSpPr>
              <p:sp>
                <p:nvSpPr>
                  <p:cNvPr id="46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47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8" name="Group 62"/>
                <p:cNvGrpSpPr>
                  <a:grpSpLocks/>
                </p:cNvGrpSpPr>
                <p:nvPr/>
              </p:nvGrpSpPr>
              <p:grpSpPr bwMode="auto">
                <a:xfrm>
                  <a:off x="1205" y="2292"/>
                  <a:ext cx="44" cy="78"/>
                  <a:chOff x="2744" y="2024"/>
                  <a:chExt cx="77" cy="136"/>
                </a:xfrm>
              </p:grpSpPr>
              <p:sp>
                <p:nvSpPr>
                  <p:cNvPr id="44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45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9" name="Group 65"/>
                <p:cNvGrpSpPr>
                  <a:grpSpLocks/>
                </p:cNvGrpSpPr>
                <p:nvPr/>
              </p:nvGrpSpPr>
              <p:grpSpPr bwMode="auto">
                <a:xfrm>
                  <a:off x="1352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42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43" name="Line 67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30" name="Group 68"/>
                <p:cNvGrpSpPr>
                  <a:grpSpLocks/>
                </p:cNvGrpSpPr>
                <p:nvPr/>
              </p:nvGrpSpPr>
              <p:grpSpPr bwMode="auto">
                <a:xfrm>
                  <a:off x="1490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40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41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31" name="Group 71"/>
                <p:cNvGrpSpPr>
                  <a:grpSpLocks/>
                </p:cNvGrpSpPr>
                <p:nvPr/>
              </p:nvGrpSpPr>
              <p:grpSpPr bwMode="auto">
                <a:xfrm>
                  <a:off x="1637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38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39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32" name="Group 74"/>
                <p:cNvGrpSpPr>
                  <a:grpSpLocks/>
                </p:cNvGrpSpPr>
                <p:nvPr/>
              </p:nvGrpSpPr>
              <p:grpSpPr bwMode="auto">
                <a:xfrm>
                  <a:off x="1767" y="2136"/>
                  <a:ext cx="44" cy="130"/>
                  <a:chOff x="4322" y="1253"/>
                  <a:chExt cx="77" cy="227"/>
                </a:xfrm>
              </p:grpSpPr>
              <p:sp>
                <p:nvSpPr>
                  <p:cNvPr id="36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32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37" name="Line 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8" y="1253"/>
                    <a:ext cx="6" cy="227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33" name="Group 77"/>
                <p:cNvGrpSpPr>
                  <a:grpSpLocks/>
                </p:cNvGrpSpPr>
                <p:nvPr/>
              </p:nvGrpSpPr>
              <p:grpSpPr bwMode="auto">
                <a:xfrm>
                  <a:off x="1904" y="2111"/>
                  <a:ext cx="44" cy="129"/>
                  <a:chOff x="4322" y="1253"/>
                  <a:chExt cx="77" cy="227"/>
                </a:xfrm>
              </p:grpSpPr>
              <p:sp>
                <p:nvSpPr>
                  <p:cNvPr id="34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32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35" name="Line 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8" y="1253"/>
                    <a:ext cx="6" cy="227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</p:grpSp>
        </p:grpSp>
        <p:sp>
          <p:nvSpPr>
            <p:cNvPr id="8" name="Text Box 80"/>
            <p:cNvSpPr txBox="1">
              <a:spLocks noChangeArrowheads="1"/>
            </p:cNvSpPr>
            <p:nvPr/>
          </p:nvSpPr>
          <p:spPr bwMode="auto">
            <a:xfrm>
              <a:off x="1060" y="2637"/>
              <a:ext cx="129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>
                  <a:solidFill>
                    <a:srgbClr val="FF0000"/>
                  </a:solidFill>
                  <a:latin typeface="Verdana" pitchFamily="34" charset="0"/>
                </a:rPr>
                <a:t>verwacht</a:t>
              </a:r>
            </a:p>
          </p:txBody>
        </p:sp>
        <p:sp>
          <p:nvSpPr>
            <p:cNvPr id="9" name="Text Box 81"/>
            <p:cNvSpPr txBox="1">
              <a:spLocks noChangeArrowheads="1"/>
            </p:cNvSpPr>
            <p:nvPr/>
          </p:nvSpPr>
          <p:spPr bwMode="auto">
            <a:xfrm>
              <a:off x="873" y="1775"/>
              <a:ext cx="124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>
                  <a:solidFill>
                    <a:srgbClr val="FF0000"/>
                  </a:solidFill>
                  <a:latin typeface="Verdana" pitchFamily="34" charset="0"/>
                </a:rPr>
                <a:t>gemeten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14320" y="1640491"/>
            <a:ext cx="24517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FF99"/>
                </a:solidFill>
              </a:rPr>
              <a:t>Centrifugale</a:t>
            </a:r>
            <a:r>
              <a:rPr lang="en-US" sz="2200" dirty="0" smtClean="0">
                <a:solidFill>
                  <a:srgbClr val="FFFF99"/>
                </a:solidFill>
              </a:rPr>
              <a:t> </a:t>
            </a:r>
            <a:r>
              <a:rPr lang="en-US" sz="2200" dirty="0" err="1" smtClean="0">
                <a:solidFill>
                  <a:srgbClr val="FFFF99"/>
                </a:solidFill>
              </a:rPr>
              <a:t>kracht</a:t>
            </a:r>
            <a:r>
              <a:rPr lang="en-US" sz="2200" dirty="0" smtClean="0">
                <a:solidFill>
                  <a:srgbClr val="FFFF99"/>
                </a:solidFill>
              </a:rPr>
              <a:t>:</a:t>
            </a:r>
          </a:p>
          <a:p>
            <a:r>
              <a:rPr lang="en-US" sz="2200" dirty="0" smtClean="0">
                <a:solidFill>
                  <a:srgbClr val="FFFF99"/>
                </a:solidFill>
              </a:rPr>
              <a:t>F</a:t>
            </a:r>
            <a:r>
              <a:rPr lang="en-US" sz="2200" baseline="-25000" dirty="0" smtClean="0">
                <a:solidFill>
                  <a:srgbClr val="FFFF99"/>
                </a:solidFill>
              </a:rPr>
              <a:t>C</a:t>
            </a:r>
            <a:r>
              <a:rPr lang="en-US" sz="2200" dirty="0" smtClean="0">
                <a:solidFill>
                  <a:srgbClr val="FFFF99"/>
                </a:solidFill>
              </a:rPr>
              <a:t> = Mv</a:t>
            </a:r>
            <a:r>
              <a:rPr lang="en-US" sz="2200" baseline="30000" dirty="0" smtClean="0">
                <a:solidFill>
                  <a:srgbClr val="FFFF99"/>
                </a:solidFill>
              </a:rPr>
              <a:t>2</a:t>
            </a:r>
            <a:r>
              <a:rPr lang="en-US" sz="2200" dirty="0" smtClean="0">
                <a:solidFill>
                  <a:srgbClr val="FFFF99"/>
                </a:solidFill>
              </a:rPr>
              <a:t>/r</a:t>
            </a:r>
            <a:endParaRPr lang="en-US" sz="2200" dirty="0">
              <a:solidFill>
                <a:srgbClr val="FFFF99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07984" y="2780873"/>
            <a:ext cx="21785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FF99"/>
                </a:solidFill>
              </a:rPr>
              <a:t>Gravitatie</a:t>
            </a:r>
            <a:r>
              <a:rPr lang="en-US" sz="2200" dirty="0" smtClean="0">
                <a:solidFill>
                  <a:srgbClr val="FFFF99"/>
                </a:solidFill>
              </a:rPr>
              <a:t> </a:t>
            </a:r>
            <a:r>
              <a:rPr lang="en-US" sz="2200" dirty="0" err="1" smtClean="0">
                <a:solidFill>
                  <a:srgbClr val="FFFF99"/>
                </a:solidFill>
              </a:rPr>
              <a:t>krach:t</a:t>
            </a:r>
            <a:endParaRPr lang="en-US" sz="2200" dirty="0" smtClean="0">
              <a:solidFill>
                <a:srgbClr val="FFFF99"/>
              </a:solidFill>
            </a:endParaRPr>
          </a:p>
          <a:p>
            <a:r>
              <a:rPr lang="en-US" sz="2200" dirty="0" smtClean="0">
                <a:solidFill>
                  <a:srgbClr val="FFFF99"/>
                </a:solidFill>
              </a:rPr>
              <a:t>F</a:t>
            </a:r>
            <a:r>
              <a:rPr lang="en-US" sz="2200" baseline="-25000" dirty="0" smtClean="0">
                <a:solidFill>
                  <a:srgbClr val="FFFF99"/>
                </a:solidFill>
              </a:rPr>
              <a:t>G</a:t>
            </a:r>
            <a:r>
              <a:rPr lang="en-US" sz="2200" dirty="0" smtClean="0">
                <a:solidFill>
                  <a:srgbClr val="FFFF99"/>
                </a:solidFill>
              </a:rPr>
              <a:t> = G M m / r</a:t>
            </a:r>
            <a:r>
              <a:rPr lang="en-US" sz="2200" baseline="30000" dirty="0" smtClean="0">
                <a:solidFill>
                  <a:srgbClr val="FFFF99"/>
                </a:solidFill>
              </a:rPr>
              <a:t>2</a:t>
            </a:r>
            <a:endParaRPr lang="en-US" sz="2200" baseline="30000" dirty="0">
              <a:solidFill>
                <a:srgbClr val="FFFF99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70096" y="4097322"/>
            <a:ext cx="163672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6600"/>
                </a:solidFill>
              </a:rPr>
              <a:t>F</a:t>
            </a:r>
            <a:r>
              <a:rPr lang="en-US" sz="2200" baseline="-25000" dirty="0" smtClean="0">
                <a:solidFill>
                  <a:srgbClr val="FF6600"/>
                </a:solidFill>
              </a:rPr>
              <a:t>c</a:t>
            </a:r>
            <a:r>
              <a:rPr lang="en-US" sz="2200" dirty="0" smtClean="0">
                <a:solidFill>
                  <a:srgbClr val="FF6600"/>
                </a:solidFill>
              </a:rPr>
              <a:t> = F</a:t>
            </a:r>
            <a:r>
              <a:rPr lang="en-US" sz="2200" baseline="-25000" dirty="0" smtClean="0">
                <a:solidFill>
                  <a:srgbClr val="FF6600"/>
                </a:solidFill>
              </a:rPr>
              <a:t>G</a:t>
            </a:r>
            <a:r>
              <a:rPr lang="en-US" sz="2200" dirty="0" smtClean="0">
                <a:solidFill>
                  <a:srgbClr val="FF6600"/>
                </a:solidFill>
              </a:rPr>
              <a:t> </a:t>
            </a:r>
            <a:r>
              <a:rPr lang="en-US" sz="2200" dirty="0" err="1" smtClean="0">
                <a:solidFill>
                  <a:srgbClr val="FF6600"/>
                </a:solidFill>
              </a:rPr>
              <a:t>geeft</a:t>
            </a:r>
            <a:r>
              <a:rPr lang="en-US" sz="2200" dirty="0" smtClean="0">
                <a:solidFill>
                  <a:srgbClr val="FF6600"/>
                </a:solidFill>
              </a:rPr>
              <a:t>:</a:t>
            </a:r>
          </a:p>
          <a:p>
            <a:r>
              <a:rPr lang="en-US" sz="2200" dirty="0">
                <a:solidFill>
                  <a:srgbClr val="FF6600"/>
                </a:solidFill>
              </a:rPr>
              <a:t>v</a:t>
            </a:r>
            <a:r>
              <a:rPr lang="en-US" sz="2200" dirty="0" smtClean="0">
                <a:solidFill>
                  <a:srgbClr val="FF6600"/>
                </a:solidFill>
              </a:rPr>
              <a:t> = </a:t>
            </a:r>
            <a:r>
              <a:rPr lang="en-US" sz="3000" dirty="0" smtClean="0">
                <a:solidFill>
                  <a:srgbClr val="FF6600"/>
                </a:solidFill>
              </a:rPr>
              <a:t>√</a:t>
            </a:r>
            <a:r>
              <a:rPr lang="en-US" sz="2200" dirty="0" smtClean="0">
                <a:solidFill>
                  <a:srgbClr val="FF6600"/>
                </a:solidFill>
              </a:rPr>
              <a:t>(GM/r)</a:t>
            </a:r>
            <a:endParaRPr lang="en-US" sz="2200" dirty="0">
              <a:solidFill>
                <a:srgbClr val="FF660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008322" y="5884889"/>
            <a:ext cx="777956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66FFFF"/>
                </a:solidFill>
              </a:rPr>
              <a:t>Groot </a:t>
            </a:r>
            <a:r>
              <a:rPr lang="en-US" sz="2600" dirty="0" err="1" smtClean="0">
                <a:solidFill>
                  <a:srgbClr val="66FFFF"/>
                </a:solidFill>
              </a:rPr>
              <a:t>mysterie</a:t>
            </a:r>
            <a:r>
              <a:rPr lang="en-US" sz="2600" dirty="0" smtClean="0">
                <a:solidFill>
                  <a:srgbClr val="66FFFF"/>
                </a:solidFill>
              </a:rPr>
              <a:t>: 75% van </a:t>
            </a:r>
            <a:r>
              <a:rPr lang="en-US" sz="2600" dirty="0" err="1" smtClean="0">
                <a:solidFill>
                  <a:srgbClr val="66FFFF"/>
                </a:solidFill>
              </a:rPr>
              <a:t>alle</a:t>
            </a:r>
            <a:r>
              <a:rPr lang="en-US" sz="2600" dirty="0" smtClean="0">
                <a:solidFill>
                  <a:srgbClr val="66FFFF"/>
                </a:solidFill>
              </a:rPr>
              <a:t> </a:t>
            </a:r>
            <a:r>
              <a:rPr lang="en-US" sz="2600" dirty="0" err="1" smtClean="0">
                <a:solidFill>
                  <a:srgbClr val="66FFFF"/>
                </a:solidFill>
              </a:rPr>
              <a:t>massa</a:t>
            </a:r>
            <a:r>
              <a:rPr lang="en-US" sz="2600" dirty="0" smtClean="0">
                <a:solidFill>
                  <a:srgbClr val="66FFFF"/>
                </a:solidFill>
              </a:rPr>
              <a:t> is </a:t>
            </a:r>
            <a:r>
              <a:rPr lang="en-US" sz="2600" dirty="0" err="1" smtClean="0">
                <a:solidFill>
                  <a:srgbClr val="66FFFF"/>
                </a:solidFill>
              </a:rPr>
              <a:t>onzichtbaar</a:t>
            </a:r>
            <a:r>
              <a:rPr lang="en-US" sz="2600" dirty="0" smtClean="0">
                <a:solidFill>
                  <a:srgbClr val="66FFFF"/>
                </a:solidFill>
              </a:rPr>
              <a:t>!</a:t>
            </a:r>
          </a:p>
          <a:p>
            <a:r>
              <a:rPr lang="en-US" sz="2600" dirty="0" smtClean="0">
                <a:solidFill>
                  <a:schemeClr val="bg1"/>
                </a:solidFill>
                <a:sym typeface="Wingdings"/>
              </a:rPr>
              <a:t>                         ”</a:t>
            </a:r>
            <a:r>
              <a:rPr lang="en-US" sz="2600" dirty="0" err="1" smtClean="0">
                <a:solidFill>
                  <a:schemeClr val="bg1"/>
                </a:solidFill>
                <a:sym typeface="Wingdings"/>
              </a:rPr>
              <a:t>Donkere</a:t>
            </a:r>
            <a:r>
              <a:rPr lang="en-US" sz="2600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sym typeface="Wingdings"/>
              </a:rPr>
              <a:t>Materie</a:t>
            </a:r>
            <a:r>
              <a:rPr lang="en-US" sz="2600" dirty="0" smtClean="0">
                <a:solidFill>
                  <a:schemeClr val="bg1"/>
                </a:solidFill>
                <a:sym typeface="Wingdings"/>
              </a:rPr>
              <a:t>”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87" name="Rectangle 86"/>
          <p:cNvSpPr/>
          <p:nvPr/>
        </p:nvSpPr>
        <p:spPr bwMode="auto">
          <a:xfrm>
            <a:off x="554501" y="2565678"/>
            <a:ext cx="8153773" cy="1295794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48862" y="2824835"/>
            <a:ext cx="7850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6600"/>
                </a:solidFill>
              </a:rPr>
              <a:t>Waaruit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bestaat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donkere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materie</a:t>
            </a:r>
            <a:r>
              <a:rPr lang="en-US" sz="4000" dirty="0" smtClean="0">
                <a:solidFill>
                  <a:srgbClr val="FF6600"/>
                </a:solidFill>
              </a:rPr>
              <a:t>?</a:t>
            </a:r>
            <a:endParaRPr lang="en-US" sz="4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938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 animBg="1"/>
      <p:bldP spid="88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arkmatte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1639"/>
            <a:ext cx="9144000" cy="762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“</a:t>
            </a:r>
            <a:r>
              <a:rPr lang="en-US" dirty="0" err="1" smtClean="0">
                <a:solidFill>
                  <a:srgbClr val="FFFFFF"/>
                </a:solidFill>
              </a:rPr>
              <a:t>zwaartekracht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lenzen</a:t>
            </a:r>
            <a:r>
              <a:rPr lang="en-US" dirty="0" smtClean="0">
                <a:solidFill>
                  <a:srgbClr val="FFFFFF"/>
                </a:solidFill>
              </a:rPr>
              <a:t>”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9" t="21533" r="48549"/>
          <a:stretch>
            <a:fillRect/>
          </a:stretch>
        </p:blipFill>
        <p:spPr bwMode="auto">
          <a:xfrm>
            <a:off x="1614714" y="822590"/>
            <a:ext cx="5751284" cy="584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3582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darkmatte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1639"/>
            <a:ext cx="9144000" cy="762000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Een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botsing</a:t>
            </a:r>
            <a:r>
              <a:rPr lang="en-US" dirty="0" smtClean="0">
                <a:solidFill>
                  <a:srgbClr val="FFFFFF"/>
                </a:solidFill>
              </a:rPr>
              <a:t> van galaxies </a:t>
            </a:r>
            <a:r>
              <a:rPr lang="en-US" dirty="0" err="1" smtClean="0">
                <a:solidFill>
                  <a:srgbClr val="FFFFFF"/>
                </a:solidFill>
              </a:rPr>
              <a:t>gezien</a:t>
            </a:r>
            <a:r>
              <a:rPr lang="en-US" dirty="0" smtClean="0">
                <a:solidFill>
                  <a:srgbClr val="FFFFFF"/>
                </a:solidFill>
              </a:rPr>
              <a:t> met “</a:t>
            </a:r>
            <a:r>
              <a:rPr lang="en-US" dirty="0" err="1" smtClean="0">
                <a:solidFill>
                  <a:srgbClr val="FFFFFF"/>
                </a:solidFill>
              </a:rPr>
              <a:t>zwaartekracht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lenzen</a:t>
            </a:r>
            <a:r>
              <a:rPr lang="en-US" dirty="0" smtClean="0">
                <a:solidFill>
                  <a:srgbClr val="FFFFFF"/>
                </a:solidFill>
              </a:rPr>
              <a:t>”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78642" y="5767612"/>
            <a:ext cx="6186715" cy="76200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Gewone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materie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verstrooit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en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blijft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achter</a:t>
            </a:r>
            <a:endParaRPr lang="en-US" sz="2000" b="1" kern="0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Donkere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materie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beweegt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ongestoord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verder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591552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094"/>
            <a:ext cx="9144000" cy="65018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Waarvan</a:t>
            </a:r>
            <a:r>
              <a:rPr lang="en-US" dirty="0" smtClean="0">
                <a:solidFill>
                  <a:schemeClr val="bg1"/>
                </a:solidFill>
              </a:rPr>
              <a:t> is </a:t>
            </a:r>
            <a:r>
              <a:rPr lang="en-US" dirty="0" err="1" smtClean="0">
                <a:solidFill>
                  <a:schemeClr val="bg1"/>
                </a:solidFill>
              </a:rPr>
              <a:t>donkere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materie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gemaakt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9698" y="1102127"/>
            <a:ext cx="8023969" cy="1095642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247517" indent="-247517">
              <a:buFont typeface="Wingdings" charset="0"/>
              <a:buChar char="à"/>
            </a:pPr>
            <a:r>
              <a:rPr lang="en-US" sz="2200" dirty="0" err="1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Er</a:t>
            </a:r>
            <a:r>
              <a:rPr lang="en-US" sz="2200" dirty="0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 is </a:t>
            </a:r>
            <a:r>
              <a:rPr lang="en-US" sz="2200" dirty="0" err="1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overtuigend</a:t>
            </a:r>
            <a:r>
              <a:rPr lang="en-US" sz="2200" dirty="0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astronomisch</a:t>
            </a:r>
            <a:r>
              <a:rPr lang="en-US" sz="2200" dirty="0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bewijs</a:t>
            </a:r>
            <a:r>
              <a:rPr lang="en-US" sz="2200" dirty="0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voor</a:t>
            </a:r>
            <a:r>
              <a:rPr lang="en-US" sz="2200" dirty="0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 ‘</a:t>
            </a:r>
            <a:r>
              <a:rPr lang="en-US" sz="2200" dirty="0" err="1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donkere</a:t>
            </a:r>
            <a:r>
              <a:rPr lang="en-US" sz="2200" dirty="0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materie</a:t>
            </a:r>
            <a:r>
              <a:rPr lang="en-US" sz="2200" dirty="0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’</a:t>
            </a:r>
          </a:p>
          <a:p>
            <a:pPr marL="247517" indent="-247517">
              <a:buFont typeface="Wingdings" charset="0"/>
              <a:buChar char="à"/>
            </a:pPr>
            <a:r>
              <a:rPr lang="en-US" sz="2200" dirty="0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Maar </a:t>
            </a:r>
            <a:r>
              <a:rPr lang="en-US" sz="2200" dirty="0" err="1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waar</a:t>
            </a:r>
            <a:r>
              <a:rPr lang="en-US" sz="2200" dirty="0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 is het van </a:t>
            </a:r>
            <a:r>
              <a:rPr lang="en-US" sz="2200" dirty="0" err="1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gemaakt</a:t>
            </a:r>
            <a:r>
              <a:rPr lang="en-US" sz="2200" dirty="0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?</a:t>
            </a:r>
          </a:p>
          <a:p>
            <a:pPr marL="247517" indent="-247517">
              <a:buFont typeface="Wingdings" charset="0"/>
              <a:buChar char="à"/>
            </a:pPr>
            <a:r>
              <a:rPr lang="en-US" sz="2200" dirty="0" err="1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Wellicht</a:t>
            </a:r>
            <a:r>
              <a:rPr lang="en-US" sz="2200" dirty="0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 van ‘super-partners’ </a:t>
            </a:r>
            <a:r>
              <a:rPr lang="en-US" sz="2200" dirty="0" err="1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bestaande</a:t>
            </a:r>
            <a:r>
              <a:rPr lang="en-US" sz="2200" dirty="0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 </a:t>
            </a:r>
            <a:r>
              <a:rPr lang="en-US" sz="2200" dirty="0" err="1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deeltjes</a:t>
            </a:r>
            <a:r>
              <a:rPr lang="en-US" sz="2200" dirty="0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 </a:t>
            </a:r>
            <a:endParaRPr lang="en-US" sz="2200" dirty="0">
              <a:solidFill>
                <a:srgbClr val="FFEC02"/>
              </a:solidFill>
              <a:latin typeface="+mn-lt"/>
              <a:cs typeface="Helvetica Neue Light"/>
            </a:endParaRPr>
          </a:p>
        </p:txBody>
      </p:sp>
      <p:pic>
        <p:nvPicPr>
          <p:cNvPr id="14" name="Picture 13" descr="mug_in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91050" y="4455561"/>
            <a:ext cx="1502049" cy="2121560"/>
          </a:xfrm>
          <a:prstGeom prst="rect">
            <a:avLst/>
          </a:prstGeom>
        </p:spPr>
      </p:pic>
      <p:sp>
        <p:nvSpPr>
          <p:cNvPr id="15" name="Parallelogram 14"/>
          <p:cNvSpPr/>
          <p:nvPr/>
        </p:nvSpPr>
        <p:spPr bwMode="auto">
          <a:xfrm>
            <a:off x="521098" y="3565875"/>
            <a:ext cx="3793702" cy="1026561"/>
          </a:xfrm>
          <a:prstGeom prst="parallelogram">
            <a:avLst>
              <a:gd name="adj" fmla="val 161997"/>
            </a:avLst>
          </a:prstGeom>
          <a:solidFill>
            <a:schemeClr val="bg1">
              <a:alpha val="6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198" y="2334001"/>
            <a:ext cx="1494976" cy="2121560"/>
          </a:xfrm>
          <a:prstGeom prst="rect">
            <a:avLst/>
          </a:prstGeom>
          <a:noFill/>
          <a:ln w="28575" cmpd="sng">
            <a:noFill/>
          </a:ln>
        </p:spPr>
      </p:pic>
      <p:grpSp>
        <p:nvGrpSpPr>
          <p:cNvPr id="16" name="Group 15"/>
          <p:cNvGrpSpPr/>
          <p:nvPr/>
        </p:nvGrpSpPr>
        <p:grpSpPr>
          <a:xfrm>
            <a:off x="4443399" y="2744625"/>
            <a:ext cx="4556764" cy="3580460"/>
            <a:chOff x="5189537" y="2827337"/>
            <a:chExt cx="5400081" cy="3986577"/>
          </a:xfrm>
        </p:grpSpPr>
        <p:sp>
          <p:nvSpPr>
            <p:cNvPr id="11" name="Rectangle 10"/>
            <p:cNvSpPr/>
            <p:nvPr/>
          </p:nvSpPr>
          <p:spPr bwMode="auto">
            <a:xfrm>
              <a:off x="5189537" y="2827337"/>
              <a:ext cx="4953000" cy="3886200"/>
            </a:xfrm>
            <a:prstGeom prst="rect">
              <a:avLst/>
            </a:prstGeom>
            <a:gradFill flip="none" rotWithShape="1">
              <a:gsLst>
                <a:gs pos="33000">
                  <a:srgbClr val="D9E8F2"/>
                </a:gs>
                <a:gs pos="81000">
                  <a:srgbClr val="18579F"/>
                </a:gs>
              </a:gsLst>
              <a:lin ang="5400000" scaled="0"/>
              <a:tileRect/>
            </a:gra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2053"/>
              <a:endParaRPr lang="en-US" sz="1400" dirty="0">
                <a:solidFill>
                  <a:schemeClr val="accent2"/>
                </a:solidFill>
                <a:latin typeface="Verdana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/>
            <a:srcRect l="2189" t="14369" r="1332" b="12906"/>
            <a:stretch/>
          </p:blipFill>
          <p:spPr>
            <a:xfrm>
              <a:off x="5223456" y="3450295"/>
              <a:ext cx="4852063" cy="2767425"/>
            </a:xfrm>
            <a:prstGeom prst="rect">
              <a:avLst/>
            </a:prstGeom>
            <a:ln w="38100" cmpd="sng"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5414886" y="3082552"/>
              <a:ext cx="4972500" cy="582567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tx1"/>
                  </a:solidFill>
                  <a:latin typeface="+mn-lt"/>
                  <a:cs typeface="Helvetica Neue Medium"/>
                </a:rPr>
                <a:t>Standaard</a:t>
              </a:r>
              <a:r>
                <a:rPr lang="en-US" dirty="0" smtClean="0">
                  <a:solidFill>
                    <a:schemeClr val="tx1"/>
                  </a:solidFill>
                  <a:latin typeface="+mn-lt"/>
                  <a:cs typeface="Helvetica Neue Medium"/>
                </a:rPr>
                <a:t> Model </a:t>
              </a:r>
              <a:r>
                <a:rPr lang="en-US" dirty="0" err="1" smtClean="0">
                  <a:solidFill>
                    <a:schemeClr val="tx1"/>
                  </a:solidFill>
                  <a:latin typeface="+mn-lt"/>
                  <a:cs typeface="Helvetica Neue Medium"/>
                </a:rPr>
                <a:t>deeltjes</a:t>
              </a:r>
              <a:endParaRPr lang="en-US" dirty="0">
                <a:solidFill>
                  <a:schemeClr val="tx1"/>
                </a:solidFill>
                <a:latin typeface="+mn-lt"/>
                <a:cs typeface="Helvetica Neue Medium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71442" y="6231347"/>
              <a:ext cx="4418176" cy="58256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 cmpd="sng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+mn-lt"/>
                  <a:cs typeface="Helvetica Neue Medium"/>
                </a:rPr>
                <a:t>Super-partner </a:t>
              </a:r>
              <a:r>
                <a:rPr lang="en-US" dirty="0" err="1" smtClean="0">
                  <a:solidFill>
                    <a:schemeClr val="bg1"/>
                  </a:solidFill>
                  <a:latin typeface="+mn-lt"/>
                  <a:cs typeface="Helvetica Neue Medium"/>
                </a:rPr>
                <a:t>deeltjes</a:t>
              </a:r>
              <a:endParaRPr lang="en-US" dirty="0">
                <a:solidFill>
                  <a:schemeClr val="bg1"/>
                </a:solidFill>
                <a:latin typeface="+mn-lt"/>
                <a:cs typeface="Helvetica Neue Medium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42598" y="4181811"/>
            <a:ext cx="2134857" cy="403145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100" i="1" dirty="0" err="1">
                <a:solidFill>
                  <a:schemeClr val="bg1">
                    <a:lumMod val="50000"/>
                  </a:schemeClr>
                </a:solidFill>
                <a:latin typeface="Helvetica Neue Medium"/>
                <a:cs typeface="Helvetica Neue Medium"/>
              </a:rPr>
              <a:t>Supersymmetry</a:t>
            </a:r>
            <a:endParaRPr lang="en-US" sz="2100" i="1" dirty="0">
              <a:solidFill>
                <a:schemeClr val="bg1">
                  <a:lumMod val="50000"/>
                </a:schemeClr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185132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Alternatieve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Verklaring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dark_matter_halo_sain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020" y="1775242"/>
            <a:ext cx="4488041" cy="344681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683889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5) </a:t>
            </a:r>
            <a:r>
              <a:rPr lang="en-US" dirty="0" err="1" smtClean="0">
                <a:solidFill>
                  <a:srgbClr val="FFFFFF"/>
                </a:solidFill>
              </a:rPr>
              <a:t>Wat</a:t>
            </a:r>
            <a:r>
              <a:rPr lang="en-US" dirty="0" smtClean="0">
                <a:solidFill>
                  <a:srgbClr val="FFFFFF"/>
                </a:solidFill>
              </a:rPr>
              <a:t> is </a:t>
            </a:r>
            <a:r>
              <a:rPr lang="en-US" dirty="0" err="1" smtClean="0">
                <a:solidFill>
                  <a:srgbClr val="FFFFFF"/>
                </a:solidFill>
              </a:rPr>
              <a:t>Donkere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Energie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24" y="894099"/>
            <a:ext cx="8936326" cy="504064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2021443"/>
            <a:ext cx="9078323" cy="2785960"/>
            <a:chOff x="0" y="2021443"/>
            <a:chExt cx="9078323" cy="2785960"/>
          </a:xfrm>
        </p:grpSpPr>
        <p:sp>
          <p:nvSpPr>
            <p:cNvPr id="8" name="Rectangle 7"/>
            <p:cNvSpPr/>
            <p:nvPr/>
          </p:nvSpPr>
          <p:spPr bwMode="auto">
            <a:xfrm>
              <a:off x="0" y="2021443"/>
              <a:ext cx="9045190" cy="2785960"/>
            </a:xfrm>
            <a:prstGeom prst="rect">
              <a:avLst/>
            </a:prstGeom>
            <a:solidFill>
              <a:srgbClr val="000090">
                <a:alpha val="80000"/>
              </a:srgb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9" name="Picture 8" descr="vacuum energy_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256" y="2351420"/>
              <a:ext cx="4022311" cy="217565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0174" y="2961712"/>
              <a:ext cx="174596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Donkere</a:t>
              </a:r>
              <a:endParaRPr lang="en-US" dirty="0" smtClean="0"/>
            </a:p>
            <a:p>
              <a:r>
                <a:rPr lang="en-US" dirty="0" err="1" smtClean="0"/>
                <a:t>Energie</a:t>
              </a:r>
              <a:r>
                <a:rPr lang="en-US" dirty="0" smtClean="0"/>
                <a:t> = 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69341" y="2883575"/>
              <a:ext cx="280898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  Higgs vacuum</a:t>
              </a:r>
            </a:p>
            <a:p>
              <a:r>
                <a:rPr lang="en-US" dirty="0" smtClean="0"/>
                <a:t>    </a:t>
              </a:r>
              <a:r>
                <a:rPr lang="en-US" dirty="0" err="1" smtClean="0"/>
                <a:t>Energie</a:t>
              </a:r>
              <a:r>
                <a:rPr lang="en-US" dirty="0" smtClean="0"/>
                <a:t>  </a:t>
              </a:r>
              <a:endParaRPr lang="en-US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3485936" y="1817651"/>
            <a:ext cx="1637387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20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4930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hubble_H-He-donk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4343400" y="2392363"/>
            <a:ext cx="7318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solidFill>
                  <a:srgbClr val="FFFF00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He</a:t>
            </a:r>
            <a:endParaRPr lang="nl-NL" sz="2800">
              <a:solidFill>
                <a:srgbClr val="FFFF00"/>
              </a:solidFill>
              <a:latin typeface="Verdan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5410200" y="2468563"/>
            <a:ext cx="488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solidFill>
                  <a:srgbClr val="FF0000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H</a:t>
            </a:r>
            <a:endParaRPr lang="nl-NL" sz="2800">
              <a:solidFill>
                <a:srgbClr val="FF0000"/>
              </a:solidFill>
              <a:latin typeface="Verdan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313349" name="Text Box 5"/>
          <p:cNvSpPr txBox="1">
            <a:spLocks noChangeArrowheads="1"/>
          </p:cNvSpPr>
          <p:nvPr/>
        </p:nvSpPr>
        <p:spPr bwMode="auto">
          <a:xfrm rot="223577">
            <a:off x="636588" y="4037013"/>
            <a:ext cx="8126412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500">
                <a:solidFill>
                  <a:schemeClr val="bg1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donkere energie &amp; donkere materie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De </a:t>
            </a:r>
            <a:r>
              <a:rPr lang="en-US" dirty="0" err="1" smtClean="0">
                <a:solidFill>
                  <a:srgbClr val="FFFFFF"/>
                </a:solidFill>
              </a:rPr>
              <a:t>donkere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zijde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overheerst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290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9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5718"/>
            <a:ext cx="9176862" cy="6883718"/>
          </a:xfrm>
          <a:prstGeom prst="rect">
            <a:avLst/>
          </a:prstGeom>
          <a:noFill/>
          <a:ln w="25400" cap="flat">
            <a:noFill/>
            <a:miter lim="800000"/>
            <a:headEnd/>
            <a:tailEnd/>
          </a:ln>
        </p:spPr>
      </p:pic>
      <p:sp>
        <p:nvSpPr>
          <p:cNvPr id="185346" name="Rectangle 2"/>
          <p:cNvSpPr>
            <a:spLocks/>
          </p:cNvSpPr>
          <p:nvPr/>
        </p:nvSpPr>
        <p:spPr bwMode="auto">
          <a:xfrm>
            <a:off x="1494611" y="5903127"/>
            <a:ext cx="6630509" cy="58293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200" dirty="0">
                <a:solidFill>
                  <a:schemeClr val="bg1"/>
                </a:solidFill>
                <a:latin typeface="Capitals" pitchFamily="-104" charset="0"/>
                <a:ea typeface="Capitals" pitchFamily="-104" charset="0"/>
                <a:cs typeface="Capitals" pitchFamily="-104" charset="0"/>
                <a:sym typeface="Capitals" pitchFamily="-104" charset="0"/>
              </a:rPr>
              <a:t>The Dark Side rules the Universe</a:t>
            </a:r>
          </a:p>
        </p:txBody>
      </p:sp>
    </p:spTree>
    <p:extLst>
      <p:ext uri="{BB962C8B-B14F-4D97-AF65-F5344CB8AC3E}">
        <p14:creationId xmlns:p14="http://schemas.microsoft.com/office/powerpoint/2010/main" val="145892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52717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>
                <a:solidFill>
                  <a:srgbClr val="FFFFFF"/>
                </a:solidFill>
              </a:rPr>
              <a:t>LHC Run-II:</a:t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De </a:t>
            </a:r>
            <a:r>
              <a:rPr lang="en-US" sz="4000" dirty="0">
                <a:solidFill>
                  <a:srgbClr val="FFFFFF"/>
                </a:solidFill>
              </a:rPr>
              <a:t>2</a:t>
            </a:r>
            <a:r>
              <a:rPr lang="en-US" sz="4000" dirty="0" smtClean="0">
                <a:solidFill>
                  <a:srgbClr val="FFFFFF"/>
                </a:solidFill>
              </a:rPr>
              <a:t>-foton saga 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334425" y="-21377"/>
            <a:ext cx="4809575" cy="3176323"/>
            <a:chOff x="4334425" y="-21377"/>
            <a:chExt cx="4809575" cy="3176323"/>
          </a:xfrm>
        </p:grpSpPr>
        <p:pic>
          <p:nvPicPr>
            <p:cNvPr id="2" name="Picture 1" descr="diphoton_atla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425" y="-21377"/>
              <a:ext cx="4809575" cy="3176323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4384842" y="2179052"/>
              <a:ext cx="828841" cy="922421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991765" y="2753895"/>
              <a:ext cx="596231" cy="326189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1686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lasDiPhot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56"/>
            <a:ext cx="9144000" cy="6035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De </a:t>
            </a:r>
            <a:r>
              <a:rPr lang="nl-NL" dirty="0" smtClean="0">
                <a:solidFill>
                  <a:schemeClr val="bg1"/>
                </a:solidFill>
              </a:rPr>
              <a:t>speurtocht wordt voortgezet met LHC Run-2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54000" y="4924025"/>
            <a:ext cx="8521700" cy="1801129"/>
          </a:xfrm>
          <a:prstGeom prst="rect">
            <a:avLst/>
          </a:prstGeom>
          <a:solidFill>
            <a:schemeClr val="tx1"/>
          </a:solidFill>
          <a:ln w="28575" cmpd="sng">
            <a:noFill/>
            <a:miter lim="800000"/>
            <a:headEnd/>
            <a:tailEnd/>
          </a:ln>
          <a:effectLst>
            <a:glow rad="393700">
              <a:schemeClr val="tx1">
                <a:alpha val="75000"/>
              </a:schemeClr>
            </a:glow>
            <a:softEdge rad="584200"/>
          </a:effectLst>
        </p:spPr>
        <p:txBody>
          <a:bodyPr vert="horz" wrap="square" lIns="187099" tIns="127851" rIns="91375" bIns="127851" numCol="1" anchor="t" anchorCtr="0" compatLnSpc="1">
            <a:prstTxWarp prst="textNoShape">
              <a:avLst/>
            </a:prstTxWarp>
          </a:bodyPr>
          <a:lstStyle>
            <a:lvl1pPr marL="395579" indent="-395579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300" b="0" i="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857089" indent="-329650" algn="l" rtl="0" fontAlgn="base">
              <a:spcBef>
                <a:spcPct val="50000"/>
              </a:spcBef>
              <a:spcAft>
                <a:spcPct val="0"/>
              </a:spcAft>
              <a:buChar char="–"/>
              <a:defRPr sz="18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2pPr>
            <a:lvl3pPr marL="1318598" indent="-263721" algn="l" rtl="0" fontAlgn="base">
              <a:spcBef>
                <a:spcPct val="50000"/>
              </a:spcBef>
              <a:spcAft>
                <a:spcPct val="0"/>
              </a:spcAft>
              <a:buChar char="•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3pPr>
            <a:lvl4pPr marL="1846036" indent="-263721" algn="l" rtl="0" fontAlgn="base">
              <a:spcBef>
                <a:spcPct val="50000"/>
              </a:spcBef>
              <a:spcAft>
                <a:spcPct val="0"/>
              </a:spcAft>
              <a:buChar char="–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4pPr>
            <a:lvl5pPr marL="2373476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5pPr>
            <a:lvl6pPr marL="2900916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3428354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955795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4483232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sz="2200" dirty="0" smtClean="0">
                <a:solidFill>
                  <a:srgbClr val="FFFF00"/>
                </a:solidFill>
                <a:latin typeface="+mn-lt"/>
              </a:rPr>
              <a:t>De eerste run van de LHC (2010-2012) was een enorm succes</a:t>
            </a:r>
          </a:p>
          <a:p>
            <a:pPr lvl="1"/>
            <a:r>
              <a:rPr lang="nl-NL" dirty="0" smtClean="0">
                <a:solidFill>
                  <a:schemeClr val="bg1"/>
                </a:solidFill>
                <a:latin typeface="+mn-lt"/>
              </a:rPr>
              <a:t>Belangrijk stuk nieuwe natuurkunde ontdekt (</a:t>
            </a:r>
            <a:r>
              <a:rPr lang="nl-NL" dirty="0" err="1" smtClean="0">
                <a:solidFill>
                  <a:schemeClr val="bg1"/>
                </a:solidFill>
                <a:latin typeface="+mn-lt"/>
              </a:rPr>
              <a:t>Higgs</a:t>
            </a:r>
            <a:r>
              <a:rPr lang="nl-NL" dirty="0" smtClean="0">
                <a:solidFill>
                  <a:schemeClr val="bg1"/>
                </a:solidFill>
                <a:latin typeface="+mn-lt"/>
              </a:rPr>
              <a:t> deeltje)</a:t>
            </a:r>
          </a:p>
          <a:p>
            <a:r>
              <a:rPr lang="nl-NL" sz="2200" dirty="0" smtClean="0">
                <a:solidFill>
                  <a:srgbClr val="FFFF00"/>
                </a:solidFill>
                <a:latin typeface="+mn-lt"/>
                <a:cs typeface="Helvetica Neue Medium"/>
              </a:rPr>
              <a:t>Run-2 2015-2018 is van start gegaan met dubbele energie</a:t>
            </a:r>
          </a:p>
          <a:p>
            <a:pPr lvl="1"/>
            <a:r>
              <a:rPr lang="nl-NL" sz="1600" dirty="0" smtClean="0">
                <a:solidFill>
                  <a:srgbClr val="FFFFFF"/>
                </a:solidFill>
                <a:latin typeface="+mn-lt"/>
                <a:sym typeface="Wingdings"/>
              </a:rPr>
              <a:t>We </a:t>
            </a:r>
            <a:r>
              <a:rPr lang="nl-NL" sz="1600" dirty="0">
                <a:solidFill>
                  <a:srgbClr val="FFFFFF"/>
                </a:solidFill>
                <a:latin typeface="+mn-lt"/>
                <a:sym typeface="Wingdings"/>
              </a:rPr>
              <a:t>schuiven verder op richting de natuurkunde van de Big </a:t>
            </a:r>
            <a:r>
              <a:rPr lang="nl-NL" sz="1600" dirty="0" smtClean="0">
                <a:solidFill>
                  <a:srgbClr val="FFFFFF"/>
                </a:solidFill>
                <a:latin typeface="+mn-lt"/>
                <a:sym typeface="Wingdings"/>
              </a:rPr>
              <a:t>Bang...</a:t>
            </a:r>
            <a:endParaRPr lang="nl-NL" sz="1700" dirty="0" smtClean="0">
              <a:solidFill>
                <a:srgbClr val="FFFF00"/>
              </a:solidFill>
              <a:latin typeface="Helvetica Neue Medium"/>
              <a:cs typeface="Helvetica Neue Medium"/>
            </a:endParaRPr>
          </a:p>
          <a:p>
            <a:pPr marL="0" indent="0">
              <a:buNone/>
            </a:pPr>
            <a:endParaRPr lang="nl-NL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7783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Electron Positron </a:t>
            </a:r>
            <a:r>
              <a:rPr lang="en-US" dirty="0" err="1" smtClean="0"/>
              <a:t>versneller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506" y="1052513"/>
            <a:ext cx="8064500" cy="554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1096" y="663990"/>
            <a:ext cx="16573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7200" dirty="0">
                <a:solidFill>
                  <a:srgbClr val="FFFF00"/>
                </a:solidFill>
                <a:latin typeface="Tahoma" pitchFamily="-104" charset="0"/>
                <a:ea typeface="Arial" pitchFamily="-104" charset="0"/>
                <a:cs typeface="Arial" pitchFamily="-104" charset="0"/>
              </a:rPr>
              <a:t>LEP</a:t>
            </a:r>
            <a:endParaRPr lang="en-GB" sz="2400" i="1" dirty="0">
              <a:solidFill>
                <a:srgbClr val="FFFF00"/>
              </a:solidFill>
              <a:latin typeface="Tahoma" pitchFamily="-104" charset="0"/>
              <a:ea typeface="Arial" pitchFamily="-104" charset="0"/>
              <a:cs typeface="Arial" pitchFamily="-1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7999" y="1052285"/>
            <a:ext cx="188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1989-2000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5461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Untitled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" y="1201099"/>
            <a:ext cx="4463142" cy="411411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O</a:t>
            </a:r>
            <a:r>
              <a:rPr lang="en-US" dirty="0" err="1" smtClean="0">
                <a:solidFill>
                  <a:srgbClr val="FFFFFF"/>
                </a:solidFill>
              </a:rPr>
              <a:t>pwinding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bij</a:t>
            </a:r>
            <a:r>
              <a:rPr lang="en-US" dirty="0" smtClean="0">
                <a:solidFill>
                  <a:srgbClr val="FFFFFF"/>
                </a:solidFill>
              </a:rPr>
              <a:t> de LHC – </a:t>
            </a:r>
            <a:r>
              <a:rPr lang="en-US" dirty="0" err="1" smtClean="0">
                <a:solidFill>
                  <a:srgbClr val="FFFFFF"/>
                </a:solidFill>
              </a:rPr>
              <a:t>een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nieuw</a:t>
            </a:r>
            <a:r>
              <a:rPr lang="en-US" dirty="0" smtClean="0">
                <a:solidFill>
                  <a:srgbClr val="FFFFFF"/>
                </a:solidFill>
              </a:rPr>
              <a:t> Higgs </a:t>
            </a:r>
            <a:r>
              <a:rPr lang="en-US" dirty="0" err="1" smtClean="0">
                <a:solidFill>
                  <a:srgbClr val="FFFFFF"/>
                </a:solidFill>
              </a:rPr>
              <a:t>deeltje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HiggsGammaGamma750PeakAt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51" y="1159683"/>
            <a:ext cx="4247750" cy="41284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437" y="704088"/>
            <a:ext cx="44125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Higgs </a:t>
            </a:r>
            <a:r>
              <a:rPr lang="en-US" sz="2200" b="1" dirty="0" err="1" smtClean="0">
                <a:solidFill>
                  <a:srgbClr val="D6FFFC"/>
                </a:solidFill>
              </a:rPr>
              <a:t>ontdekking</a:t>
            </a:r>
            <a:r>
              <a:rPr lang="en-US" sz="2200" b="1" dirty="0" smtClean="0">
                <a:solidFill>
                  <a:srgbClr val="D6FFFC"/>
                </a:solidFill>
              </a:rPr>
              <a:t> 2011-2012: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60198" y="704628"/>
            <a:ext cx="31945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Atlas in </a:t>
            </a:r>
            <a:r>
              <a:rPr lang="en-US" sz="2200" b="1" dirty="0">
                <a:solidFill>
                  <a:srgbClr val="D6FFFC"/>
                </a:solidFill>
              </a:rPr>
              <a:t>D</a:t>
            </a:r>
            <a:r>
              <a:rPr lang="en-US" sz="2200" b="1" dirty="0" smtClean="0">
                <a:solidFill>
                  <a:srgbClr val="D6FFFC"/>
                </a:solidFill>
              </a:rPr>
              <a:t>ec 2015 (!):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6780" y="3230553"/>
            <a:ext cx="2300858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6600"/>
                </a:solidFill>
              </a:rPr>
              <a:t>M</a:t>
            </a:r>
            <a:r>
              <a:rPr lang="en-US" sz="2200" baseline="-25000" dirty="0" err="1" smtClean="0">
                <a:solidFill>
                  <a:srgbClr val="FF6600"/>
                </a:solidFill>
              </a:rPr>
              <a:t>Higgs</a:t>
            </a:r>
            <a:r>
              <a:rPr lang="en-US" sz="2200" dirty="0" smtClean="0">
                <a:solidFill>
                  <a:srgbClr val="FF6600"/>
                </a:solidFill>
              </a:rPr>
              <a:t> = 126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endParaRPr lang="en-US" sz="2200" dirty="0">
              <a:solidFill>
                <a:srgbClr val="FF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9665" y="3162062"/>
            <a:ext cx="2082621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6600"/>
                </a:solidFill>
              </a:rPr>
              <a:t>M</a:t>
            </a:r>
            <a:r>
              <a:rPr lang="en-US" sz="2200" baseline="-25000" dirty="0">
                <a:solidFill>
                  <a:srgbClr val="FF6600"/>
                </a:solidFill>
              </a:rPr>
              <a:t>X</a:t>
            </a:r>
            <a:r>
              <a:rPr lang="en-US" sz="2200" dirty="0" smtClean="0">
                <a:solidFill>
                  <a:srgbClr val="FF6600"/>
                </a:solidFill>
              </a:rPr>
              <a:t> = 750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r>
              <a:rPr lang="en-US" sz="2200" dirty="0" smtClean="0">
                <a:solidFill>
                  <a:srgbClr val="FF6600"/>
                </a:solidFill>
              </a:rPr>
              <a:t>?</a:t>
            </a:r>
            <a:endParaRPr lang="en-US" sz="2200" dirty="0">
              <a:solidFill>
                <a:srgbClr val="FF66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2351454" y="3661440"/>
            <a:ext cx="9179" cy="1225791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6598727" y="3590029"/>
            <a:ext cx="14353" cy="1393842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Oval 17"/>
          <p:cNvSpPr/>
          <p:nvPr/>
        </p:nvSpPr>
        <p:spPr bwMode="auto">
          <a:xfrm rot="1000105">
            <a:off x="6225995" y="2485033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947" y="5744791"/>
            <a:ext cx="9195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Ofwel</a:t>
            </a:r>
            <a:r>
              <a:rPr lang="en-US" dirty="0" smtClean="0">
                <a:solidFill>
                  <a:srgbClr val="FFFF00"/>
                </a:solidFill>
              </a:rPr>
              <a:t>: </a:t>
            </a:r>
            <a:r>
              <a:rPr lang="en-US" dirty="0" err="1" smtClean="0">
                <a:solidFill>
                  <a:srgbClr val="FFFF00"/>
                </a:solidFill>
              </a:rPr>
              <a:t>statistische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fluctuatie</a:t>
            </a:r>
            <a:r>
              <a:rPr lang="en-US" dirty="0">
                <a:solidFill>
                  <a:srgbClr val="FFFF00"/>
                </a:solidFill>
              </a:rPr>
              <a:t>,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Ofwel</a:t>
            </a:r>
            <a:r>
              <a:rPr lang="en-US" dirty="0" smtClean="0">
                <a:solidFill>
                  <a:srgbClr val="FFFF00"/>
                </a:solidFill>
              </a:rPr>
              <a:t>: </a:t>
            </a:r>
            <a:r>
              <a:rPr lang="en-US" dirty="0" err="1" smtClean="0">
                <a:solidFill>
                  <a:srgbClr val="FFFF00"/>
                </a:solidFill>
              </a:rPr>
              <a:t>enorme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ontdekking</a:t>
            </a:r>
            <a:r>
              <a:rPr lang="en-US" dirty="0" smtClean="0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17" name="Oval 16"/>
          <p:cNvSpPr/>
          <p:nvPr/>
        </p:nvSpPr>
        <p:spPr bwMode="auto">
          <a:xfrm rot="1000105">
            <a:off x="2016051" y="2609820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90406" y="1596070"/>
            <a:ext cx="54784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en-US" sz="5000" b="1" dirty="0">
              <a:ln w="1905"/>
              <a:solidFill>
                <a:srgbClr val="00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0519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8" grpId="0" animBg="1"/>
      <p:bldP spid="21" grpId="0"/>
      <p:bldP spid="17" grpId="0" animBg="1"/>
      <p:bldP spid="20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Opwinding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bij</a:t>
            </a:r>
            <a:r>
              <a:rPr lang="en-US" dirty="0">
                <a:solidFill>
                  <a:srgbClr val="FFFFFF"/>
                </a:solidFill>
              </a:rPr>
              <a:t> de LHC – </a:t>
            </a:r>
            <a:r>
              <a:rPr lang="en-US" dirty="0" err="1">
                <a:solidFill>
                  <a:srgbClr val="FFFFFF"/>
                </a:solidFill>
              </a:rPr>
              <a:t>een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nieuw</a:t>
            </a:r>
            <a:r>
              <a:rPr lang="en-US" dirty="0">
                <a:solidFill>
                  <a:srgbClr val="FFFFFF"/>
                </a:solidFill>
              </a:rPr>
              <a:t> Higgs </a:t>
            </a:r>
            <a:r>
              <a:rPr lang="en-US" dirty="0" err="1">
                <a:solidFill>
                  <a:srgbClr val="FFFFFF"/>
                </a:solidFill>
              </a:rPr>
              <a:t>deeltje</a:t>
            </a:r>
            <a:r>
              <a:rPr lang="en-US" dirty="0">
                <a:solidFill>
                  <a:srgbClr val="FFFFFF"/>
                </a:solidFill>
              </a:rPr>
              <a:t>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HiggsGammaGamma750PeakAt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1" y="1159683"/>
            <a:ext cx="4247750" cy="41284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5598" y="704628"/>
            <a:ext cx="29187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Atlas in </a:t>
            </a:r>
            <a:r>
              <a:rPr lang="en-US" sz="2200" b="1" dirty="0">
                <a:solidFill>
                  <a:srgbClr val="D6FFFC"/>
                </a:solidFill>
              </a:rPr>
              <a:t>D</a:t>
            </a:r>
            <a:r>
              <a:rPr lang="en-US" sz="2200" b="1" dirty="0" smtClean="0">
                <a:solidFill>
                  <a:srgbClr val="D6FFFC"/>
                </a:solidFill>
              </a:rPr>
              <a:t>ec 2015?: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5065" y="3162062"/>
            <a:ext cx="2082621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6600"/>
                </a:solidFill>
              </a:rPr>
              <a:t>M</a:t>
            </a:r>
            <a:r>
              <a:rPr lang="en-US" sz="2200" baseline="-25000" dirty="0">
                <a:solidFill>
                  <a:srgbClr val="FF6600"/>
                </a:solidFill>
              </a:rPr>
              <a:t>X</a:t>
            </a:r>
            <a:r>
              <a:rPr lang="en-US" sz="2200" dirty="0" smtClean="0">
                <a:solidFill>
                  <a:srgbClr val="FF6600"/>
                </a:solidFill>
              </a:rPr>
              <a:t> = 750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r>
              <a:rPr lang="en-US" sz="2200" dirty="0" smtClean="0">
                <a:solidFill>
                  <a:srgbClr val="FF6600"/>
                </a:solidFill>
              </a:rPr>
              <a:t>?</a:t>
            </a:r>
            <a:endParaRPr lang="en-US" sz="2200" dirty="0">
              <a:solidFill>
                <a:srgbClr val="FF66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2254127" y="3590029"/>
            <a:ext cx="14353" cy="1393842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966882" y="5744791"/>
            <a:ext cx="7515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Helaas</a:t>
            </a:r>
            <a:r>
              <a:rPr lang="en-US" dirty="0" smtClean="0">
                <a:solidFill>
                  <a:srgbClr val="FFFF00"/>
                </a:solidFill>
              </a:rPr>
              <a:t>: X(750) was </a:t>
            </a:r>
            <a:r>
              <a:rPr lang="en-US" dirty="0" err="1" smtClean="0">
                <a:solidFill>
                  <a:srgbClr val="FFFF00"/>
                </a:solidFill>
              </a:rPr>
              <a:t>een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statistische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fluctuatie</a:t>
            </a:r>
            <a:r>
              <a:rPr lang="en-US" dirty="0" smtClean="0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945806" y="1596070"/>
            <a:ext cx="54784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en-US" sz="5000" b="1" dirty="0">
              <a:ln w="1905"/>
              <a:solidFill>
                <a:srgbClr val="00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524" y="1176420"/>
            <a:ext cx="4099427" cy="413231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 bwMode="auto">
          <a:xfrm rot="1000105">
            <a:off x="1913483" y="2423545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 rot="1000105">
            <a:off x="5838445" y="2284507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926429" y="1507839"/>
            <a:ext cx="404453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  <a:endParaRPr lang="en-US" sz="5000" b="1" dirty="0">
              <a:ln w="1905"/>
              <a:solidFill>
                <a:srgbClr val="00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6176422" y="2646947"/>
            <a:ext cx="13157" cy="2248692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5051788" y="736712"/>
            <a:ext cx="34965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Atlas ICHEP Aug 2016</a:t>
            </a:r>
            <a:r>
              <a:rPr lang="en-US" sz="2200" b="1" dirty="0">
                <a:solidFill>
                  <a:srgbClr val="D6FFFC"/>
                </a:solidFill>
              </a:rPr>
              <a:t>!</a:t>
            </a:r>
            <a:r>
              <a:rPr lang="en-US" sz="2200" b="1" dirty="0" smtClean="0">
                <a:solidFill>
                  <a:srgbClr val="D6FFFC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785320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8" grpId="0" animBg="1"/>
      <p:bldP spid="22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DoesntMat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254" y="104082"/>
            <a:ext cx="4763492" cy="66498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333116" y="6016751"/>
            <a:ext cx="4488308" cy="70058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1508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Theoretische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verklaringen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voor</a:t>
            </a:r>
            <a:r>
              <a:rPr lang="en-US" dirty="0" smtClean="0">
                <a:solidFill>
                  <a:srgbClr val="FFFFFF"/>
                </a:solidFill>
              </a:rPr>
              <a:t> di-Photon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di-photon-publicati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300"/>
            <a:ext cx="9144000" cy="4080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1744" y="5831082"/>
            <a:ext cx="3811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</a:t>
            </a:r>
            <a:r>
              <a:rPr lang="en-US" dirty="0" err="1" smtClean="0"/>
              <a:t>totaal</a:t>
            </a:r>
            <a:r>
              <a:rPr lang="en-US" dirty="0" smtClean="0"/>
              <a:t> 448 </a:t>
            </a:r>
            <a:r>
              <a:rPr lang="en-US" dirty="0" err="1" smtClean="0"/>
              <a:t>artikelen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0975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12613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>
                <a:solidFill>
                  <a:srgbClr val="FFFFFF"/>
                </a:solidFill>
              </a:rPr>
              <a:t>LHC Run-II: </a:t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Quantum </a:t>
            </a:r>
            <a:r>
              <a:rPr lang="en-US" sz="4000" dirty="0" err="1" smtClean="0">
                <a:solidFill>
                  <a:srgbClr val="FFFFFF"/>
                </a:solidFill>
              </a:rPr>
              <a:t>Speuren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 descr="Heisenber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211" y="0"/>
            <a:ext cx="3729789" cy="209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943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De </a:t>
            </a:r>
            <a:r>
              <a:rPr lang="en-US" dirty="0" err="1" smtClean="0">
                <a:solidFill>
                  <a:srgbClr val="FFFFFF"/>
                </a:solidFill>
              </a:rPr>
              <a:t>virtuele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deeltjes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methode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927" y="670442"/>
            <a:ext cx="8384295" cy="1558327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Heisenberg </a:t>
            </a:r>
            <a:r>
              <a:rPr lang="en-US" dirty="0" err="1" smtClean="0">
                <a:solidFill>
                  <a:srgbClr val="FFFF00"/>
                </a:solidFill>
              </a:rPr>
              <a:t>onzekerheids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relatie</a:t>
            </a:r>
            <a:r>
              <a:rPr lang="en-US" dirty="0">
                <a:solidFill>
                  <a:srgbClr val="FFFF00"/>
                </a:solidFill>
              </a:rPr>
              <a:t>:</a:t>
            </a:r>
            <a:endParaRPr lang="en-US" dirty="0" smtClean="0">
              <a:solidFill>
                <a:srgbClr val="FFFF00"/>
              </a:solidFill>
            </a:endParaRPr>
          </a:p>
          <a:p>
            <a:pPr lvl="1"/>
            <a:r>
              <a:rPr lang="en-US" dirty="0" err="1" smtClean="0">
                <a:solidFill>
                  <a:srgbClr val="FFFFFF"/>
                </a:solidFill>
              </a:rPr>
              <a:t>Deeltjes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antideeltjes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kunnen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gemaakt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worden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zolang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er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geldt</a:t>
            </a:r>
            <a:r>
              <a:rPr lang="en-US" dirty="0" smtClean="0">
                <a:solidFill>
                  <a:srgbClr val="FFFFFF"/>
                </a:solidFill>
              </a:rPr>
              <a:t>: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D</a:t>
            </a:r>
            <a:r>
              <a:rPr lang="en-US" dirty="0" smtClean="0">
                <a:solidFill>
                  <a:srgbClr val="FFFFFF"/>
                </a:solidFill>
                <a:cs typeface="Symbol" charset="2"/>
              </a:rPr>
              <a:t>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D</a:t>
            </a:r>
            <a:r>
              <a:rPr lang="en-US" dirty="0" err="1" smtClean="0">
                <a:solidFill>
                  <a:srgbClr val="FFFFFF"/>
                </a:solidFill>
              </a:rPr>
              <a:t>t</a:t>
            </a:r>
            <a:r>
              <a:rPr lang="en-US" dirty="0" smtClean="0">
                <a:solidFill>
                  <a:srgbClr val="FFFFFF"/>
                </a:solidFill>
              </a:rPr>
              <a:t> &lt; </a:t>
            </a:r>
            <a:r>
              <a:rPr lang="en-US" dirty="0" err="1" smtClean="0">
                <a:solidFill>
                  <a:srgbClr val="FFFFFF"/>
                </a:solidFill>
              </a:rPr>
              <a:t>ħ</a:t>
            </a:r>
            <a:r>
              <a:rPr lang="en-US" dirty="0" smtClean="0">
                <a:solidFill>
                  <a:srgbClr val="FFFFFF"/>
                </a:solidFill>
              </a:rPr>
              <a:t>/2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virtual-partic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206" y="2254685"/>
            <a:ext cx="5299571" cy="2384265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88260" y="4949940"/>
            <a:ext cx="8766220" cy="1723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FF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FFFF99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rgbClr val="FFFF99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»"/>
              <a:defRPr>
                <a:solidFill>
                  <a:srgbClr val="FFFF99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9pPr>
          </a:lstStyle>
          <a:p>
            <a:r>
              <a:rPr lang="en-US" dirty="0" err="1" smtClean="0">
                <a:solidFill>
                  <a:srgbClr val="FFFF00"/>
                </a:solidFill>
              </a:rPr>
              <a:t>Alternatieve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manier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om</a:t>
            </a:r>
            <a:r>
              <a:rPr lang="en-US" dirty="0" smtClean="0">
                <a:solidFill>
                  <a:srgbClr val="FFFF00"/>
                </a:solidFill>
              </a:rPr>
              <a:t> top quarks </a:t>
            </a:r>
            <a:r>
              <a:rPr lang="en-US" dirty="0" err="1" smtClean="0">
                <a:solidFill>
                  <a:srgbClr val="FFFF00"/>
                </a:solidFill>
              </a:rPr>
              <a:t>te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zien</a:t>
            </a:r>
            <a:r>
              <a:rPr lang="en-US" dirty="0" smtClean="0">
                <a:solidFill>
                  <a:srgbClr val="FFFF00"/>
                </a:solidFill>
              </a:rPr>
              <a:t>: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Meet heel </a:t>
            </a:r>
            <a:r>
              <a:rPr lang="en-US" dirty="0" err="1" smtClean="0">
                <a:solidFill>
                  <a:srgbClr val="FFFFFF"/>
                </a:solidFill>
              </a:rPr>
              <a:t>precies</a:t>
            </a:r>
            <a:r>
              <a:rPr lang="en-US" dirty="0" smtClean="0">
                <a:solidFill>
                  <a:srgbClr val="FFFFFF"/>
                </a:solidFill>
              </a:rPr>
              <a:t> het </a:t>
            </a:r>
            <a:r>
              <a:rPr lang="en-US" dirty="0" err="1" smtClean="0">
                <a:solidFill>
                  <a:srgbClr val="FFFFFF"/>
                </a:solidFill>
              </a:rPr>
              <a:t>quantumbotsings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proces</a:t>
            </a:r>
            <a:r>
              <a:rPr lang="en-US" dirty="0" smtClean="0">
                <a:solidFill>
                  <a:srgbClr val="FFFFFF"/>
                </a:solidFill>
              </a:rPr>
              <a:t> van e</a:t>
            </a:r>
            <a:r>
              <a:rPr lang="en-US" baseline="30000" dirty="0" smtClean="0">
                <a:solidFill>
                  <a:srgbClr val="FFFFFF"/>
                </a:solidFill>
              </a:rPr>
              <a:t>+</a:t>
            </a:r>
            <a:r>
              <a:rPr lang="en-US" dirty="0" smtClean="0">
                <a:solidFill>
                  <a:srgbClr val="FFFFFF"/>
                </a:solidFill>
              </a:rPr>
              <a:t> e</a:t>
            </a:r>
            <a:r>
              <a:rPr lang="en-US" baseline="30000" dirty="0" smtClean="0">
                <a:solidFill>
                  <a:srgbClr val="FFFFFF"/>
                </a:solidFill>
              </a:rPr>
              <a:t>-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Je “</a:t>
            </a:r>
            <a:r>
              <a:rPr lang="en-US" dirty="0" err="1" smtClean="0">
                <a:solidFill>
                  <a:srgbClr val="FFFFFF"/>
                </a:solidFill>
              </a:rPr>
              <a:t>ziet</a:t>
            </a:r>
            <a:r>
              <a:rPr lang="en-US" dirty="0" smtClean="0">
                <a:solidFill>
                  <a:srgbClr val="FFFFFF"/>
                </a:solidFill>
              </a:rPr>
              <a:t>” het top quark via Heisenberg </a:t>
            </a:r>
            <a:r>
              <a:rPr lang="en-US" dirty="0" err="1" smtClean="0">
                <a:solidFill>
                  <a:srgbClr val="FFFFFF"/>
                </a:solidFill>
              </a:rPr>
              <a:t>onzekerheid</a:t>
            </a: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7134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" y="804211"/>
            <a:ext cx="9132331" cy="591427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2974" y="-220620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LHCb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experiment </a:t>
            </a: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Bs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deeltjes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160695" y="4168757"/>
            <a:ext cx="1173561" cy="823867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pic>
        <p:nvPicPr>
          <p:cNvPr id="8" name="Picture 3" descr="05-0440-01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48655" y="707218"/>
            <a:ext cx="3701857" cy="2785851"/>
          </a:xfrm>
          <a:prstGeom prst="rect">
            <a:avLst/>
          </a:prstGeom>
          <a:noFill/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51759" y="642417"/>
            <a:ext cx="4356806" cy="90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err="1" smtClean="0">
                <a:solidFill>
                  <a:srgbClr val="66FFFF"/>
                </a:solidFill>
                <a:latin typeface="+mn-lt"/>
              </a:rPr>
              <a:t>Bs-mesonen</a:t>
            </a: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: </a:t>
            </a:r>
            <a:r>
              <a:rPr lang="en-US" sz="2400" kern="0" dirty="0" err="1" smtClean="0">
                <a:solidFill>
                  <a:srgbClr val="66FFFF"/>
                </a:solidFill>
                <a:latin typeface="+mn-lt"/>
              </a:rPr>
              <a:t>deeltjes</a:t>
            </a: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 met </a:t>
            </a:r>
            <a:r>
              <a:rPr lang="en-US" sz="2400" kern="0" dirty="0" err="1" smtClean="0">
                <a:solidFill>
                  <a:srgbClr val="66FFFF"/>
                </a:solidFill>
                <a:latin typeface="+mn-lt"/>
              </a:rPr>
              <a:t>een</a:t>
            </a: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b-</a:t>
            </a:r>
            <a:r>
              <a:rPr lang="en-US" sz="2400" kern="0" dirty="0">
                <a:solidFill>
                  <a:srgbClr val="66FFFF"/>
                </a:solidFill>
                <a:latin typeface="+mn-lt"/>
              </a:rPr>
              <a:t>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(anti) s-quark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5962599" y="1257299"/>
            <a:ext cx="895402" cy="717806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23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8024_14-A4-at-144-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Ulrich Uwer\My Documents\LHCb\EventDisplay\PanoramixEventDisplay_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327150"/>
            <a:ext cx="9144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67400" y="5402263"/>
            <a:ext cx="3276600" cy="498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23 sep 2010                  19:49:24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Run 79646        Event 143858637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6788" y="1600200"/>
            <a:ext cx="8634412" cy="387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5405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1)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Materie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 –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antimaterie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oscilatie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-105" charset="0"/>
            </a:endParaRPr>
          </a:p>
        </p:txBody>
      </p:sp>
      <p:sp>
        <p:nvSpPr>
          <p:cNvPr id="22536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-105" charset="-128"/>
            </a:endParaRPr>
          </a:p>
        </p:txBody>
      </p:sp>
      <p:sp>
        <p:nvSpPr>
          <p:cNvPr id="2253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81E6CB-202A-4BAC-BA0D-8C5A4AC88E80}" type="slidenum">
              <a:rPr lang="nl-NL">
                <a:solidFill>
                  <a:srgbClr val="000000"/>
                </a:solidFill>
              </a:rPr>
              <a:pPr/>
              <a:t>147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7162800" y="6645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9CF77-C6F4-4416-9C26-FC553AC55B9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336927" y="2617508"/>
            <a:ext cx="8280624" cy="1412417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Oval 19"/>
          <p:cNvSpPr/>
          <p:nvPr/>
        </p:nvSpPr>
        <p:spPr bwMode="auto">
          <a:xfrm>
            <a:off x="8229600" y="3120571"/>
            <a:ext cx="914400" cy="9144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8863768" y="764520"/>
            <a:ext cx="280232" cy="2708213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8" name="Picture 17" descr="bs_osc_feyn_inv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44" y="760854"/>
            <a:ext cx="8551904" cy="1867506"/>
          </a:xfrm>
          <a:prstGeom prst="rect">
            <a:avLst/>
          </a:prstGeom>
        </p:spPr>
      </p:pic>
      <p:pic>
        <p:nvPicPr>
          <p:cNvPr id="23" name="Picture 22" descr="bs_osc copy_inv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1949" y="2965005"/>
            <a:ext cx="4445003" cy="301914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24" name="Oval 23"/>
          <p:cNvSpPr/>
          <p:nvPr/>
        </p:nvSpPr>
        <p:spPr bwMode="auto">
          <a:xfrm>
            <a:off x="668191" y="325511"/>
            <a:ext cx="2636301" cy="2805934"/>
          </a:xfrm>
          <a:prstGeom prst="ellipse">
            <a:avLst/>
          </a:prstGeom>
          <a:solidFill>
            <a:schemeClr val="bg1"/>
          </a:solidFill>
          <a:ln w="2286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2565827" y="3161742"/>
            <a:ext cx="1334749" cy="2798919"/>
          </a:xfrm>
          <a:prstGeom prst="line">
            <a:avLst/>
          </a:prstGeom>
          <a:solidFill>
            <a:schemeClr val="accent1"/>
          </a:solidFill>
          <a:ln w="457200" cap="rnd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4354"/>
          <a:stretch/>
        </p:blipFill>
        <p:spPr>
          <a:xfrm>
            <a:off x="1182591" y="759589"/>
            <a:ext cx="1478901" cy="196123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404293" y="1095272"/>
            <a:ext cx="602027" cy="103408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6200" b="1" dirty="0">
                <a:solidFill>
                  <a:schemeClr val="tx1"/>
                </a:solidFill>
                <a:latin typeface="Helvetica Neue"/>
                <a:cs typeface="Helvetica Neue"/>
              </a:rPr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3992" y="4703328"/>
            <a:ext cx="3609482" cy="1323439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Bs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deeltjes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veranderen</a:t>
            </a:r>
            <a:r>
              <a:rPr lang="en-US" sz="2000" dirty="0" smtClean="0">
                <a:solidFill>
                  <a:srgbClr val="FFFF00"/>
                </a:solidFill>
              </a:rPr>
              <a:t> van </a:t>
            </a:r>
            <a:r>
              <a:rPr lang="en-US" sz="2000" dirty="0" err="1" smtClean="0">
                <a:solidFill>
                  <a:srgbClr val="FFFF00"/>
                </a:solidFill>
              </a:rPr>
              <a:t>gedaante</a:t>
            </a:r>
            <a:r>
              <a:rPr lang="en-US" sz="2000" dirty="0" smtClean="0">
                <a:solidFill>
                  <a:srgbClr val="FFFF00"/>
                </a:solidFill>
              </a:rPr>
              <a:t> met 17 THz!</a:t>
            </a:r>
          </a:p>
          <a:p>
            <a:r>
              <a:rPr lang="en-US" sz="2000" dirty="0" err="1" smtClean="0">
                <a:solidFill>
                  <a:srgbClr val="FFFF00"/>
                </a:solidFill>
              </a:rPr>
              <a:t>Welke</a:t>
            </a:r>
            <a:r>
              <a:rPr lang="en-US" sz="2000" dirty="0" smtClean="0">
                <a:solidFill>
                  <a:srgbClr val="FFFF00"/>
                </a:solidFill>
              </a:rPr>
              <a:t> quantum </a:t>
            </a:r>
            <a:r>
              <a:rPr lang="en-US" sz="2000" dirty="0" err="1" smtClean="0">
                <a:solidFill>
                  <a:srgbClr val="FFFF00"/>
                </a:solidFill>
              </a:rPr>
              <a:t>deeltjes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veroorzaken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dit</a:t>
            </a:r>
            <a:r>
              <a:rPr lang="en-US" sz="2000" dirty="0" smtClean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7497" y="6082631"/>
            <a:ext cx="8127674" cy="52322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6600"/>
                </a:solidFill>
              </a:rPr>
              <a:t>Lijkt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enigszins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afwijkend</a:t>
            </a:r>
            <a:r>
              <a:rPr lang="en-US" dirty="0" smtClean="0">
                <a:solidFill>
                  <a:srgbClr val="FF6600"/>
                </a:solidFill>
              </a:rPr>
              <a:t> van het </a:t>
            </a:r>
            <a:r>
              <a:rPr lang="en-US" dirty="0" err="1" smtClean="0">
                <a:solidFill>
                  <a:srgbClr val="FF6600"/>
                </a:solidFill>
              </a:rPr>
              <a:t>Standaardmodel</a:t>
            </a:r>
            <a:r>
              <a:rPr lang="en-US" dirty="0">
                <a:solidFill>
                  <a:srgbClr val="FF66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72095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4" grpId="0" animBg="1"/>
      <p:bldP spid="27" grpId="0"/>
      <p:bldP spid="30" grpId="0" animBg="1"/>
      <p:bldP spid="31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JohnEll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845" y="1272675"/>
            <a:ext cx="4756729" cy="47567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) </a:t>
            </a:r>
            <a:r>
              <a:rPr lang="en-US" dirty="0" err="1" smtClean="0">
                <a:solidFill>
                  <a:srgbClr val="FFFFFF"/>
                </a:solidFill>
              </a:rPr>
              <a:t>Pinguins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 descr="penguin_chal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23" y="1618836"/>
            <a:ext cx="7718493" cy="4410568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60964" y="744639"/>
            <a:ext cx="58682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</a:rPr>
              <a:t>John Ellis </a:t>
            </a:r>
            <a:r>
              <a:rPr lang="en-US" sz="2200" dirty="0" err="1" smtClean="0">
                <a:solidFill>
                  <a:srgbClr val="FFFF00"/>
                </a:solidFill>
              </a:rPr>
              <a:t>verliest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een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spelletje</a:t>
            </a:r>
            <a:r>
              <a:rPr lang="en-US" sz="2200" dirty="0" smtClean="0">
                <a:solidFill>
                  <a:srgbClr val="FFFF00"/>
                </a:solidFill>
              </a:rPr>
              <a:t> darts</a:t>
            </a:r>
            <a:r>
              <a:rPr lang="is-IS" sz="2200" dirty="0" smtClean="0">
                <a:solidFill>
                  <a:srgbClr val="FFFF00"/>
                </a:solidFill>
              </a:rPr>
              <a:t>…</a:t>
            </a:r>
            <a:endParaRPr lang="en-US" sz="2200" dirty="0">
              <a:solidFill>
                <a:srgbClr val="FFFF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55897" y="882316"/>
            <a:ext cx="2847473" cy="2286000"/>
            <a:chOff x="6055897" y="882316"/>
            <a:chExt cx="2847473" cy="2286000"/>
          </a:xfrm>
        </p:grpSpPr>
        <p:pic>
          <p:nvPicPr>
            <p:cNvPr id="6" name="Picture 5" descr="B2KpiPenguin.tif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55897" y="882316"/>
              <a:ext cx="2847473" cy="2286000"/>
            </a:xfrm>
            <a:prstGeom prst="rect">
              <a:avLst/>
            </a:prstGeom>
            <a:ln w="25400">
              <a:solidFill>
                <a:srgbClr val="0000FF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6564496" y="887413"/>
              <a:ext cx="393269" cy="41945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Penguin_diagra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729" y="3369069"/>
            <a:ext cx="2341278" cy="3203855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5" name="Picture 4" descr="frankli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7" y="4718485"/>
            <a:ext cx="1905000" cy="1917700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297290" y="6211842"/>
            <a:ext cx="58682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200" dirty="0" smtClean="0">
                <a:solidFill>
                  <a:srgbClr val="FFFF00"/>
                </a:solidFill>
              </a:rPr>
              <a:t>… van Melissa Franklin...</a:t>
            </a:r>
            <a:endParaRPr lang="en-US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003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5250"/>
            <a:ext cx="10353675" cy="66675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</p:pic>
      <p:sp>
        <p:nvSpPr>
          <p:cNvPr id="5" name="TextBox 4"/>
          <p:cNvSpPr txBox="1"/>
          <p:nvPr/>
        </p:nvSpPr>
        <p:spPr>
          <a:xfrm>
            <a:off x="177793" y="220671"/>
            <a:ext cx="347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 smtClean="0">
                <a:solidFill>
                  <a:srgbClr val="D6FFFC"/>
                </a:solidFill>
                <a:latin typeface="Calibri"/>
              </a:rPr>
              <a:t>Pinguins</a:t>
            </a:r>
            <a:r>
              <a:rPr lang="en-US" sz="2000" b="1" dirty="0" smtClean="0">
                <a:solidFill>
                  <a:srgbClr val="D6FFFC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rgbClr val="D6FFFC"/>
                </a:solidFill>
                <a:latin typeface="Calibri"/>
              </a:rPr>
              <a:t>komen</a:t>
            </a:r>
            <a:r>
              <a:rPr lang="en-US" sz="2000" b="1" dirty="0" smtClean="0">
                <a:solidFill>
                  <a:srgbClr val="D6FFFC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rgbClr val="D6FFFC"/>
                </a:solidFill>
                <a:latin typeface="Calibri"/>
              </a:rPr>
              <a:t>overal</a:t>
            </a:r>
            <a:r>
              <a:rPr lang="en-US" sz="2000" b="1" dirty="0" smtClean="0">
                <a:solidFill>
                  <a:srgbClr val="D6FFFC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rgbClr val="D6FFFC"/>
                </a:solidFill>
                <a:latin typeface="Calibri"/>
              </a:rPr>
              <a:t>terug</a:t>
            </a:r>
            <a:r>
              <a:rPr lang="en-US" sz="2000" b="1" dirty="0" smtClean="0">
                <a:solidFill>
                  <a:srgbClr val="D6FFFC"/>
                </a:solidFill>
                <a:latin typeface="Calibri"/>
              </a:rPr>
              <a:t>…</a:t>
            </a:r>
            <a:endParaRPr lang="en-US" sz="2000" b="1" dirty="0">
              <a:solidFill>
                <a:srgbClr val="D6FFFC"/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55057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L3 LEP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569" y="611642"/>
            <a:ext cx="8016875" cy="595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1096" y="663990"/>
            <a:ext cx="16573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7200" dirty="0">
                <a:solidFill>
                  <a:srgbClr val="FFFF00"/>
                </a:solidFill>
                <a:latin typeface="Tahoma" pitchFamily="-104" charset="0"/>
                <a:ea typeface="Arial" pitchFamily="-104" charset="0"/>
                <a:cs typeface="Arial" pitchFamily="-104" charset="0"/>
              </a:rPr>
              <a:t>LEP</a:t>
            </a:r>
            <a:endParaRPr lang="en-GB" sz="2400" i="1" dirty="0">
              <a:solidFill>
                <a:srgbClr val="FFFF00"/>
              </a:solidFill>
              <a:latin typeface="Tahoma" pitchFamily="-104" charset="0"/>
              <a:ea typeface="Arial" pitchFamily="-104" charset="0"/>
              <a:cs typeface="Arial" pitchFamily="-1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7999" y="1052285"/>
            <a:ext cx="188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1989-2000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4758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De </a:t>
            </a:r>
            <a:r>
              <a:rPr lang="en-US" dirty="0" err="1" smtClean="0">
                <a:solidFill>
                  <a:srgbClr val="FFFFFF"/>
                </a:solidFill>
              </a:rPr>
              <a:t>Pinguin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Puzzel</a:t>
            </a:r>
            <a:r>
              <a:rPr lang="en-US" dirty="0" smtClean="0">
                <a:solidFill>
                  <a:srgbClr val="FFFFFF"/>
                </a:solidFill>
              </a:rPr>
              <a:t>: “muon </a:t>
            </a:r>
            <a:r>
              <a:rPr lang="en-US" dirty="0" err="1" smtClean="0">
                <a:solidFill>
                  <a:srgbClr val="FFFFFF"/>
                </a:solidFill>
              </a:rPr>
              <a:t>Pinguins</a:t>
            </a:r>
            <a:r>
              <a:rPr lang="en-US" dirty="0" smtClean="0">
                <a:solidFill>
                  <a:srgbClr val="FFFFFF"/>
                </a:solidFill>
              </a:rPr>
              <a:t>”??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45171" y="1203172"/>
            <a:ext cx="5891463" cy="4610100"/>
            <a:chOff x="-76200" y="3454400"/>
            <a:chExt cx="4549615" cy="3124199"/>
          </a:xfrm>
        </p:grpSpPr>
        <p:grpSp>
          <p:nvGrpSpPr>
            <p:cNvPr id="7" name="Group 6"/>
            <p:cNvGrpSpPr/>
            <p:nvPr/>
          </p:nvGrpSpPr>
          <p:grpSpPr>
            <a:xfrm>
              <a:off x="-76200" y="3454400"/>
              <a:ext cx="4549615" cy="3124199"/>
              <a:chOff x="-76200" y="3454400"/>
              <a:chExt cx="4549615" cy="312419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76200" y="3454400"/>
                <a:ext cx="4549615" cy="3124199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-16639" y="3467768"/>
                <a:ext cx="356170" cy="4432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9647" y="3543300"/>
                <a:ext cx="5244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00FF"/>
                    </a:solidFill>
                  </a:rPr>
                  <a:t>P’</a:t>
                </a:r>
                <a:r>
                  <a:rPr lang="en-US" sz="2400" baseline="-25000" dirty="0" smtClean="0">
                    <a:solidFill>
                      <a:srgbClr val="0000FF"/>
                    </a:solidFill>
                  </a:rPr>
                  <a:t>5</a:t>
                </a:r>
                <a:endParaRPr lang="en-US" sz="2400" baseline="-25000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1767008" y="4968339"/>
              <a:ext cx="1379398" cy="137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Oval 11"/>
          <p:cNvSpPr/>
          <p:nvPr/>
        </p:nvSpPr>
        <p:spPr bwMode="auto">
          <a:xfrm>
            <a:off x="2444607" y="3261882"/>
            <a:ext cx="1350229" cy="2032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4724" y="641693"/>
            <a:ext cx="4632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D6FFFC"/>
                </a:solidFill>
                <a:latin typeface="+mj-lt"/>
              </a:rPr>
              <a:t>Deeltjes</a:t>
            </a:r>
            <a:r>
              <a:rPr lang="en-US" dirty="0" smtClean="0">
                <a:solidFill>
                  <a:srgbClr val="D6FFFC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rgbClr val="D6FFFC"/>
                </a:solidFill>
                <a:latin typeface="+mj-lt"/>
              </a:rPr>
              <a:t>verval</a:t>
            </a:r>
            <a:r>
              <a:rPr lang="en-US" dirty="0" smtClean="0">
                <a:solidFill>
                  <a:srgbClr val="D6FFFC"/>
                </a:solidFill>
                <a:latin typeface="+mj-lt"/>
              </a:rPr>
              <a:t> B</a:t>
            </a:r>
            <a:r>
              <a:rPr lang="en-US" baseline="30000" dirty="0" smtClean="0">
                <a:solidFill>
                  <a:srgbClr val="D6FFFC"/>
                </a:solidFill>
                <a:latin typeface="+mj-lt"/>
              </a:rPr>
              <a:t>0</a:t>
            </a:r>
            <a:r>
              <a:rPr lang="en-US" dirty="0" smtClean="0">
                <a:solidFill>
                  <a:srgbClr val="D6FFFC"/>
                </a:solidFill>
                <a:latin typeface="+mj-lt"/>
                <a:sym typeface="Wingdings"/>
              </a:rPr>
              <a:t>K* </a:t>
            </a:r>
            <a:r>
              <a:rPr lang="en-US" dirty="0" err="1" smtClean="0">
                <a:solidFill>
                  <a:srgbClr val="D6FFFC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err="1" smtClean="0">
                <a:solidFill>
                  <a:srgbClr val="D6FFFC"/>
                </a:solidFill>
                <a:latin typeface="+mj-lt"/>
                <a:cs typeface="Symbol" charset="2"/>
                <a:sym typeface="Wingdings"/>
              </a:rPr>
              <a:t>+</a:t>
            </a:r>
            <a:r>
              <a:rPr lang="en-US" dirty="0" err="1" smtClean="0">
                <a:solidFill>
                  <a:srgbClr val="D6FFFC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mr-IN" baseline="30000" dirty="0" smtClean="0">
                <a:solidFill>
                  <a:srgbClr val="D6FFFC"/>
                </a:solidFill>
                <a:latin typeface="+mj-lt"/>
                <a:cs typeface="Symbol" charset="2"/>
                <a:sym typeface="Wingdings"/>
              </a:rPr>
              <a:t>–</a:t>
            </a:r>
            <a:r>
              <a:rPr lang="en-US" baseline="30000" dirty="0" smtClean="0">
                <a:solidFill>
                  <a:srgbClr val="D6FFFC"/>
                </a:solidFill>
                <a:latin typeface="+mj-lt"/>
                <a:cs typeface="Symbol" charset="2"/>
                <a:sym typeface="Wingdings"/>
              </a:rPr>
              <a:t> </a:t>
            </a:r>
            <a:endParaRPr lang="en-US" baseline="30000" dirty="0">
              <a:solidFill>
                <a:srgbClr val="D6FFFC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56084" y="5994405"/>
            <a:ext cx="6169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Lijkt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niet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kloppen</a:t>
            </a:r>
            <a:r>
              <a:rPr lang="en-US" dirty="0" smtClean="0">
                <a:solidFill>
                  <a:srgbClr val="FFFF00"/>
                </a:solidFill>
              </a:rPr>
              <a:t> met de </a:t>
            </a:r>
            <a:r>
              <a:rPr lang="en-US" dirty="0" err="1" smtClean="0">
                <a:solidFill>
                  <a:srgbClr val="FFFF00"/>
                </a:solidFill>
              </a:rPr>
              <a:t>theorie</a:t>
            </a:r>
            <a:r>
              <a:rPr lang="is-IS" dirty="0" smtClean="0">
                <a:solidFill>
                  <a:srgbClr val="FFFF00"/>
                </a:solidFill>
              </a:rPr>
              <a:t>…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441103" y="1583959"/>
            <a:ext cx="3889791" cy="2064069"/>
            <a:chOff x="615374" y="770571"/>
            <a:chExt cx="6554152" cy="415923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374" y="770571"/>
              <a:ext cx="6451063" cy="4159238"/>
            </a:xfrm>
            <a:prstGeom prst="rect">
              <a:avLst/>
            </a:prstGeom>
            <a:ln w="38100">
              <a:solidFill>
                <a:srgbClr val="0070C0"/>
              </a:solidFill>
            </a:ln>
          </p:spPr>
        </p:pic>
        <p:sp>
          <p:nvSpPr>
            <p:cNvPr id="17" name="Rectangle 16"/>
            <p:cNvSpPr/>
            <p:nvPr/>
          </p:nvSpPr>
          <p:spPr bwMode="auto">
            <a:xfrm>
              <a:off x="6415377" y="875528"/>
              <a:ext cx="460911" cy="473013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421473" y="1686296"/>
              <a:ext cx="454815" cy="473013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318168" y="780785"/>
              <a:ext cx="770324" cy="80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smtClean="0">
                  <a:solidFill>
                    <a:schemeClr val="tx1"/>
                  </a:solidFill>
                  <a:latin typeface="Symbol" charset="2"/>
                  <a:ea typeface="Symbol" charset="2"/>
                  <a:cs typeface="Symbol" charset="2"/>
                </a:rPr>
                <a:t>m</a:t>
              </a:r>
              <a:r>
                <a:rPr lang="en-US" sz="2000" i="1" baseline="30000" dirty="0" smtClean="0">
                  <a:solidFill>
                    <a:schemeClr val="tx1"/>
                  </a:solidFill>
                </a:rPr>
                <a:t>+</a:t>
              </a:r>
              <a:endParaRPr lang="en-US" sz="2000" i="1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18170" y="1568616"/>
              <a:ext cx="851356" cy="80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chemeClr val="tx1"/>
                  </a:solidFill>
                  <a:latin typeface="Symbol" charset="2"/>
                  <a:ea typeface="Symbol" charset="2"/>
                  <a:cs typeface="Symbol" charset="2"/>
                </a:rPr>
                <a:t>m</a:t>
              </a:r>
              <a:r>
                <a:rPr lang="mr-IN" sz="2000" i="1" baseline="30000" dirty="0" smtClean="0">
                  <a:solidFill>
                    <a:schemeClr val="tx1"/>
                  </a:solidFill>
                </a:rPr>
                <a:t>–</a:t>
              </a:r>
              <a:r>
                <a:rPr lang="en-US" sz="2000" i="1" dirty="0" smtClean="0">
                  <a:solidFill>
                    <a:schemeClr val="tx1"/>
                  </a:solidFill>
                </a:rPr>
                <a:t> </a:t>
              </a:r>
              <a:endParaRPr lang="en-US" sz="2000" i="1" baseline="300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 descr="Richard_Feynma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21967" y="3695045"/>
            <a:ext cx="1522702" cy="213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614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Leptonen</a:t>
            </a:r>
            <a:r>
              <a:rPr lang="en-US" dirty="0" smtClean="0">
                <a:solidFill>
                  <a:schemeClr val="bg1"/>
                </a:solidFill>
              </a:rPr>
              <a:t> (non-) </a:t>
            </a:r>
            <a:r>
              <a:rPr lang="en-US" dirty="0" err="1" smtClean="0">
                <a:solidFill>
                  <a:schemeClr val="bg1"/>
                </a:solidFill>
              </a:rPr>
              <a:t>Universaliteit</a:t>
            </a:r>
            <a:r>
              <a:rPr lang="en-US" dirty="0" smtClean="0">
                <a:solidFill>
                  <a:schemeClr val="bg1"/>
                </a:solidFill>
              </a:rPr>
              <a:t>: R</a:t>
            </a:r>
            <a:r>
              <a:rPr lang="en-US" baseline="-25000" dirty="0" smtClean="0">
                <a:solidFill>
                  <a:schemeClr val="bg1"/>
                </a:solidFill>
              </a:rPr>
              <a:t>K </a:t>
            </a:r>
            <a:r>
              <a:rPr lang="en-US" dirty="0" smtClean="0">
                <a:solidFill>
                  <a:schemeClr val="bg1"/>
                </a:solidFill>
              </a:rPr>
              <a:t>, R</a:t>
            </a:r>
            <a:r>
              <a:rPr lang="en-US" baseline="-25000" dirty="0" smtClean="0">
                <a:solidFill>
                  <a:schemeClr val="bg1"/>
                </a:solidFill>
              </a:rPr>
              <a:t>K*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8" y="3958661"/>
            <a:ext cx="3628376" cy="2558739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309" y="3918434"/>
            <a:ext cx="3344751" cy="2603824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182" y="854327"/>
            <a:ext cx="3255321" cy="2098826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0369" y="3236122"/>
            <a:ext cx="2580223" cy="678840"/>
          </a:xfrm>
          <a:prstGeom prst="rect">
            <a:avLst/>
          </a:prstGeom>
          <a:solidFill>
            <a:srgbClr val="D6FFFC"/>
          </a:solidFill>
          <a:ln w="31750">
            <a:solidFill>
              <a:srgbClr val="0070C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745" y="3236122"/>
            <a:ext cx="2645242" cy="689542"/>
          </a:xfrm>
          <a:prstGeom prst="rect">
            <a:avLst/>
          </a:prstGeom>
          <a:solidFill>
            <a:srgbClr val="D6FFFC"/>
          </a:solidFill>
          <a:ln w="31750">
            <a:solidFill>
              <a:srgbClr val="0070C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7360397" y="3309941"/>
            <a:ext cx="1683474" cy="430887"/>
          </a:xfrm>
          <a:prstGeom prst="rect">
            <a:avLst/>
          </a:prstGeom>
          <a:solidFill>
            <a:srgbClr val="D6FFFC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9B41E0"/>
                </a:solidFill>
              </a:rPr>
              <a:t>=</a:t>
            </a:r>
            <a:r>
              <a:rPr lang="en-US" sz="2200" dirty="0" smtClean="0">
                <a:solidFill>
                  <a:srgbClr val="9B41E0"/>
                </a:solidFill>
              </a:rPr>
              <a:t>1 in SM !!!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1122" y="674006"/>
            <a:ext cx="2005677" cy="1107996"/>
          </a:xfrm>
          <a:prstGeom prst="rect">
            <a:avLst/>
          </a:prstGeom>
          <a:solidFill>
            <a:srgbClr val="D6FFFC"/>
          </a:solidFill>
          <a:ln w="317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i="1" dirty="0" smtClean="0">
                <a:solidFill>
                  <a:schemeClr val="tx1"/>
                </a:solidFill>
                <a:latin typeface="+mj-lt"/>
              </a:rPr>
              <a:t>B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sym typeface="Wingdings"/>
              </a:rPr>
              <a:t> K</a:t>
            </a:r>
            <a:r>
              <a:rPr lang="en-US" sz="2200" i="1" baseline="30000" dirty="0" smtClean="0">
                <a:solidFill>
                  <a:schemeClr val="tx1"/>
                </a:solidFill>
                <a:latin typeface="+mj-lt"/>
                <a:sym typeface="Wingdings"/>
              </a:rPr>
              <a:t>(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sym typeface="Wingdings"/>
              </a:rPr>
              <a:t>*</a:t>
            </a:r>
            <a:r>
              <a:rPr lang="en-US" sz="2200" i="1" baseline="30000" dirty="0" smtClean="0">
                <a:solidFill>
                  <a:schemeClr val="tx1"/>
                </a:solidFill>
                <a:latin typeface="+mj-lt"/>
                <a:sym typeface="Wingdings"/>
              </a:rPr>
              <a:t>)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sz="2200" i="1" dirty="0" err="1" smtClean="0">
                <a:solidFill>
                  <a:schemeClr val="tx1"/>
                </a:solidFill>
                <a:latin typeface="+mj-lt"/>
                <a:sym typeface="Wingdings"/>
              </a:rPr>
              <a:t>e</a:t>
            </a:r>
            <a:r>
              <a:rPr lang="en-US" sz="2200" i="1" baseline="30000" dirty="0" err="1" smtClean="0">
                <a:solidFill>
                  <a:schemeClr val="tx1"/>
                </a:solidFill>
                <a:latin typeface="+mj-lt"/>
                <a:sym typeface="Wingdings"/>
              </a:rPr>
              <a:t>+</a:t>
            </a:r>
            <a:r>
              <a:rPr lang="en-US" sz="2200" i="1" dirty="0" err="1" smtClean="0">
                <a:solidFill>
                  <a:schemeClr val="tx1"/>
                </a:solidFill>
                <a:latin typeface="+mj-lt"/>
                <a:sym typeface="Wingdings"/>
              </a:rPr>
              <a:t>e</a:t>
            </a:r>
            <a:r>
              <a:rPr lang="mr-IN" sz="2200" i="1" baseline="30000" dirty="0" smtClean="0">
                <a:solidFill>
                  <a:schemeClr val="tx1"/>
                </a:solidFill>
                <a:latin typeface="+mj-lt"/>
                <a:sym typeface="Wingdings"/>
              </a:rPr>
              <a:t>–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sym typeface="Wingdings"/>
              </a:rPr>
              <a:t>  </a:t>
            </a:r>
          </a:p>
          <a:p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B 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K</a:t>
            </a:r>
            <a:r>
              <a:rPr lang="en-US" sz="2200" i="1" baseline="30000" dirty="0">
                <a:solidFill>
                  <a:schemeClr val="tx1"/>
                </a:solidFill>
                <a:latin typeface="+mj-lt"/>
                <a:sym typeface="Wingdings"/>
              </a:rPr>
              <a:t>(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*</a:t>
            </a:r>
            <a:r>
              <a:rPr lang="en-US" sz="2200" i="1" baseline="30000" dirty="0">
                <a:solidFill>
                  <a:schemeClr val="tx1"/>
                </a:solidFill>
                <a:latin typeface="+mj-lt"/>
                <a:sym typeface="Wingdings"/>
              </a:rPr>
              <a:t>)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sz="2200" i="1" dirty="0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en-US" sz="2200" i="1" baseline="30000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+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 </a:t>
            </a:r>
            <a:r>
              <a:rPr lang="en-US" sz="2200" i="1" dirty="0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mr-IN" sz="2200" i="1" baseline="30000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–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 </a:t>
            </a:r>
          </a:p>
          <a:p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B 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K</a:t>
            </a:r>
            <a:r>
              <a:rPr lang="en-US" sz="2200" i="1" baseline="30000" dirty="0">
                <a:solidFill>
                  <a:schemeClr val="tx1"/>
                </a:solidFill>
                <a:latin typeface="+mj-lt"/>
                <a:sym typeface="Wingdings"/>
              </a:rPr>
              <a:t>(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*</a:t>
            </a:r>
            <a:r>
              <a:rPr lang="en-US" sz="2200" i="1" baseline="30000" dirty="0">
                <a:solidFill>
                  <a:schemeClr val="tx1"/>
                </a:solidFill>
                <a:latin typeface="+mj-lt"/>
                <a:sym typeface="Wingdings"/>
              </a:rPr>
              <a:t>)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sz="2200" i="1" dirty="0" err="1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t</a:t>
            </a:r>
            <a:r>
              <a:rPr lang="en-US" sz="2200" i="1" baseline="30000" dirty="0" err="1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+</a:t>
            </a:r>
            <a:r>
              <a:rPr lang="en-US" sz="2200" i="1" dirty="0" err="1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t</a:t>
            </a:r>
            <a:r>
              <a:rPr lang="mr-IN" sz="2200" i="1" baseline="30000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–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 </a:t>
            </a:r>
            <a:endParaRPr lang="en-US" sz="2200" i="1" dirty="0" smtClean="0">
              <a:solidFill>
                <a:schemeClr val="tx1"/>
              </a:solidFill>
              <a:latin typeface="+mj-lt"/>
              <a:ea typeface="Symbol" charset="2"/>
              <a:cs typeface="Symbol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1478" y="711115"/>
            <a:ext cx="1779369" cy="679621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 descr="05-0440-01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30207" y="779464"/>
            <a:ext cx="3056592" cy="2300253"/>
          </a:xfrm>
          <a:prstGeom prst="rect">
            <a:avLst/>
          </a:prstGeom>
          <a:noFill/>
          <a:ln w="31750">
            <a:solidFill>
              <a:srgbClr val="0070C0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5830956" y="2079272"/>
            <a:ext cx="799637" cy="438641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658088" y="4951518"/>
            <a:ext cx="1232452" cy="6096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628509" y="4984062"/>
            <a:ext cx="1232452" cy="6096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4882789" y="5149226"/>
            <a:ext cx="2634609" cy="0"/>
          </a:xfrm>
          <a:prstGeom prst="line">
            <a:avLst/>
          </a:prstGeom>
          <a:solidFill>
            <a:srgbClr val="FFFF99"/>
          </a:solidFill>
          <a:ln w="22225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188630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7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Leptonen</a:t>
            </a:r>
            <a:r>
              <a:rPr lang="en-US" dirty="0" smtClean="0">
                <a:solidFill>
                  <a:schemeClr val="bg1"/>
                </a:solidFill>
              </a:rPr>
              <a:t> (non-) </a:t>
            </a:r>
            <a:r>
              <a:rPr lang="en-US" dirty="0" err="1" smtClean="0">
                <a:solidFill>
                  <a:schemeClr val="bg1"/>
                </a:solidFill>
              </a:rPr>
              <a:t>Universaliteit</a:t>
            </a:r>
            <a:r>
              <a:rPr lang="en-US" dirty="0" smtClean="0">
                <a:solidFill>
                  <a:schemeClr val="bg1"/>
                </a:solidFill>
              </a:rPr>
              <a:t>: R</a:t>
            </a:r>
            <a:r>
              <a:rPr lang="en-US" baseline="-25000" dirty="0" smtClean="0">
                <a:solidFill>
                  <a:schemeClr val="bg1"/>
                </a:solidFill>
              </a:rPr>
              <a:t>K </a:t>
            </a:r>
            <a:r>
              <a:rPr lang="en-US" dirty="0" smtClean="0">
                <a:solidFill>
                  <a:schemeClr val="bg1"/>
                </a:solidFill>
              </a:rPr>
              <a:t>, R</a:t>
            </a:r>
            <a:r>
              <a:rPr lang="en-US" baseline="-25000" dirty="0" smtClean="0">
                <a:solidFill>
                  <a:schemeClr val="bg1"/>
                </a:solidFill>
              </a:rPr>
              <a:t>K*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8" y="3958661"/>
            <a:ext cx="3628376" cy="2558739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309" y="3918434"/>
            <a:ext cx="3344751" cy="2603824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182" y="854327"/>
            <a:ext cx="3255321" cy="2098826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0369" y="3236122"/>
            <a:ext cx="2580223" cy="678840"/>
          </a:xfrm>
          <a:prstGeom prst="rect">
            <a:avLst/>
          </a:prstGeom>
          <a:solidFill>
            <a:srgbClr val="D6FFFC"/>
          </a:solidFill>
          <a:ln w="31750">
            <a:solidFill>
              <a:srgbClr val="0070C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745" y="3236122"/>
            <a:ext cx="2645242" cy="689542"/>
          </a:xfrm>
          <a:prstGeom prst="rect">
            <a:avLst/>
          </a:prstGeom>
          <a:solidFill>
            <a:srgbClr val="D6FFFC"/>
          </a:solidFill>
          <a:ln w="31750">
            <a:solidFill>
              <a:srgbClr val="0070C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7360397" y="3309941"/>
            <a:ext cx="1683474" cy="430887"/>
          </a:xfrm>
          <a:prstGeom prst="rect">
            <a:avLst/>
          </a:prstGeom>
          <a:solidFill>
            <a:srgbClr val="D6FFFC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9B41E0"/>
                </a:solidFill>
              </a:rPr>
              <a:t>=</a:t>
            </a:r>
            <a:r>
              <a:rPr lang="en-US" sz="2200" dirty="0" smtClean="0">
                <a:solidFill>
                  <a:srgbClr val="9B41E0"/>
                </a:solidFill>
              </a:rPr>
              <a:t>1 in SM !!!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1122" y="674006"/>
            <a:ext cx="2005677" cy="1107996"/>
          </a:xfrm>
          <a:prstGeom prst="rect">
            <a:avLst/>
          </a:prstGeom>
          <a:solidFill>
            <a:srgbClr val="D6FFFC"/>
          </a:solidFill>
          <a:ln w="317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i="1" dirty="0" smtClean="0">
                <a:solidFill>
                  <a:schemeClr val="tx1"/>
                </a:solidFill>
                <a:latin typeface="+mj-lt"/>
              </a:rPr>
              <a:t>B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sym typeface="Wingdings"/>
              </a:rPr>
              <a:t> K</a:t>
            </a:r>
            <a:r>
              <a:rPr lang="en-US" sz="2200" i="1" baseline="30000" dirty="0" smtClean="0">
                <a:solidFill>
                  <a:schemeClr val="tx1"/>
                </a:solidFill>
                <a:latin typeface="+mj-lt"/>
                <a:sym typeface="Wingdings"/>
              </a:rPr>
              <a:t>(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sym typeface="Wingdings"/>
              </a:rPr>
              <a:t>*</a:t>
            </a:r>
            <a:r>
              <a:rPr lang="en-US" sz="2200" i="1" baseline="30000" dirty="0" smtClean="0">
                <a:solidFill>
                  <a:schemeClr val="tx1"/>
                </a:solidFill>
                <a:latin typeface="+mj-lt"/>
                <a:sym typeface="Wingdings"/>
              </a:rPr>
              <a:t>)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sz="2200" i="1" dirty="0" err="1" smtClean="0">
                <a:solidFill>
                  <a:schemeClr val="tx1"/>
                </a:solidFill>
                <a:latin typeface="+mj-lt"/>
                <a:sym typeface="Wingdings"/>
              </a:rPr>
              <a:t>e</a:t>
            </a:r>
            <a:r>
              <a:rPr lang="en-US" sz="2200" i="1" baseline="30000" dirty="0" err="1" smtClean="0">
                <a:solidFill>
                  <a:schemeClr val="tx1"/>
                </a:solidFill>
                <a:latin typeface="+mj-lt"/>
                <a:sym typeface="Wingdings"/>
              </a:rPr>
              <a:t>+</a:t>
            </a:r>
            <a:r>
              <a:rPr lang="en-US" sz="2200" i="1" dirty="0" err="1" smtClean="0">
                <a:solidFill>
                  <a:schemeClr val="tx1"/>
                </a:solidFill>
                <a:latin typeface="+mj-lt"/>
                <a:sym typeface="Wingdings"/>
              </a:rPr>
              <a:t>e</a:t>
            </a:r>
            <a:r>
              <a:rPr lang="mr-IN" sz="2200" i="1" baseline="30000" dirty="0" smtClean="0">
                <a:solidFill>
                  <a:schemeClr val="tx1"/>
                </a:solidFill>
                <a:latin typeface="+mj-lt"/>
                <a:sym typeface="Wingdings"/>
              </a:rPr>
              <a:t>–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sym typeface="Wingdings"/>
              </a:rPr>
              <a:t>  </a:t>
            </a:r>
          </a:p>
          <a:p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B 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K</a:t>
            </a:r>
            <a:r>
              <a:rPr lang="en-US" sz="2200" i="1" baseline="30000" dirty="0">
                <a:solidFill>
                  <a:schemeClr val="tx1"/>
                </a:solidFill>
                <a:latin typeface="+mj-lt"/>
                <a:sym typeface="Wingdings"/>
              </a:rPr>
              <a:t>(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*</a:t>
            </a:r>
            <a:r>
              <a:rPr lang="en-US" sz="2200" i="1" baseline="30000" dirty="0">
                <a:solidFill>
                  <a:schemeClr val="tx1"/>
                </a:solidFill>
                <a:latin typeface="+mj-lt"/>
                <a:sym typeface="Wingdings"/>
              </a:rPr>
              <a:t>)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sz="2200" i="1" dirty="0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en-US" sz="2200" i="1" baseline="30000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+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 </a:t>
            </a:r>
            <a:r>
              <a:rPr lang="en-US" sz="2200" i="1" dirty="0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mr-IN" sz="2200" i="1" baseline="30000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–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 </a:t>
            </a:r>
          </a:p>
          <a:p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B 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K</a:t>
            </a:r>
            <a:r>
              <a:rPr lang="en-US" sz="2200" i="1" baseline="30000" dirty="0">
                <a:solidFill>
                  <a:schemeClr val="tx1"/>
                </a:solidFill>
                <a:latin typeface="+mj-lt"/>
                <a:sym typeface="Wingdings"/>
              </a:rPr>
              <a:t>(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*</a:t>
            </a:r>
            <a:r>
              <a:rPr lang="en-US" sz="2200" i="1" baseline="30000" dirty="0">
                <a:solidFill>
                  <a:schemeClr val="tx1"/>
                </a:solidFill>
                <a:latin typeface="+mj-lt"/>
                <a:sym typeface="Wingdings"/>
              </a:rPr>
              <a:t>)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sz="2200" i="1" dirty="0" err="1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t</a:t>
            </a:r>
            <a:r>
              <a:rPr lang="en-US" sz="2200" i="1" baseline="30000" dirty="0" err="1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+</a:t>
            </a:r>
            <a:r>
              <a:rPr lang="en-US" sz="2200" i="1" dirty="0" err="1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t</a:t>
            </a:r>
            <a:r>
              <a:rPr lang="mr-IN" sz="2200" i="1" baseline="30000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–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 </a:t>
            </a:r>
            <a:endParaRPr lang="en-US" sz="2200" i="1" dirty="0" smtClean="0">
              <a:solidFill>
                <a:schemeClr val="tx1"/>
              </a:solidFill>
              <a:latin typeface="+mj-lt"/>
              <a:ea typeface="Symbol" charset="2"/>
              <a:cs typeface="Symbol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1478" y="711115"/>
            <a:ext cx="1779369" cy="679621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 descr="05-0440-01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30207" y="779464"/>
            <a:ext cx="3056592" cy="2300253"/>
          </a:xfrm>
          <a:prstGeom prst="rect">
            <a:avLst/>
          </a:prstGeom>
          <a:noFill/>
          <a:ln w="31750">
            <a:solidFill>
              <a:srgbClr val="0070C0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5830956" y="2079272"/>
            <a:ext cx="799637" cy="438641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658088" y="4951518"/>
            <a:ext cx="1232452" cy="6096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628509" y="4984062"/>
            <a:ext cx="1232452" cy="6096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4882789" y="5149226"/>
            <a:ext cx="2634609" cy="0"/>
          </a:xfrm>
          <a:prstGeom prst="line">
            <a:avLst/>
          </a:prstGeom>
          <a:solidFill>
            <a:srgbClr val="FFFF99"/>
          </a:solidFill>
          <a:ln w="22225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tangle 17"/>
          <p:cNvSpPr/>
          <p:nvPr/>
        </p:nvSpPr>
        <p:spPr bwMode="auto">
          <a:xfrm>
            <a:off x="832296" y="4144348"/>
            <a:ext cx="7593438" cy="2126683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80357" y="4155924"/>
            <a:ext cx="768024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6600"/>
                </a:solidFill>
              </a:rPr>
              <a:t>Standaardmodel</a:t>
            </a:r>
            <a:r>
              <a:rPr lang="en-US" sz="3200" dirty="0" smtClean="0">
                <a:solidFill>
                  <a:srgbClr val="FF6600"/>
                </a:solidFill>
              </a:rPr>
              <a:t>: 3 </a:t>
            </a:r>
            <a:r>
              <a:rPr lang="en-US" sz="3200" dirty="0" err="1" smtClean="0">
                <a:solidFill>
                  <a:srgbClr val="FF6600"/>
                </a:solidFill>
              </a:rPr>
              <a:t>identieke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generaties</a:t>
            </a:r>
            <a:endParaRPr lang="en-US" sz="3200" dirty="0" smtClean="0">
              <a:solidFill>
                <a:srgbClr val="FF6600"/>
              </a:solidFill>
            </a:endParaRPr>
          </a:p>
          <a:p>
            <a:r>
              <a:rPr lang="en-US" sz="3200" dirty="0" smtClean="0">
                <a:solidFill>
                  <a:srgbClr val="FF6600"/>
                </a:solidFill>
                <a:sym typeface="Wingdings"/>
              </a:rPr>
              <a:t> </a:t>
            </a:r>
            <a:r>
              <a:rPr lang="en-US" sz="3200" dirty="0" err="1" smtClean="0">
                <a:solidFill>
                  <a:srgbClr val="FF6600"/>
                </a:solidFill>
              </a:rPr>
              <a:t>Wellicht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toch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niet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identiek</a:t>
            </a:r>
            <a:r>
              <a:rPr lang="en-US" sz="3200" dirty="0" smtClean="0">
                <a:solidFill>
                  <a:srgbClr val="FF6600"/>
                </a:solidFill>
              </a:rPr>
              <a:t>?</a:t>
            </a:r>
          </a:p>
          <a:p>
            <a:r>
              <a:rPr lang="en-US" sz="3200" dirty="0" smtClean="0">
                <a:solidFill>
                  <a:srgbClr val="FF6600"/>
                </a:solidFill>
                <a:sym typeface="Wingdings"/>
              </a:rPr>
              <a:t> </a:t>
            </a:r>
            <a:r>
              <a:rPr lang="en-US" sz="3200" dirty="0" err="1" smtClean="0">
                <a:solidFill>
                  <a:srgbClr val="FF6600"/>
                </a:solidFill>
              </a:rPr>
              <a:t>Mogelijk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interessante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consequenties</a:t>
            </a:r>
            <a:r>
              <a:rPr lang="en-US" sz="3200" dirty="0" smtClean="0">
                <a:solidFill>
                  <a:srgbClr val="FF6600"/>
                </a:solidFill>
              </a:rPr>
              <a:t>:</a:t>
            </a:r>
            <a:endParaRPr lang="en-US" sz="3200" dirty="0">
              <a:solidFill>
                <a:srgbClr val="FF6600"/>
              </a:solidFill>
            </a:endParaRPr>
          </a:p>
          <a:p>
            <a:r>
              <a:rPr lang="en-US" sz="3200" dirty="0" smtClean="0">
                <a:solidFill>
                  <a:srgbClr val="FF6600"/>
                </a:solidFill>
              </a:rPr>
              <a:t>     </a:t>
            </a:r>
            <a:r>
              <a:rPr lang="en-US" sz="3200" dirty="0" err="1" smtClean="0">
                <a:solidFill>
                  <a:srgbClr val="FF6600"/>
                </a:solidFill>
              </a:rPr>
              <a:t>bv</a:t>
            </a:r>
            <a:r>
              <a:rPr lang="en-US" sz="3200" dirty="0" smtClean="0">
                <a:solidFill>
                  <a:srgbClr val="FF6600"/>
                </a:solidFill>
              </a:rPr>
              <a:t>: Z’ </a:t>
            </a:r>
            <a:r>
              <a:rPr lang="en-US" sz="3200" dirty="0" err="1" smtClean="0">
                <a:solidFill>
                  <a:srgbClr val="FF6600"/>
                </a:solidFill>
              </a:rPr>
              <a:t>bosonen</a:t>
            </a:r>
            <a:r>
              <a:rPr lang="en-US" sz="3200" dirty="0" smtClean="0">
                <a:solidFill>
                  <a:srgbClr val="FF6600"/>
                </a:solidFill>
              </a:rPr>
              <a:t> of </a:t>
            </a:r>
            <a:r>
              <a:rPr lang="en-US" sz="3200" dirty="0" err="1" smtClean="0">
                <a:solidFill>
                  <a:srgbClr val="FF6600"/>
                </a:solidFill>
              </a:rPr>
              <a:t>Leptoquarks</a:t>
            </a:r>
            <a:r>
              <a:rPr lang="en-US" sz="3200" dirty="0" smtClean="0">
                <a:solidFill>
                  <a:srgbClr val="FF6600"/>
                </a:solidFill>
              </a:rPr>
              <a:t>??</a:t>
            </a:r>
            <a:endParaRPr lang="en-US" sz="3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656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153</a:t>
            </a:fld>
            <a:endParaRPr lang="en-US"/>
          </a:p>
        </p:txBody>
      </p:sp>
      <p:pic>
        <p:nvPicPr>
          <p:cNvPr id="5" name="Picture 4" descr="Detecteu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1622" y="2"/>
            <a:ext cx="9559627" cy="685799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5405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3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) “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Verboden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”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gebeurtenissen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-105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10267" y="5340008"/>
            <a:ext cx="2337519" cy="800219"/>
          </a:xfrm>
          <a:prstGeom prst="rect">
            <a:avLst/>
          </a:prstGeom>
          <a:solidFill>
            <a:schemeClr val="tx1"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4600" i="1" dirty="0" err="1" smtClean="0">
                <a:solidFill>
                  <a:srgbClr val="D4F6FF"/>
                </a:solidFill>
              </a:rPr>
              <a:t>B</a:t>
            </a:r>
            <a:r>
              <a:rPr lang="en-US" sz="4600" i="1" dirty="0" err="1" smtClean="0">
                <a:solidFill>
                  <a:srgbClr val="D4F6FF"/>
                </a:solidFill>
                <a:sym typeface="Wingdings"/>
              </a:rPr>
              <a:t></a:t>
            </a:r>
            <a:r>
              <a:rPr lang="en-US" sz="4600" i="1" dirty="0" err="1" smtClean="0">
                <a:solidFill>
                  <a:srgbClr val="D4F6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4600" i="1" baseline="30000" dirty="0" err="1" smtClean="0">
                <a:solidFill>
                  <a:srgbClr val="D4F6FF"/>
                </a:solidFill>
              </a:rPr>
              <a:t>+</a:t>
            </a:r>
            <a:r>
              <a:rPr lang="en-US" sz="4600" i="1" dirty="0" err="1" smtClean="0">
                <a:solidFill>
                  <a:srgbClr val="D4F6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4600" i="1" baseline="30000" dirty="0" smtClean="0">
                <a:solidFill>
                  <a:srgbClr val="D4F6FF"/>
                </a:solidFill>
              </a:rPr>
              <a:t>-</a:t>
            </a:r>
            <a:endParaRPr lang="en-US" sz="4600" i="1" baseline="30000" dirty="0">
              <a:solidFill>
                <a:srgbClr val="D4F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096" y="1989882"/>
            <a:ext cx="927370" cy="800219"/>
          </a:xfrm>
          <a:prstGeom prst="rect">
            <a:avLst/>
          </a:prstGeom>
          <a:solidFill>
            <a:schemeClr val="tx1"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4600" i="1" dirty="0" smtClean="0">
                <a:solidFill>
                  <a:srgbClr val="D4F6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4600" i="1" baseline="30000" dirty="0" smtClean="0">
                <a:solidFill>
                  <a:srgbClr val="D4F6FF"/>
                </a:solidFill>
              </a:rPr>
              <a:t>+</a:t>
            </a:r>
            <a:endParaRPr lang="en-US" sz="4600" i="1" baseline="30000" dirty="0">
              <a:solidFill>
                <a:srgbClr val="D4F6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4200" y="4107439"/>
            <a:ext cx="784119" cy="800219"/>
          </a:xfrm>
          <a:prstGeom prst="rect">
            <a:avLst/>
          </a:prstGeom>
          <a:solidFill>
            <a:schemeClr val="tx1"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4600" i="1" dirty="0" smtClean="0">
                <a:solidFill>
                  <a:srgbClr val="D4F6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4600" i="1" baseline="30000" dirty="0" smtClean="0">
                <a:solidFill>
                  <a:srgbClr val="D4F6FF"/>
                </a:solidFill>
              </a:rPr>
              <a:t>-</a:t>
            </a:r>
            <a:endParaRPr lang="en-US" sz="4600" i="1" baseline="30000" dirty="0">
              <a:solidFill>
                <a:srgbClr val="D4F6FF"/>
              </a:solidFill>
            </a:endParaRPr>
          </a:p>
        </p:txBody>
      </p:sp>
      <p:pic>
        <p:nvPicPr>
          <p:cNvPr id="10" name="Picture 9" descr="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47" y="4386548"/>
            <a:ext cx="3235163" cy="2124243"/>
          </a:xfrm>
          <a:prstGeom prst="rect">
            <a:avLst/>
          </a:prstGeom>
          <a:solidFill>
            <a:srgbClr val="99CCFF"/>
          </a:solidFill>
          <a:ln w="25400">
            <a:solidFill>
              <a:srgbClr val="0000FF"/>
            </a:solidFill>
          </a:ln>
        </p:spPr>
      </p:pic>
      <p:grpSp>
        <p:nvGrpSpPr>
          <p:cNvPr id="15" name="Group 14"/>
          <p:cNvGrpSpPr/>
          <p:nvPr/>
        </p:nvGrpSpPr>
        <p:grpSpPr>
          <a:xfrm flipH="1" flipV="1">
            <a:off x="4852737" y="572190"/>
            <a:ext cx="4135622" cy="2034652"/>
            <a:chOff x="3654360" y="3771996"/>
            <a:chExt cx="5349940" cy="2642194"/>
          </a:xfrm>
        </p:grpSpPr>
        <p:pic>
          <p:nvPicPr>
            <p:cNvPr id="14" name="Picture 13" descr="Bs2MuMu2013v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80" b="10213"/>
            <a:stretch/>
          </p:blipFill>
          <p:spPr>
            <a:xfrm>
              <a:off x="3654360" y="3771996"/>
              <a:ext cx="5349940" cy="264219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4237502" y="3835556"/>
              <a:ext cx="1205161" cy="310991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16" name="Oval 15"/>
          <p:cNvSpPr/>
          <p:nvPr/>
        </p:nvSpPr>
        <p:spPr bwMode="auto">
          <a:xfrm>
            <a:off x="7366000" y="3181684"/>
            <a:ext cx="828842" cy="60157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4866105" y="2593474"/>
            <a:ext cx="2753895" cy="1189789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>
            <a:endCxn id="16" idx="5"/>
          </p:cNvCxnSpPr>
          <p:nvPr/>
        </p:nvCxnSpPr>
        <p:spPr bwMode="auto">
          <a:xfrm flipH="1">
            <a:off x="8073461" y="2593474"/>
            <a:ext cx="896750" cy="1101690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692128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14" y="260648"/>
            <a:ext cx="4308058" cy="4572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“Verboden” vervallen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74" y="764704"/>
            <a:ext cx="4390256" cy="2078357"/>
          </a:xfrm>
        </p:spPr>
        <p:txBody>
          <a:bodyPr/>
          <a:lstStyle/>
          <a:p>
            <a:r>
              <a:rPr lang="nl-NL" sz="2400" dirty="0" err="1" smtClean="0">
                <a:solidFill>
                  <a:srgbClr val="FFFF00"/>
                </a:solidFill>
              </a:rPr>
              <a:t>B</a:t>
            </a:r>
            <a:r>
              <a:rPr lang="nl-NL" sz="2400" baseline="-25000" dirty="0" err="1" smtClean="0">
                <a:solidFill>
                  <a:srgbClr val="FFFF00"/>
                </a:solidFill>
              </a:rPr>
              <a:t>s</a:t>
            </a:r>
            <a:r>
              <a:rPr lang="nl-NL" sz="2400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nl-NL" sz="2400" dirty="0" err="1" smtClean="0">
                <a:solidFill>
                  <a:srgbClr val="FFFF00"/>
                </a:solidFill>
                <a:latin typeface="Symbol"/>
                <a:sym typeface="Wingdings"/>
              </a:rPr>
              <a:t>m</a:t>
            </a:r>
            <a:r>
              <a:rPr lang="nl-NL" sz="2400" baseline="30000" dirty="0" err="1" smtClean="0">
                <a:solidFill>
                  <a:srgbClr val="FFFF00"/>
                </a:solidFill>
                <a:latin typeface="Symbol"/>
                <a:sym typeface="Wingdings"/>
              </a:rPr>
              <a:t>+</a:t>
            </a:r>
            <a:r>
              <a:rPr lang="nl-NL" sz="2400" dirty="0" err="1" smtClean="0">
                <a:solidFill>
                  <a:srgbClr val="FFFF00"/>
                </a:solidFill>
                <a:latin typeface="Symbol"/>
                <a:sym typeface="Wingdings"/>
              </a:rPr>
              <a:t>m</a:t>
            </a:r>
            <a:r>
              <a:rPr lang="nl-NL" sz="2400" baseline="30000" dirty="0" smtClean="0">
                <a:solidFill>
                  <a:srgbClr val="FFFF00"/>
                </a:solidFill>
                <a:latin typeface="Symbol"/>
                <a:sym typeface="Wingdings"/>
              </a:rPr>
              <a:t>-</a:t>
            </a:r>
          </a:p>
          <a:p>
            <a:pPr lvl="1"/>
            <a:r>
              <a:rPr lang="nl-NL" sz="1800" dirty="0" smtClean="0">
                <a:solidFill>
                  <a:schemeClr val="bg1"/>
                </a:solidFill>
                <a:sym typeface="Wingdings"/>
              </a:rPr>
              <a:t>Iets minder dan verwacht?</a:t>
            </a:r>
            <a:endParaRPr lang="nl-NL" sz="1800" dirty="0" smtClean="0">
              <a:solidFill>
                <a:schemeClr val="bg1"/>
              </a:solidFill>
            </a:endParaRPr>
          </a:p>
          <a:p>
            <a:r>
              <a:rPr lang="nl-NL" sz="2400" dirty="0" err="1" smtClean="0">
                <a:solidFill>
                  <a:srgbClr val="FFFF00"/>
                </a:solidFill>
              </a:rPr>
              <a:t>B</a:t>
            </a:r>
            <a:r>
              <a:rPr lang="nl-NL" sz="2400" baseline="-25000" dirty="0" err="1" smtClean="0">
                <a:solidFill>
                  <a:srgbClr val="FFFF00"/>
                </a:solidFill>
              </a:rPr>
              <a:t>d</a:t>
            </a:r>
            <a:r>
              <a:rPr lang="nl-NL" sz="2400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nl-NL" sz="2400" dirty="0" err="1" smtClean="0">
                <a:solidFill>
                  <a:srgbClr val="FFFF00"/>
                </a:solidFill>
                <a:latin typeface="Symbol"/>
                <a:sym typeface="Wingdings"/>
              </a:rPr>
              <a:t>m</a:t>
            </a:r>
            <a:r>
              <a:rPr lang="nl-NL" sz="2400" baseline="30000" dirty="0" err="1" smtClean="0">
                <a:solidFill>
                  <a:srgbClr val="FFFF00"/>
                </a:solidFill>
                <a:latin typeface="Symbol"/>
                <a:sym typeface="Wingdings"/>
              </a:rPr>
              <a:t>+</a:t>
            </a:r>
            <a:r>
              <a:rPr lang="nl-NL" sz="2400" dirty="0" err="1" smtClean="0">
                <a:solidFill>
                  <a:srgbClr val="FFFF00"/>
                </a:solidFill>
                <a:latin typeface="Symbol"/>
                <a:sym typeface="Wingdings"/>
              </a:rPr>
              <a:t>m</a:t>
            </a:r>
            <a:r>
              <a:rPr lang="nl-NL" sz="2400" baseline="30000" dirty="0" smtClean="0">
                <a:solidFill>
                  <a:srgbClr val="FFFF00"/>
                </a:solidFill>
                <a:latin typeface="Symbol"/>
                <a:sym typeface="Wingdings"/>
              </a:rPr>
              <a:t>-</a:t>
            </a:r>
          </a:p>
          <a:p>
            <a:pPr lvl="1"/>
            <a:r>
              <a:rPr lang="nl-NL" sz="1800" dirty="0" smtClean="0">
                <a:solidFill>
                  <a:schemeClr val="bg1"/>
                </a:solidFill>
                <a:sym typeface="Wingdings"/>
              </a:rPr>
              <a:t>Iets meer dan verwacht?</a:t>
            </a:r>
            <a:endParaRPr lang="nl-NL" sz="1800" dirty="0">
              <a:solidFill>
                <a:schemeClr val="bg1"/>
              </a:solidFill>
            </a:endParaRPr>
          </a:p>
          <a:p>
            <a:pPr lvl="1"/>
            <a:endParaRPr lang="nl-NL" dirty="0">
              <a:solidFill>
                <a:schemeClr val="bg1"/>
              </a:solidFill>
              <a:latin typeface="Symbol"/>
            </a:endParaRPr>
          </a:p>
          <a:p>
            <a:endParaRPr lang="nl-NL" dirty="0">
              <a:solidFill>
                <a:schemeClr val="bg1"/>
              </a:solidFill>
              <a:latin typeface="Symbol"/>
            </a:endParaRPr>
          </a:p>
          <a:p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B6"/>
              </a:clrFrom>
              <a:clrTo>
                <a:srgbClr val="FFFFB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0841" y="116632"/>
            <a:ext cx="5009985" cy="2895555"/>
          </a:xfrm>
          <a:prstGeom prst="rect">
            <a:avLst/>
          </a:prstGeom>
          <a:noFill/>
          <a:ln w="25400">
            <a:solidFill>
              <a:srgbClr val="3366FF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6084168" y="4206896"/>
            <a:ext cx="2808263" cy="1598368"/>
            <a:chOff x="155371" y="4910367"/>
            <a:chExt cx="2808263" cy="1598368"/>
          </a:xfrm>
        </p:grpSpPr>
        <p:pic>
          <p:nvPicPr>
            <p:cNvPr id="7" name="Zprime.pdf"/>
            <p:cNvPicPr/>
            <p:nvPr/>
          </p:nvPicPr>
          <p:blipFill>
            <a:blip r:embed="rId3">
              <a:extLst/>
            </a:blip>
            <a:srcRect l="31581" t="13425" r="28816" b="70636"/>
            <a:stretch>
              <a:fillRect/>
            </a:stretch>
          </p:blipFill>
          <p:spPr>
            <a:xfrm>
              <a:off x="155371" y="4910367"/>
              <a:ext cx="2808263" cy="1598368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3366FF"/>
              </a:solidFill>
              <a:miter lim="400000"/>
            </a:ln>
          </p:spPr>
        </p:pic>
        <p:sp>
          <p:nvSpPr>
            <p:cNvPr id="8" name="Shape 396"/>
            <p:cNvSpPr/>
            <p:nvPr/>
          </p:nvSpPr>
          <p:spPr>
            <a:xfrm>
              <a:off x="1383429" y="5152637"/>
              <a:ext cx="524275" cy="508611"/>
            </a:xfrm>
            <a:prstGeom prst="pentagon">
              <a:avLst/>
            </a:prstGeom>
            <a:solidFill>
              <a:srgbClr val="70BF41"/>
            </a:solidFill>
            <a:ln w="25400">
              <a:solidFill>
                <a:srgbClr val="3366FF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 sz="2400">
                  <a:solidFill>
                    <a:srgbClr val="EC5D57"/>
                  </a:solidFill>
                </a:defRPr>
              </a:pPr>
              <a:r>
                <a:rPr lang="en-US" sz="2400" b="1" dirty="0" smtClean="0">
                  <a:solidFill>
                    <a:srgbClr val="FF0000"/>
                  </a:solidFill>
                  <a:latin typeface="Verdana"/>
                </a:rPr>
                <a:t>Z’</a:t>
              </a:r>
              <a:endParaRPr sz="2400" b="1" dirty="0">
                <a:solidFill>
                  <a:srgbClr val="FF0000"/>
                </a:solidFill>
                <a:latin typeface="Verdana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39552" y="3573016"/>
            <a:ext cx="1571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Verdana"/>
              </a:rPr>
              <a:t>A possibility</a:t>
            </a: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59832" y="3501008"/>
            <a:ext cx="5758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Verdana"/>
              </a:rPr>
              <a:t>Een</a:t>
            </a:r>
            <a:r>
              <a:rPr lang="en-US" dirty="0" smtClean="0">
                <a:solidFill>
                  <a:srgbClr val="FFFFFF"/>
                </a:solidFill>
                <a:latin typeface="Verdana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Verdana"/>
              </a:rPr>
              <a:t>spannende</a:t>
            </a:r>
            <a:r>
              <a:rPr lang="en-US" dirty="0" smtClean="0">
                <a:solidFill>
                  <a:srgbClr val="FFFFFF"/>
                </a:solidFill>
                <a:latin typeface="Verdana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Verdana"/>
              </a:rPr>
              <a:t>mogelijkheid</a:t>
            </a:r>
            <a:r>
              <a:rPr lang="en-US" dirty="0" smtClean="0">
                <a:solidFill>
                  <a:srgbClr val="FFFFFF"/>
                </a:solidFill>
                <a:latin typeface="Verdana"/>
              </a:rPr>
              <a:t>?</a:t>
            </a:r>
            <a:endParaRPr lang="en-US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7" name="Shape 385"/>
          <p:cNvSpPr/>
          <p:nvPr/>
        </p:nvSpPr>
        <p:spPr>
          <a:xfrm rot="397771">
            <a:off x="6506299" y="2147402"/>
            <a:ext cx="556488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 b="1" i="1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 b="0" i="0">
                <a:solidFill>
                  <a:srgbClr val="000000"/>
                </a:solidFill>
              </a:defRPr>
            </a:pPr>
            <a:r>
              <a:rPr sz="1800" b="0" i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1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89734"/>
            <a:ext cx="4043584" cy="3668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hape 396"/>
          <p:cNvSpPr/>
          <p:nvPr/>
        </p:nvSpPr>
        <p:spPr>
          <a:xfrm>
            <a:off x="4788024" y="4725144"/>
            <a:ext cx="720080" cy="648072"/>
          </a:xfrm>
          <a:prstGeom prst="pentagon">
            <a:avLst/>
          </a:prstGeom>
          <a:solidFill>
            <a:srgbClr val="70BF4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2400">
                <a:solidFill>
                  <a:srgbClr val="EC5D57"/>
                </a:solidFill>
              </a:defRPr>
            </a:pPr>
            <a:r>
              <a:rPr lang="en-US" sz="2800" b="1" dirty="0" smtClean="0">
                <a:solidFill>
                  <a:srgbClr val="FF0000"/>
                </a:solidFill>
                <a:latin typeface="Verdana"/>
              </a:rPr>
              <a:t>Z’</a:t>
            </a:r>
            <a:endParaRPr sz="2800" b="1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4" name="Plus 3"/>
          <p:cNvSpPr/>
          <p:nvPr/>
        </p:nvSpPr>
        <p:spPr bwMode="auto">
          <a:xfrm>
            <a:off x="4211960" y="4890864"/>
            <a:ext cx="360040" cy="410344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6320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084168" y="2148224"/>
            <a:ext cx="2808263" cy="1598368"/>
            <a:chOff x="155371" y="4910367"/>
            <a:chExt cx="2808263" cy="1598368"/>
          </a:xfrm>
        </p:grpSpPr>
        <p:pic>
          <p:nvPicPr>
            <p:cNvPr id="7" name="Zprime.pdf"/>
            <p:cNvPicPr/>
            <p:nvPr/>
          </p:nvPicPr>
          <p:blipFill>
            <a:blip r:embed="rId2">
              <a:extLst/>
            </a:blip>
            <a:srcRect l="31581" t="13425" r="28816" b="70636"/>
            <a:stretch>
              <a:fillRect/>
            </a:stretch>
          </p:blipFill>
          <p:spPr>
            <a:xfrm>
              <a:off x="155371" y="4910367"/>
              <a:ext cx="2808263" cy="1598368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3366FF"/>
              </a:solidFill>
              <a:miter lim="400000"/>
            </a:ln>
          </p:spPr>
        </p:pic>
        <p:sp>
          <p:nvSpPr>
            <p:cNvPr id="8" name="Shape 396"/>
            <p:cNvSpPr/>
            <p:nvPr/>
          </p:nvSpPr>
          <p:spPr>
            <a:xfrm>
              <a:off x="1383429" y="5152637"/>
              <a:ext cx="524275" cy="508611"/>
            </a:xfrm>
            <a:prstGeom prst="pentagon">
              <a:avLst/>
            </a:prstGeom>
            <a:solidFill>
              <a:srgbClr val="70BF41"/>
            </a:solidFill>
            <a:ln w="25400">
              <a:solidFill>
                <a:srgbClr val="3366FF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 sz="2400">
                  <a:solidFill>
                    <a:srgbClr val="EC5D57"/>
                  </a:solidFill>
                </a:defRPr>
              </a:pPr>
              <a:r>
                <a:rPr lang="en-US" sz="2400" b="1" dirty="0" smtClean="0">
                  <a:solidFill>
                    <a:srgbClr val="FF0000"/>
                  </a:solidFill>
                  <a:latin typeface="Verdana"/>
                </a:rPr>
                <a:t>Z’</a:t>
              </a:r>
              <a:endParaRPr sz="2400" b="1" dirty="0">
                <a:solidFill>
                  <a:srgbClr val="FF0000"/>
                </a:solidFill>
                <a:latin typeface="Verdana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39552" y="3573016"/>
            <a:ext cx="1571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Verdana"/>
              </a:rPr>
              <a:t>A possibility</a:t>
            </a: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7" name="Shape 385"/>
          <p:cNvSpPr/>
          <p:nvPr/>
        </p:nvSpPr>
        <p:spPr>
          <a:xfrm rot="397771">
            <a:off x="6733247" y="2440207"/>
            <a:ext cx="10259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 b="1" i="1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 b="0" i="0">
                <a:solidFill>
                  <a:srgbClr val="000000"/>
                </a:solidFill>
              </a:defRPr>
            </a:pPr>
            <a:endParaRPr sz="1800" b="0" i="0" dirty="0">
              <a:solidFill>
                <a:srgbClr val="000000"/>
              </a:solidFill>
            </a:endParaRPr>
          </a:p>
        </p:txBody>
      </p:sp>
      <p:pic>
        <p:nvPicPr>
          <p:cNvPr id="1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1062"/>
            <a:ext cx="4043584" cy="3668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hape 396"/>
          <p:cNvSpPr/>
          <p:nvPr/>
        </p:nvSpPr>
        <p:spPr>
          <a:xfrm>
            <a:off x="4788024" y="2666472"/>
            <a:ext cx="720080" cy="648072"/>
          </a:xfrm>
          <a:prstGeom prst="pentagon">
            <a:avLst/>
          </a:prstGeom>
          <a:solidFill>
            <a:srgbClr val="70BF4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2400">
                <a:solidFill>
                  <a:srgbClr val="EC5D57"/>
                </a:solidFill>
              </a:defRPr>
            </a:pPr>
            <a:r>
              <a:rPr lang="en-US" sz="2800" b="1" dirty="0" smtClean="0">
                <a:solidFill>
                  <a:srgbClr val="FF0000"/>
                </a:solidFill>
                <a:latin typeface="Verdana"/>
              </a:rPr>
              <a:t>Z’</a:t>
            </a:r>
            <a:endParaRPr sz="2800" b="1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4" name="Plus 3"/>
          <p:cNvSpPr/>
          <p:nvPr/>
        </p:nvSpPr>
        <p:spPr bwMode="auto">
          <a:xfrm>
            <a:off x="4211960" y="2832192"/>
            <a:ext cx="360040" cy="410344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We </a:t>
            </a:r>
            <a:r>
              <a:rPr lang="en-US" dirty="0" err="1" smtClean="0">
                <a:solidFill>
                  <a:srgbClr val="FFFFFF"/>
                </a:solidFill>
              </a:rPr>
              <a:t>zijn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relatief</a:t>
            </a:r>
            <a:r>
              <a:rPr lang="en-US" dirty="0" smtClean="0">
                <a:solidFill>
                  <a:srgbClr val="FFFFFF"/>
                </a:solidFill>
              </a:rPr>
              <a:t> pas </a:t>
            </a:r>
            <a:r>
              <a:rPr lang="en-US" dirty="0" err="1" smtClean="0">
                <a:solidFill>
                  <a:srgbClr val="FFFFFF"/>
                </a:solidFill>
              </a:rPr>
              <a:t>kort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bezig</a:t>
            </a:r>
            <a:r>
              <a:rPr lang="en-US" dirty="0" smtClean="0">
                <a:solidFill>
                  <a:srgbClr val="FFFFFF"/>
                </a:solidFill>
              </a:rPr>
              <a:t> met de LHC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8000" y="5561264"/>
            <a:ext cx="840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De quantum </a:t>
            </a:r>
            <a:r>
              <a:rPr lang="en-US" dirty="0" err="1" smtClean="0">
                <a:solidFill>
                  <a:srgbClr val="FFFF00"/>
                </a:solidFill>
              </a:rPr>
              <a:t>zoektocht</a:t>
            </a:r>
            <a:r>
              <a:rPr lang="en-US" dirty="0" smtClean="0">
                <a:solidFill>
                  <a:srgbClr val="FFFF00"/>
                </a:solidFill>
              </a:rPr>
              <a:t> is </a:t>
            </a:r>
            <a:r>
              <a:rPr lang="en-US" dirty="0" err="1" smtClean="0">
                <a:solidFill>
                  <a:srgbClr val="FFFF00"/>
                </a:solidFill>
              </a:rPr>
              <a:t>momenteel</a:t>
            </a:r>
            <a:r>
              <a:rPr lang="en-US" dirty="0" smtClean="0">
                <a:solidFill>
                  <a:srgbClr val="FFFF00"/>
                </a:solidFill>
              </a:rPr>
              <a:t> erg </a:t>
            </a:r>
            <a:r>
              <a:rPr lang="en-US" dirty="0" err="1" smtClean="0">
                <a:solidFill>
                  <a:srgbClr val="FFFF00"/>
                </a:solidFill>
              </a:rPr>
              <a:t>spannend</a:t>
            </a:r>
            <a:r>
              <a:rPr lang="en-US" dirty="0" smtClean="0">
                <a:solidFill>
                  <a:srgbClr val="FFFF00"/>
                </a:solidFill>
              </a:rPr>
              <a:t>!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77960" y="2218715"/>
            <a:ext cx="91102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10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49518" y="1849746"/>
            <a:ext cx="91102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10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16163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678486" y="4513369"/>
            <a:ext cx="7593438" cy="2126683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 descr="BigBa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002" y="172597"/>
            <a:ext cx="5843030" cy="4090121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23" name="Picture 22" descr="cp_universe_chronology_lar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707" y="186043"/>
            <a:ext cx="2868546" cy="407591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939311" y="4642166"/>
            <a:ext cx="717946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Centrale </a:t>
            </a:r>
            <a:r>
              <a:rPr lang="en-US" dirty="0" err="1" smtClean="0">
                <a:solidFill>
                  <a:schemeClr val="bg1"/>
                </a:solidFill>
              </a:rPr>
              <a:t>vraag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komende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jaren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Wat </a:t>
            </a:r>
            <a:r>
              <a:rPr lang="en-US" dirty="0" err="1" smtClean="0">
                <a:solidFill>
                  <a:schemeClr val="bg1"/>
                </a:solidFill>
              </a:rPr>
              <a:t>gebeurde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precies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tijdens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oerknal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zodat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drie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generaties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deeltjes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ontstonden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e</a:t>
            </a:r>
            <a:r>
              <a:rPr lang="en-US" dirty="0" err="1" smtClean="0">
                <a:solidFill>
                  <a:schemeClr val="bg1"/>
                </a:solidFill>
              </a:rPr>
              <a:t>n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antimaterie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verdween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45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0" y="4155316"/>
            <a:ext cx="3543199" cy="2702684"/>
            <a:chOff x="2209800" y="2362200"/>
            <a:chExt cx="4033580" cy="358843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9800" y="2445258"/>
              <a:ext cx="4033580" cy="350538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 bwMode="auto">
            <a:xfrm>
              <a:off x="2209800" y="2362200"/>
              <a:ext cx="2609235" cy="7620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2053">
                <a:spcBef>
                  <a:spcPct val="20000"/>
                </a:spcBef>
                <a:buFontTx/>
                <a:buChar char="•"/>
              </a:pPr>
              <a:endParaRPr lang="nl-NL" sz="1200" b="1">
                <a:solidFill>
                  <a:schemeClr val="tx1"/>
                </a:solidFill>
                <a:latin typeface="Verdana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252946"/>
            <a:ext cx="8686800" cy="457200"/>
          </a:xfrm>
        </p:spPr>
        <p:txBody>
          <a:bodyPr>
            <a:noAutofit/>
          </a:bodyPr>
          <a:lstStyle/>
          <a:p>
            <a:r>
              <a:rPr lang="nl-NL" sz="3400" dirty="0">
                <a:solidFill>
                  <a:srgbClr val="10C7FF"/>
                </a:solidFill>
              </a:rPr>
              <a:t>C</a:t>
            </a:r>
            <a:r>
              <a:rPr lang="nl-NL" sz="3400" dirty="0" smtClean="0">
                <a:solidFill>
                  <a:srgbClr val="10C7FF"/>
                </a:solidFill>
              </a:rPr>
              <a:t>onclusies:</a:t>
            </a:r>
            <a:endParaRPr lang="nl-NL" sz="34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212" y="869823"/>
            <a:ext cx="8733199" cy="3341552"/>
          </a:xfrm>
        </p:spPr>
        <p:txBody>
          <a:bodyPr/>
          <a:lstStyle/>
          <a:p>
            <a:r>
              <a:rPr lang="nl-NL" sz="2000" b="1" dirty="0" smtClean="0">
                <a:solidFill>
                  <a:srgbClr val="10C7FF"/>
                </a:solidFill>
              </a:rPr>
              <a:t>D</a:t>
            </a:r>
            <a:r>
              <a:rPr lang="nl-NL" sz="2000" b="1" dirty="0">
                <a:solidFill>
                  <a:srgbClr val="10C7FF"/>
                </a:solidFill>
              </a:rPr>
              <a:t>e korte </a:t>
            </a:r>
            <a:r>
              <a:rPr lang="nl-NL" sz="2000" b="1" i="1" dirty="0">
                <a:solidFill>
                  <a:srgbClr val="10C7FF"/>
                </a:solidFill>
              </a:rPr>
              <a:t>eerste run </a:t>
            </a:r>
            <a:r>
              <a:rPr lang="nl-NL" sz="2000" b="1" dirty="0">
                <a:solidFill>
                  <a:srgbClr val="10C7FF"/>
                </a:solidFill>
              </a:rPr>
              <a:t>van de LHC was een enorm succes (</a:t>
            </a:r>
            <a:r>
              <a:rPr lang="nl-NL" sz="2000" b="1" dirty="0" err="1">
                <a:solidFill>
                  <a:srgbClr val="10C7FF"/>
                </a:solidFill>
              </a:rPr>
              <a:t>Higgs</a:t>
            </a:r>
            <a:r>
              <a:rPr lang="nl-NL" sz="2000" b="1" dirty="0">
                <a:solidFill>
                  <a:srgbClr val="10C7FF"/>
                </a:solidFill>
              </a:rPr>
              <a:t>!)</a:t>
            </a:r>
            <a:r>
              <a:rPr lang="nl-NL" sz="2000" dirty="0">
                <a:solidFill>
                  <a:srgbClr val="10C7FF"/>
                </a:solidFill>
                <a:sym typeface="Wingdings"/>
              </a:rPr>
              <a:t/>
            </a:r>
            <a:br>
              <a:rPr lang="nl-NL" sz="2000" dirty="0">
                <a:solidFill>
                  <a:srgbClr val="10C7FF"/>
                </a:solidFill>
                <a:sym typeface="Wingdings"/>
              </a:rPr>
            </a:br>
            <a:endParaRPr lang="nl-NL" sz="1200" b="1" dirty="0" smtClean="0">
              <a:solidFill>
                <a:srgbClr val="10C7FF"/>
              </a:solidFill>
            </a:endParaRPr>
          </a:p>
          <a:p>
            <a:r>
              <a:rPr lang="nl-NL" sz="2000" b="1" dirty="0" smtClean="0">
                <a:solidFill>
                  <a:srgbClr val="10C7FF"/>
                </a:solidFill>
              </a:rPr>
              <a:t>De </a:t>
            </a:r>
            <a:r>
              <a:rPr lang="nl-NL" sz="2000" b="1" i="1" dirty="0" smtClean="0">
                <a:solidFill>
                  <a:srgbClr val="10C7FF"/>
                </a:solidFill>
              </a:rPr>
              <a:t>tweede run </a:t>
            </a:r>
            <a:r>
              <a:rPr lang="nl-NL" sz="2000" b="1" dirty="0" smtClean="0">
                <a:solidFill>
                  <a:srgbClr val="10C7FF"/>
                </a:solidFill>
              </a:rPr>
              <a:t>van de LHC brengt </a:t>
            </a:r>
            <a:r>
              <a:rPr lang="nl-NL" sz="2000" dirty="0" smtClean="0">
                <a:solidFill>
                  <a:srgbClr val="10C7FF"/>
                </a:solidFill>
              </a:rPr>
              <a:t/>
            </a:r>
            <a:br>
              <a:rPr lang="nl-NL" sz="2000" dirty="0" smtClean="0">
                <a:solidFill>
                  <a:srgbClr val="10C7FF"/>
                </a:solidFill>
              </a:rPr>
            </a:br>
            <a:r>
              <a:rPr lang="nl-NL" sz="1000" dirty="0">
                <a:solidFill>
                  <a:srgbClr val="10C7FF"/>
                </a:solidFill>
              </a:rPr>
              <a:t/>
            </a:r>
            <a:br>
              <a:rPr lang="nl-NL" sz="1000" dirty="0">
                <a:solidFill>
                  <a:srgbClr val="10C7FF"/>
                </a:solidFill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 </a:t>
            </a:r>
            <a:r>
              <a:rPr lang="nl-NL" sz="2000" dirty="0" smtClean="0">
                <a:solidFill>
                  <a:srgbClr val="FFEC02"/>
                </a:solidFill>
                <a:sym typeface="Wingdings"/>
              </a:rPr>
              <a:t>Een ontdekkingsreis in ‘werelddeel Higgs’</a:t>
            </a:r>
            <a:br>
              <a:rPr lang="nl-NL" sz="2000" dirty="0" smtClean="0">
                <a:solidFill>
                  <a:srgbClr val="FFEC02"/>
                </a:solidFill>
                <a:sym typeface="Wingdings"/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     dat tot nu toe altijd verborgen was</a:t>
            </a:r>
            <a:br>
              <a:rPr lang="nl-NL" sz="2000" dirty="0" smtClean="0">
                <a:solidFill>
                  <a:schemeClr val="bg1"/>
                </a:solidFill>
                <a:sym typeface="Wingdings"/>
              </a:rPr>
            </a:br>
            <a:r>
              <a:rPr lang="nl-NL" sz="1000" dirty="0">
                <a:solidFill>
                  <a:schemeClr val="bg1"/>
                </a:solidFill>
                <a:sym typeface="Wingdings"/>
              </a:rPr>
              <a:t/>
            </a:r>
            <a:br>
              <a:rPr lang="nl-NL" sz="1000" dirty="0">
                <a:solidFill>
                  <a:schemeClr val="bg1"/>
                </a:solidFill>
                <a:sym typeface="Wingdings"/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 Schuift grens onderzoek onder extreme afstand &amp; energie verder op.</a:t>
            </a:r>
            <a:br>
              <a:rPr lang="nl-NL" sz="2000" dirty="0" smtClean="0">
                <a:solidFill>
                  <a:schemeClr val="bg1"/>
                </a:solidFill>
                <a:sym typeface="Wingdings"/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    </a:t>
            </a:r>
            <a:r>
              <a:rPr lang="nl-NL" sz="2000" dirty="0" smtClean="0">
                <a:solidFill>
                  <a:srgbClr val="FFEC02"/>
                </a:solidFill>
                <a:sym typeface="Wingdings"/>
              </a:rPr>
              <a:t>Ruimte voor talloze verrassende ontdekkingen </a:t>
            </a: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/>
            </a:r>
            <a:br>
              <a:rPr lang="nl-NL" sz="2000" dirty="0" smtClean="0">
                <a:solidFill>
                  <a:schemeClr val="bg1"/>
                </a:solidFill>
                <a:sym typeface="Wingdings"/>
              </a:rPr>
            </a:br>
            <a:r>
              <a:rPr lang="nl-NL" sz="1000" dirty="0">
                <a:solidFill>
                  <a:schemeClr val="bg1"/>
                </a:solidFill>
                <a:sym typeface="Wingdings"/>
              </a:rPr>
              <a:t/>
            </a:r>
            <a:br>
              <a:rPr lang="nl-NL" sz="1000" dirty="0">
                <a:solidFill>
                  <a:schemeClr val="bg1"/>
                </a:solidFill>
                <a:sym typeface="Wingdings"/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 Een divers &amp; uitdagend wetenschappelijk programma op het gebied</a:t>
            </a:r>
            <a:br>
              <a:rPr lang="nl-NL" sz="2000" dirty="0" smtClean="0">
                <a:solidFill>
                  <a:schemeClr val="bg1"/>
                </a:solidFill>
                <a:sym typeface="Wingdings"/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    van </a:t>
            </a:r>
            <a:r>
              <a:rPr lang="nl-NL" sz="2000" dirty="0" err="1" smtClean="0">
                <a:solidFill>
                  <a:srgbClr val="FFEC02"/>
                </a:solidFill>
                <a:sym typeface="Wingdings"/>
              </a:rPr>
              <a:t>anti-materie</a:t>
            </a:r>
            <a:r>
              <a:rPr lang="nl-NL" sz="2000" dirty="0" smtClean="0">
                <a:solidFill>
                  <a:srgbClr val="FFEC02"/>
                </a:solidFill>
                <a:sym typeface="Wingdings"/>
              </a:rPr>
              <a:t> en het vroege universum</a:t>
            </a:r>
            <a:endParaRPr lang="nl-NL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51502" y="6450736"/>
            <a:ext cx="559221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nl-NL" smtClean="0">
                <a:solidFill>
                  <a:schemeClr val="bg1"/>
                </a:solidFill>
                <a:latin typeface="Helvetica Neue Light"/>
                <a:cs typeface="Helvetica Neue Light"/>
              </a:rPr>
              <a:t>30</a:t>
            </a:r>
            <a:endParaRPr lang="nl-NL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b="13583"/>
          <a:stretch/>
        </p:blipFill>
        <p:spPr>
          <a:xfrm flipH="1">
            <a:off x="5536500" y="4457065"/>
            <a:ext cx="3602862" cy="23853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200" y="4283238"/>
            <a:ext cx="1809304" cy="2567633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917890" y="2423138"/>
            <a:ext cx="5555978" cy="707886"/>
          </a:xfrm>
          <a:prstGeom prst="rect">
            <a:avLst/>
          </a:prstGeom>
          <a:solidFill>
            <a:srgbClr val="000090"/>
          </a:solidFill>
          <a:ln>
            <a:solidFill>
              <a:schemeClr val="bg1"/>
            </a:solidFill>
          </a:ln>
          <a:effectLst>
            <a:glow rad="1905000">
              <a:srgbClr val="000090"/>
            </a:glow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Dank </a:t>
            </a:r>
            <a:r>
              <a:rPr lang="en-US" sz="4000" dirty="0" err="1" smtClean="0">
                <a:solidFill>
                  <a:schemeClr val="bg1"/>
                </a:solidFill>
              </a:rPr>
              <a:t>voor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uw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aandacht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0165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april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964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Toepassingen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0414" y="1754793"/>
            <a:ext cx="6601314" cy="348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591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Het L3 LEP Experiment</a:t>
            </a:r>
            <a:endParaRPr lang="en-US" i="1" dirty="0"/>
          </a:p>
        </p:txBody>
      </p:sp>
      <p:pic>
        <p:nvPicPr>
          <p:cNvPr id="24581" name="Picture 3" descr="l3+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0463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40259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 txBox="1">
            <a:spLocks noChangeArrowheads="1"/>
          </p:cNvSpPr>
          <p:nvPr/>
        </p:nvSpPr>
        <p:spPr bwMode="auto">
          <a:xfrm>
            <a:off x="381000" y="3048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Elementaire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deeltjes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fysica</a:t>
            </a:r>
            <a:r>
              <a:rPr lang="en-US" sz="2800" dirty="0" smtClean="0">
                <a:solidFill>
                  <a:schemeClr val="bg1"/>
                </a:solidFill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</a:rPr>
              <a:t>waarom</a:t>
            </a:r>
            <a:r>
              <a:rPr lang="en-US" sz="2800" dirty="0" smtClean="0">
                <a:solidFill>
                  <a:schemeClr val="bg1"/>
                </a:solidFill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1987" name="Text Box 8"/>
          <p:cNvSpPr txBox="1">
            <a:spLocks noChangeArrowheads="1"/>
          </p:cNvSpPr>
          <p:nvPr/>
        </p:nvSpPr>
        <p:spPr bwMode="auto">
          <a:xfrm>
            <a:off x="304800" y="1300163"/>
            <a:ext cx="822007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>
                <a:solidFill>
                  <a:schemeClr val="bg1"/>
                </a:solidFill>
              </a:rPr>
              <a:t>Vragen die de mensheid al 2000 jaar bezighouden: </a:t>
            </a:r>
          </a:p>
          <a:p>
            <a:pPr lvl="1">
              <a:buFontTx/>
              <a:buNone/>
            </a:pPr>
            <a:r>
              <a:rPr lang="en-US" sz="1800">
                <a:solidFill>
                  <a:schemeClr val="bg1"/>
                </a:solidFill>
              </a:rPr>
              <a:t> </a:t>
            </a:r>
          </a:p>
          <a:p>
            <a:pPr lvl="1">
              <a:buFont typeface="Wingdings" charset="2"/>
              <a:buChar char="Ø"/>
            </a:pPr>
            <a:r>
              <a:rPr lang="en-US" sz="1800">
                <a:solidFill>
                  <a:schemeClr val="bg1"/>
                </a:solidFill>
              </a:rPr>
              <a:t> Wat zijn de bouwstenen van de materie ?</a:t>
            </a:r>
          </a:p>
          <a:p>
            <a:pPr lvl="1">
              <a:buFont typeface="Wingdings" charset="2"/>
              <a:buChar char="Ø"/>
            </a:pPr>
            <a:r>
              <a:rPr lang="en-US" sz="1800">
                <a:solidFill>
                  <a:schemeClr val="bg1"/>
                </a:solidFill>
              </a:rPr>
              <a:t> Welke krachten werken op deze bouwstenen ?</a:t>
            </a:r>
          </a:p>
          <a:p>
            <a:pPr>
              <a:buFontTx/>
              <a:buNone/>
            </a:pP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41988" name="Picture 7" descr="Democritu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0"/>
            <a:ext cx="173355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89" name="Picture 8" descr="newto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28925" y="3810000"/>
            <a:ext cx="15240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90" name="Picture 5" descr="Maxwell"/>
          <p:cNvPicPr>
            <a:picLocks noChangeAspect="1" noChangeArrowheads="1"/>
          </p:cNvPicPr>
          <p:nvPr/>
        </p:nvPicPr>
        <p:blipFill>
          <a:blip r:embed="rId5" cstate="print"/>
          <a:srcRect l="4666" r="2013"/>
          <a:stretch>
            <a:fillRect/>
          </a:stretch>
        </p:blipFill>
        <p:spPr bwMode="auto">
          <a:xfrm>
            <a:off x="4873625" y="3810000"/>
            <a:ext cx="1524000" cy="1870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91" name="Picture 21" descr="einstei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75475" y="3810000"/>
            <a:ext cx="1444625" cy="1851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1992" name="TextBox 7"/>
          <p:cNvSpPr txBox="1">
            <a:spLocks noChangeArrowheads="1"/>
          </p:cNvSpPr>
          <p:nvPr/>
        </p:nvSpPr>
        <p:spPr bwMode="auto">
          <a:xfrm>
            <a:off x="702186" y="5943600"/>
            <a:ext cx="13388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 err="1"/>
              <a:t>Demokritos</a:t>
            </a:r>
            <a:endParaRPr lang="en-US" sz="1800" dirty="0"/>
          </a:p>
          <a:p>
            <a:pPr algn="ctr">
              <a:buFontTx/>
              <a:buNone/>
            </a:pPr>
            <a:r>
              <a:rPr lang="en-US" sz="1800" i="1" dirty="0" err="1"/>
              <a:t>atoom</a:t>
            </a:r>
            <a:endParaRPr lang="en-US" sz="1800" i="1" dirty="0"/>
          </a:p>
        </p:txBody>
      </p:sp>
      <p:sp>
        <p:nvSpPr>
          <p:cNvPr id="41993" name="TextBox 8"/>
          <p:cNvSpPr txBox="1">
            <a:spLocks noChangeArrowheads="1"/>
          </p:cNvSpPr>
          <p:nvPr/>
        </p:nvSpPr>
        <p:spPr bwMode="auto">
          <a:xfrm>
            <a:off x="2967960" y="5943600"/>
            <a:ext cx="11332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/>
              <a:t>Newton</a:t>
            </a:r>
          </a:p>
          <a:p>
            <a:pPr algn="ctr">
              <a:buFontTx/>
              <a:buNone/>
            </a:pPr>
            <a:r>
              <a:rPr lang="en-US" sz="1800" i="1" dirty="0" err="1"/>
              <a:t>krachten</a:t>
            </a:r>
            <a:endParaRPr lang="en-US" sz="1800" i="1" dirty="0"/>
          </a:p>
        </p:txBody>
      </p:sp>
      <p:sp>
        <p:nvSpPr>
          <p:cNvPr id="41994" name="TextBox 9"/>
          <p:cNvSpPr txBox="1">
            <a:spLocks noChangeArrowheads="1"/>
          </p:cNvSpPr>
          <p:nvPr/>
        </p:nvSpPr>
        <p:spPr bwMode="auto">
          <a:xfrm>
            <a:off x="4659102" y="5943600"/>
            <a:ext cx="21832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/>
              <a:t>Maxwell</a:t>
            </a:r>
          </a:p>
          <a:p>
            <a:pPr algn="ctr">
              <a:buFontTx/>
              <a:buNone/>
            </a:pPr>
            <a:r>
              <a:rPr lang="en-US" sz="1800" i="1" dirty="0" err="1"/>
              <a:t>electromagnetisme</a:t>
            </a:r>
            <a:endParaRPr lang="en-US" sz="1800" i="1" dirty="0"/>
          </a:p>
        </p:txBody>
      </p:sp>
      <p:sp>
        <p:nvSpPr>
          <p:cNvPr id="41995" name="TextBox 10"/>
          <p:cNvSpPr txBox="1">
            <a:spLocks noChangeArrowheads="1"/>
          </p:cNvSpPr>
          <p:nvPr/>
        </p:nvSpPr>
        <p:spPr bwMode="auto">
          <a:xfrm>
            <a:off x="7077284" y="5943600"/>
            <a:ext cx="13283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/>
              <a:t>Einstein</a:t>
            </a:r>
          </a:p>
          <a:p>
            <a:pPr algn="ctr">
              <a:buFontTx/>
              <a:buNone/>
            </a:pPr>
            <a:r>
              <a:rPr lang="en-US" sz="1800" i="1" dirty="0"/>
              <a:t>van </a:t>
            </a:r>
            <a:r>
              <a:rPr lang="en-US" sz="1800" i="1" dirty="0" err="1"/>
              <a:t>alles</a:t>
            </a:r>
            <a:r>
              <a:rPr lang="en-US" sz="1800" i="1" dirty="0"/>
              <a:t>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8163" y="5429250"/>
            <a:ext cx="1363399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400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 </a:t>
            </a:r>
            <a:r>
              <a:rPr lang="en-US" sz="1800" dirty="0" err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v.Chr</a:t>
            </a:r>
            <a:r>
              <a:rPr lang="en-US" sz="18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95600" y="5410200"/>
            <a:ext cx="771666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1687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6800" y="5387975"/>
            <a:ext cx="771666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1864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80238" y="5360988"/>
            <a:ext cx="771666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1905</a:t>
            </a:r>
          </a:p>
        </p:txBody>
      </p:sp>
    </p:spTree>
    <p:extLst>
      <p:ext uri="{BB962C8B-B14F-4D97-AF65-F5344CB8AC3E}">
        <p14:creationId xmlns:p14="http://schemas.microsoft.com/office/powerpoint/2010/main" val="6932840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5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Wat</a:t>
            </a:r>
            <a:r>
              <a:rPr lang="en-US" dirty="0">
                <a:solidFill>
                  <a:schemeClr val="bg1"/>
                </a:solidFill>
              </a:rPr>
              <a:t> is het nut van </a:t>
            </a:r>
            <a:r>
              <a:rPr lang="en-US" dirty="0" err="1">
                <a:solidFill>
                  <a:schemeClr val="bg1"/>
                </a:solidFill>
              </a:rPr>
              <a:t>dit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onderzoek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44036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Kan leiden tot verrassingen,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Soms zelfs nuttig…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Maar per definitie van te voren onbekend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44037" name="TextBox 5"/>
          <p:cNvSpPr txBox="1">
            <a:spLocks noChangeArrowheads="1"/>
          </p:cNvSpPr>
          <p:nvPr/>
        </p:nvSpPr>
        <p:spPr bwMode="auto">
          <a:xfrm>
            <a:off x="1828800" y="5257800"/>
            <a:ext cx="5410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/>
              <a:t>“Oneindig veel toegepast onderzoek aan de kaars zou ons nooit het electrische licht hebben gebracht.”</a:t>
            </a:r>
          </a:p>
        </p:txBody>
      </p:sp>
      <p:pic>
        <p:nvPicPr>
          <p:cNvPr id="44038" name="Picture 6" descr="kaa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029200"/>
            <a:ext cx="815975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7" descr="11_12_53---Electric-Light-Bulb_we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5029200"/>
            <a:ext cx="1041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3581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3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Wat</a:t>
            </a:r>
            <a:r>
              <a:rPr lang="en-US" dirty="0">
                <a:solidFill>
                  <a:srgbClr val="FFFFFF"/>
                </a:solidFill>
              </a:rPr>
              <a:t> is het nut van </a:t>
            </a:r>
            <a:r>
              <a:rPr lang="en-US" dirty="0" err="1">
                <a:solidFill>
                  <a:srgbClr val="FFFFFF"/>
                </a:solidFill>
              </a:rPr>
              <a:t>dit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onderzoek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6084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Kan leiden tot verrassingen,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Soms zelfs nuttig…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Maar per definitie van te voren onbekend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46085" name="TextBox 5"/>
          <p:cNvSpPr txBox="1">
            <a:spLocks noChangeArrowheads="1"/>
          </p:cNvSpPr>
          <p:nvPr/>
        </p:nvSpPr>
        <p:spPr bwMode="auto">
          <a:xfrm>
            <a:off x="2971800" y="5705475"/>
            <a:ext cx="3657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/>
              <a:t>“Quantum mechanica en begrip van atomen cruciaal voor transitors.”</a:t>
            </a:r>
          </a:p>
        </p:txBody>
      </p:sp>
      <p:pic>
        <p:nvPicPr>
          <p:cNvPr id="9" name="Picture 8" descr="circui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696075" y="3898900"/>
            <a:ext cx="2362200" cy="2852738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0" name="Picture 9" descr="transisto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3733800"/>
            <a:ext cx="1905000" cy="19050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3" name="Picture 12" descr="side7_nucleu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5386388"/>
            <a:ext cx="1295400" cy="1243012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46089" name="Picture 10" descr="bohr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4795838"/>
            <a:ext cx="1354138" cy="19097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486400" y="3733800"/>
            <a:ext cx="696913" cy="307975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1947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32688" y="3886200"/>
            <a:ext cx="696912" cy="307975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4043020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31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Wat</a:t>
            </a:r>
            <a:r>
              <a:rPr lang="en-US" dirty="0">
                <a:solidFill>
                  <a:srgbClr val="FFFFFF"/>
                </a:solidFill>
              </a:rPr>
              <a:t> is het nut van </a:t>
            </a:r>
            <a:r>
              <a:rPr lang="en-US" dirty="0" err="1">
                <a:solidFill>
                  <a:srgbClr val="FFFFFF"/>
                </a:solidFill>
              </a:rPr>
              <a:t>dit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onderzoek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8132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Kan leiden tot verrassingen,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Soms zelfs nuttig…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Maar per definitie van te voren onbekend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48133" name="Picture 8" descr="748px-GPS_Satellite_NASA_art-iif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886200"/>
            <a:ext cx="2378075" cy="1905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" name="Picture 9" descr="tom-tom-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8400" y="5097463"/>
            <a:ext cx="1752600" cy="1608137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48135" name="Picture 10" descr="general-relativity-p30_f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827463"/>
            <a:ext cx="1905000" cy="2954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" name="Picture 7" descr="einstein_clerk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04800" y="4876800"/>
            <a:ext cx="1371600" cy="1839913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48137" name="TextBox 5"/>
          <p:cNvSpPr txBox="1">
            <a:spLocks noChangeArrowheads="1"/>
          </p:cNvSpPr>
          <p:nvPr/>
        </p:nvSpPr>
        <p:spPr bwMode="auto">
          <a:xfrm>
            <a:off x="3505200" y="5334000"/>
            <a:ext cx="2590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/>
              <a:t>“Zonder relativiteits-theorie zit de GPS er 10km/dag naast!”</a:t>
            </a:r>
          </a:p>
        </p:txBody>
      </p:sp>
    </p:spTree>
    <p:extLst>
      <p:ext uri="{BB962C8B-B14F-4D97-AF65-F5344CB8AC3E}">
        <p14:creationId xmlns:p14="http://schemas.microsoft.com/office/powerpoint/2010/main" val="10842998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6371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Wat</a:t>
            </a:r>
            <a:r>
              <a:rPr lang="en-US" dirty="0">
                <a:solidFill>
                  <a:srgbClr val="FFFFFF"/>
                </a:solidFill>
              </a:rPr>
              <a:t> is het nut van </a:t>
            </a:r>
            <a:r>
              <a:rPr lang="en-US" dirty="0" err="1">
                <a:solidFill>
                  <a:srgbClr val="FFFFFF"/>
                </a:solidFill>
              </a:rPr>
              <a:t>dit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onderzoek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186372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667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Heeft nuttige bij-effecten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Medische toepassingen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Internet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Opleiden van onderzoekers voor de maatschappij (Philips, ASML, etc, etc)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4751388"/>
            <a:ext cx="1981200" cy="19812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  <a:headEnd/>
            <a:tailEnd/>
          </a:ln>
        </p:spPr>
      </p:pic>
      <p:pic>
        <p:nvPicPr>
          <p:cNvPr id="8" name="Picture 7" descr="timbernersle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69013" y="4800600"/>
            <a:ext cx="2794000" cy="18796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6" name="Picture 5" descr="proposal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92700" y="4191000"/>
            <a:ext cx="1890713" cy="254635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186376" name="TextBox 10"/>
          <p:cNvSpPr txBox="1">
            <a:spLocks noChangeArrowheads="1"/>
          </p:cNvSpPr>
          <p:nvPr/>
        </p:nvSpPr>
        <p:spPr bwMode="auto">
          <a:xfrm>
            <a:off x="609600" y="6324600"/>
            <a:ext cx="987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/>
              <a:t>PET scan</a:t>
            </a:r>
            <a:endParaRPr lang="en-US" i="1"/>
          </a:p>
        </p:txBody>
      </p:sp>
      <p:sp>
        <p:nvSpPr>
          <p:cNvPr id="186377" name="TextBox 10"/>
          <p:cNvSpPr txBox="1">
            <a:spLocks noChangeArrowheads="1"/>
          </p:cNvSpPr>
          <p:nvPr/>
        </p:nvSpPr>
        <p:spPr bwMode="auto">
          <a:xfrm>
            <a:off x="4419600" y="6324600"/>
            <a:ext cx="627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/>
              <a:t>www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0288982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8419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Wat</a:t>
            </a:r>
            <a:r>
              <a:rPr lang="en-US" dirty="0">
                <a:solidFill>
                  <a:srgbClr val="FFFFFF"/>
                </a:solidFill>
              </a:rPr>
              <a:t> is het nut van </a:t>
            </a:r>
            <a:r>
              <a:rPr lang="en-US" dirty="0" err="1">
                <a:solidFill>
                  <a:srgbClr val="FFFFFF"/>
                </a:solidFill>
              </a:rPr>
              <a:t>dit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onderzoek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188420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828800"/>
            <a:ext cx="7696200" cy="1524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Veel mensen zijn gewoonweg nieuwsgierig</a:t>
            </a:r>
          </a:p>
          <a:p>
            <a:r>
              <a:rPr lang="en-US" sz="2400">
                <a:solidFill>
                  <a:schemeClr val="bg1"/>
                </a:solidFill>
              </a:rPr>
              <a:t>Hoort bij de mens </a:t>
            </a:r>
          </a:p>
          <a:p>
            <a:pPr lvl="1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wat is het nut van kunst? religie?</a:t>
            </a:r>
          </a:p>
          <a:p>
            <a:pPr lvl="1"/>
            <a:endParaRPr lang="en-US" sz="2400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188421" name="Picture 6" descr="venus_stat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4059238"/>
            <a:ext cx="1704975" cy="26336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8422" name="Picture 7" descr="rembrandt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4062413"/>
            <a:ext cx="1906588" cy="26336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8423" name="Picture 6" descr="milkyway_hi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4038600"/>
            <a:ext cx="181768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3995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27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Wat</a:t>
            </a:r>
            <a:r>
              <a:rPr lang="en-US" dirty="0">
                <a:solidFill>
                  <a:srgbClr val="FFFFFF"/>
                </a:solidFill>
              </a:rPr>
              <a:t> is het nut van </a:t>
            </a:r>
            <a:r>
              <a:rPr lang="en-US" dirty="0" err="1">
                <a:solidFill>
                  <a:srgbClr val="FFFFFF"/>
                </a:solidFill>
              </a:rPr>
              <a:t>dit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onderzoek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52228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9812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Duur</a:t>
            </a:r>
            <a:r>
              <a:rPr lang="en-US" sz="2400" dirty="0">
                <a:solidFill>
                  <a:schemeClr val="bg1"/>
                </a:solidFill>
              </a:rPr>
              <a:t>??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Totale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ea typeface="ＭＳ Ｐゴシック" charset="-128"/>
              </a:rPr>
              <a:t>kosten</a:t>
            </a:r>
            <a:r>
              <a:rPr lang="en-US" sz="2200" dirty="0" smtClean="0">
                <a:solidFill>
                  <a:schemeClr val="bg1"/>
                </a:solidFill>
                <a:ea typeface="ＭＳ Ｐゴシック" charset="-128"/>
              </a:rPr>
              <a:t> LHC:     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6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miljard</a:t>
            </a:r>
            <a:endParaRPr lang="en-US" sz="2200" dirty="0">
              <a:solidFill>
                <a:schemeClr val="bg1"/>
              </a:solidFill>
              <a:ea typeface="ＭＳ Ｐゴシック" charset="-128"/>
            </a:endParaRPr>
          </a:p>
          <a:p>
            <a:pPr lvl="1"/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Kosten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voor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NL: 50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miljoen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/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jaar</a:t>
            </a:r>
            <a:endParaRPr lang="en-US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52229" name="Content Placeholder 3"/>
          <p:cNvSpPr txBox="1">
            <a:spLocks/>
          </p:cNvSpPr>
          <p:nvPr/>
        </p:nvSpPr>
        <p:spPr bwMode="auto">
          <a:xfrm>
            <a:off x="609600" y="3505200"/>
            <a:ext cx="7543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2950" lvl="1" indent="-285750" eaLnBrk="0" hangingPunct="0">
              <a:spcBef>
                <a:spcPct val="50000"/>
              </a:spcBef>
              <a:buFontTx/>
              <a:buChar char="–"/>
            </a:pPr>
            <a:r>
              <a:rPr lang="en-US" sz="2200"/>
              <a:t>Ter vergelijk, zie begroting Ministerie v. OCW:</a:t>
            </a:r>
            <a:endParaRPr lang="en-US" sz="2000"/>
          </a:p>
        </p:txBody>
      </p:sp>
      <p:graphicFrame>
        <p:nvGraphicFramePr>
          <p:cNvPr id="18470" name="Group 38"/>
          <p:cNvGraphicFramePr>
            <a:graphicFrameLocks noGrp="1"/>
          </p:cNvGraphicFramePr>
          <p:nvPr/>
        </p:nvGraphicFramePr>
        <p:xfrm>
          <a:off x="4114800" y="3978275"/>
          <a:ext cx="2841625" cy="2880360"/>
        </p:xfrm>
        <a:graphic>
          <a:graphicData uri="http://schemas.openxmlformats.org/drawingml/2006/table">
            <a:tbl>
              <a:tblPr/>
              <a:tblGrid>
                <a:gridCol w="1677988"/>
                <a:gridCol w="1163637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Cern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31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ESA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32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Genomics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36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Kon. Bibliotheek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45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TNO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192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Stichting AAP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10 miljoen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Monumentenzorg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70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Film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20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Archeologie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10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2262" name="Picture 28" descr="bild_gel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4724400"/>
            <a:ext cx="2667000" cy="200025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</p:pic>
      <p:sp>
        <p:nvSpPr>
          <p:cNvPr id="52263" name="TextBox 7"/>
          <p:cNvSpPr txBox="1">
            <a:spLocks noChangeArrowheads="1"/>
          </p:cNvSpPr>
          <p:nvPr/>
        </p:nvSpPr>
        <p:spPr bwMode="auto">
          <a:xfrm>
            <a:off x="7021513" y="6519863"/>
            <a:ext cx="20462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600">
                <a:latin typeface="Times New Roman" charset="0"/>
                <a:ea typeface="Times New Roman" charset="0"/>
                <a:cs typeface="Times New Roman" charset="0"/>
              </a:rPr>
              <a:t>(Topsport: 28 miljoen)</a:t>
            </a:r>
          </a:p>
        </p:txBody>
      </p:sp>
    </p:spTree>
    <p:extLst>
      <p:ext uri="{BB962C8B-B14F-4D97-AF65-F5344CB8AC3E}">
        <p14:creationId xmlns:p14="http://schemas.microsoft.com/office/powerpoint/2010/main" val="16482090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april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386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PeterVanStraaten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041399"/>
            <a:ext cx="669290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102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ScientistBlink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3690" y="163287"/>
            <a:ext cx="4462274" cy="652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785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3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solidFill>
                  <a:schemeClr val="bg1"/>
                </a:solidFill>
              </a:rPr>
              <a:t>Alle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mogelijke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materie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ontstaat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3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60400" y="2133600"/>
            <a:ext cx="7772400" cy="3959225"/>
            <a:chOff x="416" y="1344"/>
            <a:chExt cx="4896" cy="2494"/>
          </a:xfrm>
        </p:grpSpPr>
        <p:pic>
          <p:nvPicPr>
            <p:cNvPr id="839687" name="Picture 7" descr="bolletje_3D_gee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8673907">
              <a:off x="5072" y="2438"/>
              <a:ext cx="240" cy="250"/>
            </a:xfrm>
            <a:prstGeom prst="rect">
              <a:avLst/>
            </a:prstGeom>
            <a:noFill/>
          </p:spPr>
        </p:pic>
        <p:pic>
          <p:nvPicPr>
            <p:cNvPr id="839694" name="Picture 14" descr="bolletje_3D_groe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9466866">
              <a:off x="416" y="2444"/>
              <a:ext cx="240" cy="250"/>
            </a:xfrm>
            <a:prstGeom prst="rect">
              <a:avLst/>
            </a:prstGeom>
            <a:noFill/>
          </p:spPr>
        </p:pic>
        <p:sp>
          <p:nvSpPr>
            <p:cNvPr id="839697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8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1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2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3807798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8404410" y="6615954"/>
            <a:ext cx="672353" cy="188259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9144000" cy="6141493"/>
          </a:xfrm>
          <a:prstGeom prst="rect">
            <a:avLst/>
          </a:prstGeom>
        </p:spPr>
      </p:pic>
      <p:pic>
        <p:nvPicPr>
          <p:cNvPr id="6" name="Picture 4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31" y="381001"/>
            <a:ext cx="2260940" cy="1907154"/>
          </a:xfrm>
          <a:prstGeom prst="rect">
            <a:avLst/>
          </a:prstGeom>
          <a:noFill/>
          <a:ln w="12700">
            <a:solidFill>
              <a:srgbClr val="3366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398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 bwMode="auto">
          <a:xfrm>
            <a:off x="1150725" y="2878132"/>
            <a:ext cx="2703691" cy="1869303"/>
          </a:xfrm>
          <a:prstGeom prst="rect">
            <a:avLst/>
          </a:prstGeom>
          <a:solidFill>
            <a:schemeClr val="tx1">
              <a:alpha val="50000"/>
            </a:schemeClr>
          </a:solidFill>
          <a:ln w="28575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Waar is de Anti-materie heen?</a:t>
            </a:r>
          </a:p>
        </p:txBody>
      </p:sp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ahoma"/>
              </a:rPr>
              <a:t>Quantum </a:t>
            </a:r>
            <a:r>
              <a:rPr lang="en-US" b="1" dirty="0" err="1" smtClean="0">
                <a:solidFill>
                  <a:schemeClr val="bg1"/>
                </a:solidFill>
                <a:latin typeface="Tahoma"/>
              </a:rPr>
              <a:t>Velden</a:t>
            </a:r>
            <a:r>
              <a:rPr lang="en-US" b="1" dirty="0" smtClean="0">
                <a:solidFill>
                  <a:schemeClr val="bg1"/>
                </a:solidFill>
                <a:latin typeface="Tahoma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ahoma"/>
              </a:rPr>
              <a:t>Theorie</a:t>
            </a:r>
            <a:endParaRPr lang="en-US" b="1" dirty="0">
              <a:solidFill>
                <a:schemeClr val="bg1"/>
              </a:solidFill>
              <a:latin typeface="Tahom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10728" y="1052485"/>
            <a:ext cx="4610927" cy="83099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err="1" smtClean="0">
                <a:latin typeface="Tahoma"/>
              </a:rPr>
              <a:t>Deeltjes</a:t>
            </a:r>
            <a:r>
              <a:rPr lang="en-US" sz="2000" dirty="0" smtClean="0">
                <a:latin typeface="Tahoma"/>
              </a:rPr>
              <a:t> en </a:t>
            </a:r>
            <a:r>
              <a:rPr lang="en-US" sz="2000" dirty="0" err="1" smtClean="0">
                <a:latin typeface="Tahoma"/>
              </a:rPr>
              <a:t>Krachten</a:t>
            </a:r>
            <a:r>
              <a:rPr lang="en-US" sz="2000" dirty="0" smtClean="0">
                <a:latin typeface="Tahoma"/>
              </a:rPr>
              <a:t> </a:t>
            </a:r>
            <a:r>
              <a:rPr lang="en-US" sz="2000" dirty="0" err="1" smtClean="0">
                <a:latin typeface="Tahoma"/>
              </a:rPr>
              <a:t>zijn</a:t>
            </a:r>
            <a:r>
              <a:rPr lang="en-US" sz="2000" dirty="0" smtClean="0">
                <a:latin typeface="Tahoma"/>
              </a:rPr>
              <a:t> </a:t>
            </a:r>
            <a:r>
              <a:rPr lang="en-US" sz="2000" b="1" i="1" dirty="0" smtClean="0">
                <a:latin typeface="Tahoma"/>
              </a:rPr>
              <a:t>“</a:t>
            </a:r>
            <a:r>
              <a:rPr lang="en-US" sz="2000" b="1" i="1" dirty="0" err="1" smtClean="0">
                <a:latin typeface="Tahoma"/>
              </a:rPr>
              <a:t>velden</a:t>
            </a:r>
            <a:r>
              <a:rPr lang="en-US" sz="2000" b="1" i="1" dirty="0" smtClean="0">
                <a:latin typeface="Tahoma"/>
              </a:rPr>
              <a:t>”  </a:t>
            </a:r>
            <a:r>
              <a:rPr lang="en-US" sz="2000" dirty="0" err="1" smtClean="0">
                <a:latin typeface="Tahoma"/>
              </a:rPr>
              <a:t>denk</a:t>
            </a:r>
            <a:r>
              <a:rPr lang="en-US" sz="2000" dirty="0" smtClean="0">
                <a:latin typeface="Tahoma"/>
              </a:rPr>
              <a:t> </a:t>
            </a:r>
            <a:r>
              <a:rPr lang="en-US" sz="2000" dirty="0" err="1" smtClean="0">
                <a:latin typeface="Tahoma"/>
              </a:rPr>
              <a:t>aan</a:t>
            </a:r>
            <a:r>
              <a:rPr lang="en-US" sz="2000" dirty="0" smtClean="0">
                <a:latin typeface="Tahoma"/>
              </a:rPr>
              <a:t> quantum </a:t>
            </a:r>
            <a:r>
              <a:rPr lang="en-US" sz="2000" dirty="0" err="1" smtClean="0">
                <a:latin typeface="Tahoma"/>
              </a:rPr>
              <a:t>golffuncties</a:t>
            </a:r>
            <a:r>
              <a:rPr lang="en-US" sz="2000" dirty="0" smtClean="0">
                <a:latin typeface="Tahoma"/>
              </a:rPr>
              <a:t>:  </a:t>
            </a:r>
            <a:r>
              <a:rPr lang="en-US" i="1" dirty="0" err="1" smtClean="0">
                <a:solidFill>
                  <a:srgbClr val="66FFFF"/>
                </a:solidFill>
                <a:latin typeface="Symbol"/>
              </a:rPr>
              <a:t>y</a:t>
            </a:r>
            <a:r>
              <a:rPr lang="en-US" sz="1800" dirty="0" err="1" smtClean="0">
                <a:solidFill>
                  <a:srgbClr val="66FFFF"/>
                </a:solidFill>
                <a:latin typeface="Tahoma"/>
              </a:rPr>
              <a:t>(x,t</a:t>
            </a:r>
            <a:r>
              <a:rPr lang="en-US" sz="1800" dirty="0" smtClean="0">
                <a:solidFill>
                  <a:srgbClr val="66FFFF"/>
                </a:solidFill>
                <a:latin typeface="Tahoma"/>
              </a:rPr>
              <a:t>)</a:t>
            </a:r>
            <a:endParaRPr lang="en-US" sz="1800" dirty="0">
              <a:solidFill>
                <a:srgbClr val="66FFFF"/>
              </a:solidFill>
              <a:latin typeface="Tahom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2450" y="5199167"/>
            <a:ext cx="8456161" cy="147732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u="sng" dirty="0" err="1" smtClean="0">
                <a:solidFill>
                  <a:srgbClr val="FF9900"/>
                </a:solidFill>
                <a:latin typeface="Tahoma"/>
              </a:rPr>
              <a:t>Standaardmodel</a:t>
            </a:r>
            <a:r>
              <a:rPr lang="en-US" sz="1800" i="1" u="sng" dirty="0" smtClean="0">
                <a:solidFill>
                  <a:srgbClr val="FF9900"/>
                </a:solidFill>
                <a:latin typeface="Tahoma"/>
              </a:rPr>
              <a:t> van Quantum </a:t>
            </a:r>
            <a:r>
              <a:rPr lang="en-US" sz="1800" i="1" u="sng" dirty="0" err="1" smtClean="0">
                <a:solidFill>
                  <a:srgbClr val="FF9900"/>
                </a:solidFill>
                <a:latin typeface="Tahoma"/>
              </a:rPr>
              <a:t>Velden</a:t>
            </a:r>
            <a:r>
              <a:rPr lang="en-US" sz="1800" i="1" u="sng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1800" i="1" u="sng" dirty="0" err="1" smtClean="0">
                <a:solidFill>
                  <a:srgbClr val="FF9900"/>
                </a:solidFill>
                <a:latin typeface="Tahoma"/>
              </a:rPr>
              <a:t>Theorie</a:t>
            </a:r>
            <a:r>
              <a:rPr lang="en-US" sz="1800" i="1" u="sng" dirty="0" smtClean="0">
                <a:solidFill>
                  <a:srgbClr val="FF9900"/>
                </a:solidFill>
                <a:latin typeface="Tahoma"/>
              </a:rPr>
              <a:t> (</a:t>
            </a:r>
            <a:r>
              <a:rPr lang="en-US" sz="1800" i="1" u="sng" dirty="0" err="1" smtClean="0">
                <a:solidFill>
                  <a:srgbClr val="FF9900"/>
                </a:solidFill>
                <a:latin typeface="Tahoma"/>
              </a:rPr>
              <a:t>Recept</a:t>
            </a:r>
            <a:r>
              <a:rPr lang="en-US" sz="1800" i="1" u="sng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1800" i="1" u="sng" dirty="0" err="1" smtClean="0">
                <a:solidFill>
                  <a:srgbClr val="FF9900"/>
                </a:solidFill>
                <a:latin typeface="Tahoma"/>
              </a:rPr>
              <a:t>voor</a:t>
            </a:r>
            <a:r>
              <a:rPr lang="en-US" sz="1800" i="1" u="sng" dirty="0" smtClean="0">
                <a:solidFill>
                  <a:srgbClr val="FF9900"/>
                </a:solidFill>
                <a:latin typeface="Tahoma"/>
              </a:rPr>
              <a:t> experts):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Schrijf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de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Lagrangiaan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voor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alle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bestaande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deeltjes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en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krachten</a:t>
            </a:r>
            <a:endParaRPr lang="en-US" sz="1800" dirty="0" smtClean="0">
              <a:solidFill>
                <a:srgbClr val="FFFCCE"/>
              </a:solidFill>
              <a:latin typeface="Tahoma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 (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Elektromagnetisme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+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Zwakke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kracht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+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Sterke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kracht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,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vergeet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Zwaartekracht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)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Eis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dat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de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Lagrangiaan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een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aantal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wiskundige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symmetrieën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heeft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De rest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volgt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vanzelf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: het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gedrag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van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alle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deeltjes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en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hun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interacties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!</a:t>
            </a:r>
          </a:p>
        </p:txBody>
      </p:sp>
      <p:pic>
        <p:nvPicPr>
          <p:cNvPr id="19" name="Picture 18" descr="William_Rowan_Hamilton_portrait_oval_combin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1678" y="2833210"/>
            <a:ext cx="1392546" cy="191148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842508" y="4151395"/>
            <a:ext cx="12835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Tahoma"/>
              </a:rPr>
              <a:t>Hamilton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Tahoma"/>
              </a:rPr>
              <a:t>1805 - 1865</a:t>
            </a:r>
            <a:endParaRPr lang="en-US" sz="160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2840" y="2989639"/>
            <a:ext cx="1867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66FFFF"/>
                </a:solidFill>
                <a:latin typeface="Lucida Calligraphy"/>
              </a:rPr>
              <a:t>L</a:t>
            </a:r>
            <a:r>
              <a:rPr lang="en-US" sz="1800" dirty="0" smtClean="0">
                <a:solidFill>
                  <a:srgbClr val="66FFFF"/>
                </a:solidFill>
                <a:latin typeface="Tahoma"/>
              </a:rPr>
              <a:t> </a:t>
            </a:r>
            <a:r>
              <a:rPr lang="en-US" i="1" dirty="0" smtClean="0">
                <a:solidFill>
                  <a:srgbClr val="66FFFF"/>
                </a:solidFill>
                <a:latin typeface="Tahoma"/>
              </a:rPr>
              <a:t>= T - V</a:t>
            </a:r>
            <a:endParaRPr lang="en-US" i="1" dirty="0">
              <a:solidFill>
                <a:srgbClr val="66FFFF"/>
              </a:solidFill>
              <a:latin typeface="Tahom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37154" y="3785990"/>
            <a:ext cx="2756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srgbClr val="66FFFF"/>
                </a:solidFill>
                <a:latin typeface="Tahoma"/>
              </a:rPr>
              <a:t>T</a:t>
            </a:r>
            <a:r>
              <a:rPr lang="en-US" sz="2000" dirty="0" smtClean="0">
                <a:solidFill>
                  <a:srgbClr val="66FFFF"/>
                </a:solidFill>
                <a:latin typeface="Tahoma"/>
              </a:rPr>
              <a:t> </a:t>
            </a:r>
            <a:r>
              <a:rPr lang="en-US" sz="2000" dirty="0" smtClean="0">
                <a:solidFill>
                  <a:srgbClr val="FFFCCE"/>
                </a:solidFill>
                <a:latin typeface="Tahoma"/>
              </a:rPr>
              <a:t>= </a:t>
            </a:r>
            <a:r>
              <a:rPr lang="en-US" sz="2000" dirty="0" err="1" smtClean="0">
                <a:solidFill>
                  <a:srgbClr val="FFFCCE"/>
                </a:solidFill>
                <a:latin typeface="Tahoma"/>
              </a:rPr>
              <a:t>Kinetische</a:t>
            </a:r>
            <a:r>
              <a:rPr lang="en-US" sz="20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2000" dirty="0" err="1" smtClean="0">
                <a:solidFill>
                  <a:srgbClr val="FFFCCE"/>
                </a:solidFill>
                <a:latin typeface="Tahoma"/>
              </a:rPr>
              <a:t>energie</a:t>
            </a:r>
            <a:endParaRPr lang="en-US" sz="2000" dirty="0" smtClean="0">
              <a:solidFill>
                <a:srgbClr val="FFFCCE"/>
              </a:solidFill>
              <a:latin typeface="Tahoma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srgbClr val="66FFFF"/>
                </a:solidFill>
                <a:latin typeface="Tahoma"/>
              </a:rPr>
              <a:t>V</a:t>
            </a:r>
            <a:r>
              <a:rPr lang="en-US" sz="2000" dirty="0" smtClean="0">
                <a:solidFill>
                  <a:srgbClr val="66FFFF"/>
                </a:solidFill>
                <a:latin typeface="Tahoma"/>
              </a:rPr>
              <a:t> </a:t>
            </a:r>
            <a:r>
              <a:rPr lang="en-US" sz="2000" dirty="0" smtClean="0">
                <a:solidFill>
                  <a:srgbClr val="FFFCCE"/>
                </a:solidFill>
                <a:latin typeface="Tahoma"/>
              </a:rPr>
              <a:t>= </a:t>
            </a:r>
            <a:r>
              <a:rPr lang="en-US" sz="2000" dirty="0" err="1" smtClean="0">
                <a:solidFill>
                  <a:srgbClr val="FFFCCE"/>
                </a:solidFill>
                <a:latin typeface="Tahoma"/>
              </a:rPr>
              <a:t>Potentiele</a:t>
            </a:r>
            <a:r>
              <a:rPr lang="en-US" sz="20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2000" dirty="0" err="1" smtClean="0">
                <a:solidFill>
                  <a:srgbClr val="FFFCCE"/>
                </a:solidFill>
                <a:latin typeface="Tahoma"/>
              </a:rPr>
              <a:t>energie</a:t>
            </a:r>
            <a:endParaRPr lang="en-US" sz="2000" dirty="0" smtClean="0">
              <a:solidFill>
                <a:srgbClr val="FFFCCE"/>
              </a:solidFill>
              <a:latin typeface="Tahom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14516" y="1986198"/>
            <a:ext cx="5655665" cy="6617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Tahoma"/>
              </a:rPr>
              <a:t>De </a:t>
            </a:r>
            <a:r>
              <a:rPr lang="en-US" sz="2000" dirty="0" err="1" smtClean="0">
                <a:latin typeface="Tahoma"/>
              </a:rPr>
              <a:t>fundamentele</a:t>
            </a:r>
            <a:r>
              <a:rPr lang="en-US" sz="2000" dirty="0" smtClean="0">
                <a:latin typeface="Tahoma"/>
              </a:rPr>
              <a:t> </a:t>
            </a:r>
            <a:r>
              <a:rPr lang="en-US" sz="2000" dirty="0" err="1" smtClean="0">
                <a:latin typeface="Tahoma"/>
              </a:rPr>
              <a:t>grootheid</a:t>
            </a:r>
            <a:r>
              <a:rPr lang="en-US" sz="2000" dirty="0" smtClean="0">
                <a:latin typeface="Tahoma"/>
              </a:rPr>
              <a:t> is de</a:t>
            </a:r>
            <a:r>
              <a:rPr lang="en-US" sz="2000" b="1" i="1" dirty="0" smtClean="0">
                <a:latin typeface="Tahoma"/>
              </a:rPr>
              <a:t> </a:t>
            </a:r>
            <a:r>
              <a:rPr lang="en-US" sz="2000" b="1" i="1" dirty="0" err="1" smtClean="0">
                <a:solidFill>
                  <a:srgbClr val="66FFFF"/>
                </a:solidFill>
                <a:latin typeface="Tahoma"/>
              </a:rPr>
              <a:t>Lagrangiaan</a:t>
            </a:r>
            <a:endParaRPr lang="en-US" sz="2000" dirty="0" smtClean="0">
              <a:solidFill>
                <a:srgbClr val="FFFCCE"/>
              </a:solidFill>
              <a:latin typeface="Tahoma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 smtClean="0">
                <a:latin typeface="Tahoma"/>
              </a:rPr>
              <a:t>(</a:t>
            </a:r>
            <a:r>
              <a:rPr lang="en-US" sz="1700" dirty="0" err="1" smtClean="0">
                <a:latin typeface="Tahoma"/>
              </a:rPr>
              <a:t>Klassieke</a:t>
            </a:r>
            <a:r>
              <a:rPr lang="en-US" sz="1700" dirty="0" smtClean="0">
                <a:latin typeface="Tahoma"/>
              </a:rPr>
              <a:t> </a:t>
            </a:r>
            <a:r>
              <a:rPr lang="en-US" sz="1700" dirty="0" err="1" smtClean="0">
                <a:latin typeface="Tahoma"/>
              </a:rPr>
              <a:t>mechanica</a:t>
            </a:r>
            <a:r>
              <a:rPr lang="en-US" sz="1700" dirty="0" smtClean="0">
                <a:latin typeface="Tahoma"/>
              </a:rPr>
              <a:t>: </a:t>
            </a:r>
            <a:r>
              <a:rPr lang="en-US" sz="1700" dirty="0" err="1" smtClean="0">
                <a:latin typeface="Tahoma"/>
              </a:rPr>
              <a:t>Bewegingsvergelijkingen</a:t>
            </a:r>
            <a:r>
              <a:rPr lang="en-US" sz="1700" dirty="0" smtClean="0">
                <a:latin typeface="Tahoma"/>
              </a:rPr>
              <a:t> </a:t>
            </a:r>
            <a:r>
              <a:rPr lang="en-US" sz="1700" dirty="0" err="1" smtClean="0">
                <a:latin typeface="Tahoma"/>
              </a:rPr>
              <a:t>volgen</a:t>
            </a:r>
            <a:r>
              <a:rPr lang="en-US" sz="1700" dirty="0" smtClean="0">
                <a:latin typeface="Tahoma"/>
              </a:rPr>
              <a:t>)</a:t>
            </a:r>
          </a:p>
        </p:txBody>
      </p:sp>
      <p:pic>
        <p:nvPicPr>
          <p:cNvPr id="17" name="Picture 16" descr="Langrange_portrai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952" y="2940491"/>
            <a:ext cx="1575666" cy="17701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395441" y="4147049"/>
            <a:ext cx="12835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Tahoma"/>
              </a:rPr>
              <a:t>Lagrange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Tahoma"/>
              </a:rPr>
              <a:t>1736 - 1813</a:t>
            </a:r>
            <a:endParaRPr lang="en-US" sz="1600" dirty="0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660853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065701" cy="457200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FFFF"/>
                </a:solidFill>
              </a:rPr>
              <a:t>Het Standaard Model van elementaire deeltjes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2955073" y="2304550"/>
            <a:ext cx="2976174" cy="3041208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906696" y="2199796"/>
            <a:ext cx="3115431" cy="3488147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233052" y="1010480"/>
            <a:ext cx="2829201" cy="1003309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pPr algn="r"/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Werkt bij zeer kleine afstanden</a:t>
            </a:r>
            <a:b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(Kwantummechanica)</a:t>
            </a:r>
            <a:endParaRPr lang="nl-NL" sz="2000" i="1" dirty="0">
              <a:solidFill>
                <a:srgbClr val="04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1218" y="1052729"/>
            <a:ext cx="2829201" cy="1003309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Werkt bij zeer hoge energie (Speciale </a:t>
            </a:r>
            <a:r>
              <a:rPr lang="nl-NL" sz="2000" i="1" dirty="0" err="1" smtClean="0">
                <a:solidFill>
                  <a:srgbClr val="04FF00"/>
                </a:solidFill>
                <a:latin typeface="Helvetica Neue Light"/>
                <a:cs typeface="Helvetica Neue Light"/>
              </a:rPr>
              <a:t>Relativeitstheorie</a:t>
            </a:r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)</a:t>
            </a:r>
            <a:endParaRPr lang="nl-NL" sz="2000" i="1" dirty="0">
              <a:solidFill>
                <a:srgbClr val="04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589756" y="2862129"/>
            <a:ext cx="2829201" cy="1311086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pPr algn="r"/>
            <a:r>
              <a:rPr lang="nl-NL" sz="20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Beschrijft alle</a:t>
            </a:r>
            <a:br>
              <a:rPr lang="nl-NL" sz="20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natuurkrachten</a:t>
            </a:r>
            <a:br>
              <a:rPr lang="nl-NL" sz="20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</a:br>
            <a:r>
              <a:rPr lang="nl-NL" sz="2000" b="1" dirty="0" smtClean="0">
                <a:solidFill>
                  <a:srgbClr val="FFFF00"/>
                </a:solidFill>
                <a:latin typeface="Helvetica Neue"/>
                <a:cs typeface="Helvetica Neue"/>
              </a:rPr>
              <a:t>behalve zwaartekracht</a:t>
            </a:r>
            <a:endParaRPr lang="nl-NL" sz="2000" b="1" dirty="0">
              <a:solidFill>
                <a:srgbClr val="FFFF00"/>
              </a:solidFill>
              <a:latin typeface="Helvetica Neue"/>
              <a:cs typeface="Helvetica Neu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41418" y="2758596"/>
            <a:ext cx="2121901" cy="1311086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Beschrijft alle </a:t>
            </a:r>
            <a:b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bekende materie</a:t>
            </a:r>
            <a:b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b="1" dirty="0" smtClean="0">
                <a:solidFill>
                  <a:srgbClr val="FFEC02"/>
                </a:solidFill>
                <a:latin typeface="Helvetica Neue"/>
                <a:cs typeface="Helvetica Neue"/>
              </a:rPr>
              <a:t>behalve donkere</a:t>
            </a:r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)</a:t>
            </a:r>
            <a:endParaRPr lang="nl-NL" sz="2000" i="1" dirty="0">
              <a:solidFill>
                <a:srgbClr val="FFEC02"/>
              </a:solidFill>
              <a:latin typeface="Helvetica Neue Light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5053" y="4687076"/>
            <a:ext cx="2576890" cy="100330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Onduidelijk theorie</a:t>
            </a:r>
            <a:b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ook voor Big Bang </a:t>
            </a:r>
            <a:b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natuurkunde geldig is</a:t>
            </a:r>
            <a:endParaRPr lang="nl-NL" sz="2000" i="1" dirty="0">
              <a:solidFill>
                <a:srgbClr val="FFB006"/>
              </a:solidFill>
              <a:latin typeface="Helvetica Neue Light"/>
              <a:cs typeface="Helvetica Neue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02943" y="5003075"/>
            <a:ext cx="3439701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17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onvoorspelde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parameters</a:t>
            </a:r>
            <a:b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(dus niet heel erg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predictive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?)</a:t>
            </a:r>
            <a:endParaRPr lang="nl-NL" sz="2000" i="1" dirty="0">
              <a:solidFill>
                <a:srgbClr val="FFB006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5267" y="5996633"/>
            <a:ext cx="5170891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Beschrijft maar verklaart niet tal</a:t>
            </a:r>
            <a:b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van opvallende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strukturen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in de natuurwetten</a:t>
            </a:r>
            <a:endParaRPr lang="nl-NL" sz="2000" i="1" dirty="0">
              <a:solidFill>
                <a:srgbClr val="FFB006"/>
              </a:solidFill>
              <a:latin typeface="Helvetica Neue Light"/>
              <a:cs typeface="Helvetica Neue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73074" y="1334504"/>
            <a:ext cx="1978273" cy="387756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(en tegelijkertijd)</a:t>
            </a:r>
            <a:endParaRPr lang="nl-NL" sz="2000" i="1" dirty="0">
              <a:solidFill>
                <a:srgbClr val="04FF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2607828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3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solidFill>
                  <a:schemeClr val="bg1"/>
                </a:solidFill>
              </a:rPr>
              <a:t>Alle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mogelijke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materie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ontstaat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" name="Higgs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6200" y="2222500"/>
            <a:ext cx="6502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12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</a:t>
            </a:r>
            <a:r>
              <a:rPr lang="en-US" dirty="0" smtClean="0"/>
              <a:t> </a:t>
            </a:r>
            <a:r>
              <a:rPr lang="en-US" dirty="0" err="1"/>
              <a:t>E</a:t>
            </a:r>
            <a:r>
              <a:rPr lang="en-US" dirty="0" err="1" smtClean="0"/>
              <a:t>lementaire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eeltjes</a:t>
            </a:r>
            <a:endParaRPr lang="en-US" dirty="0"/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3138488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67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u="sng"/>
                <a:t>Lading</a:t>
              </a: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  <a:r>
                <a:rPr lang="en-US" sz="2400"/>
                <a:t>2/3</a:t>
              </a:r>
              <a:r>
                <a:rPr lang="en-US"/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1/3</a:t>
              </a:r>
              <a:r>
                <a:rPr lang="en-US"/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</a:t>
              </a:r>
              <a:r>
                <a:rPr lang="en-US"/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0</a:t>
              </a:r>
              <a:r>
                <a:rPr lang="en-US"/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558800" y="793750"/>
            <a:ext cx="808038" cy="4868863"/>
            <a:chOff x="352" y="500"/>
            <a:chExt cx="509" cy="3067"/>
          </a:xfrm>
        </p:grpSpPr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(1956)</a:t>
              </a: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43"/>
              <a:ext cx="344" cy="366"/>
              <a:chOff x="306" y="871"/>
              <a:chExt cx="344" cy="366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902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990033"/>
                    </a:solidFill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500"/>
              <a:ext cx="344" cy="373"/>
              <a:chOff x="301" y="1473"/>
              <a:chExt cx="344" cy="37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511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94"/>
              <a:ext cx="344" cy="366"/>
              <a:chOff x="317" y="2431"/>
              <a:chExt cx="344" cy="366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462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19"/>
              <a:chOff x="311" y="2983"/>
              <a:chExt cx="370" cy="419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67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  <a:latin typeface="Symbol" pitchFamily="18" charset="2"/>
                  </a:rPr>
                  <a:t>n</a:t>
                </a:r>
                <a:r>
                  <a:rPr lang="en-US" sz="3600" b="1" baseline="-25000">
                    <a:solidFill>
                      <a:srgbClr val="990033"/>
                    </a:solidFill>
                  </a:rPr>
                  <a:t>e</a:t>
                </a:r>
                <a:endParaRPr lang="en-US" sz="3200" b="1">
                  <a:solidFill>
                    <a:srgbClr val="990033"/>
                  </a:solidFill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(1895)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2220913" y="793750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896"/>
              <a:chOff x="1428" y="500"/>
              <a:chExt cx="424" cy="2896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69"/>
                <a:ext cx="344" cy="365"/>
                <a:chOff x="1438" y="897"/>
                <a:chExt cx="344" cy="365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908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526"/>
                <a:ext cx="344" cy="365"/>
                <a:chOff x="1442" y="1472"/>
                <a:chExt cx="344" cy="365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8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90"/>
                <a:ext cx="344" cy="365"/>
                <a:chOff x="1447" y="2436"/>
                <a:chExt cx="344" cy="365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456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27"/>
                <a:chOff x="1450" y="2969"/>
                <a:chExt cx="348" cy="427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3061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1384300" y="793750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890"/>
              <a:chOff x="951" y="500"/>
              <a:chExt cx="374" cy="2890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49"/>
                <a:ext cx="344" cy="366"/>
                <a:chOff x="860" y="868"/>
                <a:chExt cx="344" cy="366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9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510"/>
                <a:ext cx="344" cy="365"/>
                <a:chOff x="877" y="1474"/>
                <a:chExt cx="344" cy="365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502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93"/>
                <a:ext cx="344" cy="368"/>
                <a:chOff x="873" y="2421"/>
                <a:chExt cx="344" cy="368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454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21"/>
                <a:chOff x="880" y="2969"/>
                <a:chExt cx="363" cy="421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3055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Symbol" pitchFamily="18" charset="2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105627">
            <a:off x="4425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426909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nwi_cirkel_h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8414" y="0"/>
            <a:ext cx="8382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289634" y="609600"/>
            <a:ext cx="19435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  <a:latin typeface="Verdana" pitchFamily="-105" charset="0"/>
              </a:rPr>
              <a:t>A</a:t>
            </a:r>
            <a:r>
              <a:rPr lang="nl-NL" sz="2400" dirty="0" smtClean="0">
                <a:solidFill>
                  <a:schemeClr val="bg1"/>
                </a:solidFill>
                <a:latin typeface="Verdana" pitchFamily="-105" charset="0"/>
              </a:rPr>
              <a:t>stronomie</a:t>
            </a:r>
            <a:endParaRPr lang="nl-NL" sz="2400" dirty="0">
              <a:solidFill>
                <a:schemeClr val="bg1"/>
              </a:solidFill>
              <a:latin typeface="Verdana" pitchFamily="-105" charset="0"/>
            </a:endParaRP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6651370" y="504848"/>
            <a:ext cx="16366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 dirty="0" err="1" smtClean="0">
                <a:solidFill>
                  <a:schemeClr val="bg1"/>
                </a:solidFill>
                <a:latin typeface="Verdana" pitchFamily="-105" charset="0"/>
              </a:rPr>
              <a:t>Deeltjes-fysica</a:t>
            </a:r>
            <a:endParaRPr lang="nl-NL" sz="2400" dirty="0">
              <a:solidFill>
                <a:schemeClr val="bg1"/>
              </a:solidFill>
              <a:latin typeface="Verdana" pitchFamily="-105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28869" y="1629608"/>
            <a:ext cx="7527234" cy="3591748"/>
          </a:xfrm>
          <a:solidFill>
            <a:schemeClr val="tx1">
              <a:alpha val="60000"/>
            </a:schemeClr>
          </a:solidFill>
          <a:ln w="25400">
            <a:solidFill>
              <a:srgbClr val="0000FF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200" u="sng" dirty="0" err="1" smtClean="0">
                <a:solidFill>
                  <a:schemeClr val="bg1"/>
                </a:solidFill>
              </a:rPr>
              <a:t>Deel</a:t>
            </a:r>
            <a:r>
              <a:rPr lang="en-US" sz="2200" u="sng" dirty="0" smtClean="0">
                <a:solidFill>
                  <a:schemeClr val="bg1"/>
                </a:solidFill>
              </a:rPr>
              <a:t> I:</a:t>
            </a:r>
          </a:p>
          <a:p>
            <a:r>
              <a:rPr lang="en-US" sz="2200" dirty="0" err="1" smtClean="0">
                <a:solidFill>
                  <a:schemeClr val="bg1"/>
                </a:solidFill>
              </a:rPr>
              <a:t>Bouwstenen</a:t>
            </a:r>
            <a:r>
              <a:rPr lang="en-US" sz="2200" dirty="0" smtClean="0">
                <a:solidFill>
                  <a:schemeClr val="bg1"/>
                </a:solidFill>
              </a:rPr>
              <a:t> van </a:t>
            </a:r>
            <a:r>
              <a:rPr lang="en-US" sz="2200" dirty="0" err="1" smtClean="0">
                <a:solidFill>
                  <a:schemeClr val="bg1"/>
                </a:solidFill>
              </a:rPr>
              <a:t>materie</a:t>
            </a:r>
            <a:r>
              <a:rPr lang="en-US" sz="2200" dirty="0" smtClean="0">
                <a:solidFill>
                  <a:schemeClr val="bg1"/>
                </a:solidFill>
              </a:rPr>
              <a:t>: “3”</a:t>
            </a:r>
          </a:p>
          <a:p>
            <a:r>
              <a:rPr lang="en-US" sz="2200" dirty="0" err="1" smtClean="0">
                <a:solidFill>
                  <a:schemeClr val="bg1"/>
                </a:solidFill>
              </a:rPr>
              <a:t>Antimaterie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en</a:t>
            </a:r>
            <a:r>
              <a:rPr lang="en-US" sz="2200" dirty="0" smtClean="0">
                <a:solidFill>
                  <a:schemeClr val="bg1"/>
                </a:solidFill>
              </a:rPr>
              <a:t> de </a:t>
            </a:r>
            <a:r>
              <a:rPr lang="en-US" sz="2200" dirty="0" err="1" smtClean="0">
                <a:solidFill>
                  <a:schemeClr val="bg1"/>
                </a:solidFill>
              </a:rPr>
              <a:t>Oerknal</a:t>
            </a:r>
            <a:endParaRPr lang="en-US" sz="2200" dirty="0" smtClean="0">
              <a:solidFill>
                <a:schemeClr val="bg1"/>
              </a:solidFill>
            </a:endParaRPr>
          </a:p>
          <a:p>
            <a:r>
              <a:rPr lang="en-US" sz="2200" dirty="0" smtClean="0">
                <a:solidFill>
                  <a:schemeClr val="bg1"/>
                </a:solidFill>
              </a:rPr>
              <a:t>Het </a:t>
            </a:r>
            <a:r>
              <a:rPr lang="en-US" sz="2200" dirty="0" err="1" smtClean="0">
                <a:solidFill>
                  <a:schemeClr val="bg1"/>
                </a:solidFill>
              </a:rPr>
              <a:t>Standaardmodel</a:t>
            </a:r>
            <a:r>
              <a:rPr lang="en-US" sz="2200" dirty="0" smtClean="0">
                <a:solidFill>
                  <a:schemeClr val="bg1"/>
                </a:solidFill>
              </a:rPr>
              <a:t> van </a:t>
            </a:r>
            <a:r>
              <a:rPr lang="en-US" sz="2200" dirty="0" err="1" smtClean="0">
                <a:solidFill>
                  <a:schemeClr val="bg1"/>
                </a:solidFill>
              </a:rPr>
              <a:t>deeltjes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en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krachten</a:t>
            </a:r>
            <a:endParaRPr lang="en-US" sz="2200" dirty="0" smtClean="0">
              <a:solidFill>
                <a:schemeClr val="bg1"/>
              </a:solidFill>
            </a:endParaRPr>
          </a:p>
          <a:p>
            <a:endParaRPr lang="en-US" sz="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200" u="sng" dirty="0" err="1" smtClean="0">
                <a:solidFill>
                  <a:schemeClr val="bg1"/>
                </a:solidFill>
              </a:rPr>
              <a:t>Deel</a:t>
            </a:r>
            <a:r>
              <a:rPr lang="en-US" sz="2200" u="sng" dirty="0" smtClean="0">
                <a:solidFill>
                  <a:schemeClr val="bg1"/>
                </a:solidFill>
              </a:rPr>
              <a:t> II: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De LHC </a:t>
            </a:r>
            <a:r>
              <a:rPr lang="en-US" sz="2200" dirty="0" err="1" smtClean="0">
                <a:solidFill>
                  <a:schemeClr val="bg1"/>
                </a:solidFill>
              </a:rPr>
              <a:t>en</a:t>
            </a:r>
            <a:r>
              <a:rPr lang="en-US" sz="2200" dirty="0" smtClean="0">
                <a:solidFill>
                  <a:schemeClr val="bg1"/>
                </a:solidFill>
              </a:rPr>
              <a:t> de </a:t>
            </a:r>
            <a:r>
              <a:rPr lang="en-US" sz="2200" dirty="0" err="1" smtClean="0">
                <a:solidFill>
                  <a:schemeClr val="bg1"/>
                </a:solidFill>
              </a:rPr>
              <a:t>ontdekking</a:t>
            </a:r>
            <a:r>
              <a:rPr lang="en-US" sz="2200" dirty="0" smtClean="0">
                <a:solidFill>
                  <a:schemeClr val="bg1"/>
                </a:solidFill>
              </a:rPr>
              <a:t> van het Higgs </a:t>
            </a:r>
            <a:r>
              <a:rPr lang="en-US" sz="2200" dirty="0" err="1" smtClean="0">
                <a:solidFill>
                  <a:schemeClr val="bg1"/>
                </a:solidFill>
              </a:rPr>
              <a:t>deeltje</a:t>
            </a:r>
            <a:endParaRPr lang="en-US" sz="2200" dirty="0" smtClean="0">
              <a:solidFill>
                <a:schemeClr val="bg1"/>
              </a:solidFill>
            </a:endParaRPr>
          </a:p>
          <a:p>
            <a:r>
              <a:rPr lang="en-US" sz="2200" dirty="0" err="1" smtClean="0">
                <a:solidFill>
                  <a:schemeClr val="bg1"/>
                </a:solidFill>
              </a:rPr>
              <a:t>Verdwenen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antimaterie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en</a:t>
            </a:r>
            <a:r>
              <a:rPr lang="en-US" sz="2200" dirty="0" smtClean="0">
                <a:solidFill>
                  <a:schemeClr val="bg1"/>
                </a:solidFill>
              </a:rPr>
              <a:t> de Higgs </a:t>
            </a:r>
            <a:r>
              <a:rPr lang="en-US" sz="2200" dirty="0" err="1" smtClean="0">
                <a:solidFill>
                  <a:schemeClr val="bg1"/>
                </a:solidFill>
              </a:rPr>
              <a:t>connectie</a:t>
            </a:r>
            <a:r>
              <a:rPr lang="en-US" sz="2200" dirty="0" smtClean="0">
                <a:solidFill>
                  <a:schemeClr val="bg1"/>
                </a:solidFill>
              </a:rPr>
              <a:t>: “3”</a:t>
            </a:r>
          </a:p>
          <a:p>
            <a:r>
              <a:rPr lang="en-US" sz="2200" dirty="0" err="1" smtClean="0"/>
              <a:t>Recente</a:t>
            </a:r>
            <a:r>
              <a:rPr lang="en-US" sz="2200" dirty="0" smtClean="0"/>
              <a:t> </a:t>
            </a:r>
            <a:r>
              <a:rPr lang="en-US" sz="2200" dirty="0" err="1" smtClean="0"/>
              <a:t>ontwikkelingen</a:t>
            </a:r>
            <a:r>
              <a:rPr lang="en-US" sz="2200" dirty="0" smtClean="0"/>
              <a:t>: </a:t>
            </a:r>
            <a:r>
              <a:rPr lang="en-US" sz="2200" dirty="0" err="1" smtClean="0"/>
              <a:t>nieuwe</a:t>
            </a:r>
            <a:r>
              <a:rPr lang="en-US" sz="2200" dirty="0" smtClean="0"/>
              <a:t> </a:t>
            </a:r>
            <a:r>
              <a:rPr lang="en-US" sz="2200" dirty="0" err="1" smtClean="0"/>
              <a:t>krachten</a:t>
            </a:r>
            <a:r>
              <a:rPr lang="en-US" sz="2200" dirty="0" smtClean="0"/>
              <a:t> of </a:t>
            </a:r>
            <a:r>
              <a:rPr lang="en-US" sz="2200" dirty="0" err="1" smtClean="0"/>
              <a:t>deeltjes</a:t>
            </a:r>
            <a:r>
              <a:rPr lang="en-US" sz="2200" dirty="0"/>
              <a:t>?</a:t>
            </a:r>
            <a:endParaRPr lang="en-US" sz="1800" dirty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0706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</a:t>
            </a:r>
            <a:r>
              <a:rPr lang="en-US" dirty="0" smtClean="0"/>
              <a:t> </a:t>
            </a:r>
            <a:r>
              <a:rPr lang="en-US" dirty="0" err="1"/>
              <a:t>E</a:t>
            </a:r>
            <a:r>
              <a:rPr lang="en-US" dirty="0" err="1" smtClean="0"/>
              <a:t>lementaire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eeltjes</a:t>
            </a:r>
            <a:endParaRPr lang="en-US" dirty="0"/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3138488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67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u="sng"/>
                <a:t>Lading</a:t>
              </a: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  <a:r>
                <a:rPr lang="en-US" sz="2400"/>
                <a:t>2/3</a:t>
              </a:r>
              <a:r>
                <a:rPr lang="en-US"/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1/3</a:t>
              </a:r>
              <a:r>
                <a:rPr lang="en-US"/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</a:t>
              </a:r>
              <a:r>
                <a:rPr lang="en-US"/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0</a:t>
              </a:r>
              <a:r>
                <a:rPr lang="en-US"/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558800" y="793750"/>
            <a:ext cx="808038" cy="4868863"/>
            <a:chOff x="352" y="500"/>
            <a:chExt cx="509" cy="3067"/>
          </a:xfrm>
        </p:grpSpPr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(1956)</a:t>
              </a: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43"/>
              <a:ext cx="344" cy="366"/>
              <a:chOff x="306" y="871"/>
              <a:chExt cx="344" cy="366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902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990033"/>
                    </a:solidFill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500"/>
              <a:ext cx="344" cy="373"/>
              <a:chOff x="301" y="1473"/>
              <a:chExt cx="344" cy="37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511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94"/>
              <a:ext cx="344" cy="366"/>
              <a:chOff x="317" y="2431"/>
              <a:chExt cx="344" cy="366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462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19"/>
              <a:chOff x="311" y="2983"/>
              <a:chExt cx="370" cy="419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67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  <a:latin typeface="Symbol" pitchFamily="18" charset="2"/>
                  </a:rPr>
                  <a:t>n</a:t>
                </a:r>
                <a:r>
                  <a:rPr lang="en-US" sz="3600" b="1" baseline="-25000">
                    <a:solidFill>
                      <a:srgbClr val="990033"/>
                    </a:solidFill>
                  </a:rPr>
                  <a:t>e</a:t>
                </a:r>
                <a:endParaRPr lang="en-US" sz="3200" b="1">
                  <a:solidFill>
                    <a:srgbClr val="990033"/>
                  </a:solidFill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(1895)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2220913" y="793750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896"/>
              <a:chOff x="1428" y="500"/>
              <a:chExt cx="424" cy="2896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69"/>
                <a:ext cx="344" cy="365"/>
                <a:chOff x="1438" y="897"/>
                <a:chExt cx="344" cy="365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908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526"/>
                <a:ext cx="344" cy="365"/>
                <a:chOff x="1442" y="1472"/>
                <a:chExt cx="344" cy="365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8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90"/>
                <a:ext cx="344" cy="365"/>
                <a:chOff x="1447" y="2436"/>
                <a:chExt cx="344" cy="365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456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27"/>
                <a:chOff x="1450" y="2969"/>
                <a:chExt cx="348" cy="427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3061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1384300" y="793750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890"/>
              <a:chOff x="951" y="500"/>
              <a:chExt cx="374" cy="2890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49"/>
                <a:ext cx="344" cy="366"/>
                <a:chOff x="860" y="868"/>
                <a:chExt cx="344" cy="366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9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510"/>
                <a:ext cx="344" cy="365"/>
                <a:chOff x="877" y="1474"/>
                <a:chExt cx="344" cy="365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502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93"/>
                <a:ext cx="344" cy="368"/>
                <a:chOff x="873" y="2421"/>
                <a:chExt cx="344" cy="368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454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21"/>
                <a:chOff x="880" y="2969"/>
                <a:chExt cx="363" cy="421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3055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Symbol" pitchFamily="18" charset="2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105627">
            <a:off x="4425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71" name="Rectangle 70"/>
          <p:cNvSpPr/>
          <p:nvPr/>
        </p:nvSpPr>
        <p:spPr bwMode="auto">
          <a:xfrm>
            <a:off x="1101721" y="2899903"/>
            <a:ext cx="7113587" cy="1183154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344740" y="2867699"/>
            <a:ext cx="66057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6600"/>
                </a:solidFill>
              </a:rPr>
              <a:t>Waarom</a:t>
            </a:r>
            <a:r>
              <a:rPr lang="en-US" sz="3600" dirty="0">
                <a:solidFill>
                  <a:srgbClr val="FF6600"/>
                </a:solidFill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</a:rPr>
              <a:t>bestaan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</a:rPr>
              <a:t>er</a:t>
            </a:r>
            <a:r>
              <a:rPr lang="en-US" sz="3600" dirty="0" smtClean="0">
                <a:solidFill>
                  <a:srgbClr val="FF6600"/>
                </a:solidFill>
              </a:rPr>
              <a:t> van </a:t>
            </a:r>
            <a:r>
              <a:rPr lang="en-US" sz="3600" dirty="0" err="1" smtClean="0">
                <a:solidFill>
                  <a:srgbClr val="FF6600"/>
                </a:solidFill>
              </a:rPr>
              <a:t>alle</a:t>
            </a:r>
            <a:endParaRPr lang="en-US" sz="3600" dirty="0">
              <a:solidFill>
                <a:srgbClr val="FF6600"/>
              </a:solidFill>
            </a:endParaRPr>
          </a:p>
          <a:p>
            <a:r>
              <a:rPr lang="en-US" sz="3600" dirty="0" err="1" smtClean="0">
                <a:solidFill>
                  <a:srgbClr val="FF6600"/>
                </a:solidFill>
              </a:rPr>
              <a:t>deeltjes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</a:rPr>
              <a:t>drie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</a:rPr>
              <a:t>identieke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</a:rPr>
              <a:t>kopieën</a:t>
            </a:r>
            <a:r>
              <a:rPr lang="en-US" sz="3600" dirty="0" smtClean="0">
                <a:solidFill>
                  <a:srgbClr val="FF6600"/>
                </a:solidFill>
              </a:rPr>
              <a:t>?</a:t>
            </a:r>
            <a:endParaRPr lang="en-US" sz="36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8598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6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6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Is dit alles wat er is?</a:t>
            </a:r>
          </a:p>
        </p:txBody>
      </p:sp>
      <p:sp>
        <p:nvSpPr>
          <p:cNvPr id="646147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46148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46149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46150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46151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46153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54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46156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57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46159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0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46162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3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46165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6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46168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9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46170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46171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46172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46174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75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46177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78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46180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1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46183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4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46186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7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46189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90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46191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6192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46193" name="Text Box 49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6194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pic>
        <p:nvPicPr>
          <p:cNvPr id="646195" name="Picture 51" descr="Androme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1350" y="1733550"/>
            <a:ext cx="4692650" cy="3144838"/>
          </a:xfrm>
          <a:prstGeom prst="rect">
            <a:avLst/>
          </a:prstGeom>
          <a:noFill/>
        </p:spPr>
      </p:pic>
      <p:sp>
        <p:nvSpPr>
          <p:cNvPr id="646196" name="Text Box 52"/>
          <p:cNvSpPr txBox="1">
            <a:spLocks noChangeArrowheads="1"/>
          </p:cNvSpPr>
          <p:nvPr/>
        </p:nvSpPr>
        <p:spPr bwMode="auto">
          <a:xfrm>
            <a:off x="558800" y="5326063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197" name="Text Box 53"/>
          <p:cNvSpPr txBox="1">
            <a:spLocks noChangeArrowheads="1"/>
          </p:cNvSpPr>
          <p:nvPr/>
        </p:nvSpPr>
        <p:spPr bwMode="auto">
          <a:xfrm>
            <a:off x="2246313" y="4446588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1777</a:t>
            </a:r>
          </a:p>
        </p:txBody>
      </p:sp>
      <p:sp>
        <p:nvSpPr>
          <p:cNvPr id="646198" name="Text Box 54"/>
          <p:cNvSpPr txBox="1">
            <a:spLocks noChangeArrowheads="1"/>
          </p:cNvSpPr>
          <p:nvPr/>
        </p:nvSpPr>
        <p:spPr bwMode="auto">
          <a:xfrm>
            <a:off x="1423988" y="4465638"/>
            <a:ext cx="5175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106</a:t>
            </a:r>
          </a:p>
        </p:txBody>
      </p:sp>
      <p:sp>
        <p:nvSpPr>
          <p:cNvPr id="646199" name="Text Box 55"/>
          <p:cNvSpPr txBox="1">
            <a:spLocks noChangeArrowheads="1"/>
          </p:cNvSpPr>
          <p:nvPr/>
        </p:nvSpPr>
        <p:spPr bwMode="auto">
          <a:xfrm>
            <a:off x="1384300" y="5324475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200" name="Text Box 56"/>
          <p:cNvSpPr txBox="1">
            <a:spLocks noChangeArrowheads="1"/>
          </p:cNvSpPr>
          <p:nvPr/>
        </p:nvSpPr>
        <p:spPr bwMode="auto">
          <a:xfrm>
            <a:off x="2251075" y="5319713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201" name="Text Box 57"/>
          <p:cNvSpPr txBox="1">
            <a:spLocks noChangeArrowheads="1"/>
          </p:cNvSpPr>
          <p:nvPr/>
        </p:nvSpPr>
        <p:spPr bwMode="auto">
          <a:xfrm>
            <a:off x="582613" y="4451350"/>
            <a:ext cx="69056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0.511</a:t>
            </a:r>
          </a:p>
        </p:txBody>
      </p:sp>
      <p:sp>
        <p:nvSpPr>
          <p:cNvPr id="646202" name="Text Box 58"/>
          <p:cNvSpPr txBox="1">
            <a:spLocks noChangeArrowheads="1"/>
          </p:cNvSpPr>
          <p:nvPr/>
        </p:nvSpPr>
        <p:spPr bwMode="auto">
          <a:xfrm>
            <a:off x="1414463" y="2936875"/>
            <a:ext cx="5175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120</a:t>
            </a:r>
          </a:p>
        </p:txBody>
      </p:sp>
      <p:sp>
        <p:nvSpPr>
          <p:cNvPr id="646203" name="Text Box 59"/>
          <p:cNvSpPr txBox="1">
            <a:spLocks noChangeArrowheads="1"/>
          </p:cNvSpPr>
          <p:nvPr/>
        </p:nvSpPr>
        <p:spPr bwMode="auto">
          <a:xfrm>
            <a:off x="2244725" y="2971800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4300</a:t>
            </a:r>
          </a:p>
        </p:txBody>
      </p:sp>
      <p:sp>
        <p:nvSpPr>
          <p:cNvPr id="646204" name="Text Box 60"/>
          <p:cNvSpPr txBox="1">
            <a:spLocks noChangeArrowheads="1"/>
          </p:cNvSpPr>
          <p:nvPr/>
        </p:nvSpPr>
        <p:spPr bwMode="auto">
          <a:xfrm>
            <a:off x="2220913" y="2047875"/>
            <a:ext cx="85090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176300</a:t>
            </a:r>
          </a:p>
        </p:txBody>
      </p:sp>
      <p:sp>
        <p:nvSpPr>
          <p:cNvPr id="646205" name="Text Box 61"/>
          <p:cNvSpPr txBox="1">
            <a:spLocks noChangeArrowheads="1"/>
          </p:cNvSpPr>
          <p:nvPr/>
        </p:nvSpPr>
        <p:spPr bwMode="auto">
          <a:xfrm>
            <a:off x="1384300" y="2022475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1200</a:t>
            </a:r>
          </a:p>
        </p:txBody>
      </p:sp>
      <p:sp>
        <p:nvSpPr>
          <p:cNvPr id="646206" name="Text Box 62"/>
          <p:cNvSpPr txBox="1">
            <a:spLocks noChangeArrowheads="1"/>
          </p:cNvSpPr>
          <p:nvPr/>
        </p:nvSpPr>
        <p:spPr bwMode="auto">
          <a:xfrm>
            <a:off x="735013" y="2908300"/>
            <a:ext cx="4429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~7</a:t>
            </a:r>
          </a:p>
        </p:txBody>
      </p:sp>
      <p:sp>
        <p:nvSpPr>
          <p:cNvPr id="646207" name="Text Box 63"/>
          <p:cNvSpPr txBox="1">
            <a:spLocks noChangeArrowheads="1"/>
          </p:cNvSpPr>
          <p:nvPr/>
        </p:nvSpPr>
        <p:spPr bwMode="auto">
          <a:xfrm>
            <a:off x="741363" y="2043113"/>
            <a:ext cx="4429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~3</a:t>
            </a:r>
          </a:p>
        </p:txBody>
      </p:sp>
      <p:sp>
        <p:nvSpPr>
          <p:cNvPr id="646208" name="Text Box 64"/>
          <p:cNvSpPr txBox="1">
            <a:spLocks noChangeArrowheads="1"/>
          </p:cNvSpPr>
          <p:nvPr/>
        </p:nvSpPr>
        <p:spPr bwMode="auto">
          <a:xfrm>
            <a:off x="6157913" y="5975350"/>
            <a:ext cx="2809875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chemeClr val="bg1"/>
                </a:solidFill>
              </a:rPr>
              <a:t>1 MeV = 1.8 x 10</a:t>
            </a:r>
            <a:r>
              <a:rPr lang="en-US" sz="2000" i="1" baseline="30000">
                <a:solidFill>
                  <a:schemeClr val="bg1"/>
                </a:solidFill>
              </a:rPr>
              <a:t> -30 -</a:t>
            </a:r>
            <a:r>
              <a:rPr lang="en-US" sz="2000" i="1">
                <a:solidFill>
                  <a:schemeClr val="bg1"/>
                </a:solidFill>
              </a:rPr>
              <a:t>kg</a:t>
            </a:r>
          </a:p>
        </p:txBody>
      </p:sp>
      <p:pic>
        <p:nvPicPr>
          <p:cNvPr id="67" name="Picture 66" descr="anti_matter_joke_poster-r42bcde5a0423417cb123162b65e5c50b_wad_4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579" y="1745227"/>
            <a:ext cx="3093065" cy="309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393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086759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>
                <a:solidFill>
                  <a:schemeClr val="bg1"/>
                </a:solidFill>
              </a:rPr>
              <a:t>Antimaterie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 en de </a:t>
            </a:r>
            <a:r>
              <a:rPr lang="en-US" sz="4000" dirty="0" err="1" smtClean="0">
                <a:solidFill>
                  <a:schemeClr val="bg1"/>
                </a:solidFill>
              </a:rPr>
              <a:t>Oerknal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4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7744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7551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64590" name="Picture 14" descr="dira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888" y="2838450"/>
            <a:ext cx="3403600" cy="3268663"/>
          </a:xfrm>
          <a:prstGeom prst="rect">
            <a:avLst/>
          </a:prstGeom>
          <a:noFill/>
        </p:spPr>
      </p:pic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Fysica</a:t>
            </a:r>
            <a:r>
              <a:rPr lang="en-US" dirty="0" smtClean="0"/>
              <a:t> van </a:t>
            </a:r>
            <a:r>
              <a:rPr lang="en-US" dirty="0" err="1" smtClean="0"/>
              <a:t>elementaire</a:t>
            </a:r>
            <a:r>
              <a:rPr lang="en-US" dirty="0" smtClean="0"/>
              <a:t> </a:t>
            </a:r>
            <a:r>
              <a:rPr lang="en-US" dirty="0" err="1"/>
              <a:t>deeltjes</a:t>
            </a:r>
            <a:endParaRPr lang="en-US" dirty="0"/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582" y="715963"/>
            <a:ext cx="5576888" cy="22256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 err="1"/>
              <a:t>Revoluties</a:t>
            </a:r>
            <a:r>
              <a:rPr lang="en-US" sz="2600" dirty="0"/>
              <a:t> begin </a:t>
            </a:r>
            <a:r>
              <a:rPr lang="en-US" sz="2600" dirty="0" err="1"/>
              <a:t>vorige</a:t>
            </a:r>
            <a:r>
              <a:rPr lang="en-US" sz="2600" dirty="0"/>
              <a:t> </a:t>
            </a:r>
            <a:r>
              <a:rPr lang="en-US" sz="2600" dirty="0" err="1"/>
              <a:t>eeuw</a:t>
            </a:r>
            <a:r>
              <a:rPr lang="en-US" sz="2600" dirty="0"/>
              <a:t>:</a:t>
            </a:r>
          </a:p>
          <a:p>
            <a:pPr lvl="1">
              <a:lnSpc>
                <a:spcPct val="90000"/>
              </a:lnSpc>
            </a:pPr>
            <a:r>
              <a:rPr lang="en-US" dirty="0" err="1">
                <a:solidFill>
                  <a:srgbClr val="66FFFF"/>
                </a:solidFill>
              </a:rPr>
              <a:t>Relativiteitstheorie</a:t>
            </a:r>
            <a:r>
              <a:rPr lang="en-US" dirty="0">
                <a:solidFill>
                  <a:srgbClr val="66FFFF"/>
                </a:solidFill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66FFFF"/>
                </a:solidFill>
              </a:rPr>
              <a:t>Quantum </a:t>
            </a:r>
            <a:r>
              <a:rPr lang="en-US" dirty="0" err="1">
                <a:solidFill>
                  <a:srgbClr val="66FFFF"/>
                </a:solidFill>
              </a:rPr>
              <a:t>Mechanica</a:t>
            </a:r>
            <a:r>
              <a:rPr lang="en-US" dirty="0"/>
              <a:t> 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Paul Dirac: </a:t>
            </a:r>
            <a:r>
              <a:rPr lang="en-US" sz="2600" dirty="0" err="1"/>
              <a:t>relativistische</a:t>
            </a:r>
            <a:r>
              <a:rPr lang="en-US" sz="2600" dirty="0" smtClean="0"/>
              <a:t> </a:t>
            </a:r>
          </a:p>
          <a:p>
            <a:pPr>
              <a:lnSpc>
                <a:spcPct val="90000"/>
              </a:lnSpc>
              <a:buNone/>
            </a:pPr>
            <a:r>
              <a:rPr lang="en-US" sz="2600" dirty="0" smtClean="0"/>
              <a:t>			  quantum </a:t>
            </a:r>
            <a:r>
              <a:rPr lang="en-US" sz="2600" dirty="0" err="1"/>
              <a:t>theorie</a:t>
            </a:r>
            <a:r>
              <a:rPr lang="en-US" sz="2600" dirty="0"/>
              <a:t>! 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2724" y="2828312"/>
            <a:ext cx="4238981" cy="4007464"/>
            <a:chOff x="3168" y="624"/>
            <a:chExt cx="2160" cy="1947"/>
          </a:xfrm>
        </p:grpSpPr>
        <p:pic>
          <p:nvPicPr>
            <p:cNvPr id="664581" name="Picture 5" descr="DiracCom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68" y="624"/>
              <a:ext cx="2160" cy="1598"/>
            </a:xfrm>
            <a:prstGeom prst="rect">
              <a:avLst/>
            </a:prstGeom>
            <a:noFill/>
          </p:spPr>
        </p:pic>
        <p:sp>
          <p:nvSpPr>
            <p:cNvPr id="664582" name="Text Box 6"/>
            <p:cNvSpPr txBox="1">
              <a:spLocks noChangeArrowheads="1"/>
            </p:cNvSpPr>
            <p:nvPr/>
          </p:nvSpPr>
          <p:spPr bwMode="auto">
            <a:xfrm>
              <a:off x="3456" y="2352"/>
              <a:ext cx="454" cy="218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chemeClr val="accent2"/>
                  </a:solidFill>
                  <a:latin typeface="Times New Roman" pitchFamily="18" charset="0"/>
                </a:rPr>
                <a:t>Dirac</a:t>
              </a:r>
            </a:p>
          </p:txBody>
        </p:sp>
        <p:sp>
          <p:nvSpPr>
            <p:cNvPr id="664583" name="Text Box 7"/>
            <p:cNvSpPr txBox="1">
              <a:spLocks noChangeArrowheads="1"/>
            </p:cNvSpPr>
            <p:nvPr/>
          </p:nvSpPr>
          <p:spPr bwMode="auto">
            <a:xfrm>
              <a:off x="4368" y="2352"/>
              <a:ext cx="883" cy="21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FFFF00"/>
                  </a:solidFill>
                  <a:latin typeface="Times New Roman" pitchFamily="18" charset="0"/>
                </a:rPr>
                <a:t>AntiDirac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621338" y="814388"/>
            <a:ext cx="3362325" cy="3035300"/>
            <a:chOff x="3142" y="983"/>
            <a:chExt cx="2801" cy="2408"/>
          </a:xfrm>
        </p:grpSpPr>
        <p:sp>
          <p:nvSpPr>
            <p:cNvPr id="664585" name="Rectangle 9"/>
            <p:cNvSpPr>
              <a:spLocks noChangeArrowheads="1"/>
            </p:cNvSpPr>
            <p:nvPr/>
          </p:nvSpPr>
          <p:spPr bwMode="auto">
            <a:xfrm>
              <a:off x="3142" y="983"/>
              <a:ext cx="2801" cy="240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pic>
          <p:nvPicPr>
            <p:cNvPr id="664586" name="Picture 10" descr="dirac_plaqu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67" y="1014"/>
              <a:ext cx="2755" cy="2343"/>
            </a:xfrm>
            <a:prstGeom prst="rect">
              <a:avLst/>
            </a:prstGeom>
            <a:noFill/>
          </p:spPr>
        </p:pic>
      </p:grpSp>
      <p:sp>
        <p:nvSpPr>
          <p:cNvPr id="664588" name="Text Box 12"/>
          <p:cNvSpPr txBox="1">
            <a:spLocks noChangeArrowheads="1"/>
          </p:cNvSpPr>
          <p:nvPr/>
        </p:nvSpPr>
        <p:spPr bwMode="auto">
          <a:xfrm>
            <a:off x="5276850" y="4873625"/>
            <a:ext cx="3484247" cy="156966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 dirty="0" err="1">
                <a:solidFill>
                  <a:schemeClr val="bg1"/>
                </a:solidFill>
              </a:rPr>
              <a:t>Voorspelling</a:t>
            </a:r>
            <a:r>
              <a:rPr lang="en-US" sz="2400" u="sng" dirty="0">
                <a:solidFill>
                  <a:schemeClr val="bg1"/>
                </a:solidFill>
              </a:rPr>
              <a:t> Dirac 1928:</a:t>
            </a:r>
          </a:p>
          <a:p>
            <a:r>
              <a:rPr lang="en-US" sz="2400" dirty="0" err="1">
                <a:solidFill>
                  <a:srgbClr val="66FFFF"/>
                </a:solidFill>
              </a:rPr>
              <a:t>Voor</a:t>
            </a:r>
            <a:r>
              <a:rPr lang="en-US" sz="2400" dirty="0">
                <a:solidFill>
                  <a:srgbClr val="66FFFF"/>
                </a:solidFill>
              </a:rPr>
              <a:t> elk </a:t>
            </a:r>
            <a:r>
              <a:rPr lang="en-US" sz="2400" dirty="0" err="1">
                <a:solidFill>
                  <a:srgbClr val="66FFFF"/>
                </a:solidFill>
              </a:rPr>
              <a:t>materie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>
                <a:solidFill>
                  <a:srgbClr val="66FFFF"/>
                </a:solidFill>
              </a:rPr>
              <a:t>deeltje</a:t>
            </a:r>
            <a:endParaRPr lang="en-US" sz="2400" dirty="0">
              <a:solidFill>
                <a:srgbClr val="66FFFF"/>
              </a:solidFill>
            </a:endParaRPr>
          </a:p>
          <a:p>
            <a:r>
              <a:rPr lang="en-US" sz="2400" dirty="0" err="1">
                <a:solidFill>
                  <a:srgbClr val="66FFFF"/>
                </a:solidFill>
              </a:rPr>
              <a:t>bestaat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>
                <a:solidFill>
                  <a:srgbClr val="66FFFF"/>
                </a:solidFill>
              </a:rPr>
              <a:t>een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antimaterie</a:t>
            </a:r>
            <a:endParaRPr lang="en-US" sz="2400" dirty="0" smtClean="0">
              <a:solidFill>
                <a:srgbClr val="66FFFF"/>
              </a:solidFill>
            </a:endParaRPr>
          </a:p>
          <a:p>
            <a:r>
              <a:rPr lang="en-US" sz="2400" dirty="0" err="1">
                <a:solidFill>
                  <a:srgbClr val="66FFFF"/>
                </a:solidFill>
              </a:rPr>
              <a:t>d</a:t>
            </a:r>
            <a:r>
              <a:rPr lang="en-US" sz="2400" dirty="0" err="1" smtClean="0">
                <a:solidFill>
                  <a:srgbClr val="66FFFF"/>
                </a:solidFill>
              </a:rPr>
              <a:t>eeltje</a:t>
            </a:r>
            <a:r>
              <a:rPr lang="en-US" sz="2400" dirty="0">
                <a:solidFill>
                  <a:srgbClr val="66FFFF"/>
                </a:solidFill>
              </a:rPr>
              <a:t>!</a:t>
            </a:r>
          </a:p>
        </p:txBody>
      </p:sp>
      <p:sp>
        <p:nvSpPr>
          <p:cNvPr id="664589" name="Text Box 13"/>
          <p:cNvSpPr txBox="1">
            <a:spLocks noChangeArrowheads="1"/>
          </p:cNvSpPr>
          <p:nvPr/>
        </p:nvSpPr>
        <p:spPr bwMode="auto">
          <a:xfrm>
            <a:off x="6008688" y="3879850"/>
            <a:ext cx="2527300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9900"/>
                </a:solidFill>
              </a:rPr>
              <a:t>(Westminster abbey)</a:t>
            </a:r>
          </a:p>
        </p:txBody>
      </p:sp>
      <p:sp>
        <p:nvSpPr>
          <p:cNvPr id="664591" name="AutoShape 15"/>
          <p:cNvSpPr>
            <a:spLocks noChangeArrowheads="1"/>
          </p:cNvSpPr>
          <p:nvPr/>
        </p:nvSpPr>
        <p:spPr bwMode="auto">
          <a:xfrm rot="1022278">
            <a:off x="4395788" y="4549775"/>
            <a:ext cx="841375" cy="485775"/>
          </a:xfrm>
          <a:prstGeom prst="rightArrow">
            <a:avLst>
              <a:gd name="adj1" fmla="val 50000"/>
              <a:gd name="adj2" fmla="val 43301"/>
            </a:avLst>
          </a:prstGeom>
          <a:solidFill>
            <a:schemeClr val="bg1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87014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458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7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36571" cy="589643"/>
          </a:xfrm>
        </p:spPr>
        <p:txBody>
          <a:bodyPr/>
          <a:lstStyle/>
          <a:p>
            <a:pPr algn="l"/>
            <a:r>
              <a:rPr lang="en-US" sz="2000" b="0" dirty="0" smtClean="0"/>
              <a:t>1928: Dirac </a:t>
            </a:r>
            <a:r>
              <a:rPr lang="en-US" sz="2000" b="0" dirty="0" err="1" smtClean="0"/>
              <a:t>voorspelt</a:t>
            </a:r>
            <a:r>
              <a:rPr lang="en-US" sz="2000" b="0" dirty="0" smtClean="0"/>
              <a:t> anti-</a:t>
            </a:r>
            <a:r>
              <a:rPr lang="en-US" sz="2000" b="0" dirty="0" err="1" smtClean="0"/>
              <a:t>deeltjes</a:t>
            </a:r>
            <a:endParaRPr lang="en-US" sz="2000" b="0" dirty="0"/>
          </a:p>
        </p:txBody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5150" y="4747533"/>
            <a:ext cx="4471988" cy="12940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Anderson </a:t>
            </a:r>
            <a:r>
              <a:rPr lang="en-US" sz="2400" dirty="0" err="1"/>
              <a:t>zag</a:t>
            </a:r>
            <a:r>
              <a:rPr lang="en-US" sz="2400" dirty="0"/>
              <a:t>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 smtClean="0"/>
              <a:t>elektron</a:t>
            </a:r>
            <a:r>
              <a:rPr lang="en-US" sz="2400" dirty="0" smtClean="0"/>
              <a:t> </a:t>
            </a:r>
            <a:r>
              <a:rPr lang="en-US" sz="2400" dirty="0"/>
              <a:t>met “</a:t>
            </a:r>
            <a:r>
              <a:rPr lang="en-US" sz="2400" dirty="0" err="1"/>
              <a:t>verkeerde</a:t>
            </a:r>
            <a:r>
              <a:rPr lang="en-US" sz="2400" dirty="0"/>
              <a:t>” lading: </a:t>
            </a:r>
            <a:r>
              <a:rPr lang="en-US" sz="2400" dirty="0" err="1"/>
              <a:t>e</a:t>
            </a:r>
            <a:r>
              <a:rPr lang="en-US" sz="2400" baseline="30000" dirty="0"/>
              <a:t>+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err="1">
                <a:solidFill>
                  <a:srgbClr val="66FFFF"/>
                </a:solidFill>
              </a:rPr>
              <a:t>Registratie</a:t>
            </a:r>
            <a:r>
              <a:rPr lang="en-US" sz="2400" dirty="0">
                <a:solidFill>
                  <a:srgbClr val="66FFFF"/>
                </a:solidFill>
              </a:rPr>
              <a:t> in </a:t>
            </a:r>
            <a:r>
              <a:rPr lang="en-US" sz="2400" dirty="0" err="1">
                <a:solidFill>
                  <a:srgbClr val="66FFFF"/>
                </a:solidFill>
              </a:rPr>
              <a:t>een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nevelvat</a:t>
            </a:r>
            <a:endParaRPr lang="en-US" sz="2400" dirty="0">
              <a:solidFill>
                <a:srgbClr val="66FFFF"/>
              </a:solidFill>
            </a:endParaRPr>
          </a:p>
        </p:txBody>
      </p:sp>
      <p:pic>
        <p:nvPicPr>
          <p:cNvPr id="677892" name="Picture 4" descr="ANDERSON"/>
          <p:cNvPicPr>
            <a:picLocks noChangeAspect="1" noChangeArrowheads="1"/>
          </p:cNvPicPr>
          <p:nvPr/>
        </p:nvPicPr>
        <p:blipFill>
          <a:blip r:embed="rId3" cstate="print"/>
          <a:srcRect l="6320" r="1263" b="2197"/>
          <a:stretch>
            <a:fillRect/>
          </a:stretch>
        </p:blipFill>
        <p:spPr bwMode="auto">
          <a:xfrm>
            <a:off x="4027713" y="553599"/>
            <a:ext cx="4908550" cy="320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7893" name="Picture 5" descr="1926_tran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19" y="3775359"/>
            <a:ext cx="3020786" cy="3082641"/>
          </a:xfrm>
          <a:prstGeom prst="rect">
            <a:avLst/>
          </a:prstGeom>
          <a:noFill/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paul+dirac.bm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706" y="567885"/>
            <a:ext cx="3571875" cy="3200400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90361" y="-90710"/>
            <a:ext cx="446314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1932: Anderson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ontdekt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anti-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elektron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72732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7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De elementaire deeltjes</a:t>
            </a:r>
          </a:p>
        </p:txBody>
      </p:sp>
      <p:sp>
        <p:nvSpPr>
          <p:cNvPr id="674819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74820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74821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74822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74823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74825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26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74828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29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74831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2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74834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5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74837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8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74840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41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74842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74843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74844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74846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47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74849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0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74852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3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74855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6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74858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9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74861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62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7486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7486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74865" name="Text Box 49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7486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</p:spTree>
    <p:extLst>
      <p:ext uri="{BB962C8B-B14F-4D97-AF65-F5344CB8AC3E}">
        <p14:creationId xmlns:p14="http://schemas.microsoft.com/office/powerpoint/2010/main" val="15239843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4572000" y="-106363"/>
            <a:ext cx="4806950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De element</a:t>
            </a:r>
            <a:r>
              <a:rPr lang="en-US">
                <a:solidFill>
                  <a:srgbClr val="000099"/>
                </a:solidFill>
              </a:rPr>
              <a:t>aire deeltjes</a:t>
            </a: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4606925" y="150812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-</a:t>
            </a:r>
            <a:r>
              <a:rPr lang="en-US" sz="2400">
                <a:solidFill>
                  <a:srgbClr val="000099"/>
                </a:solidFill>
              </a:rPr>
              <a:t>2/3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4538663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4667250" y="3994150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4787900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99"/>
                </a:solidFill>
              </a:rPr>
              <a:t>0</a:t>
            </a:r>
            <a:r>
              <a:rPr lang="en-US">
                <a:solidFill>
                  <a:srgbClr val="000099"/>
                </a:solidFill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5865813" y="1492250"/>
            <a:ext cx="546100" cy="531813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5899150" y="1443038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3200" b="1">
                <a:solidFill>
                  <a:srgbClr val="990033"/>
                </a:solidFill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5857875" y="2327275"/>
            <a:ext cx="546100" cy="592138"/>
            <a:chOff x="301" y="1473"/>
            <a:chExt cx="344" cy="37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6673850" y="1452563"/>
            <a:ext cx="546100" cy="581025"/>
            <a:chOff x="860" y="868"/>
            <a:chExt cx="344" cy="366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6672263" y="2343150"/>
            <a:ext cx="546100" cy="579438"/>
            <a:chOff x="877" y="1474"/>
            <a:chExt cx="344" cy="365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7491413" y="1484313"/>
            <a:ext cx="546100" cy="579437"/>
            <a:chOff x="1438" y="897"/>
            <a:chExt cx="344" cy="365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7483475" y="2368550"/>
            <a:ext cx="546100" cy="579438"/>
            <a:chOff x="1442" y="1472"/>
            <a:chExt cx="344" cy="365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5870575" y="3978275"/>
            <a:ext cx="546100" cy="581025"/>
            <a:chOff x="317" y="2431"/>
            <a:chExt cx="344" cy="366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7535863" y="3971925"/>
            <a:ext cx="546100" cy="579438"/>
            <a:chOff x="1447" y="2436"/>
            <a:chExt cx="344" cy="365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6710363" y="3976688"/>
            <a:ext cx="546100" cy="584200"/>
            <a:chOff x="873" y="2421"/>
            <a:chExt cx="344" cy="368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5832475" y="4725988"/>
            <a:ext cx="587375" cy="665162"/>
            <a:chOff x="311" y="2983"/>
            <a:chExt cx="370" cy="419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6678613" y="4732338"/>
            <a:ext cx="576262" cy="668337"/>
            <a:chOff x="880" y="2969"/>
            <a:chExt cx="363" cy="421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7540625" y="4732338"/>
            <a:ext cx="552450" cy="677862"/>
            <a:chOff x="1450" y="2969"/>
            <a:chExt cx="348" cy="427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6035675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6827838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7635875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6035675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6842125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7666038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5989638" y="4114800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6873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7726363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5973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6858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7650163" y="4983163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6076950" y="5883275"/>
            <a:ext cx="2430463" cy="617538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99"/>
                </a:solidFill>
              </a:rPr>
              <a:t>Anti-materie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4624388" y="82073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>
                <a:solidFill>
                  <a:srgbClr val="000099"/>
                </a:solidFill>
              </a:rPr>
              <a:t>Lading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7434263" y="8572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5999163" y="860425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6696075" y="847725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9224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9" name="Picture 3" descr="einstein_mat_antim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783" y="0"/>
            <a:ext cx="614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2918017" y="0"/>
            <a:ext cx="4572000" cy="6934200"/>
            <a:chOff x="2880" y="0"/>
            <a:chExt cx="2880" cy="4368"/>
          </a:xfrm>
        </p:grpSpPr>
        <p:pic>
          <p:nvPicPr>
            <p:cNvPr id="178198" name="Picture 2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0" y="0"/>
              <a:ext cx="1917" cy="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8199" name="Rectangle 21"/>
            <p:cNvSpPr>
              <a:spLocks noChangeArrowheads="1"/>
            </p:cNvSpPr>
            <p:nvPr/>
          </p:nvSpPr>
          <p:spPr bwMode="auto">
            <a:xfrm>
              <a:off x="4656" y="0"/>
              <a:ext cx="1104" cy="432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Arial" pitchFamily="-10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849695" y="2885238"/>
            <a:ext cx="2924198" cy="273921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i="1" dirty="0" err="1" smtClean="0">
                <a:solidFill>
                  <a:srgbClr val="FFFFFF"/>
                </a:solidFill>
              </a:rPr>
              <a:t>Energie</a:t>
            </a:r>
            <a:r>
              <a:rPr lang="en-US" sz="3600" b="1" i="1" dirty="0" smtClean="0">
                <a:solidFill>
                  <a:srgbClr val="FFFFFF"/>
                </a:solidFill>
              </a:rPr>
              <a:t> = </a:t>
            </a:r>
          </a:p>
          <a:p>
            <a:r>
              <a:rPr lang="en-US" sz="3600" b="1" i="1" dirty="0" err="1" smtClean="0">
                <a:solidFill>
                  <a:srgbClr val="3366FF"/>
                </a:solidFill>
              </a:rPr>
              <a:t>Materie</a:t>
            </a:r>
            <a:r>
              <a:rPr lang="en-US" sz="3600" b="1" i="1" dirty="0" smtClean="0">
                <a:solidFill>
                  <a:srgbClr val="00FFFF"/>
                </a:solidFill>
              </a:rPr>
              <a:t> </a:t>
            </a:r>
            <a:r>
              <a:rPr lang="en-US" sz="3600" b="1" i="1" dirty="0" smtClean="0">
                <a:solidFill>
                  <a:srgbClr val="FFFFFF"/>
                </a:solidFill>
              </a:rPr>
              <a:t>+</a:t>
            </a:r>
            <a:r>
              <a:rPr lang="en-US" sz="3600" b="1" i="1" dirty="0" smtClean="0">
                <a:solidFill>
                  <a:srgbClr val="00FFFF"/>
                </a:solidFill>
              </a:rPr>
              <a:t> </a:t>
            </a:r>
          </a:p>
          <a:p>
            <a:r>
              <a:rPr lang="en-US" sz="3600" b="1" i="1" dirty="0" err="1" smtClean="0">
                <a:solidFill>
                  <a:srgbClr val="FF993E"/>
                </a:solidFill>
              </a:rPr>
              <a:t>Antimaterie</a:t>
            </a:r>
            <a:endParaRPr lang="en-US" sz="3600" b="1" i="1" dirty="0" smtClean="0">
              <a:solidFill>
                <a:srgbClr val="FF993E"/>
              </a:solidFill>
            </a:endParaRPr>
          </a:p>
          <a:p>
            <a:r>
              <a:rPr lang="en-US" sz="6400" b="1" i="1" dirty="0" smtClean="0">
                <a:solidFill>
                  <a:srgbClr val="FFFFFF"/>
                </a:solidFill>
              </a:rPr>
              <a:t>E=mc</a:t>
            </a:r>
            <a:r>
              <a:rPr lang="en-US" sz="6400" b="1" i="1" baseline="30000" dirty="0" smtClean="0">
                <a:solidFill>
                  <a:srgbClr val="FFFFFF"/>
                </a:solidFill>
              </a:rPr>
              <a:t>2</a:t>
            </a:r>
            <a:endParaRPr lang="en-US" sz="6400" b="1" i="1" baseline="30000" dirty="0">
              <a:solidFill>
                <a:srgbClr val="FFFFFF"/>
              </a:solidFill>
            </a:endParaRPr>
          </a:p>
        </p:txBody>
      </p:sp>
      <p:pic>
        <p:nvPicPr>
          <p:cNvPr id="39" name="Picture 4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88" y="233979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591" y="6104965"/>
            <a:ext cx="9127197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700" b="1" i="1" dirty="0" err="1" smtClean="0">
                <a:solidFill>
                  <a:srgbClr val="3366FF"/>
                </a:solidFill>
              </a:rPr>
              <a:t>Materie</a:t>
            </a:r>
            <a:r>
              <a:rPr lang="en-US" sz="2700" b="1" i="1" dirty="0" smtClean="0"/>
              <a:t> </a:t>
            </a:r>
            <a:r>
              <a:rPr lang="en-US" sz="2700" b="1" i="1" dirty="0" err="1" smtClean="0">
                <a:solidFill>
                  <a:srgbClr val="FFFFFF"/>
                </a:solidFill>
              </a:rPr>
              <a:t>en</a:t>
            </a:r>
            <a:r>
              <a:rPr lang="en-US" sz="2700" b="1" i="1" dirty="0" smtClean="0"/>
              <a:t> </a:t>
            </a:r>
            <a:r>
              <a:rPr lang="en-US" sz="2700" b="1" i="1" dirty="0" err="1" smtClean="0">
                <a:solidFill>
                  <a:srgbClr val="FF993E"/>
                </a:solidFill>
              </a:rPr>
              <a:t>antimaterie</a:t>
            </a:r>
            <a:r>
              <a:rPr lang="en-US" sz="2700" b="1" i="1" dirty="0" smtClean="0"/>
              <a:t> </a:t>
            </a:r>
            <a:r>
              <a:rPr lang="en-US" sz="2700" b="1" i="1" dirty="0" err="1" smtClean="0">
                <a:solidFill>
                  <a:srgbClr val="FFFFFF"/>
                </a:solidFill>
              </a:rPr>
              <a:t>deeltjes</a:t>
            </a:r>
            <a:r>
              <a:rPr lang="en-US" sz="2700" b="1" i="1" dirty="0" smtClean="0">
                <a:solidFill>
                  <a:srgbClr val="FFFFFF"/>
                </a:solidFill>
              </a:rPr>
              <a:t> </a:t>
            </a:r>
            <a:r>
              <a:rPr lang="en-US" sz="2700" b="1" i="1" dirty="0" err="1" smtClean="0">
                <a:solidFill>
                  <a:srgbClr val="FFFFFF"/>
                </a:solidFill>
              </a:rPr>
              <a:t>gaan</a:t>
            </a:r>
            <a:r>
              <a:rPr lang="en-US" sz="2700" b="1" i="1" dirty="0" smtClean="0">
                <a:solidFill>
                  <a:srgbClr val="FFFFFF"/>
                </a:solidFill>
              </a:rPr>
              <a:t> </a:t>
            </a:r>
            <a:r>
              <a:rPr lang="en-US" sz="2700" b="1" i="1" dirty="0" err="1" smtClean="0">
                <a:solidFill>
                  <a:srgbClr val="FFFFFF"/>
                </a:solidFill>
              </a:rPr>
              <a:t>altijd</a:t>
            </a:r>
            <a:r>
              <a:rPr lang="en-US" sz="2700" b="1" i="1" dirty="0" smtClean="0">
                <a:solidFill>
                  <a:srgbClr val="FFFFFF"/>
                </a:solidFill>
              </a:rPr>
              <a:t> </a:t>
            </a:r>
            <a:r>
              <a:rPr lang="en-US" sz="2700" b="1" i="1" dirty="0" err="1" smtClean="0">
                <a:solidFill>
                  <a:srgbClr val="FFFFFF"/>
                </a:solidFill>
              </a:rPr>
              <a:t>samen</a:t>
            </a:r>
            <a:r>
              <a:rPr lang="en-US" sz="2700" b="1" i="1" dirty="0" smtClean="0">
                <a:solidFill>
                  <a:srgbClr val="FFFFFF"/>
                </a:solidFill>
              </a:rPr>
              <a:t>!</a:t>
            </a:r>
            <a:endParaRPr lang="en-US" sz="2700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907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286116" y="609600"/>
            <a:ext cx="2554287" cy="914400"/>
            <a:chOff x="2341" y="384"/>
            <a:chExt cx="1609" cy="576"/>
          </a:xfrm>
        </p:grpSpPr>
        <p:pic>
          <p:nvPicPr>
            <p:cNvPr id="25614" name="Picture 1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41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5" name="Text Box 15"/>
            <p:cNvSpPr txBox="1">
              <a:spLocks noChangeArrowheads="1"/>
            </p:cNvSpPr>
            <p:nvPr/>
          </p:nvSpPr>
          <p:spPr bwMode="auto">
            <a:xfrm>
              <a:off x="2640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 i="1" dirty="0">
                  <a:solidFill>
                    <a:srgbClr val="FFFFFF"/>
                  </a:solidFill>
                  <a:latin typeface="CG Times" pitchFamily="18" charset="0"/>
                  <a:sym typeface="Symbol" pitchFamily="18" charset="2"/>
                </a:rPr>
                <a:t></a:t>
              </a: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3600" y="518"/>
              <a:ext cx="350" cy="404"/>
              <a:chOff x="1937" y="4108"/>
              <a:chExt cx="350" cy="404"/>
            </a:xfrm>
          </p:grpSpPr>
          <p:sp>
            <p:nvSpPr>
              <p:cNvPr id="25620" name="Oval 17"/>
              <p:cNvSpPr>
                <a:spLocks noChangeArrowheads="1"/>
              </p:cNvSpPr>
              <p:nvPr/>
            </p:nvSpPr>
            <p:spPr bwMode="auto">
              <a:xfrm>
                <a:off x="1951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FFFF99"/>
                  </a:solidFill>
                </a:endParaRPr>
              </a:p>
            </p:txBody>
          </p:sp>
          <p:sp>
            <p:nvSpPr>
              <p:cNvPr id="25621" name="Text Box 18"/>
              <p:cNvSpPr txBox="1">
                <a:spLocks noChangeArrowheads="1"/>
              </p:cNvSpPr>
              <p:nvPr/>
            </p:nvSpPr>
            <p:spPr bwMode="auto">
              <a:xfrm>
                <a:off x="1937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b="1">
                    <a:solidFill>
                      <a:srgbClr val="0000FF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>
                    <a:solidFill>
                      <a:srgbClr val="0000FF"/>
                    </a:solidFill>
                    <a:latin typeface="CG Times" pitchFamily="18" charset="0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3185" y="518"/>
              <a:ext cx="415" cy="404"/>
              <a:chOff x="1330" y="4032"/>
              <a:chExt cx="415" cy="404"/>
            </a:xfrm>
          </p:grpSpPr>
          <p:sp>
            <p:nvSpPr>
              <p:cNvPr id="25618" name="Oval 20"/>
              <p:cNvSpPr>
                <a:spLocks noChangeArrowheads="1"/>
              </p:cNvSpPr>
              <p:nvPr/>
            </p:nvSpPr>
            <p:spPr bwMode="auto">
              <a:xfrm>
                <a:off x="1344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FFFF99"/>
                  </a:solidFill>
                </a:endParaRPr>
              </a:p>
            </p:txBody>
          </p:sp>
          <p:sp>
            <p:nvSpPr>
              <p:cNvPr id="25619" name="Text Box 21"/>
              <p:cNvSpPr txBox="1">
                <a:spLocks noChangeArrowheads="1"/>
              </p:cNvSpPr>
              <p:nvPr/>
            </p:nvSpPr>
            <p:spPr bwMode="auto">
              <a:xfrm>
                <a:off x="1330" y="4032"/>
                <a:ext cx="415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b="1" dirty="0">
                    <a:solidFill>
                      <a:srgbClr val="FFFF00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 dirty="0">
                    <a:solidFill>
                      <a:srgbClr val="FFFF00"/>
                    </a:solidFill>
                    <a:latin typeface="CG Times" pitchFamily="18" charset="0"/>
                  </a:rPr>
                  <a:t>+</a:t>
                </a:r>
              </a:p>
            </p:txBody>
          </p:sp>
        </p:grpSp>
      </p:grp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295400" y="6172200"/>
            <a:ext cx="6172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3600" dirty="0">
                <a:solidFill>
                  <a:srgbClr val="FFFFFF"/>
                </a:solidFill>
              </a:rPr>
              <a:t>pure </a:t>
            </a:r>
            <a:r>
              <a:rPr lang="nl-NL" sz="3600" dirty="0" smtClean="0">
                <a:solidFill>
                  <a:srgbClr val="FFFFFF"/>
                </a:solidFill>
              </a:rPr>
              <a:t>energie, licht </a:t>
            </a:r>
            <a:r>
              <a:rPr lang="nl-NL" sz="3600" dirty="0">
                <a:solidFill>
                  <a:srgbClr val="FFFFFF"/>
                </a:solidFill>
              </a:rPr>
              <a:t>(</a:t>
            </a:r>
            <a:r>
              <a:rPr lang="nl-NL" sz="3600" dirty="0">
                <a:solidFill>
                  <a:srgbClr val="FFFFFF"/>
                </a:solidFill>
                <a:sym typeface="Symbol" pitchFamily="18" charset="2"/>
              </a:rPr>
              <a:t></a:t>
            </a:r>
            <a:r>
              <a:rPr lang="nl-NL" sz="3600" dirty="0">
                <a:solidFill>
                  <a:srgbClr val="FFFFFF"/>
                </a:solidFill>
              </a:rPr>
              <a:t>)</a:t>
            </a:r>
            <a:endParaRPr lang="nl-NL" sz="3600" dirty="0">
              <a:solidFill>
                <a:srgbClr val="FFFFFF"/>
              </a:solidFill>
              <a:sym typeface="Symbol" pitchFamily="18" charset="2"/>
            </a:endParaRPr>
          </a:p>
        </p:txBody>
      </p:sp>
      <p:pic>
        <p:nvPicPr>
          <p:cNvPr id="106509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497034"/>
            <a:ext cx="8837613" cy="49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42900"/>
            <a:ext cx="9144000" cy="1143000"/>
          </a:xfrm>
          <a:noFill/>
        </p:spPr>
        <p:txBody>
          <a:bodyPr/>
          <a:lstStyle/>
          <a:p>
            <a:pPr eaLnBrk="1" hangingPunct="1"/>
            <a:r>
              <a:rPr lang="nl-NL" sz="4800" dirty="0" smtClean="0">
                <a:solidFill>
                  <a:schemeClr val="bg1"/>
                </a:solidFill>
              </a:rPr>
              <a:t>Creatie: </a:t>
            </a:r>
            <a:r>
              <a:rPr lang="nl-NL" sz="4800" i="1" dirty="0" smtClean="0">
                <a:solidFill>
                  <a:schemeClr val="bg1"/>
                </a:solidFill>
                <a:sym typeface="Symbol" pitchFamily="18" charset="2"/>
              </a:rPr>
              <a:t>  e</a:t>
            </a:r>
            <a:r>
              <a:rPr lang="nl-NL" sz="4800" i="1" baseline="30000" dirty="0" smtClean="0">
                <a:solidFill>
                  <a:schemeClr val="bg1"/>
                </a:solidFill>
                <a:sym typeface="Symbol" pitchFamily="18" charset="2"/>
              </a:rPr>
              <a:t>+</a:t>
            </a:r>
            <a:r>
              <a:rPr lang="nl-NL" sz="4800" i="1" dirty="0" smtClean="0">
                <a:solidFill>
                  <a:schemeClr val="bg1"/>
                </a:solidFill>
                <a:sym typeface="Symbol" pitchFamily="18" charset="2"/>
              </a:rPr>
              <a:t>e</a:t>
            </a:r>
            <a:r>
              <a:rPr lang="nl-NL" sz="4800" i="1" baseline="30000" dirty="0" smtClean="0">
                <a:solidFill>
                  <a:schemeClr val="bg1"/>
                </a:solidFill>
                <a:sym typeface="Symbol" pitchFamily="18" charset="2"/>
              </a:rPr>
              <a:t></a:t>
            </a: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4800600" y="3810000"/>
            <a:ext cx="658813" cy="641350"/>
            <a:chOff x="1330" y="4032"/>
            <a:chExt cx="415" cy="404"/>
          </a:xfrm>
        </p:grpSpPr>
        <p:sp>
          <p:nvSpPr>
            <p:cNvPr id="25612" name="Oval 7"/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  <p:sp>
          <p:nvSpPr>
            <p:cNvPr id="25613" name="Text Box 8"/>
            <p:cNvSpPr txBox="1">
              <a:spLocks noChangeArrowheads="1"/>
            </p:cNvSpPr>
            <p:nvPr/>
          </p:nvSpPr>
          <p:spPr bwMode="auto">
            <a:xfrm>
              <a:off x="1330" y="4032"/>
              <a:ext cx="4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FFFF00"/>
                  </a:solidFill>
                  <a:latin typeface="CG Times" pitchFamily="18" charset="0"/>
                </a:rPr>
                <a:t>e</a:t>
              </a:r>
              <a:r>
                <a:rPr lang="en-US" sz="3600" b="1" baseline="30000">
                  <a:solidFill>
                    <a:srgbClr val="FFFF00"/>
                  </a:solidFill>
                  <a:latin typeface="CG Times" pitchFamily="18" charset="0"/>
                </a:rPr>
                <a:t>+</a:t>
              </a:r>
            </a:p>
          </p:txBody>
        </p:sp>
      </p:grp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4930775" y="3810000"/>
            <a:ext cx="555625" cy="641350"/>
            <a:chOff x="1937" y="4108"/>
            <a:chExt cx="350" cy="404"/>
          </a:xfrm>
        </p:grpSpPr>
        <p:sp>
          <p:nvSpPr>
            <p:cNvPr id="25610" name="Oval 10"/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  <p:sp>
          <p:nvSpPr>
            <p:cNvPr id="25611" name="Text Box 11"/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0000FF"/>
                  </a:solidFill>
                  <a:latin typeface="CG Times" pitchFamily="18" charset="0"/>
                </a:rPr>
                <a:t>e</a:t>
              </a:r>
              <a:r>
                <a:rPr lang="en-US" sz="3600" b="1" baseline="30000">
                  <a:solidFill>
                    <a:srgbClr val="0000FF"/>
                  </a:solidFill>
                  <a:latin typeface="CG Times" pitchFamily="18" charset="0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10650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6934200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4932641" y="1476375"/>
            <a:ext cx="395005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 typeface="Symbol" pitchFamily="-109" charset="2"/>
              <a:buChar char="g"/>
            </a:pPr>
            <a:r>
              <a:rPr lang="nl-NL" sz="3200" dirty="0" smtClean="0">
                <a:solidFill>
                  <a:srgbClr val="FFFFFF"/>
                </a:solidFill>
              </a:rPr>
              <a:t> creëert via </a:t>
            </a:r>
            <a:r>
              <a:rPr lang="nl-NL" sz="3200" dirty="0">
                <a:solidFill>
                  <a:srgbClr val="FFFFFF"/>
                </a:solidFill>
              </a:rPr>
              <a:t>E=mc</a:t>
            </a:r>
            <a:r>
              <a:rPr lang="nl-NL" sz="3200" baseline="30000" dirty="0">
                <a:solidFill>
                  <a:srgbClr val="FFFFFF"/>
                </a:solidFill>
              </a:rPr>
              <a:t>2</a:t>
            </a:r>
            <a:endParaRPr lang="nl-NL" sz="3200" baseline="30000" dirty="0" smtClean="0">
              <a:solidFill>
                <a:srgbClr val="FFFFFF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solidFill>
                  <a:srgbClr val="FFFFFF"/>
                </a:solidFill>
              </a:rPr>
              <a:t>Deeltje + antideeltje</a:t>
            </a:r>
            <a:endParaRPr lang="nl-NL" sz="3200" dirty="0">
              <a:solidFill>
                <a:srgbClr val="FFFFFF"/>
              </a:solidFill>
              <a:sym typeface="Symbol" pitchFamily="18" charset="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7971066" cy="84054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580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5.48566E-6 L 0.10833 -0.42182 " pathEditMode="relative" ptsTypes="AA">
                                      <p:cBhvr>
                                        <p:cTn id="9" dur="30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7 C 0.00121 -0.03377 0.00278 -0.06684 -0.01129 -0.10939 C -0.02535 -0.15195 -0.05313 -0.21948 -0.08472 -0.25578 C -0.11597 -0.29209 -0.16893 -0.31337 -0.2 -0.32701 C -0.23108 -0.34066 -0.24184 -0.34343 -0.27049 -0.33835 C -0.29913 -0.33326 -0.34236 -0.32331 -0.37188 -0.29718 C -0.40139 -0.27105 -0.43004 -0.22849 -0.44792 -0.18085 C -0.4658 -0.13321 -0.47847 -0.06499 -0.479 -0.0118 C -0.47952 0.04139 -0.47205 0.09574 -0.45087 0.1383 C -0.42969 0.18085 -0.38646 0.22456 -0.35226 0.24329 C -0.31806 0.26202 -0.27847 0.26318 -0.24514 0.25069 C -0.21216 0.2382 -0.17379 0.20259 -0.15226 0.16813 C -0.13073 0.13367 -0.11754 0.0895 -0.11563 0.0444 C -0.11372 -0.0007 -0.12084 -0.06129 -0.14097 -0.10199 C -0.16111 -0.14269 -0.20278 -0.18779 -0.23681 -0.19959 C -0.27049 -0.21138 -0.31702 -0.19265 -0.34375 -0.17322 C -0.37049 -0.1538 -0.38924 -0.12257 -0.39722 -0.08326 C -0.40521 -0.04394 -0.40243 0.02497 -0.39167 0.06313 C -0.38091 0.10129 -0.35591 0.12881 -0.33247 0.1457 C -0.30903 0.16258 -0.2757 0.17067 -0.25104 0.16443 C -0.22622 0.15818 -0.19827 0.13321 -0.18316 0.10823 C -0.16806 0.08325 -0.15834 0.04556 -0.16059 0.01434 C -0.16285 -0.01688 -0.17882 -0.05736 -0.19722 -0.07933 C -0.21563 -0.1013 -0.24757 -0.11702 -0.27049 -0.11702 C -0.29341 -0.11702 -0.31875 -0.1006 -0.33525 -0.07933 C -0.35174 -0.05805 -0.36719 -0.01943 -0.3691 0.01064 C -0.37101 0.0407 -0.35972 0.07932 -0.34653 0.1006 C -0.33334 0.12188 -0.30903 0.13645 -0.29045 0.1383 C -0.27153 0.14015 -0.24809 0.12881 -0.23386 0.11193 C -0.21979 0.09505 -0.20521 0.06452 -0.20573 0.037 C -0.20625 0.00948 -0.22205 -0.03446 -0.23681 -0.05319 C -0.25122 -0.07193 -0.27656 -0.07933 -0.29306 -0.07563 C -0.30955 -0.07193 -0.32674 -0.05065 -0.33525 -0.03076 C -0.34375 -0.01087 -0.34983 0.02174 -0.34375 0.0444 C -0.33768 0.06707 -0.3132 0.09274 -0.29861 0.10453 C -0.28403 0.11633 -0.26806 0.11887 -0.25643 0.11563 C -0.24479 0.11239 -0.23247 0.1006 -0.22865 0.08557 C -0.22413 0.07053 -0.22309 0.03885 -0.23108 0.02567 C -0.23924 0.01249 -0.26302 0.00509 -0.27622 0.00694 C -0.28941 0.00879 -0.30469 0.02451 -0.3099 0.037 C -0.31511 0.04949 -0.31233 0.06938 -0.30712 0.08187 C -0.30191 0.09435 -0.29045 0.10892 -0.279 0.11193 C -0.26771 0.11494 -0.24809 0.10869 -0.23959 0.1006 C -0.23108 0.0925 -0.22743 0.07123 -0.22865 0.06313 C -0.22917 0.05504 -0.23959 0.05296 -0.24514 0.0518 C -0.2507 0.05065 -0.25816 0.05134 -0.26198 0.05573 C -0.2658 0.06013 -0.26823 0.06938 -0.26771 0.07817 C -0.26719 0.08695 -0.26059 0.10314 -0.2592 0.10823 " pathEditMode="relative" rAng="0" ptsTypes="aaaaaaaaaaaaaaaaaaaaaaaaaaaaaaaaaaaaaaaaaaaaaaaA">
                                      <p:cBhvr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00" y="-40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2.67345E-6 C 0.00746 -0.02845 0.01492 -0.05666 0.0309 -0.07863 C 0.04687 -0.1006 0.07239 -0.12142 0.09583 -0.13136 C 0.11926 -0.1413 0.146 -0.14246 0.17187 -0.13876 C 0.19774 -0.13506 0.22586 -0.13067 0.25069 -0.1087 C 0.27551 -0.08672 0.30763 -0.04625 0.32117 -0.0074 C 0.33472 0.03145 0.33888 0.08464 0.33229 0.12396 C 0.32569 0.16328 0.29895 0.20513 0.28159 0.22895 C 0.26423 0.25278 0.25208 0.26272 0.22812 0.26642 C 0.20416 0.27012 0.16284 0.26573 0.13801 0.25139 C 0.11319 0.23705 0.09236 0.20513 0.07881 0.18016 C 0.06527 0.15518 0.05538 0.13321 0.05624 0.1013 C 0.05711 0.06938 0.06805 0.01758 0.08454 -0.0111 C 0.10104 -0.03978 0.1309 -0.06499 0.15486 -0.07123 C 0.17881 -0.07747 0.21024 -0.06314 0.22812 -0.0488 C 0.246 -0.03446 0.2559 -0.01064 0.26197 0.01503 C 0.26805 0.0407 0.27222 0.07655 0.26475 0.10523 C 0.25729 0.1339 0.23697 0.17414 0.21683 0.18779 C 0.1967 0.20143 0.16232 0.19658 0.14357 0.18779 C 0.12482 0.179 0.11267 0.15888 0.10416 0.13506 C 0.09565 0.11124 0.08767 0.07192 0.09288 0.0451 C 0.09808 0.01827 0.11979 -0.01434 0.13524 -0.02613 C 0.15069 -0.03793 0.17048 -0.03538 0.18593 -0.02613 C 0.20138 -0.01688 0.22291 0.00694 0.22812 0.03007 C 0.23333 0.05319 0.22291 0.09389 0.21683 0.11263 C 0.21076 0.13136 0.20468 0.1376 0.19149 0.14269 C 0.17829 0.14778 0.15347 0.15264 0.13801 0.14269 C 0.12256 0.13275 0.10242 0.10315 0.09861 0.08256 C 0.09479 0.06198 0.10555 0.03122 0.11545 0.01873 C 0.12534 0.00624 0.14357 0.00208 0.15763 0.00763 C 0.1717 0.01318 0.19583 0.03446 0.19999 0.0525 C 0.20416 0.07054 0.18923 0.10199 0.18315 0.11633 C 0.17708 0.13067 0.17361 0.13645 0.16336 0.13899 C 0.15312 0.14154 0.12968 0.13876 0.12117 0.13136 C 0.11267 0.12396 0.11024 0.10338 0.11267 0.09389 C 0.1151 0.08441 0.12968 0.07447 0.13524 0.07516 C 0.14079 0.07586 0.14357 0.08673 0.14652 0.0976 " pathEditMode="relative" ptsTypes="aaaaaaaaaaaaaaaaaaaaaaaaaaaaaaaaaaaaA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10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055915" y="571480"/>
            <a:ext cx="2444750" cy="914400"/>
            <a:chOff x="2241" y="384"/>
            <a:chExt cx="1540" cy="576"/>
          </a:xfrm>
        </p:grpSpPr>
        <p:pic>
          <p:nvPicPr>
            <p:cNvPr id="25614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82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5" name="Text Box 15"/>
            <p:cNvSpPr txBox="1">
              <a:spLocks noChangeArrowheads="1"/>
            </p:cNvSpPr>
            <p:nvPr/>
          </p:nvSpPr>
          <p:spPr bwMode="auto">
            <a:xfrm>
              <a:off x="2924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 i="1" dirty="0">
                  <a:solidFill>
                    <a:srgbClr val="FFFFFF"/>
                  </a:solidFill>
                  <a:latin typeface="CG Times" pitchFamily="18" charset="0"/>
                  <a:sym typeface="Symbol" pitchFamily="18" charset="2"/>
                </a:rPr>
                <a:t></a:t>
              </a: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2611" y="518"/>
              <a:ext cx="360" cy="404"/>
              <a:chOff x="948" y="4108"/>
              <a:chExt cx="360" cy="404"/>
            </a:xfrm>
          </p:grpSpPr>
          <p:sp>
            <p:nvSpPr>
              <p:cNvPr id="25620" name="Oval 17"/>
              <p:cNvSpPr>
                <a:spLocks noChangeArrowheads="1"/>
              </p:cNvSpPr>
              <p:nvPr/>
            </p:nvSpPr>
            <p:spPr bwMode="auto">
              <a:xfrm>
                <a:off x="972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FFFF99"/>
                  </a:solidFill>
                </a:endParaRPr>
              </a:p>
            </p:txBody>
          </p:sp>
          <p:sp>
            <p:nvSpPr>
              <p:cNvPr id="25621" name="Text Box 18"/>
              <p:cNvSpPr txBox="1">
                <a:spLocks noChangeArrowheads="1"/>
              </p:cNvSpPr>
              <p:nvPr/>
            </p:nvSpPr>
            <p:spPr bwMode="auto">
              <a:xfrm>
                <a:off x="948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b="1" dirty="0">
                    <a:solidFill>
                      <a:srgbClr val="0000FF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 dirty="0">
                    <a:solidFill>
                      <a:srgbClr val="0000FF"/>
                    </a:solidFill>
                    <a:latin typeface="CG Times" pitchFamily="18" charset="0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2241" y="518"/>
              <a:ext cx="415" cy="404"/>
              <a:chOff x="386" y="4032"/>
              <a:chExt cx="415" cy="404"/>
            </a:xfrm>
          </p:grpSpPr>
          <p:sp>
            <p:nvSpPr>
              <p:cNvPr id="25618" name="Oval 20"/>
              <p:cNvSpPr>
                <a:spLocks noChangeArrowheads="1"/>
              </p:cNvSpPr>
              <p:nvPr/>
            </p:nvSpPr>
            <p:spPr bwMode="auto">
              <a:xfrm>
                <a:off x="420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FFFF99"/>
                  </a:solidFill>
                </a:endParaRPr>
              </a:p>
            </p:txBody>
          </p:sp>
          <p:sp>
            <p:nvSpPr>
              <p:cNvPr id="25619" name="Text Box 21"/>
              <p:cNvSpPr txBox="1">
                <a:spLocks noChangeArrowheads="1"/>
              </p:cNvSpPr>
              <p:nvPr/>
            </p:nvSpPr>
            <p:spPr bwMode="auto">
              <a:xfrm>
                <a:off x="386" y="4032"/>
                <a:ext cx="415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b="1" dirty="0">
                    <a:solidFill>
                      <a:srgbClr val="FFFF00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 dirty="0">
                    <a:solidFill>
                      <a:srgbClr val="FFFF00"/>
                    </a:solidFill>
                    <a:latin typeface="CG Times" pitchFamily="18" charset="0"/>
                  </a:rPr>
                  <a:t>+</a:t>
                </a:r>
              </a:p>
            </p:txBody>
          </p:sp>
        </p:grpSp>
      </p:grp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295400" y="6172200"/>
            <a:ext cx="6172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3600" dirty="0">
                <a:solidFill>
                  <a:srgbClr val="FFFFFF"/>
                </a:solidFill>
              </a:rPr>
              <a:t>pure </a:t>
            </a:r>
            <a:r>
              <a:rPr lang="nl-NL" sz="3600" dirty="0" smtClean="0">
                <a:solidFill>
                  <a:srgbClr val="FFFFFF"/>
                </a:solidFill>
              </a:rPr>
              <a:t>energie, licht </a:t>
            </a:r>
            <a:r>
              <a:rPr lang="nl-NL" sz="3600" dirty="0">
                <a:solidFill>
                  <a:srgbClr val="FFFFFF"/>
                </a:solidFill>
              </a:rPr>
              <a:t>(</a:t>
            </a:r>
            <a:r>
              <a:rPr lang="nl-NL" sz="3600" dirty="0">
                <a:solidFill>
                  <a:srgbClr val="FFFFFF"/>
                </a:solidFill>
                <a:sym typeface="Symbol" pitchFamily="18" charset="2"/>
              </a:rPr>
              <a:t></a:t>
            </a:r>
            <a:r>
              <a:rPr lang="nl-NL" sz="3600" dirty="0">
                <a:solidFill>
                  <a:srgbClr val="FFFFFF"/>
                </a:solidFill>
              </a:rPr>
              <a:t>)</a:t>
            </a:r>
            <a:endParaRPr lang="nl-NL" sz="3600" dirty="0">
              <a:solidFill>
                <a:srgbClr val="FFFFFF"/>
              </a:solidFill>
              <a:sym typeface="Symbol" pitchFamily="18" charset="2"/>
            </a:endParaRPr>
          </a:p>
        </p:txBody>
      </p:sp>
      <p:pic>
        <p:nvPicPr>
          <p:cNvPr id="10650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497034"/>
            <a:ext cx="8837613" cy="49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42900"/>
            <a:ext cx="9144000" cy="1143000"/>
          </a:xfrm>
          <a:noFill/>
        </p:spPr>
        <p:txBody>
          <a:bodyPr/>
          <a:lstStyle/>
          <a:p>
            <a:pPr eaLnBrk="1" hangingPunct="1"/>
            <a:r>
              <a:rPr lang="nl-NL" sz="4800" dirty="0" smtClean="0">
                <a:solidFill>
                  <a:schemeClr val="bg1"/>
                </a:solidFill>
              </a:rPr>
              <a:t>Annihilatie: </a:t>
            </a:r>
            <a:r>
              <a:rPr lang="nl-NL" sz="4800" i="1" dirty="0" smtClean="0">
                <a:solidFill>
                  <a:schemeClr val="bg1"/>
                </a:solidFill>
                <a:sym typeface="Symbol" pitchFamily="18" charset="2"/>
              </a:rPr>
              <a:t>e</a:t>
            </a:r>
            <a:r>
              <a:rPr lang="nl-NL" sz="4800" i="1" baseline="30000" dirty="0" smtClean="0">
                <a:solidFill>
                  <a:schemeClr val="bg1"/>
                </a:solidFill>
                <a:sym typeface="Symbol" pitchFamily="18" charset="2"/>
              </a:rPr>
              <a:t>+</a:t>
            </a:r>
            <a:r>
              <a:rPr lang="nl-NL" sz="4800" i="1" dirty="0" smtClean="0">
                <a:solidFill>
                  <a:schemeClr val="bg1"/>
                </a:solidFill>
                <a:sym typeface="Symbol" pitchFamily="18" charset="2"/>
              </a:rPr>
              <a:t>e</a:t>
            </a:r>
            <a:r>
              <a:rPr lang="nl-NL" sz="4800" i="1" baseline="30000" dirty="0" smtClean="0">
                <a:solidFill>
                  <a:schemeClr val="bg1"/>
                </a:solidFill>
                <a:sym typeface="Symbol" pitchFamily="18" charset="2"/>
              </a:rPr>
              <a:t></a:t>
            </a:r>
            <a:r>
              <a:rPr lang="nl-NL" sz="4800" i="1" dirty="0" smtClean="0">
                <a:solidFill>
                  <a:schemeClr val="bg1"/>
                </a:solidFill>
                <a:sym typeface="Symbol" pitchFamily="18" charset="2"/>
              </a:rPr>
              <a:t>  </a:t>
            </a:r>
            <a:endParaRPr lang="nl-NL" sz="4800" i="1" baseline="30000" dirty="0" smtClean="0">
              <a:solidFill>
                <a:schemeClr val="bg1"/>
              </a:solidFill>
              <a:sym typeface="Symbol" pitchFamily="18" charset="2"/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4800600" y="3810000"/>
            <a:ext cx="658813" cy="641350"/>
            <a:chOff x="1330" y="4032"/>
            <a:chExt cx="415" cy="404"/>
          </a:xfrm>
        </p:grpSpPr>
        <p:sp>
          <p:nvSpPr>
            <p:cNvPr id="25612" name="Oval 7"/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  <p:sp>
          <p:nvSpPr>
            <p:cNvPr id="25613" name="Text Box 8"/>
            <p:cNvSpPr txBox="1">
              <a:spLocks noChangeArrowheads="1"/>
            </p:cNvSpPr>
            <p:nvPr/>
          </p:nvSpPr>
          <p:spPr bwMode="auto">
            <a:xfrm>
              <a:off x="1330" y="4032"/>
              <a:ext cx="4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FFFF00"/>
                  </a:solidFill>
                  <a:latin typeface="CG Times" pitchFamily="18" charset="0"/>
                </a:rPr>
                <a:t>e</a:t>
              </a:r>
              <a:r>
                <a:rPr lang="en-US" sz="3600" b="1" baseline="30000">
                  <a:solidFill>
                    <a:srgbClr val="FFFF00"/>
                  </a:solidFill>
                  <a:latin typeface="CG Times" pitchFamily="18" charset="0"/>
                </a:rPr>
                <a:t>+</a:t>
              </a:r>
            </a:p>
          </p:txBody>
        </p:sp>
      </p:grp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4930775" y="3810000"/>
            <a:ext cx="555625" cy="641350"/>
            <a:chOff x="1937" y="4108"/>
            <a:chExt cx="350" cy="404"/>
          </a:xfrm>
        </p:grpSpPr>
        <p:sp>
          <p:nvSpPr>
            <p:cNvPr id="25610" name="Oval 10"/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  <p:sp>
          <p:nvSpPr>
            <p:cNvPr id="25611" name="Text Box 11"/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0000FF"/>
                  </a:solidFill>
                  <a:latin typeface="CG Times" pitchFamily="18" charset="0"/>
                </a:rPr>
                <a:t>e</a:t>
              </a:r>
              <a:r>
                <a:rPr lang="en-US" sz="3600" b="1" baseline="30000">
                  <a:solidFill>
                    <a:srgbClr val="0000FF"/>
                  </a:solidFill>
                  <a:latin typeface="CG Times" pitchFamily="18" charset="0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10650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6934200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4904169" y="1476375"/>
            <a:ext cx="391722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solidFill>
                  <a:srgbClr val="FFFFFF"/>
                </a:solidFill>
                <a:sym typeface="Symbol" pitchFamily="18" charset="2"/>
              </a:rPr>
              <a:t>Deeltje + antideeltje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solidFill>
                  <a:srgbClr val="FFFFFF"/>
                </a:solidFill>
              </a:rPr>
              <a:t>maken </a:t>
            </a:r>
            <a:r>
              <a:rPr lang="nl-NL" sz="3600" dirty="0" smtClean="0">
                <a:solidFill>
                  <a:srgbClr val="FFFFFF"/>
                </a:solidFill>
                <a:sym typeface="Symbol" pitchFamily="18" charset="2"/>
              </a:rPr>
              <a:t></a:t>
            </a:r>
            <a:r>
              <a:rPr lang="nl-NL" sz="3200" dirty="0" smtClean="0">
                <a:solidFill>
                  <a:srgbClr val="FFFFFF"/>
                </a:solidFill>
                <a:sym typeface="Symbol" pitchFamily="18" charset="2"/>
              </a:rPr>
              <a:t>’s </a:t>
            </a:r>
            <a:r>
              <a:rPr lang="nl-NL" sz="3200" dirty="0" smtClean="0">
                <a:solidFill>
                  <a:srgbClr val="FFFFFF"/>
                </a:solidFill>
              </a:rPr>
              <a:t>via E=mc</a:t>
            </a:r>
            <a:r>
              <a:rPr lang="nl-NL" sz="3200" baseline="30000" dirty="0" smtClean="0">
                <a:solidFill>
                  <a:srgbClr val="FFFFFF"/>
                </a:solidFill>
              </a:rPr>
              <a:t>2</a:t>
            </a:r>
            <a:endParaRPr lang="nl-NL" sz="3200" baseline="30000" dirty="0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33" y="-24"/>
            <a:ext cx="7958487" cy="8588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-546100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811198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20768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7 C 0.00121 -0.03377 0.00278 -0.06684 -0.01129 -0.10939 C -0.02535 -0.15195 -0.05313 -0.21948 -0.08472 -0.25578 C -0.11597 -0.29209 -0.16893 -0.31337 -0.2 -0.32701 C -0.23108 -0.34066 -0.24184 -0.34343 -0.27049 -0.33835 C -0.29913 -0.33326 -0.34236 -0.32331 -0.37188 -0.29718 C -0.40139 -0.27105 -0.43004 -0.22849 -0.44792 -0.18085 C -0.4658 -0.13321 -0.47847 -0.06499 -0.479 -0.0118 C -0.47952 0.04139 -0.47205 0.09574 -0.45087 0.1383 C -0.42969 0.18085 -0.38646 0.22456 -0.35226 0.24329 C -0.31806 0.26202 -0.27847 0.26318 -0.24514 0.25069 C -0.21216 0.2382 -0.17379 0.20259 -0.15226 0.16813 C -0.13073 0.13367 -0.11754 0.0895 -0.11563 0.0444 C -0.11372 -0.0007 -0.12084 -0.06129 -0.14097 -0.10199 C -0.16111 -0.14269 -0.20278 -0.18779 -0.23681 -0.19959 C -0.27049 -0.21138 -0.31702 -0.19265 -0.34375 -0.17322 C -0.37049 -0.1538 -0.38924 -0.12257 -0.39722 -0.08326 C -0.40521 -0.04394 -0.40243 0.02497 -0.39167 0.06313 C -0.38091 0.10129 -0.35591 0.12881 -0.33247 0.1457 C -0.30903 0.16258 -0.2757 0.17067 -0.25104 0.16443 C -0.22622 0.15818 -0.19827 0.13321 -0.18316 0.10823 C -0.16806 0.08325 -0.15834 0.04556 -0.16059 0.01434 C -0.16285 -0.01688 -0.17882 -0.05736 -0.19722 -0.07933 C -0.21563 -0.1013 -0.24757 -0.11702 -0.27049 -0.11702 C -0.29341 -0.11702 -0.31875 -0.1006 -0.33525 -0.07933 C -0.35174 -0.05805 -0.36719 -0.01943 -0.3691 0.01064 C -0.37101 0.0407 -0.35972 0.07932 -0.34653 0.1006 C -0.33334 0.12188 -0.30903 0.13645 -0.29045 0.1383 C -0.27153 0.14015 -0.24809 0.12881 -0.23386 0.11193 C -0.21979 0.09505 -0.20521 0.06452 -0.20573 0.037 C -0.20625 0.00948 -0.22205 -0.03446 -0.23681 -0.05319 C -0.25122 -0.07193 -0.27656 -0.07933 -0.29306 -0.07563 C -0.30955 -0.07193 -0.32674 -0.05065 -0.33525 -0.03076 C -0.34375 -0.01087 -0.34983 0.02174 -0.34375 0.0444 C -0.33768 0.06707 -0.3132 0.09274 -0.29861 0.10453 C -0.28403 0.11633 -0.26806 0.11887 -0.25643 0.11563 C -0.24479 0.11239 -0.23247 0.1006 -0.22865 0.08557 C -0.22413 0.07053 -0.22309 0.03885 -0.23108 0.02567 C -0.23924 0.01249 -0.26302 0.00509 -0.27622 0.00694 C -0.28941 0.00879 -0.30469 0.02451 -0.3099 0.037 C -0.31511 0.04949 -0.31233 0.06938 -0.30712 0.08187 C -0.30191 0.09435 -0.29045 0.10892 -0.279 0.11193 C -0.26771 0.11494 -0.24809 0.10869 -0.23959 0.1006 C -0.23108 0.0925 -0.22743 0.07123 -0.22865 0.06313 C -0.22917 0.05504 -0.23959 0.05296 -0.24514 0.0518 C -0.2507 0.05065 -0.25816 0.05134 -0.26198 0.05573 C -0.2658 0.06013 -0.26823 0.06938 -0.26771 0.07817 C -0.26719 0.08695 -0.26059 0.10314 -0.2592 0.10823 " pathEditMode="relative" rAng="0" ptsTypes="aaaaaaaaaaaaaaaaaaaaaaaaaaaaaaaaaaaaaaaaaaaaaaaA">
                                      <p:cBhvr>
                                        <p:cTn id="12" dur="5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00" y="-40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2.67345E-6 C 0.00746 -0.02845 0.01492 -0.05666 0.0309 -0.07863 C 0.04687 -0.1006 0.07239 -0.12142 0.09583 -0.13136 C 0.11926 -0.1413 0.146 -0.14246 0.17187 -0.13876 C 0.19774 -0.13506 0.22586 -0.13067 0.25069 -0.1087 C 0.27551 -0.08672 0.30763 -0.04625 0.32117 -0.0074 C 0.33472 0.03145 0.33888 0.08464 0.33229 0.12396 C 0.32569 0.16328 0.29895 0.20513 0.28159 0.22895 C 0.26423 0.25278 0.25208 0.26272 0.22812 0.26642 C 0.20416 0.27012 0.16284 0.26573 0.13801 0.25139 C 0.11319 0.23705 0.09236 0.20513 0.07881 0.18016 C 0.06527 0.15518 0.05538 0.13321 0.05624 0.1013 C 0.05711 0.06938 0.06805 0.01758 0.08454 -0.0111 C 0.10104 -0.03978 0.1309 -0.06499 0.15486 -0.07123 C 0.17881 -0.07747 0.21024 -0.06314 0.22812 -0.0488 C 0.246 -0.03446 0.2559 -0.01064 0.26197 0.01503 C 0.26805 0.0407 0.27222 0.07655 0.26475 0.10523 C 0.25729 0.1339 0.23697 0.17414 0.21683 0.18779 C 0.1967 0.20143 0.16232 0.19658 0.14357 0.18779 C 0.12482 0.179 0.11267 0.15888 0.10416 0.13506 C 0.09565 0.11124 0.08767 0.07192 0.09288 0.0451 C 0.09808 0.01827 0.11979 -0.01434 0.13524 -0.02613 C 0.15069 -0.03793 0.17048 -0.03538 0.18593 -0.02613 C 0.20138 -0.01688 0.22291 0.00694 0.22812 0.03007 C 0.23333 0.05319 0.22291 0.09389 0.21683 0.11263 C 0.21076 0.13136 0.20468 0.1376 0.19149 0.14269 C 0.17829 0.14778 0.15347 0.15264 0.13801 0.14269 C 0.12256 0.13275 0.10242 0.10315 0.09861 0.08256 C 0.09479 0.06198 0.10555 0.03122 0.11545 0.01873 C 0.12534 0.00624 0.14357 0.00208 0.15763 0.00763 C 0.1717 0.01318 0.19583 0.03446 0.19999 0.0525 C 0.20416 0.07054 0.18923 0.10199 0.18315 0.11633 C 0.17708 0.13067 0.17361 0.13645 0.16336 0.13899 C 0.15312 0.14154 0.12968 0.13876 0.12117 0.13136 C 0.11267 0.12396 0.11024 0.10338 0.11267 0.09389 C 0.1151 0.08441 0.12968 0.07447 0.13524 0.07516 C 0.14079 0.07586 0.14357 0.08673 0.14652 0.0976 " pathEditMode="relative" ptsTypes="aaaaaaaaaaaaaaaaaaaaaaaaaaaaaaaaaaaaA">
                                      <p:cBhvr>
                                        <p:cTn id="14" dur="5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10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1318 L 0.10833 -0.43501 " pathEditMode="relative" rAng="0" ptsTypes="AA">
                                      <p:cBhvr>
                                        <p:cTn id="20" dur="3000" spd="-1000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0" y="-211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12673E-6 L -0.15955 0.62604 " pathEditMode="relative" rAng="0" ptsTypes="AA">
                                      <p:cBhvr>
                                        <p:cTn id="22" dur="3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0" y="3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25981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>
                <a:solidFill>
                  <a:schemeClr val="bg1"/>
                </a:solidFill>
              </a:rPr>
              <a:t>Bouwstenen</a:t>
            </a:r>
            <a:r>
              <a:rPr lang="en-US" sz="4000" dirty="0" smtClean="0">
                <a:solidFill>
                  <a:schemeClr val="bg1"/>
                </a:solidFill>
              </a:rPr>
              <a:t> van </a:t>
            </a:r>
            <a:r>
              <a:rPr lang="en-US" sz="4000" dirty="0" err="1" smtClean="0">
                <a:solidFill>
                  <a:schemeClr val="bg1"/>
                </a:solidFill>
              </a:rPr>
              <a:t>Materie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en het </a:t>
            </a:r>
            <a:r>
              <a:rPr lang="en-US" sz="4000" dirty="0" err="1" smtClean="0">
                <a:solidFill>
                  <a:schemeClr val="bg1"/>
                </a:solidFill>
              </a:rPr>
              <a:t>getal</a:t>
            </a:r>
            <a:r>
              <a:rPr lang="en-US" sz="4000" dirty="0" smtClean="0">
                <a:solidFill>
                  <a:schemeClr val="bg1"/>
                </a:solidFill>
              </a:rPr>
              <a:t> 3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817" y="139397"/>
            <a:ext cx="3347725" cy="3036998"/>
          </a:xfrm>
          <a:prstGeom prst="rect">
            <a:avLst/>
          </a:prstGeom>
          <a:noFill/>
          <a:ln w="19050">
            <a:solidFill>
              <a:srgbClr val="3366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426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Antimaterie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antimatt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00" y="1314450"/>
            <a:ext cx="6604000" cy="4229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2777" y="4956254"/>
            <a:ext cx="2447004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Waterstof</a:t>
            </a:r>
            <a:r>
              <a:rPr lang="en-US" sz="2400" dirty="0" smtClean="0"/>
              <a:t> </a:t>
            </a:r>
            <a:r>
              <a:rPr lang="en-US" sz="2400" dirty="0" err="1" smtClean="0"/>
              <a:t>atoom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777025" y="4970595"/>
            <a:ext cx="293602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D4F6FF"/>
                </a:solidFill>
              </a:rPr>
              <a:t>Antiwaterstof</a:t>
            </a:r>
            <a:r>
              <a:rPr lang="en-US" sz="2400" dirty="0" smtClean="0">
                <a:solidFill>
                  <a:srgbClr val="D4F6FF"/>
                </a:solidFill>
              </a:rPr>
              <a:t> </a:t>
            </a:r>
            <a:r>
              <a:rPr lang="en-US" sz="2400" dirty="0" err="1" smtClean="0">
                <a:solidFill>
                  <a:srgbClr val="D4F6FF"/>
                </a:solidFill>
              </a:rPr>
              <a:t>atoom</a:t>
            </a:r>
            <a:endParaRPr lang="en-US" sz="2400" dirty="0">
              <a:solidFill>
                <a:srgbClr val="D4F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289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0658" name="Picture 2" descr="dew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7475" y="757238"/>
            <a:ext cx="2632075" cy="3509962"/>
          </a:xfrm>
          <a:prstGeom prst="rect">
            <a:avLst/>
          </a:prstGeom>
          <a:noFill/>
        </p:spPr>
      </p:pic>
      <p:pic>
        <p:nvPicPr>
          <p:cNvPr id="710659" name="Picture 3" descr="morning_CP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87813"/>
            <a:ext cx="3698875" cy="2770187"/>
          </a:xfrm>
          <a:prstGeom prst="rect">
            <a:avLst/>
          </a:prstGeom>
          <a:noFill/>
        </p:spPr>
      </p:pic>
      <p:pic>
        <p:nvPicPr>
          <p:cNvPr id="710660" name="Picture 4" descr="dirk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9550" y="774700"/>
            <a:ext cx="3854450" cy="2886075"/>
          </a:xfrm>
          <a:prstGeom prst="rect">
            <a:avLst/>
          </a:prstGeom>
          <a:noFill/>
        </p:spPr>
      </p:pic>
      <p:sp>
        <p:nvSpPr>
          <p:cNvPr id="7106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Het ATHENA experiment op CERN</a:t>
            </a:r>
          </a:p>
        </p:txBody>
      </p:sp>
      <p:pic>
        <p:nvPicPr>
          <p:cNvPr id="710662" name="Picture 6" descr="overvi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35013"/>
            <a:ext cx="2644775" cy="3479800"/>
          </a:xfrm>
          <a:prstGeom prst="rect">
            <a:avLst/>
          </a:prstGeom>
          <a:noFill/>
        </p:spPr>
      </p:pic>
      <p:pic>
        <p:nvPicPr>
          <p:cNvPr id="710663" name="Picture 7" descr="discuss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06763" y="4191000"/>
            <a:ext cx="3563937" cy="2667000"/>
          </a:xfrm>
          <a:prstGeom prst="rect">
            <a:avLst/>
          </a:prstGeom>
          <a:noFill/>
        </p:spPr>
      </p:pic>
      <p:pic>
        <p:nvPicPr>
          <p:cNvPr id="710664" name="Picture 8" descr="food_for_al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19788" y="3416300"/>
            <a:ext cx="3224212" cy="2413000"/>
          </a:xfrm>
          <a:prstGeom prst="rect">
            <a:avLst/>
          </a:prstGeom>
          <a:noFill/>
        </p:spPr>
      </p:pic>
      <p:pic>
        <p:nvPicPr>
          <p:cNvPr id="710665" name="Picture 9" descr="det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38475" y="2379663"/>
            <a:ext cx="3022600" cy="2787650"/>
          </a:xfrm>
          <a:prstGeom prst="rect">
            <a:avLst/>
          </a:prstGeom>
          <a:noFill/>
        </p:spPr>
      </p:pic>
      <p:sp>
        <p:nvSpPr>
          <p:cNvPr id="710667" name="Text Box 11"/>
          <p:cNvSpPr txBox="1">
            <a:spLocks noChangeArrowheads="1"/>
          </p:cNvSpPr>
          <p:nvPr/>
        </p:nvSpPr>
        <p:spPr bwMode="auto">
          <a:xfrm>
            <a:off x="6885214" y="5851071"/>
            <a:ext cx="2258786" cy="9541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00FFFF"/>
                </a:solidFill>
                <a:latin typeface="+mn-lt"/>
              </a:rPr>
              <a:t>Antimaterie</a:t>
            </a:r>
            <a:r>
              <a:rPr lang="en-US" dirty="0" smtClean="0">
                <a:solidFill>
                  <a:srgbClr val="00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FFFF"/>
                </a:solidFill>
                <a:latin typeface="+mn-lt"/>
              </a:rPr>
              <a:t>bestaat</a:t>
            </a:r>
            <a:r>
              <a:rPr lang="en-US" dirty="0">
                <a:solidFill>
                  <a:srgbClr val="00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FFFF"/>
                </a:solidFill>
                <a:latin typeface="+mn-lt"/>
              </a:rPr>
              <a:t>echt</a:t>
            </a:r>
            <a:r>
              <a:rPr lang="en-US" dirty="0">
                <a:solidFill>
                  <a:srgbClr val="00FFFF"/>
                </a:solidFill>
                <a:latin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767958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1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1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1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71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1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66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5974121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37161" cy="7620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Een wereld van materie en </a:t>
            </a:r>
            <a:r>
              <a:rPr lang="mr-IN" dirty="0" smtClean="0">
                <a:solidFill>
                  <a:schemeClr val="bg1"/>
                </a:solidFill>
                <a:cs typeface="Helvetica Neue Light"/>
              </a:rPr>
              <a:t>…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34106" y="754033"/>
            <a:ext cx="13852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Molecuul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644947" y="577596"/>
            <a:ext cx="1069419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Atoom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50042" y="5904339"/>
            <a:ext cx="163919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Atoomkern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82755" y="6267197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Proton/Neutron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2755726" y="4168851"/>
            <a:ext cx="122741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‘Quark’</a:t>
            </a:r>
            <a:endParaRPr lang="en-US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04552" y="2445315"/>
            <a:ext cx="1240235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Elektron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1617673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33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50684">
            <a:off x="5989609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08402" y="754033"/>
            <a:ext cx="2007176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Anti-Molecuul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98726" y="577596"/>
            <a:ext cx="169138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Anti-Atoom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814" y="5839549"/>
            <a:ext cx="1639190" cy="830948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</a:t>
            </a:r>
          </a:p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Atoomkern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82755" y="6267197"/>
            <a:ext cx="352802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Anti-Proton</a:t>
            </a:r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/anti-Neutron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55726" y="4168851"/>
            <a:ext cx="1686628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Anti-Quark</a:t>
            </a:r>
            <a:endParaRPr lang="en-US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0" y="0"/>
            <a:ext cx="783716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r>
              <a:rPr lang="mr-IN" dirty="0" smtClean="0">
                <a:solidFill>
                  <a:srgbClr val="000000"/>
                </a:solidFill>
                <a:cs typeface="Helvetica Neue Light"/>
              </a:rPr>
              <a:t>…</a:t>
            </a:r>
            <a:r>
              <a:rPr lang="en-US" dirty="0" smtClean="0">
                <a:solidFill>
                  <a:srgbClr val="000000"/>
                </a:solidFill>
                <a:cs typeface="Helvetica Neue Light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cs typeface="Helvetica Neue Light"/>
              </a:rPr>
              <a:t>een</a:t>
            </a:r>
            <a:r>
              <a:rPr lang="en-US" dirty="0" smtClean="0">
                <a:solidFill>
                  <a:srgbClr val="000000"/>
                </a:solidFill>
                <a:cs typeface="Helvetica Neue Light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cs typeface="Helvetica Neue Light"/>
              </a:rPr>
              <a:t>wereld</a:t>
            </a:r>
            <a:r>
              <a:rPr lang="en-US" dirty="0" smtClean="0">
                <a:solidFill>
                  <a:srgbClr val="000000"/>
                </a:solidFill>
                <a:cs typeface="Helvetica Neue Light"/>
              </a:rPr>
              <a:t> van </a:t>
            </a:r>
            <a:r>
              <a:rPr lang="en-US" dirty="0" err="1" smtClean="0">
                <a:solidFill>
                  <a:srgbClr val="000000"/>
                </a:solidFill>
                <a:cs typeface="Helvetica Neue Light"/>
              </a:rPr>
              <a:t>antimaterie</a:t>
            </a:r>
            <a:endParaRPr lang="nl-NL" dirty="0">
              <a:solidFill>
                <a:srgbClr val="000000"/>
              </a:solidFill>
              <a:cs typeface="Helvetica Neue Light"/>
            </a:endParaRPr>
          </a:p>
        </p:txBody>
      </p:sp>
      <p:sp>
        <p:nvSpPr>
          <p:cNvPr id="23" name="Text Box 80"/>
          <p:cNvSpPr txBox="1">
            <a:spLocks noChangeArrowheads="1"/>
          </p:cNvSpPr>
          <p:nvPr/>
        </p:nvSpPr>
        <p:spPr bwMode="auto">
          <a:xfrm>
            <a:off x="166055" y="5651595"/>
            <a:ext cx="2507418" cy="954107"/>
          </a:xfrm>
          <a:prstGeom prst="rect">
            <a:avLst/>
          </a:prstGeom>
          <a:noFill/>
          <a:ln w="25400" algn="ctr">
            <a:solidFill>
              <a:srgbClr val="FFFF99"/>
            </a:solidFill>
            <a:miter lim="800000"/>
            <a:headEnd/>
            <a:tailEnd/>
          </a:ln>
          <a:effectLst>
            <a:glow rad="127000">
              <a:srgbClr val="FFFF99"/>
            </a:glow>
          </a:effectLst>
        </p:spPr>
        <p:txBody>
          <a:bodyPr wrap="none">
            <a:spAutoFit/>
          </a:bodyPr>
          <a:lstStyle/>
          <a:p>
            <a:r>
              <a:rPr lang="en-US" b="1" i="1" dirty="0" err="1" smtClean="0">
                <a:solidFill>
                  <a:srgbClr val="FFFCCE"/>
                </a:solidFill>
                <a:latin typeface="Tahoma"/>
              </a:rPr>
              <a:t>Identieke</a:t>
            </a:r>
            <a:endParaRPr lang="en-US" b="1" i="1" dirty="0" smtClean="0">
              <a:solidFill>
                <a:srgbClr val="FFFCCE"/>
              </a:solidFill>
              <a:latin typeface="Tahoma"/>
            </a:endParaRPr>
          </a:p>
          <a:p>
            <a:r>
              <a:rPr lang="en-US" b="1" i="1" dirty="0" smtClean="0">
                <a:solidFill>
                  <a:srgbClr val="FFFCCE"/>
                </a:solidFill>
                <a:latin typeface="Tahoma"/>
              </a:rPr>
              <a:t> anti-</a:t>
            </a:r>
            <a:r>
              <a:rPr lang="en-US" b="1" i="1" dirty="0" err="1" smtClean="0">
                <a:solidFill>
                  <a:srgbClr val="FFFCCE"/>
                </a:solidFill>
                <a:latin typeface="Tahoma"/>
              </a:rPr>
              <a:t>wereld</a:t>
            </a:r>
            <a:r>
              <a:rPr lang="en-US" b="1" i="1" dirty="0" smtClean="0">
                <a:solidFill>
                  <a:srgbClr val="FFFCCE"/>
                </a:solidFill>
                <a:latin typeface="Tahoma"/>
              </a:rPr>
              <a:t>!</a:t>
            </a:r>
            <a:endParaRPr lang="en-US" b="1" i="1" dirty="0">
              <a:solidFill>
                <a:srgbClr val="FFFCCE"/>
              </a:solidFill>
              <a:latin typeface="Tahom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04552" y="2445315"/>
            <a:ext cx="1240235" cy="830948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Anti-</a:t>
            </a:r>
          </a:p>
          <a:p>
            <a:r>
              <a:rPr lang="nl-NL" sz="2400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Elektron</a:t>
            </a:r>
            <a:endParaRPr lang="nl-NL" sz="2400" i="1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307856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4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/>
              <a:t>in de </a:t>
            </a:r>
            <a:r>
              <a:rPr lang="en-US" dirty="0" err="1"/>
              <a:t>natuur</a:t>
            </a:r>
            <a:r>
              <a:rPr lang="en-US" dirty="0"/>
              <a:t>?</a:t>
            </a:r>
          </a:p>
        </p:txBody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0" y="1104900"/>
            <a:ext cx="2963863" cy="1419225"/>
          </a:xfrm>
        </p:spPr>
        <p:txBody>
          <a:bodyPr/>
          <a:lstStyle/>
          <a:p>
            <a:r>
              <a:rPr lang="en-US"/>
              <a:t>Komt het voor op Aarde?</a:t>
            </a:r>
          </a:p>
          <a:p>
            <a:pPr lvl="1">
              <a:buFont typeface="Wingdings" pitchFamily="2" charset="2"/>
              <a:buNone/>
            </a:pPr>
            <a:endParaRPr lang="en-US"/>
          </a:p>
        </p:txBody>
      </p:sp>
      <p:pic>
        <p:nvPicPr>
          <p:cNvPr id="708612" name="Picture 4" descr="apo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8688" y="773113"/>
            <a:ext cx="4056062" cy="4056062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897438" y="5048250"/>
            <a:ext cx="3051175" cy="1416050"/>
            <a:chOff x="168" y="3215"/>
            <a:chExt cx="1922" cy="892"/>
          </a:xfrm>
        </p:grpSpPr>
        <p:sp>
          <p:nvSpPr>
            <p:cNvPr id="708615" name="Rectangle 7"/>
            <p:cNvSpPr>
              <a:spLocks noChangeArrowheads="1"/>
            </p:cNvSpPr>
            <p:nvPr/>
          </p:nvSpPr>
          <p:spPr bwMode="auto">
            <a:xfrm>
              <a:off x="168" y="3215"/>
              <a:ext cx="1922" cy="892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80" y="3240"/>
              <a:ext cx="1853" cy="848"/>
              <a:chOff x="467" y="1260"/>
              <a:chExt cx="2395" cy="1238"/>
            </a:xfrm>
          </p:grpSpPr>
          <p:sp>
            <p:nvSpPr>
              <p:cNvPr id="708617" name="Line 9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08618" name="Line 10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2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2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3" name="Freeform 15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7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5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6" name="Freeform 18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8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8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9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08630" name="Line 22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" name="Group 23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24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4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35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2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7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38" name="Freeform 30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3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40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41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08642" name="Line 34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4" name="Group 35"/>
              <p:cNvGrpSpPr>
                <a:grpSpLocks/>
              </p:cNvGrpSpPr>
              <p:nvPr/>
            </p:nvGrpSpPr>
            <p:grpSpPr bwMode="auto">
              <a:xfrm>
                <a:off x="467" y="1504"/>
                <a:ext cx="413" cy="589"/>
                <a:chOff x="467" y="1344"/>
                <a:chExt cx="413" cy="589"/>
              </a:xfrm>
            </p:grpSpPr>
            <p:sp>
              <p:nvSpPr>
                <p:cNvPr id="708644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67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8645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591" y="1364"/>
                  <a:ext cx="289" cy="4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5" name="Group 38"/>
              <p:cNvGrpSpPr>
                <a:grpSpLocks/>
              </p:cNvGrpSpPr>
              <p:nvPr/>
            </p:nvGrpSpPr>
            <p:grpSpPr bwMode="auto">
              <a:xfrm>
                <a:off x="2478" y="1522"/>
                <a:ext cx="384" cy="589"/>
                <a:chOff x="468" y="1344"/>
                <a:chExt cx="384" cy="589"/>
              </a:xfrm>
            </p:grpSpPr>
            <p:sp>
              <p:nvSpPr>
                <p:cNvPr id="708647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68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8648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619" y="1364"/>
                  <a:ext cx="233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708649" name="Rectangle 41"/>
          <p:cNvSpPr>
            <a:spLocks noChangeArrowheads="1"/>
          </p:cNvSpPr>
          <p:nvPr/>
        </p:nvSpPr>
        <p:spPr bwMode="auto">
          <a:xfrm>
            <a:off x="365125" y="5068888"/>
            <a:ext cx="4033838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chemeClr val="bg1"/>
                </a:solidFill>
              </a:rPr>
              <a:t>Nee, we </a:t>
            </a:r>
            <a:r>
              <a:rPr lang="en-US" dirty="0" err="1">
                <a:solidFill>
                  <a:schemeClr val="bg1"/>
                </a:solidFill>
              </a:rPr>
              <a:t>zouden</a:t>
            </a:r>
            <a:r>
              <a:rPr lang="en-US" dirty="0">
                <a:solidFill>
                  <a:schemeClr val="bg1"/>
                </a:solidFill>
              </a:rPr>
              <a:t> het </a:t>
            </a:r>
            <a:r>
              <a:rPr lang="en-US" dirty="0" err="1">
                <a:solidFill>
                  <a:schemeClr val="bg1"/>
                </a:solidFill>
              </a:rPr>
              <a:t>onmiddelijk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zien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 dirty="0"/>
              <a:t>“</a:t>
            </a:r>
            <a:r>
              <a:rPr lang="en-US" sz="2400" dirty="0" err="1"/>
              <a:t>Annihilatie</a:t>
            </a:r>
            <a:r>
              <a:rPr lang="en-US" sz="2400" dirty="0"/>
              <a:t>”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None/>
            </a:pPr>
            <a:endParaRPr lang="en-US" sz="2400" dirty="0"/>
          </a:p>
        </p:txBody>
      </p:sp>
      <p:pic>
        <p:nvPicPr>
          <p:cNvPr id="44" name="Picture 43" descr="antipeop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0007" y="2468542"/>
            <a:ext cx="2259928" cy="219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44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4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625" y="619125"/>
            <a:ext cx="4649788" cy="1797050"/>
          </a:xfrm>
        </p:spPr>
        <p:txBody>
          <a:bodyPr/>
          <a:lstStyle/>
          <a:p>
            <a:r>
              <a:rPr lang="en-US" dirty="0"/>
              <a:t>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err="1"/>
              <a:t>kosmische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Het AMS experiment</a:t>
            </a:r>
          </a:p>
        </p:txBody>
      </p:sp>
      <p:pic>
        <p:nvPicPr>
          <p:cNvPr id="721925" name="Picture 5" descr="y96006ascanAlpha_b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43238"/>
            <a:ext cx="4848225" cy="3814762"/>
          </a:xfrm>
          <a:prstGeom prst="rect">
            <a:avLst/>
          </a:prstGeom>
          <a:noFill/>
        </p:spPr>
      </p:pic>
      <p:pic>
        <p:nvPicPr>
          <p:cNvPr id="721926" name="Picture 6" descr="showers_s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8225" y="0"/>
            <a:ext cx="4295775" cy="3200400"/>
          </a:xfrm>
          <a:prstGeom prst="rect">
            <a:avLst/>
          </a:prstGeom>
          <a:noFill/>
        </p:spPr>
      </p:pic>
      <p:pic>
        <p:nvPicPr>
          <p:cNvPr id="72192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7663" y="3389313"/>
            <a:ext cx="3522662" cy="33829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721927" name="Text Box 7"/>
          <p:cNvSpPr txBox="1">
            <a:spLocks noChangeArrowheads="1"/>
          </p:cNvSpPr>
          <p:nvPr/>
        </p:nvSpPr>
        <p:spPr bwMode="auto">
          <a:xfrm>
            <a:off x="6324600" y="3025775"/>
            <a:ext cx="2447925" cy="519113"/>
          </a:xfrm>
          <a:prstGeom prst="rect">
            <a:avLst/>
          </a:prstGeom>
          <a:solidFill>
            <a:schemeClr val="tx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Het antwoord:</a:t>
            </a:r>
          </a:p>
        </p:txBody>
      </p:sp>
      <p:sp>
        <p:nvSpPr>
          <p:cNvPr id="721929" name="Text Box 9"/>
          <p:cNvSpPr txBox="1">
            <a:spLocks noChangeArrowheads="1"/>
          </p:cNvSpPr>
          <p:nvPr/>
        </p:nvSpPr>
        <p:spPr bwMode="auto">
          <a:xfrm>
            <a:off x="5603875" y="6007100"/>
            <a:ext cx="1193800" cy="669925"/>
          </a:xfrm>
          <a:prstGeom prst="rect">
            <a:avLst/>
          </a:prstGeom>
          <a:noFill/>
          <a:ln w="28575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>
                <a:solidFill>
                  <a:srgbClr val="000099"/>
                </a:solidFill>
              </a:rPr>
              <a:t>Nee!</a:t>
            </a:r>
          </a:p>
        </p:txBody>
      </p:sp>
    </p:spTree>
    <p:extLst>
      <p:ext uri="{BB962C8B-B14F-4D97-AF65-F5344CB8AC3E}">
        <p14:creationId xmlns:p14="http://schemas.microsoft.com/office/powerpoint/2010/main" val="10423205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27" grpId="0" animBg="1"/>
      <p:bldP spid="72192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4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726065" name="Picture 4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2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 err="1"/>
              <a:t>sterrenstelsels</a:t>
            </a:r>
            <a:r>
              <a:rPr lang="en-US" dirty="0"/>
              <a:t>?</a:t>
            </a:r>
          </a:p>
        </p:txBody>
      </p:sp>
      <p:pic>
        <p:nvPicPr>
          <p:cNvPr id="726021" name="Picture 5" descr="galaxi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1388" y="782638"/>
            <a:ext cx="7016750" cy="441007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726028" name="Text Box 12"/>
          <p:cNvSpPr txBox="1">
            <a:spLocks noChangeArrowheads="1"/>
          </p:cNvSpPr>
          <p:nvPr/>
        </p:nvSpPr>
        <p:spPr bwMode="auto">
          <a:xfrm>
            <a:off x="3903663" y="5591175"/>
            <a:ext cx="4672012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materie</a:t>
            </a:r>
            <a:r>
              <a:rPr lang="en-US" dirty="0"/>
              <a:t> + anti-</a:t>
            </a:r>
            <a:r>
              <a:rPr lang="en-US" dirty="0" err="1"/>
              <a:t>materie</a:t>
            </a:r>
            <a:r>
              <a:rPr lang="en-US" dirty="0"/>
              <a:t> = Intense gamma </a:t>
            </a:r>
            <a:r>
              <a:rPr lang="en-US" dirty="0" err="1"/>
              <a:t>stralen</a:t>
            </a:r>
            <a:r>
              <a:rPr lang="en-US" dirty="0"/>
              <a:t>)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381000" y="5370513"/>
            <a:ext cx="2967038" cy="1268412"/>
            <a:chOff x="168" y="3215"/>
            <a:chExt cx="1922" cy="892"/>
          </a:xfrm>
        </p:grpSpPr>
        <p:sp>
          <p:nvSpPr>
            <p:cNvPr id="726029" name="Rectangle 13"/>
            <p:cNvSpPr>
              <a:spLocks noChangeArrowheads="1"/>
            </p:cNvSpPr>
            <p:nvPr/>
          </p:nvSpPr>
          <p:spPr bwMode="auto">
            <a:xfrm>
              <a:off x="168" y="3215"/>
              <a:ext cx="1922" cy="892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177" y="3240"/>
              <a:ext cx="1859" cy="848"/>
              <a:chOff x="463" y="1260"/>
              <a:chExt cx="2403" cy="1238"/>
            </a:xfrm>
          </p:grpSpPr>
          <p:sp>
            <p:nvSpPr>
              <p:cNvPr id="726031" name="Line 15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26032" name="Line 16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4" name="Group 17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8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6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37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7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9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0" name="Freeform 24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8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2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3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26044" name="Line 28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" name="Group 29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30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8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9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2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1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52" name="Freeform 36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3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4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55" name="Freeform 39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26056" name="Line 40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4" name="Group 41"/>
              <p:cNvGrpSpPr>
                <a:grpSpLocks/>
              </p:cNvGrpSpPr>
              <p:nvPr/>
            </p:nvGrpSpPr>
            <p:grpSpPr bwMode="auto">
              <a:xfrm>
                <a:off x="463" y="1504"/>
                <a:ext cx="421" cy="659"/>
                <a:chOff x="463" y="1344"/>
                <a:chExt cx="421" cy="659"/>
              </a:xfrm>
            </p:grpSpPr>
            <p:sp>
              <p:nvSpPr>
                <p:cNvPr id="726058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463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5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587" y="1364"/>
                  <a:ext cx="297" cy="4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5" name="Group 44"/>
              <p:cNvGrpSpPr>
                <a:grpSpLocks/>
              </p:cNvGrpSpPr>
              <p:nvPr/>
            </p:nvGrpSpPr>
            <p:grpSpPr bwMode="auto">
              <a:xfrm>
                <a:off x="2474" y="1522"/>
                <a:ext cx="392" cy="659"/>
                <a:chOff x="464" y="1344"/>
                <a:chExt cx="392" cy="659"/>
              </a:xfrm>
            </p:grpSpPr>
            <p:sp>
              <p:nvSpPr>
                <p:cNvPr id="72606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464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6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617" y="1364"/>
                  <a:ext cx="239" cy="4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726064" name="Text Box 48"/>
          <p:cNvSpPr txBox="1">
            <a:spLocks noChangeArrowheads="1"/>
          </p:cNvSpPr>
          <p:nvPr/>
        </p:nvSpPr>
        <p:spPr bwMode="auto">
          <a:xfrm>
            <a:off x="7364413" y="4129088"/>
            <a:ext cx="1435100" cy="8239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800">
                <a:solidFill>
                  <a:srgbClr val="66FFFF"/>
                </a:solidFill>
              </a:rPr>
              <a:t>Nee!</a:t>
            </a:r>
          </a:p>
        </p:txBody>
      </p:sp>
      <p:sp>
        <p:nvSpPr>
          <p:cNvPr id="726066" name="AutoShape 50"/>
          <p:cNvSpPr>
            <a:spLocks noChangeArrowheads="1"/>
          </p:cNvSpPr>
          <p:nvPr/>
        </p:nvSpPr>
        <p:spPr bwMode="auto">
          <a:xfrm rot="-3397776">
            <a:off x="7524750" y="5183188"/>
            <a:ext cx="723900" cy="222250"/>
          </a:xfrm>
          <a:prstGeom prst="rightArrow">
            <a:avLst>
              <a:gd name="adj1" fmla="val 50000"/>
              <a:gd name="adj2" fmla="val 81429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cxnSp>
        <p:nvCxnSpPr>
          <p:cNvPr id="45" name="Straight Connector 8"/>
          <p:cNvCxnSpPr>
            <a:cxnSpLocks noChangeShapeType="1"/>
          </p:cNvCxnSpPr>
          <p:nvPr/>
        </p:nvCxnSpPr>
        <p:spPr bwMode="auto">
          <a:xfrm rot="5400000">
            <a:off x="3386442" y="3154764"/>
            <a:ext cx="2286000" cy="38100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ash"/>
            <a:round/>
            <a:headEnd/>
            <a:tailEnd type="none" w="lg" len="lg"/>
          </a:ln>
        </p:spPr>
      </p:cxnSp>
      <p:sp>
        <p:nvSpPr>
          <p:cNvPr id="46" name="Freeform 15"/>
          <p:cNvSpPr>
            <a:spLocks/>
          </p:cNvSpPr>
          <p:nvPr/>
        </p:nvSpPr>
        <p:spPr bwMode="auto">
          <a:xfrm rot="2362129">
            <a:off x="4054780" y="31166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15"/>
          <p:cNvSpPr>
            <a:spLocks/>
          </p:cNvSpPr>
          <p:nvPr/>
        </p:nvSpPr>
        <p:spPr bwMode="auto">
          <a:xfrm rot="7486216">
            <a:off x="4403235" y="3198421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15"/>
          <p:cNvSpPr>
            <a:spLocks/>
          </p:cNvSpPr>
          <p:nvPr/>
        </p:nvSpPr>
        <p:spPr bwMode="auto">
          <a:xfrm rot="2010125">
            <a:off x="3946830" y="38278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48"/>
          <p:cNvSpPr>
            <a:spLocks/>
          </p:cNvSpPr>
          <p:nvPr/>
        </p:nvSpPr>
        <p:spPr bwMode="auto">
          <a:xfrm rot="8330865">
            <a:off x="4357992" y="3831039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852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-0.73368 -0.6310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00" y="-316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80733E-7 -1.75382E-6 L 0.54365 -0.6411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0" y="-3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75 -0.6666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-333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219E-6 1.91578E-6 L 0.53063 -0.5793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00" y="-2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72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0"/>
                                        <p:tgtEl>
                                          <p:spTgt spid="726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028" grpId="0"/>
      <p:bldP spid="726064" grpId="0"/>
      <p:bldP spid="726066" grpId="0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7" name="Picture 6" descr="antimatter_miss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919" y="1320098"/>
            <a:ext cx="6089904" cy="4567428"/>
          </a:xfrm>
          <a:prstGeom prst="rect">
            <a:avLst/>
          </a:prstGeom>
          <a:ln w="25400">
            <a:solidFill>
              <a:srgbClr val="0000FF"/>
            </a:solidFill>
          </a:ln>
          <a:effectLst>
            <a:glow rad="190500">
              <a:srgbClr val="CCFFFF"/>
            </a:glow>
          </a:effectLst>
        </p:spPr>
      </p:pic>
    </p:spTree>
    <p:extLst>
      <p:ext uri="{BB962C8B-B14F-4D97-AF65-F5344CB8AC3E}">
        <p14:creationId xmlns:p14="http://schemas.microsoft.com/office/powerpoint/2010/main" val="21333856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099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517976"/>
            <a:ext cx="9180513" cy="6350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</p:pic>
      <p:sp>
        <p:nvSpPr>
          <p:cNvPr id="80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Terug naar de Oerknal</a:t>
            </a:r>
          </a:p>
        </p:txBody>
      </p:sp>
      <p:sp>
        <p:nvSpPr>
          <p:cNvPr id="809989" name="Text Box 5"/>
          <p:cNvSpPr txBox="1">
            <a:spLocks noChangeArrowheads="1"/>
          </p:cNvSpPr>
          <p:nvPr/>
        </p:nvSpPr>
        <p:spPr bwMode="auto">
          <a:xfrm>
            <a:off x="358775" y="6083300"/>
            <a:ext cx="8609013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Veronderstelling</a:t>
            </a:r>
            <a:r>
              <a:rPr lang="en-US" dirty="0"/>
              <a:t>: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ontstaat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 smtClean="0"/>
              <a:t>antimaterie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741537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80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98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11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vroege</a:t>
            </a:r>
            <a:r>
              <a:rPr lang="en-US" dirty="0"/>
              <a:t> </a:t>
            </a:r>
            <a:r>
              <a:rPr lang="en-US" dirty="0" err="1"/>
              <a:t>hete</a:t>
            </a:r>
            <a:r>
              <a:rPr lang="en-US" dirty="0"/>
              <a:t> </a:t>
            </a:r>
            <a:r>
              <a:rPr lang="en-US" dirty="0" err="1"/>
              <a:t>heelal</a:t>
            </a:r>
            <a:endParaRPr lang="en-US" dirty="0"/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3660775" y="20240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4483100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3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3578225" y="28829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4384675" y="2908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5156200" y="30019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5160963" y="34194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4973638" y="39258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4094163" y="3694113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5499100" y="23272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6108700" y="40290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5407025" y="42545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4246563" y="43942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3144838" y="33797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5864225" y="19986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4260850" y="15462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5683250" y="47815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3165475" y="38131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6000750" y="24749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5508625" y="15716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3941763" y="25685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3090863" y="220503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3552825" y="35385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4030663" y="31146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4064000" y="3489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4987925" y="50752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3857625" y="46831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5765800" y="2017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4546600" y="33210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5362575" y="27654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4778375" y="25781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4089400" y="4176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2855913" y="29718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3763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4241800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4291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3440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3711575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5029200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5106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4951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3790950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3308350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4949825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4454525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3557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5022850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4703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3013075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5275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4129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3929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6483350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6283325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6243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2959100" y="32639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5824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6611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5981700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2" name="Freeform 94"/>
          <p:cNvSpPr>
            <a:spLocks/>
          </p:cNvSpPr>
          <p:nvPr/>
        </p:nvSpPr>
        <p:spPr bwMode="auto">
          <a:xfrm rot="7508540" flipV="1">
            <a:off x="1431925" y="16303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3" name="Oval 95"/>
          <p:cNvSpPr>
            <a:spLocks noChangeArrowheads="1"/>
          </p:cNvSpPr>
          <p:nvPr/>
        </p:nvSpPr>
        <p:spPr bwMode="auto">
          <a:xfrm>
            <a:off x="552450" y="1758950"/>
            <a:ext cx="16510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4" name="Oval 96"/>
          <p:cNvSpPr>
            <a:spLocks noChangeArrowheads="1"/>
          </p:cNvSpPr>
          <p:nvPr/>
        </p:nvSpPr>
        <p:spPr bwMode="auto">
          <a:xfrm>
            <a:off x="2460625" y="1765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5" name="Freeform 97"/>
          <p:cNvSpPr>
            <a:spLocks/>
          </p:cNvSpPr>
          <p:nvPr/>
        </p:nvSpPr>
        <p:spPr bwMode="auto">
          <a:xfrm rot="17091108" flipV="1">
            <a:off x="1281113" y="19796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6" name="Freeform 98"/>
          <p:cNvSpPr>
            <a:spLocks/>
          </p:cNvSpPr>
          <p:nvPr/>
        </p:nvSpPr>
        <p:spPr bwMode="auto">
          <a:xfrm rot="10746042" flipV="1">
            <a:off x="177800" y="37544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7" name="Oval 99"/>
          <p:cNvSpPr>
            <a:spLocks noChangeArrowheads="1"/>
          </p:cNvSpPr>
          <p:nvPr/>
        </p:nvSpPr>
        <p:spPr bwMode="auto">
          <a:xfrm>
            <a:off x="1235075" y="37290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8" name="Oval 100"/>
          <p:cNvSpPr>
            <a:spLocks noChangeArrowheads="1"/>
          </p:cNvSpPr>
          <p:nvPr/>
        </p:nvSpPr>
        <p:spPr bwMode="auto">
          <a:xfrm>
            <a:off x="1216025" y="37798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1301750" y="5578475"/>
            <a:ext cx="6672263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Dus</a:t>
            </a:r>
            <a:r>
              <a:rPr lang="en-US" dirty="0">
                <a:solidFill>
                  <a:schemeClr val="bg1"/>
                </a:solidFill>
              </a:rPr>
              <a:t>: “</a:t>
            </a:r>
            <a:r>
              <a:rPr lang="en-US" dirty="0" err="1">
                <a:solidFill>
                  <a:schemeClr val="bg1"/>
                </a:solidFill>
              </a:rPr>
              <a:t>ietsiepietsie</a:t>
            </a:r>
            <a:r>
              <a:rPr lang="en-US" dirty="0">
                <a:solidFill>
                  <a:schemeClr val="bg1"/>
                </a:solidFill>
              </a:rPr>
              <a:t>” </a:t>
            </a:r>
            <a:r>
              <a:rPr lang="en-US" dirty="0" err="1">
                <a:solidFill>
                  <a:schemeClr val="bg1"/>
                </a:solidFill>
              </a:rPr>
              <a:t>meer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deeltjes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antimaterie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deeltjes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6996113" y="1441450"/>
            <a:ext cx="2119312" cy="3368675"/>
            <a:chOff x="4461" y="278"/>
            <a:chExt cx="1335" cy="2122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25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materie:</a:t>
              </a:r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211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 dirty="0" err="1" smtClean="0"/>
                <a:t>antimaterie</a:t>
              </a:r>
              <a:r>
                <a:rPr lang="en-US" sz="2400" i="1" dirty="0"/>
                <a:t>:</a:t>
              </a:r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licht</a:t>
              </a:r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564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Stel:</a:t>
              </a:r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56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100000000</a:t>
              </a:r>
              <a:r>
                <a:rPr lang="en-US" sz="2400">
                  <a:solidFill>
                    <a:srgbClr val="66FFFF"/>
                  </a:solidFill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9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2314575" y="588963"/>
            <a:ext cx="4857750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Tijd</a:t>
            </a:r>
            <a:r>
              <a:rPr lang="en-US" dirty="0"/>
              <a:t>=0.00000000001 </a:t>
            </a:r>
            <a:r>
              <a:rPr lang="en-US" dirty="0" err="1"/>
              <a:t>seconde</a:t>
            </a:r>
            <a:endParaRPr lang="en-US" dirty="0"/>
          </a:p>
        </p:txBody>
      </p:sp>
      <p:sp>
        <p:nvSpPr>
          <p:cNvPr id="811121" name="Text Box 113"/>
          <p:cNvSpPr txBox="1">
            <a:spLocks noChangeArrowheads="1"/>
          </p:cNvSpPr>
          <p:nvPr/>
        </p:nvSpPr>
        <p:spPr bwMode="auto">
          <a:xfrm>
            <a:off x="219075" y="2779713"/>
            <a:ext cx="15097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(E=mc</a:t>
            </a:r>
            <a:r>
              <a:rPr lang="en-US" baseline="30000"/>
              <a:t>2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985105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09671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1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10972 -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11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04201 -0.127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11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-6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-0.03698 0.103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11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1 7.40741E-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11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06128 -0.0796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811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-4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81481E-6 L 0.05816 0.0796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811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" y="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1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1102" grpId="0" animBg="1"/>
      <p:bldP spid="811102" grpId="1" animBg="1"/>
      <p:bldP spid="811103" grpId="0" animBg="1"/>
      <p:bldP spid="811103" grpId="1" animBg="1"/>
      <p:bldP spid="811104" grpId="0" animBg="1"/>
      <p:bldP spid="811104" grpId="1" animBg="1"/>
      <p:bldP spid="811105" grpId="0" animBg="1"/>
      <p:bldP spid="811105" grpId="1" animBg="1"/>
      <p:bldP spid="811106" grpId="0" animBg="1"/>
      <p:bldP spid="811106" grpId="1" animBg="1"/>
      <p:bldP spid="811107" grpId="0" animBg="1"/>
      <p:bldP spid="811107" grpId="1" animBg="1"/>
      <p:bldP spid="811108" grpId="0" animBg="1"/>
      <p:bldP spid="811108" grpId="1" animBg="1"/>
      <p:bldP spid="81110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41771" name="Oval 75"/>
          <p:cNvSpPr>
            <a:spLocks noChangeArrowheads="1"/>
          </p:cNvSpPr>
          <p:nvPr/>
        </p:nvSpPr>
        <p:spPr bwMode="auto">
          <a:xfrm>
            <a:off x="6534150" y="2581275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41769" name="Oval 73"/>
          <p:cNvSpPr>
            <a:spLocks noChangeArrowheads="1"/>
          </p:cNvSpPr>
          <p:nvPr/>
        </p:nvSpPr>
        <p:spPr bwMode="auto">
          <a:xfrm>
            <a:off x="4867275" y="1225550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41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Bouwstenen</a:t>
            </a:r>
            <a:r>
              <a:rPr lang="en-US" dirty="0"/>
              <a:t> van </a:t>
            </a:r>
            <a:r>
              <a:rPr lang="en-US" dirty="0" err="1"/>
              <a:t>materie</a:t>
            </a:r>
            <a:endParaRPr lang="en-US" dirty="0"/>
          </a:p>
        </p:txBody>
      </p:sp>
      <p:pic>
        <p:nvPicPr>
          <p:cNvPr id="541699" name="Picture 3" descr="atoomkern_3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4005263"/>
            <a:ext cx="1677987" cy="1577975"/>
          </a:xfrm>
          <a:prstGeom prst="rect">
            <a:avLst/>
          </a:prstGeom>
          <a:noFill/>
        </p:spPr>
      </p:pic>
      <p:pic>
        <p:nvPicPr>
          <p:cNvPr id="541700" name="Picture 4" descr="molekuul_FRUCTO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8250" y="1463675"/>
            <a:ext cx="1657350" cy="1408113"/>
          </a:xfrm>
          <a:prstGeom prst="rect">
            <a:avLst/>
          </a:prstGeom>
          <a:noFill/>
        </p:spPr>
      </p:pic>
      <p:pic>
        <p:nvPicPr>
          <p:cNvPr id="541701" name="Picture 5" descr="bloe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950" y="1536700"/>
            <a:ext cx="1196975" cy="1422400"/>
          </a:xfrm>
          <a:prstGeom prst="rect">
            <a:avLst/>
          </a:prstGeom>
          <a:noFill/>
        </p:spPr>
      </p:pic>
      <p:sp>
        <p:nvSpPr>
          <p:cNvPr id="541702" name="Oval 6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541703" name="Group 7"/>
          <p:cNvGrpSpPr>
            <a:grpSpLocks/>
          </p:cNvGrpSpPr>
          <p:nvPr/>
        </p:nvGrpSpPr>
        <p:grpSpPr bwMode="auto">
          <a:xfrm>
            <a:off x="3786188" y="1196975"/>
            <a:ext cx="3030537" cy="1939925"/>
            <a:chOff x="1200" y="1248"/>
            <a:chExt cx="1909" cy="1222"/>
          </a:xfrm>
        </p:grpSpPr>
        <p:sp>
          <p:nvSpPr>
            <p:cNvPr id="541704" name="Oval 8"/>
            <p:cNvSpPr>
              <a:spLocks noChangeArrowheads="1"/>
            </p:cNvSpPr>
            <p:nvPr/>
          </p:nvSpPr>
          <p:spPr bwMode="auto">
            <a:xfrm>
              <a:off x="1200" y="1845"/>
              <a:ext cx="48" cy="48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05" name="Oval 9"/>
            <p:cNvSpPr>
              <a:spLocks noChangeArrowheads="1"/>
            </p:cNvSpPr>
            <p:nvPr/>
          </p:nvSpPr>
          <p:spPr bwMode="auto">
            <a:xfrm>
              <a:off x="1872" y="124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06" name="Line 10"/>
            <p:cNvSpPr>
              <a:spLocks noChangeShapeType="1"/>
            </p:cNvSpPr>
            <p:nvPr/>
          </p:nvSpPr>
          <p:spPr bwMode="auto">
            <a:xfrm>
              <a:off x="1215" y="1894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07" name="Line 11"/>
            <p:cNvSpPr>
              <a:spLocks noChangeShapeType="1"/>
            </p:cNvSpPr>
            <p:nvPr/>
          </p:nvSpPr>
          <p:spPr bwMode="auto">
            <a:xfrm flipV="1">
              <a:off x="1218" y="1301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08" name="Group 12"/>
          <p:cNvGrpSpPr>
            <a:grpSpLocks/>
          </p:cNvGrpSpPr>
          <p:nvPr/>
        </p:nvGrpSpPr>
        <p:grpSpPr bwMode="auto">
          <a:xfrm>
            <a:off x="4724400" y="3108325"/>
            <a:ext cx="3276600" cy="2640013"/>
            <a:chOff x="3312" y="2443"/>
            <a:chExt cx="2064" cy="1663"/>
          </a:xfrm>
        </p:grpSpPr>
        <p:sp>
          <p:nvSpPr>
            <p:cNvPr id="541709" name="Oval 13"/>
            <p:cNvSpPr>
              <a:spLocks noChangeArrowheads="1"/>
            </p:cNvSpPr>
            <p:nvPr/>
          </p:nvSpPr>
          <p:spPr bwMode="auto">
            <a:xfrm rot="19090811" flipH="1">
              <a:off x="5015" y="2661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10" name="Oval 14"/>
            <p:cNvSpPr>
              <a:spLocks noChangeArrowheads="1"/>
            </p:cNvSpPr>
            <p:nvPr/>
          </p:nvSpPr>
          <p:spPr bwMode="auto">
            <a:xfrm rot="19090811" flipH="1">
              <a:off x="3312" y="2884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11" name="Line 15"/>
            <p:cNvSpPr>
              <a:spLocks noChangeShapeType="1"/>
            </p:cNvSpPr>
            <p:nvPr/>
          </p:nvSpPr>
          <p:spPr bwMode="auto">
            <a:xfrm rot="19090811" flipH="1">
              <a:off x="4218" y="3104"/>
              <a:ext cx="1158" cy="323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12" name="Line 16"/>
            <p:cNvSpPr>
              <a:spLocks noChangeShapeType="1"/>
            </p:cNvSpPr>
            <p:nvPr/>
          </p:nvSpPr>
          <p:spPr bwMode="auto">
            <a:xfrm rot="-2509189" flipH="1" flipV="1">
              <a:off x="3858" y="2443"/>
              <a:ext cx="1124" cy="682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13" name="Group 17"/>
          <p:cNvGrpSpPr>
            <a:grpSpLocks/>
          </p:cNvGrpSpPr>
          <p:nvPr/>
        </p:nvGrpSpPr>
        <p:grpSpPr bwMode="auto">
          <a:xfrm>
            <a:off x="3030538" y="4625975"/>
            <a:ext cx="2762250" cy="1277938"/>
            <a:chOff x="2245" y="3399"/>
            <a:chExt cx="1740" cy="805"/>
          </a:xfrm>
        </p:grpSpPr>
        <p:sp>
          <p:nvSpPr>
            <p:cNvPr id="541714" name="Oval 18"/>
            <p:cNvSpPr>
              <a:spLocks noChangeArrowheads="1"/>
            </p:cNvSpPr>
            <p:nvPr/>
          </p:nvSpPr>
          <p:spPr bwMode="auto">
            <a:xfrm flipH="1">
              <a:off x="3744" y="3595"/>
              <a:ext cx="241" cy="249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15" name="Oval 19"/>
            <p:cNvSpPr>
              <a:spLocks noChangeArrowheads="1"/>
            </p:cNvSpPr>
            <p:nvPr/>
          </p:nvSpPr>
          <p:spPr bwMode="auto">
            <a:xfrm flipH="1">
              <a:off x="2245" y="3403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16" name="Line 20"/>
            <p:cNvSpPr>
              <a:spLocks noChangeShapeType="1"/>
            </p:cNvSpPr>
            <p:nvPr/>
          </p:nvSpPr>
          <p:spPr bwMode="auto">
            <a:xfrm flipH="1">
              <a:off x="2726" y="3838"/>
              <a:ext cx="1183" cy="360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17" name="Line 21"/>
            <p:cNvSpPr>
              <a:spLocks noChangeShapeType="1"/>
            </p:cNvSpPr>
            <p:nvPr/>
          </p:nvSpPr>
          <p:spPr bwMode="auto">
            <a:xfrm flipH="1" flipV="1">
              <a:off x="2690" y="3399"/>
              <a:ext cx="1184" cy="19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18" name="Group 22"/>
          <p:cNvGrpSpPr>
            <a:grpSpLocks/>
          </p:cNvGrpSpPr>
          <p:nvPr/>
        </p:nvGrpSpPr>
        <p:grpSpPr bwMode="auto">
          <a:xfrm>
            <a:off x="2832100" y="3240088"/>
            <a:ext cx="3149600" cy="1501775"/>
            <a:chOff x="2120" y="2526"/>
            <a:chExt cx="1984" cy="946"/>
          </a:xfrm>
        </p:grpSpPr>
        <p:sp>
          <p:nvSpPr>
            <p:cNvPr id="541719" name="Oval 23"/>
            <p:cNvSpPr>
              <a:spLocks noChangeArrowheads="1"/>
            </p:cNvSpPr>
            <p:nvPr/>
          </p:nvSpPr>
          <p:spPr bwMode="auto">
            <a:xfrm rot="678015" flipH="1">
              <a:off x="2120" y="2526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20" name="Oval 24"/>
            <p:cNvSpPr>
              <a:spLocks noChangeArrowheads="1"/>
            </p:cNvSpPr>
            <p:nvPr/>
          </p:nvSpPr>
          <p:spPr bwMode="auto">
            <a:xfrm rot="678015" flipH="1">
              <a:off x="3869" y="3106"/>
              <a:ext cx="235" cy="243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21" name="Line 25"/>
            <p:cNvSpPr>
              <a:spLocks noChangeShapeType="1"/>
            </p:cNvSpPr>
            <p:nvPr/>
          </p:nvSpPr>
          <p:spPr bwMode="auto">
            <a:xfrm rot="678015" flipH="1">
              <a:off x="2533" y="3203"/>
              <a:ext cx="1440" cy="269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22" name="Line 26"/>
            <p:cNvSpPr>
              <a:spLocks noChangeShapeType="1"/>
            </p:cNvSpPr>
            <p:nvPr/>
          </p:nvSpPr>
          <p:spPr bwMode="auto">
            <a:xfrm rot="678015" flipH="1" flipV="1">
              <a:off x="2637" y="2696"/>
              <a:ext cx="1448" cy="28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23" name="Group 27"/>
          <p:cNvGrpSpPr>
            <a:grpSpLocks/>
          </p:cNvGrpSpPr>
          <p:nvPr/>
        </p:nvGrpSpPr>
        <p:grpSpPr bwMode="auto">
          <a:xfrm>
            <a:off x="7137400" y="4176713"/>
            <a:ext cx="1206500" cy="1774825"/>
            <a:chOff x="4832" y="3116"/>
            <a:chExt cx="760" cy="1118"/>
          </a:xfrm>
        </p:grpSpPr>
        <p:sp>
          <p:nvSpPr>
            <p:cNvPr id="541724" name="Oval 28"/>
            <p:cNvSpPr>
              <a:spLocks noChangeArrowheads="1"/>
            </p:cNvSpPr>
            <p:nvPr/>
          </p:nvSpPr>
          <p:spPr bwMode="auto">
            <a:xfrm rot="15040437" flipH="1">
              <a:off x="5118" y="3125"/>
              <a:ext cx="76" cy="76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25" name="Oval 29"/>
            <p:cNvSpPr>
              <a:spLocks noChangeArrowheads="1"/>
            </p:cNvSpPr>
            <p:nvPr/>
          </p:nvSpPr>
          <p:spPr bwMode="auto">
            <a:xfrm rot="15040437" flipH="1">
              <a:off x="4937" y="3579"/>
              <a:ext cx="659" cy="65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26" name="Line 30"/>
            <p:cNvSpPr>
              <a:spLocks noChangeShapeType="1"/>
            </p:cNvSpPr>
            <p:nvPr/>
          </p:nvSpPr>
          <p:spPr bwMode="auto">
            <a:xfrm rot="15040437" flipH="1">
              <a:off x="5043" y="3361"/>
              <a:ext cx="617" cy="12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27" name="Line 31"/>
            <p:cNvSpPr>
              <a:spLocks noChangeShapeType="1"/>
            </p:cNvSpPr>
            <p:nvPr/>
          </p:nvSpPr>
          <p:spPr bwMode="auto">
            <a:xfrm rot="-6559563" flipH="1" flipV="1">
              <a:off x="4729" y="3307"/>
              <a:ext cx="608" cy="40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541728" name="Picture 32" descr="bolletje_3D_bruin_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75538" y="5151438"/>
            <a:ext cx="715962" cy="715962"/>
          </a:xfrm>
          <a:prstGeom prst="rect">
            <a:avLst/>
          </a:prstGeom>
          <a:noFill/>
        </p:spPr>
      </p:pic>
      <p:pic>
        <p:nvPicPr>
          <p:cNvPr id="541729" name="Picture 33" descr="bolletje_3D_groen_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66788" y="3490913"/>
            <a:ext cx="819150" cy="819150"/>
          </a:xfrm>
          <a:prstGeom prst="rect">
            <a:avLst/>
          </a:prstGeom>
          <a:noFill/>
        </p:spPr>
      </p:pic>
      <p:pic>
        <p:nvPicPr>
          <p:cNvPr id="541730" name="Picture 34" descr="bolletje_3D_geel_u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76338" y="4872038"/>
            <a:ext cx="842962" cy="842962"/>
          </a:xfrm>
          <a:prstGeom prst="rect">
            <a:avLst/>
          </a:prstGeom>
          <a:noFill/>
        </p:spPr>
      </p:pic>
      <p:grpSp>
        <p:nvGrpSpPr>
          <p:cNvPr id="541731" name="Group 35"/>
          <p:cNvGrpSpPr>
            <a:grpSpLocks/>
          </p:cNvGrpSpPr>
          <p:nvPr/>
        </p:nvGrpSpPr>
        <p:grpSpPr bwMode="auto">
          <a:xfrm>
            <a:off x="2971800" y="3476625"/>
            <a:ext cx="1019175" cy="1019175"/>
            <a:chOff x="2217" y="2601"/>
            <a:chExt cx="642" cy="642"/>
          </a:xfrm>
        </p:grpSpPr>
        <p:pic>
          <p:nvPicPr>
            <p:cNvPr id="541732" name="Picture 36" descr="bolletje_3D_rood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217" y="2601"/>
              <a:ext cx="642" cy="642"/>
            </a:xfrm>
            <a:prstGeom prst="rect">
              <a:avLst/>
            </a:prstGeom>
            <a:noFill/>
          </p:spPr>
        </p:pic>
        <p:pic>
          <p:nvPicPr>
            <p:cNvPr id="541733" name="Picture 37" descr="bolletje_3D_geel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457" y="2979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4" name="Picture 38" descr="bolletje_3D_groen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13" y="271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5" name="Picture 39" descr="bolletje_3D_groen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595" y="2751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541736" name="Group 40"/>
          <p:cNvGrpSpPr>
            <a:grpSpLocks/>
          </p:cNvGrpSpPr>
          <p:nvPr/>
        </p:nvGrpSpPr>
        <p:grpSpPr bwMode="auto">
          <a:xfrm>
            <a:off x="3209925" y="4810125"/>
            <a:ext cx="981075" cy="981075"/>
            <a:chOff x="2343" y="3495"/>
            <a:chExt cx="618" cy="618"/>
          </a:xfrm>
        </p:grpSpPr>
        <p:pic>
          <p:nvPicPr>
            <p:cNvPr id="541737" name="Picture 41" descr="bolletje_3D_blauw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343" y="3495"/>
              <a:ext cx="618" cy="618"/>
            </a:xfrm>
            <a:prstGeom prst="rect">
              <a:avLst/>
            </a:prstGeom>
            <a:noFill/>
          </p:spPr>
        </p:pic>
        <p:pic>
          <p:nvPicPr>
            <p:cNvPr id="541738" name="Picture 42" descr="bolletje_3D_geel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691" y="364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9" name="Picture 43" descr="bolletje_3D_geel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451" y="358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40" name="Picture 44" descr="bolletje_3D_groen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541" y="3837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541741" name="Group 45"/>
          <p:cNvGrpSpPr>
            <a:grpSpLocks/>
          </p:cNvGrpSpPr>
          <p:nvPr/>
        </p:nvGrpSpPr>
        <p:grpSpPr bwMode="auto">
          <a:xfrm>
            <a:off x="977900" y="4576763"/>
            <a:ext cx="2678113" cy="1231900"/>
            <a:chOff x="952" y="3368"/>
            <a:chExt cx="1687" cy="776"/>
          </a:xfrm>
        </p:grpSpPr>
        <p:sp>
          <p:nvSpPr>
            <p:cNvPr id="541742" name="Oval 46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43" name="Oval 47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44" name="Line 48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45" name="Line 49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46" name="Group 50"/>
          <p:cNvGrpSpPr>
            <a:grpSpLocks/>
          </p:cNvGrpSpPr>
          <p:nvPr/>
        </p:nvGrpSpPr>
        <p:grpSpPr bwMode="auto">
          <a:xfrm>
            <a:off x="758825" y="3284538"/>
            <a:ext cx="2678113" cy="1231900"/>
            <a:chOff x="952" y="3368"/>
            <a:chExt cx="1687" cy="776"/>
          </a:xfrm>
        </p:grpSpPr>
        <p:sp>
          <p:nvSpPr>
            <p:cNvPr id="541747" name="Oval 51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541748" name="Oval 52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49" name="Line 53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50" name="Line 54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sp>
        <p:nvSpPr>
          <p:cNvPr id="541751" name="Text Box 55"/>
          <p:cNvSpPr txBox="1">
            <a:spLocks noChangeArrowheads="1"/>
          </p:cNvSpPr>
          <p:nvPr/>
        </p:nvSpPr>
        <p:spPr bwMode="auto">
          <a:xfrm rot="-5400000">
            <a:off x="-596377" y="4176966"/>
            <a:ext cx="1970190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008000"/>
                </a:solidFill>
                <a:latin typeface="+mn-lt"/>
              </a:rPr>
              <a:t>quarks</a:t>
            </a:r>
          </a:p>
        </p:txBody>
      </p:sp>
      <p:sp>
        <p:nvSpPr>
          <p:cNvPr id="541752" name="Text Box 56"/>
          <p:cNvSpPr txBox="1">
            <a:spLocks noChangeArrowheads="1"/>
          </p:cNvSpPr>
          <p:nvPr/>
        </p:nvSpPr>
        <p:spPr bwMode="auto">
          <a:xfrm rot="5400000">
            <a:off x="7660124" y="5168510"/>
            <a:ext cx="2150702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8000"/>
                </a:solidFill>
                <a:latin typeface="+mn-lt"/>
              </a:rPr>
              <a:t>elektron</a:t>
            </a:r>
            <a:endParaRPr lang="en-US" sz="36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541753" name="Text Box 57"/>
          <p:cNvSpPr txBox="1">
            <a:spLocks noChangeArrowheads="1"/>
          </p:cNvSpPr>
          <p:nvPr/>
        </p:nvSpPr>
        <p:spPr bwMode="auto">
          <a:xfrm>
            <a:off x="5013608" y="5799598"/>
            <a:ext cx="1421783" cy="523220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Nucleus</a:t>
            </a:r>
          </a:p>
        </p:txBody>
      </p:sp>
      <p:sp>
        <p:nvSpPr>
          <p:cNvPr id="541754" name="Text Box 58"/>
          <p:cNvSpPr txBox="1">
            <a:spLocks noChangeArrowheads="1"/>
          </p:cNvSpPr>
          <p:nvPr/>
        </p:nvSpPr>
        <p:spPr bwMode="auto">
          <a:xfrm>
            <a:off x="2946400" y="5883275"/>
            <a:ext cx="1625600" cy="955675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neutron</a:t>
            </a:r>
          </a:p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proton</a:t>
            </a:r>
          </a:p>
        </p:txBody>
      </p:sp>
      <p:grpSp>
        <p:nvGrpSpPr>
          <p:cNvPr id="541755" name="Group 59"/>
          <p:cNvGrpSpPr>
            <a:grpSpLocks/>
          </p:cNvGrpSpPr>
          <p:nvPr/>
        </p:nvGrpSpPr>
        <p:grpSpPr bwMode="auto">
          <a:xfrm>
            <a:off x="5397500" y="1963738"/>
            <a:ext cx="3092450" cy="2543175"/>
            <a:chOff x="3736" y="1722"/>
            <a:chExt cx="1948" cy="1602"/>
          </a:xfrm>
        </p:grpSpPr>
        <p:sp>
          <p:nvSpPr>
            <p:cNvPr id="541756" name="Oval 60"/>
            <p:cNvSpPr>
              <a:spLocks noChangeArrowheads="1"/>
            </p:cNvSpPr>
            <p:nvPr/>
          </p:nvSpPr>
          <p:spPr bwMode="auto">
            <a:xfrm rot="-19248556">
              <a:off x="4447" y="2102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57" name="Oval 61"/>
            <p:cNvSpPr>
              <a:spLocks noChangeArrowheads="1"/>
            </p:cNvSpPr>
            <p:nvPr/>
          </p:nvSpPr>
          <p:spPr bwMode="auto">
            <a:xfrm rot="-19248556">
              <a:off x="3956" y="1935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58" name="Line 62"/>
            <p:cNvSpPr>
              <a:spLocks noChangeShapeType="1"/>
            </p:cNvSpPr>
            <p:nvPr/>
          </p:nvSpPr>
          <p:spPr bwMode="auto">
            <a:xfrm rot="-19248556">
              <a:off x="3736" y="2300"/>
              <a:ext cx="993" cy="378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59" name="Line 63"/>
            <p:cNvSpPr>
              <a:spLocks noChangeShapeType="1"/>
            </p:cNvSpPr>
            <p:nvPr/>
          </p:nvSpPr>
          <p:spPr bwMode="auto">
            <a:xfrm rot="2351444" flipV="1">
              <a:off x="4107" y="1722"/>
              <a:ext cx="1035" cy="6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60" name="Group 64"/>
          <p:cNvGrpSpPr>
            <a:grpSpLocks/>
          </p:cNvGrpSpPr>
          <p:nvPr/>
        </p:nvGrpSpPr>
        <p:grpSpPr bwMode="auto">
          <a:xfrm>
            <a:off x="6786563" y="2185988"/>
            <a:ext cx="1506537" cy="2217737"/>
            <a:chOff x="4275" y="1336"/>
            <a:chExt cx="949" cy="1397"/>
          </a:xfrm>
        </p:grpSpPr>
        <p:pic>
          <p:nvPicPr>
            <p:cNvPr id="541761" name="Picture 65" descr="atoom_3D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275" y="1743"/>
              <a:ext cx="949" cy="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41762" name="Text Box 66"/>
            <p:cNvSpPr txBox="1">
              <a:spLocks noChangeArrowheads="1"/>
            </p:cNvSpPr>
            <p:nvPr/>
          </p:nvSpPr>
          <p:spPr bwMode="auto">
            <a:xfrm>
              <a:off x="4470" y="1336"/>
              <a:ext cx="522" cy="237"/>
            </a:xfrm>
            <a:prstGeom prst="rect">
              <a:avLst/>
            </a:prstGeom>
            <a:solidFill>
              <a:srgbClr val="E3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solidFill>
                    <a:schemeClr val="tx1"/>
                  </a:solidFill>
                  <a:latin typeface="Arial" charset="0"/>
                </a:rPr>
                <a:t>atoom</a:t>
              </a:r>
            </a:p>
          </p:txBody>
        </p:sp>
      </p:grpSp>
      <p:grpSp>
        <p:nvGrpSpPr>
          <p:cNvPr id="541763" name="Group 67"/>
          <p:cNvGrpSpPr>
            <a:grpSpLocks/>
          </p:cNvGrpSpPr>
          <p:nvPr/>
        </p:nvGrpSpPr>
        <p:grpSpPr bwMode="auto">
          <a:xfrm>
            <a:off x="1395413" y="1219200"/>
            <a:ext cx="3006725" cy="1939925"/>
            <a:chOff x="879" y="768"/>
            <a:chExt cx="1894" cy="1222"/>
          </a:xfrm>
        </p:grpSpPr>
        <p:sp>
          <p:nvSpPr>
            <p:cNvPr id="541764" name="Oval 68"/>
            <p:cNvSpPr>
              <a:spLocks noChangeArrowheads="1"/>
            </p:cNvSpPr>
            <p:nvPr/>
          </p:nvSpPr>
          <p:spPr bwMode="auto">
            <a:xfrm>
              <a:off x="1536" y="76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65" name="Line 69"/>
            <p:cNvSpPr>
              <a:spLocks noChangeShapeType="1"/>
            </p:cNvSpPr>
            <p:nvPr/>
          </p:nvSpPr>
          <p:spPr bwMode="auto">
            <a:xfrm flipV="1">
              <a:off x="882" y="816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66" name="Line 70"/>
            <p:cNvSpPr>
              <a:spLocks noChangeShapeType="1"/>
            </p:cNvSpPr>
            <p:nvPr/>
          </p:nvSpPr>
          <p:spPr bwMode="auto">
            <a:xfrm>
              <a:off x="879" y="1365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541767" name="Picture 71" descr="plantcel"/>
          <p:cNvPicPr>
            <a:picLocks noGrp="1" noChangeAspect="1" noChangeArrowheads="1"/>
          </p:cNvPicPr>
          <p:nvPr>
            <p:ph idx="1"/>
          </p:nvPr>
        </p:nvPicPr>
        <p:blipFill>
          <a:blip r:embed="rId15" cstate="print"/>
          <a:srcRect/>
          <a:stretch>
            <a:fillRect/>
          </a:stretch>
        </p:blipFill>
        <p:spPr>
          <a:xfrm>
            <a:off x="2819400" y="1143000"/>
            <a:ext cx="1277938" cy="1974850"/>
          </a:xfrm>
          <a:noFill/>
          <a:ln/>
        </p:spPr>
      </p:pic>
      <p:sp>
        <p:nvSpPr>
          <p:cNvPr id="541768" name="Oval 72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7820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4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4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4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4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4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4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771" grpId="0" animBg="1"/>
      <p:bldP spid="541769" grpId="0" animBg="1"/>
      <p:bldP spid="541751" grpId="0" animBg="1"/>
      <p:bldP spid="541752" grpId="0" animBg="1"/>
      <p:bldP spid="541753" grpId="0" animBg="1"/>
      <p:bldP spid="54175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4325" y="6525987"/>
            <a:ext cx="3568700" cy="30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5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Het afgekoelde heelal</a:t>
            </a:r>
          </a:p>
        </p:txBody>
      </p:sp>
      <p:sp>
        <p:nvSpPr>
          <p:cNvPr id="753669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53670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672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88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90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96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31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2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3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4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5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6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7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8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9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0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1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2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3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4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5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6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7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9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0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1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2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3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4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5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6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7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2" name="Group 141"/>
          <p:cNvGrpSpPr>
            <a:grpSpLocks/>
          </p:cNvGrpSpPr>
          <p:nvPr/>
        </p:nvGrpSpPr>
        <p:grpSpPr bwMode="auto">
          <a:xfrm>
            <a:off x="7023100" y="1022350"/>
            <a:ext cx="2049463" cy="1565275"/>
            <a:chOff x="4469" y="644"/>
            <a:chExt cx="1291" cy="986"/>
          </a:xfrm>
        </p:grpSpPr>
        <p:sp>
          <p:nvSpPr>
            <p:cNvPr id="753765" name="Oval 101"/>
            <p:cNvSpPr>
              <a:spLocks noChangeArrowheads="1"/>
            </p:cNvSpPr>
            <p:nvPr/>
          </p:nvSpPr>
          <p:spPr bwMode="auto">
            <a:xfrm>
              <a:off x="4483" y="1100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53766" name="Freeform 102"/>
            <p:cNvSpPr>
              <a:spLocks/>
            </p:cNvSpPr>
            <p:nvPr/>
          </p:nvSpPr>
          <p:spPr bwMode="auto">
            <a:xfrm rot="10692085" flipV="1">
              <a:off x="4469" y="1450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753767" name="Oval 103"/>
            <p:cNvSpPr>
              <a:spLocks noChangeArrowheads="1"/>
            </p:cNvSpPr>
            <p:nvPr/>
          </p:nvSpPr>
          <p:spPr bwMode="auto">
            <a:xfrm>
              <a:off x="4478" y="734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53768" name="Text Box 104"/>
            <p:cNvSpPr txBox="1">
              <a:spLocks noChangeArrowheads="1"/>
            </p:cNvSpPr>
            <p:nvPr/>
          </p:nvSpPr>
          <p:spPr bwMode="auto">
            <a:xfrm>
              <a:off x="4636" y="644"/>
              <a:ext cx="757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</a:t>
              </a:r>
            </a:p>
          </p:txBody>
        </p:sp>
        <p:sp>
          <p:nvSpPr>
            <p:cNvPr id="753769" name="Text Box 105"/>
            <p:cNvSpPr txBox="1">
              <a:spLocks noChangeArrowheads="1"/>
            </p:cNvSpPr>
            <p:nvPr/>
          </p:nvSpPr>
          <p:spPr bwMode="auto">
            <a:xfrm>
              <a:off x="4617" y="1011"/>
              <a:ext cx="1143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 dirty="0" err="1" smtClean="0"/>
                <a:t>antimaterie</a:t>
              </a:r>
              <a:endParaRPr lang="en-US" sz="2400" i="1" dirty="0"/>
            </a:p>
          </p:txBody>
        </p:sp>
        <p:sp>
          <p:nvSpPr>
            <p:cNvPr id="753770" name="Text Box 106"/>
            <p:cNvSpPr txBox="1">
              <a:spLocks noChangeArrowheads="1"/>
            </p:cNvSpPr>
            <p:nvPr/>
          </p:nvSpPr>
          <p:spPr bwMode="auto">
            <a:xfrm>
              <a:off x="4695" y="134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licht</a:t>
              </a:r>
            </a:p>
          </p:txBody>
        </p:sp>
      </p:grpSp>
      <p:sp>
        <p:nvSpPr>
          <p:cNvPr id="753771" name="Text Box 107"/>
          <p:cNvSpPr txBox="1">
            <a:spLocks noChangeArrowheads="1"/>
          </p:cNvSpPr>
          <p:nvPr/>
        </p:nvSpPr>
        <p:spPr bwMode="auto">
          <a:xfrm>
            <a:off x="527050" y="5459413"/>
            <a:ext cx="8142288" cy="13731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blijft</a:t>
            </a:r>
            <a:r>
              <a:rPr lang="en-US" dirty="0">
                <a:solidFill>
                  <a:schemeClr val="bg1"/>
                </a:solidFill>
              </a:rPr>
              <a:t> over: </a:t>
            </a:r>
            <a:r>
              <a:rPr lang="en-US" dirty="0" err="1">
                <a:solidFill>
                  <a:srgbClr val="FFFF00"/>
                </a:solidFill>
              </a:rPr>
              <a:t>veel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licht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en </a:t>
            </a:r>
            <a:r>
              <a:rPr lang="en-US" dirty="0" err="1">
                <a:solidFill>
                  <a:schemeClr val="bg1"/>
                </a:solidFill>
              </a:rPr>
              <a:t>een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beetje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Verhouding</a:t>
            </a:r>
            <a:r>
              <a:rPr lang="en-US" dirty="0">
                <a:solidFill>
                  <a:schemeClr val="bg1"/>
                </a:solidFill>
              </a:rPr>
              <a:t> : </a:t>
            </a:r>
            <a:r>
              <a:rPr lang="en-US" dirty="0">
                <a:solidFill>
                  <a:srgbClr val="FFFF00"/>
                </a:solidFill>
              </a:rPr>
              <a:t>100000000</a:t>
            </a:r>
            <a:r>
              <a:rPr lang="en-US" dirty="0"/>
              <a:t>     </a:t>
            </a:r>
            <a:r>
              <a:rPr lang="en-US" dirty="0">
                <a:solidFill>
                  <a:schemeClr val="bg1"/>
                </a:solidFill>
              </a:rPr>
              <a:t> :        </a:t>
            </a:r>
            <a:r>
              <a:rPr lang="en-US" dirty="0">
                <a:solidFill>
                  <a:srgbClr val="66FFFF"/>
                </a:solidFill>
              </a:rPr>
              <a:t>1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                                          </a:t>
            </a:r>
            <a:r>
              <a:rPr lang="en-US" dirty="0" err="1" smtClean="0">
                <a:solidFill>
                  <a:schemeClr val="bg1"/>
                </a:solidFill>
              </a:rPr>
              <a:t>Ons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huidige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heelal</a:t>
            </a:r>
            <a:r>
              <a:rPr lang="en-US" dirty="0" smtClean="0">
                <a:solidFill>
                  <a:schemeClr val="bg1"/>
                </a:solidFill>
              </a:rPr>
              <a:t>….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53775" name="Freeform 111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6" name="Freeform 112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8" name="Freeform 114"/>
          <p:cNvSpPr>
            <a:spLocks/>
          </p:cNvSpPr>
          <p:nvPr/>
        </p:nvSpPr>
        <p:spPr bwMode="auto">
          <a:xfrm rot="10746042" flipV="1">
            <a:off x="5014913" y="40068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9" name="Freeform 115"/>
          <p:cNvSpPr>
            <a:spLocks/>
          </p:cNvSpPr>
          <p:nvPr/>
        </p:nvSpPr>
        <p:spPr bwMode="auto">
          <a:xfrm rot="10746042" flipV="1">
            <a:off x="4105275" y="34972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0" name="Freeform 116"/>
          <p:cNvSpPr>
            <a:spLocks/>
          </p:cNvSpPr>
          <p:nvPr/>
        </p:nvSpPr>
        <p:spPr bwMode="auto">
          <a:xfrm rot="10746042" flipV="1">
            <a:off x="3889375" y="41354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1" name="Freeform 117"/>
          <p:cNvSpPr>
            <a:spLocks/>
          </p:cNvSpPr>
          <p:nvPr/>
        </p:nvSpPr>
        <p:spPr bwMode="auto">
          <a:xfrm rot="10746042" flipV="1">
            <a:off x="5191125" y="17510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2" name="Freeform 118"/>
          <p:cNvSpPr>
            <a:spLocks/>
          </p:cNvSpPr>
          <p:nvPr/>
        </p:nvSpPr>
        <p:spPr bwMode="auto">
          <a:xfrm rot="10746042" flipV="1">
            <a:off x="5638800" y="23764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3" name="Freeform 119"/>
          <p:cNvSpPr>
            <a:spLocks/>
          </p:cNvSpPr>
          <p:nvPr/>
        </p:nvSpPr>
        <p:spPr bwMode="auto">
          <a:xfrm rot="10746042" flipV="1">
            <a:off x="5068888" y="26606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4" name="Freeform 120"/>
          <p:cNvSpPr>
            <a:spLocks/>
          </p:cNvSpPr>
          <p:nvPr/>
        </p:nvSpPr>
        <p:spPr bwMode="auto">
          <a:xfrm rot="10746042" flipV="1">
            <a:off x="4660900" y="28559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5" name="Freeform 121"/>
          <p:cNvSpPr>
            <a:spLocks/>
          </p:cNvSpPr>
          <p:nvPr/>
        </p:nvSpPr>
        <p:spPr bwMode="auto">
          <a:xfrm rot="10746042" flipV="1">
            <a:off x="4222750" y="3082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6" name="Freeform 122"/>
          <p:cNvSpPr>
            <a:spLocks/>
          </p:cNvSpPr>
          <p:nvPr/>
        </p:nvSpPr>
        <p:spPr bwMode="auto">
          <a:xfrm rot="10746042" flipV="1">
            <a:off x="3579813" y="32797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7" name="Freeform 123"/>
          <p:cNvSpPr>
            <a:spLocks/>
          </p:cNvSpPr>
          <p:nvPr/>
        </p:nvSpPr>
        <p:spPr bwMode="auto">
          <a:xfrm rot="10746042" flipV="1">
            <a:off x="3024188" y="2620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8" name="Freeform 124"/>
          <p:cNvSpPr>
            <a:spLocks/>
          </p:cNvSpPr>
          <p:nvPr/>
        </p:nvSpPr>
        <p:spPr bwMode="auto">
          <a:xfrm rot="10746042" flipV="1">
            <a:off x="2984500" y="30686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9" name="Freeform 125"/>
          <p:cNvSpPr>
            <a:spLocks/>
          </p:cNvSpPr>
          <p:nvPr/>
        </p:nvSpPr>
        <p:spPr bwMode="auto">
          <a:xfrm rot="10746042" flipV="1">
            <a:off x="3244850" y="23558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0" name="Freeform 126"/>
          <p:cNvSpPr>
            <a:spLocks/>
          </p:cNvSpPr>
          <p:nvPr/>
        </p:nvSpPr>
        <p:spPr bwMode="auto">
          <a:xfrm rot="10746042" flipV="1">
            <a:off x="4325938" y="24336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1" name="Freeform 127"/>
          <p:cNvSpPr>
            <a:spLocks/>
          </p:cNvSpPr>
          <p:nvPr/>
        </p:nvSpPr>
        <p:spPr bwMode="auto">
          <a:xfrm rot="10746042" flipV="1">
            <a:off x="6116638" y="4017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2" name="Freeform 128"/>
          <p:cNvSpPr>
            <a:spLocks/>
          </p:cNvSpPr>
          <p:nvPr/>
        </p:nvSpPr>
        <p:spPr bwMode="auto">
          <a:xfrm rot="10746042" flipV="1">
            <a:off x="6121400" y="28876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3" name="Freeform 129"/>
          <p:cNvSpPr>
            <a:spLocks/>
          </p:cNvSpPr>
          <p:nvPr/>
        </p:nvSpPr>
        <p:spPr bwMode="auto">
          <a:xfrm rot="10746042" flipV="1">
            <a:off x="6154738" y="2168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4" name="Freeform 130"/>
          <p:cNvSpPr>
            <a:spLocks/>
          </p:cNvSpPr>
          <p:nvPr/>
        </p:nvSpPr>
        <p:spPr bwMode="auto">
          <a:xfrm rot="10746042" flipV="1">
            <a:off x="5334000" y="15255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5" name="Freeform 131"/>
          <p:cNvSpPr>
            <a:spLocks/>
          </p:cNvSpPr>
          <p:nvPr/>
        </p:nvSpPr>
        <p:spPr bwMode="auto">
          <a:xfrm rot="10746042" flipV="1">
            <a:off x="3776663" y="46720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6" name="Freeform 132"/>
          <p:cNvSpPr>
            <a:spLocks/>
          </p:cNvSpPr>
          <p:nvPr/>
        </p:nvSpPr>
        <p:spPr bwMode="auto">
          <a:xfrm rot="7508540" flipV="1">
            <a:off x="1431925" y="16303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7" name="Oval 133"/>
          <p:cNvSpPr>
            <a:spLocks noChangeArrowheads="1"/>
          </p:cNvSpPr>
          <p:nvPr/>
        </p:nvSpPr>
        <p:spPr bwMode="auto">
          <a:xfrm>
            <a:off x="552450" y="1758950"/>
            <a:ext cx="16510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98" name="Oval 134"/>
          <p:cNvSpPr>
            <a:spLocks noChangeArrowheads="1"/>
          </p:cNvSpPr>
          <p:nvPr/>
        </p:nvSpPr>
        <p:spPr bwMode="auto">
          <a:xfrm>
            <a:off x="2460625" y="1765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99" name="Freeform 135"/>
          <p:cNvSpPr>
            <a:spLocks/>
          </p:cNvSpPr>
          <p:nvPr/>
        </p:nvSpPr>
        <p:spPr bwMode="auto">
          <a:xfrm rot="17091108" flipV="1">
            <a:off x="1281113" y="19796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800" name="Text Box 136"/>
          <p:cNvSpPr txBox="1">
            <a:spLocks noChangeArrowheads="1"/>
          </p:cNvSpPr>
          <p:nvPr/>
        </p:nvSpPr>
        <p:spPr bwMode="auto">
          <a:xfrm>
            <a:off x="84138" y="2976563"/>
            <a:ext cx="2157412" cy="13731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Na afkoelen </a:t>
            </a:r>
          </a:p>
          <a:p>
            <a:r>
              <a:rPr lang="en-US"/>
              <a:t>heffen    en</a:t>
            </a:r>
          </a:p>
          <a:p>
            <a:r>
              <a:rPr lang="en-US"/>
              <a:t>elkaar op</a:t>
            </a:r>
          </a:p>
        </p:txBody>
      </p:sp>
      <p:sp>
        <p:nvSpPr>
          <p:cNvPr id="753801" name="Oval 137"/>
          <p:cNvSpPr>
            <a:spLocks noChangeArrowheads="1"/>
          </p:cNvSpPr>
          <p:nvPr/>
        </p:nvSpPr>
        <p:spPr bwMode="auto">
          <a:xfrm>
            <a:off x="1390650" y="3616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803" name="Oval 139"/>
          <p:cNvSpPr>
            <a:spLocks noChangeArrowheads="1"/>
          </p:cNvSpPr>
          <p:nvPr/>
        </p:nvSpPr>
        <p:spPr bwMode="auto">
          <a:xfrm>
            <a:off x="2282825" y="360838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804" name="Text Box 140"/>
          <p:cNvSpPr txBox="1">
            <a:spLocks noChangeArrowheads="1"/>
          </p:cNvSpPr>
          <p:nvPr/>
        </p:nvSpPr>
        <p:spPr bwMode="auto">
          <a:xfrm>
            <a:off x="3355975" y="587375"/>
            <a:ext cx="2730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Tijd ~1 seconde</a:t>
            </a:r>
          </a:p>
        </p:txBody>
      </p:sp>
      <p:sp>
        <p:nvSpPr>
          <p:cNvPr id="753806" name="AutoShape 142"/>
          <p:cNvSpPr>
            <a:spLocks noChangeArrowheads="1"/>
          </p:cNvSpPr>
          <p:nvPr/>
        </p:nvSpPr>
        <p:spPr bwMode="auto">
          <a:xfrm>
            <a:off x="4319588" y="6470650"/>
            <a:ext cx="681037" cy="233363"/>
          </a:xfrm>
          <a:prstGeom prst="rightArrow">
            <a:avLst>
              <a:gd name="adj1" fmla="val 50000"/>
              <a:gd name="adj2" fmla="val 72959"/>
            </a:avLst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54915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09671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537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10972 -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53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04201 -0.127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537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64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-0.03698 0.103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53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" y="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53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5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3771" grpId="0"/>
      <p:bldP spid="753796" grpId="0" animBg="1"/>
      <p:bldP spid="753796" grpId="1" animBg="1"/>
      <p:bldP spid="753797" grpId="0" animBg="1"/>
      <p:bldP spid="753797" grpId="1" animBg="1"/>
      <p:bldP spid="753798" grpId="0" animBg="1"/>
      <p:bldP spid="753798" grpId="1" animBg="1"/>
      <p:bldP spid="753799" grpId="0" animBg="1"/>
      <p:bldP spid="753799" grpId="1" animBg="1"/>
      <p:bldP spid="75380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798722" name="Picture 2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74725"/>
            <a:ext cx="9144000" cy="9131300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3725863"/>
            <a:ext cx="5834063" cy="3108325"/>
            <a:chOff x="2093" y="651"/>
            <a:chExt cx="3707" cy="2016"/>
          </a:xfrm>
        </p:grpSpPr>
        <p:pic>
          <p:nvPicPr>
            <p:cNvPr id="798724" name="Picture 4" descr="27-EarthTemp-WMAP"/>
            <p:cNvPicPr>
              <a:picLocks noChangeAspect="1" noChangeArrowheads="1"/>
            </p:cNvPicPr>
            <p:nvPr/>
          </p:nvPicPr>
          <p:blipFill>
            <a:blip r:embed="rId4" cstate="print"/>
            <a:srcRect l="371" r="37315" b="52380"/>
            <a:stretch>
              <a:fillRect/>
            </a:stretch>
          </p:blipFill>
          <p:spPr bwMode="auto">
            <a:xfrm>
              <a:off x="2093" y="651"/>
              <a:ext cx="3667" cy="1854"/>
            </a:xfrm>
            <a:prstGeom prst="rect">
              <a:avLst/>
            </a:prstGeom>
            <a:noFill/>
          </p:spPr>
        </p:pic>
        <p:pic>
          <p:nvPicPr>
            <p:cNvPr id="798725" name="Picture 5" descr="27-EarthTemp-WMAP"/>
            <p:cNvPicPr>
              <a:picLocks noChangeAspect="1" noChangeArrowheads="1"/>
            </p:cNvPicPr>
            <p:nvPr/>
          </p:nvPicPr>
          <p:blipFill>
            <a:blip r:embed="rId4" cstate="print"/>
            <a:srcRect l="64560" t="30231" r="2847" b="53255"/>
            <a:stretch>
              <a:fillRect/>
            </a:stretch>
          </p:blipFill>
          <p:spPr bwMode="auto">
            <a:xfrm>
              <a:off x="4392" y="2195"/>
              <a:ext cx="1408" cy="472"/>
            </a:xfrm>
            <a:prstGeom prst="rect">
              <a:avLst/>
            </a:prstGeom>
            <a:noFill/>
          </p:spPr>
        </p:pic>
      </p:grpSp>
      <p:sp>
        <p:nvSpPr>
          <p:cNvPr id="7987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Kosmische</a:t>
            </a:r>
            <a:r>
              <a:rPr lang="en-US" dirty="0" smtClean="0"/>
              <a:t>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straling</a:t>
            </a:r>
            <a:endParaRPr lang="en-US" dirty="0"/>
          </a:p>
        </p:txBody>
      </p:sp>
      <p:pic>
        <p:nvPicPr>
          <p:cNvPr id="798727" name="Picture 7" descr="020598_ilc_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00463"/>
            <a:ext cx="5753100" cy="2876550"/>
          </a:xfrm>
          <a:prstGeom prst="rect">
            <a:avLst/>
          </a:prstGeom>
          <a:noFill/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665538" y="6370638"/>
            <a:ext cx="2082800" cy="487362"/>
            <a:chOff x="5991" y="2206"/>
            <a:chExt cx="1312" cy="307"/>
          </a:xfrm>
        </p:grpSpPr>
        <p:sp>
          <p:nvSpPr>
            <p:cNvPr id="798729" name="Rectangle 9"/>
            <p:cNvSpPr>
              <a:spLocks noChangeArrowheads="1"/>
            </p:cNvSpPr>
            <p:nvPr/>
          </p:nvSpPr>
          <p:spPr bwMode="auto">
            <a:xfrm>
              <a:off x="6041" y="2206"/>
              <a:ext cx="1217" cy="270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991" y="2230"/>
              <a:ext cx="1312" cy="283"/>
              <a:chOff x="4264" y="2397"/>
              <a:chExt cx="1312" cy="283"/>
            </a:xfrm>
          </p:grpSpPr>
          <p:pic>
            <p:nvPicPr>
              <p:cNvPr id="798731" name="Picture 11" descr="27-EarthTemp-WMA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66852" t="31842" r="5902" b="64204"/>
              <a:stretch>
                <a:fillRect/>
              </a:stretch>
            </p:blipFill>
            <p:spPr bwMode="auto">
              <a:xfrm>
                <a:off x="4328" y="2397"/>
                <a:ext cx="1177" cy="113"/>
              </a:xfrm>
              <a:prstGeom prst="rect">
                <a:avLst/>
              </a:prstGeom>
              <a:noFill/>
            </p:spPr>
          </p:pic>
          <p:sp>
            <p:nvSpPr>
              <p:cNvPr id="798732" name="Text Box 12"/>
              <p:cNvSpPr txBox="1">
                <a:spLocks noChangeArrowheads="1"/>
              </p:cNvSpPr>
              <p:nvPr/>
            </p:nvSpPr>
            <p:spPr bwMode="auto">
              <a:xfrm>
                <a:off x="4264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600">
                    <a:solidFill>
                      <a:schemeClr val="tx1"/>
                    </a:solidFill>
                    <a:latin typeface="Comic Sans MS" pitchFamily="66" charset="0"/>
                  </a:rPr>
                  <a:t>2.7248K</a:t>
                </a:r>
                <a:endParaRPr lang="en-GB" sz="1600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798733" name="Text Box 13"/>
              <p:cNvSpPr txBox="1">
                <a:spLocks noChangeArrowheads="1"/>
              </p:cNvSpPr>
              <p:nvPr/>
            </p:nvSpPr>
            <p:spPr bwMode="auto">
              <a:xfrm>
                <a:off x="4960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600">
                    <a:solidFill>
                      <a:schemeClr val="tx1"/>
                    </a:solidFill>
                    <a:latin typeface="Comic Sans MS" pitchFamily="66" charset="0"/>
                  </a:rPr>
                  <a:t>2.7252K</a:t>
                </a:r>
                <a:endParaRPr lang="en-GB" sz="1600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</p:grpSp>
      </p:grpSp>
      <p:pic>
        <p:nvPicPr>
          <p:cNvPr id="798734" name="Picture 14" descr="penwils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07075" y="628650"/>
            <a:ext cx="3336925" cy="4310063"/>
          </a:xfrm>
          <a:prstGeom prst="rect">
            <a:avLst/>
          </a:prstGeom>
          <a:noFill/>
        </p:spPr>
      </p:pic>
      <p:sp>
        <p:nvSpPr>
          <p:cNvPr id="798735" name="Text Box 15"/>
          <p:cNvSpPr txBox="1">
            <a:spLocks noChangeArrowheads="1"/>
          </p:cNvSpPr>
          <p:nvPr/>
        </p:nvSpPr>
        <p:spPr bwMode="auto">
          <a:xfrm>
            <a:off x="295275" y="1011238"/>
            <a:ext cx="4365298" cy="156966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1964: Penzias en Wilson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err="1">
                <a:solidFill>
                  <a:schemeClr val="bg1"/>
                </a:solidFill>
              </a:rPr>
              <a:t>o</a:t>
            </a:r>
            <a:r>
              <a:rPr lang="en-US" sz="2400" dirty="0" err="1" smtClean="0">
                <a:solidFill>
                  <a:schemeClr val="bg1"/>
                </a:solidFill>
              </a:rPr>
              <a:t>ntdekken</a:t>
            </a:r>
            <a:r>
              <a:rPr lang="en-US" sz="2400" dirty="0">
                <a:solidFill>
                  <a:schemeClr val="bg1"/>
                </a:solidFill>
              </a:rPr>
              <a:t>: “</a:t>
            </a:r>
            <a:r>
              <a:rPr lang="en-US" sz="2400" dirty="0" err="1">
                <a:solidFill>
                  <a:schemeClr val="bg1"/>
                </a:solidFill>
              </a:rPr>
              <a:t>achtergrond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licht</a:t>
            </a:r>
            <a:r>
              <a:rPr lang="en-US" sz="2400" dirty="0" smtClean="0">
                <a:solidFill>
                  <a:schemeClr val="bg1"/>
                </a:solidFill>
              </a:rPr>
              <a:t>”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dirty="0" err="1" smtClean="0">
                <a:solidFill>
                  <a:schemeClr val="bg1"/>
                </a:solidFill>
              </a:rPr>
              <a:t>fotonen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2400" dirty="0" err="1">
                <a:solidFill>
                  <a:srgbClr val="66FFFF"/>
                </a:solidFill>
              </a:rPr>
              <a:t>Restant</a:t>
            </a:r>
            <a:r>
              <a:rPr lang="en-US" sz="2400" dirty="0">
                <a:solidFill>
                  <a:srgbClr val="66FFFF"/>
                </a:solidFill>
              </a:rPr>
              <a:t> van de </a:t>
            </a:r>
            <a:r>
              <a:rPr lang="en-US" sz="2400" dirty="0" err="1">
                <a:solidFill>
                  <a:srgbClr val="66FFFF"/>
                </a:solidFill>
              </a:rPr>
              <a:t>oerknal</a:t>
            </a:r>
            <a:endParaRPr lang="en-US" sz="2400" dirty="0">
              <a:solidFill>
                <a:srgbClr val="66FFFF"/>
              </a:solidFill>
            </a:endParaRPr>
          </a:p>
        </p:txBody>
      </p:sp>
      <p:sp>
        <p:nvSpPr>
          <p:cNvPr id="798736" name="Text Box 16"/>
          <p:cNvSpPr txBox="1">
            <a:spLocks noChangeArrowheads="1"/>
          </p:cNvSpPr>
          <p:nvPr/>
        </p:nvSpPr>
        <p:spPr bwMode="auto">
          <a:xfrm>
            <a:off x="76200" y="3044825"/>
            <a:ext cx="36671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/>
              <a:t>Een temperatuur kaart … </a:t>
            </a:r>
          </a:p>
        </p:txBody>
      </p:sp>
      <p:sp>
        <p:nvSpPr>
          <p:cNvPr id="798741" name="Text Box 21"/>
          <p:cNvSpPr txBox="1">
            <a:spLocks noChangeArrowheads="1"/>
          </p:cNvSpPr>
          <p:nvPr/>
        </p:nvSpPr>
        <p:spPr bwMode="auto">
          <a:xfrm>
            <a:off x="3463925" y="3298825"/>
            <a:ext cx="20796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van het heelal</a:t>
            </a: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5676900" y="5208588"/>
            <a:ext cx="3467100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Voor</a:t>
            </a:r>
            <a:r>
              <a:rPr lang="en-US" sz="2400" dirty="0">
                <a:solidFill>
                  <a:schemeClr val="bg1"/>
                </a:solidFill>
              </a:rPr>
              <a:t> elk </a:t>
            </a:r>
            <a:r>
              <a:rPr lang="en-US" sz="2400" dirty="0" err="1">
                <a:solidFill>
                  <a:schemeClr val="bg1"/>
                </a:solidFill>
              </a:rPr>
              <a:t>materie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deeltje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zijn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er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miljard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fotonen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4454525" y="3714523"/>
            <a:ext cx="135096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-270</a:t>
            </a:r>
            <a:r>
              <a:rPr lang="en-US" baseline="30000" dirty="0">
                <a:solidFill>
                  <a:schemeClr val="tx1"/>
                </a:solidFill>
              </a:rPr>
              <a:t>0</a:t>
            </a:r>
            <a:r>
              <a:rPr lang="en-US" dirty="0">
                <a:solidFill>
                  <a:schemeClr val="tx1"/>
                </a:solidFill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314073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9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1" grpId="0"/>
      <p:bldP spid="22" grpId="0"/>
      <p:bldP spid="2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5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zoals</a:t>
            </a:r>
            <a:r>
              <a:rPr lang="en-US" dirty="0"/>
              <a:t> we het nu </a:t>
            </a:r>
            <a:r>
              <a:rPr lang="en-US" dirty="0" err="1"/>
              <a:t>zien</a:t>
            </a:r>
            <a:endParaRPr lang="en-US" dirty="0"/>
          </a:p>
        </p:txBody>
      </p:sp>
      <p:pic>
        <p:nvPicPr>
          <p:cNvPr id="754692" name="Picture 4" descr="020598_ilc_6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3150" y="750888"/>
            <a:ext cx="5265738" cy="2633662"/>
          </a:xfrm>
          <a:prstGeom prst="rect">
            <a:avLst/>
          </a:prstGeom>
          <a:noFill/>
        </p:spPr>
      </p:pic>
      <p:pic>
        <p:nvPicPr>
          <p:cNvPr id="754693" name="Picture 5" descr="Andromed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49688" y="3594100"/>
            <a:ext cx="4765675" cy="3192463"/>
          </a:xfrm>
          <a:prstGeom prst="rect">
            <a:avLst/>
          </a:prstGeom>
          <a:noFill/>
        </p:spPr>
      </p:pic>
      <p:sp>
        <p:nvSpPr>
          <p:cNvPr id="754694" name="Text Box 6"/>
          <p:cNvSpPr txBox="1">
            <a:spLocks noChangeArrowheads="1"/>
          </p:cNvSpPr>
          <p:nvPr/>
        </p:nvSpPr>
        <p:spPr bwMode="auto">
          <a:xfrm>
            <a:off x="700088" y="1152525"/>
            <a:ext cx="2468562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Waargenomen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Nagloeilicht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754695" name="Text Box 7"/>
          <p:cNvSpPr txBox="1">
            <a:spLocks noChangeArrowheads="1"/>
          </p:cNvSpPr>
          <p:nvPr/>
        </p:nvSpPr>
        <p:spPr bwMode="auto">
          <a:xfrm>
            <a:off x="660400" y="4264025"/>
            <a:ext cx="2066925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Resterende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 err="1">
                <a:solidFill>
                  <a:schemeClr val="bg1"/>
                </a:solidFill>
              </a:rPr>
              <a:t>materie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754696" name="Text Box 8"/>
          <p:cNvSpPr txBox="1">
            <a:spLocks noChangeArrowheads="1"/>
          </p:cNvSpPr>
          <p:nvPr/>
        </p:nvSpPr>
        <p:spPr bwMode="auto">
          <a:xfrm>
            <a:off x="1314450" y="3344863"/>
            <a:ext cx="4429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</a:p>
        </p:txBody>
      </p:sp>
      <p:sp>
        <p:nvSpPr>
          <p:cNvPr id="754698" name="Freeform 10"/>
          <p:cNvSpPr>
            <a:spLocks/>
          </p:cNvSpPr>
          <p:nvPr/>
        </p:nvSpPr>
        <p:spPr bwMode="auto">
          <a:xfrm rot="10746042" flipV="1">
            <a:off x="219075" y="1322388"/>
            <a:ext cx="360363" cy="22860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4699" name="Oval 11"/>
          <p:cNvSpPr>
            <a:spLocks noChangeArrowheads="1"/>
          </p:cNvSpPr>
          <p:nvPr/>
        </p:nvSpPr>
        <p:spPr bwMode="auto">
          <a:xfrm>
            <a:off x="322263" y="4452938"/>
            <a:ext cx="203200" cy="1920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4700" name="Text Box 12"/>
          <p:cNvSpPr txBox="1">
            <a:spLocks noChangeArrowheads="1"/>
          </p:cNvSpPr>
          <p:nvPr/>
        </p:nvSpPr>
        <p:spPr bwMode="auto">
          <a:xfrm>
            <a:off x="833438" y="2241550"/>
            <a:ext cx="1781157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 “</a:t>
            </a:r>
            <a:r>
              <a:rPr lang="en-US" dirty="0" err="1">
                <a:solidFill>
                  <a:srgbClr val="FFFF00"/>
                </a:solidFill>
              </a:rPr>
              <a:t>veel</a:t>
            </a:r>
            <a:r>
              <a:rPr lang="en-US" dirty="0">
                <a:solidFill>
                  <a:srgbClr val="FFFF00"/>
                </a:solidFill>
              </a:rPr>
              <a:t>”</a:t>
            </a:r>
          </a:p>
          <a:p>
            <a:r>
              <a:rPr lang="en-US" sz="2000" dirty="0">
                <a:solidFill>
                  <a:srgbClr val="FFFF00"/>
                </a:solidFill>
              </a:rPr>
              <a:t>(1000000000)</a:t>
            </a:r>
          </a:p>
        </p:txBody>
      </p:sp>
      <p:sp>
        <p:nvSpPr>
          <p:cNvPr id="754701" name="Text Box 13"/>
          <p:cNvSpPr txBox="1">
            <a:spLocks noChangeArrowheads="1"/>
          </p:cNvSpPr>
          <p:nvPr/>
        </p:nvSpPr>
        <p:spPr bwMode="auto">
          <a:xfrm>
            <a:off x="763588" y="5359400"/>
            <a:ext cx="1589087" cy="8239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 “weinig”</a:t>
            </a:r>
          </a:p>
          <a:p>
            <a:r>
              <a:rPr lang="en-US" sz="2000">
                <a:solidFill>
                  <a:srgbClr val="66FFFF"/>
                </a:solidFill>
              </a:rPr>
              <a:t>      ( 1 )</a:t>
            </a:r>
          </a:p>
        </p:txBody>
      </p:sp>
    </p:spTree>
    <p:extLst>
      <p:ext uri="{BB962C8B-B14F-4D97-AF65-F5344CB8AC3E}">
        <p14:creationId xmlns:p14="http://schemas.microsoft.com/office/powerpoint/2010/main" val="21683189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5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695" grpId="0"/>
      <p:bldP spid="754699" grpId="0" animBg="1"/>
      <p:bldP spid="75470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FFFF"/>
                </a:solidFill>
              </a:rPr>
              <a:t>Hoe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verdween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r>
              <a:rPr lang="en-US" dirty="0" smtClean="0">
                <a:solidFill>
                  <a:srgbClr val="FFFFFF"/>
                </a:solidFill>
              </a:rPr>
              <a:t> in de Big Bang?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198" y="965252"/>
            <a:ext cx="3381776" cy="3490309"/>
          </a:xfrm>
          <a:prstGeom prst="ellipse">
            <a:avLst/>
          </a:prstGeom>
          <a:effectLst>
            <a:softEdge rad="393700"/>
          </a:effectLst>
        </p:spPr>
      </p:pic>
      <p:sp>
        <p:nvSpPr>
          <p:cNvPr id="10" name="Right Arrow 9"/>
          <p:cNvSpPr/>
          <p:nvPr/>
        </p:nvSpPr>
        <p:spPr bwMode="auto">
          <a:xfrm>
            <a:off x="1797651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59862" y="2088946"/>
            <a:ext cx="1682810" cy="695533"/>
          </a:xfrm>
          <a:prstGeom prst="rect">
            <a:avLst/>
          </a:prstGeom>
          <a:solidFill>
            <a:srgbClr val="FFFFFF"/>
          </a:solidFill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Tahoma"/>
                <a:cs typeface="Helvetica Neue Light"/>
              </a:rPr>
              <a:t>49.999999% </a:t>
            </a:r>
            <a:br>
              <a:rPr lang="en-US" sz="2000" dirty="0" smtClean="0">
                <a:solidFill>
                  <a:srgbClr val="000000"/>
                </a:solidFill>
                <a:latin typeface="Tahoma"/>
                <a:cs typeface="Helvetica Neue Light"/>
              </a:rPr>
            </a:br>
            <a:r>
              <a:rPr lang="en-US" sz="2000" dirty="0" smtClean="0">
                <a:solidFill>
                  <a:srgbClr val="000000"/>
                </a:solidFill>
                <a:latin typeface="Tahoma"/>
                <a:cs typeface="Helvetica Neue Light"/>
              </a:rPr>
              <a:t>anti-</a:t>
            </a:r>
            <a:r>
              <a:rPr lang="en-US" sz="2000" dirty="0" err="1" smtClean="0">
                <a:solidFill>
                  <a:srgbClr val="000000"/>
                </a:solidFill>
                <a:latin typeface="Tahoma"/>
                <a:cs typeface="Helvetica Neue Light"/>
              </a:rPr>
              <a:t>materie</a:t>
            </a:r>
            <a:endParaRPr lang="en-US" sz="2000" dirty="0">
              <a:solidFill>
                <a:srgbClr val="000000"/>
              </a:solidFill>
              <a:latin typeface="Tahoma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9862" y="2793978"/>
            <a:ext cx="1682810" cy="69553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Tahoma"/>
                <a:cs typeface="Helvetica Neue Light"/>
              </a:rPr>
              <a:t>50.000001% </a:t>
            </a:r>
            <a:br>
              <a:rPr lang="en-US" sz="2000" dirty="0">
                <a:solidFill>
                  <a:srgbClr val="FFFFFF"/>
                </a:solidFill>
                <a:latin typeface="Tahoma"/>
                <a:cs typeface="Helvetica Neue Light"/>
              </a:rPr>
            </a:br>
            <a:r>
              <a:rPr lang="en-US" sz="2000" dirty="0" err="1" smtClean="0">
                <a:solidFill>
                  <a:srgbClr val="FFFFFF"/>
                </a:solidFill>
                <a:latin typeface="Tahoma"/>
                <a:cs typeface="Helvetica Neue Light"/>
              </a:rPr>
              <a:t>materie</a:t>
            </a:r>
            <a:endParaRPr lang="en-US" sz="2000" dirty="0">
              <a:solidFill>
                <a:srgbClr val="FFFFFF"/>
              </a:solidFill>
              <a:latin typeface="Tahoma"/>
              <a:cs typeface="Helvetica Neue Light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4163905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6574864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95713" y="2459315"/>
            <a:ext cx="1686016" cy="75708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  <a:latin typeface="Tahoma"/>
                <a:cs typeface="Helvetica Neue Light"/>
              </a:rPr>
              <a:t>0.000001</a:t>
            </a:r>
            <a:r>
              <a:rPr lang="en-US" sz="2200" dirty="0">
                <a:solidFill>
                  <a:srgbClr val="FFFFFF"/>
                </a:solidFill>
                <a:latin typeface="Tahoma"/>
                <a:cs typeface="Helvetica Neue Light"/>
              </a:rPr>
              <a:t>% </a:t>
            </a:r>
            <a:br>
              <a:rPr lang="en-US" sz="2200" dirty="0">
                <a:solidFill>
                  <a:srgbClr val="FFFFFF"/>
                </a:solidFill>
                <a:latin typeface="Tahoma"/>
                <a:cs typeface="Helvetica Neue Light"/>
              </a:rPr>
            </a:br>
            <a:r>
              <a:rPr lang="en-US" sz="2200" dirty="0" err="1" smtClean="0">
                <a:solidFill>
                  <a:srgbClr val="FFFFFF"/>
                </a:solidFill>
                <a:latin typeface="Tahoma"/>
                <a:cs typeface="Helvetica Neue Light"/>
              </a:rPr>
              <a:t>materie</a:t>
            </a:r>
            <a:endParaRPr lang="en-US" sz="2200" dirty="0">
              <a:solidFill>
                <a:srgbClr val="FFFFFF"/>
              </a:solidFill>
              <a:latin typeface="Tahoma"/>
              <a:cs typeface="Helvetica Neue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31988" y="3348202"/>
            <a:ext cx="1886392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i="1" dirty="0" smtClean="0">
                <a:solidFill>
                  <a:srgbClr val="66FFFF"/>
                </a:solidFill>
                <a:latin typeface="Tahoma"/>
                <a:cs typeface="Helvetica Neue Light"/>
              </a:rPr>
              <a:t>(+99.999999%</a:t>
            </a:r>
            <a:br>
              <a:rPr lang="en-US" sz="2000" i="1" dirty="0" smtClean="0">
                <a:solidFill>
                  <a:srgbClr val="66FFFF"/>
                </a:solidFill>
                <a:latin typeface="Tahoma"/>
                <a:cs typeface="Helvetica Neue Light"/>
              </a:rPr>
            </a:br>
            <a:r>
              <a:rPr lang="en-US" sz="2000" i="1" dirty="0" err="1" smtClean="0">
                <a:solidFill>
                  <a:srgbClr val="66FFFF"/>
                </a:solidFill>
                <a:latin typeface="Tahoma"/>
                <a:cs typeface="Helvetica Neue Light"/>
              </a:rPr>
              <a:t>straling</a:t>
            </a:r>
            <a:r>
              <a:rPr lang="en-US" sz="2000" i="1" dirty="0" smtClean="0">
                <a:solidFill>
                  <a:srgbClr val="66FFFF"/>
                </a:solidFill>
                <a:latin typeface="Tahoma"/>
                <a:cs typeface="Helvetica Neue Light"/>
              </a:rPr>
              <a:t>)</a:t>
            </a:r>
            <a:endParaRPr lang="en-US" sz="2000" i="1" dirty="0">
              <a:solidFill>
                <a:srgbClr val="66FFFF"/>
              </a:solidFill>
              <a:latin typeface="Tahoma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6786" y="4877157"/>
            <a:ext cx="4244024" cy="75708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79205" tIns="39603" rIns="79205" bIns="39603" rtlCol="0">
            <a:spAutoFit/>
          </a:bodyPr>
          <a:lstStyle/>
          <a:p>
            <a:r>
              <a:rPr lang="en-US" sz="2200" b="1" i="1" dirty="0" err="1">
                <a:solidFill>
                  <a:srgbClr val="FFB006"/>
                </a:solidFill>
                <a:cs typeface="Helvetica Neue Light"/>
              </a:rPr>
              <a:t>A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ntimaterie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niet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 het 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exacte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spiegelbeeld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 van 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materie</a:t>
            </a:r>
            <a:r>
              <a:rPr lang="en-US" sz="2200" b="1" i="1" dirty="0">
                <a:solidFill>
                  <a:srgbClr val="FFB006"/>
                </a:solidFill>
                <a:cs typeface="Helvetica Neue Light"/>
              </a:rPr>
              <a:t>?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53000" y="1512752"/>
            <a:ext cx="2395377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600" i="1" dirty="0" smtClean="0">
                <a:solidFill>
                  <a:srgbClr val="FFFF00"/>
                </a:solidFill>
                <a:latin typeface="Tahoma"/>
                <a:cs typeface="Helvetica Neue Light"/>
              </a:rPr>
              <a:t>Klein </a:t>
            </a:r>
            <a:r>
              <a:rPr lang="en-US" sz="2600" i="1" dirty="0" err="1" smtClean="0">
                <a:solidFill>
                  <a:srgbClr val="FFFF00"/>
                </a:solidFill>
                <a:latin typeface="Tahoma"/>
                <a:cs typeface="Helvetica Neue Light"/>
              </a:rPr>
              <a:t>overschot</a:t>
            </a:r>
            <a:endParaRPr lang="en-US" sz="2600" i="1" dirty="0">
              <a:solidFill>
                <a:srgbClr val="FFFF00"/>
              </a:solidFill>
              <a:latin typeface="Tahoma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70024" y="1512752"/>
            <a:ext cx="1692428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600" i="1" dirty="0" err="1" smtClean="0">
                <a:solidFill>
                  <a:srgbClr val="FFFF00"/>
                </a:solidFill>
                <a:latin typeface="Tahoma"/>
                <a:cs typeface="Helvetica Neue Light"/>
              </a:rPr>
              <a:t>Domineert</a:t>
            </a:r>
            <a:endParaRPr lang="en-US" sz="2600" i="1" dirty="0">
              <a:solidFill>
                <a:srgbClr val="FFFF00"/>
              </a:solidFill>
              <a:latin typeface="Tahoma"/>
              <a:cs typeface="Helvetica Neue Light"/>
            </a:endParaRPr>
          </a:p>
        </p:txBody>
      </p:sp>
      <p:pic>
        <p:nvPicPr>
          <p:cNvPr id="25" name="Picture 11" descr="CartoonCP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92" t="33605" r="12864" b="3848"/>
          <a:stretch/>
        </p:blipFill>
        <p:spPr bwMode="auto">
          <a:xfrm>
            <a:off x="5906892" y="4523998"/>
            <a:ext cx="2394510" cy="2121560"/>
          </a:xfrm>
          <a:prstGeom prst="rect">
            <a:avLst/>
          </a:prstGeom>
          <a:noFill/>
        </p:spPr>
      </p:pic>
      <p:sp>
        <p:nvSpPr>
          <p:cNvPr id="26" name="Freeform 25"/>
          <p:cNvSpPr/>
          <p:nvPr/>
        </p:nvSpPr>
        <p:spPr>
          <a:xfrm flipH="1" flipV="1">
            <a:off x="4121898" y="3428999"/>
            <a:ext cx="1112853" cy="1303598"/>
          </a:xfrm>
          <a:custGeom>
            <a:avLst/>
            <a:gdLst>
              <a:gd name="connsiteX0" fmla="*/ 1097034 w 1493357"/>
              <a:gd name="connsiteY0" fmla="*/ 0 h 2491880"/>
              <a:gd name="connsiteX1" fmla="*/ 1432485 w 1493357"/>
              <a:gd name="connsiteY1" fmla="*/ 862574 h 2491880"/>
              <a:gd name="connsiteX2" fmla="*/ 6817 w 1493357"/>
              <a:gd name="connsiteY2" fmla="*/ 1653267 h 2491880"/>
              <a:gd name="connsiteX3" fmla="*/ 857426 w 1493357"/>
              <a:gd name="connsiteY3" fmla="*/ 2491880 h 2491880"/>
              <a:gd name="connsiteX0" fmla="*/ 1124019 w 1520342"/>
              <a:gd name="connsiteY0" fmla="*/ 0 h 2509688"/>
              <a:gd name="connsiteX1" fmla="*/ 1459470 w 1520342"/>
              <a:gd name="connsiteY1" fmla="*/ 862574 h 2509688"/>
              <a:gd name="connsiteX2" fmla="*/ 33802 w 1520342"/>
              <a:gd name="connsiteY2" fmla="*/ 1653267 h 2509688"/>
              <a:gd name="connsiteX3" fmla="*/ 414830 w 1520342"/>
              <a:gd name="connsiteY3" fmla="*/ 2509688 h 25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342" h="2509688">
                <a:moveTo>
                  <a:pt x="1124019" y="0"/>
                </a:moveTo>
                <a:cubicBezTo>
                  <a:pt x="1382596" y="293515"/>
                  <a:pt x="1641173" y="587030"/>
                  <a:pt x="1459470" y="862574"/>
                </a:cubicBezTo>
                <a:cubicBezTo>
                  <a:pt x="1277767" y="1138119"/>
                  <a:pt x="207909" y="1378748"/>
                  <a:pt x="33802" y="1653267"/>
                </a:cubicBezTo>
                <a:cubicBezTo>
                  <a:pt x="-140305" y="1927786"/>
                  <a:pt x="414830" y="2509688"/>
                  <a:pt x="414830" y="2509688"/>
                </a:cubicBezTo>
              </a:path>
            </a:pathLst>
          </a:custGeom>
          <a:ln w="28575" cmpd="sng">
            <a:solidFill>
              <a:srgbClr val="FFB006"/>
            </a:solidFill>
            <a:prstDash val="sysDash"/>
            <a:headEnd type="triangle"/>
            <a:tailEnd type="non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19199" y="1523231"/>
            <a:ext cx="1567009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Tahoma"/>
                <a:cs typeface="Helvetica Neue Light"/>
              </a:rPr>
              <a:t>Big Bang</a:t>
            </a:r>
            <a:endParaRPr lang="en-US" i="1" dirty="0">
              <a:solidFill>
                <a:srgbClr val="FFFF00"/>
              </a:solidFill>
              <a:latin typeface="Tahoma"/>
              <a:cs typeface="Helvetica Neue Ligh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97" y="1718064"/>
            <a:ext cx="1430676" cy="2030311"/>
          </a:xfrm>
          <a:prstGeom prst="rect">
            <a:avLst/>
          </a:prstGeom>
          <a:noFill/>
          <a:ln w="28575" cmpd="sng">
            <a:noFill/>
          </a:ln>
        </p:spPr>
      </p:pic>
    </p:spTree>
    <p:extLst>
      <p:ext uri="{BB962C8B-B14F-4D97-AF65-F5344CB8AC3E}">
        <p14:creationId xmlns:p14="http://schemas.microsoft.com/office/powerpoint/2010/main" val="19615460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84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557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Escher’s </a:t>
            </a:r>
            <a:r>
              <a:rPr lang="en-US" sz="3200" dirty="0" err="1">
                <a:solidFill>
                  <a:schemeClr val="bg1"/>
                </a:solidFill>
              </a:rPr>
              <a:t>impressie</a:t>
            </a:r>
            <a:r>
              <a:rPr lang="en-US" sz="3200" dirty="0">
                <a:solidFill>
                  <a:schemeClr val="bg1"/>
                </a:solidFill>
              </a:rPr>
              <a:t> over het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 err="1">
                <a:solidFill>
                  <a:schemeClr val="bg1"/>
                </a:solidFill>
              </a:rPr>
              <a:t>verschil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tussen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materie</a:t>
            </a:r>
            <a:r>
              <a:rPr lang="en-US" sz="3200" dirty="0">
                <a:solidFill>
                  <a:schemeClr val="bg1"/>
                </a:solidFill>
              </a:rPr>
              <a:t> en </a:t>
            </a:r>
            <a:r>
              <a:rPr lang="en-US" sz="3200" dirty="0" err="1" smtClean="0">
                <a:solidFill>
                  <a:schemeClr val="bg1"/>
                </a:solidFill>
              </a:rPr>
              <a:t>antimaterie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25575" y="1660525"/>
            <a:ext cx="6410325" cy="4094163"/>
            <a:chOff x="994" y="1026"/>
            <a:chExt cx="3822" cy="2553"/>
          </a:xfrm>
        </p:grpSpPr>
        <p:pic>
          <p:nvPicPr>
            <p:cNvPr id="78438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03" y="1035"/>
              <a:ext cx="1768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8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94" y="2444"/>
              <a:ext cx="1763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9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2" y="2440"/>
              <a:ext cx="1768" cy="113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91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49" y="1026"/>
              <a:ext cx="1767" cy="11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</p:grpSp>
      <p:sp>
        <p:nvSpPr>
          <p:cNvPr id="784393" name="Line 9"/>
          <p:cNvSpPr>
            <a:spLocks noChangeShapeType="1"/>
          </p:cNvSpPr>
          <p:nvPr/>
        </p:nvSpPr>
        <p:spPr bwMode="auto">
          <a:xfrm>
            <a:off x="4276725" y="3376613"/>
            <a:ext cx="717550" cy="688975"/>
          </a:xfrm>
          <a:prstGeom prst="line">
            <a:avLst/>
          </a:prstGeom>
          <a:noFill/>
          <a:ln w="50800">
            <a:solidFill>
              <a:srgbClr val="CCECFF"/>
            </a:solidFill>
            <a:round/>
            <a:headEnd type="triangle" w="lg" len="lg"/>
            <a:tailEnd type="triangle" w="lg" len="lg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784394" name="Oval 10"/>
          <p:cNvSpPr>
            <a:spLocks noChangeArrowheads="1"/>
          </p:cNvSpPr>
          <p:nvPr/>
        </p:nvSpPr>
        <p:spPr bwMode="auto">
          <a:xfrm>
            <a:off x="2039938" y="1984375"/>
            <a:ext cx="590550" cy="477838"/>
          </a:xfrm>
          <a:prstGeom prst="ellipse">
            <a:avLst/>
          </a:prstGeom>
          <a:noFill/>
          <a:ln w="44450" algn="ctr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395" name="Oval 11"/>
          <p:cNvSpPr>
            <a:spLocks noChangeArrowheads="1"/>
          </p:cNvSpPr>
          <p:nvPr/>
        </p:nvSpPr>
        <p:spPr bwMode="auto">
          <a:xfrm>
            <a:off x="5372100" y="4217988"/>
            <a:ext cx="590550" cy="477837"/>
          </a:xfrm>
          <a:prstGeom prst="ellipse">
            <a:avLst/>
          </a:prstGeom>
          <a:noFill/>
          <a:ln w="44450" algn="ctr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0" name="Oval 16"/>
          <p:cNvSpPr>
            <a:spLocks noChangeArrowheads="1"/>
          </p:cNvSpPr>
          <p:nvPr/>
        </p:nvSpPr>
        <p:spPr bwMode="auto">
          <a:xfrm>
            <a:off x="3624263" y="2598738"/>
            <a:ext cx="590550" cy="477837"/>
          </a:xfrm>
          <a:prstGeom prst="ellipse">
            <a:avLst/>
          </a:prstGeom>
          <a:noFill/>
          <a:ln w="3810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1" name="Oval 17"/>
          <p:cNvSpPr>
            <a:spLocks noChangeArrowheads="1"/>
          </p:cNvSpPr>
          <p:nvPr/>
        </p:nvSpPr>
        <p:spPr bwMode="auto">
          <a:xfrm>
            <a:off x="6999288" y="4833938"/>
            <a:ext cx="590550" cy="477837"/>
          </a:xfrm>
          <a:prstGeom prst="ellipse">
            <a:avLst/>
          </a:prstGeom>
          <a:noFill/>
          <a:ln w="4445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2" name="AutoShape 18"/>
          <p:cNvSpPr>
            <a:spLocks noChangeArrowheads="1"/>
          </p:cNvSpPr>
          <p:nvPr/>
        </p:nvSpPr>
        <p:spPr bwMode="auto">
          <a:xfrm>
            <a:off x="2868613" y="6062663"/>
            <a:ext cx="3503612" cy="182562"/>
          </a:xfrm>
          <a:prstGeom prst="rightArrow">
            <a:avLst>
              <a:gd name="adj1" fmla="val 50000"/>
              <a:gd name="adj2" fmla="val 479784"/>
            </a:avLst>
          </a:prstGeom>
          <a:solidFill>
            <a:srgbClr val="CCEC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3" name="AutoShape 19"/>
          <p:cNvSpPr>
            <a:spLocks noChangeArrowheads="1"/>
          </p:cNvSpPr>
          <p:nvPr/>
        </p:nvSpPr>
        <p:spPr bwMode="auto">
          <a:xfrm>
            <a:off x="850900" y="2279650"/>
            <a:ext cx="196850" cy="2743200"/>
          </a:xfrm>
          <a:prstGeom prst="downArrow">
            <a:avLst>
              <a:gd name="adj1" fmla="val 50000"/>
              <a:gd name="adj2" fmla="val 348387"/>
            </a:avLst>
          </a:prstGeom>
          <a:solidFill>
            <a:srgbClr val="CCEC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4" name="Text Box 20"/>
          <p:cNvSpPr txBox="1">
            <a:spLocks noChangeArrowheads="1"/>
          </p:cNvSpPr>
          <p:nvPr/>
        </p:nvSpPr>
        <p:spPr bwMode="auto">
          <a:xfrm>
            <a:off x="1308100" y="1243013"/>
            <a:ext cx="1201738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CCECFF"/>
                </a:solidFill>
              </a:rPr>
              <a:t>materie</a:t>
            </a:r>
            <a:endParaRPr lang="en-US" sz="2400" dirty="0">
              <a:solidFill>
                <a:srgbClr val="CCECFF"/>
              </a:solidFill>
            </a:endParaRPr>
          </a:p>
        </p:txBody>
      </p:sp>
      <p:sp>
        <p:nvSpPr>
          <p:cNvPr id="784405" name="Text Box 21"/>
          <p:cNvSpPr txBox="1">
            <a:spLocks noChangeArrowheads="1"/>
          </p:cNvSpPr>
          <p:nvPr/>
        </p:nvSpPr>
        <p:spPr bwMode="auto">
          <a:xfrm>
            <a:off x="6142038" y="5684838"/>
            <a:ext cx="1719341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CCECFF"/>
                </a:solidFill>
              </a:rPr>
              <a:t>antimaterie</a:t>
            </a:r>
            <a:endParaRPr lang="en-US" sz="2400" dirty="0">
              <a:solidFill>
                <a:srgbClr val="CCECFF"/>
              </a:solidFill>
            </a:endParaRPr>
          </a:p>
        </p:txBody>
      </p:sp>
      <p:sp>
        <p:nvSpPr>
          <p:cNvPr id="784406" name="Text Box 22"/>
          <p:cNvSpPr txBox="1">
            <a:spLocks noChangeArrowheads="1"/>
          </p:cNvSpPr>
          <p:nvPr/>
        </p:nvSpPr>
        <p:spPr bwMode="auto">
          <a:xfrm>
            <a:off x="3087688" y="6113463"/>
            <a:ext cx="2503487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CECFF"/>
                </a:solidFill>
              </a:rPr>
              <a:t>links      </a:t>
            </a:r>
            <a:r>
              <a:rPr lang="en-US" dirty="0" err="1">
                <a:solidFill>
                  <a:srgbClr val="CCECFF"/>
                </a:solidFill>
              </a:rPr>
              <a:t>rechts</a:t>
            </a:r>
            <a:endParaRPr lang="en-US" dirty="0">
              <a:solidFill>
                <a:srgbClr val="CCECFF"/>
              </a:solidFill>
            </a:endParaRPr>
          </a:p>
        </p:txBody>
      </p:sp>
      <p:sp>
        <p:nvSpPr>
          <p:cNvPr id="784407" name="Text Box 23"/>
          <p:cNvSpPr txBox="1">
            <a:spLocks noChangeArrowheads="1"/>
          </p:cNvSpPr>
          <p:nvPr/>
        </p:nvSpPr>
        <p:spPr bwMode="auto">
          <a:xfrm rot="5400000">
            <a:off x="-1066006" y="3382169"/>
            <a:ext cx="3222625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CCECFF"/>
                </a:solidFill>
              </a:rPr>
              <a:t>kleur</a:t>
            </a:r>
            <a:r>
              <a:rPr lang="en-US" dirty="0">
                <a:solidFill>
                  <a:srgbClr val="CCECFF"/>
                </a:solidFill>
              </a:rPr>
              <a:t>  </a:t>
            </a:r>
            <a:r>
              <a:rPr lang="en-US" dirty="0">
                <a:solidFill>
                  <a:srgbClr val="CCECFF"/>
                </a:solidFill>
                <a:sym typeface="Symbol" pitchFamily="18" charset="2"/>
              </a:rPr>
              <a:t>     anti-</a:t>
            </a:r>
            <a:r>
              <a:rPr lang="en-US" dirty="0" err="1">
                <a:solidFill>
                  <a:srgbClr val="CCECFF"/>
                </a:solidFill>
                <a:sym typeface="Symbol" pitchFamily="18" charset="2"/>
              </a:rPr>
              <a:t>kleur</a:t>
            </a:r>
            <a:endParaRPr lang="en-US" dirty="0">
              <a:solidFill>
                <a:srgbClr val="CCECFF"/>
              </a:solidFill>
              <a:sym typeface="Symbol" pitchFamily="18" charset="2"/>
            </a:endParaRPr>
          </a:p>
        </p:txBody>
      </p:sp>
      <p:sp>
        <p:nvSpPr>
          <p:cNvPr id="784408" name="AutoShape 24"/>
          <p:cNvSpPr>
            <a:spLocks noChangeArrowheads="1"/>
          </p:cNvSpPr>
          <p:nvPr/>
        </p:nvSpPr>
        <p:spPr bwMode="auto">
          <a:xfrm>
            <a:off x="3995738" y="6315075"/>
            <a:ext cx="409575" cy="184150"/>
          </a:xfrm>
          <a:prstGeom prst="rightArrow">
            <a:avLst>
              <a:gd name="adj1" fmla="val 50000"/>
              <a:gd name="adj2" fmla="val 55603"/>
            </a:avLst>
          </a:prstGeom>
          <a:solidFill>
            <a:srgbClr val="CCECFF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84409" name="AutoShape 25"/>
          <p:cNvSpPr>
            <a:spLocks noChangeArrowheads="1"/>
          </p:cNvSpPr>
          <p:nvPr/>
        </p:nvSpPr>
        <p:spPr bwMode="auto">
          <a:xfrm rot="5400000">
            <a:off x="279400" y="3133726"/>
            <a:ext cx="409575" cy="184150"/>
          </a:xfrm>
          <a:prstGeom prst="rightArrow">
            <a:avLst>
              <a:gd name="adj1" fmla="val 50000"/>
              <a:gd name="adj2" fmla="val 55603"/>
            </a:avLst>
          </a:prstGeom>
          <a:solidFill>
            <a:srgbClr val="CCECFF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02651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4393" grpId="0" animBg="1"/>
      <p:bldP spid="784394" grpId="0" animBg="1"/>
      <p:bldP spid="784395" grpId="0" animBg="1"/>
      <p:bldP spid="784400" grpId="0" animBg="1"/>
      <p:bldP spid="784401" grpId="0" animBg="1"/>
      <p:bldP spid="784402" grpId="0" animBg="1"/>
      <p:bldP spid="784403" grpId="0" animBg="1"/>
      <p:bldP spid="784404" grpId="0"/>
      <p:bldP spid="784405" grpId="0"/>
      <p:bldP spid="784406" grpId="0"/>
      <p:bldP spid="784407" grpId="0"/>
      <p:bldP spid="784408" grpId="0" animBg="1"/>
      <p:bldP spid="78440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25981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>
                <a:solidFill>
                  <a:schemeClr val="bg1"/>
                </a:solidFill>
              </a:rPr>
              <a:t>Het </a:t>
            </a:r>
            <a:r>
              <a:rPr lang="en-US" sz="4000" dirty="0" err="1" smtClean="0">
                <a:solidFill>
                  <a:schemeClr val="bg1"/>
                </a:solidFill>
              </a:rPr>
              <a:t>Standaardmodel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van </a:t>
            </a:r>
            <a:r>
              <a:rPr lang="en-US" sz="4000" dirty="0" err="1" smtClean="0">
                <a:solidFill>
                  <a:schemeClr val="bg1"/>
                </a:solidFill>
              </a:rPr>
              <a:t>deeltjes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en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krachten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052" y="-185069"/>
            <a:ext cx="4074609" cy="369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4227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4572000" y="-106363"/>
            <a:ext cx="4806950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 </a:t>
            </a:r>
            <a:r>
              <a:rPr lang="en-US" dirty="0" err="1"/>
              <a:t>element</a:t>
            </a:r>
            <a:r>
              <a:rPr lang="en-US" dirty="0" err="1">
                <a:solidFill>
                  <a:srgbClr val="000099"/>
                </a:solidFill>
              </a:rPr>
              <a:t>aire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 err="1">
                <a:solidFill>
                  <a:srgbClr val="000099"/>
                </a:solidFill>
              </a:rPr>
              <a:t>deeltjes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4606925" y="150812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-</a:t>
            </a:r>
            <a:r>
              <a:rPr lang="en-US" sz="2400">
                <a:solidFill>
                  <a:srgbClr val="000099"/>
                </a:solidFill>
              </a:rPr>
              <a:t>2/3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4538663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4667250" y="3994150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4787900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99"/>
                </a:solidFill>
              </a:rPr>
              <a:t>0</a:t>
            </a:r>
            <a:r>
              <a:rPr lang="en-US">
                <a:solidFill>
                  <a:srgbClr val="000099"/>
                </a:solidFill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5865813" y="1492250"/>
            <a:ext cx="546100" cy="531813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5899150" y="1443038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3200" b="1">
                <a:solidFill>
                  <a:srgbClr val="990033"/>
                </a:solidFill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5857875" y="2327275"/>
            <a:ext cx="546100" cy="592138"/>
            <a:chOff x="301" y="1473"/>
            <a:chExt cx="344" cy="37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6673850" y="1452563"/>
            <a:ext cx="546100" cy="581025"/>
            <a:chOff x="860" y="868"/>
            <a:chExt cx="344" cy="366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6672263" y="2343150"/>
            <a:ext cx="546100" cy="579438"/>
            <a:chOff x="877" y="1474"/>
            <a:chExt cx="344" cy="365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7491413" y="1484313"/>
            <a:ext cx="546100" cy="579437"/>
            <a:chOff x="1438" y="897"/>
            <a:chExt cx="344" cy="365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7483475" y="2368550"/>
            <a:ext cx="546100" cy="579438"/>
            <a:chOff x="1442" y="1472"/>
            <a:chExt cx="344" cy="365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5870575" y="3978275"/>
            <a:ext cx="546100" cy="581025"/>
            <a:chOff x="317" y="2431"/>
            <a:chExt cx="344" cy="366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7535863" y="3971925"/>
            <a:ext cx="546100" cy="579438"/>
            <a:chOff x="1447" y="2436"/>
            <a:chExt cx="344" cy="365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6710363" y="3976688"/>
            <a:ext cx="546100" cy="584200"/>
            <a:chOff x="873" y="2421"/>
            <a:chExt cx="344" cy="368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5832475" y="4725988"/>
            <a:ext cx="587375" cy="665162"/>
            <a:chOff x="311" y="2983"/>
            <a:chExt cx="370" cy="419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6678613" y="4732338"/>
            <a:ext cx="576262" cy="668337"/>
            <a:chOff x="880" y="2969"/>
            <a:chExt cx="363" cy="421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7540625" y="4732338"/>
            <a:ext cx="552450" cy="677862"/>
            <a:chOff x="1450" y="2969"/>
            <a:chExt cx="348" cy="427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6035675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6827838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7635875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6035675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6842125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7666038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5989638" y="4114800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6873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7726363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5973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6858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7650163" y="4983163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err="1"/>
              <a:t>Materie</a:t>
            </a:r>
            <a:endParaRPr lang="en-US" sz="3200" dirty="0"/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6048375" y="5830094"/>
            <a:ext cx="2430463" cy="617538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99"/>
                </a:solidFill>
              </a:rPr>
              <a:t>Anti-materie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4624388" y="82073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>
                <a:solidFill>
                  <a:srgbClr val="000099"/>
                </a:solidFill>
              </a:rPr>
              <a:t>Lading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7434263" y="8572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5999163" y="860425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6696075" y="847725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71841" y="5886454"/>
            <a:ext cx="2294539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3 </a:t>
            </a:r>
            <a:r>
              <a:rPr lang="en-US" dirty="0" err="1" smtClean="0">
                <a:solidFill>
                  <a:srgbClr val="FFFFFF"/>
                </a:solidFill>
              </a:rPr>
              <a:t>Generaties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3416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err="1"/>
              <a:t>V</a:t>
            </a:r>
            <a:r>
              <a:rPr lang="en-US" dirty="0" err="1" smtClean="0"/>
              <a:t>ier</a:t>
            </a:r>
            <a:r>
              <a:rPr lang="en-US" dirty="0" smtClean="0"/>
              <a:t> </a:t>
            </a:r>
            <a:r>
              <a:rPr lang="en-US" dirty="0" err="1" smtClean="0"/>
              <a:t>fundamentele</a:t>
            </a:r>
            <a:r>
              <a:rPr lang="en-US" dirty="0" smtClean="0"/>
              <a:t> </a:t>
            </a:r>
            <a:r>
              <a:rPr lang="en-US" dirty="0" err="1" smtClean="0"/>
              <a:t>natuurkrachten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16" y="1044088"/>
            <a:ext cx="2124514" cy="1930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/>
          <a:srcRect l="7080" r="11557"/>
          <a:stretch/>
        </p:blipFill>
        <p:spPr>
          <a:xfrm>
            <a:off x="243109" y="4193851"/>
            <a:ext cx="2125685" cy="1921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3039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6079676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33500" y="675782"/>
            <a:ext cx="2168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>
                <a:solidFill>
                  <a:schemeClr val="bg1"/>
                </a:solidFill>
              </a:rPr>
              <a:t>Zwaartekracht:</a:t>
            </a:r>
            <a:endParaRPr lang="nl-NL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4103" y="3800797"/>
            <a:ext cx="278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>
                <a:solidFill>
                  <a:schemeClr val="bg1"/>
                </a:solidFill>
              </a:rPr>
              <a:t>Elektromagnetisme:</a:t>
            </a:r>
            <a:endParaRPr lang="nl-NL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47886" y="654011"/>
            <a:ext cx="25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>
                <a:solidFill>
                  <a:schemeClr val="bg1"/>
                </a:solidFill>
              </a:rPr>
              <a:t>Sterke kernkracht:</a:t>
            </a:r>
            <a:endParaRPr lang="nl-NL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9779" y="3784465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>
                <a:solidFill>
                  <a:schemeClr val="bg1"/>
                </a:solidFill>
              </a:rPr>
              <a:t>Zwakke kernkracht:</a:t>
            </a:r>
            <a:endParaRPr lang="nl-NL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0080" y="2915437"/>
            <a:ext cx="3573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deeltjes met massa</a:t>
            </a:r>
          </a:p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(</a:t>
            </a:r>
            <a:r>
              <a:rPr lang="nl-NL" sz="1800" dirty="0" err="1" smtClean="0">
                <a:solidFill>
                  <a:srgbClr val="FFFF00"/>
                </a:solidFill>
              </a:rPr>
              <a:t>gravitonen</a:t>
            </a:r>
            <a:r>
              <a:rPr lang="nl-NL" sz="1800" dirty="0" smtClean="0">
                <a:solidFill>
                  <a:srgbClr val="FFFF00"/>
                </a:solidFill>
              </a:rPr>
              <a:t>?)</a:t>
            </a:r>
            <a:endParaRPr lang="nl-NL" sz="18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3146" y="6174327"/>
            <a:ext cx="466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elektrisch geladen deeltjes</a:t>
            </a:r>
          </a:p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Fotonen </a:t>
            </a:r>
            <a:r>
              <a:rPr lang="nl-NL" sz="1800" dirty="0" smtClean="0">
                <a:solidFill>
                  <a:srgbClr val="FFFF00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endParaRPr lang="nl-NL" sz="1800" dirty="0">
              <a:solidFill>
                <a:srgbClr val="FFFF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00332" y="2862809"/>
            <a:ext cx="2281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quarks</a:t>
            </a:r>
          </a:p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(</a:t>
            </a:r>
            <a:r>
              <a:rPr lang="nl-NL" sz="1800" dirty="0" err="1" smtClean="0">
                <a:solidFill>
                  <a:srgbClr val="FFFF00"/>
                </a:solidFill>
              </a:rPr>
              <a:t>gluonen</a:t>
            </a:r>
            <a:r>
              <a:rPr lang="nl-NL" sz="1800" dirty="0" smtClean="0">
                <a:solidFill>
                  <a:srgbClr val="FFFF00"/>
                </a:solidFill>
              </a:rPr>
              <a:t> g)</a:t>
            </a:r>
            <a:endParaRPr lang="nl-NL" sz="18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41770" y="6148918"/>
            <a:ext cx="2393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deeltjes</a:t>
            </a:r>
          </a:p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W, </a:t>
            </a:r>
            <a:r>
              <a:rPr lang="nl-NL" sz="1800" dirty="0" err="1" smtClean="0">
                <a:solidFill>
                  <a:srgbClr val="FFFF00"/>
                </a:solidFill>
              </a:rPr>
              <a:t>Z</a:t>
            </a:r>
            <a:r>
              <a:rPr lang="nl-NL" sz="1800" dirty="0" smtClean="0">
                <a:solidFill>
                  <a:srgbClr val="FFFF00"/>
                </a:solidFill>
              </a:rPr>
              <a:t> bosonen</a:t>
            </a:r>
            <a:endParaRPr lang="nl-NL" sz="1800" dirty="0">
              <a:solidFill>
                <a:srgbClr val="FFFF00"/>
              </a:solidFill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947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1"/>
          <p:cNvSpPr>
            <a:spLocks noGrp="1" noChangeArrowheads="1"/>
          </p:cNvSpPr>
          <p:nvPr>
            <p:ph type="title"/>
          </p:nvPr>
        </p:nvSpPr>
        <p:spPr>
          <a:solidFill>
            <a:schemeClr val="tx1"/>
          </a:solidFill>
          <a:ln/>
        </p:spPr>
        <p:txBody>
          <a:bodyPr/>
          <a:lstStyle/>
          <a:p>
            <a:r>
              <a:rPr lang="en-US" dirty="0" err="1"/>
              <a:t>Kracht</a:t>
            </a:r>
            <a:r>
              <a:rPr lang="en-US" dirty="0"/>
              <a:t> =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uitwisseling</a:t>
            </a:r>
            <a:r>
              <a:rPr lang="en-US" dirty="0"/>
              <a:t>!!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3687" y="5055750"/>
            <a:ext cx="85282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2000" dirty="0" smtClean="0"/>
              <a:t>1)  </a:t>
            </a:r>
            <a:r>
              <a:rPr lang="en-US" sz="2000" dirty="0" err="1" smtClean="0"/>
              <a:t>Electromagnetisme</a:t>
            </a:r>
            <a:r>
              <a:rPr lang="en-US" sz="2000" dirty="0" smtClean="0"/>
              <a:t>: </a:t>
            </a:r>
            <a:r>
              <a:rPr lang="en-US" sz="2000" dirty="0" err="1" smtClean="0">
                <a:solidFill>
                  <a:srgbClr val="FFFF00"/>
                </a:solidFill>
              </a:rPr>
              <a:t>Foton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Symbol"/>
                <a:ea typeface="Lucida Grande"/>
                <a:cs typeface="Lucida Grande"/>
              </a:rPr>
              <a:t>γ</a:t>
            </a:r>
            <a:r>
              <a:rPr lang="en-US" b="1" dirty="0" smtClean="0">
                <a:solidFill>
                  <a:srgbClr val="FFFF00"/>
                </a:solidFill>
                <a:ea typeface="Lucida Grande"/>
                <a:cs typeface="Lucida Grande"/>
              </a:rPr>
              <a:t> </a:t>
            </a:r>
            <a:r>
              <a:rPr lang="en-US" dirty="0" smtClean="0">
                <a:solidFill>
                  <a:srgbClr val="FFFF00"/>
                </a:solidFill>
                <a:ea typeface="Lucida Grande"/>
                <a:cs typeface="Lucida Grande"/>
              </a:rPr>
              <a:t>          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2)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Sterke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kernkracht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gluon</a:t>
            </a:r>
            <a:endParaRPr lang="en-US" sz="2000" b="1" dirty="0" smtClean="0">
              <a:solidFill>
                <a:srgbClr val="FFFF00"/>
              </a:solidFill>
              <a:latin typeface="+mn-lt"/>
              <a:ea typeface="Lucida Grande"/>
              <a:cs typeface="Lucida Grande"/>
            </a:endParaRPr>
          </a:p>
          <a:p>
            <a:pPr marL="457200" indent="-457200"/>
            <a:r>
              <a:rPr lang="en-US" sz="2000" dirty="0" smtClean="0">
                <a:latin typeface="+mn-lt"/>
                <a:ea typeface="Lucida Grande"/>
                <a:cs typeface="Lucida Grande"/>
              </a:rPr>
              <a:t>3) 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Zwakke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kernkracht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W</a:t>
            </a:r>
            <a:r>
              <a:rPr lang="en-US" sz="2000" baseline="30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+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, W</a:t>
            </a:r>
            <a:r>
              <a:rPr lang="en-US" sz="2000" baseline="30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-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, Z</a:t>
            </a:r>
            <a:r>
              <a:rPr lang="en-US" sz="2000" baseline="30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0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           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4)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Zwaartekracht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graviton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??</a:t>
            </a:r>
            <a:endParaRPr lang="en-US" sz="2000" dirty="0" smtClean="0">
              <a:latin typeface="Symbol"/>
              <a:ea typeface="Lucida Grande"/>
              <a:cs typeface="Lucida Grande"/>
            </a:endParaRPr>
          </a:p>
        </p:txBody>
      </p:sp>
      <p:pic>
        <p:nvPicPr>
          <p:cNvPr id="2" name="Picture 1" descr="BoatsParticleExchan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" y="850700"/>
            <a:ext cx="8913324" cy="3231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934" y="4450765"/>
            <a:ext cx="9042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Wat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er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wordt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uitgewisseld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noemen</a:t>
            </a:r>
            <a:r>
              <a:rPr lang="en-US" sz="2000" dirty="0" smtClean="0">
                <a:solidFill>
                  <a:schemeClr val="bg1"/>
                </a:solidFill>
              </a:rPr>
              <a:t> we </a:t>
            </a:r>
            <a:r>
              <a:rPr lang="en-US" sz="2000" dirty="0" err="1" smtClean="0">
                <a:solidFill>
                  <a:schemeClr val="bg1"/>
                </a:solidFill>
              </a:rPr>
              <a:t>een</a:t>
            </a:r>
            <a:r>
              <a:rPr lang="en-US" sz="2000" dirty="0" smtClean="0">
                <a:solidFill>
                  <a:schemeClr val="bg1"/>
                </a:solidFill>
              </a:rPr>
              <a:t> “quantum” </a:t>
            </a:r>
            <a:r>
              <a:rPr lang="en-US" sz="2000" dirty="0" smtClean="0">
                <a:solidFill>
                  <a:schemeClr val="bg1"/>
                </a:solidFill>
                <a:sym typeface="Wingdings"/>
              </a:rPr>
              <a:t> Quantum </a:t>
            </a:r>
            <a:r>
              <a:rPr lang="en-US" sz="2000" dirty="0" err="1" smtClean="0">
                <a:solidFill>
                  <a:schemeClr val="bg1"/>
                </a:solidFill>
                <a:sym typeface="Wingdings"/>
              </a:rPr>
              <a:t>Mechanica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9063" y="6052791"/>
            <a:ext cx="6285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Het quantum van </a:t>
            </a:r>
            <a:r>
              <a:rPr lang="en-US" sz="2000" dirty="0" err="1" smtClean="0">
                <a:solidFill>
                  <a:schemeClr val="bg1"/>
                </a:solidFill>
              </a:rPr>
              <a:t>zwaartekracht</a:t>
            </a:r>
            <a:r>
              <a:rPr lang="en-US" sz="2000" dirty="0" smtClean="0">
                <a:solidFill>
                  <a:schemeClr val="bg1"/>
                </a:solidFill>
              </a:rPr>
              <a:t> is </a:t>
            </a:r>
            <a:r>
              <a:rPr lang="en-US" sz="2000" dirty="0" err="1" smtClean="0">
                <a:solidFill>
                  <a:schemeClr val="bg1"/>
                </a:solidFill>
              </a:rPr>
              <a:t>nooit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aangetoond</a:t>
            </a:r>
            <a:r>
              <a:rPr lang="en-US" sz="2000" dirty="0" smtClean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33793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61365" y="254028"/>
            <a:ext cx="3507281" cy="3148078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 descr="FeynmanDiagram.png"/>
          <p:cNvPicPr>
            <a:picLocks noChangeAspect="1"/>
          </p:cNvPicPr>
          <p:nvPr/>
        </p:nvPicPr>
        <p:blipFill rotWithShape="1">
          <a:blip r:embed="rId3" cstate="print"/>
          <a:srcRect r="40032"/>
          <a:stretch/>
        </p:blipFill>
        <p:spPr>
          <a:xfrm>
            <a:off x="265036" y="294369"/>
            <a:ext cx="3403610" cy="3044845"/>
          </a:xfrm>
          <a:prstGeom prst="rect">
            <a:avLst/>
          </a:prstGeom>
        </p:spPr>
      </p:pic>
      <p:pic>
        <p:nvPicPr>
          <p:cNvPr id="7" name="Picture 6" descr="feynman-diagram-tattoo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0139" y="2729753"/>
            <a:ext cx="5244283" cy="3933212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682093" y="492806"/>
            <a:ext cx="4881336" cy="1566408"/>
          </a:xfrm>
        </p:spPr>
        <p:txBody>
          <a:bodyPr/>
          <a:lstStyle/>
          <a:p>
            <a:r>
              <a:rPr lang="en-US" dirty="0" smtClean="0"/>
              <a:t>Feynman diagram van </a:t>
            </a:r>
            <a:r>
              <a:rPr lang="en-US" dirty="0" err="1" smtClean="0"/>
              <a:t>elektromagnetische</a:t>
            </a:r>
            <a:r>
              <a:rPr lang="en-US" dirty="0" smtClean="0"/>
              <a:t> </a:t>
            </a:r>
            <a:r>
              <a:rPr lang="en-US" dirty="0" err="1" smtClean="0"/>
              <a:t>kracht</a:t>
            </a:r>
            <a:endParaRPr lang="en-US" dirty="0" smtClean="0"/>
          </a:p>
          <a:p>
            <a:pPr lvl="1"/>
            <a:r>
              <a:rPr lang="en-US" dirty="0" err="1" smtClean="0">
                <a:solidFill>
                  <a:srgbClr val="66FFFF"/>
                </a:solidFill>
              </a:rPr>
              <a:t>Geladen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deeltjes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wisselen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een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foton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uit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031922" y="5316992"/>
            <a:ext cx="2497364" cy="99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</a:rPr>
              <a:t>Pijltjes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</a:rPr>
              <a:t>??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2" name="Picture 11" descr="Richard_Feynma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7511" y="3936999"/>
            <a:ext cx="1522702" cy="213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181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60" name="Rectangle 59"/>
          <p:cNvSpPr/>
          <p:nvPr/>
        </p:nvSpPr>
        <p:spPr bwMode="auto">
          <a:xfrm>
            <a:off x="-109646" y="3179462"/>
            <a:ext cx="4988882" cy="3809873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grpSp>
        <p:nvGrpSpPr>
          <p:cNvPr id="61" name="Group 4"/>
          <p:cNvGrpSpPr>
            <a:grpSpLocks/>
          </p:cNvGrpSpPr>
          <p:nvPr/>
        </p:nvGrpSpPr>
        <p:grpSpPr bwMode="auto">
          <a:xfrm>
            <a:off x="50800" y="3378200"/>
            <a:ext cx="4318000" cy="3416300"/>
            <a:chOff x="0" y="270164"/>
            <a:chExt cx="9060026" cy="6435436"/>
          </a:xfrm>
        </p:grpSpPr>
        <p:pic>
          <p:nvPicPr>
            <p:cNvPr id="62" name="Picture 2" descr="http://spiff.rit.edu/classes/phys314/lectures/period/color_table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0164"/>
              <a:ext cx="9060026" cy="6435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Rounded Rectangle 62"/>
            <p:cNvSpPr/>
            <p:nvPr/>
          </p:nvSpPr>
          <p:spPr>
            <a:xfrm>
              <a:off x="1295423" y="416207"/>
              <a:ext cx="4648284" cy="186999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val="FFFFFF"/>
                </a:solidFill>
              </a:endParaRPr>
            </a:p>
          </p:txBody>
        </p:sp>
      </p:grpSp>
      <p:sp>
        <p:nvSpPr>
          <p:cNvPr id="5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5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6450" name="Picture 2" descr="apoll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06888" y="731838"/>
            <a:ext cx="4837112" cy="4837112"/>
          </a:xfrm>
          <a:prstGeom prst="rect">
            <a:avLst/>
          </a:prstGeom>
          <a:noFill/>
        </p:spPr>
      </p:pic>
      <p:sp>
        <p:nvSpPr>
          <p:cNvPr id="6164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 </a:t>
            </a:r>
            <a:r>
              <a:rPr lang="en-US" dirty="0" err="1">
                <a:solidFill>
                  <a:schemeClr val="bg1"/>
                </a:solidFill>
              </a:rPr>
              <a:t>aardse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materie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616452" name="Group 4"/>
          <p:cNvGrpSpPr>
            <a:grpSpLocks/>
          </p:cNvGrpSpPr>
          <p:nvPr/>
        </p:nvGrpSpPr>
        <p:grpSpPr bwMode="auto">
          <a:xfrm>
            <a:off x="0" y="277813"/>
            <a:ext cx="4213225" cy="2486025"/>
            <a:chOff x="0" y="175"/>
            <a:chExt cx="2654" cy="1566"/>
          </a:xfrm>
        </p:grpSpPr>
        <p:pic>
          <p:nvPicPr>
            <p:cNvPr id="616453" name="Picture 5" descr="atoom_3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175"/>
              <a:ext cx="726" cy="775"/>
            </a:xfrm>
            <a:prstGeom prst="rect">
              <a:avLst/>
            </a:prstGeom>
            <a:noFill/>
          </p:spPr>
        </p:pic>
        <p:grpSp>
          <p:nvGrpSpPr>
            <p:cNvPr id="616454" name="Group 6"/>
            <p:cNvGrpSpPr>
              <a:grpSpLocks/>
            </p:cNvGrpSpPr>
            <p:nvPr/>
          </p:nvGrpSpPr>
          <p:grpSpPr bwMode="auto">
            <a:xfrm>
              <a:off x="264" y="427"/>
              <a:ext cx="1152" cy="781"/>
              <a:chOff x="264" y="427"/>
              <a:chExt cx="1152" cy="781"/>
            </a:xfrm>
          </p:grpSpPr>
          <p:sp>
            <p:nvSpPr>
              <p:cNvPr id="616455" name="Oval 7"/>
              <p:cNvSpPr>
                <a:spLocks noChangeArrowheads="1"/>
              </p:cNvSpPr>
              <p:nvPr/>
            </p:nvSpPr>
            <p:spPr bwMode="auto">
              <a:xfrm rot="11755492" flipH="1">
                <a:off x="320" y="51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algn="ctr"/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56" name="Oval 8"/>
              <p:cNvSpPr>
                <a:spLocks noChangeArrowheads="1"/>
              </p:cNvSpPr>
              <p:nvPr/>
            </p:nvSpPr>
            <p:spPr bwMode="auto">
              <a:xfrm rot="11755492" flipH="1">
                <a:off x="716" y="522"/>
                <a:ext cx="700" cy="68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57" name="Line 9"/>
              <p:cNvSpPr>
                <a:spLocks noChangeShapeType="1"/>
              </p:cNvSpPr>
              <p:nvPr/>
            </p:nvSpPr>
            <p:spPr bwMode="auto">
              <a:xfrm rot="11755492" flipH="1">
                <a:off x="368" y="427"/>
                <a:ext cx="655" cy="18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58" name="Line 10"/>
              <p:cNvSpPr>
                <a:spLocks noChangeShapeType="1"/>
              </p:cNvSpPr>
              <p:nvPr/>
            </p:nvSpPr>
            <p:spPr bwMode="auto">
              <a:xfrm rot="11755492" flipH="1" flipV="1">
                <a:off x="264" y="651"/>
                <a:ext cx="636" cy="3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pic>
          <p:nvPicPr>
            <p:cNvPr id="616459" name="Picture 11" descr="atoomkern_3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90" y="607"/>
              <a:ext cx="522" cy="502"/>
            </a:xfrm>
            <a:prstGeom prst="rect">
              <a:avLst/>
            </a:prstGeom>
            <a:noFill/>
          </p:spPr>
        </p:pic>
        <p:grpSp>
          <p:nvGrpSpPr>
            <p:cNvPr id="616460" name="Group 12"/>
            <p:cNvGrpSpPr>
              <a:grpSpLocks/>
            </p:cNvGrpSpPr>
            <p:nvPr/>
          </p:nvGrpSpPr>
          <p:grpSpPr bwMode="auto">
            <a:xfrm>
              <a:off x="899" y="909"/>
              <a:ext cx="834" cy="584"/>
              <a:chOff x="899" y="909"/>
              <a:chExt cx="834" cy="584"/>
            </a:xfrm>
          </p:grpSpPr>
          <p:sp>
            <p:nvSpPr>
              <p:cNvPr id="616461" name="Oval 13"/>
              <p:cNvSpPr>
                <a:spLocks noChangeArrowheads="1"/>
              </p:cNvSpPr>
              <p:nvPr/>
            </p:nvSpPr>
            <p:spPr bwMode="auto">
              <a:xfrm rot="1678034">
                <a:off x="963" y="909"/>
                <a:ext cx="119" cy="12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62" name="Oval 14"/>
              <p:cNvSpPr>
                <a:spLocks noChangeArrowheads="1"/>
              </p:cNvSpPr>
              <p:nvPr/>
            </p:nvSpPr>
            <p:spPr bwMode="auto">
              <a:xfrm rot="1678034">
                <a:off x="1332" y="1088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63" name="Line 15"/>
              <p:cNvSpPr>
                <a:spLocks noChangeShapeType="1"/>
              </p:cNvSpPr>
              <p:nvPr/>
            </p:nvSpPr>
            <p:spPr bwMode="auto">
              <a:xfrm rot="1678034">
                <a:off x="899" y="1141"/>
                <a:ext cx="584" cy="1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64" name="Line 16"/>
              <p:cNvSpPr>
                <a:spLocks noChangeShapeType="1"/>
              </p:cNvSpPr>
              <p:nvPr/>
            </p:nvSpPr>
            <p:spPr bwMode="auto">
              <a:xfrm rot="1678034" flipV="1">
                <a:off x="1037" y="958"/>
                <a:ext cx="585" cy="9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65" name="Group 17"/>
            <p:cNvGrpSpPr>
              <a:grpSpLocks/>
            </p:cNvGrpSpPr>
            <p:nvPr/>
          </p:nvGrpSpPr>
          <p:grpSpPr bwMode="auto">
            <a:xfrm>
              <a:off x="1027" y="531"/>
              <a:ext cx="996" cy="414"/>
              <a:chOff x="1027" y="531"/>
              <a:chExt cx="996" cy="414"/>
            </a:xfrm>
          </p:grpSpPr>
          <p:sp>
            <p:nvSpPr>
              <p:cNvPr id="616466" name="Oval 18"/>
              <p:cNvSpPr>
                <a:spLocks noChangeArrowheads="1"/>
              </p:cNvSpPr>
              <p:nvPr/>
            </p:nvSpPr>
            <p:spPr bwMode="auto">
              <a:xfrm rot="128902">
                <a:off x="1622" y="540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67" name="Oval 19"/>
              <p:cNvSpPr>
                <a:spLocks noChangeArrowheads="1"/>
              </p:cNvSpPr>
              <p:nvPr/>
            </p:nvSpPr>
            <p:spPr bwMode="auto">
              <a:xfrm rot="128902">
                <a:off x="1027" y="661"/>
                <a:ext cx="116" cy="12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68" name="Line 20"/>
              <p:cNvSpPr>
                <a:spLocks noChangeShapeType="1"/>
              </p:cNvSpPr>
              <p:nvPr/>
            </p:nvSpPr>
            <p:spPr bwMode="auto">
              <a:xfrm rot="128902">
                <a:off x="1070" y="793"/>
                <a:ext cx="711" cy="1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69" name="Line 21"/>
              <p:cNvSpPr>
                <a:spLocks noChangeShapeType="1"/>
              </p:cNvSpPr>
              <p:nvPr/>
            </p:nvSpPr>
            <p:spPr bwMode="auto">
              <a:xfrm rot="128902" flipV="1">
                <a:off x="1074" y="531"/>
                <a:ext cx="716" cy="14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70" name="Group 22"/>
            <p:cNvGrpSpPr>
              <a:grpSpLocks/>
            </p:cNvGrpSpPr>
            <p:nvPr/>
          </p:nvGrpSpPr>
          <p:grpSpPr bwMode="auto">
            <a:xfrm>
              <a:off x="1667" y="581"/>
              <a:ext cx="317" cy="324"/>
              <a:chOff x="1667" y="581"/>
              <a:chExt cx="317" cy="324"/>
            </a:xfrm>
          </p:grpSpPr>
          <p:pic>
            <p:nvPicPr>
              <p:cNvPr id="616471" name="Picture 23" descr="bolletje_3D_rood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667" y="581"/>
                <a:ext cx="317" cy="324"/>
              </a:xfrm>
              <a:prstGeom prst="rect">
                <a:avLst/>
              </a:prstGeom>
              <a:noFill/>
            </p:spPr>
          </p:pic>
          <p:pic>
            <p:nvPicPr>
              <p:cNvPr id="616472" name="Picture 24" descr="bolletje_3D_geel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86" y="772"/>
                <a:ext cx="94" cy="97"/>
              </a:xfrm>
              <a:prstGeom prst="rect">
                <a:avLst/>
              </a:prstGeom>
              <a:noFill/>
            </p:spPr>
          </p:pic>
          <p:pic>
            <p:nvPicPr>
              <p:cNvPr id="616473" name="Picture 25" descr="bolletje_3D_groen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14" y="639"/>
                <a:ext cx="95" cy="96"/>
              </a:xfrm>
              <a:prstGeom prst="rect">
                <a:avLst/>
              </a:prstGeom>
              <a:noFill/>
            </p:spPr>
          </p:pic>
          <p:pic>
            <p:nvPicPr>
              <p:cNvPr id="616474" name="Picture 26" descr="bolletje_3D_groen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54" y="657"/>
                <a:ext cx="94" cy="97"/>
              </a:xfrm>
              <a:prstGeom prst="rect">
                <a:avLst/>
              </a:prstGeom>
              <a:noFill/>
            </p:spPr>
          </p:pic>
        </p:grpSp>
        <p:grpSp>
          <p:nvGrpSpPr>
            <p:cNvPr id="616475" name="Group 27"/>
            <p:cNvGrpSpPr>
              <a:grpSpLocks/>
            </p:cNvGrpSpPr>
            <p:nvPr/>
          </p:nvGrpSpPr>
          <p:grpSpPr bwMode="auto">
            <a:xfrm>
              <a:off x="1380" y="1134"/>
              <a:ext cx="305" cy="312"/>
              <a:chOff x="1380" y="1134"/>
              <a:chExt cx="305" cy="312"/>
            </a:xfrm>
          </p:grpSpPr>
          <p:pic>
            <p:nvPicPr>
              <p:cNvPr id="616476" name="Picture 28" descr="bolletje_3D_blauw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380" y="1134"/>
                <a:ext cx="305" cy="312"/>
              </a:xfrm>
              <a:prstGeom prst="rect">
                <a:avLst/>
              </a:prstGeom>
              <a:noFill/>
            </p:spPr>
          </p:pic>
          <p:pic>
            <p:nvPicPr>
              <p:cNvPr id="616477" name="Picture 29" descr="bolletje_3D_geel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52" y="1210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8" name="Picture 30" descr="bolletje_3D_geel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33" y="1179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9" name="Picture 31" descr="bolletje_3D_groen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478" y="1307"/>
                <a:ext cx="94" cy="97"/>
              </a:xfrm>
              <a:prstGeom prst="rect">
                <a:avLst/>
              </a:prstGeom>
              <a:noFill/>
            </p:spPr>
          </p:pic>
        </p:grpSp>
        <p:pic>
          <p:nvPicPr>
            <p:cNvPr id="616480" name="Picture 32" descr="bolletje_3D_groen_d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34" y="744"/>
              <a:ext cx="255" cy="261"/>
            </a:xfrm>
            <a:prstGeom prst="rect">
              <a:avLst/>
            </a:prstGeom>
            <a:noFill/>
          </p:spPr>
        </p:pic>
        <p:pic>
          <p:nvPicPr>
            <p:cNvPr id="616481" name="Picture 33" descr="bolletje_3D_geel_u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94" y="1415"/>
              <a:ext cx="262" cy="268"/>
            </a:xfrm>
            <a:prstGeom prst="rect">
              <a:avLst/>
            </a:prstGeom>
            <a:noFill/>
          </p:spPr>
        </p:pic>
        <p:grpSp>
          <p:nvGrpSpPr>
            <p:cNvPr id="616482" name="Group 34"/>
            <p:cNvGrpSpPr>
              <a:grpSpLocks/>
            </p:cNvGrpSpPr>
            <p:nvPr/>
          </p:nvGrpSpPr>
          <p:grpSpPr bwMode="auto">
            <a:xfrm>
              <a:off x="1500" y="1207"/>
              <a:ext cx="812" cy="534"/>
              <a:chOff x="1500" y="1207"/>
              <a:chExt cx="812" cy="534"/>
            </a:xfrm>
          </p:grpSpPr>
          <p:sp>
            <p:nvSpPr>
              <p:cNvPr id="616483" name="Oval 35"/>
              <p:cNvSpPr>
                <a:spLocks noChangeArrowheads="1"/>
              </p:cNvSpPr>
              <p:nvPr/>
            </p:nvSpPr>
            <p:spPr bwMode="auto">
              <a:xfrm rot="1517843">
                <a:off x="1553" y="1207"/>
                <a:ext cx="94" cy="1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84" name="Oval 36"/>
              <p:cNvSpPr>
                <a:spLocks noChangeArrowheads="1"/>
              </p:cNvSpPr>
              <p:nvPr/>
            </p:nvSpPr>
            <p:spPr bwMode="auto">
              <a:xfrm rot="1517843">
                <a:off x="1924" y="1350"/>
                <a:ext cx="388" cy="39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85" name="Line 37"/>
              <p:cNvSpPr>
                <a:spLocks noChangeShapeType="1"/>
              </p:cNvSpPr>
              <p:nvPr/>
            </p:nvSpPr>
            <p:spPr bwMode="auto">
              <a:xfrm rot="1517843">
                <a:off x="1500" y="1406"/>
                <a:ext cx="554" cy="17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86" name="Line 38"/>
              <p:cNvSpPr>
                <a:spLocks noChangeShapeType="1"/>
              </p:cNvSpPr>
              <p:nvPr/>
            </p:nvSpPr>
            <p:spPr bwMode="auto">
              <a:xfrm rot="1517843" flipV="1">
                <a:off x="1609" y="1230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87" name="Group 39"/>
            <p:cNvGrpSpPr>
              <a:grpSpLocks/>
            </p:cNvGrpSpPr>
            <p:nvPr/>
          </p:nvGrpSpPr>
          <p:grpSpPr bwMode="auto">
            <a:xfrm>
              <a:off x="1839" y="612"/>
              <a:ext cx="815" cy="461"/>
              <a:chOff x="1839" y="612"/>
              <a:chExt cx="815" cy="461"/>
            </a:xfrm>
          </p:grpSpPr>
          <p:sp>
            <p:nvSpPr>
              <p:cNvPr id="616488" name="Oval 40"/>
              <p:cNvSpPr>
                <a:spLocks noChangeArrowheads="1"/>
              </p:cNvSpPr>
              <p:nvPr/>
            </p:nvSpPr>
            <p:spPr bwMode="auto">
              <a:xfrm rot="823087">
                <a:off x="1847" y="650"/>
                <a:ext cx="94" cy="99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89" name="Oval 41"/>
              <p:cNvSpPr>
                <a:spLocks noChangeArrowheads="1"/>
              </p:cNvSpPr>
              <p:nvPr/>
            </p:nvSpPr>
            <p:spPr bwMode="auto">
              <a:xfrm rot="823087">
                <a:off x="2266" y="683"/>
                <a:ext cx="388" cy="39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90" name="Line 42"/>
              <p:cNvSpPr>
                <a:spLocks noChangeShapeType="1"/>
              </p:cNvSpPr>
              <p:nvPr/>
            </p:nvSpPr>
            <p:spPr bwMode="auto">
              <a:xfrm rot="823087">
                <a:off x="1839" y="808"/>
                <a:ext cx="554" cy="17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91" name="Line 43"/>
              <p:cNvSpPr>
                <a:spLocks noChangeShapeType="1"/>
              </p:cNvSpPr>
              <p:nvPr/>
            </p:nvSpPr>
            <p:spPr bwMode="auto">
              <a:xfrm rot="823087" flipV="1">
                <a:off x="1903" y="612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92" name="Group 44"/>
            <p:cNvGrpSpPr>
              <a:grpSpLocks/>
            </p:cNvGrpSpPr>
            <p:nvPr/>
          </p:nvGrpSpPr>
          <p:grpSpPr bwMode="auto">
            <a:xfrm>
              <a:off x="138" y="879"/>
              <a:ext cx="465" cy="808"/>
              <a:chOff x="138" y="879"/>
              <a:chExt cx="465" cy="808"/>
            </a:xfrm>
          </p:grpSpPr>
          <p:sp>
            <p:nvSpPr>
              <p:cNvPr id="616493" name="Oval 45"/>
              <p:cNvSpPr>
                <a:spLocks noChangeArrowheads="1"/>
              </p:cNvSpPr>
              <p:nvPr/>
            </p:nvSpPr>
            <p:spPr bwMode="auto">
              <a:xfrm rot="15885661" flipH="1">
                <a:off x="398" y="880"/>
                <a:ext cx="55" cy="5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/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94" name="Oval 46"/>
              <p:cNvSpPr>
                <a:spLocks noChangeArrowheads="1"/>
              </p:cNvSpPr>
              <p:nvPr/>
            </p:nvSpPr>
            <p:spPr bwMode="auto">
              <a:xfrm rot="15885661" flipH="1">
                <a:off x="132" y="1216"/>
                <a:ext cx="479" cy="46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95" name="Line 47"/>
              <p:cNvSpPr>
                <a:spLocks noChangeShapeType="1"/>
              </p:cNvSpPr>
              <p:nvPr/>
            </p:nvSpPr>
            <p:spPr bwMode="auto">
              <a:xfrm rot="15885661" flipH="1">
                <a:off x="291" y="1079"/>
                <a:ext cx="448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96" name="Line 48"/>
              <p:cNvSpPr>
                <a:spLocks noChangeShapeType="1"/>
              </p:cNvSpPr>
              <p:nvPr/>
            </p:nvSpPr>
            <p:spPr bwMode="auto">
              <a:xfrm rot="-5714339" flipH="1" flipV="1">
                <a:off x="60" y="985"/>
                <a:ext cx="442" cy="28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pic>
          <p:nvPicPr>
            <p:cNvPr id="616497" name="Picture 49" descr="bolletje_3D_bruin_e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3" y="1288"/>
              <a:ext cx="302" cy="308"/>
            </a:xfrm>
            <a:prstGeom prst="rect">
              <a:avLst/>
            </a:prstGeom>
            <a:noFill/>
          </p:spPr>
        </p:pic>
        <p:grpSp>
          <p:nvGrpSpPr>
            <p:cNvPr id="616498" name="Group 50"/>
            <p:cNvGrpSpPr>
              <a:grpSpLocks/>
            </p:cNvGrpSpPr>
            <p:nvPr/>
          </p:nvGrpSpPr>
          <p:grpSpPr bwMode="auto">
            <a:xfrm>
              <a:off x="1384" y="582"/>
              <a:ext cx="612" cy="864"/>
              <a:chOff x="1384" y="582"/>
              <a:chExt cx="612" cy="864"/>
            </a:xfrm>
          </p:grpSpPr>
          <p:pic>
            <p:nvPicPr>
              <p:cNvPr id="616499" name="Picture 51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658" y="582"/>
                <a:ext cx="338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16500" name="Picture 52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1384" y="1130"/>
                <a:ext cx="316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616502" name="AutoShape 54"/>
          <p:cNvSpPr>
            <a:spLocks noChangeArrowheads="1"/>
          </p:cNvSpPr>
          <p:nvPr/>
        </p:nvSpPr>
        <p:spPr bwMode="auto">
          <a:xfrm>
            <a:off x="1403350" y="2527300"/>
            <a:ext cx="295275" cy="857250"/>
          </a:xfrm>
          <a:prstGeom prst="downArrow">
            <a:avLst>
              <a:gd name="adj1" fmla="val 50000"/>
              <a:gd name="adj2" fmla="val 72581"/>
            </a:avLst>
          </a:prstGeom>
          <a:solidFill>
            <a:schemeClr val="bg1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16503" name="Freeform 55"/>
          <p:cNvSpPr>
            <a:spLocks/>
          </p:cNvSpPr>
          <p:nvPr/>
        </p:nvSpPr>
        <p:spPr bwMode="auto">
          <a:xfrm>
            <a:off x="4527550" y="5221288"/>
            <a:ext cx="1017588" cy="619125"/>
          </a:xfrm>
          <a:custGeom>
            <a:avLst/>
            <a:gdLst/>
            <a:ahLst/>
            <a:cxnLst>
              <a:cxn ang="0">
                <a:pos x="0" y="390"/>
              </a:cxn>
              <a:cxn ang="0">
                <a:pos x="641" y="0"/>
              </a:cxn>
            </a:cxnLst>
            <a:rect l="0" t="0" r="r" b="b"/>
            <a:pathLst>
              <a:path w="641" h="390">
                <a:moveTo>
                  <a:pt x="0" y="390"/>
                </a:moveTo>
                <a:cubicBezTo>
                  <a:pt x="267" y="227"/>
                  <a:pt x="534" y="65"/>
                  <a:pt x="641" y="0"/>
                </a:cubicBezTo>
              </a:path>
            </a:pathLst>
          </a:custGeom>
          <a:noFill/>
          <a:ln w="63500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16504" name="Text Box 56"/>
          <p:cNvSpPr txBox="1">
            <a:spLocks noChangeArrowheads="1"/>
          </p:cNvSpPr>
          <p:nvPr/>
        </p:nvSpPr>
        <p:spPr bwMode="auto">
          <a:xfrm>
            <a:off x="739775" y="3541713"/>
            <a:ext cx="2366963" cy="7016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 err="1">
                <a:solidFill>
                  <a:srgbClr val="FFFFFF"/>
                </a:solidFill>
              </a:rPr>
              <a:t>periodiek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systeem</a:t>
            </a:r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Van Mendeleev</a:t>
            </a:r>
          </a:p>
        </p:txBody>
      </p:sp>
      <p:pic>
        <p:nvPicPr>
          <p:cNvPr id="66" name="Picture 65" descr="FrikandelSpeciaal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887" y="2196726"/>
            <a:ext cx="3461378" cy="1922988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4864894" y="2169445"/>
            <a:ext cx="1243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Zelfs</a:t>
            </a:r>
            <a:r>
              <a:rPr lang="en-US" dirty="0" smtClean="0">
                <a:solidFill>
                  <a:srgbClr val="FFFFFF"/>
                </a:solidFill>
              </a:rPr>
              <a:t>…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7255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Hoe </a:t>
            </a:r>
            <a:r>
              <a:rPr lang="en-US" dirty="0" err="1" smtClean="0"/>
              <a:t>Sterk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de </a:t>
            </a:r>
            <a:r>
              <a:rPr lang="en-US" dirty="0" err="1" smtClean="0"/>
              <a:t>Krachten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9" name="Picture 8" descr="Forces_Summa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0" y="909969"/>
            <a:ext cx="8980301" cy="45979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44340" y="5547987"/>
            <a:ext cx="1903662" cy="615830"/>
          </a:xfrm>
          <a:prstGeom prst="rect">
            <a:avLst/>
          </a:prstGeom>
          <a:solidFill>
            <a:srgbClr val="3040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0.00000000000000000000000000000000000000001</a:t>
            </a:r>
            <a:endParaRPr lang="en-US" sz="1600" baseline="30000" dirty="0"/>
          </a:p>
        </p:txBody>
      </p:sp>
      <p:sp>
        <p:nvSpPr>
          <p:cNvPr id="8" name="Rectangle 7"/>
          <p:cNvSpPr/>
          <p:nvPr/>
        </p:nvSpPr>
        <p:spPr>
          <a:xfrm>
            <a:off x="3114842" y="5563052"/>
            <a:ext cx="1844844" cy="615830"/>
          </a:xfrm>
          <a:prstGeom prst="rect">
            <a:avLst/>
          </a:prstGeom>
          <a:solidFill>
            <a:srgbClr val="F186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0.0001</a:t>
            </a:r>
            <a:endParaRPr lang="en-US" sz="2200" dirty="0"/>
          </a:p>
        </p:txBody>
      </p:sp>
      <p:sp>
        <p:nvSpPr>
          <p:cNvPr id="10" name="Rectangle 9"/>
          <p:cNvSpPr/>
          <p:nvPr/>
        </p:nvSpPr>
        <p:spPr>
          <a:xfrm>
            <a:off x="5013158" y="5563052"/>
            <a:ext cx="2045367" cy="615830"/>
          </a:xfrm>
          <a:prstGeom prst="rect">
            <a:avLst/>
          </a:prstGeom>
          <a:solidFill>
            <a:srgbClr val="C84D2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1</a:t>
            </a:r>
            <a:endParaRPr lang="en-US" sz="2200" dirty="0"/>
          </a:p>
        </p:txBody>
      </p:sp>
      <p:sp>
        <p:nvSpPr>
          <p:cNvPr id="11" name="Rectangle 10"/>
          <p:cNvSpPr/>
          <p:nvPr/>
        </p:nvSpPr>
        <p:spPr>
          <a:xfrm>
            <a:off x="7112002" y="5563052"/>
            <a:ext cx="1920117" cy="615830"/>
          </a:xfrm>
          <a:prstGeom prst="rect">
            <a:avLst/>
          </a:prstGeom>
          <a:solidFill>
            <a:srgbClr val="17824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60</a:t>
            </a:r>
            <a:endParaRPr lang="en-US" sz="2200" dirty="0"/>
          </a:p>
        </p:txBody>
      </p:sp>
      <p:sp>
        <p:nvSpPr>
          <p:cNvPr id="12" name="Rectangle 11"/>
          <p:cNvSpPr/>
          <p:nvPr/>
        </p:nvSpPr>
        <p:spPr>
          <a:xfrm>
            <a:off x="105290" y="5556814"/>
            <a:ext cx="990921" cy="6070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703" y="5535434"/>
            <a:ext cx="1204815" cy="6158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</a:rPr>
              <a:t>Strength</a:t>
            </a:r>
            <a:endParaRPr lang="en-US" sz="1800" b="1" dirty="0"/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1104390" y="3285766"/>
            <a:ext cx="1960291" cy="2885399"/>
          </a:xfrm>
          <a:prstGeom prst="line">
            <a:avLst/>
          </a:prstGeom>
          <a:solidFill>
            <a:srgbClr val="FFFF99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1164786" y="3285765"/>
            <a:ext cx="1886090" cy="2871594"/>
          </a:xfrm>
          <a:prstGeom prst="line">
            <a:avLst/>
          </a:prstGeom>
          <a:solidFill>
            <a:srgbClr val="FFFF99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541179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err="1" smtClean="0">
                <a:solidFill>
                  <a:schemeClr val="bg1"/>
                </a:solidFill>
                <a:latin typeface="Tahoma" pitchFamily="-104" charset="0"/>
                <a:sym typeface="Symbol" pitchFamily="-104" charset="2"/>
              </a:rPr>
              <a:t>Deeltjes</a:t>
            </a:r>
            <a:r>
              <a:rPr lang="en-US" b="1" dirty="0" smtClean="0">
                <a:solidFill>
                  <a:schemeClr val="bg1"/>
                </a:solidFill>
                <a:latin typeface="Tahoma" pitchFamily="-104" charset="0"/>
                <a:sym typeface="Symbol" pitchFamily="-104" charset="2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Tahoma" pitchFamily="-104" charset="0"/>
                <a:sym typeface="Symbol" pitchFamily="-104" charset="2"/>
              </a:rPr>
              <a:t>krachten</a:t>
            </a:r>
            <a:r>
              <a:rPr lang="en-US" b="1" dirty="0" smtClean="0">
                <a:solidFill>
                  <a:schemeClr val="bg1"/>
                </a:solidFill>
                <a:latin typeface="Tahoma" pitchFamily="-104" charset="0"/>
                <a:sym typeface="Symbol" pitchFamily="-104" charset="2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ahoma" pitchFamily="-104" charset="0"/>
                <a:sym typeface="Symbol" pitchFamily="-104" charset="2"/>
              </a:rPr>
              <a:t>en</a:t>
            </a:r>
            <a:r>
              <a:rPr lang="en-US" b="1" dirty="0" smtClean="0">
                <a:solidFill>
                  <a:schemeClr val="bg1"/>
                </a:solidFill>
                <a:latin typeface="Tahoma" pitchFamily="-104" charset="0"/>
                <a:sym typeface="Symbol" pitchFamily="-104" charset="2"/>
              </a:rPr>
              <a:t> Higgs</a:t>
            </a:r>
            <a:endParaRPr lang="en-US" b="1" dirty="0">
              <a:solidFill>
                <a:schemeClr val="bg1"/>
              </a:solidFill>
              <a:latin typeface="Tahoma" pitchFamily="-104" charset="0"/>
              <a:sym typeface="Symbol" pitchFamily="-104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583027"/>
            <a:ext cx="7114032" cy="645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429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1" name="Picture 10" descr="SMLagrangia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774" y="855956"/>
            <a:ext cx="3382851" cy="5826021"/>
          </a:xfrm>
          <a:prstGeom prst="rect">
            <a:avLst/>
          </a:prstGeom>
        </p:spPr>
      </p:pic>
      <p:pic>
        <p:nvPicPr>
          <p:cNvPr id="10" name="Picture 9" descr="JohnElli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19" y="1398812"/>
            <a:ext cx="4756729" cy="4756729"/>
          </a:xfrm>
          <a:prstGeom prst="rect">
            <a:avLst/>
          </a:prstGeom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Het </a:t>
            </a:r>
            <a:r>
              <a:rPr lang="en-US" b="1" dirty="0" err="1" smtClean="0">
                <a:solidFill>
                  <a:srgbClr val="FFFFFF"/>
                </a:solidFill>
              </a:rPr>
              <a:t>Standaard</a:t>
            </a:r>
            <a:r>
              <a:rPr lang="en-US" b="1" dirty="0" smtClean="0">
                <a:solidFill>
                  <a:srgbClr val="FFFFFF"/>
                </a:solidFill>
              </a:rPr>
              <a:t> Model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31" y="514350"/>
            <a:ext cx="1724275" cy="2446965"/>
          </a:xfrm>
          <a:prstGeom prst="rect">
            <a:avLst/>
          </a:prstGeom>
          <a:noFill/>
          <a:ln w="28575" cmpd="sng">
            <a:noFill/>
          </a:ln>
        </p:spPr>
      </p:pic>
    </p:spTree>
    <p:extLst>
      <p:ext uri="{BB962C8B-B14F-4D97-AF65-F5344CB8AC3E}">
        <p14:creationId xmlns:p14="http://schemas.microsoft.com/office/powerpoint/2010/main" val="11519910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96454"/>
            <a:ext cx="5029200" cy="65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908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bush_finds_err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Het </a:t>
            </a:r>
            <a:r>
              <a:rPr lang="en-US" b="1" dirty="0" err="1" smtClean="0">
                <a:solidFill>
                  <a:srgbClr val="FFFFFF"/>
                </a:solidFill>
              </a:rPr>
              <a:t>Standaard</a:t>
            </a:r>
            <a:r>
              <a:rPr lang="en-US" b="1" dirty="0" smtClean="0">
                <a:solidFill>
                  <a:srgbClr val="FFFFFF"/>
                </a:solidFill>
              </a:rPr>
              <a:t> Model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343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1897800"/>
            <a:ext cx="3800399" cy="3044037"/>
          </a:xfrm>
          <a:prstGeom prst="rect">
            <a:avLst/>
          </a:prstGeom>
          <a:noFill/>
        </p:spPr>
      </p:pic>
      <p:sp>
        <p:nvSpPr>
          <p:cNvPr id="11" name="Oval 10"/>
          <p:cNvSpPr/>
          <p:nvPr/>
        </p:nvSpPr>
        <p:spPr bwMode="auto">
          <a:xfrm>
            <a:off x="971198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04" y="1374963"/>
            <a:ext cx="2716676" cy="3855309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Standaard</a:t>
            </a:r>
            <a:r>
              <a:rPr lang="en-US" dirty="0"/>
              <a:t>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56998" y="90403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900021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68617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1897800"/>
            <a:ext cx="3800399" cy="3044037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6901" y="5578354"/>
            <a:ext cx="526919" cy="526920"/>
          </a:xfrm>
          <a:prstGeom prst="rect">
            <a:avLst/>
          </a:prstGeom>
          <a:effectLst>
            <a:glow rad="596900">
              <a:srgbClr val="FF0000">
                <a:alpha val="61000"/>
              </a:srgbClr>
            </a:glow>
          </a:effectLst>
        </p:spPr>
      </p:pic>
      <p:sp>
        <p:nvSpPr>
          <p:cNvPr id="11" name="Oval 10"/>
          <p:cNvSpPr/>
          <p:nvPr/>
        </p:nvSpPr>
        <p:spPr bwMode="auto">
          <a:xfrm>
            <a:off x="971198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04" y="1374963"/>
            <a:ext cx="2716676" cy="3855309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Standaard</a:t>
            </a:r>
            <a:r>
              <a:rPr lang="en-US" dirty="0"/>
              <a:t>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56998" y="90403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900021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549899" y="2683402"/>
            <a:ext cx="1543201" cy="47906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3" name="Rectangle 2"/>
          <p:cNvSpPr/>
          <p:nvPr/>
        </p:nvSpPr>
        <p:spPr bwMode="auto">
          <a:xfrm>
            <a:off x="6951100" y="2546528"/>
            <a:ext cx="1350301" cy="13687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6" name="Freeform 5"/>
          <p:cNvSpPr/>
          <p:nvPr/>
        </p:nvSpPr>
        <p:spPr>
          <a:xfrm>
            <a:off x="2254410" y="1553771"/>
            <a:ext cx="5418667" cy="1130872"/>
          </a:xfrm>
          <a:custGeom>
            <a:avLst/>
            <a:gdLst>
              <a:gd name="connsiteX0" fmla="*/ 0 w 5654751"/>
              <a:gd name="connsiteY0" fmla="*/ 1487037 h 1490967"/>
              <a:gd name="connsiteX1" fmla="*/ 2000728 w 5654751"/>
              <a:gd name="connsiteY1" fmla="*/ 1259413 h 1490967"/>
              <a:gd name="connsiteX2" fmla="*/ 3031042 w 5654751"/>
              <a:gd name="connsiteY2" fmla="*/ 1493 h 1490967"/>
              <a:gd name="connsiteX3" fmla="*/ 5654751 w 5654751"/>
              <a:gd name="connsiteY3" fmla="*/ 983869 h 1490967"/>
              <a:gd name="connsiteX0" fmla="*/ 0 w 5690692"/>
              <a:gd name="connsiteY0" fmla="*/ 1522978 h 1524926"/>
              <a:gd name="connsiteX1" fmla="*/ 2036669 w 5690692"/>
              <a:gd name="connsiteY1" fmla="*/ 1259413 h 1524926"/>
              <a:gd name="connsiteX2" fmla="*/ 3066983 w 5690692"/>
              <a:gd name="connsiteY2" fmla="*/ 1493 h 1524926"/>
              <a:gd name="connsiteX3" fmla="*/ 5690692 w 5690692"/>
              <a:gd name="connsiteY3" fmla="*/ 983869 h 1524926"/>
              <a:gd name="connsiteX0" fmla="*/ 0 w 5690692"/>
              <a:gd name="connsiteY0" fmla="*/ 1522978 h 1522978"/>
              <a:gd name="connsiteX1" fmla="*/ 2036669 w 5690692"/>
              <a:gd name="connsiteY1" fmla="*/ 1259413 h 1522978"/>
              <a:gd name="connsiteX2" fmla="*/ 3066983 w 5690692"/>
              <a:gd name="connsiteY2" fmla="*/ 1493 h 1522978"/>
              <a:gd name="connsiteX3" fmla="*/ 5690692 w 5690692"/>
              <a:gd name="connsiteY3" fmla="*/ 983869 h 1522978"/>
              <a:gd name="connsiteX0" fmla="*/ 0 w 5690692"/>
              <a:gd name="connsiteY0" fmla="*/ 1522964 h 1522964"/>
              <a:gd name="connsiteX1" fmla="*/ 2156473 w 5690692"/>
              <a:gd name="connsiteY1" fmla="*/ 780191 h 1522964"/>
              <a:gd name="connsiteX2" fmla="*/ 3066983 w 5690692"/>
              <a:gd name="connsiteY2" fmla="*/ 1479 h 1522964"/>
              <a:gd name="connsiteX3" fmla="*/ 5690692 w 5690692"/>
              <a:gd name="connsiteY3" fmla="*/ 983855 h 1522964"/>
              <a:gd name="connsiteX0" fmla="*/ 0 w 5690692"/>
              <a:gd name="connsiteY0" fmla="*/ 1521485 h 1521485"/>
              <a:gd name="connsiteX1" fmla="*/ 3066983 w 5690692"/>
              <a:gd name="connsiteY1" fmla="*/ 0 h 1521485"/>
              <a:gd name="connsiteX2" fmla="*/ 5690692 w 5690692"/>
              <a:gd name="connsiteY2" fmla="*/ 982376 h 1521485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9717 h 1259717"/>
              <a:gd name="connsiteX1" fmla="*/ 2971140 w 5690692"/>
              <a:gd name="connsiteY1" fmla="*/ 1797 h 1259717"/>
              <a:gd name="connsiteX2" fmla="*/ 5690692 w 5690692"/>
              <a:gd name="connsiteY2" fmla="*/ 720608 h 1259717"/>
              <a:gd name="connsiteX0" fmla="*/ 0 w 5697087"/>
              <a:gd name="connsiteY0" fmla="*/ 1286301 h 1286301"/>
              <a:gd name="connsiteX1" fmla="*/ 2971140 w 5697087"/>
              <a:gd name="connsiteY1" fmla="*/ 28381 h 1286301"/>
              <a:gd name="connsiteX2" fmla="*/ 5391182 w 5697087"/>
              <a:gd name="connsiteY2" fmla="*/ 435706 h 1286301"/>
              <a:gd name="connsiteX3" fmla="*/ 5690692 w 5697087"/>
              <a:gd name="connsiteY3" fmla="*/ 747192 h 1286301"/>
              <a:gd name="connsiteX0" fmla="*/ 0 w 5690692"/>
              <a:gd name="connsiteY0" fmla="*/ 1266302 h 1266302"/>
              <a:gd name="connsiteX1" fmla="*/ 2971140 w 5690692"/>
              <a:gd name="connsiteY1" fmla="*/ 8382 h 1266302"/>
              <a:gd name="connsiteX2" fmla="*/ 5690692 w 5690692"/>
              <a:gd name="connsiteY2" fmla="*/ 727193 h 1266302"/>
              <a:gd name="connsiteX0" fmla="*/ 0 w 5690692"/>
              <a:gd name="connsiteY0" fmla="*/ 1273324 h 1273324"/>
              <a:gd name="connsiteX1" fmla="*/ 2971140 w 5690692"/>
              <a:gd name="connsiteY1" fmla="*/ 15404 h 1273324"/>
              <a:gd name="connsiteX2" fmla="*/ 5690692 w 5690692"/>
              <a:gd name="connsiteY2" fmla="*/ 734215 h 1273324"/>
              <a:gd name="connsiteX0" fmla="*/ 0 w 6421497"/>
              <a:gd name="connsiteY0" fmla="*/ 1259142 h 1259142"/>
              <a:gd name="connsiteX1" fmla="*/ 2971140 w 6421497"/>
              <a:gd name="connsiteY1" fmla="*/ 1222 h 1259142"/>
              <a:gd name="connsiteX2" fmla="*/ 6421497 w 6421497"/>
              <a:gd name="connsiteY2" fmla="*/ 1067459 h 1259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21497" h="1259142">
                <a:moveTo>
                  <a:pt x="0" y="1259142"/>
                </a:moveTo>
                <a:cubicBezTo>
                  <a:pt x="267563" y="415038"/>
                  <a:pt x="1900891" y="33169"/>
                  <a:pt x="2971140" y="1222"/>
                </a:cubicBezTo>
                <a:cubicBezTo>
                  <a:pt x="4041389" y="-30725"/>
                  <a:pt x="6202356" y="570281"/>
                  <a:pt x="6421497" y="1067459"/>
                </a:cubicBezTo>
              </a:path>
            </a:pathLst>
          </a:custGeom>
          <a:ln w="38100" cmpd="sng">
            <a:solidFill>
              <a:srgbClr val="FF0000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6577272" y="3915277"/>
            <a:ext cx="2367525" cy="1095630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0000"/>
                </a:solidFill>
                <a:latin typeface="Tahoma"/>
                <a:cs typeface="Helvetica Neue Medium"/>
              </a:rPr>
              <a:t>Quantum </a:t>
            </a:r>
            <a:r>
              <a:rPr lang="en-US" sz="2200" i="1" dirty="0" err="1" smtClean="0">
                <a:solidFill>
                  <a:srgbClr val="FF0000"/>
                </a:solidFill>
                <a:latin typeface="Tahoma"/>
                <a:cs typeface="Helvetica Neue Medium"/>
              </a:rPr>
              <a:t>deeltjes</a:t>
            </a:r>
            <a:r>
              <a:rPr lang="en-US" sz="2200" i="1" dirty="0" smtClean="0">
                <a:solidFill>
                  <a:srgbClr val="FF0000"/>
                </a:solidFill>
                <a:latin typeface="Tahoma"/>
                <a:cs typeface="Helvetica Neue Medium"/>
              </a:rPr>
              <a:t/>
            </a:r>
            <a:br>
              <a:rPr lang="en-US" sz="2200" i="1" dirty="0" smtClean="0">
                <a:solidFill>
                  <a:srgbClr val="FF0000"/>
                </a:solidFill>
                <a:latin typeface="Tahoma"/>
                <a:cs typeface="Helvetica Neue Medium"/>
              </a:rPr>
            </a:br>
            <a:r>
              <a:rPr lang="en-US" sz="2200" i="1" dirty="0" smtClean="0">
                <a:solidFill>
                  <a:srgbClr val="FF0000"/>
                </a:solidFill>
                <a:latin typeface="Tahoma"/>
                <a:cs typeface="Helvetica Neue Medium"/>
              </a:rPr>
              <a:t>van de</a:t>
            </a:r>
          </a:p>
          <a:p>
            <a:r>
              <a:rPr lang="en-US" sz="2200" i="1" dirty="0" err="1">
                <a:solidFill>
                  <a:srgbClr val="FF0000"/>
                </a:solidFill>
                <a:latin typeface="Tahoma"/>
                <a:cs typeface="Helvetica Neue Medium"/>
              </a:rPr>
              <a:t>n</a:t>
            </a:r>
            <a:r>
              <a:rPr lang="en-US" sz="2200" i="1" dirty="0" err="1" smtClean="0">
                <a:solidFill>
                  <a:srgbClr val="FF0000"/>
                </a:solidFill>
                <a:latin typeface="Tahoma"/>
                <a:cs typeface="Helvetica Neue Medium"/>
              </a:rPr>
              <a:t>atuur-krachten</a:t>
            </a:r>
            <a:endParaRPr lang="en-US" sz="2200" i="1" dirty="0">
              <a:solidFill>
                <a:srgbClr val="FF0000"/>
              </a:solidFill>
              <a:latin typeface="Tahoma"/>
              <a:cs typeface="Helvetica Neue Medium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7101" y="5220802"/>
            <a:ext cx="450100" cy="383552"/>
          </a:xfrm>
          <a:prstGeom prst="ellipse">
            <a:avLst/>
          </a:prstGeom>
          <a:ln>
            <a:solidFill>
              <a:schemeClr val="bg1"/>
            </a:solidFill>
          </a:ln>
          <a:effectLst>
            <a:glow rad="596900">
              <a:srgbClr val="FF0000">
                <a:alpha val="61000"/>
              </a:srgbClr>
            </a:glow>
          </a:effectLst>
        </p:spPr>
      </p:pic>
      <p:pic>
        <p:nvPicPr>
          <p:cNvPr id="19" name="Picture 10" descr="atom_model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6620294" y="5284024"/>
            <a:ext cx="395107" cy="395107"/>
          </a:xfrm>
          <a:prstGeom prst="rect">
            <a:avLst/>
          </a:prstGeom>
          <a:noFill/>
          <a:ln>
            <a:noFill/>
          </a:ln>
          <a:effectLst>
            <a:glow rad="596900">
              <a:srgbClr val="FF0000">
                <a:alpha val="61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8468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7" name="Oval 16"/>
          <p:cNvSpPr/>
          <p:nvPr/>
        </p:nvSpPr>
        <p:spPr bwMode="auto">
          <a:xfrm>
            <a:off x="971198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Standaard</a:t>
            </a:r>
            <a:r>
              <a:rPr lang="en-US" dirty="0"/>
              <a:t> </a:t>
            </a:r>
            <a:r>
              <a:rPr lang="en-US" dirty="0" smtClean="0"/>
              <a:t>Model</a:t>
            </a:r>
            <a:endParaRPr lang="en-US" dirty="0"/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1897800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6998" y="90403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900021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614198" y="3094027"/>
            <a:ext cx="1543201" cy="479062"/>
          </a:xfrm>
          <a:prstGeom prst="rect">
            <a:avLst/>
          </a:prstGeom>
          <a:noFill/>
          <a:ln w="38100" cap="flat" cmpd="sng" algn="ctr">
            <a:solidFill>
              <a:srgbClr val="10C7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3" name="Rectangle 2"/>
          <p:cNvSpPr/>
          <p:nvPr/>
        </p:nvSpPr>
        <p:spPr bwMode="auto">
          <a:xfrm>
            <a:off x="4829200" y="1793717"/>
            <a:ext cx="1543201" cy="3216559"/>
          </a:xfrm>
          <a:prstGeom prst="rect">
            <a:avLst/>
          </a:prstGeom>
          <a:noFill/>
          <a:ln w="38100" cap="flat" cmpd="sng" algn="ctr">
            <a:solidFill>
              <a:srgbClr val="10C7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6" name="Freeform 5"/>
          <p:cNvSpPr/>
          <p:nvPr/>
        </p:nvSpPr>
        <p:spPr>
          <a:xfrm>
            <a:off x="2304956" y="1781804"/>
            <a:ext cx="2524244" cy="1306963"/>
          </a:xfrm>
          <a:custGeom>
            <a:avLst/>
            <a:gdLst>
              <a:gd name="connsiteX0" fmla="*/ 0 w 5654751"/>
              <a:gd name="connsiteY0" fmla="*/ 1487037 h 1490967"/>
              <a:gd name="connsiteX1" fmla="*/ 2000728 w 5654751"/>
              <a:gd name="connsiteY1" fmla="*/ 1259413 h 1490967"/>
              <a:gd name="connsiteX2" fmla="*/ 3031042 w 5654751"/>
              <a:gd name="connsiteY2" fmla="*/ 1493 h 1490967"/>
              <a:gd name="connsiteX3" fmla="*/ 5654751 w 5654751"/>
              <a:gd name="connsiteY3" fmla="*/ 983869 h 1490967"/>
              <a:gd name="connsiteX0" fmla="*/ 0 w 5690692"/>
              <a:gd name="connsiteY0" fmla="*/ 1522978 h 1524926"/>
              <a:gd name="connsiteX1" fmla="*/ 2036669 w 5690692"/>
              <a:gd name="connsiteY1" fmla="*/ 1259413 h 1524926"/>
              <a:gd name="connsiteX2" fmla="*/ 3066983 w 5690692"/>
              <a:gd name="connsiteY2" fmla="*/ 1493 h 1524926"/>
              <a:gd name="connsiteX3" fmla="*/ 5690692 w 5690692"/>
              <a:gd name="connsiteY3" fmla="*/ 983869 h 1524926"/>
              <a:gd name="connsiteX0" fmla="*/ 0 w 5690692"/>
              <a:gd name="connsiteY0" fmla="*/ 1522978 h 1522978"/>
              <a:gd name="connsiteX1" fmla="*/ 2036669 w 5690692"/>
              <a:gd name="connsiteY1" fmla="*/ 1259413 h 1522978"/>
              <a:gd name="connsiteX2" fmla="*/ 3066983 w 5690692"/>
              <a:gd name="connsiteY2" fmla="*/ 1493 h 1522978"/>
              <a:gd name="connsiteX3" fmla="*/ 5690692 w 5690692"/>
              <a:gd name="connsiteY3" fmla="*/ 983869 h 1522978"/>
              <a:gd name="connsiteX0" fmla="*/ 0 w 5690692"/>
              <a:gd name="connsiteY0" fmla="*/ 1522964 h 1522964"/>
              <a:gd name="connsiteX1" fmla="*/ 2156473 w 5690692"/>
              <a:gd name="connsiteY1" fmla="*/ 780191 h 1522964"/>
              <a:gd name="connsiteX2" fmla="*/ 3066983 w 5690692"/>
              <a:gd name="connsiteY2" fmla="*/ 1479 h 1522964"/>
              <a:gd name="connsiteX3" fmla="*/ 5690692 w 5690692"/>
              <a:gd name="connsiteY3" fmla="*/ 983855 h 1522964"/>
              <a:gd name="connsiteX0" fmla="*/ 0 w 5690692"/>
              <a:gd name="connsiteY0" fmla="*/ 1521485 h 1521485"/>
              <a:gd name="connsiteX1" fmla="*/ 3066983 w 5690692"/>
              <a:gd name="connsiteY1" fmla="*/ 0 h 1521485"/>
              <a:gd name="connsiteX2" fmla="*/ 5690692 w 5690692"/>
              <a:gd name="connsiteY2" fmla="*/ 982376 h 1521485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9717 h 1259717"/>
              <a:gd name="connsiteX1" fmla="*/ 2971140 w 5690692"/>
              <a:gd name="connsiteY1" fmla="*/ 1797 h 1259717"/>
              <a:gd name="connsiteX2" fmla="*/ 5690692 w 5690692"/>
              <a:gd name="connsiteY2" fmla="*/ 720608 h 1259717"/>
              <a:gd name="connsiteX0" fmla="*/ 0 w 5697087"/>
              <a:gd name="connsiteY0" fmla="*/ 1286301 h 1286301"/>
              <a:gd name="connsiteX1" fmla="*/ 2971140 w 5697087"/>
              <a:gd name="connsiteY1" fmla="*/ 28381 h 1286301"/>
              <a:gd name="connsiteX2" fmla="*/ 5391182 w 5697087"/>
              <a:gd name="connsiteY2" fmla="*/ 435706 h 1286301"/>
              <a:gd name="connsiteX3" fmla="*/ 5690692 w 5697087"/>
              <a:gd name="connsiteY3" fmla="*/ 747192 h 1286301"/>
              <a:gd name="connsiteX0" fmla="*/ 0 w 5690692"/>
              <a:gd name="connsiteY0" fmla="*/ 1266302 h 1266302"/>
              <a:gd name="connsiteX1" fmla="*/ 2971140 w 5690692"/>
              <a:gd name="connsiteY1" fmla="*/ 8382 h 1266302"/>
              <a:gd name="connsiteX2" fmla="*/ 5690692 w 5690692"/>
              <a:gd name="connsiteY2" fmla="*/ 727193 h 1266302"/>
              <a:gd name="connsiteX0" fmla="*/ 0 w 5690692"/>
              <a:gd name="connsiteY0" fmla="*/ 1273324 h 1273324"/>
              <a:gd name="connsiteX1" fmla="*/ 2971140 w 5690692"/>
              <a:gd name="connsiteY1" fmla="*/ 15404 h 1273324"/>
              <a:gd name="connsiteX2" fmla="*/ 5690692 w 5690692"/>
              <a:gd name="connsiteY2" fmla="*/ 734215 h 1273324"/>
              <a:gd name="connsiteX0" fmla="*/ 0 w 6421497"/>
              <a:gd name="connsiteY0" fmla="*/ 1259142 h 1259142"/>
              <a:gd name="connsiteX1" fmla="*/ 2971140 w 6421497"/>
              <a:gd name="connsiteY1" fmla="*/ 1222 h 1259142"/>
              <a:gd name="connsiteX2" fmla="*/ 6421497 w 6421497"/>
              <a:gd name="connsiteY2" fmla="*/ 1067459 h 1259142"/>
              <a:gd name="connsiteX0" fmla="*/ 0 w 6326329"/>
              <a:gd name="connsiteY0" fmla="*/ 6538494 h 6538495"/>
              <a:gd name="connsiteX1" fmla="*/ 2875972 w 6326329"/>
              <a:gd name="connsiteY1" fmla="*/ 272254 h 6538495"/>
              <a:gd name="connsiteX2" fmla="*/ 6326329 w 6326329"/>
              <a:gd name="connsiteY2" fmla="*/ 1338491 h 6538495"/>
              <a:gd name="connsiteX0" fmla="*/ 0 w 6326329"/>
              <a:gd name="connsiteY0" fmla="*/ 6538494 h 6538495"/>
              <a:gd name="connsiteX1" fmla="*/ 2875972 w 6326329"/>
              <a:gd name="connsiteY1" fmla="*/ 272254 h 6538495"/>
              <a:gd name="connsiteX2" fmla="*/ 6326329 w 6326329"/>
              <a:gd name="connsiteY2" fmla="*/ 1338491 h 6538495"/>
              <a:gd name="connsiteX0" fmla="*/ 0 w 6326329"/>
              <a:gd name="connsiteY0" fmla="*/ 5782259 h 5782260"/>
              <a:gd name="connsiteX1" fmla="*/ 1467484 w 6326329"/>
              <a:gd name="connsiteY1" fmla="*/ 482536 h 5782260"/>
              <a:gd name="connsiteX2" fmla="*/ 6326329 w 6326329"/>
              <a:gd name="connsiteY2" fmla="*/ 582256 h 5782260"/>
              <a:gd name="connsiteX0" fmla="*/ 0 w 4898808"/>
              <a:gd name="connsiteY0" fmla="*/ 5336401 h 5336402"/>
              <a:gd name="connsiteX1" fmla="*/ 1467484 w 4898808"/>
              <a:gd name="connsiteY1" fmla="*/ 36678 h 5336402"/>
              <a:gd name="connsiteX2" fmla="*/ 4898808 w 4898808"/>
              <a:gd name="connsiteY2" fmla="*/ 2992023 h 533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8808" h="5336402">
                <a:moveTo>
                  <a:pt x="0" y="5336401"/>
                </a:moveTo>
                <a:cubicBezTo>
                  <a:pt x="20126" y="3481842"/>
                  <a:pt x="651016" y="427408"/>
                  <a:pt x="1467484" y="36678"/>
                </a:cubicBezTo>
                <a:cubicBezTo>
                  <a:pt x="2283952" y="-354052"/>
                  <a:pt x="4679667" y="2494845"/>
                  <a:pt x="4898808" y="2992023"/>
                </a:cubicBezTo>
              </a:path>
            </a:pathLst>
          </a:custGeom>
          <a:ln w="38100" cmpd="sng">
            <a:solidFill>
              <a:srgbClr val="10C7FF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4848204" y="5010275"/>
            <a:ext cx="1817053" cy="81863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400" i="1" dirty="0" err="1" smtClean="0">
                <a:solidFill>
                  <a:srgbClr val="10C7FF"/>
                </a:solidFill>
                <a:latin typeface="Tahoma"/>
                <a:cs typeface="Helvetica Neue Medium"/>
              </a:rPr>
              <a:t>Bouwstenen</a:t>
            </a:r>
            <a:r>
              <a:rPr lang="en-US" sz="2400" i="1" dirty="0" smtClean="0">
                <a:solidFill>
                  <a:srgbClr val="10C7FF"/>
                </a:solidFill>
                <a:latin typeface="Tahoma"/>
                <a:cs typeface="Helvetica Neue Medium"/>
              </a:rPr>
              <a:t/>
            </a:r>
            <a:br>
              <a:rPr lang="en-US" sz="2400" i="1" dirty="0" smtClean="0">
                <a:solidFill>
                  <a:srgbClr val="10C7FF"/>
                </a:solidFill>
                <a:latin typeface="Tahoma"/>
                <a:cs typeface="Helvetica Neue Medium"/>
              </a:rPr>
            </a:br>
            <a:r>
              <a:rPr lang="en-US" sz="2400" i="1" dirty="0" smtClean="0">
                <a:solidFill>
                  <a:srgbClr val="10C7FF"/>
                </a:solidFill>
                <a:latin typeface="Tahoma"/>
                <a:cs typeface="Helvetica Neue Medium"/>
              </a:rPr>
              <a:t>van </a:t>
            </a:r>
            <a:r>
              <a:rPr lang="en-US" sz="2400" i="1" dirty="0" err="1" smtClean="0">
                <a:solidFill>
                  <a:srgbClr val="10C7FF"/>
                </a:solidFill>
                <a:latin typeface="Tahoma"/>
                <a:cs typeface="Helvetica Neue Medium"/>
              </a:rPr>
              <a:t>materie</a:t>
            </a:r>
            <a:endParaRPr lang="en-US" sz="2400" i="1" dirty="0" smtClean="0">
              <a:solidFill>
                <a:srgbClr val="10C7FF"/>
              </a:solidFill>
              <a:latin typeface="Tahoma"/>
              <a:cs typeface="Helvetica Neue Medium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0299" y="4873400"/>
            <a:ext cx="1478901" cy="1390250"/>
          </a:xfrm>
          <a:prstGeom prst="rect">
            <a:avLst/>
          </a:prstGeom>
          <a:effectLst>
            <a:glow rad="533400">
              <a:srgbClr val="10C7FF">
                <a:alpha val="57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6983491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 bwMode="auto">
          <a:xfrm>
            <a:off x="971198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Standaard</a:t>
            </a:r>
            <a:r>
              <a:rPr lang="en-US" dirty="0" smtClean="0"/>
              <a:t> Model</a:t>
            </a:r>
            <a:endParaRPr lang="en-US" dirty="0"/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1897800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6998" y="90403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900021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614198" y="3922012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6436701" y="3983714"/>
            <a:ext cx="2707299" cy="757076"/>
          </a:xfrm>
          <a:prstGeom prst="rect">
            <a:avLst/>
          </a:prstGeom>
          <a:noFill/>
          <a:ln>
            <a:noFill/>
          </a:ln>
        </p:spPr>
        <p:txBody>
          <a:bodyPr wrap="squar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FF00"/>
                </a:solidFill>
                <a:latin typeface="Tahoma"/>
                <a:cs typeface="Helvetica Neue Medium"/>
              </a:rPr>
              <a:t>Het ‘Higgs’ veld</a:t>
            </a:r>
            <a:br>
              <a:rPr lang="en-US" sz="2200" i="1" dirty="0" smtClean="0">
                <a:solidFill>
                  <a:srgbClr val="FFFF00"/>
                </a:solidFill>
                <a:latin typeface="Tahoma"/>
                <a:cs typeface="Helvetica Neue Medium"/>
              </a:rPr>
            </a:br>
            <a:r>
              <a:rPr lang="en-US" sz="2200" i="1" dirty="0" err="1" smtClean="0">
                <a:solidFill>
                  <a:srgbClr val="FFFF00"/>
                </a:solidFill>
                <a:latin typeface="Tahoma"/>
                <a:cs typeface="Helvetica Neue Medium"/>
              </a:rPr>
              <a:t>vult</a:t>
            </a:r>
            <a:r>
              <a:rPr lang="en-US" sz="2200" i="1" dirty="0" smtClean="0">
                <a:solidFill>
                  <a:srgbClr val="FFFF00"/>
                </a:solidFill>
                <a:latin typeface="Tahoma"/>
                <a:cs typeface="Helvetica Neue Medium"/>
              </a:rPr>
              <a:t> het vacuum</a:t>
            </a:r>
            <a:endParaRPr lang="en-US" sz="2200" i="1" dirty="0">
              <a:solidFill>
                <a:srgbClr val="FFFF00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219938" y="2957152"/>
            <a:ext cx="900200" cy="88968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cxnSp>
        <p:nvCxnSpPr>
          <p:cNvPr id="14" name="Straight Arrow Connector 13"/>
          <p:cNvCxnSpPr>
            <a:stCxn id="13" idx="3"/>
            <a:endCxn id="11" idx="2"/>
          </p:cNvCxnSpPr>
          <p:nvPr/>
        </p:nvCxnSpPr>
        <p:spPr bwMode="auto">
          <a:xfrm flipV="1">
            <a:off x="3157400" y="3401997"/>
            <a:ext cx="3062539" cy="6921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4929056" y="5405552"/>
            <a:ext cx="3946004" cy="1095642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r>
              <a:rPr lang="en-US" sz="2200" i="1" dirty="0" smtClean="0">
                <a:solidFill>
                  <a:srgbClr val="FFEC02"/>
                </a:solidFill>
                <a:latin typeface="Tahoma"/>
                <a:cs typeface="Helvetica Neue Medium"/>
              </a:rPr>
              <a:t>1964:</a:t>
            </a:r>
          </a:p>
          <a:p>
            <a:r>
              <a:rPr lang="en-US" sz="2200" i="1" dirty="0" err="1" smtClean="0">
                <a:solidFill>
                  <a:srgbClr val="FFEC02"/>
                </a:solidFill>
                <a:latin typeface="Tahoma"/>
                <a:cs typeface="Helvetica Neue Medium"/>
              </a:rPr>
              <a:t>Standaard</a:t>
            </a:r>
            <a:r>
              <a:rPr lang="en-US" sz="2200" i="1" dirty="0" smtClean="0">
                <a:solidFill>
                  <a:srgbClr val="FFEC02"/>
                </a:solidFill>
                <a:latin typeface="Tahoma"/>
                <a:cs typeface="Helvetica Neue Medium"/>
              </a:rPr>
              <a:t> </a:t>
            </a:r>
            <a:r>
              <a:rPr lang="en-US" sz="2200" i="1" dirty="0">
                <a:solidFill>
                  <a:srgbClr val="FFEC02"/>
                </a:solidFill>
                <a:latin typeface="Tahoma"/>
                <a:cs typeface="Helvetica Neue Medium"/>
              </a:rPr>
              <a:t>Model </a:t>
            </a:r>
            <a:r>
              <a:rPr lang="en-US" sz="2200" i="1" u="sng" dirty="0" err="1" smtClean="0">
                <a:solidFill>
                  <a:srgbClr val="FFEC02"/>
                </a:solidFill>
                <a:latin typeface="Tahoma"/>
                <a:cs typeface="Helvetica Neue Medium"/>
              </a:rPr>
              <a:t>voorspelling</a:t>
            </a:r>
            <a:r>
              <a:rPr lang="en-US" sz="2200" i="1" u="sng" dirty="0" smtClean="0">
                <a:solidFill>
                  <a:srgbClr val="FFEC02"/>
                </a:solidFill>
                <a:latin typeface="Tahoma"/>
                <a:cs typeface="Helvetica Neue Medium"/>
              </a:rPr>
              <a:t>:</a:t>
            </a:r>
            <a:r>
              <a:rPr lang="en-US" sz="2200" i="1" dirty="0" smtClean="0">
                <a:solidFill>
                  <a:srgbClr val="FFEC02"/>
                </a:solidFill>
                <a:latin typeface="Tahoma"/>
                <a:cs typeface="Helvetica Neue Medium"/>
              </a:rPr>
              <a:t> </a:t>
            </a:r>
          </a:p>
          <a:p>
            <a:r>
              <a:rPr lang="en-US" sz="2200" i="1" dirty="0" err="1" smtClean="0">
                <a:solidFill>
                  <a:srgbClr val="FFEC02"/>
                </a:solidFill>
                <a:latin typeface="Tahoma"/>
                <a:cs typeface="Helvetica Neue Medium"/>
              </a:rPr>
              <a:t>lege</a:t>
            </a:r>
            <a:r>
              <a:rPr lang="en-US" sz="2200" i="1" dirty="0" smtClean="0">
                <a:solidFill>
                  <a:srgbClr val="FFEC02"/>
                </a:solidFill>
                <a:latin typeface="Tahoma"/>
                <a:cs typeface="Helvetica Neue Medium"/>
              </a:rPr>
              <a:t> </a:t>
            </a:r>
            <a:r>
              <a:rPr lang="en-US" sz="2200" i="1" dirty="0" err="1">
                <a:solidFill>
                  <a:srgbClr val="FFEC02"/>
                </a:solidFill>
                <a:latin typeface="Tahoma"/>
                <a:cs typeface="Helvetica Neue Medium"/>
              </a:rPr>
              <a:t>ruimte</a:t>
            </a:r>
            <a:r>
              <a:rPr lang="en-US" sz="2200" i="1" dirty="0">
                <a:solidFill>
                  <a:srgbClr val="FFEC02"/>
                </a:solidFill>
                <a:latin typeface="Tahoma"/>
                <a:cs typeface="Helvetica Neue Medium"/>
              </a:rPr>
              <a:t> is </a:t>
            </a:r>
            <a:r>
              <a:rPr lang="en-US" sz="2200" i="1" dirty="0" err="1">
                <a:solidFill>
                  <a:srgbClr val="FFEC02"/>
                </a:solidFill>
                <a:latin typeface="Tahoma"/>
                <a:cs typeface="Helvetica Neue Medium"/>
              </a:rPr>
              <a:t>niet</a:t>
            </a:r>
            <a:r>
              <a:rPr lang="en-US" sz="2200" i="1" dirty="0">
                <a:solidFill>
                  <a:srgbClr val="FFEC02"/>
                </a:solidFill>
                <a:latin typeface="Tahoma"/>
                <a:cs typeface="Helvetica Neue Medium"/>
              </a:rPr>
              <a:t> </a:t>
            </a:r>
            <a:r>
              <a:rPr lang="en-US" sz="2200" i="1" dirty="0" err="1">
                <a:solidFill>
                  <a:srgbClr val="FFEC02"/>
                </a:solidFill>
                <a:latin typeface="Tahoma"/>
                <a:cs typeface="Helvetica Neue Medium"/>
              </a:rPr>
              <a:t>leeg</a:t>
            </a:r>
            <a:r>
              <a:rPr lang="en-US" sz="2200" i="1" dirty="0">
                <a:solidFill>
                  <a:srgbClr val="FFEC02"/>
                </a:solidFill>
                <a:latin typeface="Tahoma"/>
                <a:cs typeface="Helvetica Neue Medium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t="88" r="32363" b="36175"/>
          <a:stretch/>
        </p:blipFill>
        <p:spPr>
          <a:xfrm>
            <a:off x="470998" y="4820308"/>
            <a:ext cx="1345071" cy="1627745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" r="1437" b="13006"/>
          <a:stretch/>
        </p:blipFill>
        <p:spPr>
          <a:xfrm>
            <a:off x="1951294" y="4828778"/>
            <a:ext cx="1301356" cy="1598913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pic>
        <p:nvPicPr>
          <p:cNvPr id="19" name="Picture 18" descr="Peter_Higgs_2Curtains.jpg"/>
          <p:cNvPicPr>
            <a:picLocks noChangeAspect="1"/>
          </p:cNvPicPr>
          <p:nvPr/>
        </p:nvPicPr>
        <p:blipFill rotWithShape="1">
          <a:blip r:embed="rId8" cstate="print"/>
          <a:srcRect l="27760" t="12624" r="30461" b="14183"/>
          <a:stretch/>
        </p:blipFill>
        <p:spPr>
          <a:xfrm>
            <a:off x="3347534" y="4843840"/>
            <a:ext cx="1459743" cy="1596298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758129" y="6415607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smtClean="0">
                <a:solidFill>
                  <a:srgbClr val="FFFF00"/>
                </a:solidFill>
              </a:rPr>
              <a:t>Brout</a:t>
            </a:r>
            <a:endParaRPr lang="en-US" sz="1800" b="1" i="1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53524" y="6420090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smtClean="0">
                <a:solidFill>
                  <a:srgbClr val="FFFF00"/>
                </a:solidFill>
              </a:rPr>
              <a:t>Englert</a:t>
            </a:r>
            <a:endParaRPr lang="en-US" sz="1800" b="1" i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57257" y="6411753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rgbClr val="FFFF00"/>
                </a:solidFill>
              </a:rPr>
              <a:t>Higgs</a:t>
            </a:r>
            <a:endParaRPr lang="en-US" sz="18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9491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 bwMode="auto">
          <a:xfrm>
            <a:off x="971198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Standaard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149790"/>
            <a:ext cx="1905000" cy="304800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1897800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6998" y="90403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900021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1614198" y="3545606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B0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6" name="Freeform 5"/>
          <p:cNvSpPr/>
          <p:nvPr/>
        </p:nvSpPr>
        <p:spPr>
          <a:xfrm>
            <a:off x="5184546" y="2383367"/>
            <a:ext cx="1406818" cy="944102"/>
          </a:xfrm>
          <a:custGeom>
            <a:avLst/>
            <a:gdLst>
              <a:gd name="connsiteX0" fmla="*/ 1186060 w 1533492"/>
              <a:gd name="connsiteY0" fmla="*/ 0 h 1042276"/>
              <a:gd name="connsiteX1" fmla="*/ 1533492 w 1533492"/>
              <a:gd name="connsiteY1" fmla="*/ 778712 h 1042276"/>
              <a:gd name="connsiteX2" fmla="*/ 1329825 w 1533492"/>
              <a:gd name="connsiteY2" fmla="*/ 1042276 h 1042276"/>
              <a:gd name="connsiteX3" fmla="*/ 0 w 1533492"/>
              <a:gd name="connsiteY3" fmla="*/ 814653 h 1042276"/>
              <a:gd name="connsiteX4" fmla="*/ 1174080 w 1533492"/>
              <a:gd name="connsiteY4" fmla="*/ 790692 h 1042276"/>
              <a:gd name="connsiteX5" fmla="*/ 1186060 w 1533492"/>
              <a:gd name="connsiteY5" fmla="*/ 0 h 1042276"/>
              <a:gd name="connsiteX0" fmla="*/ 1319745 w 1667177"/>
              <a:gd name="connsiteY0" fmla="*/ 0 h 1042276"/>
              <a:gd name="connsiteX1" fmla="*/ 1667177 w 1667177"/>
              <a:gd name="connsiteY1" fmla="*/ 778712 h 1042276"/>
              <a:gd name="connsiteX2" fmla="*/ 1463510 w 1667177"/>
              <a:gd name="connsiteY2" fmla="*/ 1042276 h 1042276"/>
              <a:gd name="connsiteX3" fmla="*/ 0 w 1667177"/>
              <a:gd name="connsiteY3" fmla="*/ 819109 h 1042276"/>
              <a:gd name="connsiteX4" fmla="*/ 1307765 w 1667177"/>
              <a:gd name="connsiteY4" fmla="*/ 790692 h 1042276"/>
              <a:gd name="connsiteX5" fmla="*/ 1319745 w 1667177"/>
              <a:gd name="connsiteY5" fmla="*/ 0 h 1042276"/>
              <a:gd name="connsiteX0" fmla="*/ 1319745 w 1667177"/>
              <a:gd name="connsiteY0" fmla="*/ 0 h 1051188"/>
              <a:gd name="connsiteX1" fmla="*/ 1667177 w 1667177"/>
              <a:gd name="connsiteY1" fmla="*/ 778712 h 1051188"/>
              <a:gd name="connsiteX2" fmla="*/ 1436773 w 1667177"/>
              <a:gd name="connsiteY2" fmla="*/ 1051188 h 1051188"/>
              <a:gd name="connsiteX3" fmla="*/ 0 w 1667177"/>
              <a:gd name="connsiteY3" fmla="*/ 819109 h 1051188"/>
              <a:gd name="connsiteX4" fmla="*/ 1307765 w 1667177"/>
              <a:gd name="connsiteY4" fmla="*/ 790692 h 1051188"/>
              <a:gd name="connsiteX5" fmla="*/ 1319745 w 1667177"/>
              <a:gd name="connsiteY5" fmla="*/ 0 h 105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7177" h="1051188">
                <a:moveTo>
                  <a:pt x="1319745" y="0"/>
                </a:moveTo>
                <a:lnTo>
                  <a:pt x="1667177" y="778712"/>
                </a:lnTo>
                <a:lnTo>
                  <a:pt x="1436773" y="1051188"/>
                </a:lnTo>
                <a:lnTo>
                  <a:pt x="0" y="819109"/>
                </a:lnTo>
                <a:lnTo>
                  <a:pt x="1307765" y="790692"/>
                </a:lnTo>
                <a:lnTo>
                  <a:pt x="1319745" y="0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0" name="Freeform 19"/>
          <p:cNvSpPr/>
          <p:nvPr/>
        </p:nvSpPr>
        <p:spPr>
          <a:xfrm>
            <a:off x="5249317" y="3438552"/>
            <a:ext cx="1278486" cy="580295"/>
          </a:xfrm>
          <a:custGeom>
            <a:avLst/>
            <a:gdLst>
              <a:gd name="connsiteX0" fmla="*/ 0 w 1515095"/>
              <a:gd name="connsiteY0" fmla="*/ 249534 h 646116"/>
              <a:gd name="connsiteX1" fmla="*/ 1363586 w 1515095"/>
              <a:gd name="connsiteY1" fmla="*/ 0 h 646116"/>
              <a:gd name="connsiteX2" fmla="*/ 1515095 w 1515095"/>
              <a:gd name="connsiteY2" fmla="*/ 213887 h 646116"/>
              <a:gd name="connsiteX3" fmla="*/ 1238813 w 1515095"/>
              <a:gd name="connsiteY3" fmla="*/ 646116 h 646116"/>
              <a:gd name="connsiteX4" fmla="*/ 1238813 w 1515095"/>
              <a:gd name="connsiteY4" fmla="*/ 245078 h 646116"/>
              <a:gd name="connsiteX5" fmla="*/ 0 w 1515095"/>
              <a:gd name="connsiteY5" fmla="*/ 249534 h 64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5095" h="646116">
                <a:moveTo>
                  <a:pt x="0" y="249534"/>
                </a:moveTo>
                <a:lnTo>
                  <a:pt x="1363586" y="0"/>
                </a:lnTo>
                <a:lnTo>
                  <a:pt x="1515095" y="213887"/>
                </a:lnTo>
                <a:lnTo>
                  <a:pt x="1238813" y="646116"/>
                </a:lnTo>
                <a:lnTo>
                  <a:pt x="1238813" y="245078"/>
                </a:lnTo>
                <a:lnTo>
                  <a:pt x="0" y="249534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1" name="Freeform 20"/>
          <p:cNvSpPr/>
          <p:nvPr/>
        </p:nvSpPr>
        <p:spPr>
          <a:xfrm>
            <a:off x="6849673" y="3006354"/>
            <a:ext cx="184283" cy="748337"/>
          </a:xfrm>
          <a:custGeom>
            <a:avLst/>
            <a:gdLst>
              <a:gd name="connsiteX0" fmla="*/ 3360 w 218388"/>
              <a:gd name="connsiteY0" fmla="*/ 204945 h 833218"/>
              <a:gd name="connsiteX1" fmla="*/ 218388 w 218388"/>
              <a:gd name="connsiteY1" fmla="*/ 0 h 833218"/>
              <a:gd name="connsiteX2" fmla="*/ 215029 w 218388"/>
              <a:gd name="connsiteY2" fmla="*/ 833218 h 833218"/>
              <a:gd name="connsiteX3" fmla="*/ 0 w 218388"/>
              <a:gd name="connsiteY3" fmla="*/ 634993 h 833218"/>
              <a:gd name="connsiteX4" fmla="*/ 110874 w 218388"/>
              <a:gd name="connsiteY4" fmla="*/ 416609 h 833218"/>
              <a:gd name="connsiteX5" fmla="*/ 3360 w 218388"/>
              <a:gd name="connsiteY5" fmla="*/ 204945 h 83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388" h="833218">
                <a:moveTo>
                  <a:pt x="3360" y="204945"/>
                </a:moveTo>
                <a:lnTo>
                  <a:pt x="218388" y="0"/>
                </a:lnTo>
                <a:cubicBezTo>
                  <a:pt x="217268" y="277739"/>
                  <a:pt x="216149" y="555479"/>
                  <a:pt x="215029" y="833218"/>
                </a:cubicBezTo>
                <a:lnTo>
                  <a:pt x="0" y="634993"/>
                </a:lnTo>
                <a:lnTo>
                  <a:pt x="110874" y="416609"/>
                </a:lnTo>
                <a:lnTo>
                  <a:pt x="3360" y="204945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3157400" y="3214688"/>
            <a:ext cx="2514738" cy="5702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993E"/>
            </a:solidFill>
            <a:prstDash val="sysDash"/>
            <a:round/>
            <a:headEnd type="none" w="med" len="med"/>
            <a:tailEnd type="arrow"/>
          </a:ln>
          <a:effectLst/>
        </p:spPr>
      </p:cxn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r="7051" b="8873"/>
          <a:stretch/>
        </p:blipFill>
        <p:spPr bwMode="auto">
          <a:xfrm>
            <a:off x="2197831" y="4941837"/>
            <a:ext cx="1236148" cy="1526200"/>
          </a:xfrm>
          <a:prstGeom prst="rect">
            <a:avLst/>
          </a:prstGeom>
          <a:noFill/>
          <a:ln w="12700">
            <a:solidFill>
              <a:srgbClr val="3366FF"/>
            </a:solidFill>
            <a:miter lim="800000"/>
            <a:headEnd/>
            <a:tailEnd/>
          </a:ln>
          <a:effectLst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8" cstate="print"/>
          <a:srcRect l="3453" b="15066"/>
          <a:stretch/>
        </p:blipFill>
        <p:spPr bwMode="auto">
          <a:xfrm>
            <a:off x="673890" y="4943040"/>
            <a:ext cx="1244626" cy="1478140"/>
          </a:xfrm>
          <a:prstGeom prst="rect">
            <a:avLst/>
          </a:prstGeom>
          <a:noFill/>
          <a:ln w="12700">
            <a:solidFill>
              <a:srgbClr val="3366FF"/>
            </a:solidFill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3824892" y="5642072"/>
            <a:ext cx="4998484" cy="106182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100" i="1" dirty="0" smtClean="0">
                <a:solidFill>
                  <a:srgbClr val="66FFFF"/>
                </a:solidFill>
              </a:rPr>
              <a:t>1972: </a:t>
            </a:r>
          </a:p>
          <a:p>
            <a:r>
              <a:rPr lang="en-US" sz="2100" i="1" dirty="0">
                <a:solidFill>
                  <a:srgbClr val="66FFFF"/>
                </a:solidFill>
              </a:rPr>
              <a:t>M</a:t>
            </a:r>
            <a:r>
              <a:rPr lang="en-US" sz="2100" i="1" dirty="0" smtClean="0">
                <a:solidFill>
                  <a:srgbClr val="66FFFF"/>
                </a:solidFill>
              </a:rPr>
              <a:t>et </a:t>
            </a:r>
            <a:r>
              <a:rPr lang="en-US" sz="2100" b="1" i="1" dirty="0" smtClean="0">
                <a:solidFill>
                  <a:srgbClr val="66FFFF"/>
                </a:solidFill>
              </a:rPr>
              <a:t>3 </a:t>
            </a:r>
            <a:r>
              <a:rPr lang="en-US" sz="2100" b="1" i="1" dirty="0" err="1" smtClean="0">
                <a:solidFill>
                  <a:srgbClr val="66FFFF"/>
                </a:solidFill>
              </a:rPr>
              <a:t>kopieën</a:t>
            </a:r>
            <a:r>
              <a:rPr lang="en-US" sz="2100" b="1" i="1" dirty="0" smtClean="0">
                <a:solidFill>
                  <a:srgbClr val="66FFFF"/>
                </a:solidFill>
              </a:rPr>
              <a:t> </a:t>
            </a:r>
            <a:r>
              <a:rPr lang="en-US" sz="2100" b="1" i="1" dirty="0" err="1" smtClean="0">
                <a:solidFill>
                  <a:srgbClr val="66FFFF"/>
                </a:solidFill>
              </a:rPr>
              <a:t>deeltjes</a:t>
            </a:r>
            <a:r>
              <a:rPr lang="en-US" sz="2100" b="1" i="1" dirty="0" smtClean="0">
                <a:solidFill>
                  <a:srgbClr val="66FFFF"/>
                </a:solidFill>
              </a:rPr>
              <a:t> </a:t>
            </a:r>
            <a:r>
              <a:rPr lang="en-US" sz="2100" i="1" dirty="0" smtClean="0">
                <a:solidFill>
                  <a:srgbClr val="66FFFF"/>
                </a:solidFill>
              </a:rPr>
              <a:t>is </a:t>
            </a:r>
            <a:r>
              <a:rPr lang="en-US" sz="2100" i="1" dirty="0" err="1" smtClean="0">
                <a:solidFill>
                  <a:srgbClr val="66FFFF"/>
                </a:solidFill>
              </a:rPr>
              <a:t>asymmetrie</a:t>
            </a:r>
            <a:r>
              <a:rPr lang="en-US" sz="2100" i="1" dirty="0" smtClean="0">
                <a:solidFill>
                  <a:srgbClr val="66FFFF"/>
                </a:solidFill>
              </a:rPr>
              <a:t> </a:t>
            </a:r>
          </a:p>
          <a:p>
            <a:r>
              <a:rPr lang="en-US" sz="2100" i="1" dirty="0" err="1" smtClean="0">
                <a:solidFill>
                  <a:srgbClr val="66FFFF"/>
                </a:solidFill>
              </a:rPr>
              <a:t>tussen</a:t>
            </a:r>
            <a:r>
              <a:rPr lang="en-US" sz="2100" i="1" dirty="0" smtClean="0">
                <a:solidFill>
                  <a:srgbClr val="66FFFF"/>
                </a:solidFill>
              </a:rPr>
              <a:t> </a:t>
            </a:r>
            <a:r>
              <a:rPr lang="en-US" sz="2100" i="1" dirty="0" err="1" smtClean="0">
                <a:solidFill>
                  <a:srgbClr val="66FFFF"/>
                </a:solidFill>
              </a:rPr>
              <a:t>materie</a:t>
            </a:r>
            <a:r>
              <a:rPr lang="en-US" sz="2100" i="1" dirty="0" smtClean="0">
                <a:solidFill>
                  <a:srgbClr val="66FFFF"/>
                </a:solidFill>
              </a:rPr>
              <a:t> </a:t>
            </a:r>
            <a:r>
              <a:rPr lang="en-US" sz="2100" i="1" dirty="0" err="1" smtClean="0">
                <a:solidFill>
                  <a:srgbClr val="66FFFF"/>
                </a:solidFill>
              </a:rPr>
              <a:t>en</a:t>
            </a:r>
            <a:r>
              <a:rPr lang="en-US" sz="2100" i="1" dirty="0" smtClean="0">
                <a:solidFill>
                  <a:srgbClr val="66FFFF"/>
                </a:solidFill>
              </a:rPr>
              <a:t> </a:t>
            </a:r>
            <a:r>
              <a:rPr lang="en-US" sz="2100" i="1" dirty="0" err="1" smtClean="0">
                <a:solidFill>
                  <a:srgbClr val="66FFFF"/>
                </a:solidFill>
              </a:rPr>
              <a:t>antimaterie</a:t>
            </a:r>
            <a:r>
              <a:rPr lang="en-US" sz="2100" i="1" dirty="0" smtClean="0">
                <a:solidFill>
                  <a:srgbClr val="66FFFF"/>
                </a:solidFill>
              </a:rPr>
              <a:t> </a:t>
            </a:r>
            <a:r>
              <a:rPr lang="en-US" sz="2100" i="1" dirty="0" err="1" smtClean="0">
                <a:solidFill>
                  <a:srgbClr val="66FFFF"/>
                </a:solidFill>
              </a:rPr>
              <a:t>mogelijk</a:t>
            </a:r>
            <a:r>
              <a:rPr lang="en-US" sz="2100" i="1" dirty="0" smtClean="0">
                <a:solidFill>
                  <a:srgbClr val="66FFFF"/>
                </a:solidFill>
              </a:rPr>
              <a:t>!</a:t>
            </a:r>
            <a:endParaRPr lang="en-US" sz="2100" i="1" dirty="0">
              <a:solidFill>
                <a:srgbClr val="66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75266" y="4954782"/>
            <a:ext cx="38611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i="1" dirty="0">
                <a:solidFill>
                  <a:srgbClr val="FF993E"/>
                </a:solidFill>
              </a:rPr>
              <a:t>M</a:t>
            </a:r>
            <a:r>
              <a:rPr lang="en-US" sz="2100" i="1" dirty="0" smtClean="0">
                <a:solidFill>
                  <a:srgbClr val="FF993E"/>
                </a:solidFill>
              </a:rPr>
              <a:t>assa </a:t>
            </a:r>
            <a:r>
              <a:rPr lang="en-US" sz="2100" i="1" dirty="0" err="1" smtClean="0">
                <a:solidFill>
                  <a:srgbClr val="FF993E"/>
                </a:solidFill>
              </a:rPr>
              <a:t>wordt</a:t>
            </a:r>
            <a:r>
              <a:rPr lang="en-US" sz="2100" i="1" dirty="0" smtClean="0">
                <a:solidFill>
                  <a:srgbClr val="FF993E"/>
                </a:solidFill>
              </a:rPr>
              <a:t> </a:t>
            </a:r>
            <a:r>
              <a:rPr lang="en-US" sz="2100" i="1" dirty="0" err="1" smtClean="0">
                <a:solidFill>
                  <a:srgbClr val="FF993E"/>
                </a:solidFill>
              </a:rPr>
              <a:t>veroorzaakt</a:t>
            </a:r>
            <a:r>
              <a:rPr lang="en-US" sz="2100" i="1" dirty="0" smtClean="0">
                <a:solidFill>
                  <a:srgbClr val="FF993E"/>
                </a:solidFill>
              </a:rPr>
              <a:t> door </a:t>
            </a:r>
          </a:p>
          <a:p>
            <a:r>
              <a:rPr lang="en-US" sz="2100" i="1" dirty="0" smtClean="0">
                <a:solidFill>
                  <a:srgbClr val="FF993E"/>
                </a:solidFill>
              </a:rPr>
              <a:t>het Higgs veld!</a:t>
            </a:r>
            <a:endParaRPr lang="en-US" sz="2100" i="1" dirty="0">
              <a:solidFill>
                <a:srgbClr val="FF993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1829" y="6415607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rgbClr val="66FFFF"/>
                </a:solidFill>
              </a:rPr>
              <a:t>Kobayashi</a:t>
            </a:r>
            <a:endParaRPr lang="en-US" sz="1800" b="1" i="1" dirty="0">
              <a:solidFill>
                <a:srgbClr val="66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34573" y="6421180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 smtClean="0">
                <a:solidFill>
                  <a:srgbClr val="66FFFF"/>
                </a:solidFill>
              </a:rPr>
              <a:t>Maskawa</a:t>
            </a:r>
            <a:endParaRPr lang="en-US" sz="1800" b="1" i="1" dirty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4613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2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Hoe gedraagt de natuur zich onder extreme omstandigheden?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098" y="1444316"/>
            <a:ext cx="2764901" cy="1652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8401" y="3086814"/>
            <a:ext cx="1707929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‘Klassiek’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Kepler (1609) 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77086" y="1307441"/>
            <a:ext cx="1767115" cy="1806761"/>
            <a:chOff x="7353213" y="1577642"/>
            <a:chExt cx="2332124" cy="2240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14" name="Oval 13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38406" y="3122262"/>
            <a:ext cx="246761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K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wantummechanika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Bohr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1930)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8213" y="6065070"/>
            <a:ext cx="3265143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‘Speciale relativiteitstheorie’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(Einstein 1910)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98" y="4250248"/>
            <a:ext cx="1607501" cy="171093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636300" y="1581189"/>
            <a:ext cx="1221701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9101" y="1102127"/>
            <a:ext cx="2554769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Kleinere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afstanden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546093" y="4615192"/>
            <a:ext cx="1300311" cy="707300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64941" y="4745221"/>
            <a:ext cx="2155133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Hogere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energie</a:t>
            </a:r>
            <a:endParaRPr lang="en-US" sz="22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8958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FFFF"/>
                </a:solidFill>
              </a:rPr>
              <a:t>Hoe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verdween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r>
              <a:rPr lang="en-US" dirty="0" smtClean="0">
                <a:solidFill>
                  <a:srgbClr val="FFFFFF"/>
                </a:solidFill>
              </a:rPr>
              <a:t> in de Big Bang?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198" y="965252"/>
            <a:ext cx="3381776" cy="3490309"/>
          </a:xfrm>
          <a:prstGeom prst="ellipse">
            <a:avLst/>
          </a:prstGeom>
          <a:effectLst>
            <a:softEdge rad="393700"/>
          </a:effectLst>
        </p:spPr>
      </p:pic>
      <p:sp>
        <p:nvSpPr>
          <p:cNvPr id="10" name="Right Arrow 9"/>
          <p:cNvSpPr/>
          <p:nvPr/>
        </p:nvSpPr>
        <p:spPr bwMode="auto">
          <a:xfrm>
            <a:off x="1797651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59862" y="2088946"/>
            <a:ext cx="1682810" cy="695533"/>
          </a:xfrm>
          <a:prstGeom prst="rect">
            <a:avLst/>
          </a:prstGeom>
          <a:solidFill>
            <a:srgbClr val="FFFFFF"/>
          </a:solidFill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Tahoma"/>
                <a:cs typeface="Helvetica Neue Light"/>
              </a:rPr>
              <a:t>49.999999% </a:t>
            </a:r>
            <a:br>
              <a:rPr lang="en-US" sz="2000" dirty="0" smtClean="0">
                <a:solidFill>
                  <a:srgbClr val="000000"/>
                </a:solidFill>
                <a:latin typeface="Tahoma"/>
                <a:cs typeface="Helvetica Neue Light"/>
              </a:rPr>
            </a:br>
            <a:r>
              <a:rPr lang="en-US" sz="2000" dirty="0" smtClean="0">
                <a:solidFill>
                  <a:srgbClr val="000000"/>
                </a:solidFill>
                <a:latin typeface="Tahoma"/>
                <a:cs typeface="Helvetica Neue Light"/>
              </a:rPr>
              <a:t>anti-</a:t>
            </a:r>
            <a:r>
              <a:rPr lang="en-US" sz="2000" dirty="0" err="1" smtClean="0">
                <a:solidFill>
                  <a:srgbClr val="000000"/>
                </a:solidFill>
                <a:latin typeface="Tahoma"/>
                <a:cs typeface="Helvetica Neue Light"/>
              </a:rPr>
              <a:t>materie</a:t>
            </a:r>
            <a:endParaRPr lang="en-US" sz="2000" dirty="0">
              <a:solidFill>
                <a:srgbClr val="000000"/>
              </a:solidFill>
              <a:latin typeface="Tahoma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9862" y="2793978"/>
            <a:ext cx="1682810" cy="69553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Tahoma"/>
                <a:cs typeface="Helvetica Neue Light"/>
              </a:rPr>
              <a:t>50.000001% </a:t>
            </a:r>
            <a:br>
              <a:rPr lang="en-US" sz="2000" dirty="0">
                <a:solidFill>
                  <a:srgbClr val="FFFFFF"/>
                </a:solidFill>
                <a:latin typeface="Tahoma"/>
                <a:cs typeface="Helvetica Neue Light"/>
              </a:rPr>
            </a:br>
            <a:r>
              <a:rPr lang="en-US" sz="2000" dirty="0" err="1" smtClean="0">
                <a:solidFill>
                  <a:srgbClr val="FFFFFF"/>
                </a:solidFill>
                <a:latin typeface="Tahoma"/>
                <a:cs typeface="Helvetica Neue Light"/>
              </a:rPr>
              <a:t>materie</a:t>
            </a:r>
            <a:endParaRPr lang="en-US" sz="2000" dirty="0">
              <a:solidFill>
                <a:srgbClr val="FFFFFF"/>
              </a:solidFill>
              <a:latin typeface="Tahoma"/>
              <a:cs typeface="Helvetica Neue Light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4163905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6574864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95713" y="2459315"/>
            <a:ext cx="1686016" cy="75708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  <a:latin typeface="Tahoma"/>
                <a:cs typeface="Helvetica Neue Light"/>
              </a:rPr>
              <a:t>0.000001</a:t>
            </a:r>
            <a:r>
              <a:rPr lang="en-US" sz="2200" dirty="0">
                <a:solidFill>
                  <a:srgbClr val="FFFFFF"/>
                </a:solidFill>
                <a:latin typeface="Tahoma"/>
                <a:cs typeface="Helvetica Neue Light"/>
              </a:rPr>
              <a:t>% </a:t>
            </a:r>
            <a:br>
              <a:rPr lang="en-US" sz="2200" dirty="0">
                <a:solidFill>
                  <a:srgbClr val="FFFFFF"/>
                </a:solidFill>
                <a:latin typeface="Tahoma"/>
                <a:cs typeface="Helvetica Neue Light"/>
              </a:rPr>
            </a:br>
            <a:r>
              <a:rPr lang="en-US" sz="2200" dirty="0" err="1" smtClean="0">
                <a:solidFill>
                  <a:srgbClr val="FFFFFF"/>
                </a:solidFill>
                <a:latin typeface="Tahoma"/>
                <a:cs typeface="Helvetica Neue Light"/>
              </a:rPr>
              <a:t>materie</a:t>
            </a:r>
            <a:endParaRPr lang="en-US" sz="2200" dirty="0">
              <a:solidFill>
                <a:srgbClr val="FFFFFF"/>
              </a:solidFill>
              <a:latin typeface="Tahoma"/>
              <a:cs typeface="Helvetica Neue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31988" y="3348202"/>
            <a:ext cx="1886392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i="1" dirty="0" smtClean="0">
                <a:solidFill>
                  <a:srgbClr val="66FFFF"/>
                </a:solidFill>
                <a:latin typeface="Tahoma"/>
                <a:cs typeface="Helvetica Neue Light"/>
              </a:rPr>
              <a:t>(+99.999999%</a:t>
            </a:r>
            <a:br>
              <a:rPr lang="en-US" sz="2000" i="1" dirty="0" smtClean="0">
                <a:solidFill>
                  <a:srgbClr val="66FFFF"/>
                </a:solidFill>
                <a:latin typeface="Tahoma"/>
                <a:cs typeface="Helvetica Neue Light"/>
              </a:rPr>
            </a:br>
            <a:r>
              <a:rPr lang="en-US" sz="2000" i="1" dirty="0" err="1" smtClean="0">
                <a:solidFill>
                  <a:srgbClr val="66FFFF"/>
                </a:solidFill>
                <a:latin typeface="Tahoma"/>
                <a:cs typeface="Helvetica Neue Light"/>
              </a:rPr>
              <a:t>straling</a:t>
            </a:r>
            <a:r>
              <a:rPr lang="en-US" sz="2000" i="1" dirty="0" smtClean="0">
                <a:solidFill>
                  <a:srgbClr val="66FFFF"/>
                </a:solidFill>
                <a:latin typeface="Tahoma"/>
                <a:cs typeface="Helvetica Neue Light"/>
              </a:rPr>
              <a:t>)</a:t>
            </a:r>
            <a:endParaRPr lang="en-US" sz="2000" i="1" dirty="0">
              <a:solidFill>
                <a:srgbClr val="66FFFF"/>
              </a:solidFill>
              <a:latin typeface="Tahoma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0270" y="4877157"/>
            <a:ext cx="4975412" cy="75708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79205" tIns="39603" rIns="79205" bIns="39603" rtlCol="0">
            <a:spAutoFit/>
          </a:bodyPr>
          <a:lstStyle/>
          <a:p>
            <a:r>
              <a:rPr lang="en-US" sz="2200" b="1" i="1" dirty="0" err="1">
                <a:solidFill>
                  <a:srgbClr val="FFB006"/>
                </a:solidFill>
                <a:cs typeface="Helvetica Neue Light"/>
              </a:rPr>
              <a:t>A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ntimaterie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niet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 het 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exacte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spiegelbeeld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 van 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materie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!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53000" y="1512752"/>
            <a:ext cx="2395377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600" i="1" dirty="0" smtClean="0">
                <a:solidFill>
                  <a:srgbClr val="FFFF00"/>
                </a:solidFill>
                <a:latin typeface="Tahoma"/>
                <a:cs typeface="Helvetica Neue Light"/>
              </a:rPr>
              <a:t>Klein </a:t>
            </a:r>
            <a:r>
              <a:rPr lang="en-US" sz="2600" i="1" dirty="0" err="1" smtClean="0">
                <a:solidFill>
                  <a:srgbClr val="FFFF00"/>
                </a:solidFill>
                <a:latin typeface="Tahoma"/>
                <a:cs typeface="Helvetica Neue Light"/>
              </a:rPr>
              <a:t>overschot</a:t>
            </a:r>
            <a:endParaRPr lang="en-US" sz="2600" i="1" dirty="0">
              <a:solidFill>
                <a:srgbClr val="FFFF00"/>
              </a:solidFill>
              <a:latin typeface="Tahoma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70024" y="1512752"/>
            <a:ext cx="1692428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600" i="1" dirty="0" err="1" smtClean="0">
                <a:solidFill>
                  <a:srgbClr val="FFFF00"/>
                </a:solidFill>
                <a:latin typeface="Tahoma"/>
                <a:cs typeface="Helvetica Neue Light"/>
              </a:rPr>
              <a:t>Domineert</a:t>
            </a:r>
            <a:endParaRPr lang="en-US" sz="2600" i="1" dirty="0">
              <a:solidFill>
                <a:srgbClr val="FFFF00"/>
              </a:solidFill>
              <a:latin typeface="Tahoma"/>
              <a:cs typeface="Helvetica Neue Light"/>
            </a:endParaRPr>
          </a:p>
        </p:txBody>
      </p:sp>
      <p:pic>
        <p:nvPicPr>
          <p:cNvPr id="25" name="Picture 11" descr="CartoonCP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92" t="33605" r="12864" b="3848"/>
          <a:stretch/>
        </p:blipFill>
        <p:spPr bwMode="auto">
          <a:xfrm>
            <a:off x="5906892" y="4523998"/>
            <a:ext cx="2394510" cy="2121560"/>
          </a:xfrm>
          <a:prstGeom prst="rect">
            <a:avLst/>
          </a:prstGeom>
          <a:noFill/>
        </p:spPr>
      </p:pic>
      <p:sp>
        <p:nvSpPr>
          <p:cNvPr id="26" name="Freeform 25"/>
          <p:cNvSpPr/>
          <p:nvPr/>
        </p:nvSpPr>
        <p:spPr>
          <a:xfrm flipH="1" flipV="1">
            <a:off x="4121898" y="3428999"/>
            <a:ext cx="1112853" cy="1303598"/>
          </a:xfrm>
          <a:custGeom>
            <a:avLst/>
            <a:gdLst>
              <a:gd name="connsiteX0" fmla="*/ 1097034 w 1493357"/>
              <a:gd name="connsiteY0" fmla="*/ 0 h 2491880"/>
              <a:gd name="connsiteX1" fmla="*/ 1432485 w 1493357"/>
              <a:gd name="connsiteY1" fmla="*/ 862574 h 2491880"/>
              <a:gd name="connsiteX2" fmla="*/ 6817 w 1493357"/>
              <a:gd name="connsiteY2" fmla="*/ 1653267 h 2491880"/>
              <a:gd name="connsiteX3" fmla="*/ 857426 w 1493357"/>
              <a:gd name="connsiteY3" fmla="*/ 2491880 h 2491880"/>
              <a:gd name="connsiteX0" fmla="*/ 1124019 w 1520342"/>
              <a:gd name="connsiteY0" fmla="*/ 0 h 2509688"/>
              <a:gd name="connsiteX1" fmla="*/ 1459470 w 1520342"/>
              <a:gd name="connsiteY1" fmla="*/ 862574 h 2509688"/>
              <a:gd name="connsiteX2" fmla="*/ 33802 w 1520342"/>
              <a:gd name="connsiteY2" fmla="*/ 1653267 h 2509688"/>
              <a:gd name="connsiteX3" fmla="*/ 414830 w 1520342"/>
              <a:gd name="connsiteY3" fmla="*/ 2509688 h 25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342" h="2509688">
                <a:moveTo>
                  <a:pt x="1124019" y="0"/>
                </a:moveTo>
                <a:cubicBezTo>
                  <a:pt x="1382596" y="293515"/>
                  <a:pt x="1641173" y="587030"/>
                  <a:pt x="1459470" y="862574"/>
                </a:cubicBezTo>
                <a:cubicBezTo>
                  <a:pt x="1277767" y="1138119"/>
                  <a:pt x="207909" y="1378748"/>
                  <a:pt x="33802" y="1653267"/>
                </a:cubicBezTo>
                <a:cubicBezTo>
                  <a:pt x="-140305" y="1927786"/>
                  <a:pt x="414830" y="2509688"/>
                  <a:pt x="414830" y="2509688"/>
                </a:cubicBezTo>
              </a:path>
            </a:pathLst>
          </a:custGeom>
          <a:ln w="28575" cmpd="sng">
            <a:solidFill>
              <a:srgbClr val="FFB006"/>
            </a:solidFill>
            <a:prstDash val="sysDash"/>
            <a:headEnd type="triangle"/>
            <a:tailEnd type="non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19199" y="1523231"/>
            <a:ext cx="1567009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Tahoma"/>
                <a:cs typeface="Helvetica Neue Light"/>
              </a:rPr>
              <a:t>Big Bang</a:t>
            </a:r>
            <a:endParaRPr lang="en-US" i="1" dirty="0">
              <a:solidFill>
                <a:srgbClr val="FFFF00"/>
              </a:solidFill>
              <a:latin typeface="Tahoma"/>
              <a:cs typeface="Helvetica Neue Ligh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97" y="1718064"/>
            <a:ext cx="1430676" cy="203031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4" name="TextBox 23"/>
          <p:cNvSpPr txBox="1"/>
          <p:nvPr/>
        </p:nvSpPr>
        <p:spPr>
          <a:xfrm>
            <a:off x="820270" y="5774166"/>
            <a:ext cx="4975412" cy="75708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79205" tIns="39603" rIns="79205" bIns="39603" rtlCol="0">
            <a:spAutoFit/>
          </a:bodyPr>
          <a:lstStyle/>
          <a:p>
            <a:r>
              <a:rPr lang="en-US" sz="2200" b="1" i="1" dirty="0" smtClean="0">
                <a:solidFill>
                  <a:srgbClr val="66FFFF"/>
                </a:solidFill>
                <a:cs typeface="Helvetica Neue Light"/>
              </a:rPr>
              <a:t>In de </a:t>
            </a:r>
            <a:r>
              <a:rPr lang="en-US" sz="2200" b="1" i="1" dirty="0" err="1" smtClean="0">
                <a:solidFill>
                  <a:srgbClr val="66FFFF"/>
                </a:solidFill>
                <a:cs typeface="Helvetica Neue Light"/>
              </a:rPr>
              <a:t>theorie</a:t>
            </a:r>
            <a:r>
              <a:rPr lang="en-US" sz="2200" b="1" i="1" dirty="0" smtClean="0">
                <a:solidFill>
                  <a:srgbClr val="66FFFF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rgbClr val="66FFFF"/>
                </a:solidFill>
                <a:cs typeface="Helvetica Neue Light"/>
              </a:rPr>
              <a:t>zijn</a:t>
            </a:r>
            <a:r>
              <a:rPr lang="en-US" sz="2200" b="1" i="1" dirty="0" smtClean="0">
                <a:solidFill>
                  <a:srgbClr val="66FFFF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rgbClr val="66FFFF"/>
                </a:solidFill>
                <a:cs typeface="Helvetica Neue Light"/>
              </a:rPr>
              <a:t>hiervoor</a:t>
            </a:r>
            <a:r>
              <a:rPr lang="en-US" sz="2200" b="1" i="1" dirty="0" smtClean="0">
                <a:solidFill>
                  <a:srgbClr val="66FFFF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rgbClr val="66FFFF"/>
                </a:solidFill>
                <a:cs typeface="Helvetica Neue Light"/>
              </a:rPr>
              <a:t>drie</a:t>
            </a:r>
            <a:r>
              <a:rPr lang="en-US" sz="2200" b="1" i="1" dirty="0" smtClean="0">
                <a:solidFill>
                  <a:srgbClr val="66FFFF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rgbClr val="66FFFF"/>
                </a:solidFill>
                <a:cs typeface="Helvetica Neue Light"/>
              </a:rPr>
              <a:t>kopieen</a:t>
            </a:r>
            <a:r>
              <a:rPr lang="en-US" sz="2200" b="1" i="1" dirty="0" smtClean="0">
                <a:solidFill>
                  <a:srgbClr val="66FFFF"/>
                </a:solidFill>
                <a:cs typeface="Helvetica Neue Light"/>
              </a:rPr>
              <a:t> van </a:t>
            </a:r>
            <a:r>
              <a:rPr lang="en-US" sz="2200" b="1" i="1" dirty="0" err="1" smtClean="0">
                <a:solidFill>
                  <a:srgbClr val="66FFFF"/>
                </a:solidFill>
                <a:cs typeface="Helvetica Neue Light"/>
              </a:rPr>
              <a:t>alle</a:t>
            </a:r>
            <a:r>
              <a:rPr lang="en-US" sz="2200" b="1" i="1" dirty="0" smtClean="0">
                <a:solidFill>
                  <a:srgbClr val="66FFFF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rgbClr val="66FFFF"/>
                </a:solidFill>
                <a:cs typeface="Helvetica Neue Light"/>
              </a:rPr>
              <a:t>deeltjes</a:t>
            </a:r>
            <a:r>
              <a:rPr lang="en-US" sz="2200" b="1" i="1" dirty="0" smtClean="0">
                <a:solidFill>
                  <a:srgbClr val="66FFFF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rgbClr val="66FFFF"/>
                </a:solidFill>
                <a:cs typeface="Helvetica Neue Light"/>
              </a:rPr>
              <a:t>nodig</a:t>
            </a:r>
            <a:r>
              <a:rPr lang="en-US" sz="2200" b="1" i="1" dirty="0" smtClean="0">
                <a:solidFill>
                  <a:srgbClr val="66FFFF"/>
                </a:solidFill>
                <a:cs typeface="Helvetica Neue Light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2586214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  <p:bldP spid="2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4572000" y="-106363"/>
            <a:ext cx="4806950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 </a:t>
            </a:r>
            <a:r>
              <a:rPr lang="en-US" dirty="0" err="1"/>
              <a:t>element</a:t>
            </a:r>
            <a:r>
              <a:rPr lang="en-US" dirty="0" err="1">
                <a:solidFill>
                  <a:srgbClr val="000099"/>
                </a:solidFill>
              </a:rPr>
              <a:t>aire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 err="1">
                <a:solidFill>
                  <a:srgbClr val="000099"/>
                </a:solidFill>
              </a:rPr>
              <a:t>deeltjes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4606925" y="150812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-</a:t>
            </a:r>
            <a:r>
              <a:rPr lang="en-US" sz="2400">
                <a:solidFill>
                  <a:srgbClr val="000099"/>
                </a:solidFill>
              </a:rPr>
              <a:t>2/3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4538663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4667250" y="3994150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4787900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99"/>
                </a:solidFill>
              </a:rPr>
              <a:t>0</a:t>
            </a:r>
            <a:r>
              <a:rPr lang="en-US">
                <a:solidFill>
                  <a:srgbClr val="000099"/>
                </a:solidFill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5865813" y="1492250"/>
            <a:ext cx="546100" cy="531813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5899150" y="1443038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3200" b="1">
                <a:solidFill>
                  <a:srgbClr val="990033"/>
                </a:solidFill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5857875" y="2327275"/>
            <a:ext cx="546100" cy="592138"/>
            <a:chOff x="301" y="1473"/>
            <a:chExt cx="344" cy="37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6673850" y="1452563"/>
            <a:ext cx="546100" cy="581025"/>
            <a:chOff x="860" y="868"/>
            <a:chExt cx="344" cy="366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6672263" y="2343150"/>
            <a:ext cx="546100" cy="579438"/>
            <a:chOff x="877" y="1474"/>
            <a:chExt cx="344" cy="365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7491413" y="1484313"/>
            <a:ext cx="546100" cy="579437"/>
            <a:chOff x="1438" y="897"/>
            <a:chExt cx="344" cy="365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7483475" y="2368550"/>
            <a:ext cx="546100" cy="579438"/>
            <a:chOff x="1442" y="1472"/>
            <a:chExt cx="344" cy="365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5870575" y="3978275"/>
            <a:ext cx="546100" cy="581025"/>
            <a:chOff x="317" y="2431"/>
            <a:chExt cx="344" cy="366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7535863" y="3971925"/>
            <a:ext cx="546100" cy="579438"/>
            <a:chOff x="1447" y="2436"/>
            <a:chExt cx="344" cy="365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6710363" y="3976688"/>
            <a:ext cx="546100" cy="584200"/>
            <a:chOff x="873" y="2421"/>
            <a:chExt cx="344" cy="368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5832475" y="4725988"/>
            <a:ext cx="587375" cy="665162"/>
            <a:chOff x="311" y="2983"/>
            <a:chExt cx="370" cy="419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6678613" y="4732338"/>
            <a:ext cx="576262" cy="668337"/>
            <a:chOff x="880" y="2969"/>
            <a:chExt cx="363" cy="421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7540625" y="4732338"/>
            <a:ext cx="552450" cy="677862"/>
            <a:chOff x="1450" y="2969"/>
            <a:chExt cx="348" cy="427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6035675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6827838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7635875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6035675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6842125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7666038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5989638" y="4114800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6873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7726363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5973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6858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7650163" y="4983163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err="1"/>
              <a:t>Materie</a:t>
            </a:r>
            <a:endParaRPr lang="en-US" sz="3200" dirty="0"/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6048375" y="5830094"/>
            <a:ext cx="2430463" cy="617538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99"/>
                </a:solidFill>
              </a:rPr>
              <a:t>Anti-materie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4624388" y="82073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>
                <a:solidFill>
                  <a:srgbClr val="000099"/>
                </a:solidFill>
              </a:rPr>
              <a:t>Lading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7434263" y="8572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5999163" y="860425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6696075" y="847725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71841" y="5886454"/>
            <a:ext cx="2294539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3 </a:t>
            </a:r>
            <a:r>
              <a:rPr lang="en-US" dirty="0" err="1" smtClean="0">
                <a:solidFill>
                  <a:srgbClr val="FFFFFF"/>
                </a:solidFill>
              </a:rPr>
              <a:t>Generaties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1" name="Rectangle 110"/>
          <p:cNvSpPr/>
          <p:nvPr/>
        </p:nvSpPr>
        <p:spPr bwMode="auto">
          <a:xfrm>
            <a:off x="1095619" y="2585575"/>
            <a:ext cx="7076831" cy="1703855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12" name="TextBox 111"/>
          <p:cNvSpPr txBox="1"/>
          <p:nvPr/>
        </p:nvSpPr>
        <p:spPr>
          <a:xfrm>
            <a:off x="1117847" y="2681960"/>
            <a:ext cx="71546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6600"/>
                </a:solidFill>
              </a:rPr>
              <a:t>Waarom</a:t>
            </a:r>
            <a:r>
              <a:rPr lang="en-US" sz="3200" dirty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bestaan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er</a:t>
            </a:r>
            <a:r>
              <a:rPr lang="en-US" sz="3200" dirty="0" smtClean="0">
                <a:solidFill>
                  <a:srgbClr val="FF6600"/>
                </a:solidFill>
              </a:rPr>
              <a:t> van </a:t>
            </a:r>
            <a:r>
              <a:rPr lang="en-US" sz="3200" dirty="0" err="1" smtClean="0">
                <a:solidFill>
                  <a:srgbClr val="FF6600"/>
                </a:solidFill>
              </a:rPr>
              <a:t>alle</a:t>
            </a:r>
            <a:endParaRPr lang="en-US" sz="3200" dirty="0">
              <a:solidFill>
                <a:srgbClr val="FF6600"/>
              </a:solidFill>
            </a:endParaRPr>
          </a:p>
          <a:p>
            <a:r>
              <a:rPr lang="en-US" sz="3200" dirty="0" err="1" smtClean="0">
                <a:solidFill>
                  <a:srgbClr val="FF6600"/>
                </a:solidFill>
              </a:rPr>
              <a:t>deeltjes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drie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identieke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kopieën</a:t>
            </a:r>
            <a:r>
              <a:rPr lang="en-US" sz="3200" dirty="0" smtClean="0">
                <a:solidFill>
                  <a:srgbClr val="FF6600"/>
                </a:solidFill>
              </a:rPr>
              <a:t>?</a:t>
            </a:r>
          </a:p>
          <a:p>
            <a:r>
              <a:rPr lang="en-US" sz="3200" dirty="0">
                <a:solidFill>
                  <a:srgbClr val="FF6600"/>
                </a:solidFill>
                <a:sym typeface="Wingdings"/>
              </a:rPr>
              <a:t></a:t>
            </a:r>
            <a:r>
              <a:rPr lang="en-US" sz="3200" i="1" dirty="0" err="1" smtClean="0">
                <a:solidFill>
                  <a:srgbClr val="FF6600"/>
                </a:solidFill>
                <a:sym typeface="Wingdings"/>
              </a:rPr>
              <a:t>Eenvoudigst</a:t>
            </a:r>
            <a:r>
              <a:rPr lang="en-US" sz="3200" i="1" dirty="0" smtClean="0">
                <a:solidFill>
                  <a:srgbClr val="FF6600"/>
                </a:solidFill>
                <a:sym typeface="Wingdings"/>
              </a:rPr>
              <a:t> </a:t>
            </a:r>
            <a:r>
              <a:rPr lang="en-US" sz="3200" i="1" dirty="0" err="1" smtClean="0">
                <a:solidFill>
                  <a:srgbClr val="FF6600"/>
                </a:solidFill>
                <a:sym typeface="Wingdings"/>
              </a:rPr>
              <a:t>mogelijke</a:t>
            </a:r>
            <a:r>
              <a:rPr lang="en-US" sz="3200" i="1" dirty="0" smtClean="0">
                <a:solidFill>
                  <a:srgbClr val="FF6600"/>
                </a:solidFill>
                <a:sym typeface="Wingdings"/>
              </a:rPr>
              <a:t> </a:t>
            </a:r>
            <a:r>
              <a:rPr lang="en-US" sz="3200" i="1" dirty="0" err="1" smtClean="0">
                <a:solidFill>
                  <a:srgbClr val="FF6600"/>
                </a:solidFill>
                <a:sym typeface="Wingdings"/>
              </a:rPr>
              <a:t>universum</a:t>
            </a:r>
            <a:r>
              <a:rPr lang="en-US" sz="3200" i="1" dirty="0" smtClean="0">
                <a:solidFill>
                  <a:srgbClr val="FF6600"/>
                </a:solidFill>
                <a:sym typeface="Wingdings"/>
              </a:rPr>
              <a:t>?!</a:t>
            </a:r>
            <a:endParaRPr lang="en-US" sz="3200" i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9720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0"/>
            <a:ext cx="4830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9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06" y="824904"/>
            <a:ext cx="5082932" cy="579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357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12613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>
                <a:solidFill>
                  <a:schemeClr val="bg1"/>
                </a:solidFill>
              </a:rPr>
              <a:t>De LHC </a:t>
            </a:r>
            <a:r>
              <a:rPr lang="en-US" sz="4000" dirty="0" err="1" smtClean="0">
                <a:solidFill>
                  <a:schemeClr val="bg1"/>
                </a:solidFill>
              </a:rPr>
              <a:t>en</a:t>
            </a:r>
            <a:r>
              <a:rPr lang="en-US" sz="4000" dirty="0" smtClean="0">
                <a:solidFill>
                  <a:schemeClr val="bg1"/>
                </a:solidFill>
              </a:rPr>
              <a:t> de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>
                <a:solidFill>
                  <a:srgbClr val="FFFFFF"/>
                </a:solidFill>
              </a:rPr>
              <a:t>Higgs </a:t>
            </a:r>
            <a:r>
              <a:rPr lang="en-US" sz="4000" dirty="0" err="1" smtClean="0">
                <a:solidFill>
                  <a:srgbClr val="FFFFFF"/>
                </a:solidFill>
              </a:rPr>
              <a:t>Ontdekking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3910" y="-1"/>
            <a:ext cx="4460328" cy="332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109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400" y="0"/>
            <a:ext cx="9602800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77141" y="-74443"/>
            <a:ext cx="4608286" cy="600586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LHC </a:t>
            </a:r>
            <a:r>
              <a:rPr lang="en-US" b="1" i="1" kern="0" dirty="0" err="1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versneller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1705" y="3630909"/>
            <a:ext cx="48871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Hergebruik</a:t>
            </a:r>
            <a:r>
              <a:rPr lang="en-US" dirty="0" smtClean="0">
                <a:solidFill>
                  <a:schemeClr val="bg1"/>
                </a:solidFill>
              </a:rPr>
              <a:t> van de LEP tunnel</a:t>
            </a:r>
          </a:p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et </a:t>
            </a:r>
            <a:r>
              <a:rPr lang="en-US" dirty="0" err="1" smtClean="0">
                <a:solidFill>
                  <a:schemeClr val="bg1"/>
                </a:solidFill>
              </a:rPr>
              <a:t>nieuwe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experimenten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3760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droom</a:t>
            </a:r>
            <a:r>
              <a:rPr lang="en-US" dirty="0" smtClean="0"/>
              <a:t> van de CERN </a:t>
            </a:r>
            <a:r>
              <a:rPr lang="en-US" dirty="0" err="1" smtClean="0"/>
              <a:t>fysicus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antaScienti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806450"/>
            <a:ext cx="76200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81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400" y="0"/>
            <a:ext cx="9602800" cy="6858000"/>
          </a:xfrm>
          <a:prstGeom prst="rect">
            <a:avLst/>
          </a:prstGeom>
        </p:spPr>
      </p:pic>
      <p:pic>
        <p:nvPicPr>
          <p:cNvPr id="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9731" t="12722" r="4839" b="13736"/>
          <a:stretch>
            <a:fillRect/>
          </a:stretch>
        </p:blipFill>
        <p:spPr>
          <a:xfrm>
            <a:off x="4066618" y="949980"/>
            <a:ext cx="6012816" cy="3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7" extrusionOk="0">
                <a:moveTo>
                  <a:pt x="4842" y="3"/>
                </a:moveTo>
                <a:cubicBezTo>
                  <a:pt x="4809" y="19"/>
                  <a:pt x="4825" y="94"/>
                  <a:pt x="4892" y="237"/>
                </a:cubicBezTo>
                <a:cubicBezTo>
                  <a:pt x="4946" y="352"/>
                  <a:pt x="5007" y="502"/>
                  <a:pt x="5027" y="572"/>
                </a:cubicBezTo>
                <a:cubicBezTo>
                  <a:pt x="5060" y="685"/>
                  <a:pt x="5221" y="1074"/>
                  <a:pt x="5409" y="1496"/>
                </a:cubicBezTo>
                <a:cubicBezTo>
                  <a:pt x="5445" y="1578"/>
                  <a:pt x="5609" y="1930"/>
                  <a:pt x="5771" y="2277"/>
                </a:cubicBezTo>
                <a:cubicBezTo>
                  <a:pt x="5934" y="2623"/>
                  <a:pt x="6118" y="3042"/>
                  <a:pt x="6179" y="3208"/>
                </a:cubicBezTo>
                <a:cubicBezTo>
                  <a:pt x="6240" y="3373"/>
                  <a:pt x="6418" y="3789"/>
                  <a:pt x="6576" y="4133"/>
                </a:cubicBezTo>
                <a:cubicBezTo>
                  <a:pt x="6734" y="4477"/>
                  <a:pt x="6873" y="4801"/>
                  <a:pt x="6885" y="4853"/>
                </a:cubicBezTo>
                <a:cubicBezTo>
                  <a:pt x="6898" y="4906"/>
                  <a:pt x="6950" y="5035"/>
                  <a:pt x="7001" y="5141"/>
                </a:cubicBezTo>
                <a:cubicBezTo>
                  <a:pt x="7092" y="5328"/>
                  <a:pt x="7092" y="5459"/>
                  <a:pt x="7000" y="5459"/>
                </a:cubicBezTo>
                <a:cubicBezTo>
                  <a:pt x="6976" y="5459"/>
                  <a:pt x="6898" y="5372"/>
                  <a:pt x="6828" y="5266"/>
                </a:cubicBezTo>
                <a:cubicBezTo>
                  <a:pt x="6758" y="5161"/>
                  <a:pt x="6700" y="5106"/>
                  <a:pt x="6700" y="5145"/>
                </a:cubicBezTo>
                <a:cubicBezTo>
                  <a:pt x="6700" y="5222"/>
                  <a:pt x="6765" y="5346"/>
                  <a:pt x="7037" y="5789"/>
                </a:cubicBezTo>
                <a:cubicBezTo>
                  <a:pt x="7267" y="6164"/>
                  <a:pt x="7430" y="6549"/>
                  <a:pt x="7456" y="6777"/>
                </a:cubicBezTo>
                <a:cubicBezTo>
                  <a:pt x="7500" y="7158"/>
                  <a:pt x="7303" y="7040"/>
                  <a:pt x="6947" y="6471"/>
                </a:cubicBezTo>
                <a:cubicBezTo>
                  <a:pt x="6600" y="5916"/>
                  <a:pt x="6382" y="5600"/>
                  <a:pt x="6396" y="5671"/>
                </a:cubicBezTo>
                <a:cubicBezTo>
                  <a:pt x="6403" y="5705"/>
                  <a:pt x="6344" y="5837"/>
                  <a:pt x="6265" y="5963"/>
                </a:cubicBezTo>
                <a:lnTo>
                  <a:pt x="6120" y="6194"/>
                </a:lnTo>
                <a:lnTo>
                  <a:pt x="5838" y="5915"/>
                </a:lnTo>
                <a:cubicBezTo>
                  <a:pt x="5683" y="5762"/>
                  <a:pt x="5450" y="5517"/>
                  <a:pt x="5322" y="5371"/>
                </a:cubicBezTo>
                <a:cubicBezTo>
                  <a:pt x="5194" y="5225"/>
                  <a:pt x="4924" y="4926"/>
                  <a:pt x="4721" y="4708"/>
                </a:cubicBezTo>
                <a:cubicBezTo>
                  <a:pt x="4518" y="4489"/>
                  <a:pt x="4247" y="4191"/>
                  <a:pt x="4119" y="4046"/>
                </a:cubicBezTo>
                <a:cubicBezTo>
                  <a:pt x="3846" y="3735"/>
                  <a:pt x="3673" y="3577"/>
                  <a:pt x="3648" y="3616"/>
                </a:cubicBezTo>
                <a:cubicBezTo>
                  <a:pt x="3638" y="3631"/>
                  <a:pt x="3714" y="3743"/>
                  <a:pt x="3817" y="3864"/>
                </a:cubicBezTo>
                <a:cubicBezTo>
                  <a:pt x="4332" y="4473"/>
                  <a:pt x="4652" y="4842"/>
                  <a:pt x="4780" y="4978"/>
                </a:cubicBezTo>
                <a:cubicBezTo>
                  <a:pt x="4858" y="5061"/>
                  <a:pt x="5029" y="5250"/>
                  <a:pt x="5161" y="5399"/>
                </a:cubicBezTo>
                <a:cubicBezTo>
                  <a:pt x="5292" y="5548"/>
                  <a:pt x="5470" y="5745"/>
                  <a:pt x="5555" y="5836"/>
                </a:cubicBezTo>
                <a:cubicBezTo>
                  <a:pt x="5843" y="6144"/>
                  <a:pt x="5948" y="6271"/>
                  <a:pt x="6063" y="6454"/>
                </a:cubicBezTo>
                <a:cubicBezTo>
                  <a:pt x="6127" y="6554"/>
                  <a:pt x="6207" y="6653"/>
                  <a:pt x="6241" y="6674"/>
                </a:cubicBezTo>
                <a:cubicBezTo>
                  <a:pt x="6276" y="6694"/>
                  <a:pt x="6333" y="6845"/>
                  <a:pt x="6368" y="7008"/>
                </a:cubicBezTo>
                <a:cubicBezTo>
                  <a:pt x="6439" y="7339"/>
                  <a:pt x="6501" y="7442"/>
                  <a:pt x="6700" y="7561"/>
                </a:cubicBezTo>
                <a:cubicBezTo>
                  <a:pt x="6775" y="7605"/>
                  <a:pt x="6890" y="7712"/>
                  <a:pt x="6956" y="7796"/>
                </a:cubicBezTo>
                <a:cubicBezTo>
                  <a:pt x="7023" y="7881"/>
                  <a:pt x="7175" y="8067"/>
                  <a:pt x="7293" y="8211"/>
                </a:cubicBezTo>
                <a:cubicBezTo>
                  <a:pt x="7435" y="8382"/>
                  <a:pt x="7531" y="8554"/>
                  <a:pt x="7571" y="8711"/>
                </a:cubicBezTo>
                <a:cubicBezTo>
                  <a:pt x="7605" y="8842"/>
                  <a:pt x="7702" y="9093"/>
                  <a:pt x="7785" y="9269"/>
                </a:cubicBezTo>
                <a:cubicBezTo>
                  <a:pt x="7869" y="9444"/>
                  <a:pt x="7927" y="9604"/>
                  <a:pt x="7914" y="9624"/>
                </a:cubicBezTo>
                <a:cubicBezTo>
                  <a:pt x="7866" y="9698"/>
                  <a:pt x="7600" y="9658"/>
                  <a:pt x="7299" y="9532"/>
                </a:cubicBezTo>
                <a:cubicBezTo>
                  <a:pt x="6104" y="9031"/>
                  <a:pt x="6025" y="9008"/>
                  <a:pt x="5971" y="9128"/>
                </a:cubicBezTo>
                <a:cubicBezTo>
                  <a:pt x="5927" y="9224"/>
                  <a:pt x="5881" y="9237"/>
                  <a:pt x="5668" y="9217"/>
                </a:cubicBezTo>
                <a:cubicBezTo>
                  <a:pt x="5530" y="9203"/>
                  <a:pt x="5393" y="9162"/>
                  <a:pt x="5365" y="9126"/>
                </a:cubicBezTo>
                <a:cubicBezTo>
                  <a:pt x="5336" y="9090"/>
                  <a:pt x="5158" y="9047"/>
                  <a:pt x="4969" y="9032"/>
                </a:cubicBezTo>
                <a:cubicBezTo>
                  <a:pt x="4554" y="8998"/>
                  <a:pt x="4634" y="9081"/>
                  <a:pt x="5148" y="9219"/>
                </a:cubicBezTo>
                <a:cubicBezTo>
                  <a:pt x="5329" y="9267"/>
                  <a:pt x="5530" y="9343"/>
                  <a:pt x="5594" y="9387"/>
                </a:cubicBezTo>
                <a:cubicBezTo>
                  <a:pt x="5658" y="9431"/>
                  <a:pt x="5806" y="9501"/>
                  <a:pt x="5924" y="9542"/>
                </a:cubicBezTo>
                <a:cubicBezTo>
                  <a:pt x="6041" y="9583"/>
                  <a:pt x="6220" y="9656"/>
                  <a:pt x="6321" y="9704"/>
                </a:cubicBezTo>
                <a:cubicBezTo>
                  <a:pt x="6702" y="9884"/>
                  <a:pt x="6604" y="9968"/>
                  <a:pt x="5827" y="10130"/>
                </a:cubicBezTo>
                <a:cubicBezTo>
                  <a:pt x="5486" y="10201"/>
                  <a:pt x="5171" y="10271"/>
                  <a:pt x="5128" y="10285"/>
                </a:cubicBezTo>
                <a:cubicBezTo>
                  <a:pt x="5046" y="10312"/>
                  <a:pt x="4778" y="10364"/>
                  <a:pt x="4488" y="10411"/>
                </a:cubicBezTo>
                <a:cubicBezTo>
                  <a:pt x="4303" y="10441"/>
                  <a:pt x="4216" y="10556"/>
                  <a:pt x="4216" y="10772"/>
                </a:cubicBezTo>
                <a:cubicBezTo>
                  <a:pt x="4216" y="10951"/>
                  <a:pt x="4290" y="11042"/>
                  <a:pt x="4432" y="11042"/>
                </a:cubicBezTo>
                <a:cubicBezTo>
                  <a:pt x="4533" y="11042"/>
                  <a:pt x="4574" y="10998"/>
                  <a:pt x="4658" y="10802"/>
                </a:cubicBezTo>
                <a:cubicBezTo>
                  <a:pt x="4715" y="10670"/>
                  <a:pt x="4770" y="10562"/>
                  <a:pt x="4781" y="10562"/>
                </a:cubicBezTo>
                <a:cubicBezTo>
                  <a:pt x="4793" y="10562"/>
                  <a:pt x="4928" y="10522"/>
                  <a:pt x="5082" y="10473"/>
                </a:cubicBezTo>
                <a:cubicBezTo>
                  <a:pt x="5556" y="10321"/>
                  <a:pt x="6413" y="10221"/>
                  <a:pt x="6816" y="10270"/>
                </a:cubicBezTo>
                <a:cubicBezTo>
                  <a:pt x="7735" y="10381"/>
                  <a:pt x="8989" y="10792"/>
                  <a:pt x="8989" y="10982"/>
                </a:cubicBezTo>
                <a:cubicBezTo>
                  <a:pt x="8989" y="11064"/>
                  <a:pt x="8835" y="11207"/>
                  <a:pt x="8698" y="11253"/>
                </a:cubicBezTo>
                <a:cubicBezTo>
                  <a:pt x="8634" y="11274"/>
                  <a:pt x="8547" y="11316"/>
                  <a:pt x="8505" y="11345"/>
                </a:cubicBezTo>
                <a:cubicBezTo>
                  <a:pt x="8372" y="11436"/>
                  <a:pt x="7971" y="11592"/>
                  <a:pt x="7745" y="11641"/>
                </a:cubicBezTo>
                <a:cubicBezTo>
                  <a:pt x="7626" y="11666"/>
                  <a:pt x="7469" y="11717"/>
                  <a:pt x="7396" y="11753"/>
                </a:cubicBezTo>
                <a:cubicBezTo>
                  <a:pt x="6887" y="12001"/>
                  <a:pt x="6211" y="12206"/>
                  <a:pt x="5769" y="12246"/>
                </a:cubicBezTo>
                <a:cubicBezTo>
                  <a:pt x="5292" y="12289"/>
                  <a:pt x="5126" y="12264"/>
                  <a:pt x="4779" y="12092"/>
                </a:cubicBezTo>
                <a:cubicBezTo>
                  <a:pt x="4694" y="12049"/>
                  <a:pt x="4571" y="11997"/>
                  <a:pt x="4507" y="11975"/>
                </a:cubicBezTo>
                <a:cubicBezTo>
                  <a:pt x="4443" y="11954"/>
                  <a:pt x="4256" y="11857"/>
                  <a:pt x="4091" y="11759"/>
                </a:cubicBezTo>
                <a:cubicBezTo>
                  <a:pt x="3927" y="11662"/>
                  <a:pt x="3770" y="11584"/>
                  <a:pt x="3742" y="11585"/>
                </a:cubicBezTo>
                <a:cubicBezTo>
                  <a:pt x="3638" y="11590"/>
                  <a:pt x="3981" y="11826"/>
                  <a:pt x="4397" y="12035"/>
                </a:cubicBezTo>
                <a:cubicBezTo>
                  <a:pt x="4924" y="12299"/>
                  <a:pt x="4981" y="12353"/>
                  <a:pt x="4919" y="12533"/>
                </a:cubicBezTo>
                <a:cubicBezTo>
                  <a:pt x="4884" y="12634"/>
                  <a:pt x="4838" y="12663"/>
                  <a:pt x="4717" y="12663"/>
                </a:cubicBezTo>
                <a:cubicBezTo>
                  <a:pt x="4524" y="12663"/>
                  <a:pt x="4410" y="12752"/>
                  <a:pt x="4410" y="12902"/>
                </a:cubicBezTo>
                <a:cubicBezTo>
                  <a:pt x="4410" y="13077"/>
                  <a:pt x="4536" y="13099"/>
                  <a:pt x="4767" y="12965"/>
                </a:cubicBezTo>
                <a:cubicBezTo>
                  <a:pt x="5065" y="12792"/>
                  <a:pt x="5252" y="12757"/>
                  <a:pt x="5839" y="12761"/>
                </a:cubicBezTo>
                <a:cubicBezTo>
                  <a:pt x="6404" y="12765"/>
                  <a:pt x="6490" y="12810"/>
                  <a:pt x="6426" y="13068"/>
                </a:cubicBezTo>
                <a:cubicBezTo>
                  <a:pt x="6407" y="13143"/>
                  <a:pt x="6370" y="13205"/>
                  <a:pt x="6342" y="13207"/>
                </a:cubicBezTo>
                <a:cubicBezTo>
                  <a:pt x="6315" y="13208"/>
                  <a:pt x="6240" y="13249"/>
                  <a:pt x="6176" y="13297"/>
                </a:cubicBezTo>
                <a:cubicBezTo>
                  <a:pt x="6043" y="13398"/>
                  <a:pt x="6104" y="13380"/>
                  <a:pt x="6483" y="13207"/>
                </a:cubicBezTo>
                <a:cubicBezTo>
                  <a:pt x="6675" y="13120"/>
                  <a:pt x="6766" y="13104"/>
                  <a:pt x="6801" y="13149"/>
                </a:cubicBezTo>
                <a:cubicBezTo>
                  <a:pt x="6853" y="13216"/>
                  <a:pt x="7135" y="13194"/>
                  <a:pt x="7257" y="13114"/>
                </a:cubicBezTo>
                <a:cubicBezTo>
                  <a:pt x="7388" y="13027"/>
                  <a:pt x="7612" y="13046"/>
                  <a:pt x="7612" y="13143"/>
                </a:cubicBezTo>
                <a:cubicBezTo>
                  <a:pt x="7612" y="13192"/>
                  <a:pt x="7577" y="13241"/>
                  <a:pt x="7535" y="13252"/>
                </a:cubicBezTo>
                <a:cubicBezTo>
                  <a:pt x="7395" y="13288"/>
                  <a:pt x="7202" y="13450"/>
                  <a:pt x="7226" y="13510"/>
                </a:cubicBezTo>
                <a:cubicBezTo>
                  <a:pt x="7251" y="13572"/>
                  <a:pt x="7360" y="13541"/>
                  <a:pt x="7506" y="13429"/>
                </a:cubicBezTo>
                <a:cubicBezTo>
                  <a:pt x="7567" y="13383"/>
                  <a:pt x="7607" y="13382"/>
                  <a:pt x="7635" y="13425"/>
                </a:cubicBezTo>
                <a:cubicBezTo>
                  <a:pt x="7663" y="13468"/>
                  <a:pt x="7635" y="13536"/>
                  <a:pt x="7546" y="13645"/>
                </a:cubicBezTo>
                <a:cubicBezTo>
                  <a:pt x="7476" y="13732"/>
                  <a:pt x="7366" y="13870"/>
                  <a:pt x="7302" y="13951"/>
                </a:cubicBezTo>
                <a:cubicBezTo>
                  <a:pt x="7005" y="14326"/>
                  <a:pt x="6738" y="14645"/>
                  <a:pt x="6722" y="14645"/>
                </a:cubicBezTo>
                <a:cubicBezTo>
                  <a:pt x="6695" y="14645"/>
                  <a:pt x="6460" y="14896"/>
                  <a:pt x="6277" y="15121"/>
                </a:cubicBezTo>
                <a:cubicBezTo>
                  <a:pt x="5976" y="15489"/>
                  <a:pt x="6138" y="15638"/>
                  <a:pt x="6445" y="15275"/>
                </a:cubicBezTo>
                <a:cubicBezTo>
                  <a:pt x="6543" y="15160"/>
                  <a:pt x="6634" y="15065"/>
                  <a:pt x="6646" y="15065"/>
                </a:cubicBezTo>
                <a:cubicBezTo>
                  <a:pt x="6659" y="15065"/>
                  <a:pt x="6779" y="14930"/>
                  <a:pt x="6913" y="14765"/>
                </a:cubicBezTo>
                <a:cubicBezTo>
                  <a:pt x="7048" y="14600"/>
                  <a:pt x="7170" y="14464"/>
                  <a:pt x="7186" y="14464"/>
                </a:cubicBezTo>
                <a:cubicBezTo>
                  <a:pt x="7202" y="14464"/>
                  <a:pt x="7301" y="14369"/>
                  <a:pt x="7406" y="14252"/>
                </a:cubicBezTo>
                <a:cubicBezTo>
                  <a:pt x="7608" y="14027"/>
                  <a:pt x="7670" y="14026"/>
                  <a:pt x="7670" y="14249"/>
                </a:cubicBezTo>
                <a:cubicBezTo>
                  <a:pt x="7670" y="14347"/>
                  <a:pt x="7445" y="14735"/>
                  <a:pt x="6871" y="15623"/>
                </a:cubicBezTo>
                <a:cubicBezTo>
                  <a:pt x="6431" y="16304"/>
                  <a:pt x="6079" y="16896"/>
                  <a:pt x="6088" y="16939"/>
                </a:cubicBezTo>
                <a:cubicBezTo>
                  <a:pt x="6134" y="17152"/>
                  <a:pt x="6310" y="16937"/>
                  <a:pt x="7383" y="15354"/>
                </a:cubicBezTo>
                <a:cubicBezTo>
                  <a:pt x="7577" y="15067"/>
                  <a:pt x="7780" y="14814"/>
                  <a:pt x="7834" y="14794"/>
                </a:cubicBezTo>
                <a:cubicBezTo>
                  <a:pt x="7997" y="14730"/>
                  <a:pt x="8194" y="14783"/>
                  <a:pt x="8190" y="14888"/>
                </a:cubicBezTo>
                <a:cubicBezTo>
                  <a:pt x="8184" y="15010"/>
                  <a:pt x="7632" y="16205"/>
                  <a:pt x="7580" y="16205"/>
                </a:cubicBezTo>
                <a:cubicBezTo>
                  <a:pt x="7559" y="16205"/>
                  <a:pt x="7551" y="16222"/>
                  <a:pt x="7564" y="16242"/>
                </a:cubicBezTo>
                <a:cubicBezTo>
                  <a:pt x="7591" y="16283"/>
                  <a:pt x="7365" y="16743"/>
                  <a:pt x="7094" y="17200"/>
                </a:cubicBezTo>
                <a:cubicBezTo>
                  <a:pt x="6887" y="17549"/>
                  <a:pt x="6435" y="18359"/>
                  <a:pt x="6485" y="18292"/>
                </a:cubicBezTo>
                <a:cubicBezTo>
                  <a:pt x="6503" y="18268"/>
                  <a:pt x="6539" y="18275"/>
                  <a:pt x="6564" y="18307"/>
                </a:cubicBezTo>
                <a:cubicBezTo>
                  <a:pt x="6597" y="18349"/>
                  <a:pt x="6683" y="18249"/>
                  <a:pt x="6863" y="17962"/>
                </a:cubicBezTo>
                <a:cubicBezTo>
                  <a:pt x="7002" y="17739"/>
                  <a:pt x="7128" y="17552"/>
                  <a:pt x="7144" y="17546"/>
                </a:cubicBezTo>
                <a:cubicBezTo>
                  <a:pt x="7160" y="17540"/>
                  <a:pt x="7195" y="17488"/>
                  <a:pt x="7222" y="17432"/>
                </a:cubicBezTo>
                <a:cubicBezTo>
                  <a:pt x="7255" y="17360"/>
                  <a:pt x="7300" y="17340"/>
                  <a:pt x="7366" y="17366"/>
                </a:cubicBezTo>
                <a:cubicBezTo>
                  <a:pt x="7448" y="17398"/>
                  <a:pt x="7477" y="17365"/>
                  <a:pt x="7570" y="17138"/>
                </a:cubicBezTo>
                <a:cubicBezTo>
                  <a:pt x="7630" y="16992"/>
                  <a:pt x="7714" y="16824"/>
                  <a:pt x="7757" y="16764"/>
                </a:cubicBezTo>
                <a:cubicBezTo>
                  <a:pt x="7834" y="16657"/>
                  <a:pt x="8227" y="15900"/>
                  <a:pt x="8399" y="15527"/>
                </a:cubicBezTo>
                <a:cubicBezTo>
                  <a:pt x="8447" y="15421"/>
                  <a:pt x="8520" y="15267"/>
                  <a:pt x="8562" y="15185"/>
                </a:cubicBezTo>
                <a:cubicBezTo>
                  <a:pt x="8603" y="15102"/>
                  <a:pt x="8730" y="14847"/>
                  <a:pt x="8842" y="14618"/>
                </a:cubicBezTo>
                <a:cubicBezTo>
                  <a:pt x="8955" y="14388"/>
                  <a:pt x="9065" y="14214"/>
                  <a:pt x="9087" y="14228"/>
                </a:cubicBezTo>
                <a:cubicBezTo>
                  <a:pt x="9144" y="14267"/>
                  <a:pt x="9123" y="14577"/>
                  <a:pt x="9055" y="14694"/>
                </a:cubicBezTo>
                <a:cubicBezTo>
                  <a:pt x="9023" y="14750"/>
                  <a:pt x="8984" y="14903"/>
                  <a:pt x="8968" y="15035"/>
                </a:cubicBezTo>
                <a:cubicBezTo>
                  <a:pt x="8953" y="15167"/>
                  <a:pt x="8918" y="15343"/>
                  <a:pt x="8890" y="15426"/>
                </a:cubicBezTo>
                <a:cubicBezTo>
                  <a:pt x="8862" y="15508"/>
                  <a:pt x="8803" y="15730"/>
                  <a:pt x="8760" y="15919"/>
                </a:cubicBezTo>
                <a:cubicBezTo>
                  <a:pt x="8717" y="16108"/>
                  <a:pt x="8665" y="16311"/>
                  <a:pt x="8644" y="16369"/>
                </a:cubicBezTo>
                <a:cubicBezTo>
                  <a:pt x="8542" y="16666"/>
                  <a:pt x="8407" y="17139"/>
                  <a:pt x="8407" y="17205"/>
                </a:cubicBezTo>
                <a:cubicBezTo>
                  <a:pt x="8407" y="17246"/>
                  <a:pt x="8374" y="17369"/>
                  <a:pt x="8333" y="17478"/>
                </a:cubicBezTo>
                <a:cubicBezTo>
                  <a:pt x="8292" y="17588"/>
                  <a:pt x="8207" y="17920"/>
                  <a:pt x="8143" y="18218"/>
                </a:cubicBezTo>
                <a:cubicBezTo>
                  <a:pt x="8079" y="18516"/>
                  <a:pt x="7957" y="18980"/>
                  <a:pt x="7873" y="19247"/>
                </a:cubicBezTo>
                <a:cubicBezTo>
                  <a:pt x="7788" y="19515"/>
                  <a:pt x="7708" y="19829"/>
                  <a:pt x="7694" y="19945"/>
                </a:cubicBezTo>
                <a:cubicBezTo>
                  <a:pt x="7680" y="20061"/>
                  <a:pt x="7616" y="20257"/>
                  <a:pt x="7553" y="20381"/>
                </a:cubicBezTo>
                <a:cubicBezTo>
                  <a:pt x="7392" y="20694"/>
                  <a:pt x="7402" y="21012"/>
                  <a:pt x="7570" y="20913"/>
                </a:cubicBezTo>
                <a:cubicBezTo>
                  <a:pt x="7608" y="20890"/>
                  <a:pt x="7631" y="20804"/>
                  <a:pt x="7631" y="20683"/>
                </a:cubicBezTo>
                <a:cubicBezTo>
                  <a:pt x="7631" y="20517"/>
                  <a:pt x="7683" y="20313"/>
                  <a:pt x="7820" y="19928"/>
                </a:cubicBezTo>
                <a:cubicBezTo>
                  <a:pt x="7903" y="19695"/>
                  <a:pt x="8019" y="19292"/>
                  <a:pt x="8019" y="19237"/>
                </a:cubicBezTo>
                <a:cubicBezTo>
                  <a:pt x="8019" y="19203"/>
                  <a:pt x="8064" y="19073"/>
                  <a:pt x="8119" y="18948"/>
                </a:cubicBezTo>
                <a:cubicBezTo>
                  <a:pt x="8174" y="18824"/>
                  <a:pt x="8244" y="18592"/>
                  <a:pt x="8275" y="18432"/>
                </a:cubicBezTo>
                <a:cubicBezTo>
                  <a:pt x="8305" y="18272"/>
                  <a:pt x="8372" y="18024"/>
                  <a:pt x="8423" y="17879"/>
                </a:cubicBezTo>
                <a:cubicBezTo>
                  <a:pt x="8474" y="17735"/>
                  <a:pt x="8528" y="17549"/>
                  <a:pt x="8543" y="17466"/>
                </a:cubicBezTo>
                <a:cubicBezTo>
                  <a:pt x="8584" y="17237"/>
                  <a:pt x="8839" y="16311"/>
                  <a:pt x="8898" y="16178"/>
                </a:cubicBezTo>
                <a:cubicBezTo>
                  <a:pt x="8927" y="16112"/>
                  <a:pt x="8951" y="16020"/>
                  <a:pt x="8951" y="15971"/>
                </a:cubicBezTo>
                <a:cubicBezTo>
                  <a:pt x="8951" y="15874"/>
                  <a:pt x="9034" y="15576"/>
                  <a:pt x="9263" y="14855"/>
                </a:cubicBezTo>
                <a:cubicBezTo>
                  <a:pt x="9347" y="14591"/>
                  <a:pt x="9420" y="14296"/>
                  <a:pt x="9426" y="14200"/>
                </a:cubicBezTo>
                <a:cubicBezTo>
                  <a:pt x="9442" y="13924"/>
                  <a:pt x="9525" y="13891"/>
                  <a:pt x="9739" y="14077"/>
                </a:cubicBezTo>
                <a:lnTo>
                  <a:pt x="9927" y="14239"/>
                </a:lnTo>
                <a:lnTo>
                  <a:pt x="9902" y="14908"/>
                </a:lnTo>
                <a:cubicBezTo>
                  <a:pt x="9888" y="15275"/>
                  <a:pt x="9869" y="15737"/>
                  <a:pt x="9859" y="15935"/>
                </a:cubicBezTo>
                <a:cubicBezTo>
                  <a:pt x="9832" y="16489"/>
                  <a:pt x="9808" y="17096"/>
                  <a:pt x="9765" y="18307"/>
                </a:cubicBezTo>
                <a:cubicBezTo>
                  <a:pt x="9743" y="18918"/>
                  <a:pt x="9709" y="19688"/>
                  <a:pt x="9689" y="20018"/>
                </a:cubicBezTo>
                <a:cubicBezTo>
                  <a:pt x="9643" y="20767"/>
                  <a:pt x="9641" y="21208"/>
                  <a:pt x="9685" y="21039"/>
                </a:cubicBezTo>
                <a:cubicBezTo>
                  <a:pt x="9702" y="20973"/>
                  <a:pt x="9728" y="20541"/>
                  <a:pt x="9743" y="20079"/>
                </a:cubicBezTo>
                <a:cubicBezTo>
                  <a:pt x="9757" y="19616"/>
                  <a:pt x="9785" y="19089"/>
                  <a:pt x="9804" y="18908"/>
                </a:cubicBezTo>
                <a:cubicBezTo>
                  <a:pt x="9823" y="18726"/>
                  <a:pt x="9849" y="18388"/>
                  <a:pt x="9861" y="18157"/>
                </a:cubicBezTo>
                <a:cubicBezTo>
                  <a:pt x="9874" y="17926"/>
                  <a:pt x="9901" y="17615"/>
                  <a:pt x="9921" y="17466"/>
                </a:cubicBezTo>
                <a:cubicBezTo>
                  <a:pt x="9940" y="17318"/>
                  <a:pt x="9975" y="16926"/>
                  <a:pt x="9998" y="16596"/>
                </a:cubicBezTo>
                <a:cubicBezTo>
                  <a:pt x="10021" y="16266"/>
                  <a:pt x="10055" y="15822"/>
                  <a:pt x="10074" y="15609"/>
                </a:cubicBezTo>
                <a:cubicBezTo>
                  <a:pt x="10095" y="15373"/>
                  <a:pt x="10094" y="15082"/>
                  <a:pt x="10071" y="14864"/>
                </a:cubicBezTo>
                <a:cubicBezTo>
                  <a:pt x="10008" y="14260"/>
                  <a:pt x="10031" y="14245"/>
                  <a:pt x="10585" y="14548"/>
                </a:cubicBezTo>
                <a:cubicBezTo>
                  <a:pt x="11055" y="14804"/>
                  <a:pt x="11113" y="14854"/>
                  <a:pt x="11143" y="15020"/>
                </a:cubicBezTo>
                <a:cubicBezTo>
                  <a:pt x="11174" y="15192"/>
                  <a:pt x="11209" y="15328"/>
                  <a:pt x="11312" y="15672"/>
                </a:cubicBezTo>
                <a:cubicBezTo>
                  <a:pt x="11358" y="15824"/>
                  <a:pt x="11395" y="16009"/>
                  <a:pt x="11395" y="16083"/>
                </a:cubicBezTo>
                <a:cubicBezTo>
                  <a:pt x="11395" y="16218"/>
                  <a:pt x="11561" y="16784"/>
                  <a:pt x="11634" y="16896"/>
                </a:cubicBezTo>
                <a:cubicBezTo>
                  <a:pt x="11671" y="16953"/>
                  <a:pt x="11653" y="16740"/>
                  <a:pt x="11602" y="16506"/>
                </a:cubicBezTo>
                <a:cubicBezTo>
                  <a:pt x="11561" y="16318"/>
                  <a:pt x="11465" y="15749"/>
                  <a:pt x="11447" y="15580"/>
                </a:cubicBezTo>
                <a:cubicBezTo>
                  <a:pt x="11436" y="15483"/>
                  <a:pt x="11386" y="15308"/>
                  <a:pt x="11334" y="15191"/>
                </a:cubicBezTo>
                <a:cubicBezTo>
                  <a:pt x="11253" y="15006"/>
                  <a:pt x="11248" y="14967"/>
                  <a:pt x="11297" y="14892"/>
                </a:cubicBezTo>
                <a:cubicBezTo>
                  <a:pt x="11336" y="14831"/>
                  <a:pt x="11368" y="14823"/>
                  <a:pt x="11403" y="14867"/>
                </a:cubicBezTo>
                <a:cubicBezTo>
                  <a:pt x="11450" y="14925"/>
                  <a:pt x="11574" y="14980"/>
                  <a:pt x="11769" y="15031"/>
                </a:cubicBezTo>
                <a:cubicBezTo>
                  <a:pt x="11814" y="15043"/>
                  <a:pt x="11884" y="15079"/>
                  <a:pt x="11924" y="15111"/>
                </a:cubicBezTo>
                <a:cubicBezTo>
                  <a:pt x="12140" y="15281"/>
                  <a:pt x="13139" y="15564"/>
                  <a:pt x="13090" y="15440"/>
                </a:cubicBezTo>
                <a:cubicBezTo>
                  <a:pt x="13076" y="15406"/>
                  <a:pt x="13017" y="15365"/>
                  <a:pt x="12958" y="15347"/>
                </a:cubicBezTo>
                <a:cubicBezTo>
                  <a:pt x="12899" y="15330"/>
                  <a:pt x="12748" y="15259"/>
                  <a:pt x="12623" y="15191"/>
                </a:cubicBezTo>
                <a:cubicBezTo>
                  <a:pt x="12497" y="15122"/>
                  <a:pt x="12340" y="15056"/>
                  <a:pt x="12273" y="15045"/>
                </a:cubicBezTo>
                <a:cubicBezTo>
                  <a:pt x="12206" y="15034"/>
                  <a:pt x="12115" y="14994"/>
                  <a:pt x="12069" y="14956"/>
                </a:cubicBezTo>
                <a:cubicBezTo>
                  <a:pt x="12024" y="14918"/>
                  <a:pt x="11884" y="14873"/>
                  <a:pt x="11759" y="14853"/>
                </a:cubicBezTo>
                <a:cubicBezTo>
                  <a:pt x="11634" y="14834"/>
                  <a:pt x="11496" y="14803"/>
                  <a:pt x="11454" y="14784"/>
                </a:cubicBezTo>
                <a:cubicBezTo>
                  <a:pt x="11320" y="14724"/>
                  <a:pt x="11163" y="14521"/>
                  <a:pt x="11163" y="14408"/>
                </a:cubicBezTo>
                <a:cubicBezTo>
                  <a:pt x="11163" y="14348"/>
                  <a:pt x="11136" y="14265"/>
                  <a:pt x="11104" y="14224"/>
                </a:cubicBezTo>
                <a:cubicBezTo>
                  <a:pt x="11070" y="14180"/>
                  <a:pt x="11046" y="14048"/>
                  <a:pt x="11046" y="13898"/>
                </a:cubicBezTo>
                <a:cubicBezTo>
                  <a:pt x="11046" y="13760"/>
                  <a:pt x="11021" y="13595"/>
                  <a:pt x="10989" y="13531"/>
                </a:cubicBezTo>
                <a:cubicBezTo>
                  <a:pt x="10958" y="13466"/>
                  <a:pt x="10932" y="13355"/>
                  <a:pt x="10931" y="13282"/>
                </a:cubicBezTo>
                <a:cubicBezTo>
                  <a:pt x="10930" y="13210"/>
                  <a:pt x="10896" y="13061"/>
                  <a:pt x="10855" y="12952"/>
                </a:cubicBezTo>
                <a:cubicBezTo>
                  <a:pt x="10814" y="12843"/>
                  <a:pt x="10775" y="12605"/>
                  <a:pt x="10768" y="12423"/>
                </a:cubicBezTo>
                <a:cubicBezTo>
                  <a:pt x="10755" y="12102"/>
                  <a:pt x="10758" y="12094"/>
                  <a:pt x="10852" y="12110"/>
                </a:cubicBezTo>
                <a:cubicBezTo>
                  <a:pt x="11006" y="12135"/>
                  <a:pt x="11264" y="12343"/>
                  <a:pt x="11598" y="12712"/>
                </a:cubicBezTo>
                <a:cubicBezTo>
                  <a:pt x="11935" y="13085"/>
                  <a:pt x="11943" y="13092"/>
                  <a:pt x="12114" y="13210"/>
                </a:cubicBezTo>
                <a:cubicBezTo>
                  <a:pt x="12178" y="13255"/>
                  <a:pt x="12309" y="13396"/>
                  <a:pt x="12405" y="13525"/>
                </a:cubicBezTo>
                <a:cubicBezTo>
                  <a:pt x="12501" y="13653"/>
                  <a:pt x="12618" y="13781"/>
                  <a:pt x="12666" y="13809"/>
                </a:cubicBezTo>
                <a:cubicBezTo>
                  <a:pt x="12714" y="13838"/>
                  <a:pt x="12754" y="13889"/>
                  <a:pt x="12754" y="13922"/>
                </a:cubicBezTo>
                <a:cubicBezTo>
                  <a:pt x="12754" y="13956"/>
                  <a:pt x="12771" y="13984"/>
                  <a:pt x="12792" y="13984"/>
                </a:cubicBezTo>
                <a:cubicBezTo>
                  <a:pt x="12813" y="13984"/>
                  <a:pt x="12931" y="14085"/>
                  <a:pt x="13054" y="14209"/>
                </a:cubicBezTo>
                <a:cubicBezTo>
                  <a:pt x="13568" y="14724"/>
                  <a:pt x="13648" y="14787"/>
                  <a:pt x="13697" y="14711"/>
                </a:cubicBezTo>
                <a:cubicBezTo>
                  <a:pt x="13776" y="14588"/>
                  <a:pt x="13657" y="14364"/>
                  <a:pt x="13387" y="14133"/>
                </a:cubicBezTo>
                <a:cubicBezTo>
                  <a:pt x="13242" y="14008"/>
                  <a:pt x="13057" y="13822"/>
                  <a:pt x="12978" y="13720"/>
                </a:cubicBezTo>
                <a:cubicBezTo>
                  <a:pt x="12658" y="13309"/>
                  <a:pt x="12571" y="13211"/>
                  <a:pt x="12417" y="13087"/>
                </a:cubicBezTo>
                <a:cubicBezTo>
                  <a:pt x="12245" y="12948"/>
                  <a:pt x="12178" y="12799"/>
                  <a:pt x="12265" y="12748"/>
                </a:cubicBezTo>
                <a:cubicBezTo>
                  <a:pt x="12321" y="12714"/>
                  <a:pt x="13584" y="13636"/>
                  <a:pt x="13626" y="13741"/>
                </a:cubicBezTo>
                <a:cubicBezTo>
                  <a:pt x="13640" y="13776"/>
                  <a:pt x="13674" y="13804"/>
                  <a:pt x="13701" y="13804"/>
                </a:cubicBezTo>
                <a:cubicBezTo>
                  <a:pt x="13793" y="13804"/>
                  <a:pt x="14476" y="14535"/>
                  <a:pt x="14705" y="14878"/>
                </a:cubicBezTo>
                <a:cubicBezTo>
                  <a:pt x="14989" y="15304"/>
                  <a:pt x="15082" y="15582"/>
                  <a:pt x="15109" y="16085"/>
                </a:cubicBezTo>
                <a:cubicBezTo>
                  <a:pt x="15131" y="16474"/>
                  <a:pt x="15051" y="17296"/>
                  <a:pt x="14963" y="17604"/>
                </a:cubicBezTo>
                <a:cubicBezTo>
                  <a:pt x="14879" y="17898"/>
                  <a:pt x="14706" y="18313"/>
                  <a:pt x="14587" y="18503"/>
                </a:cubicBezTo>
                <a:cubicBezTo>
                  <a:pt x="14444" y="18731"/>
                  <a:pt x="14433" y="18788"/>
                  <a:pt x="14530" y="18788"/>
                </a:cubicBezTo>
                <a:cubicBezTo>
                  <a:pt x="14644" y="18788"/>
                  <a:pt x="14749" y="18637"/>
                  <a:pt x="14901" y="18255"/>
                </a:cubicBezTo>
                <a:cubicBezTo>
                  <a:pt x="15120" y="17706"/>
                  <a:pt x="15212" y="17106"/>
                  <a:pt x="15215" y="16206"/>
                </a:cubicBezTo>
                <a:cubicBezTo>
                  <a:pt x="15218" y="15590"/>
                  <a:pt x="15229" y="15454"/>
                  <a:pt x="15276" y="15440"/>
                </a:cubicBezTo>
                <a:cubicBezTo>
                  <a:pt x="15469" y="15384"/>
                  <a:pt x="18500" y="19226"/>
                  <a:pt x="18685" y="19762"/>
                </a:cubicBezTo>
                <a:cubicBezTo>
                  <a:pt x="18714" y="19845"/>
                  <a:pt x="18802" y="19968"/>
                  <a:pt x="18880" y="20036"/>
                </a:cubicBezTo>
                <a:cubicBezTo>
                  <a:pt x="19057" y="20191"/>
                  <a:pt x="19719" y="21232"/>
                  <a:pt x="19756" y="21414"/>
                </a:cubicBezTo>
                <a:cubicBezTo>
                  <a:pt x="19784" y="21558"/>
                  <a:pt x="19835" y="21589"/>
                  <a:pt x="19875" y="21488"/>
                </a:cubicBezTo>
                <a:cubicBezTo>
                  <a:pt x="19889" y="21454"/>
                  <a:pt x="19698" y="21127"/>
                  <a:pt x="19451" y="20760"/>
                </a:cubicBezTo>
                <a:cubicBezTo>
                  <a:pt x="19023" y="20125"/>
                  <a:pt x="19002" y="20082"/>
                  <a:pt x="19002" y="19851"/>
                </a:cubicBezTo>
                <a:cubicBezTo>
                  <a:pt x="19002" y="19629"/>
                  <a:pt x="18978" y="19572"/>
                  <a:pt x="18738" y="19213"/>
                </a:cubicBezTo>
                <a:cubicBezTo>
                  <a:pt x="18316" y="18580"/>
                  <a:pt x="17911" y="18000"/>
                  <a:pt x="17664" y="17677"/>
                </a:cubicBezTo>
                <a:cubicBezTo>
                  <a:pt x="17539" y="17512"/>
                  <a:pt x="17364" y="17281"/>
                  <a:pt x="17277" y="17164"/>
                </a:cubicBezTo>
                <a:cubicBezTo>
                  <a:pt x="17190" y="17047"/>
                  <a:pt x="17001" y="16806"/>
                  <a:pt x="16857" y="16628"/>
                </a:cubicBezTo>
                <a:cubicBezTo>
                  <a:pt x="16713" y="16451"/>
                  <a:pt x="16596" y="16284"/>
                  <a:pt x="16596" y="16258"/>
                </a:cubicBezTo>
                <a:cubicBezTo>
                  <a:pt x="16596" y="16233"/>
                  <a:pt x="16539" y="16169"/>
                  <a:pt x="16470" y="16117"/>
                </a:cubicBezTo>
                <a:cubicBezTo>
                  <a:pt x="16400" y="16065"/>
                  <a:pt x="16221" y="15877"/>
                  <a:pt x="16072" y="15698"/>
                </a:cubicBezTo>
                <a:cubicBezTo>
                  <a:pt x="15922" y="15519"/>
                  <a:pt x="15668" y="15247"/>
                  <a:pt x="15506" y="15093"/>
                </a:cubicBezTo>
                <a:cubicBezTo>
                  <a:pt x="15175" y="14779"/>
                  <a:pt x="14844" y="14247"/>
                  <a:pt x="14942" y="14188"/>
                </a:cubicBezTo>
                <a:cubicBezTo>
                  <a:pt x="15019" y="14142"/>
                  <a:pt x="15223" y="14249"/>
                  <a:pt x="15604" y="14534"/>
                </a:cubicBezTo>
                <a:cubicBezTo>
                  <a:pt x="15774" y="14661"/>
                  <a:pt x="15934" y="14765"/>
                  <a:pt x="15961" y="14765"/>
                </a:cubicBezTo>
                <a:cubicBezTo>
                  <a:pt x="16039" y="14765"/>
                  <a:pt x="16360" y="14941"/>
                  <a:pt x="16627" y="15131"/>
                </a:cubicBezTo>
                <a:cubicBezTo>
                  <a:pt x="16762" y="15227"/>
                  <a:pt x="16882" y="15305"/>
                  <a:pt x="16893" y="15305"/>
                </a:cubicBezTo>
                <a:cubicBezTo>
                  <a:pt x="16904" y="15305"/>
                  <a:pt x="16963" y="15360"/>
                  <a:pt x="17023" y="15426"/>
                </a:cubicBezTo>
                <a:cubicBezTo>
                  <a:pt x="17084" y="15493"/>
                  <a:pt x="17209" y="15571"/>
                  <a:pt x="17301" y="15599"/>
                </a:cubicBezTo>
                <a:cubicBezTo>
                  <a:pt x="17393" y="15628"/>
                  <a:pt x="17504" y="15670"/>
                  <a:pt x="17546" y="15694"/>
                </a:cubicBezTo>
                <a:cubicBezTo>
                  <a:pt x="17589" y="15718"/>
                  <a:pt x="17550" y="15666"/>
                  <a:pt x="17459" y="15578"/>
                </a:cubicBezTo>
                <a:cubicBezTo>
                  <a:pt x="17321" y="15445"/>
                  <a:pt x="17294" y="15387"/>
                  <a:pt x="17294" y="15227"/>
                </a:cubicBezTo>
                <a:cubicBezTo>
                  <a:pt x="17293" y="15018"/>
                  <a:pt x="17231" y="14948"/>
                  <a:pt x="16615" y="14477"/>
                </a:cubicBezTo>
                <a:cubicBezTo>
                  <a:pt x="16466" y="14362"/>
                  <a:pt x="16274" y="14181"/>
                  <a:pt x="16188" y="14075"/>
                </a:cubicBezTo>
                <a:cubicBezTo>
                  <a:pt x="16103" y="13968"/>
                  <a:pt x="15946" y="13832"/>
                  <a:pt x="15839" y="13771"/>
                </a:cubicBezTo>
                <a:cubicBezTo>
                  <a:pt x="15732" y="13711"/>
                  <a:pt x="15605" y="13622"/>
                  <a:pt x="15555" y="13574"/>
                </a:cubicBezTo>
                <a:cubicBezTo>
                  <a:pt x="15480" y="13500"/>
                  <a:pt x="15474" y="13472"/>
                  <a:pt x="15518" y="13404"/>
                </a:cubicBezTo>
                <a:cubicBezTo>
                  <a:pt x="15562" y="13335"/>
                  <a:pt x="15598" y="13336"/>
                  <a:pt x="15744" y="13407"/>
                </a:cubicBezTo>
                <a:cubicBezTo>
                  <a:pt x="15839" y="13454"/>
                  <a:pt x="16030" y="13534"/>
                  <a:pt x="16169" y="13586"/>
                </a:cubicBezTo>
                <a:cubicBezTo>
                  <a:pt x="16308" y="13639"/>
                  <a:pt x="16578" y="13751"/>
                  <a:pt x="16770" y="13835"/>
                </a:cubicBezTo>
                <a:cubicBezTo>
                  <a:pt x="17289" y="14062"/>
                  <a:pt x="17921" y="14332"/>
                  <a:pt x="18381" y="14523"/>
                </a:cubicBezTo>
                <a:cubicBezTo>
                  <a:pt x="18605" y="14615"/>
                  <a:pt x="19015" y="14789"/>
                  <a:pt x="19293" y="14909"/>
                </a:cubicBezTo>
                <a:cubicBezTo>
                  <a:pt x="19570" y="15029"/>
                  <a:pt x="20059" y="15234"/>
                  <a:pt x="20379" y="15364"/>
                </a:cubicBezTo>
                <a:cubicBezTo>
                  <a:pt x="20699" y="15495"/>
                  <a:pt x="21031" y="15641"/>
                  <a:pt x="21117" y="15691"/>
                </a:cubicBezTo>
                <a:cubicBezTo>
                  <a:pt x="21315" y="15805"/>
                  <a:pt x="21408" y="15808"/>
                  <a:pt x="21408" y="15700"/>
                </a:cubicBezTo>
                <a:cubicBezTo>
                  <a:pt x="21408" y="15605"/>
                  <a:pt x="21358" y="15575"/>
                  <a:pt x="21099" y="15512"/>
                </a:cubicBezTo>
                <a:cubicBezTo>
                  <a:pt x="21004" y="15489"/>
                  <a:pt x="20830" y="15419"/>
                  <a:pt x="20711" y="15355"/>
                </a:cubicBezTo>
                <a:cubicBezTo>
                  <a:pt x="20592" y="15292"/>
                  <a:pt x="20347" y="15188"/>
                  <a:pt x="20166" y="15124"/>
                </a:cubicBezTo>
                <a:cubicBezTo>
                  <a:pt x="19853" y="15013"/>
                  <a:pt x="19740" y="14965"/>
                  <a:pt x="19235" y="14732"/>
                </a:cubicBezTo>
                <a:cubicBezTo>
                  <a:pt x="19117" y="14679"/>
                  <a:pt x="18934" y="14599"/>
                  <a:pt x="18827" y="14555"/>
                </a:cubicBezTo>
                <a:cubicBezTo>
                  <a:pt x="18720" y="14511"/>
                  <a:pt x="18388" y="14363"/>
                  <a:pt x="18090" y="14227"/>
                </a:cubicBezTo>
                <a:cubicBezTo>
                  <a:pt x="17791" y="14090"/>
                  <a:pt x="17328" y="13896"/>
                  <a:pt x="17061" y="13795"/>
                </a:cubicBezTo>
                <a:cubicBezTo>
                  <a:pt x="16795" y="13694"/>
                  <a:pt x="16410" y="13534"/>
                  <a:pt x="16208" y="13440"/>
                </a:cubicBezTo>
                <a:cubicBezTo>
                  <a:pt x="16005" y="13346"/>
                  <a:pt x="15775" y="13253"/>
                  <a:pt x="15697" y="13235"/>
                </a:cubicBezTo>
                <a:cubicBezTo>
                  <a:pt x="15619" y="13216"/>
                  <a:pt x="15535" y="13162"/>
                  <a:pt x="15510" y="13115"/>
                </a:cubicBezTo>
                <a:cubicBezTo>
                  <a:pt x="15485" y="13068"/>
                  <a:pt x="15330" y="12985"/>
                  <a:pt x="15167" y="12931"/>
                </a:cubicBezTo>
                <a:cubicBezTo>
                  <a:pt x="15003" y="12877"/>
                  <a:pt x="14816" y="12799"/>
                  <a:pt x="14752" y="12756"/>
                </a:cubicBezTo>
                <a:cubicBezTo>
                  <a:pt x="14688" y="12713"/>
                  <a:pt x="14561" y="12661"/>
                  <a:pt x="14469" y="12640"/>
                </a:cubicBezTo>
                <a:cubicBezTo>
                  <a:pt x="14378" y="12618"/>
                  <a:pt x="14239" y="12547"/>
                  <a:pt x="14160" y="12482"/>
                </a:cubicBezTo>
                <a:cubicBezTo>
                  <a:pt x="14081" y="12416"/>
                  <a:pt x="13987" y="12363"/>
                  <a:pt x="13951" y="12363"/>
                </a:cubicBezTo>
                <a:cubicBezTo>
                  <a:pt x="13915" y="12363"/>
                  <a:pt x="13801" y="12298"/>
                  <a:pt x="13698" y="12218"/>
                </a:cubicBezTo>
                <a:cubicBezTo>
                  <a:pt x="13502" y="12067"/>
                  <a:pt x="13048" y="11823"/>
                  <a:pt x="12963" y="11823"/>
                </a:cubicBezTo>
                <a:cubicBezTo>
                  <a:pt x="12936" y="11823"/>
                  <a:pt x="12903" y="11795"/>
                  <a:pt x="12889" y="11762"/>
                </a:cubicBezTo>
                <a:cubicBezTo>
                  <a:pt x="12854" y="11673"/>
                  <a:pt x="13035" y="11587"/>
                  <a:pt x="13287" y="11574"/>
                </a:cubicBezTo>
                <a:cubicBezTo>
                  <a:pt x="13409" y="11568"/>
                  <a:pt x="13589" y="11512"/>
                  <a:pt x="13685" y="11449"/>
                </a:cubicBezTo>
                <a:cubicBezTo>
                  <a:pt x="13781" y="11386"/>
                  <a:pt x="13895" y="11312"/>
                  <a:pt x="13937" y="11284"/>
                </a:cubicBezTo>
                <a:cubicBezTo>
                  <a:pt x="13980" y="11255"/>
                  <a:pt x="14074" y="11217"/>
                  <a:pt x="14145" y="11198"/>
                </a:cubicBezTo>
                <a:cubicBezTo>
                  <a:pt x="14217" y="11179"/>
                  <a:pt x="14341" y="11082"/>
                  <a:pt x="14422" y="10982"/>
                </a:cubicBezTo>
                <a:cubicBezTo>
                  <a:pt x="14503" y="10883"/>
                  <a:pt x="14587" y="10802"/>
                  <a:pt x="14608" y="10802"/>
                </a:cubicBezTo>
                <a:cubicBezTo>
                  <a:pt x="14629" y="10802"/>
                  <a:pt x="14707" y="10699"/>
                  <a:pt x="14781" y="10572"/>
                </a:cubicBezTo>
                <a:cubicBezTo>
                  <a:pt x="14892" y="10382"/>
                  <a:pt x="14920" y="10279"/>
                  <a:pt x="14940" y="9987"/>
                </a:cubicBezTo>
                <a:cubicBezTo>
                  <a:pt x="14975" y="9462"/>
                  <a:pt x="14928" y="8914"/>
                  <a:pt x="14793" y="8308"/>
                </a:cubicBezTo>
                <a:cubicBezTo>
                  <a:pt x="14726" y="8005"/>
                  <a:pt x="14636" y="7944"/>
                  <a:pt x="14675" y="8228"/>
                </a:cubicBezTo>
                <a:cubicBezTo>
                  <a:pt x="14690" y="8339"/>
                  <a:pt x="14727" y="8522"/>
                  <a:pt x="14757" y="8633"/>
                </a:cubicBezTo>
                <a:cubicBezTo>
                  <a:pt x="14823" y="8881"/>
                  <a:pt x="14826" y="9427"/>
                  <a:pt x="14765" y="9839"/>
                </a:cubicBezTo>
                <a:cubicBezTo>
                  <a:pt x="14729" y="10079"/>
                  <a:pt x="14693" y="10171"/>
                  <a:pt x="14596" y="10263"/>
                </a:cubicBezTo>
                <a:cubicBezTo>
                  <a:pt x="14529" y="10328"/>
                  <a:pt x="14412" y="10468"/>
                  <a:pt x="14337" y="10576"/>
                </a:cubicBezTo>
                <a:cubicBezTo>
                  <a:pt x="14114" y="10897"/>
                  <a:pt x="13795" y="11161"/>
                  <a:pt x="13592" y="11193"/>
                </a:cubicBezTo>
                <a:cubicBezTo>
                  <a:pt x="13490" y="11209"/>
                  <a:pt x="13386" y="11242"/>
                  <a:pt x="13362" y="11266"/>
                </a:cubicBezTo>
                <a:cubicBezTo>
                  <a:pt x="13337" y="11291"/>
                  <a:pt x="13229" y="11316"/>
                  <a:pt x="13122" y="11322"/>
                </a:cubicBezTo>
                <a:cubicBezTo>
                  <a:pt x="13016" y="11328"/>
                  <a:pt x="12800" y="11352"/>
                  <a:pt x="12643" y="11375"/>
                </a:cubicBezTo>
                <a:cubicBezTo>
                  <a:pt x="12469" y="11401"/>
                  <a:pt x="12326" y="11393"/>
                  <a:pt x="12275" y="11355"/>
                </a:cubicBezTo>
                <a:cubicBezTo>
                  <a:pt x="12229" y="11320"/>
                  <a:pt x="12025" y="11249"/>
                  <a:pt x="11823" y="11195"/>
                </a:cubicBezTo>
                <a:cubicBezTo>
                  <a:pt x="10797" y="10926"/>
                  <a:pt x="10772" y="10914"/>
                  <a:pt x="10879" y="10729"/>
                </a:cubicBezTo>
                <a:cubicBezTo>
                  <a:pt x="10971" y="10571"/>
                  <a:pt x="11365" y="10164"/>
                  <a:pt x="11480" y="10110"/>
                </a:cubicBezTo>
                <a:cubicBezTo>
                  <a:pt x="11628" y="10039"/>
                  <a:pt x="11667" y="9959"/>
                  <a:pt x="11667" y="9719"/>
                </a:cubicBezTo>
                <a:cubicBezTo>
                  <a:pt x="11667" y="9594"/>
                  <a:pt x="11691" y="9414"/>
                  <a:pt x="11720" y="9321"/>
                </a:cubicBezTo>
                <a:cubicBezTo>
                  <a:pt x="11749" y="9227"/>
                  <a:pt x="11797" y="9072"/>
                  <a:pt x="11827" y="8975"/>
                </a:cubicBezTo>
                <a:cubicBezTo>
                  <a:pt x="11859" y="8870"/>
                  <a:pt x="11969" y="8718"/>
                  <a:pt x="12099" y="8601"/>
                </a:cubicBezTo>
                <a:cubicBezTo>
                  <a:pt x="12305" y="8415"/>
                  <a:pt x="12560" y="8040"/>
                  <a:pt x="12560" y="7922"/>
                </a:cubicBezTo>
                <a:cubicBezTo>
                  <a:pt x="12560" y="7829"/>
                  <a:pt x="12440" y="7680"/>
                  <a:pt x="12365" y="7680"/>
                </a:cubicBezTo>
                <a:cubicBezTo>
                  <a:pt x="12258" y="7680"/>
                  <a:pt x="12234" y="7574"/>
                  <a:pt x="12304" y="7409"/>
                </a:cubicBezTo>
                <a:cubicBezTo>
                  <a:pt x="12338" y="7329"/>
                  <a:pt x="12366" y="7169"/>
                  <a:pt x="12366" y="7052"/>
                </a:cubicBezTo>
                <a:cubicBezTo>
                  <a:pt x="12366" y="6898"/>
                  <a:pt x="12401" y="6778"/>
                  <a:pt x="12493" y="6615"/>
                </a:cubicBezTo>
                <a:cubicBezTo>
                  <a:pt x="12563" y="6491"/>
                  <a:pt x="12721" y="6196"/>
                  <a:pt x="12844" y="5959"/>
                </a:cubicBezTo>
                <a:cubicBezTo>
                  <a:pt x="12967" y="5723"/>
                  <a:pt x="13093" y="5514"/>
                  <a:pt x="13126" y="5495"/>
                </a:cubicBezTo>
                <a:cubicBezTo>
                  <a:pt x="13206" y="5448"/>
                  <a:pt x="13366" y="5619"/>
                  <a:pt x="13436" y="5827"/>
                </a:cubicBezTo>
                <a:cubicBezTo>
                  <a:pt x="13467" y="5920"/>
                  <a:pt x="13532" y="6013"/>
                  <a:pt x="13579" y="6032"/>
                </a:cubicBezTo>
                <a:cubicBezTo>
                  <a:pt x="13627" y="6051"/>
                  <a:pt x="13779" y="6267"/>
                  <a:pt x="13918" y="6511"/>
                </a:cubicBezTo>
                <a:cubicBezTo>
                  <a:pt x="14057" y="6756"/>
                  <a:pt x="14176" y="6931"/>
                  <a:pt x="14183" y="6899"/>
                </a:cubicBezTo>
                <a:cubicBezTo>
                  <a:pt x="14198" y="6829"/>
                  <a:pt x="14004" y="6420"/>
                  <a:pt x="13899" y="6301"/>
                </a:cubicBezTo>
                <a:cubicBezTo>
                  <a:pt x="13856" y="6253"/>
                  <a:pt x="13691" y="6014"/>
                  <a:pt x="13532" y="5771"/>
                </a:cubicBezTo>
                <a:lnTo>
                  <a:pt x="13244" y="5328"/>
                </a:lnTo>
                <a:lnTo>
                  <a:pt x="13373" y="4928"/>
                </a:lnTo>
                <a:cubicBezTo>
                  <a:pt x="13444" y="4708"/>
                  <a:pt x="13531" y="4488"/>
                  <a:pt x="13567" y="4438"/>
                </a:cubicBezTo>
                <a:cubicBezTo>
                  <a:pt x="13603" y="4389"/>
                  <a:pt x="13726" y="4159"/>
                  <a:pt x="13840" y="3928"/>
                </a:cubicBezTo>
                <a:cubicBezTo>
                  <a:pt x="13954" y="3697"/>
                  <a:pt x="14067" y="3481"/>
                  <a:pt x="14090" y="3448"/>
                </a:cubicBezTo>
                <a:cubicBezTo>
                  <a:pt x="14113" y="3415"/>
                  <a:pt x="14182" y="3266"/>
                  <a:pt x="14244" y="3117"/>
                </a:cubicBezTo>
                <a:cubicBezTo>
                  <a:pt x="14306" y="2968"/>
                  <a:pt x="14425" y="2756"/>
                  <a:pt x="14508" y="2644"/>
                </a:cubicBezTo>
                <a:cubicBezTo>
                  <a:pt x="14611" y="2506"/>
                  <a:pt x="14656" y="2401"/>
                  <a:pt x="14648" y="2314"/>
                </a:cubicBezTo>
                <a:cubicBezTo>
                  <a:pt x="14630" y="2125"/>
                  <a:pt x="14573" y="2163"/>
                  <a:pt x="14433" y="2460"/>
                </a:cubicBezTo>
                <a:cubicBezTo>
                  <a:pt x="14230" y="2890"/>
                  <a:pt x="14019" y="3312"/>
                  <a:pt x="13957" y="3415"/>
                </a:cubicBezTo>
                <a:cubicBezTo>
                  <a:pt x="13925" y="3468"/>
                  <a:pt x="13811" y="3683"/>
                  <a:pt x="13704" y="3895"/>
                </a:cubicBezTo>
                <a:cubicBezTo>
                  <a:pt x="13410" y="4477"/>
                  <a:pt x="13137" y="4918"/>
                  <a:pt x="13072" y="4918"/>
                </a:cubicBezTo>
                <a:cubicBezTo>
                  <a:pt x="13040" y="4918"/>
                  <a:pt x="12959" y="4855"/>
                  <a:pt x="12893" y="4779"/>
                </a:cubicBezTo>
                <a:cubicBezTo>
                  <a:pt x="12827" y="4702"/>
                  <a:pt x="12744" y="4623"/>
                  <a:pt x="12709" y="4603"/>
                </a:cubicBezTo>
                <a:cubicBezTo>
                  <a:pt x="12607" y="4545"/>
                  <a:pt x="12688" y="4898"/>
                  <a:pt x="12810" y="5047"/>
                </a:cubicBezTo>
                <a:cubicBezTo>
                  <a:pt x="12864" y="5113"/>
                  <a:pt x="12909" y="5216"/>
                  <a:pt x="12909" y="5275"/>
                </a:cubicBezTo>
                <a:cubicBezTo>
                  <a:pt x="12909" y="5473"/>
                  <a:pt x="12339" y="6583"/>
                  <a:pt x="12129" y="6794"/>
                </a:cubicBezTo>
                <a:cubicBezTo>
                  <a:pt x="11992" y="6931"/>
                  <a:pt x="11927" y="7040"/>
                  <a:pt x="11912" y="7160"/>
                </a:cubicBezTo>
                <a:cubicBezTo>
                  <a:pt x="11899" y="7258"/>
                  <a:pt x="11851" y="7357"/>
                  <a:pt x="11798" y="7394"/>
                </a:cubicBezTo>
                <a:cubicBezTo>
                  <a:pt x="11748" y="7429"/>
                  <a:pt x="11697" y="7508"/>
                  <a:pt x="11685" y="7568"/>
                </a:cubicBezTo>
                <a:cubicBezTo>
                  <a:pt x="11673" y="7628"/>
                  <a:pt x="11572" y="7823"/>
                  <a:pt x="11461" y="8002"/>
                </a:cubicBezTo>
                <a:cubicBezTo>
                  <a:pt x="11351" y="8182"/>
                  <a:pt x="11201" y="8432"/>
                  <a:pt x="11129" y="8560"/>
                </a:cubicBezTo>
                <a:cubicBezTo>
                  <a:pt x="10683" y="9352"/>
                  <a:pt x="10567" y="9541"/>
                  <a:pt x="10546" y="9509"/>
                </a:cubicBezTo>
                <a:cubicBezTo>
                  <a:pt x="10486" y="9415"/>
                  <a:pt x="10586" y="7064"/>
                  <a:pt x="10657" y="6933"/>
                </a:cubicBezTo>
                <a:cubicBezTo>
                  <a:pt x="10689" y="6872"/>
                  <a:pt x="10690" y="6839"/>
                  <a:pt x="10658" y="6809"/>
                </a:cubicBezTo>
                <a:cubicBezTo>
                  <a:pt x="10634" y="6786"/>
                  <a:pt x="10626" y="6723"/>
                  <a:pt x="10640" y="6668"/>
                </a:cubicBezTo>
                <a:cubicBezTo>
                  <a:pt x="10669" y="6559"/>
                  <a:pt x="10693" y="6288"/>
                  <a:pt x="10810" y="4756"/>
                </a:cubicBezTo>
                <a:cubicBezTo>
                  <a:pt x="10853" y="4188"/>
                  <a:pt x="10899" y="3659"/>
                  <a:pt x="10912" y="3580"/>
                </a:cubicBezTo>
                <a:cubicBezTo>
                  <a:pt x="10927" y="3487"/>
                  <a:pt x="10913" y="3410"/>
                  <a:pt x="10870" y="3355"/>
                </a:cubicBezTo>
                <a:cubicBezTo>
                  <a:pt x="10814" y="3282"/>
                  <a:pt x="10798" y="3287"/>
                  <a:pt x="10751" y="3386"/>
                </a:cubicBezTo>
                <a:cubicBezTo>
                  <a:pt x="10721" y="3449"/>
                  <a:pt x="10695" y="3637"/>
                  <a:pt x="10692" y="3804"/>
                </a:cubicBezTo>
                <a:cubicBezTo>
                  <a:pt x="10684" y="4253"/>
                  <a:pt x="10666" y="4546"/>
                  <a:pt x="10623" y="4949"/>
                </a:cubicBezTo>
                <a:cubicBezTo>
                  <a:pt x="10601" y="5147"/>
                  <a:pt x="10574" y="5443"/>
                  <a:pt x="10561" y="5608"/>
                </a:cubicBezTo>
                <a:cubicBezTo>
                  <a:pt x="10549" y="5774"/>
                  <a:pt x="10523" y="5963"/>
                  <a:pt x="10504" y="6029"/>
                </a:cubicBezTo>
                <a:cubicBezTo>
                  <a:pt x="10486" y="6095"/>
                  <a:pt x="10461" y="6198"/>
                  <a:pt x="10449" y="6258"/>
                </a:cubicBezTo>
                <a:cubicBezTo>
                  <a:pt x="10436" y="6318"/>
                  <a:pt x="10413" y="6354"/>
                  <a:pt x="10397" y="6338"/>
                </a:cubicBezTo>
                <a:cubicBezTo>
                  <a:pt x="10359" y="6302"/>
                  <a:pt x="10366" y="1956"/>
                  <a:pt x="10405" y="1426"/>
                </a:cubicBezTo>
                <a:cubicBezTo>
                  <a:pt x="10431" y="1067"/>
                  <a:pt x="10426" y="1015"/>
                  <a:pt x="10356" y="922"/>
                </a:cubicBezTo>
                <a:cubicBezTo>
                  <a:pt x="10312" y="865"/>
                  <a:pt x="10286" y="775"/>
                  <a:pt x="10296" y="722"/>
                </a:cubicBezTo>
                <a:cubicBezTo>
                  <a:pt x="10314" y="638"/>
                  <a:pt x="10311" y="637"/>
                  <a:pt x="10273" y="715"/>
                </a:cubicBezTo>
                <a:cubicBezTo>
                  <a:pt x="10177" y="913"/>
                  <a:pt x="10149" y="1018"/>
                  <a:pt x="10197" y="1001"/>
                </a:cubicBezTo>
                <a:cubicBezTo>
                  <a:pt x="10265" y="979"/>
                  <a:pt x="10309" y="1348"/>
                  <a:pt x="10289" y="1766"/>
                </a:cubicBezTo>
                <a:cubicBezTo>
                  <a:pt x="10279" y="1964"/>
                  <a:pt x="10262" y="2856"/>
                  <a:pt x="10250" y="3747"/>
                </a:cubicBezTo>
                <a:cubicBezTo>
                  <a:pt x="10238" y="4639"/>
                  <a:pt x="10211" y="5652"/>
                  <a:pt x="10189" y="5999"/>
                </a:cubicBezTo>
                <a:cubicBezTo>
                  <a:pt x="10167" y="6345"/>
                  <a:pt x="10148" y="6763"/>
                  <a:pt x="10147" y="6927"/>
                </a:cubicBezTo>
                <a:cubicBezTo>
                  <a:pt x="10146" y="7091"/>
                  <a:pt x="10117" y="7290"/>
                  <a:pt x="10084" y="7368"/>
                </a:cubicBezTo>
                <a:lnTo>
                  <a:pt x="10024" y="7511"/>
                </a:lnTo>
                <a:lnTo>
                  <a:pt x="9956" y="7372"/>
                </a:lnTo>
                <a:cubicBezTo>
                  <a:pt x="9919" y="7296"/>
                  <a:pt x="9896" y="7214"/>
                  <a:pt x="9905" y="7191"/>
                </a:cubicBezTo>
                <a:cubicBezTo>
                  <a:pt x="9915" y="7167"/>
                  <a:pt x="9905" y="7131"/>
                  <a:pt x="9883" y="7110"/>
                </a:cubicBezTo>
                <a:cubicBezTo>
                  <a:pt x="9861" y="7089"/>
                  <a:pt x="9843" y="7017"/>
                  <a:pt x="9843" y="6949"/>
                </a:cubicBezTo>
                <a:cubicBezTo>
                  <a:pt x="9843" y="6880"/>
                  <a:pt x="9810" y="6740"/>
                  <a:pt x="9770" y="6637"/>
                </a:cubicBezTo>
                <a:cubicBezTo>
                  <a:pt x="9729" y="6534"/>
                  <a:pt x="9649" y="6152"/>
                  <a:pt x="9592" y="5789"/>
                </a:cubicBezTo>
                <a:cubicBezTo>
                  <a:pt x="9518" y="5320"/>
                  <a:pt x="9460" y="5084"/>
                  <a:pt x="9393" y="4974"/>
                </a:cubicBezTo>
                <a:lnTo>
                  <a:pt x="9299" y="4819"/>
                </a:lnTo>
                <a:lnTo>
                  <a:pt x="9358" y="4344"/>
                </a:lnTo>
                <a:cubicBezTo>
                  <a:pt x="9424" y="3808"/>
                  <a:pt x="9424" y="3806"/>
                  <a:pt x="9396" y="3849"/>
                </a:cubicBezTo>
                <a:cubicBezTo>
                  <a:pt x="9385" y="3866"/>
                  <a:pt x="9350" y="4094"/>
                  <a:pt x="9319" y="4354"/>
                </a:cubicBezTo>
                <a:cubicBezTo>
                  <a:pt x="9287" y="4615"/>
                  <a:pt x="9236" y="4909"/>
                  <a:pt x="9205" y="5008"/>
                </a:cubicBezTo>
                <a:cubicBezTo>
                  <a:pt x="9175" y="5107"/>
                  <a:pt x="9140" y="5236"/>
                  <a:pt x="9129" y="5294"/>
                </a:cubicBezTo>
                <a:cubicBezTo>
                  <a:pt x="9100" y="5442"/>
                  <a:pt x="9048" y="5424"/>
                  <a:pt x="8970" y="5240"/>
                </a:cubicBezTo>
                <a:cubicBezTo>
                  <a:pt x="8919" y="5119"/>
                  <a:pt x="8898" y="4903"/>
                  <a:pt x="8883" y="4324"/>
                </a:cubicBezTo>
                <a:cubicBezTo>
                  <a:pt x="8872" y="3908"/>
                  <a:pt x="8857" y="3556"/>
                  <a:pt x="8849" y="3543"/>
                </a:cubicBezTo>
                <a:cubicBezTo>
                  <a:pt x="8841" y="3529"/>
                  <a:pt x="8834" y="3760"/>
                  <a:pt x="8834" y="4058"/>
                </a:cubicBezTo>
                <a:cubicBezTo>
                  <a:pt x="8834" y="4355"/>
                  <a:pt x="8823" y="4615"/>
                  <a:pt x="8810" y="4636"/>
                </a:cubicBezTo>
                <a:cubicBezTo>
                  <a:pt x="8764" y="4707"/>
                  <a:pt x="8651" y="4562"/>
                  <a:pt x="8599" y="4365"/>
                </a:cubicBezTo>
                <a:cubicBezTo>
                  <a:pt x="8571" y="4256"/>
                  <a:pt x="8525" y="4146"/>
                  <a:pt x="8497" y="4120"/>
                </a:cubicBezTo>
                <a:cubicBezTo>
                  <a:pt x="8469" y="4093"/>
                  <a:pt x="8446" y="4013"/>
                  <a:pt x="8446" y="3940"/>
                </a:cubicBezTo>
                <a:cubicBezTo>
                  <a:pt x="8446" y="3867"/>
                  <a:pt x="8393" y="3567"/>
                  <a:pt x="8329" y="3272"/>
                </a:cubicBezTo>
                <a:cubicBezTo>
                  <a:pt x="8246" y="2886"/>
                  <a:pt x="8214" y="2624"/>
                  <a:pt x="8214" y="2327"/>
                </a:cubicBezTo>
                <a:cubicBezTo>
                  <a:pt x="8214" y="1928"/>
                  <a:pt x="8211" y="1916"/>
                  <a:pt x="8115" y="1916"/>
                </a:cubicBezTo>
                <a:cubicBezTo>
                  <a:pt x="8061" y="1916"/>
                  <a:pt x="8007" y="1956"/>
                  <a:pt x="7995" y="2004"/>
                </a:cubicBezTo>
                <a:cubicBezTo>
                  <a:pt x="7971" y="2101"/>
                  <a:pt x="8064" y="2593"/>
                  <a:pt x="8178" y="2971"/>
                </a:cubicBezTo>
                <a:cubicBezTo>
                  <a:pt x="8256" y="3228"/>
                  <a:pt x="8275" y="3509"/>
                  <a:pt x="8219" y="3562"/>
                </a:cubicBezTo>
                <a:cubicBezTo>
                  <a:pt x="8178" y="3602"/>
                  <a:pt x="8049" y="3385"/>
                  <a:pt x="7973" y="3147"/>
                </a:cubicBezTo>
                <a:cubicBezTo>
                  <a:pt x="7750" y="2452"/>
                  <a:pt x="7593" y="1924"/>
                  <a:pt x="7593" y="1876"/>
                </a:cubicBezTo>
                <a:cubicBezTo>
                  <a:pt x="7593" y="1844"/>
                  <a:pt x="7560" y="1712"/>
                  <a:pt x="7520" y="1582"/>
                </a:cubicBezTo>
                <a:cubicBezTo>
                  <a:pt x="7480" y="1452"/>
                  <a:pt x="7425" y="1249"/>
                  <a:pt x="7398" y="1130"/>
                </a:cubicBezTo>
                <a:cubicBezTo>
                  <a:pt x="7371" y="1011"/>
                  <a:pt x="7318" y="884"/>
                  <a:pt x="7281" y="848"/>
                </a:cubicBezTo>
                <a:cubicBezTo>
                  <a:pt x="7219" y="788"/>
                  <a:pt x="7217" y="801"/>
                  <a:pt x="7263" y="1035"/>
                </a:cubicBezTo>
                <a:cubicBezTo>
                  <a:pt x="7290" y="1173"/>
                  <a:pt x="7356" y="1434"/>
                  <a:pt x="7409" y="1616"/>
                </a:cubicBezTo>
                <a:cubicBezTo>
                  <a:pt x="7800" y="2941"/>
                  <a:pt x="7940" y="3639"/>
                  <a:pt x="7773" y="3426"/>
                </a:cubicBezTo>
                <a:cubicBezTo>
                  <a:pt x="7748" y="3394"/>
                  <a:pt x="7662" y="3349"/>
                  <a:pt x="7581" y="3325"/>
                </a:cubicBezTo>
                <a:cubicBezTo>
                  <a:pt x="7468" y="3292"/>
                  <a:pt x="7417" y="3307"/>
                  <a:pt x="7358" y="3389"/>
                </a:cubicBezTo>
                <a:cubicBezTo>
                  <a:pt x="7217" y="3587"/>
                  <a:pt x="7262" y="3837"/>
                  <a:pt x="7525" y="4310"/>
                </a:cubicBezTo>
                <a:cubicBezTo>
                  <a:pt x="7586" y="4421"/>
                  <a:pt x="7675" y="4637"/>
                  <a:pt x="7722" y="4790"/>
                </a:cubicBezTo>
                <a:cubicBezTo>
                  <a:pt x="7768" y="4943"/>
                  <a:pt x="7834" y="5109"/>
                  <a:pt x="7868" y="5158"/>
                </a:cubicBezTo>
                <a:cubicBezTo>
                  <a:pt x="7946" y="5271"/>
                  <a:pt x="8104" y="5873"/>
                  <a:pt x="8075" y="5946"/>
                </a:cubicBezTo>
                <a:cubicBezTo>
                  <a:pt x="8063" y="5975"/>
                  <a:pt x="8030" y="5999"/>
                  <a:pt x="8001" y="5999"/>
                </a:cubicBezTo>
                <a:cubicBezTo>
                  <a:pt x="7878" y="5999"/>
                  <a:pt x="7207" y="4781"/>
                  <a:pt x="6976" y="4138"/>
                </a:cubicBezTo>
                <a:cubicBezTo>
                  <a:pt x="6934" y="4022"/>
                  <a:pt x="6779" y="3681"/>
                  <a:pt x="6631" y="3380"/>
                </a:cubicBezTo>
                <a:cubicBezTo>
                  <a:pt x="6482" y="3078"/>
                  <a:pt x="6313" y="2695"/>
                  <a:pt x="6253" y="2527"/>
                </a:cubicBezTo>
                <a:cubicBezTo>
                  <a:pt x="6173" y="2298"/>
                  <a:pt x="6126" y="2224"/>
                  <a:pt x="6066" y="2234"/>
                </a:cubicBezTo>
                <a:cubicBezTo>
                  <a:pt x="6007" y="2243"/>
                  <a:pt x="5925" y="2116"/>
                  <a:pt x="5744" y="1736"/>
                </a:cubicBezTo>
                <a:cubicBezTo>
                  <a:pt x="5611" y="1455"/>
                  <a:pt x="5392" y="1003"/>
                  <a:pt x="5257" y="730"/>
                </a:cubicBezTo>
                <a:cubicBezTo>
                  <a:pt x="5122" y="457"/>
                  <a:pt x="4984" y="175"/>
                  <a:pt x="4951" y="105"/>
                </a:cubicBezTo>
                <a:cubicBezTo>
                  <a:pt x="4917" y="35"/>
                  <a:pt x="4868" y="-11"/>
                  <a:pt x="4842" y="3"/>
                </a:cubicBezTo>
                <a:close/>
                <a:moveTo>
                  <a:pt x="7032" y="115"/>
                </a:moveTo>
                <a:cubicBezTo>
                  <a:pt x="7019" y="115"/>
                  <a:pt x="7037" y="216"/>
                  <a:pt x="7072" y="340"/>
                </a:cubicBezTo>
                <a:cubicBezTo>
                  <a:pt x="7106" y="464"/>
                  <a:pt x="7143" y="600"/>
                  <a:pt x="7155" y="643"/>
                </a:cubicBezTo>
                <a:cubicBezTo>
                  <a:pt x="7166" y="685"/>
                  <a:pt x="7183" y="709"/>
                  <a:pt x="7193" y="693"/>
                </a:cubicBezTo>
                <a:cubicBezTo>
                  <a:pt x="7215" y="660"/>
                  <a:pt x="7063" y="115"/>
                  <a:pt x="7032" y="115"/>
                </a:cubicBezTo>
                <a:close/>
                <a:moveTo>
                  <a:pt x="17" y="175"/>
                </a:moveTo>
                <a:cubicBezTo>
                  <a:pt x="-18" y="175"/>
                  <a:pt x="3" y="257"/>
                  <a:pt x="75" y="400"/>
                </a:cubicBezTo>
                <a:cubicBezTo>
                  <a:pt x="135" y="520"/>
                  <a:pt x="144" y="487"/>
                  <a:pt x="96" y="325"/>
                </a:cubicBezTo>
                <a:cubicBezTo>
                  <a:pt x="71" y="242"/>
                  <a:pt x="36" y="175"/>
                  <a:pt x="17" y="175"/>
                </a:cubicBezTo>
                <a:close/>
                <a:moveTo>
                  <a:pt x="8962" y="2299"/>
                </a:moveTo>
                <a:cubicBezTo>
                  <a:pt x="8958" y="2306"/>
                  <a:pt x="8955" y="2327"/>
                  <a:pt x="8954" y="2362"/>
                </a:cubicBezTo>
                <a:cubicBezTo>
                  <a:pt x="8952" y="2425"/>
                  <a:pt x="8961" y="2460"/>
                  <a:pt x="8974" y="2440"/>
                </a:cubicBezTo>
                <a:cubicBezTo>
                  <a:pt x="8987" y="2420"/>
                  <a:pt x="8988" y="2369"/>
                  <a:pt x="8977" y="2326"/>
                </a:cubicBezTo>
                <a:cubicBezTo>
                  <a:pt x="8971" y="2302"/>
                  <a:pt x="8966" y="2293"/>
                  <a:pt x="8962" y="2299"/>
                </a:cubicBezTo>
                <a:close/>
                <a:moveTo>
                  <a:pt x="4896" y="2765"/>
                </a:moveTo>
                <a:cubicBezTo>
                  <a:pt x="4863" y="2770"/>
                  <a:pt x="4837" y="2816"/>
                  <a:pt x="4837" y="2901"/>
                </a:cubicBezTo>
                <a:cubicBezTo>
                  <a:pt x="4837" y="3007"/>
                  <a:pt x="4870" y="3080"/>
                  <a:pt x="4944" y="3140"/>
                </a:cubicBezTo>
                <a:cubicBezTo>
                  <a:pt x="5003" y="3187"/>
                  <a:pt x="5091" y="3309"/>
                  <a:pt x="5139" y="3411"/>
                </a:cubicBezTo>
                <a:cubicBezTo>
                  <a:pt x="5274" y="3694"/>
                  <a:pt x="5275" y="3634"/>
                  <a:pt x="5142" y="3282"/>
                </a:cubicBezTo>
                <a:cubicBezTo>
                  <a:pt x="5077" y="3109"/>
                  <a:pt x="5010" y="2926"/>
                  <a:pt x="4994" y="2877"/>
                </a:cubicBezTo>
                <a:cubicBezTo>
                  <a:pt x="4968" y="2796"/>
                  <a:pt x="4929" y="2760"/>
                  <a:pt x="4896" y="2765"/>
                </a:cubicBezTo>
                <a:close/>
                <a:moveTo>
                  <a:pt x="8893" y="3166"/>
                </a:moveTo>
                <a:cubicBezTo>
                  <a:pt x="8887" y="3155"/>
                  <a:pt x="8881" y="3193"/>
                  <a:pt x="8881" y="3267"/>
                </a:cubicBezTo>
                <a:cubicBezTo>
                  <a:pt x="8880" y="3366"/>
                  <a:pt x="8888" y="3414"/>
                  <a:pt x="8899" y="3374"/>
                </a:cubicBezTo>
                <a:cubicBezTo>
                  <a:pt x="8909" y="3333"/>
                  <a:pt x="8910" y="3252"/>
                  <a:pt x="8900" y="3193"/>
                </a:cubicBezTo>
                <a:cubicBezTo>
                  <a:pt x="8898" y="3179"/>
                  <a:pt x="8895" y="3170"/>
                  <a:pt x="8893" y="3166"/>
                </a:cubicBezTo>
                <a:close/>
                <a:moveTo>
                  <a:pt x="5252" y="3627"/>
                </a:moveTo>
                <a:lnTo>
                  <a:pt x="5365" y="3852"/>
                </a:lnTo>
                <a:cubicBezTo>
                  <a:pt x="5427" y="3976"/>
                  <a:pt x="5491" y="4078"/>
                  <a:pt x="5507" y="4078"/>
                </a:cubicBezTo>
                <a:cubicBezTo>
                  <a:pt x="5555" y="4078"/>
                  <a:pt x="5542" y="4050"/>
                  <a:pt x="5394" y="3834"/>
                </a:cubicBezTo>
                <a:lnTo>
                  <a:pt x="5252" y="3627"/>
                </a:lnTo>
                <a:close/>
                <a:moveTo>
                  <a:pt x="5575" y="4198"/>
                </a:moveTo>
                <a:cubicBezTo>
                  <a:pt x="5573" y="4201"/>
                  <a:pt x="5584" y="4225"/>
                  <a:pt x="5608" y="4273"/>
                </a:cubicBezTo>
                <a:cubicBezTo>
                  <a:pt x="5659" y="4373"/>
                  <a:pt x="5691" y="4405"/>
                  <a:pt x="5691" y="4355"/>
                </a:cubicBezTo>
                <a:cubicBezTo>
                  <a:pt x="5691" y="4343"/>
                  <a:pt x="5660" y="4295"/>
                  <a:pt x="5623" y="4250"/>
                </a:cubicBezTo>
                <a:cubicBezTo>
                  <a:pt x="5592" y="4213"/>
                  <a:pt x="5577" y="4195"/>
                  <a:pt x="5575" y="4198"/>
                </a:cubicBezTo>
                <a:close/>
                <a:moveTo>
                  <a:pt x="18536" y="4317"/>
                </a:moveTo>
                <a:cubicBezTo>
                  <a:pt x="18524" y="4321"/>
                  <a:pt x="18508" y="4337"/>
                  <a:pt x="18488" y="4368"/>
                </a:cubicBezTo>
                <a:cubicBezTo>
                  <a:pt x="18442" y="4440"/>
                  <a:pt x="18409" y="4531"/>
                  <a:pt x="18141" y="5332"/>
                </a:cubicBezTo>
                <a:cubicBezTo>
                  <a:pt x="18063" y="5567"/>
                  <a:pt x="18005" y="5759"/>
                  <a:pt x="18012" y="5759"/>
                </a:cubicBezTo>
                <a:cubicBezTo>
                  <a:pt x="18032" y="5759"/>
                  <a:pt x="18442" y="4788"/>
                  <a:pt x="18514" y="4567"/>
                </a:cubicBezTo>
                <a:cubicBezTo>
                  <a:pt x="18566" y="4410"/>
                  <a:pt x="18571" y="4307"/>
                  <a:pt x="18536" y="4317"/>
                </a:cubicBezTo>
                <a:close/>
                <a:moveTo>
                  <a:pt x="5828" y="4637"/>
                </a:moveTo>
                <a:cubicBezTo>
                  <a:pt x="5834" y="4665"/>
                  <a:pt x="5900" y="4798"/>
                  <a:pt x="6003" y="4989"/>
                </a:cubicBezTo>
                <a:cubicBezTo>
                  <a:pt x="6141" y="5242"/>
                  <a:pt x="6268" y="5452"/>
                  <a:pt x="6287" y="5454"/>
                </a:cubicBezTo>
                <a:cubicBezTo>
                  <a:pt x="6325" y="5460"/>
                  <a:pt x="5976" y="4826"/>
                  <a:pt x="5843" y="4648"/>
                </a:cubicBezTo>
                <a:cubicBezTo>
                  <a:pt x="5830" y="4632"/>
                  <a:pt x="5826" y="4628"/>
                  <a:pt x="5828" y="4637"/>
                </a:cubicBezTo>
                <a:close/>
                <a:moveTo>
                  <a:pt x="12381" y="5423"/>
                </a:moveTo>
                <a:cubicBezTo>
                  <a:pt x="12307" y="5429"/>
                  <a:pt x="12105" y="5570"/>
                  <a:pt x="11881" y="5777"/>
                </a:cubicBezTo>
                <a:cubicBezTo>
                  <a:pt x="11795" y="5855"/>
                  <a:pt x="11673" y="5963"/>
                  <a:pt x="11609" y="6017"/>
                </a:cubicBezTo>
                <a:cubicBezTo>
                  <a:pt x="11438" y="6160"/>
                  <a:pt x="11527" y="6140"/>
                  <a:pt x="11712" y="5994"/>
                </a:cubicBezTo>
                <a:cubicBezTo>
                  <a:pt x="11840" y="5893"/>
                  <a:pt x="12291" y="5704"/>
                  <a:pt x="12414" y="5700"/>
                </a:cubicBezTo>
                <a:cubicBezTo>
                  <a:pt x="12457" y="5698"/>
                  <a:pt x="12450" y="5471"/>
                  <a:pt x="12405" y="5429"/>
                </a:cubicBezTo>
                <a:cubicBezTo>
                  <a:pt x="12400" y="5424"/>
                  <a:pt x="12392" y="5423"/>
                  <a:pt x="12381" y="5423"/>
                </a:cubicBezTo>
                <a:close/>
                <a:moveTo>
                  <a:pt x="17850" y="6082"/>
                </a:moveTo>
                <a:cubicBezTo>
                  <a:pt x="17847" y="6082"/>
                  <a:pt x="17842" y="6084"/>
                  <a:pt x="17837" y="6089"/>
                </a:cubicBezTo>
                <a:cubicBezTo>
                  <a:pt x="17816" y="6109"/>
                  <a:pt x="17799" y="6152"/>
                  <a:pt x="17799" y="6183"/>
                </a:cubicBezTo>
                <a:cubicBezTo>
                  <a:pt x="17799" y="6269"/>
                  <a:pt x="17827" y="6250"/>
                  <a:pt x="17852" y="6146"/>
                </a:cubicBezTo>
                <a:cubicBezTo>
                  <a:pt x="17862" y="6106"/>
                  <a:pt x="17861" y="6082"/>
                  <a:pt x="17850" y="6082"/>
                </a:cubicBezTo>
                <a:close/>
                <a:moveTo>
                  <a:pt x="14452" y="7440"/>
                </a:moveTo>
                <a:cubicBezTo>
                  <a:pt x="14392" y="7440"/>
                  <a:pt x="14425" y="7646"/>
                  <a:pt x="14507" y="7781"/>
                </a:cubicBezTo>
                <a:cubicBezTo>
                  <a:pt x="14553" y="7858"/>
                  <a:pt x="14600" y="7907"/>
                  <a:pt x="14610" y="7891"/>
                </a:cubicBezTo>
                <a:cubicBezTo>
                  <a:pt x="14635" y="7852"/>
                  <a:pt x="14491" y="7440"/>
                  <a:pt x="14452" y="7440"/>
                </a:cubicBezTo>
                <a:close/>
                <a:moveTo>
                  <a:pt x="3864" y="8708"/>
                </a:moveTo>
                <a:cubicBezTo>
                  <a:pt x="3850" y="8708"/>
                  <a:pt x="3835" y="8711"/>
                  <a:pt x="3821" y="8720"/>
                </a:cubicBezTo>
                <a:cubicBezTo>
                  <a:pt x="3790" y="8739"/>
                  <a:pt x="3799" y="8753"/>
                  <a:pt x="3844" y="8756"/>
                </a:cubicBezTo>
                <a:cubicBezTo>
                  <a:pt x="3885" y="8759"/>
                  <a:pt x="3909" y="8744"/>
                  <a:pt x="3896" y="8724"/>
                </a:cubicBezTo>
                <a:cubicBezTo>
                  <a:pt x="3889" y="8714"/>
                  <a:pt x="3877" y="8709"/>
                  <a:pt x="3864" y="8708"/>
                </a:cubicBezTo>
                <a:close/>
                <a:moveTo>
                  <a:pt x="4019" y="8768"/>
                </a:moveTo>
                <a:cubicBezTo>
                  <a:pt x="4006" y="8767"/>
                  <a:pt x="3990" y="8771"/>
                  <a:pt x="3976" y="8780"/>
                </a:cubicBezTo>
                <a:cubicBezTo>
                  <a:pt x="3945" y="8799"/>
                  <a:pt x="3954" y="8813"/>
                  <a:pt x="4000" y="8816"/>
                </a:cubicBezTo>
                <a:cubicBezTo>
                  <a:pt x="4041" y="8819"/>
                  <a:pt x="4064" y="8805"/>
                  <a:pt x="4051" y="8785"/>
                </a:cubicBezTo>
                <a:cubicBezTo>
                  <a:pt x="4045" y="8775"/>
                  <a:pt x="4033" y="8769"/>
                  <a:pt x="4019" y="8768"/>
                </a:cubicBezTo>
                <a:close/>
                <a:moveTo>
                  <a:pt x="5586" y="8856"/>
                </a:moveTo>
                <a:cubicBezTo>
                  <a:pt x="5552" y="8852"/>
                  <a:pt x="5552" y="8869"/>
                  <a:pt x="5579" y="8919"/>
                </a:cubicBezTo>
                <a:cubicBezTo>
                  <a:pt x="5627" y="9008"/>
                  <a:pt x="5787" y="9035"/>
                  <a:pt x="5752" y="8948"/>
                </a:cubicBezTo>
                <a:cubicBezTo>
                  <a:pt x="5740" y="8919"/>
                  <a:pt x="5687" y="8882"/>
                  <a:pt x="5633" y="8866"/>
                </a:cubicBezTo>
                <a:cubicBezTo>
                  <a:pt x="5613" y="8860"/>
                  <a:pt x="5598" y="8857"/>
                  <a:pt x="5586" y="8856"/>
                </a:cubicBezTo>
                <a:close/>
                <a:moveTo>
                  <a:pt x="7161" y="13512"/>
                </a:moveTo>
                <a:cubicBezTo>
                  <a:pt x="7140" y="13502"/>
                  <a:pt x="7025" y="13536"/>
                  <a:pt x="6661" y="13651"/>
                </a:cubicBezTo>
                <a:cubicBezTo>
                  <a:pt x="6416" y="13729"/>
                  <a:pt x="6252" y="13796"/>
                  <a:pt x="6298" y="13799"/>
                </a:cubicBezTo>
                <a:cubicBezTo>
                  <a:pt x="6399" y="13805"/>
                  <a:pt x="7128" y="13583"/>
                  <a:pt x="7158" y="13537"/>
                </a:cubicBezTo>
                <a:cubicBezTo>
                  <a:pt x="7166" y="13524"/>
                  <a:pt x="7169" y="13516"/>
                  <a:pt x="7161" y="13512"/>
                </a:cubicBezTo>
                <a:close/>
                <a:moveTo>
                  <a:pt x="5685" y="13609"/>
                </a:moveTo>
                <a:cubicBezTo>
                  <a:pt x="5664" y="13614"/>
                  <a:pt x="5637" y="13623"/>
                  <a:pt x="5603" y="13635"/>
                </a:cubicBezTo>
                <a:cubicBezTo>
                  <a:pt x="5519" y="13664"/>
                  <a:pt x="5389" y="13727"/>
                  <a:pt x="5313" y="13777"/>
                </a:cubicBezTo>
                <a:cubicBezTo>
                  <a:pt x="5130" y="13895"/>
                  <a:pt x="4472" y="14165"/>
                  <a:pt x="4367" y="14165"/>
                </a:cubicBezTo>
                <a:cubicBezTo>
                  <a:pt x="4303" y="14165"/>
                  <a:pt x="4294" y="14182"/>
                  <a:pt x="4328" y="14245"/>
                </a:cubicBezTo>
                <a:cubicBezTo>
                  <a:pt x="4352" y="14289"/>
                  <a:pt x="4358" y="14346"/>
                  <a:pt x="4342" y="14371"/>
                </a:cubicBezTo>
                <a:cubicBezTo>
                  <a:pt x="4265" y="14494"/>
                  <a:pt x="5121" y="14264"/>
                  <a:pt x="5303" y="14113"/>
                </a:cubicBezTo>
                <a:cubicBezTo>
                  <a:pt x="5335" y="14086"/>
                  <a:pt x="5501" y="14026"/>
                  <a:pt x="5671" y="13980"/>
                </a:cubicBezTo>
                <a:cubicBezTo>
                  <a:pt x="5916" y="13913"/>
                  <a:pt x="5957" y="13888"/>
                  <a:pt x="5865" y="13863"/>
                </a:cubicBezTo>
                <a:cubicBezTo>
                  <a:pt x="5779" y="13839"/>
                  <a:pt x="5750" y="13799"/>
                  <a:pt x="5752" y="13706"/>
                </a:cubicBezTo>
                <a:cubicBezTo>
                  <a:pt x="5754" y="13621"/>
                  <a:pt x="5747" y="13596"/>
                  <a:pt x="5685" y="13609"/>
                </a:cubicBezTo>
                <a:close/>
                <a:moveTo>
                  <a:pt x="1059" y="14229"/>
                </a:moveTo>
                <a:cubicBezTo>
                  <a:pt x="962" y="14225"/>
                  <a:pt x="954" y="14237"/>
                  <a:pt x="997" y="14317"/>
                </a:cubicBezTo>
                <a:cubicBezTo>
                  <a:pt x="1024" y="14368"/>
                  <a:pt x="1072" y="14395"/>
                  <a:pt x="1102" y="14377"/>
                </a:cubicBezTo>
                <a:cubicBezTo>
                  <a:pt x="1132" y="14359"/>
                  <a:pt x="1239" y="14341"/>
                  <a:pt x="1338" y="14337"/>
                </a:cubicBezTo>
                <a:lnTo>
                  <a:pt x="1519" y="14329"/>
                </a:lnTo>
                <a:lnTo>
                  <a:pt x="1345" y="14282"/>
                </a:lnTo>
                <a:cubicBezTo>
                  <a:pt x="1249" y="14255"/>
                  <a:pt x="1120" y="14231"/>
                  <a:pt x="1059" y="14229"/>
                </a:cubicBezTo>
                <a:close/>
                <a:moveTo>
                  <a:pt x="17663" y="15728"/>
                </a:moveTo>
                <a:cubicBezTo>
                  <a:pt x="17642" y="15728"/>
                  <a:pt x="17650" y="15754"/>
                  <a:pt x="17682" y="15786"/>
                </a:cubicBezTo>
                <a:cubicBezTo>
                  <a:pt x="17714" y="15818"/>
                  <a:pt x="17758" y="15844"/>
                  <a:pt x="17779" y="15844"/>
                </a:cubicBezTo>
                <a:cubicBezTo>
                  <a:pt x="17800" y="15844"/>
                  <a:pt x="17792" y="15818"/>
                  <a:pt x="17760" y="15786"/>
                </a:cubicBezTo>
                <a:cubicBezTo>
                  <a:pt x="17728" y="15754"/>
                  <a:pt x="17684" y="15728"/>
                  <a:pt x="17663" y="15728"/>
                </a:cubicBezTo>
                <a:close/>
                <a:moveTo>
                  <a:pt x="17848" y="15852"/>
                </a:moveTo>
                <a:cubicBezTo>
                  <a:pt x="17838" y="15851"/>
                  <a:pt x="17836" y="15857"/>
                  <a:pt x="17842" y="15868"/>
                </a:cubicBezTo>
                <a:cubicBezTo>
                  <a:pt x="17868" y="15913"/>
                  <a:pt x="18375" y="16254"/>
                  <a:pt x="18749" y="16480"/>
                </a:cubicBezTo>
                <a:cubicBezTo>
                  <a:pt x="19013" y="16638"/>
                  <a:pt x="19032" y="16646"/>
                  <a:pt x="18980" y="16575"/>
                </a:cubicBezTo>
                <a:cubicBezTo>
                  <a:pt x="18960" y="16548"/>
                  <a:pt x="18839" y="16462"/>
                  <a:pt x="18711" y="16385"/>
                </a:cubicBezTo>
                <a:cubicBezTo>
                  <a:pt x="18583" y="16309"/>
                  <a:pt x="18459" y="16223"/>
                  <a:pt x="18435" y="16196"/>
                </a:cubicBezTo>
                <a:cubicBezTo>
                  <a:pt x="18411" y="16168"/>
                  <a:pt x="18297" y="16094"/>
                  <a:pt x="18182" y="16031"/>
                </a:cubicBezTo>
                <a:cubicBezTo>
                  <a:pt x="18067" y="15969"/>
                  <a:pt x="17939" y="15897"/>
                  <a:pt x="17896" y="15872"/>
                </a:cubicBezTo>
                <a:cubicBezTo>
                  <a:pt x="17874" y="15859"/>
                  <a:pt x="17858" y="15853"/>
                  <a:pt x="17848" y="15852"/>
                </a:cubicBezTo>
                <a:close/>
                <a:moveTo>
                  <a:pt x="19246" y="16754"/>
                </a:moveTo>
                <a:cubicBezTo>
                  <a:pt x="19230" y="16755"/>
                  <a:pt x="19276" y="16802"/>
                  <a:pt x="19390" y="16896"/>
                </a:cubicBezTo>
                <a:cubicBezTo>
                  <a:pt x="19486" y="16976"/>
                  <a:pt x="19591" y="17040"/>
                  <a:pt x="19623" y="17040"/>
                </a:cubicBezTo>
                <a:cubicBezTo>
                  <a:pt x="19655" y="17039"/>
                  <a:pt x="19587" y="16973"/>
                  <a:pt x="19472" y="16893"/>
                </a:cubicBezTo>
                <a:cubicBezTo>
                  <a:pt x="19339" y="16799"/>
                  <a:pt x="19262" y="16754"/>
                  <a:pt x="19246" y="16754"/>
                </a:cubicBezTo>
                <a:close/>
                <a:moveTo>
                  <a:pt x="11660" y="16956"/>
                </a:moveTo>
                <a:lnTo>
                  <a:pt x="11684" y="17165"/>
                </a:lnTo>
                <a:cubicBezTo>
                  <a:pt x="11697" y="17280"/>
                  <a:pt x="11740" y="17482"/>
                  <a:pt x="11780" y="17615"/>
                </a:cubicBezTo>
                <a:cubicBezTo>
                  <a:pt x="11819" y="17748"/>
                  <a:pt x="11863" y="17908"/>
                  <a:pt x="11877" y="17971"/>
                </a:cubicBezTo>
                <a:cubicBezTo>
                  <a:pt x="11891" y="18033"/>
                  <a:pt x="11911" y="18070"/>
                  <a:pt x="11922" y="18052"/>
                </a:cubicBezTo>
                <a:cubicBezTo>
                  <a:pt x="11948" y="18012"/>
                  <a:pt x="11811" y="17377"/>
                  <a:pt x="11725" y="17136"/>
                </a:cubicBezTo>
                <a:lnTo>
                  <a:pt x="11660" y="16956"/>
                </a:lnTo>
                <a:close/>
                <a:moveTo>
                  <a:pt x="19894" y="17171"/>
                </a:moveTo>
                <a:cubicBezTo>
                  <a:pt x="19856" y="17173"/>
                  <a:pt x="19863" y="17192"/>
                  <a:pt x="19914" y="17226"/>
                </a:cubicBezTo>
                <a:cubicBezTo>
                  <a:pt x="20020" y="17297"/>
                  <a:pt x="20081" y="17297"/>
                  <a:pt x="20010" y="17226"/>
                </a:cubicBezTo>
                <a:cubicBezTo>
                  <a:pt x="19978" y="17194"/>
                  <a:pt x="19926" y="17169"/>
                  <a:pt x="19894" y="17171"/>
                </a:cubicBezTo>
                <a:close/>
                <a:moveTo>
                  <a:pt x="20181" y="17364"/>
                </a:moveTo>
                <a:cubicBezTo>
                  <a:pt x="20171" y="17378"/>
                  <a:pt x="20404" y="17546"/>
                  <a:pt x="20698" y="17737"/>
                </a:cubicBezTo>
                <a:cubicBezTo>
                  <a:pt x="20994" y="17929"/>
                  <a:pt x="21268" y="18147"/>
                  <a:pt x="21311" y="18224"/>
                </a:cubicBezTo>
                <a:cubicBezTo>
                  <a:pt x="21418" y="18416"/>
                  <a:pt x="21582" y="18395"/>
                  <a:pt x="21582" y="18187"/>
                </a:cubicBezTo>
                <a:cubicBezTo>
                  <a:pt x="21582" y="18049"/>
                  <a:pt x="21566" y="18035"/>
                  <a:pt x="21365" y="18007"/>
                </a:cubicBezTo>
                <a:cubicBezTo>
                  <a:pt x="21246" y="17990"/>
                  <a:pt x="21123" y="17947"/>
                  <a:pt x="21093" y="17910"/>
                </a:cubicBezTo>
                <a:cubicBezTo>
                  <a:pt x="21063" y="17874"/>
                  <a:pt x="20960" y="17801"/>
                  <a:pt x="20864" y="17749"/>
                </a:cubicBezTo>
                <a:cubicBezTo>
                  <a:pt x="20768" y="17697"/>
                  <a:pt x="20579" y="17583"/>
                  <a:pt x="20443" y="17496"/>
                </a:cubicBezTo>
                <a:cubicBezTo>
                  <a:pt x="20308" y="17408"/>
                  <a:pt x="20190" y="17349"/>
                  <a:pt x="20181" y="17364"/>
                </a:cubicBezTo>
                <a:close/>
                <a:moveTo>
                  <a:pt x="7353" y="17678"/>
                </a:moveTo>
                <a:cubicBezTo>
                  <a:pt x="7322" y="17685"/>
                  <a:pt x="7196" y="17947"/>
                  <a:pt x="7126" y="18159"/>
                </a:cubicBezTo>
                <a:cubicBezTo>
                  <a:pt x="7086" y="18281"/>
                  <a:pt x="7079" y="18346"/>
                  <a:pt x="7107" y="18329"/>
                </a:cubicBezTo>
                <a:cubicBezTo>
                  <a:pt x="7132" y="18314"/>
                  <a:pt x="7177" y="18207"/>
                  <a:pt x="7206" y="18091"/>
                </a:cubicBezTo>
                <a:cubicBezTo>
                  <a:pt x="7235" y="17976"/>
                  <a:pt x="7282" y="17852"/>
                  <a:pt x="7309" y="17817"/>
                </a:cubicBezTo>
                <a:cubicBezTo>
                  <a:pt x="7337" y="17781"/>
                  <a:pt x="7360" y="17725"/>
                  <a:pt x="7360" y="17691"/>
                </a:cubicBezTo>
                <a:cubicBezTo>
                  <a:pt x="7360" y="17681"/>
                  <a:pt x="7357" y="17677"/>
                  <a:pt x="7353" y="1767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177141" y="-74443"/>
            <a:ext cx="4608286" cy="600586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LHC </a:t>
            </a:r>
            <a:r>
              <a:rPr lang="en-US" b="1" i="1" kern="0" dirty="0" err="1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versneller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669354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713" y="-82550"/>
            <a:ext cx="9369426" cy="702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De LHC </a:t>
            </a:r>
            <a:r>
              <a:rPr lang="en-US" dirty="0" err="1" smtClean="0"/>
              <a:t>versneller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4379099" y="3702749"/>
            <a:ext cx="1414601" cy="95812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4893500" y="4523998"/>
            <a:ext cx="1221701" cy="102656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 rot="19664580">
            <a:off x="3622812" y="3755997"/>
            <a:ext cx="2733984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 </a:t>
            </a:r>
            <a:r>
              <a:rPr lang="en-US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bundel</a:t>
            </a:r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</a:t>
            </a:r>
            <a:endParaRPr lang="en-US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 rot="19321569">
            <a:off x="4225836" y="4440584"/>
            <a:ext cx="2733984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 </a:t>
            </a:r>
            <a:r>
              <a:rPr lang="en-US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bundel</a:t>
            </a:r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2</a:t>
            </a:r>
            <a:endParaRPr lang="en-US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2660742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" y="566467"/>
            <a:ext cx="9132331" cy="591427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2974" y="-220620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b="1" kern="0" dirty="0" smtClean="0">
                <a:solidFill>
                  <a:srgbClr val="FFFFFF"/>
                </a:solidFill>
                <a:latin typeface="Tahoma"/>
              </a:rPr>
              <a:t>LHC: het Atlas experiment</a:t>
            </a:r>
            <a:endParaRPr lang="en-US" b="1" i="1" kern="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733463" y="4009576"/>
            <a:ext cx="1571173" cy="714829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1204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868213" y="6065070"/>
            <a:ext cx="3265143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‘Speciale relativiteitstheorie’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(Einstein 1910)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Hoe gedraagt de natuur zich onder extreme omstandigheden?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098" y="1444316"/>
            <a:ext cx="2764901" cy="1652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8401" y="3086814"/>
            <a:ext cx="1707929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‘Klassiek’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Kepler (1609) 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77086" y="1307441"/>
            <a:ext cx="1767115" cy="1806761"/>
            <a:chOff x="7353213" y="1577642"/>
            <a:chExt cx="2332124" cy="2240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14" name="Oval 13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38406" y="3122262"/>
            <a:ext cx="246761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K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wantummechanika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Bohr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1930)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98" y="4250248"/>
            <a:ext cx="1607501" cy="171093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636300" y="1581189"/>
            <a:ext cx="1221701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9101" y="1102127"/>
            <a:ext cx="2554769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Kleinere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afstanden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546093" y="4615192"/>
            <a:ext cx="1300311" cy="707300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64941" y="4745221"/>
            <a:ext cx="2155133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Hogere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energie</a:t>
            </a:r>
            <a:endParaRPr lang="en-US" sz="2200" i="1" dirty="0">
              <a:solidFill>
                <a:srgbClr val="FFFF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75750" l="3516" r="95410"/>
                    </a14:imgEffect>
                  </a14:imgLayer>
                </a14:imgProps>
              </a:ext>
            </a:extLst>
          </a:blip>
          <a:srcRect b="24221"/>
          <a:stretch/>
        </p:blipFill>
        <p:spPr>
          <a:xfrm>
            <a:off x="1485598" y="5208373"/>
            <a:ext cx="2314801" cy="15187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20799574">
            <a:off x="435650" y="4341278"/>
            <a:ext cx="3967026" cy="1076564"/>
          </a:xfrm>
          <a:prstGeom prst="rect">
            <a:avLst/>
          </a:prstGeom>
          <a:solidFill>
            <a:srgbClr val="FFFFCC"/>
          </a:solidFill>
          <a:ln w="28575" cmpd="sng">
            <a:solidFill>
              <a:srgbClr val="FF0000"/>
            </a:solidFill>
          </a:ln>
        </p:spPr>
        <p:txBody>
          <a:bodyPr wrap="none" lIns="155893" tIns="121596" rIns="155893" bIns="121596" rtlCol="0"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Begrip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van 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relativiteitstheorie</a:t>
            </a:r>
            <a:endParaRPr lang="en-US" sz="1800" dirty="0" smtClean="0">
              <a:solidFill>
                <a:srgbClr val="FF0000"/>
              </a:solidFill>
              <a:latin typeface="Helvetica Neue Light"/>
              <a:cs typeface="Helvetica Neue Light"/>
            </a:endParaRPr>
          </a:p>
          <a:p>
            <a:pPr algn="ctr"/>
            <a:r>
              <a:rPr lang="en-US" sz="1800" dirty="0" err="1">
                <a:solidFill>
                  <a:srgbClr val="FF0000"/>
                </a:solidFill>
                <a:latin typeface="Helvetica Neue Medium"/>
                <a:cs typeface="Helvetica Neue Medium"/>
              </a:rPr>
              <a:t>e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ssentieel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voor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navigatie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met GPS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(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afwijkingen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tot 10km 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zonder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RT)</a:t>
            </a:r>
            <a:r>
              <a:rPr lang="en-US" sz="1800" dirty="0" smtClean="0">
                <a:solidFill>
                  <a:srgbClr val="FFFFFF"/>
                </a:solidFill>
              </a:rPr>
              <a:t>)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/>
          <a:srcRect l="27053" t="1412" r="27133" b="1157"/>
          <a:stretch/>
        </p:blipFill>
        <p:spPr>
          <a:xfrm>
            <a:off x="6372401" y="1786502"/>
            <a:ext cx="1631017" cy="3691834"/>
          </a:xfrm>
          <a:prstGeom prst="roundRect">
            <a:avLst/>
          </a:prstGeom>
        </p:spPr>
      </p:pic>
      <p:sp>
        <p:nvSpPr>
          <p:cNvPr id="27" name="TextBox 26"/>
          <p:cNvSpPr txBox="1"/>
          <p:nvPr/>
        </p:nvSpPr>
        <p:spPr>
          <a:xfrm rot="20799574">
            <a:off x="4681606" y="1603411"/>
            <a:ext cx="4623703" cy="1076564"/>
          </a:xfrm>
          <a:prstGeom prst="rect">
            <a:avLst/>
          </a:prstGeom>
          <a:solidFill>
            <a:srgbClr val="FFFFCC"/>
          </a:solidFill>
          <a:ln w="28575" cmpd="sng">
            <a:solidFill>
              <a:srgbClr val="FF0000"/>
            </a:solidFill>
          </a:ln>
        </p:spPr>
        <p:txBody>
          <a:bodyPr wrap="none" lIns="155893" tIns="121596" rIns="155893" bIns="121596" rtlCol="0"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Begrip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van 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kwantummechanika</a:t>
            </a:r>
            <a:endParaRPr lang="en-US" sz="1800" dirty="0" smtClean="0">
              <a:solidFill>
                <a:srgbClr val="FF0000"/>
              </a:solidFill>
              <a:latin typeface="Helvetica Neue Light"/>
              <a:cs typeface="Helvetica Neue Light"/>
            </a:endParaRPr>
          </a:p>
          <a:p>
            <a:pPr algn="ctr"/>
            <a:r>
              <a:rPr lang="en-US" sz="1800" dirty="0" err="1">
                <a:solidFill>
                  <a:srgbClr val="FF0000"/>
                </a:solidFill>
                <a:latin typeface="Helvetica Neue Medium"/>
                <a:cs typeface="Helvetica Neue Medium"/>
              </a:rPr>
              <a:t>e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ssentieel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voor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alle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moderne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electronica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(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alles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met 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een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transistor of chip)</a:t>
            </a:r>
            <a:r>
              <a:rPr lang="en-US" sz="1800" dirty="0" smtClean="0">
                <a:solidFill>
                  <a:srgbClr val="FFFFFF"/>
                </a:solidFill>
              </a:rPr>
              <a:t>)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5231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Wouter\Pictures\atlas-undergro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92" y="0"/>
            <a:ext cx="9150892" cy="686317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Atlas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3188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5" descr="des_und_0106_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Het Atlas Experiment in </a:t>
            </a:r>
            <a:r>
              <a:rPr lang="en-US" dirty="0" err="1" smtClean="0"/>
              <a:t>aanbouw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4693" y="819922"/>
            <a:ext cx="74604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FF00"/>
                </a:solidFill>
              </a:rPr>
              <a:t>Grootste</a:t>
            </a:r>
            <a:r>
              <a:rPr lang="en-US" sz="2200" dirty="0" smtClean="0">
                <a:solidFill>
                  <a:srgbClr val="FFFF00"/>
                </a:solidFill>
              </a:rPr>
              <a:t> door de </a:t>
            </a:r>
            <a:r>
              <a:rPr lang="en-US" sz="2200" dirty="0" err="1" smtClean="0">
                <a:solidFill>
                  <a:srgbClr val="FFFF00"/>
                </a:solidFill>
              </a:rPr>
              <a:t>mens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gebouwde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ondergrondse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hal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ter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wereld</a:t>
            </a:r>
            <a:endParaRPr lang="en-US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165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2" descr="des_und_0106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33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2106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5" descr="tor_bar_1006_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16" y="657678"/>
            <a:ext cx="9151816" cy="595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Atlas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muonen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detector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679093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2930"/>
            <a:ext cx="9128375" cy="574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Atlas: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zijaanzicht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685549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9158288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 bwMode="auto">
          <a:xfrm>
            <a:off x="685800" y="381000"/>
            <a:ext cx="5486400" cy="304800"/>
          </a:xfrm>
          <a:prstGeom prst="rect">
            <a:avLst/>
          </a:prstGeom>
          <a:solidFill>
            <a:schemeClr val="bg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8077200" y="4800600"/>
            <a:ext cx="762000" cy="1752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448542" y="0"/>
            <a:ext cx="2695458" cy="3563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Atlas: </a:t>
            </a: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vooraanzicht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002964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alais_d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09" y="0"/>
            <a:ext cx="9548577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4114" y="584728"/>
            <a:ext cx="40242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432FF"/>
                </a:solidFill>
              </a:rPr>
              <a:t>Het </a:t>
            </a:r>
            <a:r>
              <a:rPr lang="en-US" sz="2000" i="1" dirty="0" err="1" smtClean="0">
                <a:solidFill>
                  <a:srgbClr val="0432FF"/>
                </a:solidFill>
              </a:rPr>
              <a:t>grootste</a:t>
            </a:r>
            <a:r>
              <a:rPr lang="en-US" sz="2000" i="1" dirty="0" smtClean="0">
                <a:solidFill>
                  <a:srgbClr val="0432FF"/>
                </a:solidFill>
              </a:rPr>
              <a:t> </a:t>
            </a:r>
            <a:r>
              <a:rPr lang="en-US" sz="2000" i="1" dirty="0" err="1" smtClean="0">
                <a:solidFill>
                  <a:srgbClr val="0432FF"/>
                </a:solidFill>
              </a:rPr>
              <a:t>fototoestel</a:t>
            </a:r>
            <a:r>
              <a:rPr lang="en-US" sz="2000" i="1" dirty="0" smtClean="0">
                <a:solidFill>
                  <a:srgbClr val="0432FF"/>
                </a:solidFill>
              </a:rPr>
              <a:t> op </a:t>
            </a:r>
            <a:r>
              <a:rPr lang="en-US" sz="2000" i="1" dirty="0" err="1" smtClean="0">
                <a:solidFill>
                  <a:srgbClr val="0432FF"/>
                </a:solidFill>
              </a:rPr>
              <a:t>aarde</a:t>
            </a:r>
            <a:endParaRPr lang="en-US" sz="2000" i="1" dirty="0" smtClean="0">
              <a:solidFill>
                <a:srgbClr val="0432FF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0432FF"/>
                </a:solidFill>
              </a:rPr>
              <a:t> 45 m x 25 m</a:t>
            </a: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0432FF"/>
                </a:solidFill>
              </a:rPr>
              <a:t> 2500 </a:t>
            </a:r>
            <a:r>
              <a:rPr lang="en-US" sz="2000" i="1" dirty="0" err="1" smtClean="0">
                <a:solidFill>
                  <a:srgbClr val="0432FF"/>
                </a:solidFill>
              </a:rPr>
              <a:t>fysici</a:t>
            </a:r>
            <a:endParaRPr lang="en-US" sz="2000" i="1" dirty="0">
              <a:solidFill>
                <a:srgbClr val="0432FF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5466">
            <a:off x="744828" y="1921682"/>
            <a:ext cx="7620010" cy="448605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pic>
        <p:nvPicPr>
          <p:cNvPr id="9" name="Picture 3" descr="0611014_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205" y="1629431"/>
            <a:ext cx="7381875" cy="494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66850" y="6331318"/>
            <a:ext cx="7356929" cy="461962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dirty="0">
                <a:solidFill>
                  <a:schemeClr val="bg1"/>
                </a:solidFill>
              </a:rPr>
              <a:t>80 </a:t>
            </a:r>
            <a:r>
              <a:rPr lang="en-US" sz="2400" dirty="0" err="1">
                <a:solidFill>
                  <a:schemeClr val="bg1"/>
                </a:solidFill>
              </a:rPr>
              <a:t>MegaPixel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camera: </a:t>
            </a:r>
            <a:r>
              <a:rPr lang="en-US" sz="2400" dirty="0">
                <a:solidFill>
                  <a:schemeClr val="bg1"/>
                </a:solidFill>
              </a:rPr>
              <a:t>40.000.000 </a:t>
            </a:r>
            <a:r>
              <a:rPr lang="en-US" sz="2400" dirty="0" err="1">
                <a:solidFill>
                  <a:schemeClr val="bg1"/>
                </a:solidFill>
              </a:rPr>
              <a:t>foto’s</a:t>
            </a:r>
            <a:r>
              <a:rPr lang="en-US" sz="2400" dirty="0">
                <a:solidFill>
                  <a:schemeClr val="bg1"/>
                </a:solidFill>
              </a:rPr>
              <a:t> per </a:t>
            </a:r>
            <a:r>
              <a:rPr lang="en-US" sz="2400" dirty="0" err="1">
                <a:solidFill>
                  <a:schemeClr val="bg1"/>
                </a:solidFill>
              </a:rPr>
              <a:t>seconde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Het Atlas Experiment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7092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atlas.web.cern.ch/Atlas/public/EVTDISPLAY/0911189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73706"/>
            <a:ext cx="4610070" cy="307722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439" y="3301"/>
            <a:ext cx="4572000" cy="3039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5142" y="3167390"/>
            <a:ext cx="3201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 November 2009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1003061_101-A4-at-144-dp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-9067"/>
            <a:ext cx="4572000" cy="3043282"/>
          </a:xfrm>
          <a:prstGeom prst="rect">
            <a:avLst/>
          </a:prstGeom>
        </p:spPr>
      </p:pic>
      <p:pic>
        <p:nvPicPr>
          <p:cNvPr id="8" name="Picture 7" descr="0809002_53-A4-at-144-dp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1792" y="3755566"/>
            <a:ext cx="4644066" cy="309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706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038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Botsingen van Deeltjes </a:t>
            </a:r>
          </a:p>
        </p:txBody>
      </p:sp>
      <p:pic>
        <p:nvPicPr>
          <p:cNvPr id="3" name="particle_event_full_n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777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3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5563" y="2133600"/>
            <a:ext cx="9032875" cy="3959225"/>
            <a:chOff x="35" y="1344"/>
            <a:chExt cx="5690" cy="249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 rot="8673907">
              <a:off x="4921" y="2296"/>
              <a:ext cx="804" cy="836"/>
              <a:chOff x="2217" y="2601"/>
              <a:chExt cx="642" cy="642"/>
            </a:xfrm>
          </p:grpSpPr>
          <p:pic>
            <p:nvPicPr>
              <p:cNvPr id="839686" name="Picture 6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87" name="Picture 7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8" name="Picture 8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9" name="Picture 9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-2133134">
              <a:off x="35" y="2342"/>
              <a:ext cx="804" cy="836"/>
              <a:chOff x="2217" y="2601"/>
              <a:chExt cx="642" cy="642"/>
            </a:xfrm>
          </p:grpSpPr>
          <p:pic>
            <p:nvPicPr>
              <p:cNvPr id="839691" name="Picture 11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92" name="Picture 12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3" name="Picture 13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4" name="Picture 14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sp>
          <p:nvSpPr>
            <p:cNvPr id="839695" name="Line 15"/>
            <p:cNvSpPr>
              <a:spLocks noChangeShapeType="1"/>
            </p:cNvSpPr>
            <p:nvPr/>
          </p:nvSpPr>
          <p:spPr bwMode="auto">
            <a:xfrm>
              <a:off x="567" y="2931"/>
              <a:ext cx="140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6" name="Line 16"/>
            <p:cNvSpPr>
              <a:spLocks noChangeShapeType="1"/>
            </p:cNvSpPr>
            <p:nvPr/>
          </p:nvSpPr>
          <p:spPr bwMode="auto">
            <a:xfrm>
              <a:off x="249" y="2750"/>
              <a:ext cx="1315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7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8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9" name="Line 19"/>
            <p:cNvSpPr>
              <a:spLocks noChangeShapeType="1"/>
            </p:cNvSpPr>
            <p:nvPr/>
          </p:nvSpPr>
          <p:spPr bwMode="auto">
            <a:xfrm flipH="1">
              <a:off x="4059" y="2886"/>
              <a:ext cx="1180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0" name="Line 20"/>
            <p:cNvSpPr>
              <a:spLocks noChangeShapeType="1"/>
            </p:cNvSpPr>
            <p:nvPr/>
          </p:nvSpPr>
          <p:spPr bwMode="auto">
            <a:xfrm flipH="1">
              <a:off x="3470" y="2704"/>
              <a:ext cx="208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1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2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Alle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mogelijke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deeltjes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ontstaan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22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Hoe gedraagt de natuur zich onder extreme omstandigheden?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098" y="1444316"/>
            <a:ext cx="2764901" cy="1652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8401" y="3086814"/>
            <a:ext cx="1707929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‘Klassiek’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Kepler (1609) 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77086" y="1307441"/>
            <a:ext cx="1767115" cy="1806761"/>
            <a:chOff x="7353213" y="1577642"/>
            <a:chExt cx="2332124" cy="2240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14" name="Oval 13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829882" y="3122262"/>
            <a:ext cx="2684663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Kwantummechanika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(Bohr 1930)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8213" y="6065070"/>
            <a:ext cx="3265143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‘Speciale relativiteitstheorie’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(Einstein 1910)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98" y="4250248"/>
            <a:ext cx="1607501" cy="171093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636300" y="1581189"/>
            <a:ext cx="1221701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9101" y="1102127"/>
            <a:ext cx="2554769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Kleinere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afstanden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546093" y="4615192"/>
            <a:ext cx="1300311" cy="707300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64941" y="4745221"/>
            <a:ext cx="2155133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Hogere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energie</a:t>
            </a:r>
            <a:endParaRPr lang="en-US" sz="2200" i="1" dirty="0">
              <a:solidFill>
                <a:srgbClr val="FFFF00"/>
              </a:solidFill>
            </a:endParaRPr>
          </a:p>
        </p:txBody>
      </p:sp>
      <p:pic>
        <p:nvPicPr>
          <p:cNvPr id="23" name="Picture 2" descr="title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t="13333" r="7856" b="19385"/>
          <a:stretch/>
        </p:blipFill>
        <p:spPr bwMode="auto">
          <a:xfrm>
            <a:off x="5858000" y="3976500"/>
            <a:ext cx="2698549" cy="225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ight Arrow 23"/>
          <p:cNvSpPr/>
          <p:nvPr/>
        </p:nvSpPr>
        <p:spPr bwMode="auto">
          <a:xfrm rot="2024571">
            <a:off x="3360630" y="3423146"/>
            <a:ext cx="2972916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37766" y="3161730"/>
            <a:ext cx="2222477" cy="757076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Kleine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afstand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/>
            </a:r>
            <a:b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</a:br>
            <a:r>
              <a:rPr lang="en-US" sz="2200" b="1" i="1" dirty="0">
                <a:solidFill>
                  <a:srgbClr val="FFFF00"/>
                </a:solidFill>
                <a:latin typeface="Helvetica Neue"/>
                <a:cs typeface="Helvetica Neue"/>
              </a:rPr>
              <a:t>en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hoge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energie</a:t>
            </a:r>
            <a:endParaRPr lang="en-US" sz="2200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00268" y="5849273"/>
            <a:ext cx="2959545" cy="1003297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‘Kwantumveldentheorie’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(Dirac,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Pauli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1950</a:t>
            </a:r>
          </a:p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Veltman, ‘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tHooft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1970 )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6276144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Higgs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381000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962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</a:t>
            </a:r>
            <a:r>
              <a:rPr lang="en-US" dirty="0" err="1" smtClean="0"/>
              <a:t>verzamelen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Theorie</a:t>
            </a:r>
            <a:r>
              <a:rPr lang="en-US" dirty="0" smtClean="0"/>
              <a:t> </a:t>
            </a:r>
            <a:r>
              <a:rPr lang="en-US" dirty="0" err="1" smtClean="0"/>
              <a:t>testen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17" y="707942"/>
            <a:ext cx="6082436" cy="58990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058" y="2218217"/>
            <a:ext cx="2055691" cy="830997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3366FF"/>
                </a:solidFill>
              </a:rPr>
              <a:t>Ontdekking</a:t>
            </a:r>
            <a:endParaRPr lang="en-US" sz="2400" dirty="0" smtClean="0">
              <a:solidFill>
                <a:srgbClr val="3366FF"/>
              </a:solidFill>
            </a:endParaRPr>
          </a:p>
          <a:p>
            <a:r>
              <a:rPr lang="en-US" sz="2400" dirty="0" smtClean="0">
                <a:solidFill>
                  <a:srgbClr val="3366FF"/>
                </a:solidFill>
              </a:rPr>
              <a:t>Higgs </a:t>
            </a:r>
            <a:r>
              <a:rPr lang="en-US" sz="2400" dirty="0" err="1" smtClean="0">
                <a:solidFill>
                  <a:srgbClr val="3366FF"/>
                </a:solidFill>
              </a:rPr>
              <a:t>deeltje</a:t>
            </a:r>
            <a:r>
              <a:rPr lang="en-US" sz="2400" dirty="0" smtClean="0">
                <a:solidFill>
                  <a:srgbClr val="3366FF"/>
                </a:solidFill>
              </a:rPr>
              <a:t>!</a:t>
            </a:r>
            <a:endParaRPr lang="en-US" sz="2400" dirty="0">
              <a:solidFill>
                <a:srgbClr val="3366FF"/>
              </a:solidFill>
            </a:endParaRPr>
          </a:p>
        </p:txBody>
      </p:sp>
      <p:sp>
        <p:nvSpPr>
          <p:cNvPr id="7" name="Down Arrow 6"/>
          <p:cNvSpPr/>
          <p:nvPr/>
        </p:nvSpPr>
        <p:spPr bwMode="auto">
          <a:xfrm rot="17455383">
            <a:off x="2891072" y="2480911"/>
            <a:ext cx="335851" cy="1068671"/>
          </a:xfrm>
          <a:prstGeom prst="downArrow">
            <a:avLst/>
          </a:prstGeom>
          <a:solidFill>
            <a:srgbClr val="3366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511476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15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2083" name="Rectangle 3"/>
          <p:cNvSpPr>
            <a:spLocks noGrp="1" noChangeArrowheads="1"/>
          </p:cNvSpPr>
          <p:nvPr>
            <p:ph type="title"/>
          </p:nvPr>
        </p:nvSpPr>
        <p:spPr>
          <a:xfrm>
            <a:off x="-152400" y="-76200"/>
            <a:ext cx="9372600" cy="1143000"/>
          </a:xfrm>
        </p:spPr>
        <p:txBody>
          <a:bodyPr/>
          <a:lstStyle/>
          <a:p>
            <a:r>
              <a:rPr lang="en-US" sz="4000" i="1" dirty="0" err="1" smtClean="0">
                <a:solidFill>
                  <a:srgbClr val="00FFFF"/>
                </a:solidFill>
              </a:rPr>
              <a:t>pp</a:t>
            </a:r>
            <a:r>
              <a:rPr lang="en-US" sz="4000" i="1" dirty="0" err="1" smtClean="0">
                <a:solidFill>
                  <a:srgbClr val="00FFFF"/>
                </a:solidFill>
                <a:sym typeface="Symbol" pitchFamily="-104" charset="2"/>
              </a:rPr>
              <a:t></a:t>
            </a:r>
            <a:r>
              <a:rPr lang="en-US" sz="4000" i="1" dirty="0" err="1" smtClean="0">
                <a:solidFill>
                  <a:srgbClr val="FFFF00"/>
                </a:solidFill>
              </a:rPr>
              <a:t>Higgs</a:t>
            </a:r>
            <a:r>
              <a:rPr lang="en-US" sz="4000" i="1" dirty="0" err="1">
                <a:solidFill>
                  <a:srgbClr val="00FFFF"/>
                </a:solidFill>
                <a:sym typeface="Symbol" pitchFamily="-104" charset="2"/>
              </a:rPr>
              <a:t>ZZ</a:t>
            </a:r>
            <a:r>
              <a:rPr lang="en-US" sz="4000" i="1" dirty="0" smtClean="0">
                <a:solidFill>
                  <a:srgbClr val="00FFFF"/>
                </a:solidFill>
                <a:sym typeface="Symbol" pitchFamily="-104" charset="2"/>
              </a:rPr>
              <a:t></a:t>
            </a:r>
            <a:endParaRPr lang="en-US" sz="4000" i="1" dirty="0">
              <a:solidFill>
                <a:srgbClr val="00FFFF"/>
              </a:solidFill>
              <a:sym typeface="Symbol" pitchFamily="-104" charset="2"/>
            </a:endParaRP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2209800" y="30480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2743200" y="33528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3352800" y="24384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4246563" y="2651125"/>
            <a:ext cx="477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8" name="Text Box 8"/>
          <p:cNvSpPr txBox="1">
            <a:spLocks noChangeArrowheads="1"/>
          </p:cNvSpPr>
          <p:nvPr/>
        </p:nvSpPr>
        <p:spPr bwMode="auto">
          <a:xfrm>
            <a:off x="7237739" y="6037717"/>
            <a:ext cx="17779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i="1" dirty="0" smtClean="0">
                <a:solidFill>
                  <a:srgbClr val="FFFF00"/>
                </a:solidFill>
                <a:latin typeface="Tahoma" pitchFamily="-104" charset="0"/>
              </a:rPr>
              <a:t>Atlas event </a:t>
            </a:r>
          </a:p>
        </p:txBody>
      </p:sp>
    </p:spTree>
    <p:extLst>
      <p:ext uri="{BB962C8B-B14F-4D97-AF65-F5344CB8AC3E}">
        <p14:creationId xmlns:p14="http://schemas.microsoft.com/office/powerpoint/2010/main" val="8507371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cientistBlink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3690" y="163287"/>
            <a:ext cx="4462274" cy="652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7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03418" y="3583364"/>
            <a:ext cx="703847" cy="1081881"/>
          </a:xfrm>
        </p:spPr>
        <p:txBody>
          <a:bodyPr>
            <a:normAutofit fontScale="25000" lnSpcReduction="20000"/>
          </a:bodyPr>
          <a:lstStyle/>
          <a:p>
            <a:r>
              <a:rPr lang="en-US"/>
              <a:t>CERN</a:t>
            </a:r>
            <a:endParaRPr lang="en-US" dirty="0"/>
          </a:p>
          <a:p>
            <a:r>
              <a:rPr lang="en-US" dirty="0"/>
              <a:t>ICHEP (AUS)</a:t>
            </a:r>
          </a:p>
          <a:p>
            <a:r>
              <a:rPr lang="en-US" dirty="0" err="1"/>
              <a:t>Nikhef</a:t>
            </a:r>
            <a:r>
              <a:rPr lang="en-US" dirty="0"/>
              <a:t> (NL)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7193" y="4088173"/>
            <a:ext cx="4649087" cy="25108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17852" y="968186"/>
            <a:ext cx="3808757" cy="29110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7193" y="968187"/>
            <a:ext cx="4666593" cy="29166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17852" y="4088174"/>
            <a:ext cx="3808758" cy="25108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01182" y="1219744"/>
            <a:ext cx="1959497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endParaRPr lang="en-US" sz="21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24905" y="958997"/>
            <a:ext cx="195949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0" algn="ctr"/>
            <a:r>
              <a:rPr lang="en-US" sz="2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Calibri" panose="020F0502020204030204"/>
              </a:rPr>
              <a:t>CERN</a:t>
            </a:r>
            <a:endParaRPr lang="en-US" sz="2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latin typeface="Calibri" panose="020F0502020204030204"/>
            </a:endParaRPr>
          </a:p>
          <a:p>
            <a:pPr algn="ctr"/>
            <a:endParaRPr lang="en-US" sz="21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91365" y="4083667"/>
            <a:ext cx="195949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0" algn="ctr"/>
            <a:r>
              <a:rPr lang="en-US" sz="2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Calibri" panose="020F0502020204030204"/>
              </a:rPr>
              <a:t>Sydney</a:t>
            </a:r>
            <a:endParaRPr lang="en-US" sz="2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latin typeface="Calibri" panose="020F0502020204030204"/>
            </a:endParaRPr>
          </a:p>
          <a:p>
            <a:pPr algn="ctr"/>
            <a:endParaRPr lang="en-US" sz="21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</a:endParaRPr>
          </a:p>
        </p:txBody>
      </p:sp>
      <p:sp>
        <p:nvSpPr>
          <p:cNvPr id="18" name="Up Ribbon 17"/>
          <p:cNvSpPr/>
          <p:nvPr/>
        </p:nvSpPr>
        <p:spPr>
          <a:xfrm>
            <a:off x="690974" y="248223"/>
            <a:ext cx="2879047" cy="435868"/>
          </a:xfrm>
          <a:prstGeom prst="ribbon2">
            <a:avLst>
              <a:gd name="adj1" fmla="val 19924"/>
              <a:gd name="adj2" fmla="val 63335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4 July 2012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162381" y="916808"/>
            <a:ext cx="195949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0" algn="ctr"/>
            <a:r>
              <a:rPr lang="en-US" sz="2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Calibri" panose="020F0502020204030204"/>
              </a:rPr>
              <a:t>Amsterdam</a:t>
            </a:r>
            <a:endParaRPr lang="en-US" sz="2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latin typeface="Calibri" panose="020F0502020204030204"/>
            </a:endParaRPr>
          </a:p>
          <a:p>
            <a:pPr algn="ctr"/>
            <a:endParaRPr lang="en-US" sz="21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47805" y="4046534"/>
            <a:ext cx="261266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Calibri" panose="020F0502020204030204"/>
              </a:rPr>
              <a:t>CERN</a:t>
            </a:r>
            <a:endParaRPr lang="en-US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latin typeface="Calibri" panose="020F0502020204030204"/>
            </a:endParaRPr>
          </a:p>
          <a:p>
            <a:pPr algn="ctr"/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56989" y="216588"/>
            <a:ext cx="4610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Bekendmaking</a:t>
            </a:r>
            <a:r>
              <a:rPr lang="en-US" sz="2400" dirty="0" smtClean="0">
                <a:solidFill>
                  <a:schemeClr val="bg1"/>
                </a:solidFill>
              </a:rPr>
              <a:t> Higgs </a:t>
            </a:r>
            <a:r>
              <a:rPr lang="en-US" sz="2400" dirty="0" err="1" smtClean="0">
                <a:solidFill>
                  <a:schemeClr val="bg1"/>
                </a:solidFill>
              </a:rPr>
              <a:t>ontdekking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516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nglertHiggsHand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00" y="1550952"/>
            <a:ext cx="7297720" cy="437863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0041" y="5814303"/>
            <a:ext cx="181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FF"/>
                </a:solidFill>
              </a:rPr>
              <a:t>Francois </a:t>
            </a:r>
            <a:r>
              <a:rPr lang="en-US" dirty="0" err="1" smtClean="0">
                <a:solidFill>
                  <a:srgbClr val="66FFFF"/>
                </a:solidFill>
              </a:rPr>
              <a:t>Englert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6187" y="5822826"/>
            <a:ext cx="134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FF"/>
                </a:solidFill>
              </a:rPr>
              <a:t>Peter Higgs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9" name="Up Ribbon 8"/>
          <p:cNvSpPr/>
          <p:nvPr/>
        </p:nvSpPr>
        <p:spPr>
          <a:xfrm>
            <a:off x="2218674" y="329952"/>
            <a:ext cx="4935161" cy="1288235"/>
          </a:xfrm>
          <a:prstGeom prst="ribbon2">
            <a:avLst>
              <a:gd name="adj1" fmla="val 19924"/>
              <a:gd name="adj2" fmla="val 63335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2013 Nobel </a:t>
            </a:r>
            <a:r>
              <a:rPr lang="en-US" dirty="0" err="1" smtClean="0"/>
              <a:t>prijs</a:t>
            </a:r>
            <a:r>
              <a:rPr lang="en-US" dirty="0" smtClean="0"/>
              <a:t> in </a:t>
            </a:r>
            <a:r>
              <a:rPr lang="en-US" dirty="0" err="1" smtClean="0"/>
              <a:t>Natuurkunde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786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 bwMode="auto">
          <a:xfrm>
            <a:off x="971198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Standaard</a:t>
            </a:r>
            <a:r>
              <a:rPr lang="en-US" dirty="0" smtClean="0"/>
              <a:t> Model</a:t>
            </a:r>
            <a:endParaRPr lang="en-US" dirty="0"/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1897800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6998" y="90403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900021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36702" y="3983714"/>
            <a:ext cx="2545934" cy="757076"/>
          </a:xfrm>
          <a:prstGeom prst="rect">
            <a:avLst/>
          </a:prstGeom>
          <a:noFill/>
          <a:ln>
            <a:noFill/>
          </a:ln>
        </p:spPr>
        <p:txBody>
          <a:bodyPr wrap="squar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FF00"/>
                </a:solidFill>
                <a:latin typeface="Tahoma"/>
                <a:cs typeface="Helvetica Neue Medium"/>
              </a:rPr>
              <a:t>Het ‘Higgs’ </a:t>
            </a:r>
          </a:p>
          <a:p>
            <a:r>
              <a:rPr lang="en-US" sz="2200" i="1" dirty="0" err="1" smtClean="0">
                <a:solidFill>
                  <a:srgbClr val="FFFF00"/>
                </a:solidFill>
                <a:latin typeface="Tahoma"/>
                <a:cs typeface="Helvetica Neue Medium"/>
              </a:rPr>
              <a:t>Deeltje</a:t>
            </a:r>
            <a:r>
              <a:rPr lang="en-US" sz="2200" i="1" dirty="0" smtClean="0">
                <a:solidFill>
                  <a:srgbClr val="FFFF00"/>
                </a:solidFill>
                <a:latin typeface="Tahoma"/>
                <a:cs typeface="Helvetica Neue Medium"/>
              </a:rPr>
              <a:t> H</a:t>
            </a:r>
            <a:endParaRPr lang="en-US" sz="2200" i="1" dirty="0">
              <a:solidFill>
                <a:srgbClr val="FFFF00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219938" y="2957152"/>
            <a:ext cx="900200" cy="88968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cxnSp>
        <p:nvCxnSpPr>
          <p:cNvPr id="14" name="Straight Arrow Connector 13"/>
          <p:cNvCxnSpPr>
            <a:endCxn id="11" idx="2"/>
          </p:cNvCxnSpPr>
          <p:nvPr/>
        </p:nvCxnSpPr>
        <p:spPr bwMode="auto">
          <a:xfrm flipV="1">
            <a:off x="3157400" y="3401997"/>
            <a:ext cx="3062539" cy="6921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ysDash"/>
            <a:round/>
            <a:headEnd type="stealth" w="lg" len="lg"/>
            <a:tailEnd type="arrow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2375756" y="3649327"/>
            <a:ext cx="900200" cy="88968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3" name="TextBox 22"/>
          <p:cNvSpPr txBox="1"/>
          <p:nvPr/>
        </p:nvSpPr>
        <p:spPr>
          <a:xfrm>
            <a:off x="2173823" y="4679012"/>
            <a:ext cx="2707299" cy="1157185"/>
          </a:xfrm>
          <a:prstGeom prst="rect">
            <a:avLst/>
          </a:prstGeom>
          <a:noFill/>
          <a:ln>
            <a:noFill/>
          </a:ln>
        </p:spPr>
        <p:txBody>
          <a:bodyPr wrap="squar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FF00"/>
                </a:solidFill>
                <a:latin typeface="Tahoma"/>
                <a:cs typeface="Helvetica Neue Medium"/>
              </a:rPr>
              <a:t>Het ‘Higgs’ </a:t>
            </a:r>
          </a:p>
          <a:p>
            <a:r>
              <a:rPr lang="en-US" sz="2200" i="1" dirty="0" smtClean="0">
                <a:solidFill>
                  <a:srgbClr val="FFFF00"/>
                </a:solidFill>
                <a:latin typeface="Tahoma"/>
                <a:cs typeface="Helvetica Neue Medium"/>
              </a:rPr>
              <a:t>Veld </a:t>
            </a:r>
            <a:r>
              <a:rPr lang="en-US" sz="2600" i="1" dirty="0" smtClean="0">
                <a:solidFill>
                  <a:srgbClr val="FFFF00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200" i="1" dirty="0" smtClean="0">
                <a:solidFill>
                  <a:srgbClr val="FFFF00"/>
                </a:solidFill>
                <a:latin typeface="Tahoma"/>
                <a:cs typeface="Helvetica Neue Medium"/>
              </a:rPr>
              <a:t/>
            </a:r>
            <a:br>
              <a:rPr lang="en-US" sz="2200" i="1" dirty="0" smtClean="0">
                <a:solidFill>
                  <a:srgbClr val="FFFF00"/>
                </a:solidFill>
                <a:latin typeface="Tahoma"/>
                <a:cs typeface="Helvetica Neue Medium"/>
              </a:rPr>
            </a:br>
            <a:endParaRPr lang="en-US" sz="2200" i="1" dirty="0">
              <a:solidFill>
                <a:srgbClr val="FFFF00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77436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962" y="0"/>
            <a:ext cx="9152921" cy="6864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1188" y="0"/>
            <a:ext cx="4921624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 smtClean="0"/>
              <a:t>Higgs Veld </a:t>
            </a:r>
            <a:r>
              <a:rPr lang="en-US" sz="3200" i="1" dirty="0" smtClean="0">
                <a:solidFill>
                  <a:srgbClr val="FFFF00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Deeltje</a:t>
            </a:r>
            <a:r>
              <a:rPr lang="en-US" dirty="0" smtClean="0"/>
              <a:t> </a:t>
            </a:r>
            <a:r>
              <a:rPr lang="en-US" i="1" dirty="0" smtClean="0">
                <a:solidFill>
                  <a:srgbClr val="FFFF00"/>
                </a:solidFill>
              </a:rPr>
              <a:t>H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592" y="710520"/>
            <a:ext cx="6662432" cy="1521051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</a:rPr>
              <a:t>Higgs veld </a:t>
            </a:r>
            <a:r>
              <a:rPr lang="en-US" sz="2000" b="1" i="1" dirty="0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000" dirty="0" smtClean="0">
                <a:solidFill>
                  <a:schemeClr val="tx1"/>
                </a:solidFill>
              </a:rPr>
              <a:t> is uniform, </a:t>
            </a:r>
            <a:r>
              <a:rPr lang="en-US" sz="2000" dirty="0" err="1" smtClean="0">
                <a:solidFill>
                  <a:schemeClr val="tx1"/>
                </a:solidFill>
              </a:rPr>
              <a:t>moeilijk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waar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nemen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Higgs-boson </a:t>
            </a:r>
            <a:r>
              <a:rPr lang="en-US" sz="2000" dirty="0" err="1" smtClean="0">
                <a:solidFill>
                  <a:schemeClr val="tx1"/>
                </a:solidFill>
              </a:rPr>
              <a:t>deeltje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i="1" dirty="0" smtClean="0">
                <a:solidFill>
                  <a:schemeClr val="tx1"/>
                </a:solidFill>
              </a:rPr>
              <a:t>H</a:t>
            </a:r>
            <a:r>
              <a:rPr lang="en-US" sz="2000" dirty="0" smtClean="0">
                <a:solidFill>
                  <a:schemeClr val="tx1"/>
                </a:solidFill>
              </a:rPr>
              <a:t> is “quantum-golf” van het veld.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Massa </a:t>
            </a:r>
            <a:r>
              <a:rPr lang="en-US" sz="2000" dirty="0" err="1" smtClean="0">
                <a:solidFill>
                  <a:schemeClr val="tx1"/>
                </a:solidFill>
              </a:rPr>
              <a:t>ontstaat</a:t>
            </a:r>
            <a:r>
              <a:rPr lang="en-US" sz="2000" dirty="0" smtClean="0">
                <a:solidFill>
                  <a:schemeClr val="tx1"/>
                </a:solidFill>
              </a:rPr>
              <a:t> door </a:t>
            </a:r>
            <a:r>
              <a:rPr lang="en-US" sz="2000" dirty="0" err="1" smtClean="0">
                <a:solidFill>
                  <a:schemeClr val="tx1"/>
                </a:solidFill>
              </a:rPr>
              <a:t>interactie</a:t>
            </a:r>
            <a:r>
              <a:rPr lang="en-US" sz="2000" dirty="0" smtClean="0">
                <a:solidFill>
                  <a:schemeClr val="tx1"/>
                </a:solidFill>
              </a:rPr>
              <a:t> van </a:t>
            </a:r>
            <a:r>
              <a:rPr lang="en-US" sz="2000" dirty="0" err="1" smtClean="0">
                <a:solidFill>
                  <a:schemeClr val="tx1"/>
                </a:solidFill>
              </a:rPr>
              <a:t>materie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deeltjes</a:t>
            </a:r>
            <a:r>
              <a:rPr lang="en-US" sz="2000" dirty="0" smtClean="0">
                <a:solidFill>
                  <a:schemeClr val="tx1"/>
                </a:solidFill>
              </a:rPr>
              <a:t> met het Higgs </a:t>
            </a:r>
            <a:r>
              <a:rPr lang="en-US" sz="2000" dirty="0" err="1" smtClean="0">
                <a:solidFill>
                  <a:schemeClr val="tx1"/>
                </a:solidFill>
              </a:rPr>
              <a:t>veld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2400" y="2641600"/>
            <a:ext cx="3759200" cy="37592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40275" y="3327321"/>
            <a:ext cx="4174318" cy="1586365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Vergelijk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Een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foton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 is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een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kwantum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 van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elektromagnetisch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 veld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000" kern="0" dirty="0" err="1" smtClean="0">
                <a:solidFill>
                  <a:srgbClr val="CCECFF"/>
                </a:solidFill>
                <a:latin typeface="+mn-lt"/>
              </a:rPr>
              <a:t>Watergolf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CCECFF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555" y="5926688"/>
            <a:ext cx="2009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Higgs </a:t>
            </a:r>
            <a:r>
              <a:rPr lang="en-US" sz="2400" dirty="0" err="1" smtClean="0">
                <a:solidFill>
                  <a:srgbClr val="FFFF00"/>
                </a:solidFill>
              </a:rPr>
              <a:t>veld</a:t>
            </a:r>
            <a:endParaRPr lang="en-US" sz="2400" dirty="0" smtClean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96371" y="5910934"/>
            <a:ext cx="3737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Higgs </a:t>
            </a:r>
            <a:r>
              <a:rPr lang="en-US" sz="2400" dirty="0" err="1" smtClean="0">
                <a:solidFill>
                  <a:srgbClr val="FFFF00"/>
                </a:solidFill>
              </a:rPr>
              <a:t>deeltje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err="1" smtClean="0">
                <a:solidFill>
                  <a:srgbClr val="FFFF00"/>
                </a:solidFill>
              </a:rPr>
              <a:t>een</a:t>
            </a:r>
            <a:r>
              <a:rPr lang="en-US" sz="2400" dirty="0" smtClean="0">
                <a:solidFill>
                  <a:srgbClr val="FFFF00"/>
                </a:solidFill>
              </a:rPr>
              <a:t> “</a:t>
            </a:r>
            <a:r>
              <a:rPr lang="en-US" sz="2400" dirty="0" err="1" smtClean="0">
                <a:solidFill>
                  <a:srgbClr val="FFFF00"/>
                </a:solidFill>
              </a:rPr>
              <a:t>veld-kwantum</a:t>
            </a:r>
            <a:r>
              <a:rPr lang="en-US" sz="2400" dirty="0" smtClean="0">
                <a:solidFill>
                  <a:srgbClr val="FFFF00"/>
                </a:solidFill>
              </a:rPr>
              <a:t>”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38" y="5060811"/>
            <a:ext cx="41148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736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9" grpId="0" animBg="1"/>
      <p:bldP spid="10" grpId="0"/>
      <p:bldP spid="11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Vacuum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FoundNoth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6219" y="1106722"/>
            <a:ext cx="6329196" cy="45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094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Perspectiv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95" y="443576"/>
            <a:ext cx="76454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482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Hoe gedraagt de natuur zich onder extreme omstandigheden?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098" y="1444316"/>
            <a:ext cx="2764901" cy="1652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8401" y="3086814"/>
            <a:ext cx="1707929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‘Klassiek’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Kepler (1609) 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77086" y="1307441"/>
            <a:ext cx="1767115" cy="1806761"/>
            <a:chOff x="7353213" y="1577642"/>
            <a:chExt cx="2332124" cy="2240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14" name="Oval 13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829882" y="3122262"/>
            <a:ext cx="2684663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Kwantummechanika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(Bohr 1930)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8213" y="6065070"/>
            <a:ext cx="3265143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‘Speciale relativiteitstheorie’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(Einstein 1910)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98" y="4250248"/>
            <a:ext cx="1607501" cy="171093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636300" y="1581189"/>
            <a:ext cx="1221701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9101" y="1102127"/>
            <a:ext cx="2554769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Kleinere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afstanden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546093" y="4615192"/>
            <a:ext cx="1300311" cy="707300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64941" y="4745221"/>
            <a:ext cx="2155133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Hogere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energie</a:t>
            </a:r>
            <a:endParaRPr lang="en-US" sz="2200" i="1" dirty="0">
              <a:solidFill>
                <a:srgbClr val="FFFF00"/>
              </a:solidFill>
            </a:endParaRPr>
          </a:p>
        </p:txBody>
      </p:sp>
      <p:pic>
        <p:nvPicPr>
          <p:cNvPr id="23" name="Picture 2" descr="title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t="13333" r="7856" b="19385"/>
          <a:stretch/>
        </p:blipFill>
        <p:spPr bwMode="auto">
          <a:xfrm>
            <a:off x="5858000" y="3976500"/>
            <a:ext cx="2698549" cy="225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ight Arrow 23"/>
          <p:cNvSpPr/>
          <p:nvPr/>
        </p:nvSpPr>
        <p:spPr bwMode="auto">
          <a:xfrm rot="2024571">
            <a:off x="3360630" y="3423146"/>
            <a:ext cx="2972916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37766" y="3161730"/>
            <a:ext cx="2222477" cy="757076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Kleine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afstand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/>
            </a:r>
            <a:b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</a:br>
            <a:r>
              <a:rPr lang="en-US" sz="2200" b="1" i="1" dirty="0">
                <a:solidFill>
                  <a:srgbClr val="FFFF00"/>
                </a:solidFill>
                <a:latin typeface="Helvetica Neue"/>
                <a:cs typeface="Helvetica Neue"/>
              </a:rPr>
              <a:t>en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hoge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energie</a:t>
            </a:r>
            <a:endParaRPr lang="en-US" sz="2200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31526" y="5849273"/>
            <a:ext cx="2897029" cy="1003297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‘Kwantumveldentheorie’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(Dirac,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Pauli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1950</a:t>
            </a:r>
          </a:p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Veltman, ‘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tHooft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1970 )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8" name="TextBox 27"/>
          <p:cNvSpPr txBox="1"/>
          <p:nvPr/>
        </p:nvSpPr>
        <p:spPr>
          <a:xfrm rot="20799574">
            <a:off x="4649399" y="3923916"/>
            <a:ext cx="4304105" cy="1938338"/>
          </a:xfrm>
          <a:prstGeom prst="rect">
            <a:avLst/>
          </a:prstGeom>
          <a:solidFill>
            <a:srgbClr val="FFFFCC"/>
          </a:solidFill>
          <a:ln w="28575" cmpd="sng">
            <a:solidFill>
              <a:srgbClr val="FF0000"/>
            </a:solidFill>
          </a:ln>
        </p:spPr>
        <p:txBody>
          <a:bodyPr wrap="square" lIns="155893" tIns="121596" rIns="155893" bIns="121596" rtlCol="0">
            <a:spAutoFit/>
          </a:bodyPr>
          <a:lstStyle/>
          <a:p>
            <a:pPr algn="ctr"/>
            <a:r>
              <a:rPr lang="en-US" sz="22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Bestaan</a:t>
            </a:r>
            <a:r>
              <a:rPr lang="en-US" sz="22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van </a:t>
            </a:r>
            <a:r>
              <a:rPr lang="en-US" sz="22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anti-</a:t>
            </a:r>
            <a:r>
              <a:rPr lang="en-US" sz="22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materie</a:t>
            </a:r>
            <a:r>
              <a:rPr lang="en-US" sz="2200" dirty="0">
                <a:solidFill>
                  <a:srgbClr val="FF0000"/>
                </a:solidFill>
                <a:latin typeface="Helvetica Neue Light"/>
                <a:cs typeface="Helvetica Neue Light"/>
              </a:rPr>
              <a:t/>
            </a:r>
            <a:br>
              <a:rPr lang="en-US" sz="2200" dirty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22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Kracht</a:t>
            </a:r>
            <a:r>
              <a:rPr lang="en-US" sz="22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= </a:t>
            </a:r>
            <a:r>
              <a:rPr lang="en-US" sz="22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uitwisseling</a:t>
            </a:r>
            <a:r>
              <a:rPr lang="en-US" sz="2200" dirty="0">
                <a:solidFill>
                  <a:srgbClr val="FF00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boodschapperdeeltjes</a:t>
            </a:r>
            <a:endParaRPr lang="en-US" sz="2200" dirty="0" smtClean="0">
              <a:solidFill>
                <a:srgbClr val="FF0000"/>
              </a:solidFill>
              <a:latin typeface="Helvetica Neue Medium"/>
              <a:cs typeface="Helvetica Neue Medium"/>
            </a:endParaRPr>
          </a:p>
          <a:p>
            <a:pPr algn="ctr"/>
            <a:r>
              <a:rPr lang="en-US" sz="22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Conversie</a:t>
            </a:r>
            <a:r>
              <a:rPr lang="en-US" sz="22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van </a:t>
            </a:r>
            <a:r>
              <a:rPr lang="en-US" sz="22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energie</a:t>
            </a:r>
            <a:r>
              <a:rPr lang="en-US" sz="22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in </a:t>
            </a:r>
            <a:r>
              <a:rPr lang="en-US" sz="22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materie</a:t>
            </a:r>
            <a:r>
              <a:rPr lang="en-US" sz="22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en v.v.</a:t>
            </a:r>
            <a:endParaRPr lang="en-US" sz="2200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6691471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3" name="Group 2"/>
          <p:cNvGrpSpPr>
            <a:grpSpLocks/>
          </p:cNvGrpSpPr>
          <p:nvPr/>
        </p:nvGrpSpPr>
        <p:grpSpPr bwMode="auto">
          <a:xfrm>
            <a:off x="76200" y="457200"/>
            <a:ext cx="2452688" cy="5943600"/>
            <a:chOff x="48" y="576"/>
            <a:chExt cx="1545" cy="3744"/>
          </a:xfrm>
        </p:grpSpPr>
        <p:pic>
          <p:nvPicPr>
            <p:cNvPr id="3585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" y="1434"/>
              <a:ext cx="1215" cy="9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5860" name="Text Box 4"/>
            <p:cNvSpPr txBox="1">
              <a:spLocks noChangeArrowheads="1"/>
            </p:cNvSpPr>
            <p:nvPr/>
          </p:nvSpPr>
          <p:spPr bwMode="auto">
            <a:xfrm>
              <a:off x="567" y="1324"/>
              <a:ext cx="402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6000" smtClean="0">
                  <a:solidFill>
                    <a:srgbClr val="000000"/>
                  </a:solidFill>
                  <a:latin typeface="Verdana" charset="0"/>
                  <a:cs typeface="Arial" charset="0"/>
                </a:rPr>
                <a:t>e</a:t>
              </a:r>
            </a:p>
          </p:txBody>
        </p:sp>
        <p:sp>
          <p:nvSpPr>
            <p:cNvPr id="35861" name="Text Box 5"/>
            <p:cNvSpPr txBox="1">
              <a:spLocks noChangeArrowheads="1"/>
            </p:cNvSpPr>
            <p:nvPr/>
          </p:nvSpPr>
          <p:spPr bwMode="auto">
            <a:xfrm>
              <a:off x="53" y="3075"/>
              <a:ext cx="1540" cy="1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32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Elektron,</a:t>
              </a:r>
              <a:r>
                <a:rPr lang="en-US" sz="10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 </a:t>
              </a:r>
              <a:r>
                <a:rPr lang="en-US" sz="36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e</a:t>
              </a:r>
            </a:p>
            <a:p>
              <a:pPr eaLnBrk="1" hangingPunct="1">
                <a:defRPr/>
              </a:pPr>
              <a:r>
                <a:rPr lang="en-US" sz="50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  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Spin ½ 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Lading </a:t>
              </a: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  <a:sym typeface="Symbol" charset="0"/>
                </a:rPr>
                <a:t>1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  <a:sym typeface="Symbol" charset="0"/>
                </a:rPr>
                <a:t>Lifetime 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FFFF00"/>
                  </a:solidFill>
                  <a:latin typeface="Verdana" charset="0"/>
                  <a:cs typeface="Arial" charset="0"/>
                  <a:sym typeface="Symbol" charset="0"/>
                </a:rPr>
                <a:t>Massa .511 MeV</a:t>
              </a:r>
            </a:p>
          </p:txBody>
        </p:sp>
        <p:sp>
          <p:nvSpPr>
            <p:cNvPr id="35862" name="Rectangle 6"/>
            <p:cNvSpPr>
              <a:spLocks noChangeArrowheads="1"/>
            </p:cNvSpPr>
            <p:nvPr/>
          </p:nvSpPr>
          <p:spPr bwMode="auto">
            <a:xfrm>
              <a:off x="48" y="576"/>
              <a:ext cx="1440" cy="3744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nl-NL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35843" name="Text Box 18"/>
          <p:cNvSpPr txBox="1">
            <a:spLocks noChangeArrowheads="1"/>
          </p:cNvSpPr>
          <p:nvPr/>
        </p:nvSpPr>
        <p:spPr bwMode="auto">
          <a:xfrm>
            <a:off x="1371600" y="481013"/>
            <a:ext cx="958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i="1" smtClean="0">
                <a:solidFill>
                  <a:srgbClr val="00FF00"/>
                </a:solidFill>
                <a:latin typeface="Verdana" charset="0"/>
                <a:cs typeface="Arial" charset="0"/>
              </a:rPr>
              <a:t>1897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209800" y="457200"/>
            <a:ext cx="3048000" cy="5943600"/>
            <a:chOff x="2209800" y="457200"/>
            <a:chExt cx="3048000" cy="5943600"/>
          </a:xfrm>
        </p:grpSpPr>
        <p:grpSp>
          <p:nvGrpSpPr>
            <p:cNvPr id="136203" name="Group 7"/>
            <p:cNvGrpSpPr>
              <a:grpSpLocks/>
            </p:cNvGrpSpPr>
            <p:nvPr/>
          </p:nvGrpSpPr>
          <p:grpSpPr bwMode="auto">
            <a:xfrm>
              <a:off x="2209800" y="457200"/>
              <a:ext cx="3048000" cy="5943600"/>
              <a:chOff x="1440" y="576"/>
              <a:chExt cx="1920" cy="3744"/>
            </a:xfrm>
          </p:grpSpPr>
          <p:grpSp>
            <p:nvGrpSpPr>
              <p:cNvPr id="136205" name="Group 8"/>
              <p:cNvGrpSpPr>
                <a:grpSpLocks/>
              </p:cNvGrpSpPr>
              <p:nvPr/>
            </p:nvGrpSpPr>
            <p:grpSpPr bwMode="auto">
              <a:xfrm>
                <a:off x="1440" y="1124"/>
                <a:ext cx="1920" cy="3179"/>
                <a:chOff x="1440" y="1124"/>
                <a:chExt cx="1920" cy="3179"/>
              </a:xfrm>
            </p:grpSpPr>
            <p:pic>
              <p:nvPicPr>
                <p:cNvPr id="35856" name="Picture 9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1152"/>
                  <a:ext cx="1920" cy="15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585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203" y="1124"/>
                  <a:ext cx="393" cy="6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6000" smtClean="0">
                      <a:solidFill>
                        <a:srgbClr val="0000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</a:t>
                  </a:r>
                </a:p>
              </p:txBody>
            </p:sp>
            <p:sp>
              <p:nvSpPr>
                <p:cNvPr id="3585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703" y="3072"/>
                  <a:ext cx="1379" cy="1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3200" i="1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Muon,</a:t>
                  </a:r>
                  <a:r>
                    <a:rPr lang="en-US" sz="1000" i="1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 </a:t>
                  </a:r>
                  <a:r>
                    <a:rPr lang="en-US" sz="3600" i="1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</a:t>
                  </a:r>
                  <a:endParaRPr lang="en-US" sz="3600" i="1" smtClean="0">
                    <a:solidFill>
                      <a:srgbClr val="00FF00"/>
                    </a:solidFill>
                    <a:latin typeface="Verdana" charset="0"/>
                    <a:cs typeface="Arial" charset="0"/>
                  </a:endParaRPr>
                </a:p>
                <a:p>
                  <a:pPr eaLnBrk="1" hangingPunct="1">
                    <a:defRPr/>
                  </a:pPr>
                  <a:r>
                    <a:rPr lang="en-US" sz="5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 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Spin ½ 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Lading </a:t>
                  </a: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1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Lifetime 2.2 s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FF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Massa 106 MeV</a:t>
                  </a:r>
                </a:p>
              </p:txBody>
            </p:sp>
          </p:grpSp>
          <p:sp>
            <p:nvSpPr>
              <p:cNvPr id="35855" name="Rectangle 12"/>
              <p:cNvSpPr>
                <a:spLocks noChangeArrowheads="1"/>
              </p:cNvSpPr>
              <p:nvPr/>
            </p:nvSpPr>
            <p:spPr bwMode="auto">
              <a:xfrm>
                <a:off x="1608" y="576"/>
                <a:ext cx="1584" cy="3744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sp>
          <p:nvSpPr>
            <p:cNvPr id="35853" name="Text Box 19"/>
            <p:cNvSpPr txBox="1">
              <a:spLocks noChangeArrowheads="1"/>
            </p:cNvSpPr>
            <p:nvPr/>
          </p:nvSpPr>
          <p:spPr bwMode="auto">
            <a:xfrm>
              <a:off x="4038600" y="481013"/>
              <a:ext cx="9588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1937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343400" y="427038"/>
            <a:ext cx="5410200" cy="5973762"/>
            <a:chOff x="4343400" y="427038"/>
            <a:chExt cx="5410200" cy="5973762"/>
          </a:xfrm>
        </p:grpSpPr>
        <p:grpSp>
          <p:nvGrpSpPr>
            <p:cNvPr id="136197" name="Group 13"/>
            <p:cNvGrpSpPr>
              <a:grpSpLocks/>
            </p:cNvGrpSpPr>
            <p:nvPr/>
          </p:nvGrpSpPr>
          <p:grpSpPr bwMode="auto">
            <a:xfrm>
              <a:off x="4343400" y="427038"/>
              <a:ext cx="5410200" cy="5973762"/>
              <a:chOff x="2880" y="557"/>
              <a:chExt cx="3408" cy="3763"/>
            </a:xfrm>
          </p:grpSpPr>
          <p:pic>
            <p:nvPicPr>
              <p:cNvPr id="35848" name="Picture 1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557"/>
                <a:ext cx="3408" cy="27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5849" name="Text Box 15"/>
              <p:cNvSpPr txBox="1">
                <a:spLocks noChangeArrowheads="1"/>
              </p:cNvSpPr>
              <p:nvPr/>
            </p:nvSpPr>
            <p:spPr bwMode="auto">
              <a:xfrm>
                <a:off x="4420" y="922"/>
                <a:ext cx="327" cy="6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6000" smtClean="0">
                    <a:solidFill>
                      <a:srgbClr val="000000"/>
                    </a:solidFill>
                    <a:latin typeface="Verdana" charset="0"/>
                    <a:cs typeface="Arial" charset="0"/>
                    <a:sym typeface="Symbol" charset="0"/>
                  </a:rPr>
                  <a:t></a:t>
                </a:r>
              </a:p>
            </p:txBody>
          </p:sp>
          <p:sp>
            <p:nvSpPr>
              <p:cNvPr id="35850" name="Text Box 16"/>
              <p:cNvSpPr txBox="1">
                <a:spLocks noChangeArrowheads="1"/>
              </p:cNvSpPr>
              <p:nvPr/>
            </p:nvSpPr>
            <p:spPr bwMode="auto">
              <a:xfrm>
                <a:off x="3898" y="3072"/>
                <a:ext cx="1482" cy="1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3200" i="1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Tau, </a:t>
                </a:r>
                <a:r>
                  <a:rPr lang="en-US" sz="3600" i="1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</a:t>
                </a:r>
                <a:endParaRPr lang="en-US" sz="3200" i="1" smtClean="0">
                  <a:solidFill>
                    <a:srgbClr val="00FF00"/>
                  </a:solidFill>
                  <a:latin typeface="Verdana" charset="0"/>
                  <a:cs typeface="Arial" charset="0"/>
                </a:endParaRPr>
              </a:p>
              <a:p>
                <a:pPr eaLnBrk="1" hangingPunct="1">
                  <a:defRPr/>
                </a:pPr>
                <a:r>
                  <a:rPr lang="en-US" sz="500" i="1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 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Spin ½ 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Lading </a:t>
                </a: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1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Lifetime 290 fs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FFFF00"/>
                    </a:solidFill>
                    <a:latin typeface="Verdana" charset="0"/>
                    <a:cs typeface="Arial" charset="0"/>
                    <a:sym typeface="Symbol" charset="0"/>
                  </a:rPr>
                  <a:t>Massa 1777 MeV</a:t>
                </a:r>
              </a:p>
            </p:txBody>
          </p:sp>
          <p:sp>
            <p:nvSpPr>
              <p:cNvPr id="35851" name="Rectangle 17"/>
              <p:cNvSpPr>
                <a:spLocks noChangeArrowheads="1"/>
              </p:cNvSpPr>
              <p:nvPr/>
            </p:nvSpPr>
            <p:spPr bwMode="auto">
              <a:xfrm>
                <a:off x="3360" y="576"/>
                <a:ext cx="2448" cy="3744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sp>
          <p:nvSpPr>
            <p:cNvPr id="35847" name="Text Box 20"/>
            <p:cNvSpPr txBox="1">
              <a:spLocks noChangeArrowheads="1"/>
            </p:cNvSpPr>
            <p:nvPr/>
          </p:nvSpPr>
          <p:spPr bwMode="auto">
            <a:xfrm>
              <a:off x="8032750" y="481013"/>
              <a:ext cx="9588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1975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69009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0290" name="TextBox 3"/>
          <p:cNvSpPr txBox="1">
            <a:spLocks noChangeArrowheads="1"/>
          </p:cNvSpPr>
          <p:nvPr/>
        </p:nvSpPr>
        <p:spPr bwMode="auto">
          <a:xfrm rot="-5400000">
            <a:off x="7839076" y="5553075"/>
            <a:ext cx="2239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800">
                <a:solidFill>
                  <a:srgbClr val="000000"/>
                </a:solidFill>
              </a:rPr>
              <a:t>© Jean-Paul Keulen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0" y="2146300"/>
            <a:ext cx="4546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e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81500" y="2489200"/>
            <a:ext cx="480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Symbol"/>
              </a:rPr>
              <a:t>m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9200" y="3403600"/>
            <a:ext cx="4226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Symbol"/>
              </a:rPr>
              <a:t>t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0281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Dus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BigBoson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31" y="716276"/>
            <a:ext cx="7810500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427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32033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smtClean="0">
                <a:solidFill>
                  <a:schemeClr val="bg1"/>
                </a:solidFill>
              </a:rPr>
              <a:t>Verdwenen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Antimaterie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en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de Higgs </a:t>
            </a:r>
            <a:r>
              <a:rPr lang="en-US" sz="4000" dirty="0" err="1" smtClean="0">
                <a:solidFill>
                  <a:schemeClr val="bg1"/>
                </a:solidFill>
              </a:rPr>
              <a:t>connectie</a:t>
            </a:r>
            <a:r>
              <a:rPr lang="en-US" sz="4000" dirty="0" smtClean="0">
                <a:solidFill>
                  <a:schemeClr val="bg1"/>
                </a:solidFill>
              </a:rPr>
              <a:t>: “3”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664200" y="0"/>
            <a:ext cx="3314700" cy="2552700"/>
            <a:chOff x="4416323" y="2204065"/>
            <a:chExt cx="3072580" cy="3080774"/>
          </a:xfrm>
        </p:grpSpPr>
        <p:sp>
          <p:nvSpPr>
            <p:cNvPr id="14" name="Rectangle 13"/>
            <p:cNvSpPr/>
            <p:nvPr/>
          </p:nvSpPr>
          <p:spPr bwMode="auto">
            <a:xfrm>
              <a:off x="4416323" y="2204065"/>
              <a:ext cx="3072580" cy="3080774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5" name="Picture 14" descr="asymmetry-295x30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64621" y="2356552"/>
              <a:ext cx="2755490" cy="2802194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0370342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5" y="449730"/>
            <a:ext cx="7970846" cy="535355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336928" y="3032162"/>
            <a:ext cx="1198753" cy="1308754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668565" y="3032162"/>
            <a:ext cx="1376735" cy="134762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84" y="4001849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461072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Quarks</a:t>
            </a:r>
            <a:endParaRPr lang="en-US" sz="1600" dirty="0">
              <a:solidFill>
                <a:srgbClr val="FFFFFF"/>
              </a:solidFill>
              <a:latin typeface="Arial Hebrew Light"/>
            </a:endParaRPr>
          </a:p>
        </p:txBody>
      </p:sp>
      <p:sp>
        <p:nvSpPr>
          <p:cNvPr id="12" name="TextBox 11"/>
          <p:cNvSpPr txBox="1"/>
          <p:nvPr/>
        </p:nvSpPr>
        <p:spPr>
          <a:xfrm rot="21041193">
            <a:off x="575499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68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50.000001%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68565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49.999999%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98051" y="4366831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551943" y="4130492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298051" y="4094715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320863" y="608714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4172719" y="4859235"/>
            <a:ext cx="2125229" cy="2008483"/>
            <a:chOff x="3822826" y="4265361"/>
            <a:chExt cx="2578788" cy="2343197"/>
          </a:xfrm>
        </p:grpSpPr>
        <p:pic>
          <p:nvPicPr>
            <p:cNvPr id="5" name="Picture 4" descr="Annihilation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6"/>
            <a:stretch/>
          </p:blipFill>
          <p:spPr>
            <a:xfrm>
              <a:off x="3879428" y="4265361"/>
              <a:ext cx="2431471" cy="227526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3900583" y="6180947"/>
              <a:ext cx="220298" cy="20732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822826" y="6375315"/>
              <a:ext cx="2578788" cy="233243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</p:grpSp>
      <p:sp>
        <p:nvSpPr>
          <p:cNvPr id="21" name="Right Arrow 20"/>
          <p:cNvSpPr/>
          <p:nvPr/>
        </p:nvSpPr>
        <p:spPr bwMode="auto">
          <a:xfrm>
            <a:off x="3537730" y="6349400"/>
            <a:ext cx="557225" cy="29026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6784059" y="5570000"/>
            <a:ext cx="676517" cy="118586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FFFF"/>
                </a:solidFill>
              </a:rPr>
              <a:t>Hoe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is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verdwenen</a:t>
            </a:r>
            <a:r>
              <a:rPr lang="en-US" dirty="0">
                <a:solidFill>
                  <a:srgbClr val="FFFFFF"/>
                </a:solidFill>
              </a:rPr>
              <a:t> in de Big Bang?</a:t>
            </a:r>
            <a:endParaRPr lang="en-US" dirty="0"/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519137" y="2992208"/>
            <a:ext cx="557225" cy="29026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75" y="357394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grpSp>
        <p:nvGrpSpPr>
          <p:cNvPr id="25" name="Group 24"/>
          <p:cNvGrpSpPr/>
          <p:nvPr/>
        </p:nvGrpSpPr>
        <p:grpSpPr>
          <a:xfrm>
            <a:off x="6673726" y="2181169"/>
            <a:ext cx="2083044" cy="1918406"/>
            <a:chOff x="448238" y="1824405"/>
            <a:chExt cx="3209364" cy="3614178"/>
          </a:xfrm>
          <a:effectLst/>
        </p:grpSpPr>
        <p:sp>
          <p:nvSpPr>
            <p:cNvPr id="27" name="Rectangle 26"/>
            <p:cNvSpPr/>
            <p:nvPr/>
          </p:nvSpPr>
          <p:spPr bwMode="auto">
            <a:xfrm>
              <a:off x="448238" y="1824405"/>
              <a:ext cx="3209364" cy="3614178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pic>
          <p:nvPicPr>
            <p:cNvPr id="29" name="Picture 28" descr="asymmetry-295x300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3289" y="2010857"/>
              <a:ext cx="2878159" cy="3287365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</p:pic>
      </p:grpSp>
      <p:sp>
        <p:nvSpPr>
          <p:cNvPr id="30" name="Rectangle 29"/>
          <p:cNvSpPr/>
          <p:nvPr/>
        </p:nvSpPr>
        <p:spPr bwMode="auto">
          <a:xfrm>
            <a:off x="429371" y="3558806"/>
            <a:ext cx="8213865" cy="1183154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1708" y="3526602"/>
            <a:ext cx="82046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6600"/>
                </a:solidFill>
              </a:rPr>
              <a:t>Hoe zit het </a:t>
            </a:r>
            <a:r>
              <a:rPr lang="en-US" sz="3600" dirty="0" err="1" smtClean="0">
                <a:solidFill>
                  <a:srgbClr val="FF6600"/>
                </a:solidFill>
              </a:rPr>
              <a:t>precies</a:t>
            </a:r>
            <a:r>
              <a:rPr lang="en-US" sz="3600" dirty="0" smtClean="0">
                <a:solidFill>
                  <a:srgbClr val="FF6600"/>
                </a:solidFill>
              </a:rPr>
              <a:t> met de </a:t>
            </a:r>
            <a:r>
              <a:rPr lang="en-US" sz="3600" dirty="0" err="1" smtClean="0">
                <a:solidFill>
                  <a:srgbClr val="FF6600"/>
                </a:solidFill>
              </a:rPr>
              <a:t>asymmetrie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</a:p>
          <a:p>
            <a:r>
              <a:rPr lang="en-US" sz="3600" dirty="0" err="1" smtClean="0">
                <a:solidFill>
                  <a:srgbClr val="FF6600"/>
                </a:solidFill>
              </a:rPr>
              <a:t>tussen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</a:rPr>
              <a:t>materie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</a:rPr>
              <a:t>en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</a:rPr>
              <a:t>antimaterie</a:t>
            </a:r>
            <a:r>
              <a:rPr lang="en-US" sz="3600" dirty="0" smtClean="0">
                <a:solidFill>
                  <a:srgbClr val="FF6600"/>
                </a:solidFill>
              </a:rPr>
              <a:t>?</a:t>
            </a:r>
            <a:endParaRPr lang="en-US" sz="36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34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" grpId="0"/>
      <p:bldP spid="15" grpId="0" animBg="1"/>
      <p:bldP spid="21" grpId="0" animBg="1"/>
      <p:bldP spid="17" grpId="0" animBg="1"/>
      <p:bldP spid="28" grpId="0" animBg="1"/>
      <p:bldP spid="30" grpId="0" animBg="1"/>
      <p:bldP spid="31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400" y="0"/>
            <a:ext cx="9602800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869142" y="-34102"/>
            <a:ext cx="5674658" cy="600586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Terug</a:t>
            </a:r>
            <a:r>
              <a:rPr lang="en-US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naar</a:t>
            </a:r>
            <a:r>
              <a:rPr lang="en-US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LHC </a:t>
            </a:r>
            <a:r>
              <a:rPr lang="en-US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versneller</a:t>
            </a:r>
            <a:endParaRPr kumimoji="0" lang="en-US" sz="28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9731" t="12722" r="4839" b="13736"/>
          <a:stretch>
            <a:fillRect/>
          </a:stretch>
        </p:blipFill>
        <p:spPr>
          <a:xfrm>
            <a:off x="2331955" y="613805"/>
            <a:ext cx="6012816" cy="3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7" extrusionOk="0">
                <a:moveTo>
                  <a:pt x="4842" y="3"/>
                </a:moveTo>
                <a:cubicBezTo>
                  <a:pt x="4809" y="19"/>
                  <a:pt x="4825" y="94"/>
                  <a:pt x="4892" y="237"/>
                </a:cubicBezTo>
                <a:cubicBezTo>
                  <a:pt x="4946" y="352"/>
                  <a:pt x="5007" y="502"/>
                  <a:pt x="5027" y="572"/>
                </a:cubicBezTo>
                <a:cubicBezTo>
                  <a:pt x="5060" y="685"/>
                  <a:pt x="5221" y="1074"/>
                  <a:pt x="5409" y="1496"/>
                </a:cubicBezTo>
                <a:cubicBezTo>
                  <a:pt x="5445" y="1578"/>
                  <a:pt x="5609" y="1930"/>
                  <a:pt x="5771" y="2277"/>
                </a:cubicBezTo>
                <a:cubicBezTo>
                  <a:pt x="5934" y="2623"/>
                  <a:pt x="6118" y="3042"/>
                  <a:pt x="6179" y="3208"/>
                </a:cubicBezTo>
                <a:cubicBezTo>
                  <a:pt x="6240" y="3373"/>
                  <a:pt x="6418" y="3789"/>
                  <a:pt x="6576" y="4133"/>
                </a:cubicBezTo>
                <a:cubicBezTo>
                  <a:pt x="6734" y="4477"/>
                  <a:pt x="6873" y="4801"/>
                  <a:pt x="6885" y="4853"/>
                </a:cubicBezTo>
                <a:cubicBezTo>
                  <a:pt x="6898" y="4906"/>
                  <a:pt x="6950" y="5035"/>
                  <a:pt x="7001" y="5141"/>
                </a:cubicBezTo>
                <a:cubicBezTo>
                  <a:pt x="7092" y="5328"/>
                  <a:pt x="7092" y="5459"/>
                  <a:pt x="7000" y="5459"/>
                </a:cubicBezTo>
                <a:cubicBezTo>
                  <a:pt x="6976" y="5459"/>
                  <a:pt x="6898" y="5372"/>
                  <a:pt x="6828" y="5266"/>
                </a:cubicBezTo>
                <a:cubicBezTo>
                  <a:pt x="6758" y="5161"/>
                  <a:pt x="6700" y="5106"/>
                  <a:pt x="6700" y="5145"/>
                </a:cubicBezTo>
                <a:cubicBezTo>
                  <a:pt x="6700" y="5222"/>
                  <a:pt x="6765" y="5346"/>
                  <a:pt x="7037" y="5789"/>
                </a:cubicBezTo>
                <a:cubicBezTo>
                  <a:pt x="7267" y="6164"/>
                  <a:pt x="7430" y="6549"/>
                  <a:pt x="7456" y="6777"/>
                </a:cubicBezTo>
                <a:cubicBezTo>
                  <a:pt x="7500" y="7158"/>
                  <a:pt x="7303" y="7040"/>
                  <a:pt x="6947" y="6471"/>
                </a:cubicBezTo>
                <a:cubicBezTo>
                  <a:pt x="6600" y="5916"/>
                  <a:pt x="6382" y="5600"/>
                  <a:pt x="6396" y="5671"/>
                </a:cubicBezTo>
                <a:cubicBezTo>
                  <a:pt x="6403" y="5705"/>
                  <a:pt x="6344" y="5837"/>
                  <a:pt x="6265" y="5963"/>
                </a:cubicBezTo>
                <a:lnTo>
                  <a:pt x="6120" y="6194"/>
                </a:lnTo>
                <a:lnTo>
                  <a:pt x="5838" y="5915"/>
                </a:lnTo>
                <a:cubicBezTo>
                  <a:pt x="5683" y="5762"/>
                  <a:pt x="5450" y="5517"/>
                  <a:pt x="5322" y="5371"/>
                </a:cubicBezTo>
                <a:cubicBezTo>
                  <a:pt x="5194" y="5225"/>
                  <a:pt x="4924" y="4926"/>
                  <a:pt x="4721" y="4708"/>
                </a:cubicBezTo>
                <a:cubicBezTo>
                  <a:pt x="4518" y="4489"/>
                  <a:pt x="4247" y="4191"/>
                  <a:pt x="4119" y="4046"/>
                </a:cubicBezTo>
                <a:cubicBezTo>
                  <a:pt x="3846" y="3735"/>
                  <a:pt x="3673" y="3577"/>
                  <a:pt x="3648" y="3616"/>
                </a:cubicBezTo>
                <a:cubicBezTo>
                  <a:pt x="3638" y="3631"/>
                  <a:pt x="3714" y="3743"/>
                  <a:pt x="3817" y="3864"/>
                </a:cubicBezTo>
                <a:cubicBezTo>
                  <a:pt x="4332" y="4473"/>
                  <a:pt x="4652" y="4842"/>
                  <a:pt x="4780" y="4978"/>
                </a:cubicBezTo>
                <a:cubicBezTo>
                  <a:pt x="4858" y="5061"/>
                  <a:pt x="5029" y="5250"/>
                  <a:pt x="5161" y="5399"/>
                </a:cubicBezTo>
                <a:cubicBezTo>
                  <a:pt x="5292" y="5548"/>
                  <a:pt x="5470" y="5745"/>
                  <a:pt x="5555" y="5836"/>
                </a:cubicBezTo>
                <a:cubicBezTo>
                  <a:pt x="5843" y="6144"/>
                  <a:pt x="5948" y="6271"/>
                  <a:pt x="6063" y="6454"/>
                </a:cubicBezTo>
                <a:cubicBezTo>
                  <a:pt x="6127" y="6554"/>
                  <a:pt x="6207" y="6653"/>
                  <a:pt x="6241" y="6674"/>
                </a:cubicBezTo>
                <a:cubicBezTo>
                  <a:pt x="6276" y="6694"/>
                  <a:pt x="6333" y="6845"/>
                  <a:pt x="6368" y="7008"/>
                </a:cubicBezTo>
                <a:cubicBezTo>
                  <a:pt x="6439" y="7339"/>
                  <a:pt x="6501" y="7442"/>
                  <a:pt x="6700" y="7561"/>
                </a:cubicBezTo>
                <a:cubicBezTo>
                  <a:pt x="6775" y="7605"/>
                  <a:pt x="6890" y="7712"/>
                  <a:pt x="6956" y="7796"/>
                </a:cubicBezTo>
                <a:cubicBezTo>
                  <a:pt x="7023" y="7881"/>
                  <a:pt x="7175" y="8067"/>
                  <a:pt x="7293" y="8211"/>
                </a:cubicBezTo>
                <a:cubicBezTo>
                  <a:pt x="7435" y="8382"/>
                  <a:pt x="7531" y="8554"/>
                  <a:pt x="7571" y="8711"/>
                </a:cubicBezTo>
                <a:cubicBezTo>
                  <a:pt x="7605" y="8842"/>
                  <a:pt x="7702" y="9093"/>
                  <a:pt x="7785" y="9269"/>
                </a:cubicBezTo>
                <a:cubicBezTo>
                  <a:pt x="7869" y="9444"/>
                  <a:pt x="7927" y="9604"/>
                  <a:pt x="7914" y="9624"/>
                </a:cubicBezTo>
                <a:cubicBezTo>
                  <a:pt x="7866" y="9698"/>
                  <a:pt x="7600" y="9658"/>
                  <a:pt x="7299" y="9532"/>
                </a:cubicBezTo>
                <a:cubicBezTo>
                  <a:pt x="6104" y="9031"/>
                  <a:pt x="6025" y="9008"/>
                  <a:pt x="5971" y="9128"/>
                </a:cubicBezTo>
                <a:cubicBezTo>
                  <a:pt x="5927" y="9224"/>
                  <a:pt x="5881" y="9237"/>
                  <a:pt x="5668" y="9217"/>
                </a:cubicBezTo>
                <a:cubicBezTo>
                  <a:pt x="5530" y="9203"/>
                  <a:pt x="5393" y="9162"/>
                  <a:pt x="5365" y="9126"/>
                </a:cubicBezTo>
                <a:cubicBezTo>
                  <a:pt x="5336" y="9090"/>
                  <a:pt x="5158" y="9047"/>
                  <a:pt x="4969" y="9032"/>
                </a:cubicBezTo>
                <a:cubicBezTo>
                  <a:pt x="4554" y="8998"/>
                  <a:pt x="4634" y="9081"/>
                  <a:pt x="5148" y="9219"/>
                </a:cubicBezTo>
                <a:cubicBezTo>
                  <a:pt x="5329" y="9267"/>
                  <a:pt x="5530" y="9343"/>
                  <a:pt x="5594" y="9387"/>
                </a:cubicBezTo>
                <a:cubicBezTo>
                  <a:pt x="5658" y="9431"/>
                  <a:pt x="5806" y="9501"/>
                  <a:pt x="5924" y="9542"/>
                </a:cubicBezTo>
                <a:cubicBezTo>
                  <a:pt x="6041" y="9583"/>
                  <a:pt x="6220" y="9656"/>
                  <a:pt x="6321" y="9704"/>
                </a:cubicBezTo>
                <a:cubicBezTo>
                  <a:pt x="6702" y="9884"/>
                  <a:pt x="6604" y="9968"/>
                  <a:pt x="5827" y="10130"/>
                </a:cubicBezTo>
                <a:cubicBezTo>
                  <a:pt x="5486" y="10201"/>
                  <a:pt x="5171" y="10271"/>
                  <a:pt x="5128" y="10285"/>
                </a:cubicBezTo>
                <a:cubicBezTo>
                  <a:pt x="5046" y="10312"/>
                  <a:pt x="4778" y="10364"/>
                  <a:pt x="4488" y="10411"/>
                </a:cubicBezTo>
                <a:cubicBezTo>
                  <a:pt x="4303" y="10441"/>
                  <a:pt x="4216" y="10556"/>
                  <a:pt x="4216" y="10772"/>
                </a:cubicBezTo>
                <a:cubicBezTo>
                  <a:pt x="4216" y="10951"/>
                  <a:pt x="4290" y="11042"/>
                  <a:pt x="4432" y="11042"/>
                </a:cubicBezTo>
                <a:cubicBezTo>
                  <a:pt x="4533" y="11042"/>
                  <a:pt x="4574" y="10998"/>
                  <a:pt x="4658" y="10802"/>
                </a:cubicBezTo>
                <a:cubicBezTo>
                  <a:pt x="4715" y="10670"/>
                  <a:pt x="4770" y="10562"/>
                  <a:pt x="4781" y="10562"/>
                </a:cubicBezTo>
                <a:cubicBezTo>
                  <a:pt x="4793" y="10562"/>
                  <a:pt x="4928" y="10522"/>
                  <a:pt x="5082" y="10473"/>
                </a:cubicBezTo>
                <a:cubicBezTo>
                  <a:pt x="5556" y="10321"/>
                  <a:pt x="6413" y="10221"/>
                  <a:pt x="6816" y="10270"/>
                </a:cubicBezTo>
                <a:cubicBezTo>
                  <a:pt x="7735" y="10381"/>
                  <a:pt x="8989" y="10792"/>
                  <a:pt x="8989" y="10982"/>
                </a:cubicBezTo>
                <a:cubicBezTo>
                  <a:pt x="8989" y="11064"/>
                  <a:pt x="8835" y="11207"/>
                  <a:pt x="8698" y="11253"/>
                </a:cubicBezTo>
                <a:cubicBezTo>
                  <a:pt x="8634" y="11274"/>
                  <a:pt x="8547" y="11316"/>
                  <a:pt x="8505" y="11345"/>
                </a:cubicBezTo>
                <a:cubicBezTo>
                  <a:pt x="8372" y="11436"/>
                  <a:pt x="7971" y="11592"/>
                  <a:pt x="7745" y="11641"/>
                </a:cubicBezTo>
                <a:cubicBezTo>
                  <a:pt x="7626" y="11666"/>
                  <a:pt x="7469" y="11717"/>
                  <a:pt x="7396" y="11753"/>
                </a:cubicBezTo>
                <a:cubicBezTo>
                  <a:pt x="6887" y="12001"/>
                  <a:pt x="6211" y="12206"/>
                  <a:pt x="5769" y="12246"/>
                </a:cubicBezTo>
                <a:cubicBezTo>
                  <a:pt x="5292" y="12289"/>
                  <a:pt x="5126" y="12264"/>
                  <a:pt x="4779" y="12092"/>
                </a:cubicBezTo>
                <a:cubicBezTo>
                  <a:pt x="4694" y="12049"/>
                  <a:pt x="4571" y="11997"/>
                  <a:pt x="4507" y="11975"/>
                </a:cubicBezTo>
                <a:cubicBezTo>
                  <a:pt x="4443" y="11954"/>
                  <a:pt x="4256" y="11857"/>
                  <a:pt x="4091" y="11759"/>
                </a:cubicBezTo>
                <a:cubicBezTo>
                  <a:pt x="3927" y="11662"/>
                  <a:pt x="3770" y="11584"/>
                  <a:pt x="3742" y="11585"/>
                </a:cubicBezTo>
                <a:cubicBezTo>
                  <a:pt x="3638" y="11590"/>
                  <a:pt x="3981" y="11826"/>
                  <a:pt x="4397" y="12035"/>
                </a:cubicBezTo>
                <a:cubicBezTo>
                  <a:pt x="4924" y="12299"/>
                  <a:pt x="4981" y="12353"/>
                  <a:pt x="4919" y="12533"/>
                </a:cubicBezTo>
                <a:cubicBezTo>
                  <a:pt x="4884" y="12634"/>
                  <a:pt x="4838" y="12663"/>
                  <a:pt x="4717" y="12663"/>
                </a:cubicBezTo>
                <a:cubicBezTo>
                  <a:pt x="4524" y="12663"/>
                  <a:pt x="4410" y="12752"/>
                  <a:pt x="4410" y="12902"/>
                </a:cubicBezTo>
                <a:cubicBezTo>
                  <a:pt x="4410" y="13077"/>
                  <a:pt x="4536" y="13099"/>
                  <a:pt x="4767" y="12965"/>
                </a:cubicBezTo>
                <a:cubicBezTo>
                  <a:pt x="5065" y="12792"/>
                  <a:pt x="5252" y="12757"/>
                  <a:pt x="5839" y="12761"/>
                </a:cubicBezTo>
                <a:cubicBezTo>
                  <a:pt x="6404" y="12765"/>
                  <a:pt x="6490" y="12810"/>
                  <a:pt x="6426" y="13068"/>
                </a:cubicBezTo>
                <a:cubicBezTo>
                  <a:pt x="6407" y="13143"/>
                  <a:pt x="6370" y="13205"/>
                  <a:pt x="6342" y="13207"/>
                </a:cubicBezTo>
                <a:cubicBezTo>
                  <a:pt x="6315" y="13208"/>
                  <a:pt x="6240" y="13249"/>
                  <a:pt x="6176" y="13297"/>
                </a:cubicBezTo>
                <a:cubicBezTo>
                  <a:pt x="6043" y="13398"/>
                  <a:pt x="6104" y="13380"/>
                  <a:pt x="6483" y="13207"/>
                </a:cubicBezTo>
                <a:cubicBezTo>
                  <a:pt x="6675" y="13120"/>
                  <a:pt x="6766" y="13104"/>
                  <a:pt x="6801" y="13149"/>
                </a:cubicBezTo>
                <a:cubicBezTo>
                  <a:pt x="6853" y="13216"/>
                  <a:pt x="7135" y="13194"/>
                  <a:pt x="7257" y="13114"/>
                </a:cubicBezTo>
                <a:cubicBezTo>
                  <a:pt x="7388" y="13027"/>
                  <a:pt x="7612" y="13046"/>
                  <a:pt x="7612" y="13143"/>
                </a:cubicBezTo>
                <a:cubicBezTo>
                  <a:pt x="7612" y="13192"/>
                  <a:pt x="7577" y="13241"/>
                  <a:pt x="7535" y="13252"/>
                </a:cubicBezTo>
                <a:cubicBezTo>
                  <a:pt x="7395" y="13288"/>
                  <a:pt x="7202" y="13450"/>
                  <a:pt x="7226" y="13510"/>
                </a:cubicBezTo>
                <a:cubicBezTo>
                  <a:pt x="7251" y="13572"/>
                  <a:pt x="7360" y="13541"/>
                  <a:pt x="7506" y="13429"/>
                </a:cubicBezTo>
                <a:cubicBezTo>
                  <a:pt x="7567" y="13383"/>
                  <a:pt x="7607" y="13382"/>
                  <a:pt x="7635" y="13425"/>
                </a:cubicBezTo>
                <a:cubicBezTo>
                  <a:pt x="7663" y="13468"/>
                  <a:pt x="7635" y="13536"/>
                  <a:pt x="7546" y="13645"/>
                </a:cubicBezTo>
                <a:cubicBezTo>
                  <a:pt x="7476" y="13732"/>
                  <a:pt x="7366" y="13870"/>
                  <a:pt x="7302" y="13951"/>
                </a:cubicBezTo>
                <a:cubicBezTo>
                  <a:pt x="7005" y="14326"/>
                  <a:pt x="6738" y="14645"/>
                  <a:pt x="6722" y="14645"/>
                </a:cubicBezTo>
                <a:cubicBezTo>
                  <a:pt x="6695" y="14645"/>
                  <a:pt x="6460" y="14896"/>
                  <a:pt x="6277" y="15121"/>
                </a:cubicBezTo>
                <a:cubicBezTo>
                  <a:pt x="5976" y="15489"/>
                  <a:pt x="6138" y="15638"/>
                  <a:pt x="6445" y="15275"/>
                </a:cubicBezTo>
                <a:cubicBezTo>
                  <a:pt x="6543" y="15160"/>
                  <a:pt x="6634" y="15065"/>
                  <a:pt x="6646" y="15065"/>
                </a:cubicBezTo>
                <a:cubicBezTo>
                  <a:pt x="6659" y="15065"/>
                  <a:pt x="6779" y="14930"/>
                  <a:pt x="6913" y="14765"/>
                </a:cubicBezTo>
                <a:cubicBezTo>
                  <a:pt x="7048" y="14600"/>
                  <a:pt x="7170" y="14464"/>
                  <a:pt x="7186" y="14464"/>
                </a:cubicBezTo>
                <a:cubicBezTo>
                  <a:pt x="7202" y="14464"/>
                  <a:pt x="7301" y="14369"/>
                  <a:pt x="7406" y="14252"/>
                </a:cubicBezTo>
                <a:cubicBezTo>
                  <a:pt x="7608" y="14027"/>
                  <a:pt x="7670" y="14026"/>
                  <a:pt x="7670" y="14249"/>
                </a:cubicBezTo>
                <a:cubicBezTo>
                  <a:pt x="7670" y="14347"/>
                  <a:pt x="7445" y="14735"/>
                  <a:pt x="6871" y="15623"/>
                </a:cubicBezTo>
                <a:cubicBezTo>
                  <a:pt x="6431" y="16304"/>
                  <a:pt x="6079" y="16896"/>
                  <a:pt x="6088" y="16939"/>
                </a:cubicBezTo>
                <a:cubicBezTo>
                  <a:pt x="6134" y="17152"/>
                  <a:pt x="6310" y="16937"/>
                  <a:pt x="7383" y="15354"/>
                </a:cubicBezTo>
                <a:cubicBezTo>
                  <a:pt x="7577" y="15067"/>
                  <a:pt x="7780" y="14814"/>
                  <a:pt x="7834" y="14794"/>
                </a:cubicBezTo>
                <a:cubicBezTo>
                  <a:pt x="7997" y="14730"/>
                  <a:pt x="8194" y="14783"/>
                  <a:pt x="8190" y="14888"/>
                </a:cubicBezTo>
                <a:cubicBezTo>
                  <a:pt x="8184" y="15010"/>
                  <a:pt x="7632" y="16205"/>
                  <a:pt x="7580" y="16205"/>
                </a:cubicBezTo>
                <a:cubicBezTo>
                  <a:pt x="7559" y="16205"/>
                  <a:pt x="7551" y="16222"/>
                  <a:pt x="7564" y="16242"/>
                </a:cubicBezTo>
                <a:cubicBezTo>
                  <a:pt x="7591" y="16283"/>
                  <a:pt x="7365" y="16743"/>
                  <a:pt x="7094" y="17200"/>
                </a:cubicBezTo>
                <a:cubicBezTo>
                  <a:pt x="6887" y="17549"/>
                  <a:pt x="6435" y="18359"/>
                  <a:pt x="6485" y="18292"/>
                </a:cubicBezTo>
                <a:cubicBezTo>
                  <a:pt x="6503" y="18268"/>
                  <a:pt x="6539" y="18275"/>
                  <a:pt x="6564" y="18307"/>
                </a:cubicBezTo>
                <a:cubicBezTo>
                  <a:pt x="6597" y="18349"/>
                  <a:pt x="6683" y="18249"/>
                  <a:pt x="6863" y="17962"/>
                </a:cubicBezTo>
                <a:cubicBezTo>
                  <a:pt x="7002" y="17739"/>
                  <a:pt x="7128" y="17552"/>
                  <a:pt x="7144" y="17546"/>
                </a:cubicBezTo>
                <a:cubicBezTo>
                  <a:pt x="7160" y="17540"/>
                  <a:pt x="7195" y="17488"/>
                  <a:pt x="7222" y="17432"/>
                </a:cubicBezTo>
                <a:cubicBezTo>
                  <a:pt x="7255" y="17360"/>
                  <a:pt x="7300" y="17340"/>
                  <a:pt x="7366" y="17366"/>
                </a:cubicBezTo>
                <a:cubicBezTo>
                  <a:pt x="7448" y="17398"/>
                  <a:pt x="7477" y="17365"/>
                  <a:pt x="7570" y="17138"/>
                </a:cubicBezTo>
                <a:cubicBezTo>
                  <a:pt x="7630" y="16992"/>
                  <a:pt x="7714" y="16824"/>
                  <a:pt x="7757" y="16764"/>
                </a:cubicBezTo>
                <a:cubicBezTo>
                  <a:pt x="7834" y="16657"/>
                  <a:pt x="8227" y="15900"/>
                  <a:pt x="8399" y="15527"/>
                </a:cubicBezTo>
                <a:cubicBezTo>
                  <a:pt x="8447" y="15421"/>
                  <a:pt x="8520" y="15267"/>
                  <a:pt x="8562" y="15185"/>
                </a:cubicBezTo>
                <a:cubicBezTo>
                  <a:pt x="8603" y="15102"/>
                  <a:pt x="8730" y="14847"/>
                  <a:pt x="8842" y="14618"/>
                </a:cubicBezTo>
                <a:cubicBezTo>
                  <a:pt x="8955" y="14388"/>
                  <a:pt x="9065" y="14214"/>
                  <a:pt x="9087" y="14228"/>
                </a:cubicBezTo>
                <a:cubicBezTo>
                  <a:pt x="9144" y="14267"/>
                  <a:pt x="9123" y="14577"/>
                  <a:pt x="9055" y="14694"/>
                </a:cubicBezTo>
                <a:cubicBezTo>
                  <a:pt x="9023" y="14750"/>
                  <a:pt x="8984" y="14903"/>
                  <a:pt x="8968" y="15035"/>
                </a:cubicBezTo>
                <a:cubicBezTo>
                  <a:pt x="8953" y="15167"/>
                  <a:pt x="8918" y="15343"/>
                  <a:pt x="8890" y="15426"/>
                </a:cubicBezTo>
                <a:cubicBezTo>
                  <a:pt x="8862" y="15508"/>
                  <a:pt x="8803" y="15730"/>
                  <a:pt x="8760" y="15919"/>
                </a:cubicBezTo>
                <a:cubicBezTo>
                  <a:pt x="8717" y="16108"/>
                  <a:pt x="8665" y="16311"/>
                  <a:pt x="8644" y="16369"/>
                </a:cubicBezTo>
                <a:cubicBezTo>
                  <a:pt x="8542" y="16666"/>
                  <a:pt x="8407" y="17139"/>
                  <a:pt x="8407" y="17205"/>
                </a:cubicBezTo>
                <a:cubicBezTo>
                  <a:pt x="8407" y="17246"/>
                  <a:pt x="8374" y="17369"/>
                  <a:pt x="8333" y="17478"/>
                </a:cubicBezTo>
                <a:cubicBezTo>
                  <a:pt x="8292" y="17588"/>
                  <a:pt x="8207" y="17920"/>
                  <a:pt x="8143" y="18218"/>
                </a:cubicBezTo>
                <a:cubicBezTo>
                  <a:pt x="8079" y="18516"/>
                  <a:pt x="7957" y="18980"/>
                  <a:pt x="7873" y="19247"/>
                </a:cubicBezTo>
                <a:cubicBezTo>
                  <a:pt x="7788" y="19515"/>
                  <a:pt x="7708" y="19829"/>
                  <a:pt x="7694" y="19945"/>
                </a:cubicBezTo>
                <a:cubicBezTo>
                  <a:pt x="7680" y="20061"/>
                  <a:pt x="7616" y="20257"/>
                  <a:pt x="7553" y="20381"/>
                </a:cubicBezTo>
                <a:cubicBezTo>
                  <a:pt x="7392" y="20694"/>
                  <a:pt x="7402" y="21012"/>
                  <a:pt x="7570" y="20913"/>
                </a:cubicBezTo>
                <a:cubicBezTo>
                  <a:pt x="7608" y="20890"/>
                  <a:pt x="7631" y="20804"/>
                  <a:pt x="7631" y="20683"/>
                </a:cubicBezTo>
                <a:cubicBezTo>
                  <a:pt x="7631" y="20517"/>
                  <a:pt x="7683" y="20313"/>
                  <a:pt x="7820" y="19928"/>
                </a:cubicBezTo>
                <a:cubicBezTo>
                  <a:pt x="7903" y="19695"/>
                  <a:pt x="8019" y="19292"/>
                  <a:pt x="8019" y="19237"/>
                </a:cubicBezTo>
                <a:cubicBezTo>
                  <a:pt x="8019" y="19203"/>
                  <a:pt x="8064" y="19073"/>
                  <a:pt x="8119" y="18948"/>
                </a:cubicBezTo>
                <a:cubicBezTo>
                  <a:pt x="8174" y="18824"/>
                  <a:pt x="8244" y="18592"/>
                  <a:pt x="8275" y="18432"/>
                </a:cubicBezTo>
                <a:cubicBezTo>
                  <a:pt x="8305" y="18272"/>
                  <a:pt x="8372" y="18024"/>
                  <a:pt x="8423" y="17879"/>
                </a:cubicBezTo>
                <a:cubicBezTo>
                  <a:pt x="8474" y="17735"/>
                  <a:pt x="8528" y="17549"/>
                  <a:pt x="8543" y="17466"/>
                </a:cubicBezTo>
                <a:cubicBezTo>
                  <a:pt x="8584" y="17237"/>
                  <a:pt x="8839" y="16311"/>
                  <a:pt x="8898" y="16178"/>
                </a:cubicBezTo>
                <a:cubicBezTo>
                  <a:pt x="8927" y="16112"/>
                  <a:pt x="8951" y="16020"/>
                  <a:pt x="8951" y="15971"/>
                </a:cubicBezTo>
                <a:cubicBezTo>
                  <a:pt x="8951" y="15874"/>
                  <a:pt x="9034" y="15576"/>
                  <a:pt x="9263" y="14855"/>
                </a:cubicBezTo>
                <a:cubicBezTo>
                  <a:pt x="9347" y="14591"/>
                  <a:pt x="9420" y="14296"/>
                  <a:pt x="9426" y="14200"/>
                </a:cubicBezTo>
                <a:cubicBezTo>
                  <a:pt x="9442" y="13924"/>
                  <a:pt x="9525" y="13891"/>
                  <a:pt x="9739" y="14077"/>
                </a:cubicBezTo>
                <a:lnTo>
                  <a:pt x="9927" y="14239"/>
                </a:lnTo>
                <a:lnTo>
                  <a:pt x="9902" y="14908"/>
                </a:lnTo>
                <a:cubicBezTo>
                  <a:pt x="9888" y="15275"/>
                  <a:pt x="9869" y="15737"/>
                  <a:pt x="9859" y="15935"/>
                </a:cubicBezTo>
                <a:cubicBezTo>
                  <a:pt x="9832" y="16489"/>
                  <a:pt x="9808" y="17096"/>
                  <a:pt x="9765" y="18307"/>
                </a:cubicBezTo>
                <a:cubicBezTo>
                  <a:pt x="9743" y="18918"/>
                  <a:pt x="9709" y="19688"/>
                  <a:pt x="9689" y="20018"/>
                </a:cubicBezTo>
                <a:cubicBezTo>
                  <a:pt x="9643" y="20767"/>
                  <a:pt x="9641" y="21208"/>
                  <a:pt x="9685" y="21039"/>
                </a:cubicBezTo>
                <a:cubicBezTo>
                  <a:pt x="9702" y="20973"/>
                  <a:pt x="9728" y="20541"/>
                  <a:pt x="9743" y="20079"/>
                </a:cubicBezTo>
                <a:cubicBezTo>
                  <a:pt x="9757" y="19616"/>
                  <a:pt x="9785" y="19089"/>
                  <a:pt x="9804" y="18908"/>
                </a:cubicBezTo>
                <a:cubicBezTo>
                  <a:pt x="9823" y="18726"/>
                  <a:pt x="9849" y="18388"/>
                  <a:pt x="9861" y="18157"/>
                </a:cubicBezTo>
                <a:cubicBezTo>
                  <a:pt x="9874" y="17926"/>
                  <a:pt x="9901" y="17615"/>
                  <a:pt x="9921" y="17466"/>
                </a:cubicBezTo>
                <a:cubicBezTo>
                  <a:pt x="9940" y="17318"/>
                  <a:pt x="9975" y="16926"/>
                  <a:pt x="9998" y="16596"/>
                </a:cubicBezTo>
                <a:cubicBezTo>
                  <a:pt x="10021" y="16266"/>
                  <a:pt x="10055" y="15822"/>
                  <a:pt x="10074" y="15609"/>
                </a:cubicBezTo>
                <a:cubicBezTo>
                  <a:pt x="10095" y="15373"/>
                  <a:pt x="10094" y="15082"/>
                  <a:pt x="10071" y="14864"/>
                </a:cubicBezTo>
                <a:cubicBezTo>
                  <a:pt x="10008" y="14260"/>
                  <a:pt x="10031" y="14245"/>
                  <a:pt x="10585" y="14548"/>
                </a:cubicBezTo>
                <a:cubicBezTo>
                  <a:pt x="11055" y="14804"/>
                  <a:pt x="11113" y="14854"/>
                  <a:pt x="11143" y="15020"/>
                </a:cubicBezTo>
                <a:cubicBezTo>
                  <a:pt x="11174" y="15192"/>
                  <a:pt x="11209" y="15328"/>
                  <a:pt x="11312" y="15672"/>
                </a:cubicBezTo>
                <a:cubicBezTo>
                  <a:pt x="11358" y="15824"/>
                  <a:pt x="11395" y="16009"/>
                  <a:pt x="11395" y="16083"/>
                </a:cubicBezTo>
                <a:cubicBezTo>
                  <a:pt x="11395" y="16218"/>
                  <a:pt x="11561" y="16784"/>
                  <a:pt x="11634" y="16896"/>
                </a:cubicBezTo>
                <a:cubicBezTo>
                  <a:pt x="11671" y="16953"/>
                  <a:pt x="11653" y="16740"/>
                  <a:pt x="11602" y="16506"/>
                </a:cubicBezTo>
                <a:cubicBezTo>
                  <a:pt x="11561" y="16318"/>
                  <a:pt x="11465" y="15749"/>
                  <a:pt x="11447" y="15580"/>
                </a:cubicBezTo>
                <a:cubicBezTo>
                  <a:pt x="11436" y="15483"/>
                  <a:pt x="11386" y="15308"/>
                  <a:pt x="11334" y="15191"/>
                </a:cubicBezTo>
                <a:cubicBezTo>
                  <a:pt x="11253" y="15006"/>
                  <a:pt x="11248" y="14967"/>
                  <a:pt x="11297" y="14892"/>
                </a:cubicBezTo>
                <a:cubicBezTo>
                  <a:pt x="11336" y="14831"/>
                  <a:pt x="11368" y="14823"/>
                  <a:pt x="11403" y="14867"/>
                </a:cubicBezTo>
                <a:cubicBezTo>
                  <a:pt x="11450" y="14925"/>
                  <a:pt x="11574" y="14980"/>
                  <a:pt x="11769" y="15031"/>
                </a:cubicBezTo>
                <a:cubicBezTo>
                  <a:pt x="11814" y="15043"/>
                  <a:pt x="11884" y="15079"/>
                  <a:pt x="11924" y="15111"/>
                </a:cubicBezTo>
                <a:cubicBezTo>
                  <a:pt x="12140" y="15281"/>
                  <a:pt x="13139" y="15564"/>
                  <a:pt x="13090" y="15440"/>
                </a:cubicBezTo>
                <a:cubicBezTo>
                  <a:pt x="13076" y="15406"/>
                  <a:pt x="13017" y="15365"/>
                  <a:pt x="12958" y="15347"/>
                </a:cubicBezTo>
                <a:cubicBezTo>
                  <a:pt x="12899" y="15330"/>
                  <a:pt x="12748" y="15259"/>
                  <a:pt x="12623" y="15191"/>
                </a:cubicBezTo>
                <a:cubicBezTo>
                  <a:pt x="12497" y="15122"/>
                  <a:pt x="12340" y="15056"/>
                  <a:pt x="12273" y="15045"/>
                </a:cubicBezTo>
                <a:cubicBezTo>
                  <a:pt x="12206" y="15034"/>
                  <a:pt x="12115" y="14994"/>
                  <a:pt x="12069" y="14956"/>
                </a:cubicBezTo>
                <a:cubicBezTo>
                  <a:pt x="12024" y="14918"/>
                  <a:pt x="11884" y="14873"/>
                  <a:pt x="11759" y="14853"/>
                </a:cubicBezTo>
                <a:cubicBezTo>
                  <a:pt x="11634" y="14834"/>
                  <a:pt x="11496" y="14803"/>
                  <a:pt x="11454" y="14784"/>
                </a:cubicBezTo>
                <a:cubicBezTo>
                  <a:pt x="11320" y="14724"/>
                  <a:pt x="11163" y="14521"/>
                  <a:pt x="11163" y="14408"/>
                </a:cubicBezTo>
                <a:cubicBezTo>
                  <a:pt x="11163" y="14348"/>
                  <a:pt x="11136" y="14265"/>
                  <a:pt x="11104" y="14224"/>
                </a:cubicBezTo>
                <a:cubicBezTo>
                  <a:pt x="11070" y="14180"/>
                  <a:pt x="11046" y="14048"/>
                  <a:pt x="11046" y="13898"/>
                </a:cubicBezTo>
                <a:cubicBezTo>
                  <a:pt x="11046" y="13760"/>
                  <a:pt x="11021" y="13595"/>
                  <a:pt x="10989" y="13531"/>
                </a:cubicBezTo>
                <a:cubicBezTo>
                  <a:pt x="10958" y="13466"/>
                  <a:pt x="10932" y="13355"/>
                  <a:pt x="10931" y="13282"/>
                </a:cubicBezTo>
                <a:cubicBezTo>
                  <a:pt x="10930" y="13210"/>
                  <a:pt x="10896" y="13061"/>
                  <a:pt x="10855" y="12952"/>
                </a:cubicBezTo>
                <a:cubicBezTo>
                  <a:pt x="10814" y="12843"/>
                  <a:pt x="10775" y="12605"/>
                  <a:pt x="10768" y="12423"/>
                </a:cubicBezTo>
                <a:cubicBezTo>
                  <a:pt x="10755" y="12102"/>
                  <a:pt x="10758" y="12094"/>
                  <a:pt x="10852" y="12110"/>
                </a:cubicBezTo>
                <a:cubicBezTo>
                  <a:pt x="11006" y="12135"/>
                  <a:pt x="11264" y="12343"/>
                  <a:pt x="11598" y="12712"/>
                </a:cubicBezTo>
                <a:cubicBezTo>
                  <a:pt x="11935" y="13085"/>
                  <a:pt x="11943" y="13092"/>
                  <a:pt x="12114" y="13210"/>
                </a:cubicBezTo>
                <a:cubicBezTo>
                  <a:pt x="12178" y="13255"/>
                  <a:pt x="12309" y="13396"/>
                  <a:pt x="12405" y="13525"/>
                </a:cubicBezTo>
                <a:cubicBezTo>
                  <a:pt x="12501" y="13653"/>
                  <a:pt x="12618" y="13781"/>
                  <a:pt x="12666" y="13809"/>
                </a:cubicBezTo>
                <a:cubicBezTo>
                  <a:pt x="12714" y="13838"/>
                  <a:pt x="12754" y="13889"/>
                  <a:pt x="12754" y="13922"/>
                </a:cubicBezTo>
                <a:cubicBezTo>
                  <a:pt x="12754" y="13956"/>
                  <a:pt x="12771" y="13984"/>
                  <a:pt x="12792" y="13984"/>
                </a:cubicBezTo>
                <a:cubicBezTo>
                  <a:pt x="12813" y="13984"/>
                  <a:pt x="12931" y="14085"/>
                  <a:pt x="13054" y="14209"/>
                </a:cubicBezTo>
                <a:cubicBezTo>
                  <a:pt x="13568" y="14724"/>
                  <a:pt x="13648" y="14787"/>
                  <a:pt x="13697" y="14711"/>
                </a:cubicBezTo>
                <a:cubicBezTo>
                  <a:pt x="13776" y="14588"/>
                  <a:pt x="13657" y="14364"/>
                  <a:pt x="13387" y="14133"/>
                </a:cubicBezTo>
                <a:cubicBezTo>
                  <a:pt x="13242" y="14008"/>
                  <a:pt x="13057" y="13822"/>
                  <a:pt x="12978" y="13720"/>
                </a:cubicBezTo>
                <a:cubicBezTo>
                  <a:pt x="12658" y="13309"/>
                  <a:pt x="12571" y="13211"/>
                  <a:pt x="12417" y="13087"/>
                </a:cubicBezTo>
                <a:cubicBezTo>
                  <a:pt x="12245" y="12948"/>
                  <a:pt x="12178" y="12799"/>
                  <a:pt x="12265" y="12748"/>
                </a:cubicBezTo>
                <a:cubicBezTo>
                  <a:pt x="12321" y="12714"/>
                  <a:pt x="13584" y="13636"/>
                  <a:pt x="13626" y="13741"/>
                </a:cubicBezTo>
                <a:cubicBezTo>
                  <a:pt x="13640" y="13776"/>
                  <a:pt x="13674" y="13804"/>
                  <a:pt x="13701" y="13804"/>
                </a:cubicBezTo>
                <a:cubicBezTo>
                  <a:pt x="13793" y="13804"/>
                  <a:pt x="14476" y="14535"/>
                  <a:pt x="14705" y="14878"/>
                </a:cubicBezTo>
                <a:cubicBezTo>
                  <a:pt x="14989" y="15304"/>
                  <a:pt x="15082" y="15582"/>
                  <a:pt x="15109" y="16085"/>
                </a:cubicBezTo>
                <a:cubicBezTo>
                  <a:pt x="15131" y="16474"/>
                  <a:pt x="15051" y="17296"/>
                  <a:pt x="14963" y="17604"/>
                </a:cubicBezTo>
                <a:cubicBezTo>
                  <a:pt x="14879" y="17898"/>
                  <a:pt x="14706" y="18313"/>
                  <a:pt x="14587" y="18503"/>
                </a:cubicBezTo>
                <a:cubicBezTo>
                  <a:pt x="14444" y="18731"/>
                  <a:pt x="14433" y="18788"/>
                  <a:pt x="14530" y="18788"/>
                </a:cubicBezTo>
                <a:cubicBezTo>
                  <a:pt x="14644" y="18788"/>
                  <a:pt x="14749" y="18637"/>
                  <a:pt x="14901" y="18255"/>
                </a:cubicBezTo>
                <a:cubicBezTo>
                  <a:pt x="15120" y="17706"/>
                  <a:pt x="15212" y="17106"/>
                  <a:pt x="15215" y="16206"/>
                </a:cubicBezTo>
                <a:cubicBezTo>
                  <a:pt x="15218" y="15590"/>
                  <a:pt x="15229" y="15454"/>
                  <a:pt x="15276" y="15440"/>
                </a:cubicBezTo>
                <a:cubicBezTo>
                  <a:pt x="15469" y="15384"/>
                  <a:pt x="18500" y="19226"/>
                  <a:pt x="18685" y="19762"/>
                </a:cubicBezTo>
                <a:cubicBezTo>
                  <a:pt x="18714" y="19845"/>
                  <a:pt x="18802" y="19968"/>
                  <a:pt x="18880" y="20036"/>
                </a:cubicBezTo>
                <a:cubicBezTo>
                  <a:pt x="19057" y="20191"/>
                  <a:pt x="19719" y="21232"/>
                  <a:pt x="19756" y="21414"/>
                </a:cubicBezTo>
                <a:cubicBezTo>
                  <a:pt x="19784" y="21558"/>
                  <a:pt x="19835" y="21589"/>
                  <a:pt x="19875" y="21488"/>
                </a:cubicBezTo>
                <a:cubicBezTo>
                  <a:pt x="19889" y="21454"/>
                  <a:pt x="19698" y="21127"/>
                  <a:pt x="19451" y="20760"/>
                </a:cubicBezTo>
                <a:cubicBezTo>
                  <a:pt x="19023" y="20125"/>
                  <a:pt x="19002" y="20082"/>
                  <a:pt x="19002" y="19851"/>
                </a:cubicBezTo>
                <a:cubicBezTo>
                  <a:pt x="19002" y="19629"/>
                  <a:pt x="18978" y="19572"/>
                  <a:pt x="18738" y="19213"/>
                </a:cubicBezTo>
                <a:cubicBezTo>
                  <a:pt x="18316" y="18580"/>
                  <a:pt x="17911" y="18000"/>
                  <a:pt x="17664" y="17677"/>
                </a:cubicBezTo>
                <a:cubicBezTo>
                  <a:pt x="17539" y="17512"/>
                  <a:pt x="17364" y="17281"/>
                  <a:pt x="17277" y="17164"/>
                </a:cubicBezTo>
                <a:cubicBezTo>
                  <a:pt x="17190" y="17047"/>
                  <a:pt x="17001" y="16806"/>
                  <a:pt x="16857" y="16628"/>
                </a:cubicBezTo>
                <a:cubicBezTo>
                  <a:pt x="16713" y="16451"/>
                  <a:pt x="16596" y="16284"/>
                  <a:pt x="16596" y="16258"/>
                </a:cubicBezTo>
                <a:cubicBezTo>
                  <a:pt x="16596" y="16233"/>
                  <a:pt x="16539" y="16169"/>
                  <a:pt x="16470" y="16117"/>
                </a:cubicBezTo>
                <a:cubicBezTo>
                  <a:pt x="16400" y="16065"/>
                  <a:pt x="16221" y="15877"/>
                  <a:pt x="16072" y="15698"/>
                </a:cubicBezTo>
                <a:cubicBezTo>
                  <a:pt x="15922" y="15519"/>
                  <a:pt x="15668" y="15247"/>
                  <a:pt x="15506" y="15093"/>
                </a:cubicBezTo>
                <a:cubicBezTo>
                  <a:pt x="15175" y="14779"/>
                  <a:pt x="14844" y="14247"/>
                  <a:pt x="14942" y="14188"/>
                </a:cubicBezTo>
                <a:cubicBezTo>
                  <a:pt x="15019" y="14142"/>
                  <a:pt x="15223" y="14249"/>
                  <a:pt x="15604" y="14534"/>
                </a:cubicBezTo>
                <a:cubicBezTo>
                  <a:pt x="15774" y="14661"/>
                  <a:pt x="15934" y="14765"/>
                  <a:pt x="15961" y="14765"/>
                </a:cubicBezTo>
                <a:cubicBezTo>
                  <a:pt x="16039" y="14765"/>
                  <a:pt x="16360" y="14941"/>
                  <a:pt x="16627" y="15131"/>
                </a:cubicBezTo>
                <a:cubicBezTo>
                  <a:pt x="16762" y="15227"/>
                  <a:pt x="16882" y="15305"/>
                  <a:pt x="16893" y="15305"/>
                </a:cubicBezTo>
                <a:cubicBezTo>
                  <a:pt x="16904" y="15305"/>
                  <a:pt x="16963" y="15360"/>
                  <a:pt x="17023" y="15426"/>
                </a:cubicBezTo>
                <a:cubicBezTo>
                  <a:pt x="17084" y="15493"/>
                  <a:pt x="17209" y="15571"/>
                  <a:pt x="17301" y="15599"/>
                </a:cubicBezTo>
                <a:cubicBezTo>
                  <a:pt x="17393" y="15628"/>
                  <a:pt x="17504" y="15670"/>
                  <a:pt x="17546" y="15694"/>
                </a:cubicBezTo>
                <a:cubicBezTo>
                  <a:pt x="17589" y="15718"/>
                  <a:pt x="17550" y="15666"/>
                  <a:pt x="17459" y="15578"/>
                </a:cubicBezTo>
                <a:cubicBezTo>
                  <a:pt x="17321" y="15445"/>
                  <a:pt x="17294" y="15387"/>
                  <a:pt x="17294" y="15227"/>
                </a:cubicBezTo>
                <a:cubicBezTo>
                  <a:pt x="17293" y="15018"/>
                  <a:pt x="17231" y="14948"/>
                  <a:pt x="16615" y="14477"/>
                </a:cubicBezTo>
                <a:cubicBezTo>
                  <a:pt x="16466" y="14362"/>
                  <a:pt x="16274" y="14181"/>
                  <a:pt x="16188" y="14075"/>
                </a:cubicBezTo>
                <a:cubicBezTo>
                  <a:pt x="16103" y="13968"/>
                  <a:pt x="15946" y="13832"/>
                  <a:pt x="15839" y="13771"/>
                </a:cubicBezTo>
                <a:cubicBezTo>
                  <a:pt x="15732" y="13711"/>
                  <a:pt x="15605" y="13622"/>
                  <a:pt x="15555" y="13574"/>
                </a:cubicBezTo>
                <a:cubicBezTo>
                  <a:pt x="15480" y="13500"/>
                  <a:pt x="15474" y="13472"/>
                  <a:pt x="15518" y="13404"/>
                </a:cubicBezTo>
                <a:cubicBezTo>
                  <a:pt x="15562" y="13335"/>
                  <a:pt x="15598" y="13336"/>
                  <a:pt x="15744" y="13407"/>
                </a:cubicBezTo>
                <a:cubicBezTo>
                  <a:pt x="15839" y="13454"/>
                  <a:pt x="16030" y="13534"/>
                  <a:pt x="16169" y="13586"/>
                </a:cubicBezTo>
                <a:cubicBezTo>
                  <a:pt x="16308" y="13639"/>
                  <a:pt x="16578" y="13751"/>
                  <a:pt x="16770" y="13835"/>
                </a:cubicBezTo>
                <a:cubicBezTo>
                  <a:pt x="17289" y="14062"/>
                  <a:pt x="17921" y="14332"/>
                  <a:pt x="18381" y="14523"/>
                </a:cubicBezTo>
                <a:cubicBezTo>
                  <a:pt x="18605" y="14615"/>
                  <a:pt x="19015" y="14789"/>
                  <a:pt x="19293" y="14909"/>
                </a:cubicBezTo>
                <a:cubicBezTo>
                  <a:pt x="19570" y="15029"/>
                  <a:pt x="20059" y="15234"/>
                  <a:pt x="20379" y="15364"/>
                </a:cubicBezTo>
                <a:cubicBezTo>
                  <a:pt x="20699" y="15495"/>
                  <a:pt x="21031" y="15641"/>
                  <a:pt x="21117" y="15691"/>
                </a:cubicBezTo>
                <a:cubicBezTo>
                  <a:pt x="21315" y="15805"/>
                  <a:pt x="21408" y="15808"/>
                  <a:pt x="21408" y="15700"/>
                </a:cubicBezTo>
                <a:cubicBezTo>
                  <a:pt x="21408" y="15605"/>
                  <a:pt x="21358" y="15575"/>
                  <a:pt x="21099" y="15512"/>
                </a:cubicBezTo>
                <a:cubicBezTo>
                  <a:pt x="21004" y="15489"/>
                  <a:pt x="20830" y="15419"/>
                  <a:pt x="20711" y="15355"/>
                </a:cubicBezTo>
                <a:cubicBezTo>
                  <a:pt x="20592" y="15292"/>
                  <a:pt x="20347" y="15188"/>
                  <a:pt x="20166" y="15124"/>
                </a:cubicBezTo>
                <a:cubicBezTo>
                  <a:pt x="19853" y="15013"/>
                  <a:pt x="19740" y="14965"/>
                  <a:pt x="19235" y="14732"/>
                </a:cubicBezTo>
                <a:cubicBezTo>
                  <a:pt x="19117" y="14679"/>
                  <a:pt x="18934" y="14599"/>
                  <a:pt x="18827" y="14555"/>
                </a:cubicBezTo>
                <a:cubicBezTo>
                  <a:pt x="18720" y="14511"/>
                  <a:pt x="18388" y="14363"/>
                  <a:pt x="18090" y="14227"/>
                </a:cubicBezTo>
                <a:cubicBezTo>
                  <a:pt x="17791" y="14090"/>
                  <a:pt x="17328" y="13896"/>
                  <a:pt x="17061" y="13795"/>
                </a:cubicBezTo>
                <a:cubicBezTo>
                  <a:pt x="16795" y="13694"/>
                  <a:pt x="16410" y="13534"/>
                  <a:pt x="16208" y="13440"/>
                </a:cubicBezTo>
                <a:cubicBezTo>
                  <a:pt x="16005" y="13346"/>
                  <a:pt x="15775" y="13253"/>
                  <a:pt x="15697" y="13235"/>
                </a:cubicBezTo>
                <a:cubicBezTo>
                  <a:pt x="15619" y="13216"/>
                  <a:pt x="15535" y="13162"/>
                  <a:pt x="15510" y="13115"/>
                </a:cubicBezTo>
                <a:cubicBezTo>
                  <a:pt x="15485" y="13068"/>
                  <a:pt x="15330" y="12985"/>
                  <a:pt x="15167" y="12931"/>
                </a:cubicBezTo>
                <a:cubicBezTo>
                  <a:pt x="15003" y="12877"/>
                  <a:pt x="14816" y="12799"/>
                  <a:pt x="14752" y="12756"/>
                </a:cubicBezTo>
                <a:cubicBezTo>
                  <a:pt x="14688" y="12713"/>
                  <a:pt x="14561" y="12661"/>
                  <a:pt x="14469" y="12640"/>
                </a:cubicBezTo>
                <a:cubicBezTo>
                  <a:pt x="14378" y="12618"/>
                  <a:pt x="14239" y="12547"/>
                  <a:pt x="14160" y="12482"/>
                </a:cubicBezTo>
                <a:cubicBezTo>
                  <a:pt x="14081" y="12416"/>
                  <a:pt x="13987" y="12363"/>
                  <a:pt x="13951" y="12363"/>
                </a:cubicBezTo>
                <a:cubicBezTo>
                  <a:pt x="13915" y="12363"/>
                  <a:pt x="13801" y="12298"/>
                  <a:pt x="13698" y="12218"/>
                </a:cubicBezTo>
                <a:cubicBezTo>
                  <a:pt x="13502" y="12067"/>
                  <a:pt x="13048" y="11823"/>
                  <a:pt x="12963" y="11823"/>
                </a:cubicBezTo>
                <a:cubicBezTo>
                  <a:pt x="12936" y="11823"/>
                  <a:pt x="12903" y="11795"/>
                  <a:pt x="12889" y="11762"/>
                </a:cubicBezTo>
                <a:cubicBezTo>
                  <a:pt x="12854" y="11673"/>
                  <a:pt x="13035" y="11587"/>
                  <a:pt x="13287" y="11574"/>
                </a:cubicBezTo>
                <a:cubicBezTo>
                  <a:pt x="13409" y="11568"/>
                  <a:pt x="13589" y="11512"/>
                  <a:pt x="13685" y="11449"/>
                </a:cubicBezTo>
                <a:cubicBezTo>
                  <a:pt x="13781" y="11386"/>
                  <a:pt x="13895" y="11312"/>
                  <a:pt x="13937" y="11284"/>
                </a:cubicBezTo>
                <a:cubicBezTo>
                  <a:pt x="13980" y="11255"/>
                  <a:pt x="14074" y="11217"/>
                  <a:pt x="14145" y="11198"/>
                </a:cubicBezTo>
                <a:cubicBezTo>
                  <a:pt x="14217" y="11179"/>
                  <a:pt x="14341" y="11082"/>
                  <a:pt x="14422" y="10982"/>
                </a:cubicBezTo>
                <a:cubicBezTo>
                  <a:pt x="14503" y="10883"/>
                  <a:pt x="14587" y="10802"/>
                  <a:pt x="14608" y="10802"/>
                </a:cubicBezTo>
                <a:cubicBezTo>
                  <a:pt x="14629" y="10802"/>
                  <a:pt x="14707" y="10699"/>
                  <a:pt x="14781" y="10572"/>
                </a:cubicBezTo>
                <a:cubicBezTo>
                  <a:pt x="14892" y="10382"/>
                  <a:pt x="14920" y="10279"/>
                  <a:pt x="14940" y="9987"/>
                </a:cubicBezTo>
                <a:cubicBezTo>
                  <a:pt x="14975" y="9462"/>
                  <a:pt x="14928" y="8914"/>
                  <a:pt x="14793" y="8308"/>
                </a:cubicBezTo>
                <a:cubicBezTo>
                  <a:pt x="14726" y="8005"/>
                  <a:pt x="14636" y="7944"/>
                  <a:pt x="14675" y="8228"/>
                </a:cubicBezTo>
                <a:cubicBezTo>
                  <a:pt x="14690" y="8339"/>
                  <a:pt x="14727" y="8522"/>
                  <a:pt x="14757" y="8633"/>
                </a:cubicBezTo>
                <a:cubicBezTo>
                  <a:pt x="14823" y="8881"/>
                  <a:pt x="14826" y="9427"/>
                  <a:pt x="14765" y="9839"/>
                </a:cubicBezTo>
                <a:cubicBezTo>
                  <a:pt x="14729" y="10079"/>
                  <a:pt x="14693" y="10171"/>
                  <a:pt x="14596" y="10263"/>
                </a:cubicBezTo>
                <a:cubicBezTo>
                  <a:pt x="14529" y="10328"/>
                  <a:pt x="14412" y="10468"/>
                  <a:pt x="14337" y="10576"/>
                </a:cubicBezTo>
                <a:cubicBezTo>
                  <a:pt x="14114" y="10897"/>
                  <a:pt x="13795" y="11161"/>
                  <a:pt x="13592" y="11193"/>
                </a:cubicBezTo>
                <a:cubicBezTo>
                  <a:pt x="13490" y="11209"/>
                  <a:pt x="13386" y="11242"/>
                  <a:pt x="13362" y="11266"/>
                </a:cubicBezTo>
                <a:cubicBezTo>
                  <a:pt x="13337" y="11291"/>
                  <a:pt x="13229" y="11316"/>
                  <a:pt x="13122" y="11322"/>
                </a:cubicBezTo>
                <a:cubicBezTo>
                  <a:pt x="13016" y="11328"/>
                  <a:pt x="12800" y="11352"/>
                  <a:pt x="12643" y="11375"/>
                </a:cubicBezTo>
                <a:cubicBezTo>
                  <a:pt x="12469" y="11401"/>
                  <a:pt x="12326" y="11393"/>
                  <a:pt x="12275" y="11355"/>
                </a:cubicBezTo>
                <a:cubicBezTo>
                  <a:pt x="12229" y="11320"/>
                  <a:pt x="12025" y="11249"/>
                  <a:pt x="11823" y="11195"/>
                </a:cubicBezTo>
                <a:cubicBezTo>
                  <a:pt x="10797" y="10926"/>
                  <a:pt x="10772" y="10914"/>
                  <a:pt x="10879" y="10729"/>
                </a:cubicBezTo>
                <a:cubicBezTo>
                  <a:pt x="10971" y="10571"/>
                  <a:pt x="11365" y="10164"/>
                  <a:pt x="11480" y="10110"/>
                </a:cubicBezTo>
                <a:cubicBezTo>
                  <a:pt x="11628" y="10039"/>
                  <a:pt x="11667" y="9959"/>
                  <a:pt x="11667" y="9719"/>
                </a:cubicBezTo>
                <a:cubicBezTo>
                  <a:pt x="11667" y="9594"/>
                  <a:pt x="11691" y="9414"/>
                  <a:pt x="11720" y="9321"/>
                </a:cubicBezTo>
                <a:cubicBezTo>
                  <a:pt x="11749" y="9227"/>
                  <a:pt x="11797" y="9072"/>
                  <a:pt x="11827" y="8975"/>
                </a:cubicBezTo>
                <a:cubicBezTo>
                  <a:pt x="11859" y="8870"/>
                  <a:pt x="11969" y="8718"/>
                  <a:pt x="12099" y="8601"/>
                </a:cubicBezTo>
                <a:cubicBezTo>
                  <a:pt x="12305" y="8415"/>
                  <a:pt x="12560" y="8040"/>
                  <a:pt x="12560" y="7922"/>
                </a:cubicBezTo>
                <a:cubicBezTo>
                  <a:pt x="12560" y="7829"/>
                  <a:pt x="12440" y="7680"/>
                  <a:pt x="12365" y="7680"/>
                </a:cubicBezTo>
                <a:cubicBezTo>
                  <a:pt x="12258" y="7680"/>
                  <a:pt x="12234" y="7574"/>
                  <a:pt x="12304" y="7409"/>
                </a:cubicBezTo>
                <a:cubicBezTo>
                  <a:pt x="12338" y="7329"/>
                  <a:pt x="12366" y="7169"/>
                  <a:pt x="12366" y="7052"/>
                </a:cubicBezTo>
                <a:cubicBezTo>
                  <a:pt x="12366" y="6898"/>
                  <a:pt x="12401" y="6778"/>
                  <a:pt x="12493" y="6615"/>
                </a:cubicBezTo>
                <a:cubicBezTo>
                  <a:pt x="12563" y="6491"/>
                  <a:pt x="12721" y="6196"/>
                  <a:pt x="12844" y="5959"/>
                </a:cubicBezTo>
                <a:cubicBezTo>
                  <a:pt x="12967" y="5723"/>
                  <a:pt x="13093" y="5514"/>
                  <a:pt x="13126" y="5495"/>
                </a:cubicBezTo>
                <a:cubicBezTo>
                  <a:pt x="13206" y="5448"/>
                  <a:pt x="13366" y="5619"/>
                  <a:pt x="13436" y="5827"/>
                </a:cubicBezTo>
                <a:cubicBezTo>
                  <a:pt x="13467" y="5920"/>
                  <a:pt x="13532" y="6013"/>
                  <a:pt x="13579" y="6032"/>
                </a:cubicBezTo>
                <a:cubicBezTo>
                  <a:pt x="13627" y="6051"/>
                  <a:pt x="13779" y="6267"/>
                  <a:pt x="13918" y="6511"/>
                </a:cubicBezTo>
                <a:cubicBezTo>
                  <a:pt x="14057" y="6756"/>
                  <a:pt x="14176" y="6931"/>
                  <a:pt x="14183" y="6899"/>
                </a:cubicBezTo>
                <a:cubicBezTo>
                  <a:pt x="14198" y="6829"/>
                  <a:pt x="14004" y="6420"/>
                  <a:pt x="13899" y="6301"/>
                </a:cubicBezTo>
                <a:cubicBezTo>
                  <a:pt x="13856" y="6253"/>
                  <a:pt x="13691" y="6014"/>
                  <a:pt x="13532" y="5771"/>
                </a:cubicBezTo>
                <a:lnTo>
                  <a:pt x="13244" y="5328"/>
                </a:lnTo>
                <a:lnTo>
                  <a:pt x="13373" y="4928"/>
                </a:lnTo>
                <a:cubicBezTo>
                  <a:pt x="13444" y="4708"/>
                  <a:pt x="13531" y="4488"/>
                  <a:pt x="13567" y="4438"/>
                </a:cubicBezTo>
                <a:cubicBezTo>
                  <a:pt x="13603" y="4389"/>
                  <a:pt x="13726" y="4159"/>
                  <a:pt x="13840" y="3928"/>
                </a:cubicBezTo>
                <a:cubicBezTo>
                  <a:pt x="13954" y="3697"/>
                  <a:pt x="14067" y="3481"/>
                  <a:pt x="14090" y="3448"/>
                </a:cubicBezTo>
                <a:cubicBezTo>
                  <a:pt x="14113" y="3415"/>
                  <a:pt x="14182" y="3266"/>
                  <a:pt x="14244" y="3117"/>
                </a:cubicBezTo>
                <a:cubicBezTo>
                  <a:pt x="14306" y="2968"/>
                  <a:pt x="14425" y="2756"/>
                  <a:pt x="14508" y="2644"/>
                </a:cubicBezTo>
                <a:cubicBezTo>
                  <a:pt x="14611" y="2506"/>
                  <a:pt x="14656" y="2401"/>
                  <a:pt x="14648" y="2314"/>
                </a:cubicBezTo>
                <a:cubicBezTo>
                  <a:pt x="14630" y="2125"/>
                  <a:pt x="14573" y="2163"/>
                  <a:pt x="14433" y="2460"/>
                </a:cubicBezTo>
                <a:cubicBezTo>
                  <a:pt x="14230" y="2890"/>
                  <a:pt x="14019" y="3312"/>
                  <a:pt x="13957" y="3415"/>
                </a:cubicBezTo>
                <a:cubicBezTo>
                  <a:pt x="13925" y="3468"/>
                  <a:pt x="13811" y="3683"/>
                  <a:pt x="13704" y="3895"/>
                </a:cubicBezTo>
                <a:cubicBezTo>
                  <a:pt x="13410" y="4477"/>
                  <a:pt x="13137" y="4918"/>
                  <a:pt x="13072" y="4918"/>
                </a:cubicBezTo>
                <a:cubicBezTo>
                  <a:pt x="13040" y="4918"/>
                  <a:pt x="12959" y="4855"/>
                  <a:pt x="12893" y="4779"/>
                </a:cubicBezTo>
                <a:cubicBezTo>
                  <a:pt x="12827" y="4702"/>
                  <a:pt x="12744" y="4623"/>
                  <a:pt x="12709" y="4603"/>
                </a:cubicBezTo>
                <a:cubicBezTo>
                  <a:pt x="12607" y="4545"/>
                  <a:pt x="12688" y="4898"/>
                  <a:pt x="12810" y="5047"/>
                </a:cubicBezTo>
                <a:cubicBezTo>
                  <a:pt x="12864" y="5113"/>
                  <a:pt x="12909" y="5216"/>
                  <a:pt x="12909" y="5275"/>
                </a:cubicBezTo>
                <a:cubicBezTo>
                  <a:pt x="12909" y="5473"/>
                  <a:pt x="12339" y="6583"/>
                  <a:pt x="12129" y="6794"/>
                </a:cubicBezTo>
                <a:cubicBezTo>
                  <a:pt x="11992" y="6931"/>
                  <a:pt x="11927" y="7040"/>
                  <a:pt x="11912" y="7160"/>
                </a:cubicBezTo>
                <a:cubicBezTo>
                  <a:pt x="11899" y="7258"/>
                  <a:pt x="11851" y="7357"/>
                  <a:pt x="11798" y="7394"/>
                </a:cubicBezTo>
                <a:cubicBezTo>
                  <a:pt x="11748" y="7429"/>
                  <a:pt x="11697" y="7508"/>
                  <a:pt x="11685" y="7568"/>
                </a:cubicBezTo>
                <a:cubicBezTo>
                  <a:pt x="11673" y="7628"/>
                  <a:pt x="11572" y="7823"/>
                  <a:pt x="11461" y="8002"/>
                </a:cubicBezTo>
                <a:cubicBezTo>
                  <a:pt x="11351" y="8182"/>
                  <a:pt x="11201" y="8432"/>
                  <a:pt x="11129" y="8560"/>
                </a:cubicBezTo>
                <a:cubicBezTo>
                  <a:pt x="10683" y="9352"/>
                  <a:pt x="10567" y="9541"/>
                  <a:pt x="10546" y="9509"/>
                </a:cubicBezTo>
                <a:cubicBezTo>
                  <a:pt x="10486" y="9415"/>
                  <a:pt x="10586" y="7064"/>
                  <a:pt x="10657" y="6933"/>
                </a:cubicBezTo>
                <a:cubicBezTo>
                  <a:pt x="10689" y="6872"/>
                  <a:pt x="10690" y="6839"/>
                  <a:pt x="10658" y="6809"/>
                </a:cubicBezTo>
                <a:cubicBezTo>
                  <a:pt x="10634" y="6786"/>
                  <a:pt x="10626" y="6723"/>
                  <a:pt x="10640" y="6668"/>
                </a:cubicBezTo>
                <a:cubicBezTo>
                  <a:pt x="10669" y="6559"/>
                  <a:pt x="10693" y="6288"/>
                  <a:pt x="10810" y="4756"/>
                </a:cubicBezTo>
                <a:cubicBezTo>
                  <a:pt x="10853" y="4188"/>
                  <a:pt x="10899" y="3659"/>
                  <a:pt x="10912" y="3580"/>
                </a:cubicBezTo>
                <a:cubicBezTo>
                  <a:pt x="10927" y="3487"/>
                  <a:pt x="10913" y="3410"/>
                  <a:pt x="10870" y="3355"/>
                </a:cubicBezTo>
                <a:cubicBezTo>
                  <a:pt x="10814" y="3282"/>
                  <a:pt x="10798" y="3287"/>
                  <a:pt x="10751" y="3386"/>
                </a:cubicBezTo>
                <a:cubicBezTo>
                  <a:pt x="10721" y="3449"/>
                  <a:pt x="10695" y="3637"/>
                  <a:pt x="10692" y="3804"/>
                </a:cubicBezTo>
                <a:cubicBezTo>
                  <a:pt x="10684" y="4253"/>
                  <a:pt x="10666" y="4546"/>
                  <a:pt x="10623" y="4949"/>
                </a:cubicBezTo>
                <a:cubicBezTo>
                  <a:pt x="10601" y="5147"/>
                  <a:pt x="10574" y="5443"/>
                  <a:pt x="10561" y="5608"/>
                </a:cubicBezTo>
                <a:cubicBezTo>
                  <a:pt x="10549" y="5774"/>
                  <a:pt x="10523" y="5963"/>
                  <a:pt x="10504" y="6029"/>
                </a:cubicBezTo>
                <a:cubicBezTo>
                  <a:pt x="10486" y="6095"/>
                  <a:pt x="10461" y="6198"/>
                  <a:pt x="10449" y="6258"/>
                </a:cubicBezTo>
                <a:cubicBezTo>
                  <a:pt x="10436" y="6318"/>
                  <a:pt x="10413" y="6354"/>
                  <a:pt x="10397" y="6338"/>
                </a:cubicBezTo>
                <a:cubicBezTo>
                  <a:pt x="10359" y="6302"/>
                  <a:pt x="10366" y="1956"/>
                  <a:pt x="10405" y="1426"/>
                </a:cubicBezTo>
                <a:cubicBezTo>
                  <a:pt x="10431" y="1067"/>
                  <a:pt x="10426" y="1015"/>
                  <a:pt x="10356" y="922"/>
                </a:cubicBezTo>
                <a:cubicBezTo>
                  <a:pt x="10312" y="865"/>
                  <a:pt x="10286" y="775"/>
                  <a:pt x="10296" y="722"/>
                </a:cubicBezTo>
                <a:cubicBezTo>
                  <a:pt x="10314" y="638"/>
                  <a:pt x="10311" y="637"/>
                  <a:pt x="10273" y="715"/>
                </a:cubicBezTo>
                <a:cubicBezTo>
                  <a:pt x="10177" y="913"/>
                  <a:pt x="10149" y="1018"/>
                  <a:pt x="10197" y="1001"/>
                </a:cubicBezTo>
                <a:cubicBezTo>
                  <a:pt x="10265" y="979"/>
                  <a:pt x="10309" y="1348"/>
                  <a:pt x="10289" y="1766"/>
                </a:cubicBezTo>
                <a:cubicBezTo>
                  <a:pt x="10279" y="1964"/>
                  <a:pt x="10262" y="2856"/>
                  <a:pt x="10250" y="3747"/>
                </a:cubicBezTo>
                <a:cubicBezTo>
                  <a:pt x="10238" y="4639"/>
                  <a:pt x="10211" y="5652"/>
                  <a:pt x="10189" y="5999"/>
                </a:cubicBezTo>
                <a:cubicBezTo>
                  <a:pt x="10167" y="6345"/>
                  <a:pt x="10148" y="6763"/>
                  <a:pt x="10147" y="6927"/>
                </a:cubicBezTo>
                <a:cubicBezTo>
                  <a:pt x="10146" y="7091"/>
                  <a:pt x="10117" y="7290"/>
                  <a:pt x="10084" y="7368"/>
                </a:cubicBezTo>
                <a:lnTo>
                  <a:pt x="10024" y="7511"/>
                </a:lnTo>
                <a:lnTo>
                  <a:pt x="9956" y="7372"/>
                </a:lnTo>
                <a:cubicBezTo>
                  <a:pt x="9919" y="7296"/>
                  <a:pt x="9896" y="7214"/>
                  <a:pt x="9905" y="7191"/>
                </a:cubicBezTo>
                <a:cubicBezTo>
                  <a:pt x="9915" y="7167"/>
                  <a:pt x="9905" y="7131"/>
                  <a:pt x="9883" y="7110"/>
                </a:cubicBezTo>
                <a:cubicBezTo>
                  <a:pt x="9861" y="7089"/>
                  <a:pt x="9843" y="7017"/>
                  <a:pt x="9843" y="6949"/>
                </a:cubicBezTo>
                <a:cubicBezTo>
                  <a:pt x="9843" y="6880"/>
                  <a:pt x="9810" y="6740"/>
                  <a:pt x="9770" y="6637"/>
                </a:cubicBezTo>
                <a:cubicBezTo>
                  <a:pt x="9729" y="6534"/>
                  <a:pt x="9649" y="6152"/>
                  <a:pt x="9592" y="5789"/>
                </a:cubicBezTo>
                <a:cubicBezTo>
                  <a:pt x="9518" y="5320"/>
                  <a:pt x="9460" y="5084"/>
                  <a:pt x="9393" y="4974"/>
                </a:cubicBezTo>
                <a:lnTo>
                  <a:pt x="9299" y="4819"/>
                </a:lnTo>
                <a:lnTo>
                  <a:pt x="9358" y="4344"/>
                </a:lnTo>
                <a:cubicBezTo>
                  <a:pt x="9424" y="3808"/>
                  <a:pt x="9424" y="3806"/>
                  <a:pt x="9396" y="3849"/>
                </a:cubicBezTo>
                <a:cubicBezTo>
                  <a:pt x="9385" y="3866"/>
                  <a:pt x="9350" y="4094"/>
                  <a:pt x="9319" y="4354"/>
                </a:cubicBezTo>
                <a:cubicBezTo>
                  <a:pt x="9287" y="4615"/>
                  <a:pt x="9236" y="4909"/>
                  <a:pt x="9205" y="5008"/>
                </a:cubicBezTo>
                <a:cubicBezTo>
                  <a:pt x="9175" y="5107"/>
                  <a:pt x="9140" y="5236"/>
                  <a:pt x="9129" y="5294"/>
                </a:cubicBezTo>
                <a:cubicBezTo>
                  <a:pt x="9100" y="5442"/>
                  <a:pt x="9048" y="5424"/>
                  <a:pt x="8970" y="5240"/>
                </a:cubicBezTo>
                <a:cubicBezTo>
                  <a:pt x="8919" y="5119"/>
                  <a:pt x="8898" y="4903"/>
                  <a:pt x="8883" y="4324"/>
                </a:cubicBezTo>
                <a:cubicBezTo>
                  <a:pt x="8872" y="3908"/>
                  <a:pt x="8857" y="3556"/>
                  <a:pt x="8849" y="3543"/>
                </a:cubicBezTo>
                <a:cubicBezTo>
                  <a:pt x="8841" y="3529"/>
                  <a:pt x="8834" y="3760"/>
                  <a:pt x="8834" y="4058"/>
                </a:cubicBezTo>
                <a:cubicBezTo>
                  <a:pt x="8834" y="4355"/>
                  <a:pt x="8823" y="4615"/>
                  <a:pt x="8810" y="4636"/>
                </a:cubicBezTo>
                <a:cubicBezTo>
                  <a:pt x="8764" y="4707"/>
                  <a:pt x="8651" y="4562"/>
                  <a:pt x="8599" y="4365"/>
                </a:cubicBezTo>
                <a:cubicBezTo>
                  <a:pt x="8571" y="4256"/>
                  <a:pt x="8525" y="4146"/>
                  <a:pt x="8497" y="4120"/>
                </a:cubicBezTo>
                <a:cubicBezTo>
                  <a:pt x="8469" y="4093"/>
                  <a:pt x="8446" y="4013"/>
                  <a:pt x="8446" y="3940"/>
                </a:cubicBezTo>
                <a:cubicBezTo>
                  <a:pt x="8446" y="3867"/>
                  <a:pt x="8393" y="3567"/>
                  <a:pt x="8329" y="3272"/>
                </a:cubicBezTo>
                <a:cubicBezTo>
                  <a:pt x="8246" y="2886"/>
                  <a:pt x="8214" y="2624"/>
                  <a:pt x="8214" y="2327"/>
                </a:cubicBezTo>
                <a:cubicBezTo>
                  <a:pt x="8214" y="1928"/>
                  <a:pt x="8211" y="1916"/>
                  <a:pt x="8115" y="1916"/>
                </a:cubicBezTo>
                <a:cubicBezTo>
                  <a:pt x="8061" y="1916"/>
                  <a:pt x="8007" y="1956"/>
                  <a:pt x="7995" y="2004"/>
                </a:cubicBezTo>
                <a:cubicBezTo>
                  <a:pt x="7971" y="2101"/>
                  <a:pt x="8064" y="2593"/>
                  <a:pt x="8178" y="2971"/>
                </a:cubicBezTo>
                <a:cubicBezTo>
                  <a:pt x="8256" y="3228"/>
                  <a:pt x="8275" y="3509"/>
                  <a:pt x="8219" y="3562"/>
                </a:cubicBezTo>
                <a:cubicBezTo>
                  <a:pt x="8178" y="3602"/>
                  <a:pt x="8049" y="3385"/>
                  <a:pt x="7973" y="3147"/>
                </a:cubicBezTo>
                <a:cubicBezTo>
                  <a:pt x="7750" y="2452"/>
                  <a:pt x="7593" y="1924"/>
                  <a:pt x="7593" y="1876"/>
                </a:cubicBezTo>
                <a:cubicBezTo>
                  <a:pt x="7593" y="1844"/>
                  <a:pt x="7560" y="1712"/>
                  <a:pt x="7520" y="1582"/>
                </a:cubicBezTo>
                <a:cubicBezTo>
                  <a:pt x="7480" y="1452"/>
                  <a:pt x="7425" y="1249"/>
                  <a:pt x="7398" y="1130"/>
                </a:cubicBezTo>
                <a:cubicBezTo>
                  <a:pt x="7371" y="1011"/>
                  <a:pt x="7318" y="884"/>
                  <a:pt x="7281" y="848"/>
                </a:cubicBezTo>
                <a:cubicBezTo>
                  <a:pt x="7219" y="788"/>
                  <a:pt x="7217" y="801"/>
                  <a:pt x="7263" y="1035"/>
                </a:cubicBezTo>
                <a:cubicBezTo>
                  <a:pt x="7290" y="1173"/>
                  <a:pt x="7356" y="1434"/>
                  <a:pt x="7409" y="1616"/>
                </a:cubicBezTo>
                <a:cubicBezTo>
                  <a:pt x="7800" y="2941"/>
                  <a:pt x="7940" y="3639"/>
                  <a:pt x="7773" y="3426"/>
                </a:cubicBezTo>
                <a:cubicBezTo>
                  <a:pt x="7748" y="3394"/>
                  <a:pt x="7662" y="3349"/>
                  <a:pt x="7581" y="3325"/>
                </a:cubicBezTo>
                <a:cubicBezTo>
                  <a:pt x="7468" y="3292"/>
                  <a:pt x="7417" y="3307"/>
                  <a:pt x="7358" y="3389"/>
                </a:cubicBezTo>
                <a:cubicBezTo>
                  <a:pt x="7217" y="3587"/>
                  <a:pt x="7262" y="3837"/>
                  <a:pt x="7525" y="4310"/>
                </a:cubicBezTo>
                <a:cubicBezTo>
                  <a:pt x="7586" y="4421"/>
                  <a:pt x="7675" y="4637"/>
                  <a:pt x="7722" y="4790"/>
                </a:cubicBezTo>
                <a:cubicBezTo>
                  <a:pt x="7768" y="4943"/>
                  <a:pt x="7834" y="5109"/>
                  <a:pt x="7868" y="5158"/>
                </a:cubicBezTo>
                <a:cubicBezTo>
                  <a:pt x="7946" y="5271"/>
                  <a:pt x="8104" y="5873"/>
                  <a:pt x="8075" y="5946"/>
                </a:cubicBezTo>
                <a:cubicBezTo>
                  <a:pt x="8063" y="5975"/>
                  <a:pt x="8030" y="5999"/>
                  <a:pt x="8001" y="5999"/>
                </a:cubicBezTo>
                <a:cubicBezTo>
                  <a:pt x="7878" y="5999"/>
                  <a:pt x="7207" y="4781"/>
                  <a:pt x="6976" y="4138"/>
                </a:cubicBezTo>
                <a:cubicBezTo>
                  <a:pt x="6934" y="4022"/>
                  <a:pt x="6779" y="3681"/>
                  <a:pt x="6631" y="3380"/>
                </a:cubicBezTo>
                <a:cubicBezTo>
                  <a:pt x="6482" y="3078"/>
                  <a:pt x="6313" y="2695"/>
                  <a:pt x="6253" y="2527"/>
                </a:cubicBezTo>
                <a:cubicBezTo>
                  <a:pt x="6173" y="2298"/>
                  <a:pt x="6126" y="2224"/>
                  <a:pt x="6066" y="2234"/>
                </a:cubicBezTo>
                <a:cubicBezTo>
                  <a:pt x="6007" y="2243"/>
                  <a:pt x="5925" y="2116"/>
                  <a:pt x="5744" y="1736"/>
                </a:cubicBezTo>
                <a:cubicBezTo>
                  <a:pt x="5611" y="1455"/>
                  <a:pt x="5392" y="1003"/>
                  <a:pt x="5257" y="730"/>
                </a:cubicBezTo>
                <a:cubicBezTo>
                  <a:pt x="5122" y="457"/>
                  <a:pt x="4984" y="175"/>
                  <a:pt x="4951" y="105"/>
                </a:cubicBezTo>
                <a:cubicBezTo>
                  <a:pt x="4917" y="35"/>
                  <a:pt x="4868" y="-11"/>
                  <a:pt x="4842" y="3"/>
                </a:cubicBezTo>
                <a:close/>
                <a:moveTo>
                  <a:pt x="7032" y="115"/>
                </a:moveTo>
                <a:cubicBezTo>
                  <a:pt x="7019" y="115"/>
                  <a:pt x="7037" y="216"/>
                  <a:pt x="7072" y="340"/>
                </a:cubicBezTo>
                <a:cubicBezTo>
                  <a:pt x="7106" y="464"/>
                  <a:pt x="7143" y="600"/>
                  <a:pt x="7155" y="643"/>
                </a:cubicBezTo>
                <a:cubicBezTo>
                  <a:pt x="7166" y="685"/>
                  <a:pt x="7183" y="709"/>
                  <a:pt x="7193" y="693"/>
                </a:cubicBezTo>
                <a:cubicBezTo>
                  <a:pt x="7215" y="660"/>
                  <a:pt x="7063" y="115"/>
                  <a:pt x="7032" y="115"/>
                </a:cubicBezTo>
                <a:close/>
                <a:moveTo>
                  <a:pt x="17" y="175"/>
                </a:moveTo>
                <a:cubicBezTo>
                  <a:pt x="-18" y="175"/>
                  <a:pt x="3" y="257"/>
                  <a:pt x="75" y="400"/>
                </a:cubicBezTo>
                <a:cubicBezTo>
                  <a:pt x="135" y="520"/>
                  <a:pt x="144" y="487"/>
                  <a:pt x="96" y="325"/>
                </a:cubicBezTo>
                <a:cubicBezTo>
                  <a:pt x="71" y="242"/>
                  <a:pt x="36" y="175"/>
                  <a:pt x="17" y="175"/>
                </a:cubicBezTo>
                <a:close/>
                <a:moveTo>
                  <a:pt x="8962" y="2299"/>
                </a:moveTo>
                <a:cubicBezTo>
                  <a:pt x="8958" y="2306"/>
                  <a:pt x="8955" y="2327"/>
                  <a:pt x="8954" y="2362"/>
                </a:cubicBezTo>
                <a:cubicBezTo>
                  <a:pt x="8952" y="2425"/>
                  <a:pt x="8961" y="2460"/>
                  <a:pt x="8974" y="2440"/>
                </a:cubicBezTo>
                <a:cubicBezTo>
                  <a:pt x="8987" y="2420"/>
                  <a:pt x="8988" y="2369"/>
                  <a:pt x="8977" y="2326"/>
                </a:cubicBezTo>
                <a:cubicBezTo>
                  <a:pt x="8971" y="2302"/>
                  <a:pt x="8966" y="2293"/>
                  <a:pt x="8962" y="2299"/>
                </a:cubicBezTo>
                <a:close/>
                <a:moveTo>
                  <a:pt x="4896" y="2765"/>
                </a:moveTo>
                <a:cubicBezTo>
                  <a:pt x="4863" y="2770"/>
                  <a:pt x="4837" y="2816"/>
                  <a:pt x="4837" y="2901"/>
                </a:cubicBezTo>
                <a:cubicBezTo>
                  <a:pt x="4837" y="3007"/>
                  <a:pt x="4870" y="3080"/>
                  <a:pt x="4944" y="3140"/>
                </a:cubicBezTo>
                <a:cubicBezTo>
                  <a:pt x="5003" y="3187"/>
                  <a:pt x="5091" y="3309"/>
                  <a:pt x="5139" y="3411"/>
                </a:cubicBezTo>
                <a:cubicBezTo>
                  <a:pt x="5274" y="3694"/>
                  <a:pt x="5275" y="3634"/>
                  <a:pt x="5142" y="3282"/>
                </a:cubicBezTo>
                <a:cubicBezTo>
                  <a:pt x="5077" y="3109"/>
                  <a:pt x="5010" y="2926"/>
                  <a:pt x="4994" y="2877"/>
                </a:cubicBezTo>
                <a:cubicBezTo>
                  <a:pt x="4968" y="2796"/>
                  <a:pt x="4929" y="2760"/>
                  <a:pt x="4896" y="2765"/>
                </a:cubicBezTo>
                <a:close/>
                <a:moveTo>
                  <a:pt x="8893" y="3166"/>
                </a:moveTo>
                <a:cubicBezTo>
                  <a:pt x="8887" y="3155"/>
                  <a:pt x="8881" y="3193"/>
                  <a:pt x="8881" y="3267"/>
                </a:cubicBezTo>
                <a:cubicBezTo>
                  <a:pt x="8880" y="3366"/>
                  <a:pt x="8888" y="3414"/>
                  <a:pt x="8899" y="3374"/>
                </a:cubicBezTo>
                <a:cubicBezTo>
                  <a:pt x="8909" y="3333"/>
                  <a:pt x="8910" y="3252"/>
                  <a:pt x="8900" y="3193"/>
                </a:cubicBezTo>
                <a:cubicBezTo>
                  <a:pt x="8898" y="3179"/>
                  <a:pt x="8895" y="3170"/>
                  <a:pt x="8893" y="3166"/>
                </a:cubicBezTo>
                <a:close/>
                <a:moveTo>
                  <a:pt x="5252" y="3627"/>
                </a:moveTo>
                <a:lnTo>
                  <a:pt x="5365" y="3852"/>
                </a:lnTo>
                <a:cubicBezTo>
                  <a:pt x="5427" y="3976"/>
                  <a:pt x="5491" y="4078"/>
                  <a:pt x="5507" y="4078"/>
                </a:cubicBezTo>
                <a:cubicBezTo>
                  <a:pt x="5555" y="4078"/>
                  <a:pt x="5542" y="4050"/>
                  <a:pt x="5394" y="3834"/>
                </a:cubicBezTo>
                <a:lnTo>
                  <a:pt x="5252" y="3627"/>
                </a:lnTo>
                <a:close/>
                <a:moveTo>
                  <a:pt x="5575" y="4198"/>
                </a:moveTo>
                <a:cubicBezTo>
                  <a:pt x="5573" y="4201"/>
                  <a:pt x="5584" y="4225"/>
                  <a:pt x="5608" y="4273"/>
                </a:cubicBezTo>
                <a:cubicBezTo>
                  <a:pt x="5659" y="4373"/>
                  <a:pt x="5691" y="4405"/>
                  <a:pt x="5691" y="4355"/>
                </a:cubicBezTo>
                <a:cubicBezTo>
                  <a:pt x="5691" y="4343"/>
                  <a:pt x="5660" y="4295"/>
                  <a:pt x="5623" y="4250"/>
                </a:cubicBezTo>
                <a:cubicBezTo>
                  <a:pt x="5592" y="4213"/>
                  <a:pt x="5577" y="4195"/>
                  <a:pt x="5575" y="4198"/>
                </a:cubicBezTo>
                <a:close/>
                <a:moveTo>
                  <a:pt x="18536" y="4317"/>
                </a:moveTo>
                <a:cubicBezTo>
                  <a:pt x="18524" y="4321"/>
                  <a:pt x="18508" y="4337"/>
                  <a:pt x="18488" y="4368"/>
                </a:cubicBezTo>
                <a:cubicBezTo>
                  <a:pt x="18442" y="4440"/>
                  <a:pt x="18409" y="4531"/>
                  <a:pt x="18141" y="5332"/>
                </a:cubicBezTo>
                <a:cubicBezTo>
                  <a:pt x="18063" y="5567"/>
                  <a:pt x="18005" y="5759"/>
                  <a:pt x="18012" y="5759"/>
                </a:cubicBezTo>
                <a:cubicBezTo>
                  <a:pt x="18032" y="5759"/>
                  <a:pt x="18442" y="4788"/>
                  <a:pt x="18514" y="4567"/>
                </a:cubicBezTo>
                <a:cubicBezTo>
                  <a:pt x="18566" y="4410"/>
                  <a:pt x="18571" y="4307"/>
                  <a:pt x="18536" y="4317"/>
                </a:cubicBezTo>
                <a:close/>
                <a:moveTo>
                  <a:pt x="5828" y="4637"/>
                </a:moveTo>
                <a:cubicBezTo>
                  <a:pt x="5834" y="4665"/>
                  <a:pt x="5900" y="4798"/>
                  <a:pt x="6003" y="4989"/>
                </a:cubicBezTo>
                <a:cubicBezTo>
                  <a:pt x="6141" y="5242"/>
                  <a:pt x="6268" y="5452"/>
                  <a:pt x="6287" y="5454"/>
                </a:cubicBezTo>
                <a:cubicBezTo>
                  <a:pt x="6325" y="5460"/>
                  <a:pt x="5976" y="4826"/>
                  <a:pt x="5843" y="4648"/>
                </a:cubicBezTo>
                <a:cubicBezTo>
                  <a:pt x="5830" y="4632"/>
                  <a:pt x="5826" y="4628"/>
                  <a:pt x="5828" y="4637"/>
                </a:cubicBezTo>
                <a:close/>
                <a:moveTo>
                  <a:pt x="12381" y="5423"/>
                </a:moveTo>
                <a:cubicBezTo>
                  <a:pt x="12307" y="5429"/>
                  <a:pt x="12105" y="5570"/>
                  <a:pt x="11881" y="5777"/>
                </a:cubicBezTo>
                <a:cubicBezTo>
                  <a:pt x="11795" y="5855"/>
                  <a:pt x="11673" y="5963"/>
                  <a:pt x="11609" y="6017"/>
                </a:cubicBezTo>
                <a:cubicBezTo>
                  <a:pt x="11438" y="6160"/>
                  <a:pt x="11527" y="6140"/>
                  <a:pt x="11712" y="5994"/>
                </a:cubicBezTo>
                <a:cubicBezTo>
                  <a:pt x="11840" y="5893"/>
                  <a:pt x="12291" y="5704"/>
                  <a:pt x="12414" y="5700"/>
                </a:cubicBezTo>
                <a:cubicBezTo>
                  <a:pt x="12457" y="5698"/>
                  <a:pt x="12450" y="5471"/>
                  <a:pt x="12405" y="5429"/>
                </a:cubicBezTo>
                <a:cubicBezTo>
                  <a:pt x="12400" y="5424"/>
                  <a:pt x="12392" y="5423"/>
                  <a:pt x="12381" y="5423"/>
                </a:cubicBezTo>
                <a:close/>
                <a:moveTo>
                  <a:pt x="17850" y="6082"/>
                </a:moveTo>
                <a:cubicBezTo>
                  <a:pt x="17847" y="6082"/>
                  <a:pt x="17842" y="6084"/>
                  <a:pt x="17837" y="6089"/>
                </a:cubicBezTo>
                <a:cubicBezTo>
                  <a:pt x="17816" y="6109"/>
                  <a:pt x="17799" y="6152"/>
                  <a:pt x="17799" y="6183"/>
                </a:cubicBezTo>
                <a:cubicBezTo>
                  <a:pt x="17799" y="6269"/>
                  <a:pt x="17827" y="6250"/>
                  <a:pt x="17852" y="6146"/>
                </a:cubicBezTo>
                <a:cubicBezTo>
                  <a:pt x="17862" y="6106"/>
                  <a:pt x="17861" y="6082"/>
                  <a:pt x="17850" y="6082"/>
                </a:cubicBezTo>
                <a:close/>
                <a:moveTo>
                  <a:pt x="14452" y="7440"/>
                </a:moveTo>
                <a:cubicBezTo>
                  <a:pt x="14392" y="7440"/>
                  <a:pt x="14425" y="7646"/>
                  <a:pt x="14507" y="7781"/>
                </a:cubicBezTo>
                <a:cubicBezTo>
                  <a:pt x="14553" y="7858"/>
                  <a:pt x="14600" y="7907"/>
                  <a:pt x="14610" y="7891"/>
                </a:cubicBezTo>
                <a:cubicBezTo>
                  <a:pt x="14635" y="7852"/>
                  <a:pt x="14491" y="7440"/>
                  <a:pt x="14452" y="7440"/>
                </a:cubicBezTo>
                <a:close/>
                <a:moveTo>
                  <a:pt x="3864" y="8708"/>
                </a:moveTo>
                <a:cubicBezTo>
                  <a:pt x="3850" y="8708"/>
                  <a:pt x="3835" y="8711"/>
                  <a:pt x="3821" y="8720"/>
                </a:cubicBezTo>
                <a:cubicBezTo>
                  <a:pt x="3790" y="8739"/>
                  <a:pt x="3799" y="8753"/>
                  <a:pt x="3844" y="8756"/>
                </a:cubicBezTo>
                <a:cubicBezTo>
                  <a:pt x="3885" y="8759"/>
                  <a:pt x="3909" y="8744"/>
                  <a:pt x="3896" y="8724"/>
                </a:cubicBezTo>
                <a:cubicBezTo>
                  <a:pt x="3889" y="8714"/>
                  <a:pt x="3877" y="8709"/>
                  <a:pt x="3864" y="8708"/>
                </a:cubicBezTo>
                <a:close/>
                <a:moveTo>
                  <a:pt x="4019" y="8768"/>
                </a:moveTo>
                <a:cubicBezTo>
                  <a:pt x="4006" y="8767"/>
                  <a:pt x="3990" y="8771"/>
                  <a:pt x="3976" y="8780"/>
                </a:cubicBezTo>
                <a:cubicBezTo>
                  <a:pt x="3945" y="8799"/>
                  <a:pt x="3954" y="8813"/>
                  <a:pt x="4000" y="8816"/>
                </a:cubicBezTo>
                <a:cubicBezTo>
                  <a:pt x="4041" y="8819"/>
                  <a:pt x="4064" y="8805"/>
                  <a:pt x="4051" y="8785"/>
                </a:cubicBezTo>
                <a:cubicBezTo>
                  <a:pt x="4045" y="8775"/>
                  <a:pt x="4033" y="8769"/>
                  <a:pt x="4019" y="8768"/>
                </a:cubicBezTo>
                <a:close/>
                <a:moveTo>
                  <a:pt x="5586" y="8856"/>
                </a:moveTo>
                <a:cubicBezTo>
                  <a:pt x="5552" y="8852"/>
                  <a:pt x="5552" y="8869"/>
                  <a:pt x="5579" y="8919"/>
                </a:cubicBezTo>
                <a:cubicBezTo>
                  <a:pt x="5627" y="9008"/>
                  <a:pt x="5787" y="9035"/>
                  <a:pt x="5752" y="8948"/>
                </a:cubicBezTo>
                <a:cubicBezTo>
                  <a:pt x="5740" y="8919"/>
                  <a:pt x="5687" y="8882"/>
                  <a:pt x="5633" y="8866"/>
                </a:cubicBezTo>
                <a:cubicBezTo>
                  <a:pt x="5613" y="8860"/>
                  <a:pt x="5598" y="8857"/>
                  <a:pt x="5586" y="8856"/>
                </a:cubicBezTo>
                <a:close/>
                <a:moveTo>
                  <a:pt x="7161" y="13512"/>
                </a:moveTo>
                <a:cubicBezTo>
                  <a:pt x="7140" y="13502"/>
                  <a:pt x="7025" y="13536"/>
                  <a:pt x="6661" y="13651"/>
                </a:cubicBezTo>
                <a:cubicBezTo>
                  <a:pt x="6416" y="13729"/>
                  <a:pt x="6252" y="13796"/>
                  <a:pt x="6298" y="13799"/>
                </a:cubicBezTo>
                <a:cubicBezTo>
                  <a:pt x="6399" y="13805"/>
                  <a:pt x="7128" y="13583"/>
                  <a:pt x="7158" y="13537"/>
                </a:cubicBezTo>
                <a:cubicBezTo>
                  <a:pt x="7166" y="13524"/>
                  <a:pt x="7169" y="13516"/>
                  <a:pt x="7161" y="13512"/>
                </a:cubicBezTo>
                <a:close/>
                <a:moveTo>
                  <a:pt x="5685" y="13609"/>
                </a:moveTo>
                <a:cubicBezTo>
                  <a:pt x="5664" y="13614"/>
                  <a:pt x="5637" y="13623"/>
                  <a:pt x="5603" y="13635"/>
                </a:cubicBezTo>
                <a:cubicBezTo>
                  <a:pt x="5519" y="13664"/>
                  <a:pt x="5389" y="13727"/>
                  <a:pt x="5313" y="13777"/>
                </a:cubicBezTo>
                <a:cubicBezTo>
                  <a:pt x="5130" y="13895"/>
                  <a:pt x="4472" y="14165"/>
                  <a:pt x="4367" y="14165"/>
                </a:cubicBezTo>
                <a:cubicBezTo>
                  <a:pt x="4303" y="14165"/>
                  <a:pt x="4294" y="14182"/>
                  <a:pt x="4328" y="14245"/>
                </a:cubicBezTo>
                <a:cubicBezTo>
                  <a:pt x="4352" y="14289"/>
                  <a:pt x="4358" y="14346"/>
                  <a:pt x="4342" y="14371"/>
                </a:cubicBezTo>
                <a:cubicBezTo>
                  <a:pt x="4265" y="14494"/>
                  <a:pt x="5121" y="14264"/>
                  <a:pt x="5303" y="14113"/>
                </a:cubicBezTo>
                <a:cubicBezTo>
                  <a:pt x="5335" y="14086"/>
                  <a:pt x="5501" y="14026"/>
                  <a:pt x="5671" y="13980"/>
                </a:cubicBezTo>
                <a:cubicBezTo>
                  <a:pt x="5916" y="13913"/>
                  <a:pt x="5957" y="13888"/>
                  <a:pt x="5865" y="13863"/>
                </a:cubicBezTo>
                <a:cubicBezTo>
                  <a:pt x="5779" y="13839"/>
                  <a:pt x="5750" y="13799"/>
                  <a:pt x="5752" y="13706"/>
                </a:cubicBezTo>
                <a:cubicBezTo>
                  <a:pt x="5754" y="13621"/>
                  <a:pt x="5747" y="13596"/>
                  <a:pt x="5685" y="13609"/>
                </a:cubicBezTo>
                <a:close/>
                <a:moveTo>
                  <a:pt x="1059" y="14229"/>
                </a:moveTo>
                <a:cubicBezTo>
                  <a:pt x="962" y="14225"/>
                  <a:pt x="954" y="14237"/>
                  <a:pt x="997" y="14317"/>
                </a:cubicBezTo>
                <a:cubicBezTo>
                  <a:pt x="1024" y="14368"/>
                  <a:pt x="1072" y="14395"/>
                  <a:pt x="1102" y="14377"/>
                </a:cubicBezTo>
                <a:cubicBezTo>
                  <a:pt x="1132" y="14359"/>
                  <a:pt x="1239" y="14341"/>
                  <a:pt x="1338" y="14337"/>
                </a:cubicBezTo>
                <a:lnTo>
                  <a:pt x="1519" y="14329"/>
                </a:lnTo>
                <a:lnTo>
                  <a:pt x="1345" y="14282"/>
                </a:lnTo>
                <a:cubicBezTo>
                  <a:pt x="1249" y="14255"/>
                  <a:pt x="1120" y="14231"/>
                  <a:pt x="1059" y="14229"/>
                </a:cubicBezTo>
                <a:close/>
                <a:moveTo>
                  <a:pt x="17663" y="15728"/>
                </a:moveTo>
                <a:cubicBezTo>
                  <a:pt x="17642" y="15728"/>
                  <a:pt x="17650" y="15754"/>
                  <a:pt x="17682" y="15786"/>
                </a:cubicBezTo>
                <a:cubicBezTo>
                  <a:pt x="17714" y="15818"/>
                  <a:pt x="17758" y="15844"/>
                  <a:pt x="17779" y="15844"/>
                </a:cubicBezTo>
                <a:cubicBezTo>
                  <a:pt x="17800" y="15844"/>
                  <a:pt x="17792" y="15818"/>
                  <a:pt x="17760" y="15786"/>
                </a:cubicBezTo>
                <a:cubicBezTo>
                  <a:pt x="17728" y="15754"/>
                  <a:pt x="17684" y="15728"/>
                  <a:pt x="17663" y="15728"/>
                </a:cubicBezTo>
                <a:close/>
                <a:moveTo>
                  <a:pt x="17848" y="15852"/>
                </a:moveTo>
                <a:cubicBezTo>
                  <a:pt x="17838" y="15851"/>
                  <a:pt x="17836" y="15857"/>
                  <a:pt x="17842" y="15868"/>
                </a:cubicBezTo>
                <a:cubicBezTo>
                  <a:pt x="17868" y="15913"/>
                  <a:pt x="18375" y="16254"/>
                  <a:pt x="18749" y="16480"/>
                </a:cubicBezTo>
                <a:cubicBezTo>
                  <a:pt x="19013" y="16638"/>
                  <a:pt x="19032" y="16646"/>
                  <a:pt x="18980" y="16575"/>
                </a:cubicBezTo>
                <a:cubicBezTo>
                  <a:pt x="18960" y="16548"/>
                  <a:pt x="18839" y="16462"/>
                  <a:pt x="18711" y="16385"/>
                </a:cubicBezTo>
                <a:cubicBezTo>
                  <a:pt x="18583" y="16309"/>
                  <a:pt x="18459" y="16223"/>
                  <a:pt x="18435" y="16196"/>
                </a:cubicBezTo>
                <a:cubicBezTo>
                  <a:pt x="18411" y="16168"/>
                  <a:pt x="18297" y="16094"/>
                  <a:pt x="18182" y="16031"/>
                </a:cubicBezTo>
                <a:cubicBezTo>
                  <a:pt x="18067" y="15969"/>
                  <a:pt x="17939" y="15897"/>
                  <a:pt x="17896" y="15872"/>
                </a:cubicBezTo>
                <a:cubicBezTo>
                  <a:pt x="17874" y="15859"/>
                  <a:pt x="17858" y="15853"/>
                  <a:pt x="17848" y="15852"/>
                </a:cubicBezTo>
                <a:close/>
                <a:moveTo>
                  <a:pt x="19246" y="16754"/>
                </a:moveTo>
                <a:cubicBezTo>
                  <a:pt x="19230" y="16755"/>
                  <a:pt x="19276" y="16802"/>
                  <a:pt x="19390" y="16896"/>
                </a:cubicBezTo>
                <a:cubicBezTo>
                  <a:pt x="19486" y="16976"/>
                  <a:pt x="19591" y="17040"/>
                  <a:pt x="19623" y="17040"/>
                </a:cubicBezTo>
                <a:cubicBezTo>
                  <a:pt x="19655" y="17039"/>
                  <a:pt x="19587" y="16973"/>
                  <a:pt x="19472" y="16893"/>
                </a:cubicBezTo>
                <a:cubicBezTo>
                  <a:pt x="19339" y="16799"/>
                  <a:pt x="19262" y="16754"/>
                  <a:pt x="19246" y="16754"/>
                </a:cubicBezTo>
                <a:close/>
                <a:moveTo>
                  <a:pt x="11660" y="16956"/>
                </a:moveTo>
                <a:lnTo>
                  <a:pt x="11684" y="17165"/>
                </a:lnTo>
                <a:cubicBezTo>
                  <a:pt x="11697" y="17280"/>
                  <a:pt x="11740" y="17482"/>
                  <a:pt x="11780" y="17615"/>
                </a:cubicBezTo>
                <a:cubicBezTo>
                  <a:pt x="11819" y="17748"/>
                  <a:pt x="11863" y="17908"/>
                  <a:pt x="11877" y="17971"/>
                </a:cubicBezTo>
                <a:cubicBezTo>
                  <a:pt x="11891" y="18033"/>
                  <a:pt x="11911" y="18070"/>
                  <a:pt x="11922" y="18052"/>
                </a:cubicBezTo>
                <a:cubicBezTo>
                  <a:pt x="11948" y="18012"/>
                  <a:pt x="11811" y="17377"/>
                  <a:pt x="11725" y="17136"/>
                </a:cubicBezTo>
                <a:lnTo>
                  <a:pt x="11660" y="16956"/>
                </a:lnTo>
                <a:close/>
                <a:moveTo>
                  <a:pt x="19894" y="17171"/>
                </a:moveTo>
                <a:cubicBezTo>
                  <a:pt x="19856" y="17173"/>
                  <a:pt x="19863" y="17192"/>
                  <a:pt x="19914" y="17226"/>
                </a:cubicBezTo>
                <a:cubicBezTo>
                  <a:pt x="20020" y="17297"/>
                  <a:pt x="20081" y="17297"/>
                  <a:pt x="20010" y="17226"/>
                </a:cubicBezTo>
                <a:cubicBezTo>
                  <a:pt x="19978" y="17194"/>
                  <a:pt x="19926" y="17169"/>
                  <a:pt x="19894" y="17171"/>
                </a:cubicBezTo>
                <a:close/>
                <a:moveTo>
                  <a:pt x="20181" y="17364"/>
                </a:moveTo>
                <a:cubicBezTo>
                  <a:pt x="20171" y="17378"/>
                  <a:pt x="20404" y="17546"/>
                  <a:pt x="20698" y="17737"/>
                </a:cubicBezTo>
                <a:cubicBezTo>
                  <a:pt x="20994" y="17929"/>
                  <a:pt x="21268" y="18147"/>
                  <a:pt x="21311" y="18224"/>
                </a:cubicBezTo>
                <a:cubicBezTo>
                  <a:pt x="21418" y="18416"/>
                  <a:pt x="21582" y="18395"/>
                  <a:pt x="21582" y="18187"/>
                </a:cubicBezTo>
                <a:cubicBezTo>
                  <a:pt x="21582" y="18049"/>
                  <a:pt x="21566" y="18035"/>
                  <a:pt x="21365" y="18007"/>
                </a:cubicBezTo>
                <a:cubicBezTo>
                  <a:pt x="21246" y="17990"/>
                  <a:pt x="21123" y="17947"/>
                  <a:pt x="21093" y="17910"/>
                </a:cubicBezTo>
                <a:cubicBezTo>
                  <a:pt x="21063" y="17874"/>
                  <a:pt x="20960" y="17801"/>
                  <a:pt x="20864" y="17749"/>
                </a:cubicBezTo>
                <a:cubicBezTo>
                  <a:pt x="20768" y="17697"/>
                  <a:pt x="20579" y="17583"/>
                  <a:pt x="20443" y="17496"/>
                </a:cubicBezTo>
                <a:cubicBezTo>
                  <a:pt x="20308" y="17408"/>
                  <a:pt x="20190" y="17349"/>
                  <a:pt x="20181" y="17364"/>
                </a:cubicBezTo>
                <a:close/>
                <a:moveTo>
                  <a:pt x="7353" y="17678"/>
                </a:moveTo>
                <a:cubicBezTo>
                  <a:pt x="7322" y="17685"/>
                  <a:pt x="7196" y="17947"/>
                  <a:pt x="7126" y="18159"/>
                </a:cubicBezTo>
                <a:cubicBezTo>
                  <a:pt x="7086" y="18281"/>
                  <a:pt x="7079" y="18346"/>
                  <a:pt x="7107" y="18329"/>
                </a:cubicBezTo>
                <a:cubicBezTo>
                  <a:pt x="7132" y="18314"/>
                  <a:pt x="7177" y="18207"/>
                  <a:pt x="7206" y="18091"/>
                </a:cubicBezTo>
                <a:cubicBezTo>
                  <a:pt x="7235" y="17976"/>
                  <a:pt x="7282" y="17852"/>
                  <a:pt x="7309" y="17817"/>
                </a:cubicBezTo>
                <a:cubicBezTo>
                  <a:pt x="7337" y="17781"/>
                  <a:pt x="7360" y="17725"/>
                  <a:pt x="7360" y="17691"/>
                </a:cubicBezTo>
                <a:cubicBezTo>
                  <a:pt x="7360" y="17681"/>
                  <a:pt x="7357" y="17677"/>
                  <a:pt x="7353" y="17678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00254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" y="566467"/>
            <a:ext cx="9132331" cy="591427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2974" y="-220620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b="1" kern="0" dirty="0" smtClean="0">
                <a:solidFill>
                  <a:srgbClr val="FFFFFF"/>
                </a:solidFill>
                <a:latin typeface="Tahoma"/>
              </a:rPr>
              <a:t>LHC: Van Atlas </a:t>
            </a:r>
            <a:r>
              <a:rPr lang="en-US" b="1" kern="0" dirty="0" err="1" smtClean="0">
                <a:solidFill>
                  <a:srgbClr val="FFFFFF"/>
                </a:solidFill>
                <a:latin typeface="Tahoma"/>
              </a:rPr>
              <a:t>naar</a:t>
            </a:r>
            <a:r>
              <a:rPr lang="en-US" b="1" kern="0" dirty="0" smtClean="0">
                <a:solidFill>
                  <a:srgbClr val="FFFFFF"/>
                </a:solidFill>
                <a:latin typeface="Tahoma"/>
              </a:rPr>
              <a:t> het </a:t>
            </a:r>
            <a:r>
              <a:rPr lang="en-US" b="1" kern="0" dirty="0" err="1" smtClean="0">
                <a:solidFill>
                  <a:srgbClr val="FFFFFF"/>
                </a:solidFill>
                <a:latin typeface="Tahoma"/>
              </a:rPr>
              <a:t>LHCb</a:t>
            </a:r>
            <a:r>
              <a:rPr lang="en-US" b="1" kern="0" dirty="0" smtClean="0">
                <a:solidFill>
                  <a:srgbClr val="FFFFFF"/>
                </a:solidFill>
                <a:latin typeface="Tahoma"/>
              </a:rPr>
              <a:t> experiment</a:t>
            </a:r>
            <a:endParaRPr lang="en-US" b="1" i="1" kern="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733463" y="4009576"/>
            <a:ext cx="1571173" cy="714829"/>
          </a:xfrm>
          <a:prstGeom prst="ellipse">
            <a:avLst/>
          </a:prstGeom>
          <a:noFill/>
          <a:ln w="317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pic>
        <p:nvPicPr>
          <p:cNvPr id="7" name="Picture 3" descr="05-0440-01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48655" y="707218"/>
            <a:ext cx="3701857" cy="2785851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 bwMode="auto">
          <a:xfrm>
            <a:off x="5459506" y="833718"/>
            <a:ext cx="1438835" cy="1141387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3288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527 0 " pathEditMode="relative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8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8024_14-A4-at-144-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Ulrich Uwer\My Documents\LHCb\EventDisplay\PanoramixEventDisplay_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327150"/>
            <a:ext cx="9144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67400" y="5402263"/>
            <a:ext cx="3276600" cy="498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200" dirty="0">
                <a:solidFill>
                  <a:srgbClr val="FFFFFF"/>
                </a:solidFill>
              </a:rPr>
              <a:t>23 sep 2010                  19:49:24</a:t>
            </a:r>
          </a:p>
          <a:p>
            <a:pPr algn="r"/>
            <a:r>
              <a:rPr lang="en-US" sz="1200" dirty="0">
                <a:solidFill>
                  <a:srgbClr val="FFFFFF"/>
                </a:solidFill>
              </a:rPr>
              <a:t>Run 79646        Event 143858637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6788" y="1600200"/>
            <a:ext cx="8634412" cy="387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5405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The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LHCb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 Detector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-105" charset="0"/>
            </a:endParaRPr>
          </a:p>
        </p:txBody>
      </p:sp>
      <p:sp>
        <p:nvSpPr>
          <p:cNvPr id="22536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-105" charset="-128"/>
            </a:endParaRPr>
          </a:p>
        </p:txBody>
      </p:sp>
      <p:sp>
        <p:nvSpPr>
          <p:cNvPr id="2253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81E6CB-202A-4BAC-BA0D-8C5A4AC88E80}" type="slidenum">
              <a:rPr lang="nl-NL">
                <a:solidFill>
                  <a:srgbClr val="000000"/>
                </a:solidFill>
              </a:rPr>
              <a:pPr/>
              <a:t>97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7162800" y="6645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619CF77-C6F4-4416-9C26-FC553AC55B9A}" type="slidenum">
              <a:rPr lang="nl-NL" sz="1200" smtClean="0">
                <a:solidFill>
                  <a:srgbClr val="000000">
                    <a:tint val="75000"/>
                  </a:srgbClr>
                </a:solidFill>
                <a:latin typeface="Tahom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97</a:t>
            </a:fld>
            <a:endParaRPr lang="nl-NL" sz="1200" dirty="0">
              <a:solidFill>
                <a:srgbClr val="000000">
                  <a:tint val="75000"/>
                </a:srgbClr>
              </a:solidFill>
              <a:latin typeface="Tahoma"/>
            </a:endParaRPr>
          </a:p>
        </p:txBody>
      </p:sp>
      <p:pic>
        <p:nvPicPr>
          <p:cNvPr id="14" name="Content Placeholder 5" descr="PrimaryVertexTwoSensorsOblique.png"/>
          <p:cNvPicPr>
            <a:picLocks noGrp="1" noChangeAspect="1"/>
          </p:cNvPicPr>
          <p:nvPr>
            <p:ph idx="4294967295"/>
          </p:nvPr>
        </p:nvPicPr>
        <p:blipFill>
          <a:blip r:embed="rId6" cstate="print"/>
          <a:srcRect l="-4256" r="-4256"/>
          <a:stretch>
            <a:fillRect/>
          </a:stretch>
        </p:blipFill>
        <p:spPr>
          <a:xfrm rot="19833073">
            <a:off x="36286" y="1543302"/>
            <a:ext cx="7338786" cy="4036049"/>
          </a:xfrm>
          <a:prstGeom prst="rect">
            <a:avLst/>
          </a:prstGeom>
        </p:spPr>
      </p:pic>
      <p:cxnSp>
        <p:nvCxnSpPr>
          <p:cNvPr id="17" name="Straight Connector 16"/>
          <p:cNvCxnSpPr>
            <a:endCxn id="20" idx="5"/>
          </p:cNvCxnSpPr>
          <p:nvPr/>
        </p:nvCxnSpPr>
        <p:spPr bwMode="auto">
          <a:xfrm flipV="1">
            <a:off x="1778000" y="3901060"/>
            <a:ext cx="7232089" cy="2539654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Oval 19"/>
          <p:cNvSpPr/>
          <p:nvPr/>
        </p:nvSpPr>
        <p:spPr bwMode="auto">
          <a:xfrm>
            <a:off x="8229600" y="3120571"/>
            <a:ext cx="914400" cy="9144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cxnSp>
        <p:nvCxnSpPr>
          <p:cNvPr id="16" name="Straight Connector 15"/>
          <p:cNvCxnSpPr>
            <a:endCxn id="20" idx="7"/>
          </p:cNvCxnSpPr>
          <p:nvPr/>
        </p:nvCxnSpPr>
        <p:spPr bwMode="auto">
          <a:xfrm>
            <a:off x="5660571" y="172357"/>
            <a:ext cx="3349518" cy="3082125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itle 1"/>
          <p:cNvSpPr txBox="1">
            <a:spLocks/>
          </p:cNvSpPr>
          <p:nvPr/>
        </p:nvSpPr>
        <p:spPr bwMode="auto">
          <a:xfrm>
            <a:off x="-1802" y="5749472"/>
            <a:ext cx="9144000" cy="762000"/>
          </a:xfrm>
          <a:prstGeom prst="rect">
            <a:avLst/>
          </a:prstGeom>
          <a:solidFill>
            <a:schemeClr val="tx1">
              <a:alpha val="67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Vergelijk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miljoenen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materie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en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antimaterie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deeltjes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vervallen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…</a:t>
            </a:r>
          </a:p>
          <a:p>
            <a:pPr algn="ctr">
              <a:defRPr/>
            </a:pP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…en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zoek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naar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verschillen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tussen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materie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en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antimaterie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!</a:t>
            </a:r>
            <a:endParaRPr lang="en-US" sz="2000" b="1" kern="0" dirty="0">
              <a:solidFill>
                <a:srgbClr val="FFFFFF"/>
              </a:solidFill>
              <a:latin typeface="Tahoma"/>
            </a:endParaRPr>
          </a:p>
        </p:txBody>
      </p:sp>
      <p:pic>
        <p:nvPicPr>
          <p:cNvPr id="18" name="Picture 3" descr="05-0440-01D"/>
          <p:cNvPicPr>
            <a:picLocks noChangeAspect="1" noChangeArrowheads="1"/>
          </p:cNvPicPr>
          <p:nvPr/>
        </p:nvPicPr>
        <p:blipFill rotWithShape="1">
          <a:blip r:embed="rId7"/>
          <a:srcRect r="45749" b="50690"/>
          <a:stretch/>
        </p:blipFill>
        <p:spPr bwMode="auto">
          <a:xfrm>
            <a:off x="7108822" y="924092"/>
            <a:ext cx="1676519" cy="1146760"/>
          </a:xfrm>
          <a:prstGeom prst="rect">
            <a:avLst/>
          </a:prstGeom>
          <a:noFill/>
        </p:spPr>
      </p:pic>
      <p:sp>
        <p:nvSpPr>
          <p:cNvPr id="19" name="Oval 18"/>
          <p:cNvSpPr/>
          <p:nvPr/>
        </p:nvSpPr>
        <p:spPr bwMode="auto">
          <a:xfrm>
            <a:off x="7301751" y="1403878"/>
            <a:ext cx="1210236" cy="512879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863076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2" grpId="0" animBg="1"/>
      <p:bldP spid="19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26"/>
            <a:ext cx="9144000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B-</a:t>
            </a:r>
            <a:r>
              <a:rPr lang="en-US" dirty="0" err="1" smtClean="0">
                <a:solidFill>
                  <a:schemeClr val="bg1"/>
                </a:solidFill>
              </a:rPr>
              <a:t>deeltjes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err="1" smtClean="0">
                <a:solidFill>
                  <a:schemeClr val="bg1"/>
                </a:solidFill>
              </a:rPr>
              <a:t>verschil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tussen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materie</a:t>
            </a:r>
            <a:r>
              <a:rPr lang="en-US" dirty="0" smtClean="0">
                <a:solidFill>
                  <a:schemeClr val="bg1"/>
                </a:solidFill>
              </a:rPr>
              <a:t> en </a:t>
            </a:r>
            <a:r>
              <a:rPr lang="en-US" dirty="0" err="1" smtClean="0">
                <a:solidFill>
                  <a:schemeClr val="bg1"/>
                </a:solidFill>
              </a:rPr>
              <a:t>antimaterie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48499" y="4971742"/>
            <a:ext cx="7447002" cy="15367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2200" dirty="0">
                <a:solidFill>
                  <a:srgbClr val="FFFF00"/>
                </a:solidFill>
              </a:rPr>
              <a:t>L</a:t>
            </a:r>
            <a:r>
              <a:rPr lang="en-US" sz="2200" dirty="0" smtClean="0">
                <a:solidFill>
                  <a:srgbClr val="FFFF00"/>
                </a:solidFill>
              </a:rPr>
              <a:t>inks en </a:t>
            </a:r>
            <a:r>
              <a:rPr lang="en-US" sz="2200" dirty="0" err="1" smtClean="0">
                <a:solidFill>
                  <a:srgbClr val="FFFF00"/>
                </a:solidFill>
              </a:rPr>
              <a:t>rechts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niet</a:t>
            </a:r>
            <a:r>
              <a:rPr lang="en-US" sz="2200" dirty="0" smtClean="0">
                <a:solidFill>
                  <a:srgbClr val="FFFF00"/>
                </a:solidFill>
              </a:rPr>
              <a:t> even </a:t>
            </a:r>
            <a:r>
              <a:rPr lang="en-US" sz="2200" dirty="0" err="1" smtClean="0">
                <a:solidFill>
                  <a:srgbClr val="FFFF00"/>
                </a:solidFill>
              </a:rPr>
              <a:t>snel</a:t>
            </a:r>
            <a:r>
              <a:rPr lang="en-US" sz="2200" dirty="0" smtClean="0">
                <a:solidFill>
                  <a:srgbClr val="FFFF00"/>
                </a:solidFill>
              </a:rPr>
              <a:t>!</a:t>
            </a:r>
          </a:p>
          <a:p>
            <a:r>
              <a:rPr lang="en-US" sz="2200" dirty="0" err="1">
                <a:solidFill>
                  <a:srgbClr val="FFFF00"/>
                </a:solidFill>
              </a:rPr>
              <a:t>G</a:t>
            </a:r>
            <a:r>
              <a:rPr lang="en-US" sz="2200" dirty="0" err="1" smtClean="0">
                <a:solidFill>
                  <a:srgbClr val="FFFF00"/>
                </a:solidFill>
              </a:rPr>
              <a:t>ebeurt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alleen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bij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zeldzame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vervallen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waarbij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deeltjes</a:t>
            </a:r>
            <a:r>
              <a:rPr lang="en-US" sz="2200" dirty="0" smtClean="0">
                <a:solidFill>
                  <a:srgbClr val="FFFF00"/>
                </a:solidFill>
              </a:rPr>
              <a:t> van </a:t>
            </a:r>
            <a:r>
              <a:rPr lang="en-US" sz="2200" b="1" i="1" dirty="0" smtClean="0">
                <a:solidFill>
                  <a:srgbClr val="FFFF00"/>
                </a:solidFill>
              </a:rPr>
              <a:t>3 </a:t>
            </a:r>
            <a:r>
              <a:rPr lang="en-US" sz="2200" dirty="0" err="1" smtClean="0">
                <a:solidFill>
                  <a:srgbClr val="FFFF00"/>
                </a:solidFill>
              </a:rPr>
              <a:t>generaties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betrokken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zijn</a:t>
            </a:r>
            <a:r>
              <a:rPr lang="en-US" sz="2200" dirty="0" smtClean="0">
                <a:solidFill>
                  <a:srgbClr val="FFFF00"/>
                </a:solidFill>
              </a:rPr>
              <a:t>. </a:t>
            </a:r>
          </a:p>
          <a:p>
            <a:r>
              <a:rPr lang="en-US" sz="2200" dirty="0" err="1">
                <a:solidFill>
                  <a:srgbClr val="FF993E"/>
                </a:solidFill>
              </a:rPr>
              <a:t>P</a:t>
            </a:r>
            <a:r>
              <a:rPr lang="en-US" sz="2200" dirty="0" err="1" smtClean="0">
                <a:solidFill>
                  <a:srgbClr val="FF993E"/>
                </a:solidFill>
              </a:rPr>
              <a:t>recies</a:t>
            </a:r>
            <a:r>
              <a:rPr lang="en-US" sz="2200" dirty="0" smtClean="0">
                <a:solidFill>
                  <a:srgbClr val="FF993E"/>
                </a:solidFill>
              </a:rPr>
              <a:t> </a:t>
            </a:r>
            <a:r>
              <a:rPr lang="en-US" sz="2200" dirty="0" err="1" smtClean="0">
                <a:solidFill>
                  <a:srgbClr val="FF993E"/>
                </a:solidFill>
              </a:rPr>
              <a:t>zoals</a:t>
            </a:r>
            <a:r>
              <a:rPr lang="en-US" sz="2200" dirty="0" smtClean="0">
                <a:solidFill>
                  <a:srgbClr val="FF993E"/>
                </a:solidFill>
              </a:rPr>
              <a:t> </a:t>
            </a:r>
            <a:r>
              <a:rPr lang="en-US" sz="2200" dirty="0" err="1" smtClean="0">
                <a:solidFill>
                  <a:srgbClr val="FF993E"/>
                </a:solidFill>
              </a:rPr>
              <a:t>verwacht</a:t>
            </a:r>
            <a:r>
              <a:rPr lang="en-US" sz="2200" dirty="0" smtClean="0">
                <a:solidFill>
                  <a:srgbClr val="FF993E"/>
                </a:solidFill>
              </a:rPr>
              <a:t> </a:t>
            </a:r>
            <a:r>
              <a:rPr lang="en-US" sz="2200" dirty="0" err="1" smtClean="0">
                <a:solidFill>
                  <a:srgbClr val="FF993E"/>
                </a:solidFill>
              </a:rPr>
              <a:t>volgens</a:t>
            </a:r>
            <a:r>
              <a:rPr lang="en-US" sz="2200" dirty="0" smtClean="0">
                <a:solidFill>
                  <a:srgbClr val="FF993E"/>
                </a:solidFill>
              </a:rPr>
              <a:t> het </a:t>
            </a:r>
            <a:r>
              <a:rPr lang="en-US" sz="2200" dirty="0" err="1" smtClean="0">
                <a:solidFill>
                  <a:srgbClr val="FF993E"/>
                </a:solidFill>
              </a:rPr>
              <a:t>standaardmodel</a:t>
            </a:r>
            <a:r>
              <a:rPr lang="en-US" sz="2200" dirty="0" smtClean="0">
                <a:solidFill>
                  <a:srgbClr val="FF993E"/>
                </a:solidFill>
              </a:rPr>
              <a:t>!</a:t>
            </a:r>
            <a:endParaRPr lang="en-US" sz="1800" dirty="0" smtClean="0">
              <a:solidFill>
                <a:srgbClr val="FF993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6" name="Group 10"/>
          <p:cNvGrpSpPr/>
          <p:nvPr/>
        </p:nvGrpSpPr>
        <p:grpSpPr>
          <a:xfrm>
            <a:off x="1270001" y="1907516"/>
            <a:ext cx="6262914" cy="2868386"/>
            <a:chOff x="1002547" y="2060848"/>
            <a:chExt cx="6886106" cy="233997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2547" y="2060848"/>
              <a:ext cx="3402013" cy="230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31078" y="2060848"/>
              <a:ext cx="34575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2339752" y="2924944"/>
              <a:ext cx="3456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36915" y="2467750"/>
              <a:ext cx="1410719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Tahoma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GB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27451" y="2467750"/>
              <a:ext cx="1440160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Tahoma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GB" sz="1600" dirty="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5915698" y="2487178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/>
              <p:cNvSpPr txBox="1">
                <a:spLocks/>
              </p:cNvSpPr>
              <p:nvPr/>
            </p:nvSpPr>
            <p:spPr bwMode="auto">
              <a:xfrm>
                <a:off x="806822" y="996051"/>
                <a:ext cx="3656213" cy="863601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>
                  <a:spcBef>
                    <a:spcPct val="20000"/>
                  </a:spcBef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0" smtClean="0">
                        <a:solidFill>
                          <a:srgbClr val="00FFFF"/>
                        </a:solidFill>
                        <a:latin typeface="Cambria Math" charset="0"/>
                      </a:rPr>
                      <m:t>B</m:t>
                    </m:r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b="0" i="0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b</m:t>
                        </m:r>
                      </m:e>
                    </m:acc>
                    <m:r>
                      <m:rPr>
                        <m:sty m:val="p"/>
                      </m:rPr>
                      <a:rPr lang="en-US" sz="2000" b="0" i="0" kern="0" smtClean="0">
                        <a:solidFill>
                          <a:srgbClr val="FFFF00"/>
                        </a:solidFill>
                        <a:latin typeface="Cambria Math" charset="0"/>
                      </a:rPr>
                      <m:t>d</m:t>
                    </m:r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) </a:t>
                </a:r>
                <a:r>
                  <a:rPr lang="en-US" sz="2000" kern="0" dirty="0" err="1" smtClean="0">
                    <a:solidFill>
                      <a:srgbClr val="00FFFF"/>
                    </a:solidFill>
                    <a:latin typeface="Tahoma"/>
                  </a:rPr>
                  <a:t>deeltje</a:t>
                </a:r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 </a:t>
                </a:r>
                <a:r>
                  <a:rPr lang="en-US" sz="2000" kern="0" dirty="0" err="1" smtClean="0">
                    <a:solidFill>
                      <a:srgbClr val="00FFFF"/>
                    </a:solidFill>
                    <a:latin typeface="Tahoma"/>
                  </a:rPr>
                  <a:t>vervalt</a:t>
                </a:r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 </a:t>
                </a:r>
                <a:r>
                  <a:rPr lang="en-US" sz="2000" kern="0" dirty="0" err="1" smtClean="0">
                    <a:solidFill>
                      <a:srgbClr val="00FFFF"/>
                    </a:solidFill>
                    <a:latin typeface="Tahoma"/>
                  </a:rPr>
                  <a:t>naar</a:t>
                </a:r>
                <a:endParaRPr lang="en-US" sz="2000" kern="0" dirty="0">
                  <a:solidFill>
                    <a:srgbClr val="00FFFF"/>
                  </a:solidFill>
                  <a:latin typeface="Tahoma"/>
                </a:endParaRPr>
              </a:p>
              <a:p>
                <a:pPr marL="342900" indent="-342900">
                  <a:spcBef>
                    <a:spcPct val="20000"/>
                  </a:spcBef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kern="0" smtClean="0">
                            <a:solidFill>
                              <a:srgbClr val="00FFFF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000" b="0" i="1" kern="0" smtClean="0">
                            <a:solidFill>
                              <a:srgbClr val="00FFFF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sz="2000" b="0" i="1" kern="0" smtClean="0">
                            <a:solidFill>
                              <a:srgbClr val="00FFFF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(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000" i="1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barPr>
                      <m:e>
                        <m:r>
                          <m:rPr>
                            <m:sty m:val="p"/>
                          </m:rPr>
                          <a:rPr lang="en-US" sz="2000" b="0" i="0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s</m:t>
                        </m:r>
                      </m:e>
                    </m:bar>
                    <m:r>
                      <m:rPr>
                        <m:sty m:val="p"/>
                      </m:rPr>
                      <a:rPr lang="en-US" sz="2000" b="0" i="0" kern="0" smtClean="0">
                        <a:solidFill>
                          <a:srgbClr val="FFFF00"/>
                        </a:solidFill>
                        <a:latin typeface="Cambria Math" charset="0"/>
                      </a:rPr>
                      <m:t>u</m:t>
                    </m:r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) </a:t>
                </a:r>
                <a:r>
                  <a:rPr lang="en-US" sz="2000" kern="0" dirty="0" err="1" smtClean="0">
                    <a:solidFill>
                      <a:srgbClr val="00FFFF"/>
                    </a:solidFill>
                    <a:latin typeface="Tahoma"/>
                  </a:rPr>
                  <a:t>en</a:t>
                </a:r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kern="0" smtClean="0">
                            <a:solidFill>
                              <a:srgbClr val="00FFFF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000" b="0" i="1" kern="0" smtClean="0">
                            <a:solidFill>
                              <a:srgbClr val="00FFFF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kern="0" smtClean="0">
                            <a:solidFill>
                              <a:srgbClr val="00FFFF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b="0" i="0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u</m:t>
                        </m:r>
                      </m:e>
                    </m:acc>
                    <m:r>
                      <m:rPr>
                        <m:sty m:val="p"/>
                      </m:rPr>
                      <a:rPr lang="en-US" sz="2000" b="0" i="0" kern="0" smtClean="0">
                        <a:solidFill>
                          <a:srgbClr val="FFFF00"/>
                        </a:solidFill>
                        <a:latin typeface="Cambria Math" charset="0"/>
                      </a:rPr>
                      <m:t>d</m:t>
                    </m:r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) deeltje</a:t>
                </a:r>
                <a:endParaRPr lang="en-US" sz="2400" kern="0" dirty="0" smtClean="0">
                  <a:latin typeface="Tahoma"/>
                </a:endParaRPr>
              </a:p>
            </p:txBody>
          </p:sp>
        </mc:Choice>
        <mc:Fallback xmlns="">
          <p:sp>
            <p:nvSpPr>
              <p:cNvPr id="1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6822" y="996051"/>
                <a:ext cx="3656213" cy="863601"/>
              </a:xfrm>
              <a:prstGeom prst="rect">
                <a:avLst/>
              </a:prstGeom>
              <a:blipFill rotWithShape="0">
                <a:blip r:embed="rId4"/>
                <a:stretch>
                  <a:fillRect t="-2817" b="-1408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/>
              <p:cNvSpPr txBox="1">
                <a:spLocks/>
              </p:cNvSpPr>
              <p:nvPr/>
            </p:nvSpPr>
            <p:spPr bwMode="auto">
              <a:xfrm>
                <a:off x="4480005" y="1003308"/>
                <a:ext cx="3815496" cy="863601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>
                  <a:spcBef>
                    <a:spcPct val="20000"/>
                  </a:spcBef>
                  <a:defRPr/>
                </a:pPr>
                <a:r>
                  <a:rPr lang="en-US" sz="2000" kern="0" dirty="0" smtClean="0">
                    <a:solidFill>
                      <a:srgbClr val="FF6600"/>
                    </a:solidFill>
                    <a:latin typeface="Tahoma"/>
                  </a:rPr>
                  <a:t>anti-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0" smtClean="0">
                        <a:solidFill>
                          <a:srgbClr val="FF6600"/>
                        </a:solidFill>
                        <a:latin typeface="Cambria Math" charset="0"/>
                      </a:rPr>
                      <m:t>B</m:t>
                    </m:r>
                  </m:oMath>
                </a14:m>
                <a:r>
                  <a:rPr lang="en-US" sz="2000" kern="0" dirty="0" smtClean="0">
                    <a:solidFill>
                      <a:srgbClr val="FF6600"/>
                    </a:solidFill>
                    <a:latin typeface="Tahoma"/>
                  </a:rPr>
                  <a:t>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0" smtClean="0">
                        <a:solidFill>
                          <a:srgbClr val="FFFF00"/>
                        </a:solidFill>
                        <a:latin typeface="Cambria Math" charset="0"/>
                      </a:rPr>
                      <m:t>b</m:t>
                    </m:r>
                    <m:acc>
                      <m:accPr>
                        <m:chr m:val="̅"/>
                        <m:ctrlPr>
                          <a:rPr lang="en-US" sz="2000" i="1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b="0" i="0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d</m:t>
                        </m:r>
                      </m:e>
                    </m:acc>
                  </m:oMath>
                </a14:m>
                <a:r>
                  <a:rPr lang="en-US" sz="2000" kern="0" dirty="0" smtClean="0">
                    <a:solidFill>
                      <a:srgbClr val="FF6600"/>
                    </a:solidFill>
                    <a:latin typeface="Tahoma"/>
                  </a:rPr>
                  <a:t>) </a:t>
                </a:r>
                <a:r>
                  <a:rPr lang="en-US" sz="2000" kern="0" dirty="0" err="1" smtClean="0">
                    <a:solidFill>
                      <a:srgbClr val="FF6600"/>
                    </a:solidFill>
                    <a:latin typeface="Tahoma"/>
                  </a:rPr>
                  <a:t>deeltje</a:t>
                </a:r>
                <a:r>
                  <a:rPr lang="en-US" sz="2000" kern="0" dirty="0" smtClean="0">
                    <a:solidFill>
                      <a:srgbClr val="FF6600"/>
                    </a:solidFill>
                    <a:latin typeface="Tahoma"/>
                  </a:rPr>
                  <a:t> </a:t>
                </a:r>
                <a:r>
                  <a:rPr lang="en-US" sz="2000" kern="0" dirty="0" err="1" smtClean="0">
                    <a:solidFill>
                      <a:srgbClr val="FF6600"/>
                    </a:solidFill>
                    <a:latin typeface="Tahoma"/>
                  </a:rPr>
                  <a:t>vervalt</a:t>
                </a:r>
                <a:r>
                  <a:rPr lang="en-US" sz="2000" kern="0" dirty="0" smtClean="0">
                    <a:solidFill>
                      <a:srgbClr val="FF6600"/>
                    </a:solidFill>
                    <a:latin typeface="Tahoma"/>
                  </a:rPr>
                  <a:t> </a:t>
                </a:r>
                <a:r>
                  <a:rPr lang="en-US" sz="2000" kern="0" dirty="0" err="1" smtClean="0">
                    <a:solidFill>
                      <a:srgbClr val="FF6600"/>
                    </a:solidFill>
                    <a:latin typeface="Tahoma"/>
                  </a:rPr>
                  <a:t>naar</a:t>
                </a:r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 </a:t>
                </a:r>
              </a:p>
              <a:p>
                <a:pPr marL="342900" indent="-342900">
                  <a:spcBef>
                    <a:spcPct val="20000"/>
                  </a:spcBef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kern="0" smtClean="0">
                            <a:solidFill>
                              <a:srgbClr val="FF66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000" b="0" i="1" kern="0" smtClean="0">
                            <a:solidFill>
                              <a:srgbClr val="FF660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sz="2000" b="0" i="1" kern="0" smtClean="0">
                            <a:solidFill>
                              <a:srgbClr val="FF66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0" smtClean="0">
                        <a:solidFill>
                          <a:srgbClr val="FFFF00"/>
                        </a:solidFill>
                        <a:latin typeface="Cambria Math" charset="0"/>
                      </a:rPr>
                      <m:t>s</m:t>
                    </m:r>
                    <m:bar>
                      <m:barPr>
                        <m:pos m:val="top"/>
                        <m:ctrlPr>
                          <a:rPr lang="en-US" sz="2000" i="1" ker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barPr>
                      <m:e>
                        <m:r>
                          <m:rPr>
                            <m:sty m:val="p"/>
                          </m:rPr>
                          <a:rPr lang="en-US" sz="2000" b="0" i="0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u</m:t>
                        </m:r>
                      </m:e>
                    </m:bar>
                  </m:oMath>
                </a14:m>
                <a:r>
                  <a:rPr lang="en-US" sz="2000" kern="0" dirty="0">
                    <a:solidFill>
                      <a:srgbClr val="00FFFF"/>
                    </a:solidFill>
                    <a:latin typeface="Tahoma"/>
                  </a:rPr>
                  <a:t>) </a:t>
                </a:r>
                <a:r>
                  <a:rPr lang="en-US" sz="2000" kern="0" dirty="0" err="1" smtClean="0">
                    <a:solidFill>
                      <a:srgbClr val="FF6600"/>
                    </a:solidFill>
                    <a:latin typeface="Tahoma"/>
                  </a:rPr>
                  <a:t>en</a:t>
                </a:r>
                <a:r>
                  <a:rPr lang="en-US" sz="2000" kern="0" dirty="0" smtClean="0">
                    <a:solidFill>
                      <a:srgbClr val="FF6600"/>
                    </a:solidFill>
                    <a:latin typeface="Tahoma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kern="0" smtClean="0">
                            <a:solidFill>
                              <a:srgbClr val="FF66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000" b="0" i="1" kern="0" smtClean="0">
                            <a:solidFill>
                              <a:srgbClr val="FF66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kern="0" smtClean="0">
                            <a:solidFill>
                              <a:srgbClr val="FF66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0" smtClean="0">
                        <a:solidFill>
                          <a:srgbClr val="FFFF00"/>
                        </a:solidFill>
                        <a:latin typeface="Cambria Math" charset="0"/>
                      </a:rPr>
                      <m:t>u</m:t>
                    </m:r>
                    <m:acc>
                      <m:accPr>
                        <m:chr m:val="̅"/>
                        <m:ctrlPr>
                          <a:rPr lang="en-US" sz="2000" i="1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b="0" i="0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d</m:t>
                        </m:r>
                      </m:e>
                    </m:acc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) </a:t>
                </a:r>
                <a:r>
                  <a:rPr lang="en-US" sz="2000" kern="0" dirty="0" err="1" smtClean="0">
                    <a:solidFill>
                      <a:srgbClr val="FF6600"/>
                    </a:solidFill>
                    <a:latin typeface="Tahoma"/>
                  </a:rPr>
                  <a:t>deeltje</a:t>
                </a:r>
                <a:endParaRPr lang="en-US" sz="2400" kern="0" dirty="0" smtClean="0">
                  <a:solidFill>
                    <a:srgbClr val="FF6600"/>
                  </a:solidFill>
                  <a:latin typeface="Tahoma"/>
                </a:endParaRPr>
              </a:p>
            </p:txBody>
          </p:sp>
        </mc:Choice>
        <mc:Fallback xmlns="">
          <p:sp>
            <p:nvSpPr>
              <p:cNvPr id="1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80005" y="1003308"/>
                <a:ext cx="3815496" cy="863601"/>
              </a:xfrm>
              <a:prstGeom prst="rect">
                <a:avLst/>
              </a:prstGeom>
              <a:blipFill rotWithShape="0">
                <a:blip r:embed="rId5"/>
                <a:stretch>
                  <a:fillRect l="-1757" t="-3546" b="-2837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1711807" y="1833650"/>
            <a:ext cx="21357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000000"/>
                </a:solidFill>
              </a:rPr>
              <a:t>Materie</a:t>
            </a:r>
            <a:r>
              <a:rPr lang="en-US" sz="2200" dirty="0" smtClean="0">
                <a:solidFill>
                  <a:srgbClr val="000000"/>
                </a:solidFill>
              </a:rPr>
              <a:t> process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08008" y="1834184"/>
            <a:ext cx="26406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000000"/>
                </a:solidFill>
              </a:rPr>
              <a:t>Antimaterie</a:t>
            </a:r>
            <a:r>
              <a:rPr lang="en-US" sz="2200" dirty="0" smtClean="0">
                <a:solidFill>
                  <a:srgbClr val="000000"/>
                </a:solidFill>
              </a:rPr>
              <a:t> process</a:t>
            </a:r>
            <a:endParaRPr lang="en-US" sz="2200" dirty="0">
              <a:solidFill>
                <a:srgbClr val="000000"/>
              </a:solidFill>
            </a:endParaRPr>
          </a:p>
        </p:txBody>
      </p:sp>
      <p:pic>
        <p:nvPicPr>
          <p:cNvPr id="17" name="Picture 3" descr="05-0440-01D"/>
          <p:cNvPicPr>
            <a:picLocks noChangeAspect="1" noChangeArrowheads="1"/>
          </p:cNvPicPr>
          <p:nvPr/>
        </p:nvPicPr>
        <p:blipFill rotWithShape="1">
          <a:blip r:embed="rId6"/>
          <a:srcRect r="45749" b="50690"/>
          <a:stretch/>
        </p:blipFill>
        <p:spPr bwMode="auto">
          <a:xfrm>
            <a:off x="6812988" y="3021829"/>
            <a:ext cx="1676519" cy="1146760"/>
          </a:xfrm>
          <a:prstGeom prst="rect">
            <a:avLst/>
          </a:prstGeom>
          <a:noFill/>
        </p:spPr>
      </p:pic>
      <p:sp>
        <p:nvSpPr>
          <p:cNvPr id="19" name="Oval 18"/>
          <p:cNvSpPr/>
          <p:nvPr/>
        </p:nvSpPr>
        <p:spPr bwMode="auto">
          <a:xfrm>
            <a:off x="6965576" y="3501615"/>
            <a:ext cx="1210236" cy="512879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45333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9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/>
              <p:cNvSpPr txBox="1">
                <a:spLocks/>
              </p:cNvSpPr>
              <p:nvPr/>
            </p:nvSpPr>
            <p:spPr bwMode="auto">
              <a:xfrm>
                <a:off x="806822" y="996051"/>
                <a:ext cx="3656213" cy="863601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>
                  <a:spcBef>
                    <a:spcPct val="20000"/>
                  </a:spcBef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0" smtClean="0">
                        <a:solidFill>
                          <a:srgbClr val="00FFFF"/>
                        </a:solidFill>
                        <a:latin typeface="Cambria Math" charset="0"/>
                      </a:rPr>
                      <m:t>B</m:t>
                    </m:r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b="0" i="0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b</m:t>
                        </m:r>
                      </m:e>
                    </m:acc>
                    <m:r>
                      <m:rPr>
                        <m:sty m:val="p"/>
                      </m:rPr>
                      <a:rPr lang="en-US" sz="2000" b="0" i="0" kern="0" smtClean="0">
                        <a:solidFill>
                          <a:srgbClr val="FFFF00"/>
                        </a:solidFill>
                        <a:latin typeface="Cambria Math" charset="0"/>
                      </a:rPr>
                      <m:t>d</m:t>
                    </m:r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) </a:t>
                </a:r>
                <a:r>
                  <a:rPr lang="en-US" sz="2000" kern="0" dirty="0" err="1" smtClean="0">
                    <a:solidFill>
                      <a:srgbClr val="00FFFF"/>
                    </a:solidFill>
                    <a:latin typeface="Tahoma"/>
                  </a:rPr>
                  <a:t>deeltje</a:t>
                </a:r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 </a:t>
                </a:r>
                <a:r>
                  <a:rPr lang="en-US" sz="2000" kern="0" dirty="0" err="1" smtClean="0">
                    <a:solidFill>
                      <a:srgbClr val="00FFFF"/>
                    </a:solidFill>
                    <a:latin typeface="Tahoma"/>
                  </a:rPr>
                  <a:t>vervalt</a:t>
                </a:r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 </a:t>
                </a:r>
                <a:r>
                  <a:rPr lang="en-US" sz="2000" kern="0" dirty="0" err="1" smtClean="0">
                    <a:solidFill>
                      <a:srgbClr val="00FFFF"/>
                    </a:solidFill>
                    <a:latin typeface="Tahoma"/>
                  </a:rPr>
                  <a:t>naar</a:t>
                </a:r>
                <a:endParaRPr lang="en-US" sz="2000" kern="0" dirty="0">
                  <a:solidFill>
                    <a:srgbClr val="00FFFF"/>
                  </a:solidFill>
                  <a:latin typeface="Tahoma"/>
                </a:endParaRPr>
              </a:p>
              <a:p>
                <a:pPr marL="342900" indent="-342900">
                  <a:spcBef>
                    <a:spcPct val="20000"/>
                  </a:spcBef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kern="0" smtClean="0">
                            <a:solidFill>
                              <a:srgbClr val="00FFFF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000" b="0" i="1" kern="0" smtClean="0">
                            <a:solidFill>
                              <a:srgbClr val="00FFFF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sz="2000" b="0" i="1" kern="0" smtClean="0">
                            <a:solidFill>
                              <a:srgbClr val="00FFFF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(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000" i="1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barPr>
                      <m:e>
                        <m:r>
                          <m:rPr>
                            <m:sty m:val="p"/>
                          </m:rPr>
                          <a:rPr lang="en-US" sz="2000" b="0" i="0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s</m:t>
                        </m:r>
                      </m:e>
                    </m:bar>
                    <m:r>
                      <m:rPr>
                        <m:sty m:val="p"/>
                      </m:rPr>
                      <a:rPr lang="en-US" sz="2000" b="0" i="0" kern="0" smtClean="0">
                        <a:solidFill>
                          <a:srgbClr val="FFFF00"/>
                        </a:solidFill>
                        <a:latin typeface="Cambria Math" charset="0"/>
                      </a:rPr>
                      <m:t>u</m:t>
                    </m:r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) </a:t>
                </a:r>
                <a:r>
                  <a:rPr lang="en-US" sz="2000" kern="0" dirty="0" err="1" smtClean="0">
                    <a:solidFill>
                      <a:srgbClr val="00FFFF"/>
                    </a:solidFill>
                    <a:latin typeface="Tahoma"/>
                  </a:rPr>
                  <a:t>en</a:t>
                </a:r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kern="0" smtClean="0">
                            <a:solidFill>
                              <a:srgbClr val="00FFFF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000" b="0" i="1" kern="0" smtClean="0">
                            <a:solidFill>
                              <a:srgbClr val="00FFFF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kern="0" smtClean="0">
                            <a:solidFill>
                              <a:srgbClr val="00FFFF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b="0" i="0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u</m:t>
                        </m:r>
                      </m:e>
                    </m:acc>
                    <m:r>
                      <m:rPr>
                        <m:sty m:val="p"/>
                      </m:rPr>
                      <a:rPr lang="en-US" sz="2000" b="0" i="0" kern="0" smtClean="0">
                        <a:solidFill>
                          <a:srgbClr val="FFFF00"/>
                        </a:solidFill>
                        <a:latin typeface="Cambria Math" charset="0"/>
                      </a:rPr>
                      <m:t>d</m:t>
                    </m:r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) deeltje</a:t>
                </a:r>
                <a:endParaRPr lang="en-US" sz="2400" kern="0" dirty="0" smtClean="0">
                  <a:latin typeface="Tahoma"/>
                </a:endParaRPr>
              </a:p>
            </p:txBody>
          </p:sp>
        </mc:Choice>
        <mc:Fallback xmlns="">
          <p:sp>
            <p:nvSpPr>
              <p:cNvPr id="2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6822" y="996051"/>
                <a:ext cx="3656213" cy="863601"/>
              </a:xfrm>
              <a:prstGeom prst="rect">
                <a:avLst/>
              </a:prstGeom>
              <a:blipFill rotWithShape="0">
                <a:blip r:embed="rId2"/>
                <a:stretch>
                  <a:fillRect t="-2817" b="-1408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/>
              <p:cNvSpPr txBox="1">
                <a:spLocks/>
              </p:cNvSpPr>
              <p:nvPr/>
            </p:nvSpPr>
            <p:spPr bwMode="auto">
              <a:xfrm>
                <a:off x="4480005" y="1003308"/>
                <a:ext cx="3815496" cy="863601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>
                  <a:spcBef>
                    <a:spcPct val="20000"/>
                  </a:spcBef>
                  <a:defRPr/>
                </a:pPr>
                <a:r>
                  <a:rPr lang="en-US" sz="2000" kern="0" dirty="0" smtClean="0">
                    <a:solidFill>
                      <a:srgbClr val="FF6600"/>
                    </a:solidFill>
                    <a:latin typeface="Tahoma"/>
                  </a:rPr>
                  <a:t>anti-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0" smtClean="0">
                        <a:solidFill>
                          <a:srgbClr val="FF6600"/>
                        </a:solidFill>
                        <a:latin typeface="Cambria Math" charset="0"/>
                      </a:rPr>
                      <m:t>B</m:t>
                    </m:r>
                  </m:oMath>
                </a14:m>
                <a:r>
                  <a:rPr lang="en-US" sz="2000" kern="0" dirty="0" smtClean="0">
                    <a:solidFill>
                      <a:srgbClr val="FF6600"/>
                    </a:solidFill>
                    <a:latin typeface="Tahoma"/>
                  </a:rPr>
                  <a:t>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0" smtClean="0">
                        <a:solidFill>
                          <a:srgbClr val="FFFF00"/>
                        </a:solidFill>
                        <a:latin typeface="Cambria Math" charset="0"/>
                      </a:rPr>
                      <m:t>b</m:t>
                    </m:r>
                    <m:acc>
                      <m:accPr>
                        <m:chr m:val="̅"/>
                        <m:ctrlPr>
                          <a:rPr lang="en-US" sz="2000" i="1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b="0" i="0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d</m:t>
                        </m:r>
                      </m:e>
                    </m:acc>
                  </m:oMath>
                </a14:m>
                <a:r>
                  <a:rPr lang="en-US" sz="2000" kern="0" dirty="0" smtClean="0">
                    <a:solidFill>
                      <a:srgbClr val="FF6600"/>
                    </a:solidFill>
                    <a:latin typeface="Tahoma"/>
                  </a:rPr>
                  <a:t>) </a:t>
                </a:r>
                <a:r>
                  <a:rPr lang="en-US" sz="2000" kern="0" dirty="0" err="1" smtClean="0">
                    <a:solidFill>
                      <a:srgbClr val="FF6600"/>
                    </a:solidFill>
                    <a:latin typeface="Tahoma"/>
                  </a:rPr>
                  <a:t>deeltje</a:t>
                </a:r>
                <a:r>
                  <a:rPr lang="en-US" sz="2000" kern="0" dirty="0" smtClean="0">
                    <a:solidFill>
                      <a:srgbClr val="FF6600"/>
                    </a:solidFill>
                    <a:latin typeface="Tahoma"/>
                  </a:rPr>
                  <a:t> </a:t>
                </a:r>
                <a:r>
                  <a:rPr lang="en-US" sz="2000" kern="0" dirty="0" err="1" smtClean="0">
                    <a:solidFill>
                      <a:srgbClr val="FF6600"/>
                    </a:solidFill>
                    <a:latin typeface="Tahoma"/>
                  </a:rPr>
                  <a:t>vervalt</a:t>
                </a:r>
                <a:r>
                  <a:rPr lang="en-US" sz="2000" kern="0" dirty="0" smtClean="0">
                    <a:solidFill>
                      <a:srgbClr val="FF6600"/>
                    </a:solidFill>
                    <a:latin typeface="Tahoma"/>
                  </a:rPr>
                  <a:t> </a:t>
                </a:r>
                <a:r>
                  <a:rPr lang="en-US" sz="2000" kern="0" dirty="0" err="1" smtClean="0">
                    <a:solidFill>
                      <a:srgbClr val="FF6600"/>
                    </a:solidFill>
                    <a:latin typeface="Tahoma"/>
                  </a:rPr>
                  <a:t>naar</a:t>
                </a:r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 </a:t>
                </a:r>
              </a:p>
              <a:p>
                <a:pPr marL="342900" indent="-342900">
                  <a:spcBef>
                    <a:spcPct val="20000"/>
                  </a:spcBef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kern="0" smtClean="0">
                            <a:solidFill>
                              <a:srgbClr val="FF66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000" b="0" i="1" kern="0" smtClean="0">
                            <a:solidFill>
                              <a:srgbClr val="FF660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sz="2000" b="0" i="1" kern="0" smtClean="0">
                            <a:solidFill>
                              <a:srgbClr val="FF66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0" smtClean="0">
                        <a:solidFill>
                          <a:srgbClr val="FFFF00"/>
                        </a:solidFill>
                        <a:latin typeface="Cambria Math" charset="0"/>
                      </a:rPr>
                      <m:t>s</m:t>
                    </m:r>
                    <m:bar>
                      <m:barPr>
                        <m:pos m:val="top"/>
                        <m:ctrlPr>
                          <a:rPr lang="en-US" sz="2000" i="1" ker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barPr>
                      <m:e>
                        <m:r>
                          <m:rPr>
                            <m:sty m:val="p"/>
                          </m:rPr>
                          <a:rPr lang="en-US" sz="2000" b="0" i="0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u</m:t>
                        </m:r>
                      </m:e>
                    </m:bar>
                  </m:oMath>
                </a14:m>
                <a:r>
                  <a:rPr lang="en-US" sz="2000" kern="0" dirty="0">
                    <a:solidFill>
                      <a:srgbClr val="00FFFF"/>
                    </a:solidFill>
                    <a:latin typeface="Tahoma"/>
                  </a:rPr>
                  <a:t>) </a:t>
                </a:r>
                <a:r>
                  <a:rPr lang="en-US" sz="2000" kern="0" dirty="0" err="1" smtClean="0">
                    <a:solidFill>
                      <a:srgbClr val="FF6600"/>
                    </a:solidFill>
                    <a:latin typeface="Tahoma"/>
                  </a:rPr>
                  <a:t>en</a:t>
                </a:r>
                <a:r>
                  <a:rPr lang="en-US" sz="2000" kern="0" dirty="0" smtClean="0">
                    <a:solidFill>
                      <a:srgbClr val="FF6600"/>
                    </a:solidFill>
                    <a:latin typeface="Tahoma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kern="0" smtClean="0">
                            <a:solidFill>
                              <a:srgbClr val="FF66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000" b="0" i="1" kern="0" smtClean="0">
                            <a:solidFill>
                              <a:srgbClr val="FF66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kern="0" smtClean="0">
                            <a:solidFill>
                              <a:srgbClr val="FF66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0" smtClean="0">
                        <a:solidFill>
                          <a:srgbClr val="FFFF00"/>
                        </a:solidFill>
                        <a:latin typeface="Cambria Math" charset="0"/>
                      </a:rPr>
                      <m:t>u</m:t>
                    </m:r>
                    <m:acc>
                      <m:accPr>
                        <m:chr m:val="̅"/>
                        <m:ctrlPr>
                          <a:rPr lang="en-US" sz="2000" i="1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b="0" i="0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d</m:t>
                        </m:r>
                      </m:e>
                    </m:acc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) </a:t>
                </a:r>
                <a:r>
                  <a:rPr lang="en-US" sz="2000" kern="0" dirty="0" err="1" smtClean="0">
                    <a:solidFill>
                      <a:srgbClr val="FF6600"/>
                    </a:solidFill>
                    <a:latin typeface="Tahoma"/>
                  </a:rPr>
                  <a:t>deeltje</a:t>
                </a:r>
                <a:endParaRPr lang="en-US" sz="2400" kern="0" dirty="0" smtClean="0">
                  <a:solidFill>
                    <a:srgbClr val="FF6600"/>
                  </a:solidFill>
                  <a:latin typeface="Tahoma"/>
                </a:endParaRPr>
              </a:p>
            </p:txBody>
          </p:sp>
        </mc:Choice>
        <mc:Fallback xmlns="">
          <p:sp>
            <p:nvSpPr>
              <p:cNvPr id="2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80005" y="1003308"/>
                <a:ext cx="3815496" cy="863601"/>
              </a:xfrm>
              <a:prstGeom prst="rect">
                <a:avLst/>
              </a:prstGeom>
              <a:blipFill rotWithShape="0">
                <a:blip r:embed="rId3"/>
                <a:stretch>
                  <a:fillRect l="-1757" t="-3546" b="-2837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26"/>
            <a:ext cx="9144000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B-</a:t>
            </a:r>
            <a:r>
              <a:rPr lang="en-US" dirty="0" err="1" smtClean="0">
                <a:solidFill>
                  <a:schemeClr val="bg1"/>
                </a:solidFill>
              </a:rPr>
              <a:t>deeltjes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err="1" smtClean="0">
                <a:solidFill>
                  <a:schemeClr val="bg1"/>
                </a:solidFill>
              </a:rPr>
              <a:t>verschil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tussen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materie</a:t>
            </a:r>
            <a:r>
              <a:rPr lang="en-US" dirty="0" smtClean="0">
                <a:solidFill>
                  <a:schemeClr val="bg1"/>
                </a:solidFill>
              </a:rPr>
              <a:t> en </a:t>
            </a:r>
            <a:r>
              <a:rPr lang="en-US" dirty="0" err="1" smtClean="0">
                <a:solidFill>
                  <a:schemeClr val="bg1"/>
                </a:solidFill>
              </a:rPr>
              <a:t>antimaterie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6" name="Group 10"/>
          <p:cNvGrpSpPr/>
          <p:nvPr/>
        </p:nvGrpSpPr>
        <p:grpSpPr>
          <a:xfrm>
            <a:off x="1270001" y="1907516"/>
            <a:ext cx="6262914" cy="2868386"/>
            <a:chOff x="1002547" y="2060848"/>
            <a:chExt cx="6886106" cy="233997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02547" y="2060848"/>
              <a:ext cx="3402013" cy="230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31078" y="2060848"/>
              <a:ext cx="34575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2339752" y="2924944"/>
              <a:ext cx="3456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36915" y="2467750"/>
              <a:ext cx="1410719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Tahoma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GB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27451" y="2467750"/>
              <a:ext cx="1440160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Tahoma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GB" sz="1600" dirty="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5915698" y="2487178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11807" y="1833650"/>
            <a:ext cx="21357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000000"/>
                </a:solidFill>
              </a:rPr>
              <a:t>Materie</a:t>
            </a:r>
            <a:r>
              <a:rPr lang="en-US" sz="2200" dirty="0" smtClean="0">
                <a:solidFill>
                  <a:srgbClr val="000000"/>
                </a:solidFill>
              </a:rPr>
              <a:t> process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08008" y="1834184"/>
            <a:ext cx="26406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000000"/>
                </a:solidFill>
              </a:rPr>
              <a:t>Antimaterie</a:t>
            </a:r>
            <a:r>
              <a:rPr lang="en-US" sz="2200" dirty="0" smtClean="0">
                <a:solidFill>
                  <a:srgbClr val="000000"/>
                </a:solidFill>
              </a:rPr>
              <a:t> process</a:t>
            </a:r>
            <a:endParaRPr lang="en-US" sz="2200" dirty="0">
              <a:solidFill>
                <a:srgbClr val="000000"/>
              </a:solidFill>
            </a:endParaRPr>
          </a:p>
        </p:txBody>
      </p:sp>
      <p:pic>
        <p:nvPicPr>
          <p:cNvPr id="17" name="Picture 3" descr="05-0440-01D"/>
          <p:cNvPicPr>
            <a:picLocks noChangeAspect="1" noChangeArrowheads="1"/>
          </p:cNvPicPr>
          <p:nvPr/>
        </p:nvPicPr>
        <p:blipFill rotWithShape="1">
          <a:blip r:embed="rId6"/>
          <a:srcRect r="45749" b="50690"/>
          <a:stretch/>
        </p:blipFill>
        <p:spPr bwMode="auto">
          <a:xfrm>
            <a:off x="6812988" y="3021829"/>
            <a:ext cx="1676519" cy="1146760"/>
          </a:xfrm>
          <a:prstGeom prst="rect">
            <a:avLst/>
          </a:prstGeom>
          <a:noFill/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1120937" y="5303300"/>
            <a:ext cx="7174141" cy="886732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De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natuurwetten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voor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materie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en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antimaterie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duidelijk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niet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100%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spiegel-symmetrisch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!</a:t>
            </a:r>
            <a:endParaRPr lang="en-US" sz="2400" kern="0" dirty="0">
              <a:solidFill>
                <a:srgbClr val="FF9900"/>
              </a:solidFill>
              <a:latin typeface="Tahoma"/>
            </a:endParaRPr>
          </a:p>
        </p:txBody>
      </p:sp>
      <p:pic>
        <p:nvPicPr>
          <p:cNvPr id="21" name="Picture 11" descr="CartoonC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72418" y="1413556"/>
            <a:ext cx="3716338" cy="3622675"/>
          </a:xfrm>
          <a:prstGeom prst="rect">
            <a:avLst/>
          </a:prstGeom>
          <a:noFill/>
        </p:spPr>
      </p:pic>
      <p:sp>
        <p:nvSpPr>
          <p:cNvPr id="22" name="Oval 21"/>
          <p:cNvSpPr/>
          <p:nvPr/>
        </p:nvSpPr>
        <p:spPr bwMode="auto">
          <a:xfrm>
            <a:off x="6965576" y="3501615"/>
            <a:ext cx="1210236" cy="512879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617349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20428</TotalTime>
  <Words>5485</Words>
  <Application>Microsoft Macintosh PowerPoint</Application>
  <PresentationFormat>On-screen Show (4:3)</PresentationFormat>
  <Paragraphs>1199</Paragraphs>
  <Slides>172</Slides>
  <Notes>69</Notes>
  <HiddenSlides>0</HiddenSlides>
  <MMClips>3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172</vt:i4>
      </vt:variant>
    </vt:vector>
  </HeadingPairs>
  <TitlesOfParts>
    <vt:vector size="214" baseType="lpstr">
      <vt:lpstr>.AppleSystemUIFont</vt:lpstr>
      <vt:lpstr>Arial Hebrew Light</vt:lpstr>
      <vt:lpstr>Calibri</vt:lpstr>
      <vt:lpstr>Cambria Math</vt:lpstr>
      <vt:lpstr>Capitals</vt:lpstr>
      <vt:lpstr>CG Times</vt:lpstr>
      <vt:lpstr>Chalkduster</vt:lpstr>
      <vt:lpstr>Comic Sans MS</vt:lpstr>
      <vt:lpstr>Helvetica</vt:lpstr>
      <vt:lpstr>Helvetica Neue</vt:lpstr>
      <vt:lpstr>Helvetica Neue Light</vt:lpstr>
      <vt:lpstr>Helvetica Neue Medium</vt:lpstr>
      <vt:lpstr>Lucida Calligraphy</vt:lpstr>
      <vt:lpstr>Lucida Grande</vt:lpstr>
      <vt:lpstr>ＭＳ Ｐゴシック</vt:lpstr>
      <vt:lpstr>Symbol</vt:lpstr>
      <vt:lpstr>Tahoma</vt:lpstr>
      <vt:lpstr>Times</vt:lpstr>
      <vt:lpstr>Times New Roman</vt:lpstr>
      <vt:lpstr>Verdana</vt:lpstr>
      <vt:lpstr>Wingdings</vt:lpstr>
      <vt:lpstr>Arial</vt:lpstr>
      <vt:lpstr>Default Design</vt:lpstr>
      <vt:lpstr>2_Default Design</vt:lpstr>
      <vt:lpstr>4_Default Design</vt:lpstr>
      <vt:lpstr>15_Default Design</vt:lpstr>
      <vt:lpstr>1_Default Design</vt:lpstr>
      <vt:lpstr>6_Default Design</vt:lpstr>
      <vt:lpstr>9_Default Design</vt:lpstr>
      <vt:lpstr>11_Default Design</vt:lpstr>
      <vt:lpstr>7_Default Design</vt:lpstr>
      <vt:lpstr>12_Default Design</vt:lpstr>
      <vt:lpstr>13_Default Design</vt:lpstr>
      <vt:lpstr>14_Default Design</vt:lpstr>
      <vt:lpstr>5_Default Design</vt:lpstr>
      <vt:lpstr>16_Default Design</vt:lpstr>
      <vt:lpstr>17_Default Design</vt:lpstr>
      <vt:lpstr>18_Default Design</vt:lpstr>
      <vt:lpstr>19_Default Design</vt:lpstr>
      <vt:lpstr>3_Default Design</vt:lpstr>
      <vt:lpstr>8_Default Design</vt:lpstr>
      <vt:lpstr>10_Default Design</vt:lpstr>
      <vt:lpstr>Higgs,  </vt:lpstr>
      <vt:lpstr>PowerPoint Presentation</vt:lpstr>
      <vt:lpstr>Bouwstenen van Materie en het getal 3</vt:lpstr>
      <vt:lpstr>Bouwstenen van materie</vt:lpstr>
      <vt:lpstr>De aardse materie</vt:lpstr>
      <vt:lpstr>Hoe gedraagt de natuur zich onder extreme omstandigheden?</vt:lpstr>
      <vt:lpstr>Hoe gedraagt de natuur zich onder extreme omstandigheden?</vt:lpstr>
      <vt:lpstr>Hoe gedraagt de natuur zich onder extreme omstandigheden?</vt:lpstr>
      <vt:lpstr>Hoe gedraagt de natuur zich onder extreme omstandigheden?</vt:lpstr>
      <vt:lpstr>Hoe gedraagt de natuur zich onder extreme omstandigheden?</vt:lpstr>
      <vt:lpstr>Hoe gedraagt de natuur zich onder extreme omstandigheden?</vt:lpstr>
      <vt:lpstr>PowerPoint Presentation</vt:lpstr>
      <vt:lpstr>PowerPoint Presentation</vt:lpstr>
      <vt:lpstr>Large Electron Positron versneller</vt:lpstr>
      <vt:lpstr>Het L3 LEP Experiment</vt:lpstr>
      <vt:lpstr>Het L3 LEP Experiment</vt:lpstr>
      <vt:lpstr>Alle mogelijke materie ontstaat</vt:lpstr>
      <vt:lpstr>Alle mogelijke materie ontstaat</vt:lpstr>
      <vt:lpstr> De Elementaire Deeltjes</vt:lpstr>
      <vt:lpstr> De Elementaire Deeltjes</vt:lpstr>
      <vt:lpstr> Is dit alles wat er is?</vt:lpstr>
      <vt:lpstr>Antimaterie  en de Oerknal </vt:lpstr>
      <vt:lpstr>Fysica van elementaire deeltjes</vt:lpstr>
      <vt:lpstr>1928: Dirac voorspelt anti-deeltjes</vt:lpstr>
      <vt:lpstr> De elementaire deeltjes</vt:lpstr>
      <vt:lpstr> De elementaire deeltjes</vt:lpstr>
      <vt:lpstr>PowerPoint Presentation</vt:lpstr>
      <vt:lpstr>Creatie:   e+e</vt:lpstr>
      <vt:lpstr>Annihilatie: e+e  </vt:lpstr>
      <vt:lpstr>Antimaterie</vt:lpstr>
      <vt:lpstr>Het ATHENA experiment op CERN</vt:lpstr>
      <vt:lpstr>Een wereld van materie en …</vt:lpstr>
      <vt:lpstr>PowerPoint Presentation</vt:lpstr>
      <vt:lpstr>Is er antimaterie in de natuur?</vt:lpstr>
      <vt:lpstr>PowerPoint Presentation</vt:lpstr>
      <vt:lpstr>Zijn er antimaterie sterrenstelsels?</vt:lpstr>
      <vt:lpstr>PowerPoint Presentation</vt:lpstr>
      <vt:lpstr>Terug naar de Oerknal</vt:lpstr>
      <vt:lpstr>Het vroege hete heelal</vt:lpstr>
      <vt:lpstr>Het afgekoelde heelal</vt:lpstr>
      <vt:lpstr>Kosmische achtergrond straling</vt:lpstr>
      <vt:lpstr>Het heelal zoals we het nu zien</vt:lpstr>
      <vt:lpstr>Hoe verdween antimaterie in de Big Bang?</vt:lpstr>
      <vt:lpstr>Escher’s impressie over het  verschil tussen materie en antimaterie</vt:lpstr>
      <vt:lpstr>Het Standaardmodel van deeltjes en krachten</vt:lpstr>
      <vt:lpstr> De elementaire deeltjes</vt:lpstr>
      <vt:lpstr>Vier fundamentele natuurkrachten</vt:lpstr>
      <vt:lpstr>Kracht = deeltjes uitwisseling!!</vt:lpstr>
      <vt:lpstr>PowerPoint Presentation</vt:lpstr>
      <vt:lpstr>Hoe Sterk zijn de Krachten?</vt:lpstr>
      <vt:lpstr>PowerPoint Presentation</vt:lpstr>
      <vt:lpstr>PowerPoint Presentation</vt:lpstr>
      <vt:lpstr>PowerPoint Presentation</vt:lpstr>
      <vt:lpstr>PowerPoint Presentation</vt:lpstr>
      <vt:lpstr>Het Standaard Model</vt:lpstr>
      <vt:lpstr>Het Standaard Model</vt:lpstr>
      <vt:lpstr>Het Standaard Model</vt:lpstr>
      <vt:lpstr>Het Standaard Model</vt:lpstr>
      <vt:lpstr>Het Standaard Model</vt:lpstr>
      <vt:lpstr>Hoe verdween antimaterie in de Big Bang?</vt:lpstr>
      <vt:lpstr> De elementaire deeltjes</vt:lpstr>
      <vt:lpstr>PowerPoint Presentation</vt:lpstr>
      <vt:lpstr>.</vt:lpstr>
      <vt:lpstr>De LHC en de Higgs Ontdekking</vt:lpstr>
      <vt:lpstr>PowerPoint Presentation</vt:lpstr>
      <vt:lpstr>De droom van de CERN fysicus…</vt:lpstr>
      <vt:lpstr>PowerPoint Presentation</vt:lpstr>
      <vt:lpstr>De LHC versneller</vt:lpstr>
      <vt:lpstr>PowerPoint Presentation</vt:lpstr>
      <vt:lpstr>Het Atlas Experiment</vt:lpstr>
      <vt:lpstr>Het Atlas Experiment in aanbouw</vt:lpstr>
      <vt:lpstr>PowerPoint Presentation</vt:lpstr>
      <vt:lpstr>PowerPoint Presentation</vt:lpstr>
      <vt:lpstr>PowerPoint Presentation</vt:lpstr>
      <vt:lpstr>PowerPoint Presentation</vt:lpstr>
      <vt:lpstr>Het Atlas Experiment</vt:lpstr>
      <vt:lpstr>PowerPoint Presentation</vt:lpstr>
      <vt:lpstr>Botsingen van Deeltjes </vt:lpstr>
      <vt:lpstr>Alle mogelijke deeltjes ontstaan</vt:lpstr>
      <vt:lpstr>PowerPoint Presentation</vt:lpstr>
      <vt:lpstr>Data verzamelen en Theorie testen</vt:lpstr>
      <vt:lpstr>ppHiggsZZ</vt:lpstr>
      <vt:lpstr>PowerPoint Presentation</vt:lpstr>
      <vt:lpstr>PowerPoint Presentation</vt:lpstr>
      <vt:lpstr>PowerPoint Presentation</vt:lpstr>
      <vt:lpstr>Het Standaard Model</vt:lpstr>
      <vt:lpstr>Higgs Veld f en Deeltje H</vt:lpstr>
      <vt:lpstr>Het Vacuum</vt:lpstr>
      <vt:lpstr>PowerPoint Presentation</vt:lpstr>
      <vt:lpstr>PowerPoint Presentation</vt:lpstr>
      <vt:lpstr>PowerPoint Presentation</vt:lpstr>
      <vt:lpstr>Dus…</vt:lpstr>
      <vt:lpstr>Verdwenen Antimaterie en de Higgs connectie: “3”</vt:lpstr>
      <vt:lpstr>Hoe is antimaterie verdwenen in de Big Bang?</vt:lpstr>
      <vt:lpstr>PowerPoint Presentation</vt:lpstr>
      <vt:lpstr>PowerPoint Presentation</vt:lpstr>
      <vt:lpstr>PowerPoint Presentation</vt:lpstr>
      <vt:lpstr>B-deeltjes:  verschil tussen materie en antimaterie</vt:lpstr>
      <vt:lpstr>B-deeltjes:  verschil tussen materie en antimaterie</vt:lpstr>
      <vt:lpstr>Zijn we nu klaar?</vt:lpstr>
      <vt:lpstr>Hoe is antimaterie verdwenen in de Big Bang?</vt:lpstr>
      <vt:lpstr>PowerPoint Presentation</vt:lpstr>
      <vt:lpstr>Recente ontwikkelingen: Nieuwe krachten of deeltjes?</vt:lpstr>
      <vt:lpstr>PowerPoint Presentation</vt:lpstr>
      <vt:lpstr>Enter Pinguins</vt:lpstr>
      <vt:lpstr>PowerPoint Presentation</vt:lpstr>
      <vt:lpstr>Pinguins &amp; Lepton Universaliteit?</vt:lpstr>
      <vt:lpstr>Lepton Universaliteit?</vt:lpstr>
      <vt:lpstr>Recente ontwikkelingen!</vt:lpstr>
      <vt:lpstr>Een nieuwe natuurkracht?</vt:lpstr>
      <vt:lpstr>Hoe is antimaterie verdwenen in de Big Bang?</vt:lpstr>
      <vt:lpstr>PowerPoint Presentation</vt:lpstr>
      <vt:lpstr>Toekomst: “Cirkels en Driehoeken”</vt:lpstr>
      <vt:lpstr>PowerPoint Presentation</vt:lpstr>
      <vt:lpstr>Toepassingen</vt:lpstr>
      <vt:lpstr>Beginning of Time</vt:lpstr>
      <vt:lpstr>Beginning of Time</vt:lpstr>
      <vt:lpstr>PowerPoint Presentation</vt:lpstr>
      <vt:lpstr>PowerPoint Presentation</vt:lpstr>
      <vt:lpstr>Hoe kun je het je voorstellen?</vt:lpstr>
      <vt:lpstr>Het ontstaan van het heelal</vt:lpstr>
      <vt:lpstr>PowerPoint Presentation</vt:lpstr>
      <vt:lpstr>Open vragen: speuren naar nieuwe deeltjes en krachten in Oerknal</vt:lpstr>
      <vt:lpstr>Higgs veld is ontstaan tijdens Big Bang </vt:lpstr>
      <vt:lpstr>1) Hoe is anti-materie verdwenen in de Big Bang?</vt:lpstr>
      <vt:lpstr>2) Higgs mysterie: Vacuum stabiliteit</vt:lpstr>
      <vt:lpstr>3) Waarom is de Higgs massa zo licht?</vt:lpstr>
      <vt:lpstr>4) Het Donkere Materie raadsel</vt:lpstr>
      <vt:lpstr>4) Het Donkere Materie raadsel</vt:lpstr>
      <vt:lpstr>4) Het Donkere Materie Raadsel</vt:lpstr>
      <vt:lpstr>“zwaartekracht lenzen”</vt:lpstr>
      <vt:lpstr>Een botsing van galaxies gezien met “zwaartekracht lenzen”</vt:lpstr>
      <vt:lpstr>Waarvan is donkere materie gemaakt?</vt:lpstr>
      <vt:lpstr>Alternatieve Verklaring</vt:lpstr>
      <vt:lpstr>5) Wat is Donkere Energie?</vt:lpstr>
      <vt:lpstr>De donkere zijde overheerst </vt:lpstr>
      <vt:lpstr>PowerPoint Presentation</vt:lpstr>
      <vt:lpstr>LHC Run-II: De 2-foton saga </vt:lpstr>
      <vt:lpstr>De speurtocht wordt voortgezet met LHC Run-2</vt:lpstr>
      <vt:lpstr>Opwinding bij de LHC – een nieuw Higgs deeltje?</vt:lpstr>
      <vt:lpstr>Opwinding bij de LHC – een nieuw Higgs deeltje?</vt:lpstr>
      <vt:lpstr>PowerPoint Presentation</vt:lpstr>
      <vt:lpstr>Theoretische verklaringen voor di-Photon</vt:lpstr>
      <vt:lpstr>LHC Run-II:  Quantum Speuren</vt:lpstr>
      <vt:lpstr>De virtuele deeltjes methode</vt:lpstr>
      <vt:lpstr>PowerPoint Presentation</vt:lpstr>
      <vt:lpstr>PowerPoint Presentation</vt:lpstr>
      <vt:lpstr>2) Pinguins</vt:lpstr>
      <vt:lpstr>PowerPoint Presentation</vt:lpstr>
      <vt:lpstr>De Pinguin Puzzel: “muon Pinguins”??</vt:lpstr>
      <vt:lpstr>Leptonen (non-) Universaliteit: RK , RK*</vt:lpstr>
      <vt:lpstr>Leptonen (non-) Universaliteit: RK , RK*</vt:lpstr>
      <vt:lpstr>PowerPoint Presentation</vt:lpstr>
      <vt:lpstr>“Verboden” vervallen</vt:lpstr>
      <vt:lpstr>We zijn relatief pas kort bezig met de LHC</vt:lpstr>
      <vt:lpstr>PowerPoint Presentation</vt:lpstr>
      <vt:lpstr>Conclusies:</vt:lpstr>
      <vt:lpstr>PowerPoint Presentation</vt:lpstr>
      <vt:lpstr>Toepassingen</vt:lpstr>
      <vt:lpstr>PowerPoint Presentation</vt:lpstr>
      <vt:lpstr>Wat is het nut van dit onderzoek?</vt:lpstr>
      <vt:lpstr>Wat is het nut van dit onderzoek?</vt:lpstr>
      <vt:lpstr>Wat is het nut van dit onderzoek?</vt:lpstr>
      <vt:lpstr>Wat is het nut van dit onderzoek?</vt:lpstr>
      <vt:lpstr>Wat is het nut van dit onderzoek?</vt:lpstr>
      <vt:lpstr>Wat is het nut van dit onderzoek?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Het Standaard Model van elementaire deeltjes</vt:lpstr>
    </vt:vector>
  </TitlesOfParts>
  <Company>Nikhef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Merk</dc:creator>
  <cp:lastModifiedBy>Marcel Merk</cp:lastModifiedBy>
  <cp:revision>2140</cp:revision>
  <cp:lastPrinted>2018-03-02T15:49:58Z</cp:lastPrinted>
  <dcterms:created xsi:type="dcterms:W3CDTF">2013-10-28T15:23:24Z</dcterms:created>
  <dcterms:modified xsi:type="dcterms:W3CDTF">2019-10-24T07:23:04Z</dcterms:modified>
</cp:coreProperties>
</file>