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</p:sldMasterIdLst>
  <p:notesMasterIdLst>
    <p:notesMasterId r:id="rId101"/>
  </p:notesMasterIdLst>
  <p:handoutMasterIdLst>
    <p:handoutMasterId r:id="rId102"/>
  </p:handoutMasterIdLst>
  <p:sldIdLst>
    <p:sldId id="1413" r:id="rId3"/>
    <p:sldId id="1414" r:id="rId4"/>
    <p:sldId id="1415" r:id="rId5"/>
    <p:sldId id="1416" r:id="rId6"/>
    <p:sldId id="1417" r:id="rId7"/>
    <p:sldId id="1458" r:id="rId8"/>
    <p:sldId id="1459" r:id="rId9"/>
    <p:sldId id="1503" r:id="rId10"/>
    <p:sldId id="1420" r:id="rId11"/>
    <p:sldId id="1421" r:id="rId12"/>
    <p:sldId id="1462" r:id="rId13"/>
    <p:sldId id="1463" r:id="rId14"/>
    <p:sldId id="1464" r:id="rId15"/>
    <p:sldId id="1425" r:id="rId16"/>
    <p:sldId id="1508" r:id="rId17"/>
    <p:sldId id="1426" r:id="rId18"/>
    <p:sldId id="1427" r:id="rId19"/>
    <p:sldId id="1428" r:id="rId20"/>
    <p:sldId id="1429" r:id="rId21"/>
    <p:sldId id="1512" r:id="rId22"/>
    <p:sldId id="1513" r:id="rId23"/>
    <p:sldId id="1511" r:id="rId24"/>
    <p:sldId id="1430" r:id="rId25"/>
    <p:sldId id="1431" r:id="rId26"/>
    <p:sldId id="1469" r:id="rId27"/>
    <p:sldId id="1468" r:id="rId28"/>
    <p:sldId id="1471" r:id="rId29"/>
    <p:sldId id="1472" r:id="rId30"/>
    <p:sldId id="1473" r:id="rId31"/>
    <p:sldId id="1481" r:id="rId32"/>
    <p:sldId id="1475" r:id="rId33"/>
    <p:sldId id="1476" r:id="rId34"/>
    <p:sldId id="1477" r:id="rId35"/>
    <p:sldId id="1478" r:id="rId36"/>
    <p:sldId id="1479" r:id="rId37"/>
    <p:sldId id="1480" r:id="rId38"/>
    <p:sldId id="1482" r:id="rId39"/>
    <p:sldId id="1483" r:id="rId40"/>
    <p:sldId id="1484" r:id="rId41"/>
    <p:sldId id="1485" r:id="rId42"/>
    <p:sldId id="1499" r:id="rId43"/>
    <p:sldId id="1486" r:id="rId44"/>
    <p:sldId id="1487" r:id="rId45"/>
    <p:sldId id="1488" r:id="rId46"/>
    <p:sldId id="1489" r:id="rId47"/>
    <p:sldId id="1498" r:id="rId48"/>
    <p:sldId id="1492" r:id="rId49"/>
    <p:sldId id="1494" r:id="rId50"/>
    <p:sldId id="1436" r:id="rId51"/>
    <p:sldId id="1437" r:id="rId52"/>
    <p:sldId id="1438" r:id="rId53"/>
    <p:sldId id="1439" r:id="rId54"/>
    <p:sldId id="1440" r:id="rId55"/>
    <p:sldId id="1518" r:id="rId56"/>
    <p:sldId id="1522" r:id="rId57"/>
    <p:sldId id="1441" r:id="rId58"/>
    <p:sldId id="1442" r:id="rId59"/>
    <p:sldId id="1524" r:id="rId60"/>
    <p:sldId id="1443" r:id="rId61"/>
    <p:sldId id="1495" r:id="rId62"/>
    <p:sldId id="1500" r:id="rId63"/>
    <p:sldId id="1501" r:id="rId64"/>
    <p:sldId id="1445" r:id="rId65"/>
    <p:sldId id="1506" r:id="rId66"/>
    <p:sldId id="1447" r:id="rId67"/>
    <p:sldId id="1448" r:id="rId68"/>
    <p:sldId id="1449" r:id="rId69"/>
    <p:sldId id="1450" r:id="rId70"/>
    <p:sldId id="1507" r:id="rId71"/>
    <p:sldId id="1502" r:id="rId72"/>
    <p:sldId id="1452" r:id="rId73"/>
    <p:sldId id="1454" r:id="rId74"/>
    <p:sldId id="1455" r:id="rId75"/>
    <p:sldId id="1456" r:id="rId76"/>
    <p:sldId id="1510" r:id="rId77"/>
    <p:sldId id="1457" r:id="rId78"/>
    <p:sldId id="1509" r:id="rId79"/>
    <p:sldId id="1253" r:id="rId80"/>
    <p:sldId id="1254" r:id="rId81"/>
    <p:sldId id="1190" r:id="rId82"/>
    <p:sldId id="1154" r:id="rId83"/>
    <p:sldId id="1155" r:id="rId84"/>
    <p:sldId id="1255" r:id="rId85"/>
    <p:sldId id="1256" r:id="rId86"/>
    <p:sldId id="1301" r:id="rId87"/>
    <p:sldId id="1300" r:id="rId88"/>
    <p:sldId id="1345" r:id="rId89"/>
    <p:sldId id="1117" r:id="rId90"/>
    <p:sldId id="1347" r:id="rId91"/>
    <p:sldId id="1354" r:id="rId92"/>
    <p:sldId id="1138" r:id="rId93"/>
    <p:sldId id="1251" r:id="rId94"/>
    <p:sldId id="1412" r:id="rId95"/>
    <p:sldId id="1504" r:id="rId96"/>
    <p:sldId id="1505" r:id="rId97"/>
    <p:sldId id="1515" r:id="rId98"/>
    <p:sldId id="1516" r:id="rId99"/>
    <p:sldId id="1517" r:id="rId100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CCE"/>
    <a:srgbClr val="7F0000"/>
    <a:srgbClr val="D6FFFC"/>
    <a:srgbClr val="00CC00"/>
    <a:srgbClr val="66FFFF"/>
    <a:srgbClr val="99CCFF"/>
    <a:srgbClr val="0066FF"/>
    <a:srgbClr val="66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6" autoAdjust="0"/>
    <p:restoredTop sz="95721" autoAdjust="0"/>
  </p:normalViewPr>
  <p:slideViewPr>
    <p:cSldViewPr snapToGrid="0">
      <p:cViewPr varScale="1">
        <p:scale>
          <a:sx n="95" d="100"/>
          <a:sy n="95" d="100"/>
        </p:scale>
        <p:origin x="-5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handoutMaster" Target="handoutMasters/handout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25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noordpool</a:t>
            </a:r>
            <a:r>
              <a:rPr lang="en-US" dirty="0" smtClean="0"/>
              <a:t> van de </a:t>
            </a:r>
            <a:r>
              <a:rPr lang="en-US" dirty="0" err="1" smtClean="0"/>
              <a:t>aarde</a:t>
            </a:r>
            <a:r>
              <a:rPr lang="en-US" dirty="0" smtClean="0"/>
              <a:t> is in </a:t>
            </a:r>
            <a:r>
              <a:rPr lang="en-US" dirty="0" err="1" smtClean="0"/>
              <a:t>feite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magnetische</a:t>
            </a:r>
            <a:r>
              <a:rPr lang="en-US" dirty="0" smtClean="0"/>
              <a:t> </a:t>
            </a:r>
            <a:r>
              <a:rPr lang="en-US" dirty="0" err="1" smtClean="0"/>
              <a:t>zuidpool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30543" indent="-280978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23912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573477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23041" indent="-224782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472606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22171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371736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21300" indent="-22478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A8619DF4-0C21-534A-8F93-7BF9C2FD7AE4}" type="slidenum">
              <a:rPr lang="en-GB" sz="1200">
                <a:latin typeface="Times New Roman" charset="0"/>
              </a:rPr>
              <a:pPr eaLnBrk="1" hangingPunct="1"/>
              <a:t>28</a:t>
            </a:fld>
            <a:endParaRPr lang="en-GB" sz="120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4713" y="731838"/>
            <a:ext cx="4991100" cy="3743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37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38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80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89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081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038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391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879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81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430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18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48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298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730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21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08-09-16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3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71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microsoft.com/office/2007/relationships/hdphoto" Target="../media/hdphoto3.wdp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6" Type="http://schemas.microsoft.com/office/2007/relationships/hdphoto" Target="../media/hdphoto4.wdp"/><Relationship Id="rId7" Type="http://schemas.openxmlformats.org/officeDocument/2006/relationships/image" Target="../media/image24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4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5.wdp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0.png"/><Relationship Id="rId1" Type="http://schemas.microsoft.com/office/2007/relationships/media" Target="file://localhost/Users/marcel/Presentations/Merk/2013/Nijmegen_24_4_2013/particle_event_full_ns.avi" TargetMode="External"/><Relationship Id="rId2" Type="http://schemas.openxmlformats.org/officeDocument/2006/relationships/video" Target="file://localhost/Users/marcel/Presentations/Merk/2013/Nijmegen_24_4_2013/particle_event_full_ns.av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wmf"/><Relationship Id="rId5" Type="http://schemas.openxmlformats.org/officeDocument/2006/relationships/image" Target="../media/image63.wmf"/><Relationship Id="rId6" Type="http://schemas.openxmlformats.org/officeDocument/2006/relationships/image" Target="../media/image64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Relationship Id="rId3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emf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88.png"/><Relationship Id="rId5" Type="http://schemas.openxmlformats.org/officeDocument/2006/relationships/image" Target="../media/image9.png"/><Relationship Id="rId6" Type="http://schemas.microsoft.com/office/2007/relationships/hdphoto" Target="../media/hdphoto2.wdp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89.png"/><Relationship Id="rId5" Type="http://schemas.openxmlformats.org/officeDocument/2006/relationships/image" Target="../media/image90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microsoft.com/office/2007/relationships/hdphoto" Target="../media/hdphoto9.wdp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99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3" Type="http://schemas.microsoft.com/office/2007/relationships/hdphoto" Target="../media/hdphoto11.wdp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.pn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Relationship Id="rId3" Type="http://schemas.openxmlformats.org/officeDocument/2006/relationships/image" Target="../media/image12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21.jpeg"/><Relationship Id="rId5" Type="http://schemas.openxmlformats.org/officeDocument/2006/relationships/image" Target="../media/image122.gif"/><Relationship Id="rId6" Type="http://schemas.openxmlformats.org/officeDocument/2006/relationships/image" Target="../media/image123.png"/><Relationship Id="rId7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4" Type="http://schemas.openxmlformats.org/officeDocument/2006/relationships/image" Target="../media/image126.tiff"/><Relationship Id="rId5" Type="http://schemas.openxmlformats.org/officeDocument/2006/relationships/image" Target="../media/image1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4" Type="http://schemas.openxmlformats.org/officeDocument/2006/relationships/image" Target="../media/image128.tiff"/><Relationship Id="rId5" Type="http://schemas.openxmlformats.org/officeDocument/2006/relationships/image" Target="../media/image1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Relationship Id="rId3" Type="http://schemas.openxmlformats.org/officeDocument/2006/relationships/image" Target="../media/image13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gi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078"/>
          <a:stretch/>
        </p:blipFill>
        <p:spPr bwMode="auto">
          <a:xfrm>
            <a:off x="-95108" y="2"/>
            <a:ext cx="9239111" cy="6850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033691"/>
            <a:ext cx="8077200" cy="16795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CERN en Large Hadron Collider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experimenten</a:t>
            </a:r>
            <a:r>
              <a:rPr lang="en-US" dirty="0">
                <a:solidFill>
                  <a:schemeClr val="bg1"/>
                </a:solidFill>
                <a:latin typeface="Helvetica Neue Medium"/>
                <a:cs typeface="Helvetica Neue Medium"/>
              </a:rPr>
              <a:t/>
            </a:r>
            <a:br>
              <a:rPr lang="en-US" dirty="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Wat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kan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je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leren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van het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testen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van de </a:t>
            </a:r>
            <a:b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</a:b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natuur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onder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 extreme </a:t>
            </a:r>
            <a:r>
              <a:rPr lang="en-US" dirty="0" err="1" smtClean="0">
                <a:solidFill>
                  <a:schemeClr val="bg1"/>
                </a:solidFill>
                <a:latin typeface="Helvetica Neue Medium"/>
                <a:cs typeface="Helvetica Neue Medium"/>
              </a:rPr>
              <a:t>omstandigheden</a:t>
            </a:r>
            <a:r>
              <a:rPr lang="en-US" dirty="0" smtClean="0">
                <a:solidFill>
                  <a:schemeClr val="bg1"/>
                </a:solidFill>
                <a:latin typeface="Helvetica Neue Medium"/>
                <a:cs typeface="Helvetica Neue Medium"/>
              </a:rPr>
              <a:t>?” </a:t>
            </a:r>
            <a:endParaRPr lang="en-US" dirty="0">
              <a:solidFill>
                <a:schemeClr val="bg1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5000" y="6098059"/>
            <a:ext cx="3912588" cy="752812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Marcel Merk (Nikhef en VU)</a:t>
            </a:r>
          </a:p>
        </p:txBody>
      </p:sp>
    </p:spTree>
    <p:extLst>
      <p:ext uri="{BB962C8B-B14F-4D97-AF65-F5344CB8AC3E}">
        <p14:creationId xmlns:p14="http://schemas.microsoft.com/office/powerpoint/2010/main" val="20602722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643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5750" l="3516" r="95410"/>
                    </a14:imgEffect>
                  </a14:imgLayer>
                </a14:imgProps>
              </a:ext>
            </a:extLst>
          </a:blip>
          <a:srcRect b="24221"/>
          <a:stretch/>
        </p:blipFill>
        <p:spPr>
          <a:xfrm>
            <a:off x="1485598" y="5208373"/>
            <a:ext cx="2314801" cy="15187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799574">
            <a:off x="435650" y="4341278"/>
            <a:ext cx="3967026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relativiteitstheorie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navigatie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met GPS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afwijkingen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tot 10km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zonder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RT)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27053" t="1412" r="27133" b="1157"/>
          <a:stretch/>
        </p:blipFill>
        <p:spPr>
          <a:xfrm>
            <a:off x="6372401" y="1786502"/>
            <a:ext cx="1631017" cy="3691834"/>
          </a:xfrm>
          <a:prstGeom prst="roundRect">
            <a:avLst/>
          </a:prstGeom>
        </p:spPr>
      </p:pic>
      <p:sp>
        <p:nvSpPr>
          <p:cNvPr id="27" name="TextBox 26"/>
          <p:cNvSpPr txBox="1"/>
          <p:nvPr/>
        </p:nvSpPr>
        <p:spPr>
          <a:xfrm rot="20799574">
            <a:off x="4681606" y="1603411"/>
            <a:ext cx="4623703" cy="1076564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none" lIns="155893" tIns="121596" rIns="155893" bIns="121596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Begrip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kwantummechanika</a:t>
            </a:r>
            <a:endParaRPr lang="en-US" sz="1800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en-US" sz="18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e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ssentieel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voor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alle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moderne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electronica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alles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met </a:t>
            </a:r>
            <a:r>
              <a:rPr lang="en-US" sz="1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een</a:t>
            </a:r>
            <a:r>
              <a:rPr lang="en-US" sz="1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transistor of chip)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860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76164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Hoe gedraagt de natuur zich onder extreme omstandigheden?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8401" y="3086814"/>
            <a:ext cx="170792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‘Klassiek’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38406" y="3122262"/>
            <a:ext cx="246761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wantummechanika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1762" y="6065070"/>
            <a:ext cx="3138044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‘Speciale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9101" y="1102127"/>
            <a:ext cx="255476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Kleinere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afstanden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464941" y="4745221"/>
            <a:ext cx="2155133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FF00"/>
                </a:solidFill>
              </a:rPr>
              <a:t>Hogere</a:t>
            </a:r>
            <a:r>
              <a:rPr lang="en-US" sz="2200" i="1" dirty="0" smtClean="0">
                <a:solidFill>
                  <a:srgbClr val="FFFF00"/>
                </a:solidFill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</a:rPr>
              <a:t>energie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23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ight Arrow 23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7766" y="3161730"/>
            <a:ext cx="2222477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Kleine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afstand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en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hoge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energie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4048" y="5849273"/>
            <a:ext cx="4244486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‘Kwantumveldentheorie &amp; IJktheorie’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Bestaan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Kracht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= </a:t>
            </a:r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uitwisseling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boodschapperdeeltjes</a:t>
            </a:r>
            <a:endParaRPr lang="en-US" sz="2200" dirty="0" smtClean="0">
              <a:solidFill>
                <a:srgbClr val="FF0000"/>
              </a:solidFill>
              <a:latin typeface="Helvetica Neue Medium"/>
              <a:cs typeface="Helvetica Neue Medium"/>
            </a:endParaRPr>
          </a:p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energie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in </a:t>
            </a:r>
            <a:r>
              <a:rPr lang="en-US" sz="22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en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03657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Het Standaard Model van elementaire deeltjes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955073" y="230455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99796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33052" y="1010480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kleine afstanden</a:t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(Kwantummechanica)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5272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Werkt bij zeer hoge energie (Speciale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Relativeitstheorie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862129"/>
            <a:ext cx="28292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Beschrijft alle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natuurkrachten</a:t>
            </a:r>
            <a:b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behalve zwaartekracht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75859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Beschrijft alle 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bekende materie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behalve donkere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687076"/>
            <a:ext cx="2576890" cy="100330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Onduidelijk theorie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ook voor Big Bang 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natuurkunde geldig is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6390" y="5003075"/>
            <a:ext cx="3404037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17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onvoorspelde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(dus niet heel erg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predictief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5267" y="5996633"/>
            <a:ext cx="51708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Beschrijft maar verklaart niet tal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van opvallende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strukturen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in de natuurwetten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73074" y="1334504"/>
            <a:ext cx="1978273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(en tegelijkertijd)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364520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Het </a:t>
            </a:r>
            <a:r>
              <a:rPr lang="en-US" b="1" dirty="0" err="1" smtClean="0">
                <a:solidFill>
                  <a:schemeClr val="bg1"/>
                </a:solidFill>
              </a:rPr>
              <a:t>Standaard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99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901" y="598176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77837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Standaard</a:t>
            </a:r>
            <a:r>
              <a:rPr lang="en-US" dirty="0">
                <a:solidFill>
                  <a:schemeClr val="bg1"/>
                </a:solidFill>
              </a:rPr>
              <a:t> Model – </a:t>
            </a:r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zit </a:t>
            </a:r>
            <a:r>
              <a:rPr lang="en-US" dirty="0" err="1">
                <a:solidFill>
                  <a:schemeClr val="bg1"/>
                </a:solidFill>
              </a:rPr>
              <a:t>erin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308681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94993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95718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846212" y="4318687"/>
            <a:ext cx="2152994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Boodschapper</a:t>
            </a:r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</a:t>
            </a:r>
          </a:p>
          <a:p>
            <a:r>
              <a:rPr lang="en-US" sz="2200" i="1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natuurkrachten</a:t>
            </a:r>
            <a:endParaRPr lang="en-US" sz="2200" i="1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62421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68743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4089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</a:t>
            </a:r>
            <a:r>
              <a:rPr lang="en-US" dirty="0" err="1">
                <a:solidFill>
                  <a:schemeClr val="bg1"/>
                </a:solidFill>
              </a:rPr>
              <a:t>Standaard</a:t>
            </a:r>
            <a:r>
              <a:rPr lang="en-US" dirty="0">
                <a:solidFill>
                  <a:schemeClr val="bg1"/>
                </a:solidFill>
              </a:rPr>
              <a:t> Model – </a:t>
            </a:r>
            <a:r>
              <a:rPr lang="en-US" dirty="0" err="1">
                <a:solidFill>
                  <a:schemeClr val="bg1"/>
                </a:solidFill>
              </a:rPr>
              <a:t>wat</a:t>
            </a:r>
            <a:r>
              <a:rPr lang="en-US" dirty="0">
                <a:solidFill>
                  <a:schemeClr val="bg1"/>
                </a:solidFill>
              </a:rPr>
              <a:t> zit </a:t>
            </a:r>
            <a:r>
              <a:rPr lang="en-US" dirty="0" err="1">
                <a:solidFill>
                  <a:schemeClr val="bg1"/>
                </a:solidFill>
              </a:rPr>
              <a:t>erin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349743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219712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218521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5023015" y="5413685"/>
            <a:ext cx="1952816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err="1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Bouwstenen</a:t>
            </a: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/>
            </a:r>
            <a:b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van </a:t>
            </a:r>
            <a:r>
              <a:rPr lang="en-US" sz="2400" i="1" dirty="0" err="1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materie</a:t>
            </a:r>
            <a:endParaRPr lang="en-US" sz="2400" i="1" dirty="0">
              <a:solidFill>
                <a:srgbClr val="10C7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527681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1343772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</a:t>
            </a:r>
            <a:r>
              <a:rPr lang="en-US" dirty="0" err="1" smtClean="0">
                <a:solidFill>
                  <a:schemeClr val="bg1"/>
                </a:solidFill>
              </a:rPr>
              <a:t>Standaard</a:t>
            </a:r>
            <a:r>
              <a:rPr lang="en-US" dirty="0" smtClean="0">
                <a:solidFill>
                  <a:schemeClr val="bg1"/>
                </a:solidFill>
              </a:rPr>
              <a:t> Model – </a:t>
            </a:r>
            <a:r>
              <a:rPr lang="en-US" dirty="0" err="1" smtClean="0">
                <a:solidFill>
                  <a:schemeClr val="bg1"/>
                </a:solidFill>
              </a:rPr>
              <a:t>wat</a:t>
            </a:r>
            <a:r>
              <a:rPr lang="en-US" dirty="0" smtClean="0">
                <a:solidFill>
                  <a:schemeClr val="bg1"/>
                </a:solidFill>
              </a:rPr>
              <a:t> zit </a:t>
            </a:r>
            <a:r>
              <a:rPr lang="en-US" dirty="0" err="1" smtClean="0">
                <a:solidFill>
                  <a:schemeClr val="bg1"/>
                </a:solidFill>
              </a:rPr>
              <a:t>erin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614198" y="432542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4387124"/>
            <a:ext cx="2707299" cy="1095630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Het ‘Higgs’ veld</a:t>
            </a:r>
            <a:b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dat</a:t>
            </a:r>
            <a:r>
              <a:rPr lang="en-US" sz="2200" i="1" dirty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lege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i="1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vult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/>
            </a:r>
            <a:b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336056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80540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971198" y="5824310"/>
            <a:ext cx="7518093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Let op: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 </a:t>
            </a:r>
            <a:r>
              <a:rPr lang="en-US" sz="2100" i="1" u="sng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voorspelt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: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lege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is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niet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leeg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14088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</a:t>
            </a:r>
            <a:r>
              <a:rPr lang="en-US" dirty="0" err="1" smtClean="0">
                <a:solidFill>
                  <a:schemeClr val="bg1"/>
                </a:solidFill>
              </a:rPr>
              <a:t>Standaard</a:t>
            </a:r>
            <a:r>
              <a:rPr lang="en-US" dirty="0" smtClean="0">
                <a:solidFill>
                  <a:schemeClr val="bg1"/>
                </a:solidFill>
              </a:rPr>
              <a:t> Model – </a:t>
            </a:r>
            <a:r>
              <a:rPr lang="en-US" dirty="0" err="1" smtClean="0">
                <a:solidFill>
                  <a:schemeClr val="bg1"/>
                </a:solidFill>
              </a:rPr>
              <a:t>wat</a:t>
            </a:r>
            <a:r>
              <a:rPr lang="en-US" dirty="0" smtClean="0">
                <a:solidFill>
                  <a:schemeClr val="bg1"/>
                </a:solidFill>
              </a:rPr>
              <a:t> zit </a:t>
            </a:r>
            <a:r>
              <a:rPr lang="en-US" dirty="0" err="1" smtClean="0">
                <a:solidFill>
                  <a:schemeClr val="bg1"/>
                </a:solidFill>
              </a:rPr>
              <a:t>erin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56998" y="1307441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91925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26" y="5618997"/>
            <a:ext cx="9118834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Interactie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Higgs met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andere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(“de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2200" dirty="0" err="1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”)</a:t>
            </a:r>
            <a:endParaRPr lang="en-US" sz="22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94901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2" name="Freeform 21"/>
          <p:cNvSpPr/>
          <p:nvPr/>
        </p:nvSpPr>
        <p:spPr>
          <a:xfrm>
            <a:off x="3121264" y="4164083"/>
            <a:ext cx="4252391" cy="1450155"/>
          </a:xfrm>
          <a:custGeom>
            <a:avLst/>
            <a:gdLst>
              <a:gd name="connsiteX0" fmla="*/ 0 w 5039379"/>
              <a:gd name="connsiteY0" fmla="*/ 147970 h 1614640"/>
              <a:gd name="connsiteX1" fmla="*/ 2786515 w 5039379"/>
              <a:gd name="connsiteY1" fmla="*/ 1590679 h 1614640"/>
              <a:gd name="connsiteX2" fmla="*/ 5018193 w 5039379"/>
              <a:gd name="connsiteY2" fmla="*/ 974137 h 1614640"/>
              <a:gd name="connsiteX3" fmla="*/ 3970167 w 5039379"/>
              <a:gd name="connsiteY3" fmla="*/ 0 h 16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9379" h="1614640">
                <a:moveTo>
                  <a:pt x="0" y="147970"/>
                </a:moveTo>
                <a:cubicBezTo>
                  <a:pt x="975075" y="800477"/>
                  <a:pt x="1950150" y="1452985"/>
                  <a:pt x="2786515" y="1590679"/>
                </a:cubicBezTo>
                <a:cubicBezTo>
                  <a:pt x="3622880" y="1728373"/>
                  <a:pt x="4820918" y="1239250"/>
                  <a:pt x="5018193" y="974137"/>
                </a:cubicBezTo>
                <a:cubicBezTo>
                  <a:pt x="5215468" y="709024"/>
                  <a:pt x="3970167" y="0"/>
                  <a:pt x="3970167" y="0"/>
                </a:cubicBezTo>
              </a:path>
            </a:pathLst>
          </a:custGeom>
          <a:noFill/>
          <a:ln w="38100" cmpd="sng">
            <a:solidFill>
              <a:srgbClr val="FFB006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1702354" y="6166497"/>
            <a:ext cx="7473918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Theorie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geformuleerd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50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jaar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voordat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Higgs </a:t>
            </a:r>
            <a:r>
              <a:rPr lang="en-US" sz="2100" dirty="0" err="1">
                <a:solidFill>
                  <a:srgbClr val="FFB006"/>
                </a:solidFill>
                <a:latin typeface="Helvetica Neue Medium"/>
                <a:cs typeface="Helvetica Neue Medium"/>
              </a:rPr>
              <a:t>gezien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 is!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</a:t>
            </a:r>
            <a:endParaRPr lang="en-US" sz="21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516362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rn-lhc-aeria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5865"/>
            <a:ext cx="7772400" cy="457200"/>
          </a:xfrm>
        </p:spPr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Large </a:t>
            </a:r>
            <a:r>
              <a:rPr lang="nl-NL" dirty="0" err="1" smtClean="0">
                <a:solidFill>
                  <a:srgbClr val="FFFFFF"/>
                </a:solidFill>
              </a:rPr>
              <a:t>Hadron</a:t>
            </a:r>
            <a:r>
              <a:rPr lang="nl-NL" dirty="0" smtClean="0">
                <a:solidFill>
                  <a:srgbClr val="FFFFFF"/>
                </a:solidFill>
              </a:rPr>
              <a:t> Collider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8141" y="2889283"/>
            <a:ext cx="5238260" cy="2174084"/>
          </a:xfrm>
          <a:prstGeom prst="rect">
            <a:avLst/>
          </a:prstGeom>
          <a:solidFill>
            <a:srgbClr val="314444">
              <a:alpha val="76000"/>
            </a:srgbClr>
          </a:solidFill>
          <a:effectLst>
            <a:glow rad="393700">
              <a:srgbClr val="314444">
                <a:alpha val="68000"/>
              </a:srgbClr>
            </a:glow>
            <a:softEdge rad="609600"/>
          </a:effectLst>
        </p:spPr>
        <p:txBody>
          <a:bodyPr wrap="square" lIns="0" tIns="162129" rIns="79193" bIns="162129">
            <a:spAutoFit/>
          </a:bodyPr>
          <a:lstStyle/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Eén versneller – vier experimenten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Concept studie gestart in 1984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Eerste botsingen 25 jaar later in 2009</a:t>
            </a:r>
            <a:b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nl-NL" sz="20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Botsingen nu op maximale energie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Maximale intensiteit verwacht in 2025 </a:t>
            </a:r>
            <a:endParaRPr lang="nl-NL" sz="2000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636299" y="2334001"/>
            <a:ext cx="388099" cy="162263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1992" y="2082558"/>
            <a:ext cx="1124393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LHCb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77366" y="2556355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237101" y="3360562"/>
            <a:ext cx="842599" cy="273750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44001" y="2676188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401" y="2287870"/>
            <a:ext cx="1297000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ATLAS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502" y="3292125"/>
            <a:ext cx="1019142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Alice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035498" y="3634312"/>
            <a:ext cx="514400" cy="205312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491" y="3451307"/>
            <a:ext cx="984716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CMS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00" y="1512752"/>
            <a:ext cx="1093100" cy="511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01" y="1786501"/>
            <a:ext cx="1093100" cy="5119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901" y="2813063"/>
            <a:ext cx="1093100" cy="5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95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484144" y="3971131"/>
            <a:ext cx="3735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Verdana" pitchFamily="-105" charset="0"/>
              </a:rPr>
              <a:t>Standaard</a:t>
            </a:r>
            <a:endParaRPr lang="en-US" sz="5400" dirty="0">
              <a:solidFill>
                <a:srgbClr val="FFFF00"/>
              </a:solidFill>
              <a:latin typeface="Verdana" pitchFamily="-105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2009378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96454"/>
            <a:ext cx="502920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2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0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053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8734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Maar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begrijpen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we de </a:t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natuurkunde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hier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ook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?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511268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Hoe gedraagt de natuur zich onder extreme omstandigheden?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4046" y="5081978"/>
            <a:ext cx="34676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dirty="0">
                <a:solidFill>
                  <a:srgbClr val="FF0000"/>
                </a:solidFill>
                <a:latin typeface="Helvetica Neue"/>
                <a:cs typeface="Helvetica Neue"/>
              </a:rPr>
              <a:t>De Large Hadron Collider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472898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Experimenteel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i="1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getest</a:t>
            </a:r>
            <a:r>
              <a:rPr lang="en-US" sz="19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domein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900" dirty="0" err="1">
                <a:solidFill>
                  <a:srgbClr val="FFEC02"/>
                </a:solidFill>
                <a:latin typeface="Helvetica Neue Medium"/>
                <a:cs typeface="Helvetica Neue Medium"/>
              </a:rPr>
              <a:t>Standaard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262878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CERN: </a:t>
            </a:r>
            <a:r>
              <a:rPr lang="en-US" sz="2400" b="1" i="1" dirty="0" smtClean="0">
                <a:solidFill>
                  <a:schemeClr val="bg1"/>
                </a:solidFill>
              </a:rPr>
              <a:t>het </a:t>
            </a:r>
            <a:r>
              <a:rPr lang="en-US" sz="2400" b="1" i="1" dirty="0" err="1" smtClean="0">
                <a:solidFill>
                  <a:schemeClr val="bg1"/>
                </a:solidFill>
              </a:rPr>
              <a:t>laboratorium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3262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400" y="0"/>
            <a:ext cx="96028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8202" y="-16"/>
            <a:ext cx="146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CERN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77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Large Hadron Collider (LHC)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974" y="722470"/>
            <a:ext cx="374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Tunnel van 27 km, 100 meter </a:t>
            </a:r>
            <a:r>
              <a:rPr lang="en-US" sz="2000" dirty="0" err="1" smtClean="0">
                <a:solidFill>
                  <a:srgbClr val="FFFF00"/>
                </a:solidFill>
              </a:rPr>
              <a:t>diep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background.bubbletracks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79999"/>
            </a:srgbClr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buFontTx/>
              <a:buNone/>
            </a:pPr>
            <a:endParaRPr lang="en-US"/>
          </a:p>
        </p:txBody>
      </p:sp>
      <p:sp>
        <p:nvSpPr>
          <p:cNvPr id="20484" name="Title 18"/>
          <p:cNvSpPr>
            <a:spLocks noGrp="1"/>
          </p:cNvSpPr>
          <p:nvPr>
            <p:ph type="title"/>
          </p:nvPr>
        </p:nvSpPr>
        <p:spPr bwMode="auto">
          <a:solidFill>
            <a:schemeClr val="tx1"/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</a:rPr>
              <a:t>De Large Hadron Collider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590800"/>
            <a:ext cx="40179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Geneve</a:t>
            </a:r>
            <a:endParaRPr 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69342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cs typeface="Arial" charset="0"/>
              </a:rPr>
              <a:t>Amsterdam</a:t>
            </a:r>
            <a:endParaRPr lang="en-US" sz="1800" b="1" i="1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1513" name="Oval 23"/>
          <p:cNvSpPr>
            <a:spLocks noChangeArrowheads="1"/>
          </p:cNvSpPr>
          <p:nvPr/>
        </p:nvSpPr>
        <p:spPr bwMode="auto">
          <a:xfrm>
            <a:off x="736600" y="3200400"/>
            <a:ext cx="1676400" cy="1752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TextBox 27"/>
          <p:cNvSpPr txBox="1">
            <a:spLocks noChangeArrowheads="1"/>
          </p:cNvSpPr>
          <p:nvPr/>
        </p:nvSpPr>
        <p:spPr bwMode="auto">
          <a:xfrm>
            <a:off x="152400" y="1905000"/>
            <a:ext cx="1981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LHC: 27 km</a:t>
            </a:r>
          </a:p>
        </p:txBody>
      </p:sp>
      <p:sp>
        <p:nvSpPr>
          <p:cNvPr id="20491" name="TextBox 27"/>
          <p:cNvSpPr txBox="1">
            <a:spLocks noChangeArrowheads="1"/>
          </p:cNvSpPr>
          <p:nvPr/>
        </p:nvSpPr>
        <p:spPr bwMode="auto">
          <a:xfrm>
            <a:off x="6934200" y="1981200"/>
            <a:ext cx="1981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A10: 32 km</a:t>
            </a:r>
          </a:p>
        </p:txBody>
      </p:sp>
    </p:spTree>
    <p:extLst>
      <p:ext uri="{BB962C8B-B14F-4D97-AF65-F5344CB8AC3E}">
        <p14:creationId xmlns:p14="http://schemas.microsoft.com/office/powerpoint/2010/main" val="177076467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55973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76919" y="0"/>
            <a:ext cx="3575607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0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LHC versneller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11" descr="TG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99" y="3702751"/>
            <a:ext cx="3523106" cy="263962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4" name="Rectangle 3"/>
          <p:cNvSpPr/>
          <p:nvPr/>
        </p:nvSpPr>
        <p:spPr>
          <a:xfrm>
            <a:off x="322839" y="3702749"/>
            <a:ext cx="3413260" cy="664743"/>
          </a:xfrm>
          <a:prstGeom prst="rect">
            <a:avLst/>
          </a:prstGeom>
        </p:spPr>
        <p:txBody>
          <a:bodyPr wrap="square" lIns="79193" tIns="39597" rIns="79193" bIns="39597">
            <a:spAutoFit/>
          </a:bodyPr>
          <a:lstStyle/>
          <a:p>
            <a:r>
              <a:rPr lang="nl-NL" sz="19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Totale bundel energie gelijk aan een TGV op volle snelheid.</a:t>
            </a:r>
            <a:endParaRPr lang="nl-NL" sz="19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379099" y="3702749"/>
            <a:ext cx="1414601" cy="95812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4893500" y="4523998"/>
            <a:ext cx="1221701" cy="102656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 rot="19664580">
            <a:off x="3622812" y="3755997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1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 rot="19321569">
            <a:off x="4225836" y="4440584"/>
            <a:ext cx="2733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 </a:t>
            </a:r>
            <a:r>
              <a:rPr lang="en-US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bundel</a:t>
            </a:r>
            <a:r>
              <a:rPr lang="en-US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2</a:t>
            </a:r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19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 in 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r>
              <a:rPr lang="en-US" dirty="0" smtClean="0">
                <a:solidFill>
                  <a:schemeClr val="bg1"/>
                </a:solidFill>
              </a:rPr>
              <a:t> ring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01497" y="0"/>
            <a:ext cx="602921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Atlas Experiment in </a:t>
            </a:r>
            <a:r>
              <a:rPr lang="en-US" dirty="0" err="1" smtClean="0">
                <a:solidFill>
                  <a:schemeClr val="bg1"/>
                </a:solidFill>
              </a:rPr>
              <a:t>aanbouw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0353" y="819922"/>
            <a:ext cx="7460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</a:rPr>
              <a:t>Grootste</a:t>
            </a:r>
            <a:r>
              <a:rPr lang="en-US" sz="2200" dirty="0" smtClean="0">
                <a:solidFill>
                  <a:srgbClr val="FFFF00"/>
                </a:solidFill>
              </a:rPr>
              <a:t> door de </a:t>
            </a:r>
            <a:r>
              <a:rPr lang="en-US" sz="2200" dirty="0" err="1" smtClean="0">
                <a:solidFill>
                  <a:srgbClr val="FFFF00"/>
                </a:solidFill>
              </a:rPr>
              <a:t>mens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gebouwde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ondergrondse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hal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ter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wereld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3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55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2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2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gnus-gymnas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5" y="369870"/>
            <a:ext cx="9113673" cy="6075782"/>
          </a:xfrm>
          <a:prstGeom prst="rect">
            <a:avLst/>
          </a:prstGeom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534">
            <a:off x="717559" y="603254"/>
            <a:ext cx="7570360" cy="445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0611014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4681" y="1203602"/>
            <a:ext cx="4951886" cy="33161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4871" y="5987565"/>
            <a:ext cx="8991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Een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enorme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digitale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fotocamera</a:t>
            </a:r>
            <a:r>
              <a:rPr lang="en-US" sz="2000" dirty="0" smtClean="0">
                <a:solidFill>
                  <a:srgbClr val="FFFF00"/>
                </a:solidFill>
              </a:rPr>
              <a:t> die 40 </a:t>
            </a:r>
            <a:r>
              <a:rPr lang="en-US" sz="2000" dirty="0" err="1" smtClean="0">
                <a:solidFill>
                  <a:srgbClr val="FFFF00"/>
                </a:solidFill>
              </a:rPr>
              <a:t>miljoen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foto’s</a:t>
            </a:r>
            <a:r>
              <a:rPr lang="en-US" sz="2000" dirty="0" smtClean="0">
                <a:solidFill>
                  <a:srgbClr val="FFFF00"/>
                </a:solidFill>
              </a:rPr>
              <a:t> per </a:t>
            </a:r>
            <a:r>
              <a:rPr lang="en-US" sz="2000" dirty="0" err="1" smtClean="0">
                <a:solidFill>
                  <a:srgbClr val="FFFF00"/>
                </a:solidFill>
              </a:rPr>
              <a:t>seconce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kan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maken</a:t>
            </a:r>
            <a:r>
              <a:rPr lang="en-US" sz="2000" dirty="0" smtClean="0">
                <a:solidFill>
                  <a:srgbClr val="FFFF00"/>
                </a:solidFill>
              </a:rPr>
              <a:t>!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November 2009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Botsingen</a:t>
            </a:r>
            <a:r>
              <a:rPr lang="en-US" dirty="0">
                <a:solidFill>
                  <a:schemeClr val="bg1"/>
                </a:solidFill>
              </a:rPr>
              <a:t> van </a:t>
            </a:r>
            <a:r>
              <a:rPr lang="en-US" dirty="0" err="1">
                <a:solidFill>
                  <a:schemeClr val="bg1"/>
                </a:solidFill>
              </a:rPr>
              <a:t>Deeltjes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  <p:extLst>
      <p:ext uri="{BB962C8B-B14F-4D97-AF65-F5344CB8AC3E}">
        <p14:creationId xmlns:p14="http://schemas.microsoft.com/office/powerpoint/2010/main" val="3863091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ontstaan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779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Higgs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38100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0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 LHC </a:t>
            </a:r>
            <a:r>
              <a:rPr lang="en-US" dirty="0" err="1" smtClean="0">
                <a:solidFill>
                  <a:schemeClr val="bg1"/>
                </a:solidFill>
              </a:rPr>
              <a:t>versneller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botst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protonen</a:t>
            </a:r>
            <a:r>
              <a:rPr lang="en-US" dirty="0" smtClean="0">
                <a:solidFill>
                  <a:schemeClr val="bg1"/>
                </a:solidFill>
              </a:rPr>
              <a:t> op </a:t>
            </a:r>
            <a:r>
              <a:rPr lang="en-US" dirty="0" err="1" smtClean="0">
                <a:solidFill>
                  <a:schemeClr val="bg1"/>
                </a:solidFill>
              </a:rPr>
              <a:t>elkaar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google_in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26" y="1444315"/>
            <a:ext cx="6358475" cy="3419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091" y="5345248"/>
            <a:ext cx="7465284" cy="81864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…op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zoek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naar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antwoorden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op de </a:t>
            </a:r>
            <a:b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                          ‘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grote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open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vragen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’ over de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natuur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937155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  <p:extLst>
      <p:ext uri="{BB962C8B-B14F-4D97-AF65-F5344CB8AC3E}">
        <p14:creationId xmlns:p14="http://schemas.microsoft.com/office/powerpoint/2010/main" val="12624873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130001" cy="4572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Reconstructie</a:t>
            </a:r>
            <a:r>
              <a:rPr lang="en-US" dirty="0" smtClean="0">
                <a:solidFill>
                  <a:srgbClr val="FFFFFF"/>
                </a:solidFill>
              </a:rPr>
              <a:t> van </a:t>
            </a:r>
            <a:r>
              <a:rPr lang="en-US" dirty="0" err="1" smtClean="0">
                <a:solidFill>
                  <a:srgbClr val="FFFFFF"/>
                </a:solidFill>
              </a:rPr>
              <a:t>botsing</a:t>
            </a:r>
            <a:r>
              <a:rPr lang="en-US" dirty="0" smtClean="0">
                <a:solidFill>
                  <a:srgbClr val="FFFFFF"/>
                </a:solidFill>
              </a:rPr>
              <a:t> met </a:t>
            </a:r>
            <a:r>
              <a:rPr lang="en-US" dirty="0" err="1" smtClean="0">
                <a:solidFill>
                  <a:srgbClr val="FFFFFF"/>
                </a:solidFill>
              </a:rPr>
              <a:t>een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vervallend</a:t>
            </a:r>
            <a:r>
              <a:rPr lang="en-US" dirty="0" smtClean="0">
                <a:solidFill>
                  <a:srgbClr val="FFFFFF"/>
                </a:solidFill>
              </a:rPr>
              <a:t>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0736"/>
            <a:ext cx="7979902" cy="595538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0" y="4185546"/>
            <a:ext cx="3437214" cy="191251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3723167" y="2098152"/>
            <a:ext cx="3151261" cy="197518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2" name="TextBox 11"/>
          <p:cNvSpPr txBox="1"/>
          <p:nvPr/>
        </p:nvSpPr>
        <p:spPr>
          <a:xfrm rot="20020358">
            <a:off x="-591465" y="5242124"/>
            <a:ext cx="2573963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Proton </a:t>
            </a:r>
            <a:r>
              <a:rPr lang="en-US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bundel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 rot="19780227">
            <a:off x="4953039" y="1999570"/>
            <a:ext cx="2573963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Proton </a:t>
            </a:r>
            <a:r>
              <a:rPr lang="en-US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bundel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671114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08953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42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8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igg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759" y="742590"/>
            <a:ext cx="6223741" cy="60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94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Ontdekking</a:t>
            </a:r>
            <a:r>
              <a:rPr lang="en-US" dirty="0" smtClean="0">
                <a:solidFill>
                  <a:srgbClr val="FFFFFF"/>
                </a:solidFill>
              </a:rPr>
              <a:t> van Higgs </a:t>
            </a:r>
            <a:r>
              <a:rPr lang="en-US" dirty="0" err="1" smtClean="0">
                <a:solidFill>
                  <a:srgbClr val="FFFFFF"/>
                </a:solidFill>
              </a:rPr>
              <a:t>deeltje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Juli</a:t>
            </a:r>
            <a:r>
              <a:rPr lang="en-US" dirty="0" smtClean="0">
                <a:solidFill>
                  <a:srgbClr val="FFFFFF"/>
                </a:solidFill>
              </a:rPr>
              <a:t> 2012 / </a:t>
            </a:r>
            <a:r>
              <a:rPr lang="en-US" dirty="0" err="1" smtClean="0">
                <a:solidFill>
                  <a:srgbClr val="FFFFFF"/>
                </a:solidFill>
              </a:rPr>
              <a:t>Nobelprijs</a:t>
            </a:r>
            <a:r>
              <a:rPr lang="en-US" dirty="0" smtClean="0">
                <a:solidFill>
                  <a:srgbClr val="FFFFFF"/>
                </a:solidFill>
              </a:rPr>
              <a:t> 2013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7" name="Picture 6" descr="CERNjuiche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399" y="965253"/>
            <a:ext cx="4717827" cy="28483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5" name="Picture 4" descr="HiggsTraa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98" y="2402438"/>
            <a:ext cx="2636301" cy="2227819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" name="Picture 8" descr="EnglertHiggsHan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821" y="4304998"/>
            <a:ext cx="3716181" cy="237318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95"/>
          <a:stretch/>
        </p:blipFill>
        <p:spPr>
          <a:xfrm>
            <a:off x="1003988" y="3894300"/>
            <a:ext cx="3176793" cy="2505921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5" t="3078" r="3527" b="1494"/>
          <a:stretch/>
        </p:blipFill>
        <p:spPr>
          <a:xfrm>
            <a:off x="3607499" y="4660873"/>
            <a:ext cx="1976103" cy="2121560"/>
          </a:xfrm>
          <a:prstGeom prst="ellipse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901" y="1239002"/>
            <a:ext cx="3045863" cy="243967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7225850" y="1995418"/>
            <a:ext cx="900200" cy="88968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393700">
              <a:srgbClr val="FFEC02">
                <a:alpha val="75000"/>
              </a:srgbClr>
            </a:glow>
            <a:softEdge rad="127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108322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Dus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igBos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" y="716276"/>
            <a:ext cx="78105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090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845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09"/>
          <a:stretch/>
        </p:blipFill>
        <p:spPr>
          <a:xfrm>
            <a:off x="6697" y="7128"/>
            <a:ext cx="9137303" cy="7287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De eerste run van de LHC (2010-2012) was een enorm succes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4000" y="4188861"/>
            <a:ext cx="8521700" cy="2258435"/>
          </a:xfrm>
          <a:prstGeom prst="rect">
            <a:avLst/>
          </a:prstGeom>
          <a:solidFill>
            <a:schemeClr val="tx1"/>
          </a:solidFill>
          <a:ln w="28575" cmpd="sng">
            <a:noFill/>
            <a:miter lim="800000"/>
            <a:headEnd/>
            <a:tailEnd/>
          </a:ln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vert="horz" wrap="square" lIns="187099" tIns="127851" rIns="91375" bIns="127851" numCol="1" anchor="t" anchorCtr="0" compatLnSpc="1">
            <a:prstTxWarp prst="textNoShape">
              <a:avLst/>
            </a:prstTxWarp>
          </a:bodyPr>
          <a:lstStyle>
            <a:lvl1pPr marL="395579" indent="-395579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089" indent="-329650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8598" indent="-263721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036" indent="-263721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347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0916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8354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5795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3232" indent="-263721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sz="2200" dirty="0" smtClean="0">
                <a:solidFill>
                  <a:srgbClr val="FFFF00"/>
                </a:solidFill>
              </a:rPr>
              <a:t>De eerste run van de LHC (2010-2012) was een enorm succes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Belangrijk stuk nieuwe natuurkunde ontdekt (Higgs Sector)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De versneller heeft veel meer botsingen afgeleverd dan werden verwacht</a:t>
            </a:r>
          </a:p>
          <a:p>
            <a:pPr lvl="1"/>
            <a:r>
              <a:rPr lang="nl-NL" dirty="0" smtClean="0">
                <a:solidFill>
                  <a:schemeClr val="bg1"/>
                </a:solidFill>
              </a:rPr>
              <a:t>Alle experimenten (detector, computing, analyse) werken uitstekend </a:t>
            </a:r>
          </a:p>
          <a:p>
            <a:r>
              <a:rPr lang="nl-NL" sz="22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In 2013-2014 heeft versneller een grote upgrade gehad…</a:t>
            </a:r>
          </a:p>
          <a:p>
            <a:pPr marL="0" indent="0">
              <a:buNone/>
            </a:pPr>
            <a:endParaRPr lang="nl-NL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585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Wat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zijn</a:t>
            </a:r>
            <a:r>
              <a:rPr lang="en-US" dirty="0" smtClean="0">
                <a:solidFill>
                  <a:srgbClr val="FFFFFF"/>
                </a:solidFill>
              </a:rPr>
              <a:t> ‘</a:t>
            </a:r>
            <a:r>
              <a:rPr lang="en-US" dirty="0" err="1" smtClean="0">
                <a:solidFill>
                  <a:srgbClr val="FFFFFF"/>
                </a:solidFill>
              </a:rPr>
              <a:t>grote</a:t>
            </a:r>
            <a:r>
              <a:rPr lang="en-US" dirty="0" smtClean="0">
                <a:solidFill>
                  <a:srgbClr val="FFFFFF"/>
                </a:solidFill>
              </a:rPr>
              <a:t> open </a:t>
            </a:r>
            <a:r>
              <a:rPr lang="en-US" dirty="0" err="1" smtClean="0">
                <a:solidFill>
                  <a:srgbClr val="FFFFFF"/>
                </a:solidFill>
              </a:rPr>
              <a:t>vragen</a:t>
            </a:r>
            <a:r>
              <a:rPr lang="en-US" dirty="0" smtClean="0">
                <a:solidFill>
                  <a:srgbClr val="FFFFFF"/>
                </a:solidFill>
              </a:rPr>
              <a:t>’?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00" y="965252"/>
            <a:ext cx="6944403" cy="5892748"/>
          </a:xfrm>
        </p:spPr>
        <p:txBody>
          <a:bodyPr>
            <a:normAutofit fontScale="92500" lnSpcReduction="20000"/>
          </a:bodyPr>
          <a:lstStyle/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Wat zijn de </a:t>
            </a:r>
            <a:r>
              <a:rPr lang="nl-NL" dirty="0" smtClean="0">
                <a:solidFill>
                  <a:srgbClr val="FF0000"/>
                </a:solidFill>
              </a:rPr>
              <a:t>kleinste bouwstenen </a:t>
            </a:r>
            <a:br>
              <a:rPr lang="nl-NL" dirty="0" smtClean="0">
                <a:solidFill>
                  <a:srgbClr val="FF0000"/>
                </a:solidFill>
              </a:rPr>
            </a:br>
            <a:r>
              <a:rPr lang="nl-NL" dirty="0" smtClean="0">
                <a:solidFill>
                  <a:srgbClr val="FFFFFF"/>
                </a:solidFill>
              </a:rPr>
              <a:t>waar alles van gemaakt is?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Welke </a:t>
            </a:r>
            <a:r>
              <a:rPr lang="nl-NL" dirty="0" smtClean="0">
                <a:solidFill>
                  <a:srgbClr val="FF0000"/>
                </a:solidFill>
              </a:rPr>
              <a:t>natuurkrachten</a:t>
            </a:r>
            <a:r>
              <a:rPr lang="nl-NL" dirty="0" smtClean="0">
                <a:solidFill>
                  <a:srgbClr val="FFFFFF"/>
                </a:solidFill>
              </a:rPr>
              <a:t> bestaan er en </a:t>
            </a:r>
            <a:br>
              <a:rPr lang="nl-NL" dirty="0" smtClean="0">
                <a:solidFill>
                  <a:srgbClr val="FFFFFF"/>
                </a:solidFill>
              </a:rPr>
            </a:br>
            <a:r>
              <a:rPr lang="nl-NL" dirty="0" smtClean="0">
                <a:solidFill>
                  <a:srgbClr val="FFFFFF"/>
                </a:solidFill>
              </a:rPr>
              <a:t>wat zijn de wezenlijke verschillen?</a:t>
            </a:r>
          </a:p>
          <a:p>
            <a:pPr marL="395911" indent="-395911">
              <a:buFont typeface="+mj-lt"/>
              <a:buAutoNum type="arabicPeriod"/>
            </a:pP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Is </a:t>
            </a:r>
            <a:r>
              <a:rPr lang="nl-NL" dirty="0" smtClean="0">
                <a:solidFill>
                  <a:srgbClr val="FF0000"/>
                </a:solidFill>
              </a:rPr>
              <a:t>lege ruimte </a:t>
            </a:r>
            <a:r>
              <a:rPr lang="nl-NL" dirty="0" smtClean="0">
                <a:solidFill>
                  <a:srgbClr val="FFFFFF"/>
                </a:solidFill>
              </a:rPr>
              <a:t>(‘het </a:t>
            </a:r>
            <a:r>
              <a:rPr lang="nl-NL" dirty="0" err="1" smtClean="0">
                <a:solidFill>
                  <a:srgbClr val="FFFFFF"/>
                </a:solidFill>
              </a:rPr>
              <a:t>vacuum</a:t>
            </a:r>
            <a:r>
              <a:rPr lang="nl-NL" dirty="0" smtClean="0">
                <a:solidFill>
                  <a:srgbClr val="FFFFFF"/>
                </a:solidFill>
              </a:rPr>
              <a:t>’) echt leeg?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pPr marL="395911" indent="-395911">
              <a:buFont typeface="+mj-lt"/>
              <a:buAutoNum type="arabicPeriod"/>
            </a:pPr>
            <a:r>
              <a:rPr lang="nl-NL" dirty="0" smtClean="0">
                <a:solidFill>
                  <a:srgbClr val="FFFFFF"/>
                </a:solidFill>
              </a:rPr>
              <a:t>Komt het </a:t>
            </a:r>
            <a:r>
              <a:rPr lang="nl-NL" dirty="0" smtClean="0">
                <a:solidFill>
                  <a:srgbClr val="FF0000"/>
                </a:solidFill>
              </a:rPr>
              <a:t>universum </a:t>
            </a:r>
            <a:r>
              <a:rPr lang="nl-NL" i="1" dirty="0" smtClean="0">
                <a:solidFill>
                  <a:srgbClr val="FF0000"/>
                </a:solidFill>
              </a:rPr>
              <a:t>waarin wij leven </a:t>
            </a:r>
            <a:r>
              <a:rPr lang="nl-NL" dirty="0" smtClean="0">
                <a:solidFill>
                  <a:srgbClr val="FFFFFF"/>
                </a:solidFill>
              </a:rPr>
              <a:t>logischerwijs voort uit de </a:t>
            </a:r>
            <a:r>
              <a:rPr lang="nl-NL" i="1" dirty="0" smtClean="0">
                <a:solidFill>
                  <a:srgbClr val="FFFFFF"/>
                </a:solidFill>
              </a:rPr>
              <a:t>big bang </a:t>
            </a:r>
            <a:r>
              <a:rPr lang="nl-NL" dirty="0" smtClean="0">
                <a:solidFill>
                  <a:srgbClr val="FFFFFF"/>
                </a:solidFill>
              </a:rPr>
              <a:t>met de ons bekende natuurwetten?</a:t>
            </a:r>
            <a:br>
              <a:rPr lang="nl-NL" dirty="0" smtClean="0">
                <a:solidFill>
                  <a:srgbClr val="FFFFFF"/>
                </a:solidFill>
              </a:rPr>
            </a:br>
            <a:endParaRPr lang="nl-NL" dirty="0" smtClean="0">
              <a:solidFill>
                <a:srgbClr val="FFFFFF"/>
              </a:solidFill>
            </a:endParaRPr>
          </a:p>
          <a:p>
            <a:r>
              <a:rPr lang="nl-NL" i="1" dirty="0" smtClean="0">
                <a:solidFill>
                  <a:srgbClr val="10C7FF"/>
                </a:solidFill>
              </a:rPr>
              <a:t>Gezocht: </a:t>
            </a:r>
            <a:endParaRPr lang="nl-NL" i="1" dirty="0">
              <a:solidFill>
                <a:srgbClr val="10C7FF"/>
              </a:solidFill>
            </a:endParaRPr>
          </a:p>
          <a:p>
            <a:pPr marL="0" indent="0">
              <a:buNone/>
            </a:pPr>
            <a:r>
              <a:rPr lang="nl-NL" i="1" dirty="0" smtClean="0">
                <a:solidFill>
                  <a:srgbClr val="10C7FF"/>
                </a:solidFill>
              </a:rPr>
              <a:t>   consistente theorie die dit alles beschrijft </a:t>
            </a:r>
            <a:br>
              <a:rPr lang="nl-NL" i="1" dirty="0" smtClean="0">
                <a:solidFill>
                  <a:srgbClr val="10C7FF"/>
                </a:solidFill>
              </a:rPr>
            </a:br>
            <a:r>
              <a:rPr lang="nl-NL" i="1" dirty="0" smtClean="0">
                <a:solidFill>
                  <a:srgbClr val="10C7FF"/>
                </a:solidFill>
              </a:rPr>
              <a:t>   en al deze vragen</a:t>
            </a:r>
            <a:r>
              <a:rPr lang="nl-NL" i="1" dirty="0">
                <a:solidFill>
                  <a:srgbClr val="10C7FF"/>
                </a:solidFill>
              </a:rPr>
              <a:t> </a:t>
            </a:r>
            <a:r>
              <a:rPr lang="nl-NL" i="1" dirty="0" smtClean="0">
                <a:solidFill>
                  <a:srgbClr val="10C7FF"/>
                </a:solidFill>
              </a:rPr>
              <a:t>kan beantwoorden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301" y="486191"/>
            <a:ext cx="1607501" cy="1511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201" y="1854939"/>
            <a:ext cx="1507108" cy="1450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208301" y="5096803"/>
            <a:ext cx="1505517" cy="1685630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780" y="3360562"/>
            <a:ext cx="1532022" cy="1581190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39557167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09"/>
          <a:stretch/>
        </p:blipFill>
        <p:spPr>
          <a:xfrm>
            <a:off x="6697" y="7128"/>
            <a:ext cx="9137303" cy="72873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De eerste run van de LHC (2010-2012) was een enorm succes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4797748"/>
            <a:ext cx="8521700" cy="1890897"/>
          </a:xfrm>
          <a:solidFill>
            <a:schemeClr val="tx1"/>
          </a:solidFill>
          <a:effectLst>
            <a:glow rad="393700">
              <a:schemeClr val="tx1">
                <a:alpha val="75000"/>
              </a:schemeClr>
            </a:glow>
            <a:softEdge rad="584200"/>
          </a:effectLst>
        </p:spPr>
        <p:txBody>
          <a:bodyPr tIns="127851" bIns="127851"/>
          <a:lstStyle/>
          <a:p>
            <a:r>
              <a:rPr lang="nl-NL" sz="2200" dirty="0" smtClean="0">
                <a:solidFill>
                  <a:srgbClr val="FFFF00"/>
                </a:solidFill>
              </a:rPr>
              <a:t>De tweede run van de LHC (2015-…) is dit jaar van start gegaan</a:t>
            </a:r>
          </a:p>
          <a:p>
            <a:pPr lvl="1"/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Hogere botsingsenergie (7 </a:t>
            </a:r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  <a:sym typeface="Wingdings"/>
              </a:rPr>
              <a:t> 13 TeV)</a:t>
            </a:r>
            <a:r>
              <a:rPr lang="nl-NL" sz="2000" dirty="0" smtClean="0">
                <a:solidFill>
                  <a:srgbClr val="FFFF00"/>
                </a:solidFill>
                <a:sym typeface="Wingdings"/>
              </a:rPr>
              <a:t> </a:t>
            </a:r>
            <a:br>
              <a:rPr lang="nl-NL" sz="2000" dirty="0" smtClean="0">
                <a:solidFill>
                  <a:srgbClr val="FFFF00"/>
                </a:solidFill>
                <a:sym typeface="Wingdings"/>
              </a:rPr>
            </a:br>
            <a:r>
              <a:rPr lang="nl-NL" sz="1800" dirty="0" smtClean="0">
                <a:solidFill>
                  <a:srgbClr val="FFFFFF"/>
                </a:solidFill>
                <a:sym typeface="Wingdings"/>
              </a:rPr>
              <a:t> We schuiven verder op richting de natuurkunde van de Big Bang</a:t>
            </a:r>
            <a:endParaRPr lang="nl-NL" sz="1800" dirty="0">
              <a:solidFill>
                <a:srgbClr val="FFFFFF"/>
              </a:solidFill>
              <a:sym typeface="Wingdings"/>
            </a:endParaRPr>
          </a:p>
          <a:p>
            <a:pPr lvl="1"/>
            <a: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  <a:sym typeface="Wingdings"/>
              </a:rPr>
              <a:t>Data volume effectief ×10 in 2017… tot ×300 in 2030</a:t>
            </a:r>
            <a:br>
              <a:rPr lang="nl-NL" sz="2000" b="1" dirty="0" smtClean="0">
                <a:solidFill>
                  <a:srgbClr val="FFFF00"/>
                </a:solidFill>
                <a:latin typeface="Helvetica Neue"/>
                <a:cs typeface="Helvetica Neue"/>
                <a:sym typeface="Wingdings"/>
              </a:rPr>
            </a:br>
            <a:r>
              <a:rPr lang="nl-NL" sz="1800" dirty="0" smtClean="0">
                <a:solidFill>
                  <a:srgbClr val="FFFFFF"/>
                </a:solidFill>
                <a:sym typeface="Wingdings"/>
              </a:rPr>
              <a:t> Precisie metingen om het nieuwe sector (de Higgs) in kaart te brengen</a:t>
            </a:r>
          </a:p>
          <a:p>
            <a:pPr marL="0" indent="0">
              <a:buNone/>
            </a:pPr>
            <a:endParaRPr lang="nl-NL" dirty="0" smtClean="0">
              <a:solidFill>
                <a:srgbClr val="FFFF00"/>
              </a:solidFill>
            </a:endParaRPr>
          </a:p>
          <a:p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372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9144000" cy="76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is het </a:t>
            </a:r>
            <a:r>
              <a:rPr lang="en-US" i="1" dirty="0" smtClean="0">
                <a:solidFill>
                  <a:srgbClr val="FFFF00"/>
                </a:solidFill>
              </a:rPr>
              <a:t>begin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van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ontdekkingsreis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niet</a:t>
            </a:r>
            <a:r>
              <a:rPr lang="en-US" dirty="0" smtClean="0">
                <a:solidFill>
                  <a:schemeClr val="bg1"/>
                </a:solidFill>
              </a:rPr>
              <a:t> het </a:t>
            </a:r>
            <a:r>
              <a:rPr lang="en-US" dirty="0" err="1" smtClean="0">
                <a:solidFill>
                  <a:schemeClr val="bg1"/>
                </a:solidFill>
              </a:rPr>
              <a:t>einde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3998" y="1170565"/>
            <a:ext cx="4633624" cy="418534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Experimenteel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toegankelijke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> tot 2012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7" name="Rectangle 16"/>
          <p:cNvSpPr/>
          <p:nvPr/>
        </p:nvSpPr>
        <p:spPr bwMode="auto">
          <a:xfrm>
            <a:off x="1549898" y="2949937"/>
            <a:ext cx="1800401" cy="1094999"/>
          </a:xfrm>
          <a:prstGeom prst="rect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glow rad="317500">
              <a:srgbClr val="FF0000">
                <a:alpha val="75000"/>
              </a:srgbClr>
            </a:glow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67548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Higgs is het </a:t>
            </a:r>
            <a:r>
              <a:rPr lang="en-US" i="1" dirty="0" smtClean="0">
                <a:solidFill>
                  <a:schemeClr val="bg1"/>
                </a:solidFill>
              </a:rPr>
              <a:t>begin</a:t>
            </a:r>
            <a:r>
              <a:rPr lang="en-US" dirty="0" smtClean="0">
                <a:solidFill>
                  <a:schemeClr val="bg1"/>
                </a:solidFill>
              </a:rPr>
              <a:t> van </a:t>
            </a:r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ontdekkingsreis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niet</a:t>
            </a:r>
            <a:r>
              <a:rPr lang="en-US" dirty="0" smtClean="0">
                <a:solidFill>
                  <a:schemeClr val="bg1"/>
                </a:solidFill>
              </a:rPr>
              <a:t> het </a:t>
            </a:r>
            <a:r>
              <a:rPr lang="en-US" dirty="0" err="1" smtClean="0">
                <a:solidFill>
                  <a:schemeClr val="bg1"/>
                </a:solidFill>
              </a:rPr>
              <a:t>einde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8" t="475" r="2636" b="344"/>
          <a:stretch/>
        </p:blipFill>
        <p:spPr bwMode="auto">
          <a:xfrm>
            <a:off x="4806437" y="2315520"/>
            <a:ext cx="3426209" cy="298944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00"/>
            </a:solidFill>
          </a:ln>
        </p:spPr>
      </p:pic>
      <p:sp>
        <p:nvSpPr>
          <p:cNvPr id="15" name="Freeform 14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6" name="Freeform 15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8" name="Freeform 17"/>
          <p:cNvSpPr/>
          <p:nvPr/>
        </p:nvSpPr>
        <p:spPr>
          <a:xfrm>
            <a:off x="6822501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FF00"/>
          </a:solidFill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4" name="Oval 13"/>
          <p:cNvSpPr/>
          <p:nvPr/>
        </p:nvSpPr>
        <p:spPr bwMode="auto">
          <a:xfrm>
            <a:off x="6403018" y="3525369"/>
            <a:ext cx="514401" cy="547499"/>
          </a:xfrm>
          <a:prstGeom prst="ellipse">
            <a:avLst/>
          </a:prstGeom>
          <a:noFill/>
          <a:ln w="139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rgbClr val="FFEC02">
                <a:alpha val="75000"/>
              </a:srgbClr>
            </a:glow>
            <a:softEdge rad="25400"/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Oval 2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1" name="Rectangle 10"/>
          <p:cNvSpPr/>
          <p:nvPr/>
        </p:nvSpPr>
        <p:spPr bwMode="auto">
          <a:xfrm>
            <a:off x="1485598" y="3018375"/>
            <a:ext cx="1800401" cy="1779373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203200">
              <a:srgbClr val="FFFF00">
                <a:alpha val="76000"/>
              </a:srgbClr>
            </a:glow>
          </a:effectLst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3998" y="1170565"/>
            <a:ext cx="4764357" cy="41463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Experimenteel</a:t>
            </a:r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1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toegankelijk</a:t>
            </a:r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 in LHC run-2</a:t>
            </a:r>
          </a:p>
        </p:txBody>
      </p:sp>
    </p:spTree>
    <p:extLst>
      <p:ext uri="{BB962C8B-B14F-4D97-AF65-F5344CB8AC3E}">
        <p14:creationId xmlns:p14="http://schemas.microsoft.com/office/powerpoint/2010/main" val="34449130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901" y="304800"/>
            <a:ext cx="7772400" cy="4572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Ook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goed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mogelijk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dat</a:t>
            </a:r>
            <a:r>
              <a:rPr lang="en-US" dirty="0" smtClean="0">
                <a:solidFill>
                  <a:schemeClr val="bg1"/>
                </a:solidFill>
              </a:rPr>
              <a:t> Higgs sector </a:t>
            </a:r>
            <a:r>
              <a:rPr lang="en-US" dirty="0" err="1" smtClean="0">
                <a:solidFill>
                  <a:schemeClr val="bg1"/>
                </a:solidFill>
              </a:rPr>
              <a:t>veel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complexer</a:t>
            </a:r>
            <a:r>
              <a:rPr lang="en-US" dirty="0" smtClean="0">
                <a:solidFill>
                  <a:schemeClr val="bg1"/>
                </a:solidFill>
              </a:rPr>
              <a:t> is…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084" y="1340037"/>
            <a:ext cx="5732720" cy="489501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Rectangle 7"/>
          <p:cNvSpPr/>
          <p:nvPr/>
        </p:nvSpPr>
        <p:spPr bwMode="auto">
          <a:xfrm>
            <a:off x="4057599" y="2470875"/>
            <a:ext cx="1800401" cy="2189998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84300">
              <a:schemeClr val="tx1">
                <a:alpha val="88000"/>
              </a:schemeClr>
            </a:glow>
            <a:softEdge rad="11303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" b="100000" l="0" r="99103">
                        <a14:foregroundMark x1="73718" y1="70897" x2="73718" y2="70897"/>
                        <a14:foregroundMark x1="72949" y1="61923" x2="74487" y2="63333"/>
                        <a14:foregroundMark x1="58333" y1="76410" x2="58333" y2="76410"/>
                        <a14:foregroundMark x1="73462" y1="13333" x2="73462" y2="13333"/>
                        <a14:foregroundMark x1="75000" y1="89744" x2="75000" y2="89744"/>
                        <a14:foregroundMark x1="56795" y1="25385" x2="56795" y2="25385"/>
                        <a14:foregroundMark x1="51538" y1="26667" x2="51538" y2="26667"/>
                        <a14:foregroundMark x1="59359" y1="22436" x2="59359" y2="22436"/>
                        <a14:foregroundMark x1="54359" y1="75000" x2="54359" y2="75000"/>
                        <a14:foregroundMark x1="39744" y1="66154" x2="39744" y2="66154"/>
                        <a14:foregroundMark x1="32692" y1="61923" x2="32692" y2="61923"/>
                        <a14:foregroundMark x1="42949" y1="32179" x2="42949" y2="32179"/>
                        <a14:foregroundMark x1="47308" y1="29231" x2="47308" y2="29231"/>
                        <a14:foregroundMark x1="34231" y1="39487" x2="34231" y2="39487"/>
                        <a14:foregroundMark x1="28974" y1="41538" x2="28974" y2="41538"/>
                        <a14:foregroundMark x1="48077" y1="30513" x2="48077" y2="30513"/>
                        <a14:foregroundMark x1="35256" y1="64103" x2="35256" y2="64103"/>
                        <a14:foregroundMark x1="42179" y1="34487" x2="46026" y2="30385"/>
                        <a14:foregroundMark x1="50513" y1="28590" x2="55000" y2="24231"/>
                        <a14:foregroundMark x1="47821" y1="70769" x2="50769" y2="73205"/>
                        <a14:foregroundMark x1="29615" y1="61410" x2="32821" y2="63718"/>
                        <a14:foregroundMark x1="43333" y1="68718" x2="40128" y2="65897"/>
                        <a14:foregroundMark x1="36282" y1="36923" x2="33718" y2="38333"/>
                        <a14:foregroundMark x1="37949" y1="36538" x2="40000" y2="35000"/>
                        <a14:foregroundMark x1="28590" y1="58974" x2="29872" y2="60256"/>
                        <a14:foregroundMark x1="34615" y1="62436" x2="38077" y2="65513"/>
                        <a14:foregroundMark x1="38718" y1="67051" x2="34744" y2="65000"/>
                        <a14:foregroundMark x1="37436" y1="37692" x2="35385" y2="39103"/>
                        <a14:foregroundMark x1="37564" y1="36026" x2="37564" y2="36026"/>
                        <a14:foregroundMark x1="38205" y1="34615" x2="38205" y2="34615"/>
                        <a14:foregroundMark x1="32051" y1="38974" x2="32051" y2="38974"/>
                        <a14:foregroundMark x1="31538" y1="40385" x2="31538" y2="40385"/>
                        <a14:foregroundMark x1="30513" y1="42051" x2="30513" y2="42051"/>
                        <a14:foregroundMark x1="27308" y1="60641" x2="27308" y2="60641"/>
                        <a14:backgroundMark x1="30641" y1="58077" x2="30641" y2="58077"/>
                        <a14:backgroundMark x1="28846" y1="57051" x2="28846" y2="57051"/>
                        <a14:backgroundMark x1="34744" y1="53974" x2="34744" y2="53974"/>
                        <a14:backgroundMark x1="34359" y1="49487" x2="34359" y2="49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1599" y="1307440"/>
            <a:ext cx="4372402" cy="4661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603240">
            <a:off x="6671538" y="3147755"/>
            <a:ext cx="2210145" cy="83403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  <a:latin typeface="Helvetica Neue Light"/>
                <a:cs typeface="Helvetica Neue Light"/>
              </a:rPr>
              <a:t>Focus van Run-2!</a:t>
            </a:r>
          </a:p>
          <a:p>
            <a:endParaRPr lang="en-US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85398" y="1239002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21919" y="4184173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546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" y="1201099"/>
            <a:ext cx="4463142" cy="411411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opwinding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bij</a:t>
            </a:r>
            <a:r>
              <a:rPr lang="en-US" dirty="0" smtClean="0">
                <a:solidFill>
                  <a:schemeClr val="bg1"/>
                </a:solidFill>
              </a:rPr>
              <a:t> de LHC??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51" y="1159683"/>
            <a:ext cx="4247750" cy="4128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37" y="704088"/>
            <a:ext cx="44125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Higgs </a:t>
            </a:r>
            <a:r>
              <a:rPr lang="en-US" sz="2200" b="1" dirty="0" err="1" smtClean="0">
                <a:solidFill>
                  <a:srgbClr val="D6FFFC"/>
                </a:solidFill>
              </a:rPr>
              <a:t>ontdekking</a:t>
            </a:r>
            <a:r>
              <a:rPr lang="en-US" sz="2200" b="1" dirty="0" smtClean="0">
                <a:solidFill>
                  <a:srgbClr val="D6FFFC"/>
                </a:solidFill>
              </a:rPr>
              <a:t> 2011-2012: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198" y="704628"/>
            <a:ext cx="3194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2015 (!):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6780" y="3230553"/>
            <a:ext cx="230085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6600"/>
                </a:solidFill>
              </a:rPr>
              <a:t>M</a:t>
            </a:r>
            <a:r>
              <a:rPr lang="en-US" sz="2200" baseline="-25000" dirty="0" err="1" smtClean="0">
                <a:solidFill>
                  <a:srgbClr val="FF6600"/>
                </a:solidFill>
              </a:rPr>
              <a:t>Higgs</a:t>
            </a:r>
            <a:r>
              <a:rPr lang="en-US" sz="2200" dirty="0" smtClean="0">
                <a:solidFill>
                  <a:srgbClr val="FF6600"/>
                </a:solidFill>
              </a:rPr>
              <a:t> = 126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96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351454" y="3661440"/>
            <a:ext cx="9179" cy="1225791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987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Oval 17"/>
          <p:cNvSpPr/>
          <p:nvPr/>
        </p:nvSpPr>
        <p:spPr bwMode="auto">
          <a:xfrm rot="1000105">
            <a:off x="6225995" y="2485033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47" y="5744791"/>
            <a:ext cx="919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>
                <a:solidFill>
                  <a:srgbClr val="FFFF00"/>
                </a:solidFill>
              </a:rPr>
              <a:t>,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Ofwel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enorme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ontdekking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 rot="1000105">
            <a:off x="2016051" y="2609820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904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126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8" grpId="0" animBg="1"/>
      <p:bldP spid="21" grpId="0"/>
      <p:bldP spid="17" grpId="0" animBg="1"/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Nieuwe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opwinding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bij</a:t>
            </a:r>
            <a:r>
              <a:rPr lang="en-US" dirty="0" smtClean="0">
                <a:solidFill>
                  <a:schemeClr val="bg1"/>
                </a:solidFill>
              </a:rPr>
              <a:t> de LHC??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HiggsGammaGamma750PeakAtl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1" y="1159683"/>
            <a:ext cx="4247750" cy="41284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598" y="704628"/>
            <a:ext cx="2918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in </a:t>
            </a:r>
            <a:r>
              <a:rPr lang="en-US" sz="2200" b="1" dirty="0">
                <a:solidFill>
                  <a:srgbClr val="D6FFFC"/>
                </a:solidFill>
              </a:rPr>
              <a:t>D</a:t>
            </a:r>
            <a:r>
              <a:rPr lang="en-US" sz="2200" b="1" dirty="0" smtClean="0">
                <a:solidFill>
                  <a:srgbClr val="D6FFFC"/>
                </a:solidFill>
              </a:rPr>
              <a:t>ec </a:t>
            </a:r>
            <a:r>
              <a:rPr lang="en-US" sz="2200" b="1" dirty="0" smtClean="0">
                <a:solidFill>
                  <a:srgbClr val="D6FFFC"/>
                </a:solidFill>
              </a:rPr>
              <a:t>2015?:</a:t>
            </a:r>
            <a:endParaRPr lang="en-US" sz="2200" b="1" dirty="0" smtClean="0">
              <a:solidFill>
                <a:srgbClr val="D6FFF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5065" y="3162062"/>
            <a:ext cx="2082621" cy="430887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6600"/>
                </a:solidFill>
              </a:rPr>
              <a:t>M</a:t>
            </a:r>
            <a:r>
              <a:rPr lang="en-US" sz="2200" baseline="-25000" dirty="0">
                <a:solidFill>
                  <a:srgbClr val="FF6600"/>
                </a:solidFill>
              </a:rPr>
              <a:t>X</a:t>
            </a:r>
            <a:r>
              <a:rPr lang="en-US" sz="2200" dirty="0" smtClean="0">
                <a:solidFill>
                  <a:srgbClr val="FF6600"/>
                </a:solidFill>
              </a:rPr>
              <a:t> = 750 </a:t>
            </a:r>
            <a:r>
              <a:rPr lang="en-US" sz="2200" dirty="0" err="1" smtClean="0">
                <a:solidFill>
                  <a:srgbClr val="FF6600"/>
                </a:solidFill>
              </a:rPr>
              <a:t>GeV</a:t>
            </a:r>
            <a:r>
              <a:rPr lang="en-US" sz="2200" dirty="0" smtClean="0">
                <a:solidFill>
                  <a:srgbClr val="FF6600"/>
                </a:solidFill>
              </a:rPr>
              <a:t>?</a:t>
            </a:r>
            <a:endParaRPr lang="en-US" sz="2200" dirty="0">
              <a:solidFill>
                <a:srgbClr val="FF66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254127" y="3590029"/>
            <a:ext cx="14353" cy="139384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66882" y="5744791"/>
            <a:ext cx="7515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Helaas</a:t>
            </a:r>
            <a:r>
              <a:rPr lang="en-US" dirty="0" smtClean="0">
                <a:solidFill>
                  <a:srgbClr val="FFFF00"/>
                </a:solidFill>
              </a:rPr>
              <a:t>: X(750) was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statistische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fluctuatie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45806" y="1596070"/>
            <a:ext cx="54784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524" y="1176420"/>
            <a:ext cx="4099427" cy="413231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 rot="1000105">
            <a:off x="1913483" y="2423545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 rot="1000105">
            <a:off x="5838445" y="2284507"/>
            <a:ext cx="717852" cy="510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6429" y="1507839"/>
            <a:ext cx="40445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5000" b="1" dirty="0">
              <a:ln w="1905"/>
              <a:solidFill>
                <a:srgbClr val="00FF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176422" y="2646947"/>
            <a:ext cx="13157" cy="2248692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051788" y="736712"/>
            <a:ext cx="3496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D6FFFC"/>
                </a:solidFill>
              </a:rPr>
              <a:t>Atlas </a:t>
            </a:r>
            <a:r>
              <a:rPr lang="en-US" sz="2200" b="1" dirty="0" smtClean="0">
                <a:solidFill>
                  <a:srgbClr val="D6FFFC"/>
                </a:solidFill>
              </a:rPr>
              <a:t>ICHEP Aug 2016</a:t>
            </a:r>
            <a:r>
              <a:rPr lang="en-US" sz="2200" b="1" dirty="0">
                <a:solidFill>
                  <a:srgbClr val="D6FFFC"/>
                </a:solidFill>
              </a:rPr>
              <a:t>!</a:t>
            </a:r>
            <a:r>
              <a:rPr lang="en-US" sz="2200" b="1" dirty="0" smtClean="0">
                <a:solidFill>
                  <a:srgbClr val="D6FFFC"/>
                </a:solidFill>
              </a:rPr>
              <a:t>:</a:t>
            </a:r>
            <a:endParaRPr lang="en-US" sz="2200" b="1" dirty="0" smtClean="0">
              <a:solidFill>
                <a:srgbClr val="D6FF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255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Waarvan</a:t>
            </a:r>
            <a:r>
              <a:rPr lang="en-US" dirty="0" smtClean="0">
                <a:solidFill>
                  <a:schemeClr val="bg1"/>
                </a:solidFill>
              </a:rPr>
              <a:t> is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gemaakt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7803075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Er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is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overtuigend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astronomisch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bewijs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voor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‘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donkere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materie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’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Maar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waar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is het van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gemaakt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?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Wellicht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van ‘super-partners’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bestaande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200" dirty="0" err="1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deeltjes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endParaRPr lang="en-US" sz="2200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711638" cy="3580460"/>
            <a:chOff x="5189537" y="2827337"/>
            <a:chExt cx="5583618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5256175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601713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09093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Als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donkere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super-partners </a:t>
            </a:r>
            <a:r>
              <a:rPr lang="en-US" dirty="0" err="1" smtClean="0">
                <a:solidFill>
                  <a:schemeClr val="bg1"/>
                </a:solidFill>
              </a:rPr>
              <a:t>zijn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43399" y="2744625"/>
            <a:ext cx="4711638" cy="3580460"/>
            <a:chOff x="5189537" y="2827337"/>
            <a:chExt cx="5583618" cy="3986577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5256175" cy="582567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Standaard</a:t>
              </a:r>
              <a:r>
                <a:rPr lang="en-US" dirty="0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 Model </a:t>
              </a:r>
              <a:r>
                <a:rPr lang="en-US" dirty="0" err="1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tx1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601713" cy="58256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Super-partner </a:t>
              </a:r>
              <a:r>
                <a:rPr lang="en-US" dirty="0" err="1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deeltjes</a:t>
              </a:r>
              <a:endParaRPr lang="en-US" dirty="0">
                <a:solidFill>
                  <a:schemeClr val="bg1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6115201" y="4387123"/>
            <a:ext cx="964500" cy="958124"/>
          </a:xfrm>
          <a:prstGeom prst="ellipse">
            <a:avLst/>
          </a:prstGeom>
          <a:noFill/>
          <a:ln w="7620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436" t="8220" r="6706" b="15004"/>
          <a:stretch/>
        </p:blipFill>
        <p:spPr>
          <a:xfrm rot="10800000">
            <a:off x="203073" y="965253"/>
            <a:ext cx="4139185" cy="396937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2666862" y="3148370"/>
            <a:ext cx="1326438" cy="199156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52456" y="5543877"/>
            <a:ext cx="3494174" cy="81864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Verdubbelde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energie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in </a:t>
            </a:r>
            <a:b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LHC Run-2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helpt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enorm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!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64699" y="1170565"/>
            <a:ext cx="5401202" cy="1187975"/>
          </a:xfrm>
          <a:prstGeom prst="rect">
            <a:avLst/>
          </a:prstGeom>
        </p:spPr>
        <p:txBody>
          <a:bodyPr wrap="square" lIns="79205" tIns="39603" rIns="79205" bIns="39603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…</a:t>
            </a:r>
            <a:r>
              <a:rPr lang="en-US" sz="2400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worden</a:t>
            </a: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ze</a:t>
            </a: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gemaakt</a:t>
            </a:r>
            <a: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  <a:t> in de LHC</a:t>
            </a:r>
            <a:br>
              <a:rPr lang="en-US" sz="2400" dirty="0">
                <a:solidFill>
                  <a:schemeClr val="bg1"/>
                </a:solidFill>
                <a:latin typeface="Helvetica Neue Light"/>
                <a:cs typeface="Helvetica Neue Light"/>
              </a:rPr>
            </a:br>
            <a:r>
              <a:rPr lang="en-US" sz="2400" i="1" dirty="0">
                <a:solidFill>
                  <a:schemeClr val="bg1"/>
                </a:solidFill>
                <a:latin typeface="Helvetica Neue Light"/>
                <a:cs typeface="Helvetica Neue Light"/>
              </a:rPr>
              <a:t>   </a:t>
            </a:r>
            <a:r>
              <a:rPr lang="en-US" sz="24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indien</a:t>
            </a:r>
            <a:r>
              <a:rPr lang="en-US" sz="24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botsingenergie</a:t>
            </a:r>
            <a:r>
              <a:rPr lang="en-US" sz="24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hoog</a:t>
            </a:r>
            <a:r>
              <a:rPr lang="en-US" sz="24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genoeg</a:t>
            </a:r>
            <a:r>
              <a:rPr lang="en-US" sz="24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> is</a:t>
            </a:r>
          </a:p>
          <a:p>
            <a:endParaRPr lang="en-US" sz="24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51538" y="4876665"/>
            <a:ext cx="4455705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Ontsnappend</a:t>
            </a:r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super-</a:t>
            </a:r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deeltje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28545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Supersymmetrie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26494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Het anti-</a:t>
            </a:r>
            <a:r>
              <a:rPr lang="en-US" dirty="0" err="1" smtClean="0">
                <a:solidFill>
                  <a:schemeClr val="bg1"/>
                </a:solidFill>
              </a:rPr>
              <a:t>materie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mysterie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http://www.atlas.ch/angels-demons/images/page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98" y="1170565"/>
            <a:ext cx="4032700" cy="36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21298" y="5171374"/>
            <a:ext cx="6365703" cy="1434196"/>
          </a:xfrm>
          <a:prstGeom prst="rect">
            <a:avLst/>
          </a:prstGeom>
        </p:spPr>
        <p:txBody>
          <a:bodyPr wrap="square" lIns="79205" tIns="39603" rIns="79205" bIns="39603">
            <a:spAutoFit/>
          </a:bodyPr>
          <a:lstStyle/>
          <a:p>
            <a:pPr algn="ctr"/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Wat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is anti-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en </a:t>
            </a:r>
            <a:br>
              <a:rPr lang="en-US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waarom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is het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er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i="1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niet</a:t>
            </a:r>
            <a: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br>
              <a:rPr lang="en-US" sz="2400" i="1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en-US" sz="16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behalve</a:t>
            </a: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in de </a:t>
            </a:r>
            <a:r>
              <a:rPr lang="en-US" sz="1600" i="1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boeken</a:t>
            </a:r>
            <a:r>
              <a:rPr lang="en-US" sz="16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 van Dan Brown)?</a:t>
            </a:r>
            <a:endParaRPr lang="en-US" sz="1600" i="1" dirty="0">
              <a:latin typeface="Helvetica Neue Light"/>
              <a:cs typeface="Helvetica Neue Light"/>
            </a:endParaRPr>
          </a:p>
        </p:txBody>
      </p:sp>
      <p:pic>
        <p:nvPicPr>
          <p:cNvPr id="7" name="Picture 3" descr="angels_and_demons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1727" y="1127526"/>
            <a:ext cx="2047453" cy="367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4218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27936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imatter_inv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8" y="1715318"/>
            <a:ext cx="3614500" cy="3283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FFFFFF"/>
                </a:solidFill>
              </a:rPr>
              <a:t>Wat</a:t>
            </a:r>
            <a:r>
              <a:rPr lang="en-US" i="1" dirty="0" smtClean="0">
                <a:solidFill>
                  <a:srgbClr val="FFFFFF"/>
                </a:solidFill>
              </a:rPr>
              <a:t> is anti-</a:t>
            </a:r>
            <a:r>
              <a:rPr lang="en-US" i="1" dirty="0" err="1" smtClean="0">
                <a:solidFill>
                  <a:srgbClr val="FFFFFF"/>
                </a:solidFill>
              </a:rPr>
              <a:t>materie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en </a:t>
            </a:r>
            <a:r>
              <a:rPr lang="en-US" dirty="0" err="1" smtClean="0">
                <a:solidFill>
                  <a:srgbClr val="FFFFFF"/>
                </a:solidFill>
              </a:rPr>
              <a:t>waarom</a:t>
            </a:r>
            <a:r>
              <a:rPr lang="en-US" dirty="0" smtClean="0">
                <a:solidFill>
                  <a:srgbClr val="FFFFFF"/>
                </a:solidFill>
              </a:rPr>
              <a:t> is het </a:t>
            </a:r>
            <a:r>
              <a:rPr lang="en-US" dirty="0" err="1" smtClean="0">
                <a:solidFill>
                  <a:srgbClr val="FFFFFF"/>
                </a:solidFill>
              </a:rPr>
              <a:t>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niet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98" y="1718064"/>
            <a:ext cx="2298726" cy="3262185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9" name="Rectangle 28"/>
          <p:cNvSpPr/>
          <p:nvPr/>
        </p:nvSpPr>
        <p:spPr bwMode="auto">
          <a:xfrm>
            <a:off x="2192898" y="3155250"/>
            <a:ext cx="1221701" cy="684374"/>
          </a:xfrm>
          <a:prstGeom prst="rect">
            <a:avLst/>
          </a:prstGeom>
          <a:noFill/>
          <a:ln w="38100" cap="flat" cmpd="sng" algn="ctr">
            <a:solidFill>
              <a:srgbClr val="04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7751" y="965253"/>
            <a:ext cx="6494303" cy="63397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Antimaterie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zit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gewoon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Standaard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Model </a:t>
            </a:r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3400846" y="1545096"/>
            <a:ext cx="2910102" cy="16101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3" idx="2"/>
          </p:cNvCxnSpPr>
          <p:nvPr/>
        </p:nvCxnSpPr>
        <p:spPr bwMode="auto">
          <a:xfrm>
            <a:off x="3422266" y="3839624"/>
            <a:ext cx="3164022" cy="11588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78298" y="5300919"/>
            <a:ext cx="7111169" cy="118797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We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kunnen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het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gewoon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maken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 in de LHC 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Maar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waarom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komt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het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niet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vrij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in het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heelal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4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voor</a:t>
            </a:r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80017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27834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47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Molecuul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Atoomkern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nl-NL" dirty="0" smtClean="0">
                <a:solidFill>
                  <a:schemeClr val="tx1"/>
                </a:solidFill>
                <a:cs typeface="Helvetica Neue Light"/>
              </a:rPr>
              <a:t>Bouwstenen van Antimaterie</a:t>
            </a:r>
            <a:endParaRPr lang="nl-NL" dirty="0">
              <a:solidFill>
                <a:schemeClr val="tx1"/>
              </a:solidFill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114337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Hoe is de anti-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verdwenen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201161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err="1" smtClean="0">
                <a:solidFill>
                  <a:srgbClr val="66CCFF"/>
                </a:solidFill>
                <a:latin typeface="Helvetica Neue Light"/>
                <a:cs typeface="Helvetica Neue Light"/>
              </a:rPr>
              <a:t>stralingsenergie</a:t>
            </a: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443" y="4991461"/>
            <a:ext cx="5119153" cy="104947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Kennelijk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gedraagt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anti-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zich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b="1" dirty="0" err="1">
                <a:solidFill>
                  <a:srgbClr val="FFB006"/>
                </a:solidFill>
                <a:latin typeface="Helvetica Neue"/>
                <a:cs typeface="Helvetica Neue"/>
              </a:rPr>
              <a:t>niet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b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als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het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identiek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spiegelbeeld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200" dirty="0" err="1">
                <a:solidFill>
                  <a:srgbClr val="FFB006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!</a:t>
            </a:r>
          </a:p>
          <a:p>
            <a:endParaRPr lang="en-US" sz="19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21404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Klein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199502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Dominantie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9" y="3428999"/>
            <a:ext cx="1112853" cy="1516383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11446574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Hoe is de anti-</a:t>
            </a:r>
            <a:r>
              <a:rPr lang="en-US" dirty="0" err="1" smtClean="0">
                <a:solidFill>
                  <a:srgbClr val="FFFFFF"/>
                </a:solidFill>
              </a:rPr>
              <a:t>materie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verdwenen</a:t>
            </a:r>
            <a:r>
              <a:rPr lang="en-US" dirty="0" smtClean="0">
                <a:solidFill>
                  <a:srgbClr val="FFFFFF"/>
                </a:solidFill>
              </a:rPr>
              <a:t> in de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201161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err="1" smtClean="0">
                <a:solidFill>
                  <a:srgbClr val="66CCFF"/>
                </a:solidFill>
                <a:latin typeface="Helvetica Neue Light"/>
                <a:cs typeface="Helvetica Neue Light"/>
              </a:rPr>
              <a:t>stralingsenergie</a:t>
            </a: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21404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Klein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199502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Dominantie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164099" y="4523998"/>
            <a:ext cx="7713722" cy="218824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endParaRPr lang="en-US" sz="2000" dirty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Eén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 van de </a:t>
            </a:r>
            <a:r>
              <a:rPr lang="en-US" sz="20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bekende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oorzaken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 is de </a:t>
            </a:r>
            <a:r>
              <a:rPr lang="en-US" sz="2000" b="1" dirty="0">
                <a:solidFill>
                  <a:srgbClr val="FF0000"/>
                </a:solidFill>
                <a:latin typeface="Helvetica Neue"/>
                <a:cs typeface="Helvetica Neue"/>
              </a:rPr>
              <a:t>Higgs-</a:t>
            </a:r>
            <a:r>
              <a:rPr lang="en-US" sz="2000" b="1" dirty="0" err="1">
                <a:solidFill>
                  <a:srgbClr val="FF0000"/>
                </a:solidFill>
                <a:latin typeface="Helvetica Neue"/>
                <a:cs typeface="Helvetica Neue"/>
              </a:rPr>
              <a:t>materie</a:t>
            </a:r>
            <a:r>
              <a:rPr lang="en-US" sz="2000" b="1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Helvetica Neue"/>
                <a:cs typeface="Helvetica Neue"/>
              </a:rPr>
              <a:t>interactie</a:t>
            </a:r>
            <a:endParaRPr lang="en-US" sz="20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Maar we </a:t>
            </a:r>
            <a:r>
              <a:rPr lang="en-US" sz="20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weten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dat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dat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b="1" dirty="0" err="1">
                <a:solidFill>
                  <a:srgbClr val="FFEC02"/>
                </a:solidFill>
                <a:latin typeface="Helvetica Neue"/>
                <a:cs typeface="Helvetica Neue"/>
              </a:rPr>
              <a:t>niet</a:t>
            </a:r>
            <a:r>
              <a:rPr lang="en-US" sz="2000" b="1" dirty="0">
                <a:solidFill>
                  <a:srgbClr val="FFEC02"/>
                </a:solidFill>
                <a:latin typeface="Helvetica Neue"/>
                <a:cs typeface="Helvetica Neue"/>
              </a:rPr>
              <a:t> </a:t>
            </a:r>
            <a:r>
              <a:rPr lang="en-US" sz="2000" b="1" dirty="0" err="1">
                <a:solidFill>
                  <a:srgbClr val="FFEC02"/>
                </a:solidFill>
                <a:latin typeface="Helvetica Neue"/>
                <a:cs typeface="Helvetica Neue"/>
              </a:rPr>
              <a:t>genoeg</a:t>
            </a:r>
            <a:r>
              <a:rPr lang="en-US" sz="2000" b="1" dirty="0">
                <a:solidFill>
                  <a:srgbClr val="FFEC02"/>
                </a:solidFill>
                <a:latin typeface="Helvetica Neue"/>
                <a:cs typeface="Helvetica Neue"/>
              </a:rPr>
              <a:t> is </a:t>
            </a:r>
            <a:r>
              <a:rPr lang="en-US" sz="2000" b="1" dirty="0" err="1">
                <a:solidFill>
                  <a:srgbClr val="FFEC02"/>
                </a:solidFill>
                <a:latin typeface="Helvetica Neue"/>
                <a:cs typeface="Helvetica Neue"/>
              </a:rPr>
              <a:t>voor</a:t>
            </a:r>
            <a:r>
              <a:rPr lang="en-US" sz="2000" b="1" dirty="0">
                <a:solidFill>
                  <a:srgbClr val="FFEC02"/>
                </a:solidFill>
                <a:latin typeface="Helvetica Neue"/>
                <a:cs typeface="Helvetica Neue"/>
              </a:rPr>
              <a:t> de Big Bang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.</a:t>
            </a:r>
            <a:b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Zoek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naar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aanvullende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bronnen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van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/anti-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</a:rPr>
              <a:t>asymmetrie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13998" y="2813063"/>
            <a:ext cx="863077" cy="2642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92498" y="3086813"/>
            <a:ext cx="1260143" cy="198468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357" h="2491880">
                <a:moveTo>
                  <a:pt x="1097034" y="0"/>
                </a:moveTo>
                <a:cubicBezTo>
                  <a:pt x="1355611" y="293515"/>
                  <a:pt x="1614188" y="587030"/>
                  <a:pt x="1432485" y="862574"/>
                </a:cubicBezTo>
                <a:cubicBezTo>
                  <a:pt x="1250782" y="1138119"/>
                  <a:pt x="102660" y="1381716"/>
                  <a:pt x="6817" y="1653267"/>
                </a:cubicBezTo>
                <a:cubicBezTo>
                  <a:pt x="-89026" y="1924818"/>
                  <a:pt x="857426" y="2491880"/>
                  <a:pt x="857426" y="2491880"/>
                </a:cubicBezTo>
              </a:path>
            </a:pathLst>
          </a:custGeom>
          <a:ln w="28575" cmpd="sng">
            <a:solidFill>
              <a:srgbClr val="FF0000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9098" y="6121692"/>
            <a:ext cx="8264007" cy="387756"/>
          </a:xfrm>
          <a:prstGeom prst="rect">
            <a:avLst/>
          </a:prstGeom>
        </p:spPr>
        <p:txBody>
          <a:bodyPr wrap="none" lIns="79205" tIns="39603" rIns="79205" bIns="39603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"We </a:t>
            </a:r>
            <a:r>
              <a:rPr lang="en-US" sz="20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kunnen</a:t>
            </a:r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 anti-</a:t>
            </a:r>
            <a:r>
              <a:rPr lang="en-US" sz="20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materie</a:t>
            </a:r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gewoon</a:t>
            </a:r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maken</a:t>
            </a:r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 in de LHC” 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000" dirty="0" err="1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LHCb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experiment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698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>
                <a:solidFill>
                  <a:schemeClr val="bg1"/>
                </a:solidFill>
              </a:rPr>
              <a:t>Een LHC botsingen van 2 protonen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56" y="1981667"/>
            <a:ext cx="5365033" cy="46638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24555" y="4376976"/>
            <a:ext cx="4115202" cy="13003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741334" y="3044387"/>
            <a:ext cx="4138768" cy="126663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13998" y="759227"/>
            <a:ext cx="7908904" cy="155730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Zoek naar </a:t>
            </a:r>
            <a:r>
              <a:rPr lang="nl-NL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exotische deeltjes 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die razendsnel 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tussen materie en </a:t>
            </a:r>
            <a:r>
              <a:rPr lang="nl-NL" sz="2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anti-materie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oscilleren. </a:t>
            </a:r>
          </a:p>
          <a:p>
            <a:r>
              <a:rPr lang="nl-NL" sz="2200" b="1" dirty="0" smtClean="0">
                <a:solidFill>
                  <a:srgbClr val="10C7FF"/>
                </a:solidFill>
                <a:latin typeface="Helvetica Neue"/>
                <a:cs typeface="Helvetica Neue"/>
                <a:sym typeface="Wingdings"/>
              </a:rPr>
              <a:t> 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</a:rPr>
              <a:t>Worden in LHC voornamelijk langs de bundellijn gemaakt </a:t>
            </a:r>
          </a:p>
          <a:p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 Speciale detector nodig</a:t>
            </a:r>
            <a:endParaRPr lang="nl-NL" sz="2200" dirty="0">
              <a:solidFill>
                <a:srgbClr val="10C7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6806011" y="3041075"/>
            <a:ext cx="2071317" cy="6346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 flipH="1">
            <a:off x="649698" y="4318686"/>
            <a:ext cx="3858002" cy="5474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Isosceles Triangle 28"/>
          <p:cNvSpPr/>
          <p:nvPr/>
        </p:nvSpPr>
        <p:spPr bwMode="auto">
          <a:xfrm rot="4512981">
            <a:off x="2832311" y="3429680"/>
            <a:ext cx="1326971" cy="2394627"/>
          </a:xfrm>
          <a:prstGeom prst="triangle">
            <a:avLst/>
          </a:prstGeom>
          <a:gradFill flip="none" rotWithShape="1">
            <a:gsLst>
              <a:gs pos="1000">
                <a:srgbClr val="3366FF">
                  <a:alpha val="37000"/>
                </a:srgbClr>
              </a:gs>
              <a:gs pos="100000">
                <a:srgbClr val="3366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20653575">
            <a:off x="2108978" y="4332555"/>
            <a:ext cx="477686" cy="1222808"/>
          </a:xfrm>
          <a:prstGeom prst="ellipse">
            <a:avLst/>
          </a:prstGeom>
          <a:solidFill>
            <a:srgbClr val="3366FF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328198" y="4980485"/>
            <a:ext cx="2235541" cy="6975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646283" y="4607816"/>
            <a:ext cx="1788234" cy="2588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21176982">
            <a:off x="270030" y="4309004"/>
            <a:ext cx="1768847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</a:t>
            </a:r>
            <a:r>
              <a:rPr lang="en-US" i="1" baseline="-25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</a:t>
            </a:r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meson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27309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4000500" cy="457200"/>
          </a:xfrm>
          <a:solidFill>
            <a:schemeClr val="bg1">
              <a:lumMod val="50000"/>
              <a:alpha val="76000"/>
            </a:schemeClr>
          </a:solidFill>
          <a:effectLst>
            <a:glow rad="101600">
              <a:schemeClr val="bg1">
                <a:lumMod val="50000"/>
                <a:alpha val="75000"/>
              </a:schemeClr>
            </a:glow>
            <a:softEdge rad="203200"/>
          </a:effectLst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Het </a:t>
            </a:r>
            <a:r>
              <a:rPr lang="en-US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LHC</a:t>
            </a:r>
            <a:r>
              <a:rPr lang="en-US" b="1" i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b</a:t>
            </a:r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experiment</a:t>
            </a:r>
            <a:endParaRPr lang="en-US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8" y="4462696"/>
            <a:ext cx="4693902" cy="2182863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8" y="4523998"/>
            <a:ext cx="1093100" cy="51191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4443399" y="2676188"/>
            <a:ext cx="3793702" cy="342187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 rot="264867">
            <a:off x="7861388" y="2002594"/>
            <a:ext cx="1286001" cy="1372641"/>
          </a:xfrm>
          <a:prstGeom prst="rect">
            <a:avLst/>
          </a:prstGeom>
          <a:noFill/>
          <a:ln>
            <a:noFill/>
          </a:ln>
        </p:spPr>
        <p:txBody>
          <a:bodyPr wrap="square" lIns="79205" tIns="39603" rIns="79205" bIns="39603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LHC </a:t>
            </a:r>
            <a:r>
              <a:rPr lang="en-US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bundel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72554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Een</a:t>
            </a:r>
            <a:r>
              <a:rPr lang="en-US" dirty="0" smtClean="0">
                <a:solidFill>
                  <a:schemeClr val="bg1"/>
                </a:solidFill>
              </a:rPr>
              <a:t> LHC </a:t>
            </a:r>
            <a:r>
              <a:rPr lang="en-US" dirty="0" err="1" smtClean="0">
                <a:solidFill>
                  <a:schemeClr val="bg1"/>
                </a:solidFill>
              </a:rPr>
              <a:t>botsing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gezien</a:t>
            </a:r>
            <a:r>
              <a:rPr lang="en-US" dirty="0" smtClean="0">
                <a:solidFill>
                  <a:schemeClr val="bg1"/>
                </a:solidFill>
              </a:rPr>
              <a:t> door de </a:t>
            </a:r>
            <a:r>
              <a:rPr lang="en-US" dirty="0" err="1" smtClean="0">
                <a:solidFill>
                  <a:schemeClr val="bg1"/>
                </a:solidFill>
              </a:rPr>
              <a:t>LHCb</a:t>
            </a:r>
            <a:r>
              <a:rPr lang="en-US" dirty="0" smtClean="0">
                <a:solidFill>
                  <a:schemeClr val="bg1"/>
                </a:solidFill>
              </a:rPr>
              <a:t> detector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99" y="828378"/>
            <a:ext cx="7132258" cy="5120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871398" y="5482122"/>
            <a:ext cx="3536502" cy="6159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72" y="4113374"/>
            <a:ext cx="2060033" cy="15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943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_osc copy_in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98" y="3771187"/>
            <a:ext cx="4445003" cy="301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601851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12479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02852" y="4569002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20162" y="4562409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124898" y="5372817"/>
            <a:ext cx="541799" cy="3203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025" y="5574848"/>
            <a:ext cx="3250547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0.0000000000002 seconde</a:t>
            </a:r>
            <a:endParaRPr lang="nl-NL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Materie-antimaterie oscillaties van </a:t>
            </a:r>
            <a:r>
              <a:rPr lang="nl-NL" dirty="0" err="1" smtClean="0">
                <a:solidFill>
                  <a:srgbClr val="FFFF00"/>
                </a:solidFill>
              </a:rPr>
              <a:t>B</a:t>
            </a:r>
            <a:r>
              <a:rPr lang="nl-NL" baseline="-25000" dirty="0" err="1" smtClean="0">
                <a:solidFill>
                  <a:srgbClr val="FFFF00"/>
                </a:solidFill>
              </a:rPr>
              <a:t>s</a:t>
            </a:r>
            <a:r>
              <a:rPr lang="nl-NL" dirty="0" smtClean="0">
                <a:solidFill>
                  <a:srgbClr val="FFFF00"/>
                </a:solidFill>
              </a:rPr>
              <a:t> mesonen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5706">
            <a:off x="-1624" y="2328767"/>
            <a:ext cx="8551904" cy="1867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98" y="965253"/>
            <a:ext cx="2368894" cy="152655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678498" y="1649626"/>
            <a:ext cx="257200" cy="2737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 flipH="1">
            <a:off x="456797" y="1786501"/>
            <a:ext cx="1221701" cy="2258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0"/>
          </p:cNvCxnSpPr>
          <p:nvPr/>
        </p:nvCxnSpPr>
        <p:spPr bwMode="auto">
          <a:xfrm flipV="1">
            <a:off x="1807099" y="828378"/>
            <a:ext cx="5401202" cy="821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19941517">
            <a:off x="-447313" y="2583265"/>
            <a:ext cx="6816294" cy="356978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materie    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  </a:t>
            </a:r>
            <a:r>
              <a:rPr lang="nl-NL" sz="1800" dirty="0" err="1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anti-materie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        materie           </a:t>
            </a:r>
            <a:r>
              <a:rPr lang="nl-NL" sz="1800" dirty="0" err="1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anti-materie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 …. </a:t>
            </a:r>
            <a:endParaRPr lang="nl-NL" sz="1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4688" y="3452632"/>
            <a:ext cx="3314786" cy="3723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900">
                <a:solidFill>
                  <a:schemeClr val="bg1"/>
                </a:solidFill>
                <a:latin typeface="Helvetica Neue Light"/>
                <a:cs typeface="Helvetica Neue Light"/>
              </a:rPr>
              <a:t>Oscillatie gemeten door LHCb</a:t>
            </a:r>
          </a:p>
        </p:txBody>
      </p:sp>
    </p:spTree>
    <p:extLst>
      <p:ext uri="{BB962C8B-B14F-4D97-AF65-F5344CB8AC3E}">
        <p14:creationId xmlns:p14="http://schemas.microsoft.com/office/powerpoint/2010/main" val="41193401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_osc copy_in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98" y="3771187"/>
            <a:ext cx="4445003" cy="301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601851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12479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02852" y="4569002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20162" y="4562409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124898" y="5372817"/>
            <a:ext cx="541799" cy="3203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025" y="5574848"/>
            <a:ext cx="3250547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0.0000000000002 seconde</a:t>
            </a:r>
            <a:endParaRPr lang="nl-NL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Materie-antimaterie oscillaties van </a:t>
            </a:r>
            <a:r>
              <a:rPr lang="nl-NL" dirty="0" err="1" smtClean="0">
                <a:solidFill>
                  <a:srgbClr val="FFFF00"/>
                </a:solidFill>
              </a:rPr>
              <a:t>B</a:t>
            </a:r>
            <a:r>
              <a:rPr lang="nl-NL" baseline="-25000" dirty="0" err="1" smtClean="0">
                <a:solidFill>
                  <a:srgbClr val="FFFF00"/>
                </a:solidFill>
              </a:rPr>
              <a:t>s</a:t>
            </a:r>
            <a:r>
              <a:rPr lang="nl-NL" dirty="0" smtClean="0">
                <a:solidFill>
                  <a:srgbClr val="FFFF00"/>
                </a:solidFill>
              </a:rPr>
              <a:t> mesonen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5706">
            <a:off x="-1624" y="2328767"/>
            <a:ext cx="8551904" cy="1867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98" y="965253"/>
            <a:ext cx="2368894" cy="152655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678498" y="1649626"/>
            <a:ext cx="257200" cy="2737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 flipH="1">
            <a:off x="456797" y="1786501"/>
            <a:ext cx="1221701" cy="2258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0"/>
          </p:cNvCxnSpPr>
          <p:nvPr/>
        </p:nvCxnSpPr>
        <p:spPr bwMode="auto">
          <a:xfrm flipV="1">
            <a:off x="1807099" y="828378"/>
            <a:ext cx="5401202" cy="821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19941517">
            <a:off x="-447313" y="2583265"/>
            <a:ext cx="6816294" cy="356978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materie    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  </a:t>
            </a:r>
            <a:r>
              <a:rPr lang="nl-NL" sz="1800" dirty="0" err="1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anti-materie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        materie           </a:t>
            </a:r>
            <a:r>
              <a:rPr lang="nl-NL" sz="1800" dirty="0" err="1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anti-materie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 …. </a:t>
            </a:r>
            <a:endParaRPr lang="nl-NL" sz="1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614198" y="233400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186199" y="4523998"/>
            <a:ext cx="2250501" cy="1574061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2128598" y="2768079"/>
            <a:ext cx="1478901" cy="19612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50300" y="310376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chemeClr val="tx1"/>
                </a:solidFill>
                <a:latin typeface="Helvetica Neue"/>
                <a:cs typeface="Helvetica Neue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44715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56606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9" y="896817"/>
            <a:ext cx="3279301" cy="2168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LHC als Big-Bang laboratorium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1613212" y="3342115"/>
            <a:ext cx="4993690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2893501" cy="2053123"/>
          </a:xfrm>
          <a:prstGeom prst="rect">
            <a:avLst/>
          </a:prstGeom>
          <a:noFill/>
          <a:ln w="57150" cap="flat" cmpd="sng" algn="ctr">
            <a:solidFill>
              <a:srgbClr val="FFB00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4781145" y="4627884"/>
            <a:ext cx="2242040" cy="63397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20700">
              <a:srgbClr val="FFFFCC">
                <a:alpha val="75000"/>
              </a:srgbClr>
            </a:glow>
            <a:softEdge rad="3302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Verdwijnen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b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LHCb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)</a:t>
            </a:r>
            <a:endParaRPr lang="en-US" sz="18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7199" y="2539313"/>
            <a:ext cx="3653796" cy="910976"/>
          </a:xfrm>
          <a:prstGeom prst="rect">
            <a:avLst/>
          </a:prstGeom>
          <a:solidFill>
            <a:srgbClr val="FFFFCC">
              <a:alpha val="82000"/>
            </a:srgbClr>
          </a:solidFill>
          <a:ln>
            <a:solidFill>
              <a:srgbClr val="FFFFCC"/>
            </a:solidFill>
          </a:ln>
          <a:effectLst>
            <a:glow rad="330200">
              <a:srgbClr val="FFFFCC">
                <a:alpha val="75000"/>
              </a:srgbClr>
            </a:glow>
            <a:softEdge rad="2540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unificatie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krachten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door Higgs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mechanisme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(ATLAS)</a:t>
            </a:r>
            <a:endParaRPr lang="en-US" sz="18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2458" y="5679414"/>
            <a:ext cx="3221412" cy="864810"/>
          </a:xfrm>
          <a:prstGeom prst="rect">
            <a:avLst/>
          </a:prstGeom>
          <a:solidFill>
            <a:srgbClr val="FFFFCC">
              <a:alpha val="82000"/>
            </a:srgbClr>
          </a:solidFill>
          <a:ln>
            <a:solidFill>
              <a:srgbClr val="FFFFCC"/>
            </a:solidFill>
          </a:ln>
          <a:effectLst>
            <a:glow rad="330200">
              <a:srgbClr val="FFFFCC">
                <a:alpha val="75000"/>
              </a:srgbClr>
            </a:glow>
            <a:softEdge rad="2540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Het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ontstaan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de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door </a:t>
            </a:r>
            <a:r>
              <a:rPr lang="en-US" sz="17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k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osmische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inflatie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(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gebeurt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dat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door Higgs veld?)</a:t>
            </a:r>
            <a:endParaRPr lang="en-US" sz="17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8" y="507149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742798" y="3497437"/>
            <a:ext cx="835900" cy="15056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20" idx="3"/>
            <a:endCxn id="5" idx="1"/>
          </p:cNvCxnSpPr>
          <p:nvPr/>
        </p:nvCxnSpPr>
        <p:spPr bwMode="auto">
          <a:xfrm flipV="1">
            <a:off x="2192899" y="4944873"/>
            <a:ext cx="2588246" cy="7930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192898" y="6234934"/>
            <a:ext cx="3858002" cy="684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219054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9" y="896817"/>
            <a:ext cx="3279301" cy="2168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De LHC als Big-Bang laboratorium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2208658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De 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1613212" y="3342115"/>
            <a:ext cx="4993690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2893501" cy="2053123"/>
          </a:xfrm>
          <a:prstGeom prst="rect">
            <a:avLst/>
          </a:prstGeom>
          <a:noFill/>
          <a:ln w="57150" cap="flat" cmpd="sng" algn="ctr">
            <a:solidFill>
              <a:srgbClr val="FFB006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4781145" y="4627884"/>
            <a:ext cx="2249171" cy="664755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  <a:effectLst>
            <a:glow rad="520700">
              <a:srgbClr val="FFFFCC">
                <a:alpha val="75000"/>
              </a:srgbClr>
            </a:glow>
            <a:softEdge rad="3302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Verdwijnen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b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materie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LHCb</a:t>
            </a:r>
            <a:r>
              <a:rPr lang="en-US" sz="20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)</a:t>
            </a:r>
            <a:endParaRPr lang="en-US" sz="20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7199" y="2539313"/>
            <a:ext cx="3653796" cy="910976"/>
          </a:xfrm>
          <a:prstGeom prst="rect">
            <a:avLst/>
          </a:prstGeom>
          <a:solidFill>
            <a:srgbClr val="FFFFCC">
              <a:alpha val="82000"/>
            </a:srgbClr>
          </a:solidFill>
          <a:ln>
            <a:solidFill>
              <a:srgbClr val="FFFFCC"/>
            </a:solidFill>
          </a:ln>
          <a:effectLst>
            <a:glow rad="330200">
              <a:srgbClr val="FFFFCC">
                <a:alpha val="75000"/>
              </a:srgbClr>
            </a:glow>
            <a:softEdge rad="2540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Oorsprong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massa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en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unificatie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krachten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</a:p>
          <a:p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door Higgs </a:t>
            </a:r>
            <a:r>
              <a:rPr lang="en-US" sz="18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mechanisme</a:t>
            </a:r>
            <a:r>
              <a:rPr lang="en-US" sz="18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(ATLAS)</a:t>
            </a:r>
            <a:endParaRPr lang="en-US" sz="18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2458" y="5679414"/>
            <a:ext cx="3221412" cy="864810"/>
          </a:xfrm>
          <a:prstGeom prst="rect">
            <a:avLst/>
          </a:prstGeom>
          <a:solidFill>
            <a:srgbClr val="FFFFCC">
              <a:alpha val="82000"/>
            </a:srgbClr>
          </a:solidFill>
          <a:ln>
            <a:solidFill>
              <a:srgbClr val="FFFFCC"/>
            </a:solidFill>
          </a:ln>
          <a:effectLst>
            <a:glow rad="330200">
              <a:srgbClr val="FFFFCC">
                <a:alpha val="75000"/>
              </a:srgbClr>
            </a:glow>
            <a:softEdge rad="254000"/>
          </a:effectLst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Het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ontstaan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van de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ruimte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door </a:t>
            </a:r>
            <a:r>
              <a:rPr lang="en-US" sz="1700" dirty="0" err="1">
                <a:solidFill>
                  <a:srgbClr val="FF0000"/>
                </a:solidFill>
                <a:latin typeface="Helvetica Neue Medium"/>
                <a:cs typeface="Helvetica Neue Medium"/>
              </a:rPr>
              <a:t>k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osmische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inflatie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</a:b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(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gebeurt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dat</a:t>
            </a:r>
            <a:r>
              <a:rPr lang="en-US" sz="17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 door Higgs veld?)</a:t>
            </a:r>
            <a:endParaRPr lang="en-US" sz="17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8" y="507149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1742798" y="3497437"/>
            <a:ext cx="835900" cy="15056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20" idx="3"/>
            <a:endCxn id="5" idx="1"/>
          </p:cNvCxnSpPr>
          <p:nvPr/>
        </p:nvCxnSpPr>
        <p:spPr bwMode="auto">
          <a:xfrm flipV="1">
            <a:off x="2192899" y="4960262"/>
            <a:ext cx="2588246" cy="777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2192898" y="6234934"/>
            <a:ext cx="3858002" cy="684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429001" y="3634312"/>
            <a:ext cx="2870200" cy="910976"/>
          </a:xfrm>
          <a:prstGeom prst="rect">
            <a:avLst/>
          </a:prstGeom>
          <a:solidFill>
            <a:srgbClr val="FF3300">
              <a:alpha val="82000"/>
            </a:srgbClr>
          </a:solidFill>
          <a:ln>
            <a:solidFill>
              <a:srgbClr val="FF6600"/>
            </a:solidFill>
          </a:ln>
          <a:effectLst>
            <a:glow rad="330200">
              <a:srgbClr val="FF0000">
                <a:alpha val="75000"/>
              </a:srgbClr>
            </a:glow>
            <a:softEdge rad="254000"/>
          </a:effectLst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Het </a:t>
            </a:r>
            <a:r>
              <a:rPr lang="en-US" sz="1800" dirty="0" err="1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condenseren</a:t>
            </a:r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 van de </a:t>
            </a:r>
            <a:b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</a:br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‘</a:t>
            </a:r>
            <a:r>
              <a:rPr lang="en-US" sz="1800" dirty="0" err="1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oersoep</a:t>
            </a:r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’ in </a:t>
            </a:r>
            <a:r>
              <a:rPr lang="en-US" sz="1800" dirty="0" err="1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deeltjes</a:t>
            </a:r>
            <a:r>
              <a:rPr lang="en-US" sz="1800" dirty="0">
                <a:solidFill>
                  <a:srgbClr val="66CCFF"/>
                </a:solidFill>
                <a:latin typeface="Helvetica Neue Medium"/>
                <a:cs typeface="Helvetica Neue Medium"/>
              </a:rPr>
              <a:t> </a:t>
            </a:r>
            <a:r>
              <a:rPr lang="en-US" sz="1800" dirty="0" smtClean="0">
                <a:solidFill>
                  <a:srgbClr val="66CCFF"/>
                </a:solidFill>
                <a:latin typeface="Helvetica Neue Medium"/>
                <a:cs typeface="Helvetica Neue Medium"/>
              </a:rPr>
              <a:t>(ALICE)</a:t>
            </a:r>
            <a:endParaRPr lang="en-US" sz="1800" dirty="0">
              <a:solidFill>
                <a:srgbClr val="66CCFF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2192898" y="4181811"/>
            <a:ext cx="1350301" cy="8882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CC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882466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LHC </a:t>
            </a:r>
            <a:r>
              <a:rPr lang="en-US" dirty="0" err="1" smtClean="0">
                <a:solidFill>
                  <a:schemeClr val="bg1"/>
                </a:solidFill>
              </a:rPr>
              <a:t>botsingen</a:t>
            </a:r>
            <a:r>
              <a:rPr lang="en-US" dirty="0" smtClean="0">
                <a:solidFill>
                  <a:schemeClr val="bg1"/>
                </a:solidFill>
              </a:rPr>
              <a:t> met </a:t>
            </a:r>
            <a:r>
              <a:rPr lang="en-US" dirty="0" err="1" smtClean="0">
                <a:solidFill>
                  <a:srgbClr val="FFFF00"/>
                </a:solidFill>
              </a:rPr>
              <a:t>lood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atoomkernen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200" b="16641"/>
          <a:stretch/>
        </p:blipFill>
        <p:spPr>
          <a:xfrm>
            <a:off x="1871398" y="2607750"/>
            <a:ext cx="5658403" cy="257674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199598" y="4592436"/>
            <a:ext cx="2998536" cy="109499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6050900" y="1786501"/>
            <a:ext cx="2788466" cy="123187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54726" y="1033690"/>
            <a:ext cx="8661389" cy="69105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LHC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kan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ook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grote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atoomkernen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(met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honderen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protonen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/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neutronen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)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botsen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….</a:t>
            </a:r>
          </a:p>
          <a:p>
            <a:pPr marL="247517" indent="-247517">
              <a:buFont typeface="Wingdings" charset="0"/>
              <a:buChar char="à"/>
            </a:pP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Hoog-energetische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botsingen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recreëren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het </a:t>
            </a:r>
            <a:r>
              <a:rPr lang="en-US" sz="1900" dirty="0">
                <a:solidFill>
                  <a:srgbClr val="66CCFF"/>
                </a:solidFill>
                <a:latin typeface="Helvetica Neue Light"/>
                <a:cs typeface="Helvetica Neue Light"/>
              </a:rPr>
              <a:t>quark-gluon plasma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(‘de </a:t>
            </a:r>
            <a:r>
              <a:rPr lang="en-US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oersoep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’) 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84077" y="1743081"/>
            <a:ext cx="783556" cy="1732321"/>
          </a:xfrm>
          <a:custGeom>
            <a:avLst/>
            <a:gdLst>
              <a:gd name="connsiteX0" fmla="*/ 862757 w 928568"/>
              <a:gd name="connsiteY0" fmla="*/ 0 h 1928811"/>
              <a:gd name="connsiteX1" fmla="*/ 168 w 928568"/>
              <a:gd name="connsiteY1" fmla="*/ 778713 h 1928811"/>
              <a:gd name="connsiteX2" fmla="*/ 922659 w 928568"/>
              <a:gd name="connsiteY2" fmla="*/ 1233960 h 1928811"/>
              <a:gd name="connsiteX3" fmla="*/ 419482 w 928568"/>
              <a:gd name="connsiteY3" fmla="*/ 1928811 h 192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568" h="1928811">
                <a:moveTo>
                  <a:pt x="862757" y="0"/>
                </a:moveTo>
                <a:cubicBezTo>
                  <a:pt x="426470" y="286526"/>
                  <a:pt x="-9816" y="573053"/>
                  <a:pt x="168" y="778713"/>
                </a:cubicBezTo>
                <a:cubicBezTo>
                  <a:pt x="10152" y="984373"/>
                  <a:pt x="852773" y="1042277"/>
                  <a:pt x="922659" y="1233960"/>
                </a:cubicBezTo>
                <a:cubicBezTo>
                  <a:pt x="992545" y="1425643"/>
                  <a:pt x="419482" y="1928811"/>
                  <a:pt x="419482" y="1928811"/>
                </a:cubicBezTo>
              </a:path>
            </a:pathLst>
          </a:custGeom>
          <a:ln w="38100" cmpd="sng">
            <a:solidFill>
              <a:srgbClr val="66CCFF"/>
            </a:solidFill>
            <a:headEnd type="none"/>
            <a:tailEnd type="triangl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448" y="5903227"/>
            <a:ext cx="7033908" cy="3723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Het ALICE experiment: </a:t>
            </a:r>
            <a:r>
              <a:rPr lang="en-US" sz="19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Bestudeer</a:t>
            </a:r>
            <a:r>
              <a:rPr lang="en-US" sz="1900" dirty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en-US" sz="19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eigenschappen</a:t>
            </a:r>
            <a:r>
              <a:rPr lang="en-US" sz="1900" dirty="0">
                <a:solidFill>
                  <a:srgbClr val="FFEC02"/>
                </a:solidFill>
                <a:latin typeface="Helvetica Neue Light"/>
                <a:cs typeface="Helvetica Neue Light"/>
              </a:rPr>
              <a:t> van ‘</a:t>
            </a:r>
            <a:r>
              <a:rPr lang="en-US" sz="1900" dirty="0" err="1">
                <a:solidFill>
                  <a:srgbClr val="FFEC02"/>
                </a:solidFill>
                <a:latin typeface="Helvetica Neue Light"/>
                <a:cs typeface="Helvetica Neue Light"/>
              </a:rPr>
              <a:t>oersoep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0524602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Lood-lood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botsingen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produceren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heel </a:t>
            </a:r>
            <a:r>
              <a:rPr lang="en-US" i="1" dirty="0" err="1" smtClean="0">
                <a:solidFill>
                  <a:schemeClr val="bg1"/>
                </a:solidFill>
              </a:rPr>
              <a:t>veel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….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1193" y="828378"/>
            <a:ext cx="5570309" cy="5659539"/>
          </a:xfrm>
          <a:prstGeom prst="rect">
            <a:avLst/>
          </a:prstGeom>
        </p:spPr>
      </p:pic>
      <p:sp>
        <p:nvSpPr>
          <p:cNvPr id="18" name="Isosceles Triangle 17"/>
          <p:cNvSpPr/>
          <p:nvPr/>
        </p:nvSpPr>
        <p:spPr bwMode="auto">
          <a:xfrm rot="14567647">
            <a:off x="325938" y="2453110"/>
            <a:ext cx="6020393" cy="5076938"/>
          </a:xfrm>
          <a:prstGeom prst="triangle">
            <a:avLst/>
          </a:prstGeom>
          <a:gradFill flip="none" rotWithShape="1">
            <a:gsLst>
              <a:gs pos="0">
                <a:srgbClr val="66CCFF">
                  <a:alpha val="68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41199"/>
            <a:ext cx="3369792" cy="1941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3998" y="1249481"/>
            <a:ext cx="469594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Speciaal</a:t>
            </a:r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 experiment </a:t>
            </a:r>
            <a:r>
              <a:rPr lang="en-US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nodig</a:t>
            </a:r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…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589499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0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Het ALICE experiment</a:t>
            </a:r>
            <a:endParaRPr lang="en-US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800" y="144003"/>
            <a:ext cx="3986602" cy="1911694"/>
          </a:xfrm>
          <a:prstGeom prst="rect">
            <a:avLst/>
          </a:prstGeom>
          <a:ln w="57150" cmpd="sng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100" y="1512752"/>
            <a:ext cx="1093100" cy="5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48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444500"/>
            <a:ext cx="4169030" cy="61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754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0" y="4155316"/>
            <a:ext cx="3543199" cy="2702684"/>
            <a:chOff x="2209800" y="2362200"/>
            <a:chExt cx="4033580" cy="35884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2445258"/>
              <a:ext cx="4033580" cy="350538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2209800" y="2362200"/>
              <a:ext cx="2609235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>
                <a:spcBef>
                  <a:spcPct val="20000"/>
                </a:spcBef>
                <a:buFontTx/>
                <a:buChar char="•"/>
              </a:pPr>
              <a:endParaRPr lang="nl-NL" sz="12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486190"/>
            <a:ext cx="8686800" cy="457200"/>
          </a:xfrm>
        </p:spPr>
        <p:txBody>
          <a:bodyPr>
            <a:noAutofit/>
          </a:bodyPr>
          <a:lstStyle/>
          <a:p>
            <a:r>
              <a:rPr lang="nl-NL" sz="2000" dirty="0">
                <a:solidFill>
                  <a:srgbClr val="10C7FF"/>
                </a:solidFill>
              </a:rPr>
              <a:t>De korte </a:t>
            </a:r>
            <a:r>
              <a:rPr lang="nl-NL" sz="2000" i="1" dirty="0">
                <a:solidFill>
                  <a:srgbClr val="10C7FF"/>
                </a:solidFill>
              </a:rPr>
              <a:t>eerste run </a:t>
            </a:r>
            <a:r>
              <a:rPr lang="nl-NL" sz="2000" dirty="0">
                <a:solidFill>
                  <a:srgbClr val="10C7FF"/>
                </a:solidFill>
              </a:rPr>
              <a:t>van de LHC was een enorm succes (Higgs!)</a:t>
            </a:r>
            <a:r>
              <a:rPr lang="nl-NL" sz="2000" dirty="0">
                <a:solidFill>
                  <a:srgbClr val="10C7FF"/>
                </a:solidFill>
                <a:sym typeface="Wingdings"/>
              </a:rPr>
              <a:t/>
            </a:r>
            <a:br>
              <a:rPr lang="nl-NL" sz="2000" dirty="0">
                <a:solidFill>
                  <a:srgbClr val="10C7FF"/>
                </a:solidFill>
                <a:sym typeface="Wingdings"/>
              </a:rPr>
            </a:br>
            <a:endParaRPr lang="nl-NL" sz="2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2" y="908697"/>
            <a:ext cx="8733199" cy="3341552"/>
          </a:xfrm>
        </p:spPr>
        <p:txBody>
          <a:bodyPr/>
          <a:lstStyle/>
          <a:p>
            <a:r>
              <a:rPr lang="nl-NL" sz="2000" b="1" dirty="0" smtClean="0">
                <a:solidFill>
                  <a:srgbClr val="10C7FF"/>
                </a:solidFill>
              </a:rPr>
              <a:t>De </a:t>
            </a:r>
            <a:r>
              <a:rPr lang="nl-NL" sz="2000" b="1" i="1" dirty="0" smtClean="0">
                <a:solidFill>
                  <a:srgbClr val="10C7FF"/>
                </a:solidFill>
              </a:rPr>
              <a:t>tweede run </a:t>
            </a:r>
            <a:r>
              <a:rPr lang="nl-NL" sz="2000" b="1" dirty="0" smtClean="0">
                <a:solidFill>
                  <a:srgbClr val="10C7FF"/>
                </a:solidFill>
              </a:rPr>
              <a:t>van de LHC brengt </a:t>
            </a:r>
            <a:r>
              <a:rPr lang="nl-NL" sz="2000" dirty="0" smtClean="0">
                <a:solidFill>
                  <a:srgbClr val="10C7FF"/>
                </a:solidFill>
              </a:rPr>
              <a:t/>
            </a:r>
            <a:br>
              <a:rPr lang="nl-NL" sz="2000" dirty="0" smtClean="0">
                <a:solidFill>
                  <a:srgbClr val="10C7FF"/>
                </a:solidFill>
              </a:rPr>
            </a:br>
            <a:r>
              <a:rPr lang="nl-NL" sz="2000" dirty="0">
                <a:solidFill>
                  <a:srgbClr val="10C7FF"/>
                </a:solidFill>
              </a:rPr>
              <a:t/>
            </a:r>
            <a:br>
              <a:rPr lang="nl-NL" sz="2000" dirty="0">
                <a:solidFill>
                  <a:srgbClr val="10C7FF"/>
                </a:solidFill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Een ontdekkingsreis in ‘werelddeel Higgs’</a:t>
            </a:r>
            <a:br>
              <a:rPr lang="nl-NL" sz="2000" dirty="0" smtClean="0">
                <a:solidFill>
                  <a:srgbClr val="FFEC02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 dat tot nu toe altijd verborgen was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Schuift grens onderzoek onder extreme afstand &amp; energie verder op.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Ruimte voor talloze verrassende ontdekkingen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>
                <a:solidFill>
                  <a:schemeClr val="bg1"/>
                </a:solidFill>
                <a:sym typeface="Wingdings"/>
              </a:rPr>
              <a:t/>
            </a:r>
            <a:br>
              <a:rPr lang="nl-NL" sz="2000" dirty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 Een divers &amp; uitdagend wetenschappelijk programma op het gebied</a:t>
            </a:r>
            <a:br>
              <a:rPr lang="nl-NL" sz="2000" dirty="0" smtClean="0">
                <a:solidFill>
                  <a:schemeClr val="bg1"/>
                </a:solidFill>
                <a:sym typeface="Wingdings"/>
              </a:rPr>
            </a:b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   van </a:t>
            </a:r>
            <a:r>
              <a:rPr lang="nl-NL" sz="2000" dirty="0" err="1" smtClean="0">
                <a:solidFill>
                  <a:srgbClr val="FFEC02"/>
                </a:solidFill>
                <a:sym typeface="Wingdings"/>
              </a:rPr>
              <a:t>anti-materie</a:t>
            </a:r>
            <a:r>
              <a:rPr lang="nl-NL" sz="2000" dirty="0" smtClean="0">
                <a:solidFill>
                  <a:srgbClr val="FFEC02"/>
                </a:solidFill>
                <a:sym typeface="Wingdings"/>
              </a:rPr>
              <a:t> en het vroege universum 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(‘quark </a:t>
            </a:r>
            <a:r>
              <a:rPr lang="nl-NL" sz="2000" dirty="0" err="1" smtClean="0">
                <a:solidFill>
                  <a:schemeClr val="bg1"/>
                </a:solidFill>
                <a:sym typeface="Wingdings"/>
              </a:rPr>
              <a:t>gluon</a:t>
            </a:r>
            <a:r>
              <a:rPr lang="nl-NL" sz="2000" dirty="0" smtClean="0">
                <a:solidFill>
                  <a:schemeClr val="bg1"/>
                </a:solidFill>
                <a:sym typeface="Wingdings"/>
              </a:rPr>
              <a:t> plasma’) 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Wouter Verkerke, NIKHEF</a:t>
            </a:r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8751502" y="6450736"/>
            <a:ext cx="559221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  <a:latin typeface="Helvetica Neue Light"/>
                <a:cs typeface="Helvetica Neue Light"/>
              </a:rPr>
              <a:t>30</a:t>
            </a:r>
            <a:endParaRPr lang="nl-NL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b="13583"/>
          <a:stretch/>
        </p:blipFill>
        <p:spPr>
          <a:xfrm flipH="1">
            <a:off x="5536500" y="4457065"/>
            <a:ext cx="3602862" cy="2385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00" y="4283238"/>
            <a:ext cx="1809304" cy="2567633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27110150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445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4,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379" y="492806"/>
            <a:ext cx="5651500" cy="1797050"/>
          </a:xfrm>
        </p:spPr>
        <p:txBody>
          <a:bodyPr/>
          <a:lstStyle/>
          <a:p>
            <a:r>
              <a:rPr lang="en-US" dirty="0" smtClean="0"/>
              <a:t>Higgs dependence day July 4th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DependenceDa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242"/>
            <a:ext cx="9144000" cy="59139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62" y="0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 err="1" smtClean="0"/>
              <a:t>Veld</a:t>
            </a:r>
            <a:r>
              <a:rPr lang="en-US" dirty="0" smtClean="0"/>
              <a:t> en </a:t>
            </a:r>
            <a:r>
              <a:rPr lang="en-US" dirty="0" err="1" smtClean="0"/>
              <a:t>Deeltje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93" y="710520"/>
            <a:ext cx="5761264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 is uniform, </a:t>
            </a:r>
            <a:r>
              <a:rPr lang="en-US" sz="2000" dirty="0" err="1" smtClean="0">
                <a:solidFill>
                  <a:schemeClr val="tx1"/>
                </a:solidFill>
              </a:rPr>
              <a:t>moeilijk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waar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nemen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Higgs-boson </a:t>
            </a:r>
            <a:r>
              <a:rPr lang="en-US" sz="2000" dirty="0" err="1" smtClean="0">
                <a:solidFill>
                  <a:schemeClr val="tx1"/>
                </a:solidFill>
              </a:rPr>
              <a:t>deeltje</a:t>
            </a:r>
            <a:r>
              <a:rPr lang="en-US" sz="2000" dirty="0" smtClean="0">
                <a:solidFill>
                  <a:schemeClr val="tx1"/>
                </a:solidFill>
              </a:rPr>
              <a:t> is “golf” van het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Massa </a:t>
            </a:r>
            <a:r>
              <a:rPr lang="en-US" sz="2000" dirty="0" err="1" smtClean="0">
                <a:solidFill>
                  <a:schemeClr val="tx1"/>
                </a:solidFill>
              </a:rPr>
              <a:t>ontstaat</a:t>
            </a:r>
            <a:r>
              <a:rPr lang="en-US" sz="2000" dirty="0" smtClean="0">
                <a:solidFill>
                  <a:schemeClr val="tx1"/>
                </a:solidFill>
              </a:rPr>
              <a:t> door </a:t>
            </a:r>
            <a:r>
              <a:rPr lang="en-US" sz="2000" dirty="0" err="1" smtClean="0">
                <a:solidFill>
                  <a:schemeClr val="tx1"/>
                </a:solidFill>
              </a:rPr>
              <a:t>interactie</a:t>
            </a:r>
            <a:r>
              <a:rPr lang="en-US" sz="2000" dirty="0" smtClean="0">
                <a:solidFill>
                  <a:schemeClr val="tx1"/>
                </a:solidFill>
              </a:rPr>
              <a:t> van </a:t>
            </a:r>
            <a:r>
              <a:rPr lang="en-US" sz="2000" dirty="0" err="1" smtClean="0">
                <a:solidFill>
                  <a:schemeClr val="tx1"/>
                </a:solidFill>
              </a:rPr>
              <a:t>materie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deeltjes</a:t>
            </a:r>
            <a:r>
              <a:rPr lang="en-US" sz="2000" dirty="0" smtClean="0">
                <a:solidFill>
                  <a:schemeClr val="tx1"/>
                </a:solidFill>
              </a:rPr>
              <a:t> met het Higgs </a:t>
            </a:r>
            <a:r>
              <a:rPr lang="en-US" sz="2000" dirty="0" err="1" smtClean="0">
                <a:solidFill>
                  <a:schemeClr val="tx1"/>
                </a:solidFill>
              </a:rPr>
              <a:t>veld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2400" y="2641600"/>
            <a:ext cx="3759200" cy="3759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Bouwstenen van Materie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610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Molecuul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115665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904339"/>
            <a:ext cx="17266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Atoomkern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chemeClr val="tx1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b="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b="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b="0" i="1" dirty="0" err="1" smtClean="0">
                <a:solidFill>
                  <a:schemeClr val="bg1"/>
                </a:solidFill>
                <a:latin typeface="Helvetica Neue Light"/>
                <a:cs typeface="Helvetica Neue Light"/>
              </a:rPr>
              <a:t>Electron</a:t>
            </a:r>
            <a:endParaRPr lang="nl-NL" sz="2400" b="0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sp>
        <p:nvSpPr>
          <p:cNvPr id="29" name="Rectangle 28"/>
          <p:cNvSpPr/>
          <p:nvPr/>
        </p:nvSpPr>
        <p:spPr bwMode="auto">
          <a:xfrm>
            <a:off x="1999998" y="5544538"/>
            <a:ext cx="578700" cy="594696"/>
          </a:xfrm>
          <a:prstGeom prst="rect">
            <a:avLst/>
          </a:prstGeom>
          <a:solidFill>
            <a:srgbClr val="FF0000">
              <a:alpha val="34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  <p:sp>
        <p:nvSpPr>
          <p:cNvPr id="30" name="Rectangle 29"/>
          <p:cNvSpPr/>
          <p:nvPr/>
        </p:nvSpPr>
        <p:spPr bwMode="auto">
          <a:xfrm>
            <a:off x="1999998" y="3607049"/>
            <a:ext cx="578700" cy="1231874"/>
          </a:xfrm>
          <a:prstGeom prst="rect">
            <a:avLst/>
          </a:prstGeom>
          <a:solidFill>
            <a:srgbClr val="FF0000">
              <a:alpha val="3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374792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3060" y="6253141"/>
            <a:ext cx="7997827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 “H” het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geproduceerd</a:t>
            </a:r>
            <a:r>
              <a:rPr lang="en-US" dirty="0" smtClean="0"/>
              <a:t> is in de LHC?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5318" y="2374909"/>
            <a:ext cx="182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endParaRPr lang="en-US" dirty="0" smtClean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3360" y="2164454"/>
            <a:ext cx="3392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deeltje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“</a:t>
            </a:r>
            <a:r>
              <a:rPr lang="en-US" dirty="0" err="1" smtClean="0">
                <a:solidFill>
                  <a:srgbClr val="00FFFF"/>
                </a:solidFill>
              </a:rPr>
              <a:t>veld-kwantum</a:t>
            </a:r>
            <a:r>
              <a:rPr lang="en-US" dirty="0" smtClean="0">
                <a:solidFill>
                  <a:srgbClr val="00FFFF"/>
                </a:solidFill>
              </a:rPr>
              <a:t>” </a:t>
            </a:r>
          </a:p>
        </p:txBody>
      </p:sp>
      <p:pic>
        <p:nvPicPr>
          <p:cNvPr id="15" name="Picture 14" descr="ripp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3296098"/>
            <a:ext cx="3591019" cy="28448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2701" y="3883706"/>
            <a:ext cx="3885293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veld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203" y="1058385"/>
            <a:ext cx="5245100" cy="1168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Analogie</a:t>
            </a:r>
            <a:r>
              <a:rPr lang="en-US" dirty="0" smtClean="0"/>
              <a:t>: het </a:t>
            </a:r>
            <a:r>
              <a:rPr lang="en-US" dirty="0" err="1" smtClean="0"/>
              <a:t>Magnetisch</a:t>
            </a:r>
            <a:r>
              <a:rPr lang="en-US" dirty="0" smtClean="0"/>
              <a:t> </a:t>
            </a:r>
            <a:r>
              <a:rPr lang="en-US" dirty="0" err="1" smtClean="0"/>
              <a:t>Veld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gneticfiel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1834" y="782285"/>
            <a:ext cx="3510665" cy="2222532"/>
          </a:xfrm>
          <a:prstGeom prst="rect">
            <a:avLst/>
          </a:prstGeom>
        </p:spPr>
      </p:pic>
      <p:pic>
        <p:nvPicPr>
          <p:cNvPr id="8" name="Picture 7" descr="magnet_attrac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270" y="789219"/>
            <a:ext cx="4537521" cy="2213425"/>
          </a:xfrm>
          <a:prstGeom prst="rect">
            <a:avLst/>
          </a:prstGeom>
        </p:spPr>
      </p:pic>
      <p:pic>
        <p:nvPicPr>
          <p:cNvPr id="10" name="Picture 9" descr="compass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8417" y="3029863"/>
            <a:ext cx="3147786" cy="3147786"/>
          </a:xfrm>
          <a:prstGeom prst="rect">
            <a:avLst/>
          </a:prstGeom>
        </p:spPr>
      </p:pic>
      <p:pic>
        <p:nvPicPr>
          <p:cNvPr id="11" name="Picture 10" descr="EarthsMagneticFiel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792" y="3073393"/>
            <a:ext cx="3184072" cy="32709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4" y="126994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0-0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286" y="1909535"/>
            <a:ext cx="4273381" cy="3038929"/>
          </a:xfrm>
          <a:prstGeom prst="rect">
            <a:avLst/>
          </a:prstGeom>
        </p:spPr>
      </p:pic>
      <p:pic>
        <p:nvPicPr>
          <p:cNvPr id="8" name="Picture 7" descr="Snapshot 2012-04-17 09-40-46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42" y="3546927"/>
            <a:ext cx="4273281" cy="301171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mechanisme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massa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is de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weerstand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van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in het Higgs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i="1" kern="0" dirty="0" err="1" smtClean="0">
                <a:solidFill>
                  <a:srgbClr val="00FF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.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6114" y="5089061"/>
            <a:ext cx="4572000" cy="119742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“</a:t>
            </a:r>
            <a:r>
              <a:rPr lang="en-US" sz="2200" kern="0" dirty="0" err="1" smtClean="0">
                <a:latin typeface="Tahoma"/>
              </a:rPr>
              <a:t>plakt</a:t>
            </a:r>
            <a:r>
              <a:rPr lang="en-US" sz="2200" kern="0" dirty="0" smtClean="0">
                <a:latin typeface="Tahoma"/>
              </a:rPr>
              <a:t>” </a:t>
            </a:r>
            <a:r>
              <a:rPr lang="en-US" sz="2200" kern="0" dirty="0" err="1" smtClean="0">
                <a:latin typeface="Tahoma"/>
              </a:rPr>
              <a:t>als</a:t>
            </a:r>
            <a:r>
              <a:rPr lang="en-US" sz="2200" kern="0" dirty="0" smtClean="0">
                <a:latin typeface="Tahoma"/>
              </a:rPr>
              <a:t> het ware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het </a:t>
            </a:r>
            <a:r>
              <a:rPr lang="en-US" sz="2200" kern="0" dirty="0" err="1" smtClean="0">
                <a:latin typeface="Tahoma"/>
              </a:rPr>
              <a:t>deeltje</a:t>
            </a:r>
            <a:r>
              <a:rPr lang="en-US" sz="2200" kern="0" dirty="0" smtClean="0">
                <a:latin typeface="Tahoma"/>
              </a:rPr>
              <a:t>.</a:t>
            </a:r>
            <a:endParaRPr lang="en-US" sz="2200" kern="0" dirty="0" smtClean="0">
              <a:solidFill>
                <a:srgbClr val="00FFFF"/>
              </a:solidFill>
              <a:latin typeface="Tahoma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V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ergelijk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: “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lopen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door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zwembad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”.</a:t>
            </a:r>
            <a:endParaRPr lang="en-US" sz="20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9" y="99812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2-2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84" y="1635300"/>
            <a:ext cx="4281714" cy="3051587"/>
          </a:xfrm>
          <a:prstGeom prst="rect">
            <a:avLst/>
          </a:prstGeom>
        </p:spPr>
      </p:pic>
      <p:pic>
        <p:nvPicPr>
          <p:cNvPr id="8" name="Picture 7" descr="Snapshot 2012-04-17 09-43-39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36" y="3592245"/>
            <a:ext cx="4218214" cy="29961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145143"/>
            <a:ext cx="4426857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deeltje</a:t>
            </a:r>
            <a:r>
              <a:rPr lang="en-US" kern="0" dirty="0" smtClean="0">
                <a:latin typeface="Tahoma"/>
              </a:rPr>
              <a:t> </a:t>
            </a:r>
            <a:r>
              <a:rPr lang="en-US" i="1" kern="0" dirty="0" smtClean="0">
                <a:latin typeface="Tahoma"/>
              </a:rPr>
              <a:t>H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rumoer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gaat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als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golf door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2353" y="5032839"/>
            <a:ext cx="4381504" cy="123551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</a:t>
            </a:r>
            <a:r>
              <a:rPr lang="en-US" sz="2200" kern="0" dirty="0" err="1" smtClean="0">
                <a:latin typeface="Tahoma"/>
              </a:rPr>
              <a:t>alom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aanwezige</a:t>
            </a:r>
            <a:r>
              <a:rPr lang="en-US" sz="2200" kern="0" dirty="0" smtClean="0">
                <a:latin typeface="Tahoma"/>
              </a:rPr>
              <a:t>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geeft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massa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alle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deeltjes</a:t>
            </a:r>
            <a:r>
              <a:rPr lang="en-US" sz="2200" kern="0" dirty="0" smtClean="0">
                <a:latin typeface="Tahoma"/>
              </a:rPr>
              <a:t> en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zichzelf</a:t>
            </a:r>
            <a:r>
              <a:rPr lang="en-US" sz="2200" kern="0" dirty="0" smtClean="0">
                <a:latin typeface="Tahoma"/>
              </a:rPr>
              <a:t/>
            </a:r>
            <a:br>
              <a:rPr lang="en-US" sz="2200" kern="0" dirty="0" smtClean="0">
                <a:latin typeface="Tahoma"/>
              </a:rPr>
            </a:br>
            <a:endParaRPr lang="en-US" sz="22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ttp://i.ytimg.com/vi/0ILLQUilpzg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6200" y="1981200"/>
            <a:ext cx="2590800" cy="4106863"/>
            <a:chOff x="76200" y="1981200"/>
            <a:chExt cx="2590800" cy="4107597"/>
          </a:xfrm>
        </p:grpSpPr>
        <p:grpSp>
          <p:nvGrpSpPr>
            <p:cNvPr id="139274" name="Group 1"/>
            <p:cNvGrpSpPr>
              <a:grpSpLocks/>
            </p:cNvGrpSpPr>
            <p:nvPr/>
          </p:nvGrpSpPr>
          <p:grpSpPr bwMode="auto">
            <a:xfrm rot="5400000">
              <a:off x="33948" y="3090253"/>
              <a:ext cx="2675305" cy="1981200"/>
              <a:chOff x="6253162" y="5478463"/>
              <a:chExt cx="1554163" cy="1150937"/>
            </a:xfrm>
          </p:grpSpPr>
          <p:grpSp>
            <p:nvGrpSpPr>
              <p:cNvPr id="139278" name="Group 15"/>
              <p:cNvGrpSpPr>
                <a:grpSpLocks/>
              </p:cNvGrpSpPr>
              <p:nvPr/>
            </p:nvGrpSpPr>
            <p:grpSpPr bwMode="auto">
              <a:xfrm>
                <a:off x="6253162" y="5478463"/>
                <a:ext cx="614363" cy="1150937"/>
                <a:chOff x="521" y="981"/>
                <a:chExt cx="590" cy="1179"/>
              </a:xfrm>
            </p:grpSpPr>
            <p:sp>
              <p:nvSpPr>
                <p:cNvPr id="3892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9" y="1572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30" name="Line 17"/>
                <p:cNvSpPr>
                  <a:spLocks noChangeShapeType="1"/>
                </p:cNvSpPr>
                <p:nvPr/>
              </p:nvSpPr>
              <p:spPr bwMode="auto">
                <a:xfrm>
                  <a:off x="519" y="984"/>
                  <a:ext cx="590" cy="590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28" name="Line 21"/>
              <p:cNvSpPr>
                <a:spLocks noChangeShapeType="1"/>
              </p:cNvSpPr>
              <p:nvPr/>
            </p:nvSpPr>
            <p:spPr bwMode="auto">
              <a:xfrm>
                <a:off x="6870320" y="6053932"/>
                <a:ext cx="936226" cy="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24" name="Text Box 23"/>
            <p:cNvSpPr txBox="1">
              <a:spLocks noChangeArrowheads="1"/>
            </p:cNvSpPr>
            <p:nvPr/>
          </p:nvSpPr>
          <p:spPr bwMode="auto">
            <a:xfrm>
              <a:off x="1052513" y="5258386"/>
              <a:ext cx="700087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66"/>
                  </a:solidFill>
                  <a:latin typeface="Verdana" charset="0"/>
                  <a:cs typeface="+mn-cs"/>
                </a:rPr>
                <a:t>H</a:t>
              </a:r>
            </a:p>
          </p:txBody>
        </p:sp>
        <p:sp>
          <p:nvSpPr>
            <p:cNvPr id="38925" name="Text Box 23"/>
            <p:cNvSpPr txBox="1">
              <a:spLocks noChangeArrowheads="1"/>
            </p:cNvSpPr>
            <p:nvPr/>
          </p:nvSpPr>
          <p:spPr bwMode="auto">
            <a:xfrm>
              <a:off x="2073275" y="1989139"/>
              <a:ext cx="593725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  <p:sp>
          <p:nvSpPr>
            <p:cNvPr id="38926" name="Text Box 23"/>
            <p:cNvSpPr txBox="1">
              <a:spLocks noChangeArrowheads="1"/>
            </p:cNvSpPr>
            <p:nvPr/>
          </p:nvSpPr>
          <p:spPr bwMode="auto">
            <a:xfrm>
              <a:off x="76200" y="1981200"/>
              <a:ext cx="593725" cy="830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4800" b="1" smtClean="0">
                  <a:solidFill>
                    <a:srgbClr val="FF0000"/>
                  </a:solidFill>
                  <a:latin typeface="Verdana" charset="0"/>
                  <a:cs typeface="+mn-cs"/>
                </a:rPr>
                <a:t>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42100" cy="762000"/>
          </a:xfrm>
        </p:spPr>
        <p:txBody>
          <a:bodyPr/>
          <a:lstStyle/>
          <a:p>
            <a:r>
              <a:rPr lang="en-US" dirty="0" err="1" smtClean="0"/>
              <a:t>Elektron</a:t>
            </a:r>
            <a:r>
              <a:rPr lang="en-US" dirty="0" smtClean="0"/>
              <a:t> in Higgs veld</a:t>
            </a:r>
            <a:endParaRPr lang="en-US" dirty="0"/>
          </a:p>
        </p:txBody>
      </p:sp>
      <p:pic>
        <p:nvPicPr>
          <p:cNvPr id="20" name="Picture 2" descr="http://cdn.independent.ie/multimedia/dynamic/01074/Peter-Higgs_1074060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0"/>
            <a:ext cx="27559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 rot="5400000">
            <a:off x="6103144" y="3131344"/>
            <a:ext cx="12303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32331449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2"/>
          <p:cNvGrpSpPr>
            <a:grpSpLocks/>
          </p:cNvGrpSpPr>
          <p:nvPr/>
        </p:nvGrpSpPr>
        <p:grpSpPr bwMode="auto">
          <a:xfrm>
            <a:off x="76200" y="457200"/>
            <a:ext cx="2452688" cy="5943600"/>
            <a:chOff x="48" y="576"/>
            <a:chExt cx="1545" cy="3744"/>
          </a:xfrm>
        </p:grpSpPr>
        <p:pic>
          <p:nvPicPr>
            <p:cNvPr id="3585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434"/>
              <a:ext cx="1215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860" name="Text Box 4"/>
            <p:cNvSpPr txBox="1">
              <a:spLocks noChangeArrowheads="1"/>
            </p:cNvSpPr>
            <p:nvPr/>
          </p:nvSpPr>
          <p:spPr bwMode="auto">
            <a:xfrm>
              <a:off x="567" y="1324"/>
              <a:ext cx="40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6000" smtClean="0">
                  <a:solidFill>
                    <a:srgbClr val="000000"/>
                  </a:solidFill>
                  <a:latin typeface="Verdana" charset="0"/>
                  <a:cs typeface="Arial" charset="0"/>
                </a:rPr>
                <a:t>e</a:t>
              </a:r>
            </a:p>
          </p:txBody>
        </p:sp>
        <p:sp>
          <p:nvSpPr>
            <p:cNvPr id="35861" name="Text Box 5"/>
            <p:cNvSpPr txBox="1">
              <a:spLocks noChangeArrowheads="1"/>
            </p:cNvSpPr>
            <p:nvPr/>
          </p:nvSpPr>
          <p:spPr bwMode="auto">
            <a:xfrm>
              <a:off x="53" y="3075"/>
              <a:ext cx="1540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Elektron,</a:t>
              </a:r>
              <a:r>
                <a:rPr lang="en-US" sz="10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</a:t>
              </a:r>
              <a:r>
                <a:rPr lang="en-US" sz="36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e</a:t>
              </a:r>
            </a:p>
            <a:p>
              <a:pPr eaLnBrk="1" hangingPunct="1">
                <a:defRPr/>
              </a:pPr>
              <a:r>
                <a:rPr lang="en-US" sz="5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 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Spin ½ 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Lading </a:t>
              </a: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1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FF00"/>
                  </a:solidFill>
                  <a:latin typeface="Verdana" charset="0"/>
                  <a:cs typeface="Arial" charset="0"/>
                  <a:sym typeface="Symbol" charset="0"/>
                </a:rPr>
                <a:t>Lifetime 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FFFF00"/>
                  </a:solidFill>
                  <a:latin typeface="Verdana" charset="0"/>
                  <a:cs typeface="Arial" charset="0"/>
                  <a:sym typeface="Symbol" charset="0"/>
                </a:rPr>
                <a:t>Massa .511 MeV</a:t>
              </a:r>
            </a:p>
          </p:txBody>
        </p:sp>
        <p:sp>
          <p:nvSpPr>
            <p:cNvPr id="35862" name="Rectangle 6"/>
            <p:cNvSpPr>
              <a:spLocks noChangeArrowheads="1"/>
            </p:cNvSpPr>
            <p:nvPr/>
          </p:nvSpPr>
          <p:spPr bwMode="auto">
            <a:xfrm>
              <a:off x="48" y="576"/>
              <a:ext cx="1440" cy="3744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nl-NL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35843" name="Text Box 18"/>
          <p:cNvSpPr txBox="1">
            <a:spLocks noChangeArrowheads="1"/>
          </p:cNvSpPr>
          <p:nvPr/>
        </p:nvSpPr>
        <p:spPr bwMode="auto">
          <a:xfrm>
            <a:off x="1371600" y="48101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i="1" smtClean="0">
                <a:solidFill>
                  <a:srgbClr val="00FF00"/>
                </a:solidFill>
                <a:latin typeface="Verdana" charset="0"/>
                <a:cs typeface="Arial" charset="0"/>
              </a:rPr>
              <a:t>1897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09800" y="457200"/>
            <a:ext cx="3048000" cy="5943600"/>
            <a:chOff x="2209800" y="457200"/>
            <a:chExt cx="3048000" cy="5943600"/>
          </a:xfrm>
        </p:grpSpPr>
        <p:grpSp>
          <p:nvGrpSpPr>
            <p:cNvPr id="136203" name="Group 7"/>
            <p:cNvGrpSpPr>
              <a:grpSpLocks/>
            </p:cNvGrpSpPr>
            <p:nvPr/>
          </p:nvGrpSpPr>
          <p:grpSpPr bwMode="auto">
            <a:xfrm>
              <a:off x="2209800" y="457200"/>
              <a:ext cx="3048000" cy="5943600"/>
              <a:chOff x="1440" y="576"/>
              <a:chExt cx="1920" cy="3744"/>
            </a:xfrm>
          </p:grpSpPr>
          <p:grpSp>
            <p:nvGrpSpPr>
              <p:cNvPr id="136205" name="Group 8"/>
              <p:cNvGrpSpPr>
                <a:grpSpLocks/>
              </p:cNvGrpSpPr>
              <p:nvPr/>
            </p:nvGrpSpPr>
            <p:grpSpPr bwMode="auto">
              <a:xfrm>
                <a:off x="1440" y="1124"/>
                <a:ext cx="1920" cy="3179"/>
                <a:chOff x="1440" y="1124"/>
                <a:chExt cx="1920" cy="3179"/>
              </a:xfrm>
            </p:grpSpPr>
            <p:pic>
              <p:nvPicPr>
                <p:cNvPr id="35856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1152"/>
                  <a:ext cx="1920" cy="1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585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203" y="1124"/>
                  <a:ext cx="393" cy="6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6000" smtClean="0">
                      <a:solidFill>
                        <a:srgbClr val="0000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</a:p>
              </p:txBody>
            </p:sp>
            <p:sp>
              <p:nvSpPr>
                <p:cNvPr id="3585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03" y="3072"/>
                  <a:ext cx="1379" cy="1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sz="32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Muon,</a:t>
                  </a:r>
                  <a:r>
                    <a:rPr lang="en-US" sz="10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  <a:r>
                    <a:rPr lang="en-US" sz="3600" i="1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</a:t>
                  </a:r>
                  <a:endPara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endParaRPr>
                </a:p>
                <a:p>
                  <a:pPr eaLnBrk="1" hangingPunct="1">
                    <a:defRPr/>
                  </a:pPr>
                  <a:r>
                    <a:rPr lang="en-US" sz="5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Spin ½ 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</a:rPr>
                    <a:t>Lading </a:t>
                  </a: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1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00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Lifetime 2.2 s</a:t>
                  </a:r>
                </a:p>
                <a:p>
                  <a:pPr eaLnBrk="1" hangingPunct="1">
                    <a:defRPr/>
                  </a:pPr>
                  <a:r>
                    <a:rPr lang="en-US" sz="2000" smtClean="0">
                      <a:solidFill>
                        <a:srgbClr val="FFFF00"/>
                      </a:solidFill>
                      <a:latin typeface="Verdana" charset="0"/>
                      <a:cs typeface="Arial" charset="0"/>
                      <a:sym typeface="Symbol" charset="0"/>
                    </a:rPr>
                    <a:t>Massa 106 MeV</a:t>
                  </a:r>
                </a:p>
              </p:txBody>
            </p:sp>
          </p:grpSp>
          <p:sp>
            <p:nvSpPr>
              <p:cNvPr id="35855" name="Rectangle 12"/>
              <p:cNvSpPr>
                <a:spLocks noChangeArrowheads="1"/>
              </p:cNvSpPr>
              <p:nvPr/>
            </p:nvSpPr>
            <p:spPr bwMode="auto">
              <a:xfrm>
                <a:off x="1608" y="576"/>
                <a:ext cx="1584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53" name="Text Box 19"/>
            <p:cNvSpPr txBox="1">
              <a:spLocks noChangeArrowheads="1"/>
            </p:cNvSpPr>
            <p:nvPr/>
          </p:nvSpPr>
          <p:spPr bwMode="auto">
            <a:xfrm>
              <a:off x="403860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1937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343400" y="427038"/>
            <a:ext cx="5410200" cy="5973762"/>
            <a:chOff x="4343400" y="427038"/>
            <a:chExt cx="5410200" cy="5973762"/>
          </a:xfrm>
        </p:grpSpPr>
        <p:grpSp>
          <p:nvGrpSpPr>
            <p:cNvPr id="136197" name="Group 13"/>
            <p:cNvGrpSpPr>
              <a:grpSpLocks/>
            </p:cNvGrpSpPr>
            <p:nvPr/>
          </p:nvGrpSpPr>
          <p:grpSpPr bwMode="auto">
            <a:xfrm>
              <a:off x="4343400" y="427038"/>
              <a:ext cx="5410200" cy="5973762"/>
              <a:chOff x="2880" y="557"/>
              <a:chExt cx="3408" cy="3763"/>
            </a:xfrm>
          </p:grpSpPr>
          <p:pic>
            <p:nvPicPr>
              <p:cNvPr id="35848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557"/>
                <a:ext cx="3408" cy="2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49" name="Text Box 15"/>
              <p:cNvSpPr txBox="1">
                <a:spLocks noChangeArrowheads="1"/>
              </p:cNvSpPr>
              <p:nvPr/>
            </p:nvSpPr>
            <p:spPr bwMode="auto">
              <a:xfrm>
                <a:off x="4420" y="922"/>
                <a:ext cx="327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6000" smtClean="0">
                    <a:solidFill>
                      <a:srgbClr val="0000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</a:p>
            </p:txBody>
          </p:sp>
          <p:sp>
            <p:nvSpPr>
              <p:cNvPr id="35850" name="Text Box 16"/>
              <p:cNvSpPr txBox="1">
                <a:spLocks noChangeArrowheads="1"/>
              </p:cNvSpPr>
              <p:nvPr/>
            </p:nvSpPr>
            <p:spPr bwMode="auto">
              <a:xfrm>
                <a:off x="3898" y="3072"/>
                <a:ext cx="1482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32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Tau, </a:t>
                </a:r>
                <a:r>
                  <a:rPr lang="en-US" sz="3600" i="1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</a:t>
                </a:r>
                <a:endParaRPr lang="en-US" sz="3200" i="1" smtClean="0">
                  <a:solidFill>
                    <a:srgbClr val="00FF00"/>
                  </a:solidFill>
                  <a:latin typeface="Verdana" charset="0"/>
                  <a:cs typeface="Arial" charset="0"/>
                </a:endParaRPr>
              </a:p>
              <a:p>
                <a:pPr eaLnBrk="1" hangingPunct="1">
                  <a:defRPr/>
                </a:pPr>
                <a:r>
                  <a:rPr lang="en-US" sz="500" i="1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Spin ½ 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</a:rPr>
                  <a:t>Lading </a:t>
                </a: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1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00FF00"/>
                    </a:solidFill>
                    <a:latin typeface="Verdana" charset="0"/>
                    <a:cs typeface="Arial" charset="0"/>
                    <a:sym typeface="Symbol" charset="0"/>
                  </a:rPr>
                  <a:t>Lifetime 290 fs</a:t>
                </a:r>
              </a:p>
              <a:p>
                <a:pPr eaLnBrk="1" hangingPunct="1">
                  <a:defRPr/>
                </a:pPr>
                <a:r>
                  <a:rPr lang="en-US" sz="2000" smtClean="0">
                    <a:solidFill>
                      <a:srgbClr val="FFFF00"/>
                    </a:solidFill>
                    <a:latin typeface="Verdana" charset="0"/>
                    <a:cs typeface="Arial" charset="0"/>
                    <a:sym typeface="Symbol" charset="0"/>
                  </a:rPr>
                  <a:t>Massa 1777 MeV</a:t>
                </a:r>
              </a:p>
            </p:txBody>
          </p:sp>
          <p:sp>
            <p:nvSpPr>
              <p:cNvPr id="35851" name="Rectangle 17"/>
              <p:cNvSpPr>
                <a:spLocks noChangeArrowheads="1"/>
              </p:cNvSpPr>
              <p:nvPr/>
            </p:nvSpPr>
            <p:spPr bwMode="auto">
              <a:xfrm>
                <a:off x="3360" y="576"/>
                <a:ext cx="2448" cy="3744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nl-NL">
                  <a:solidFill>
                    <a:srgbClr val="000000"/>
                  </a:solidFill>
                  <a:cs typeface="+mn-cs"/>
                </a:endParaRPr>
              </a:p>
            </p:txBody>
          </p:sp>
        </p:grpSp>
        <p:sp>
          <p:nvSpPr>
            <p:cNvPr id="35847" name="Text Box 20"/>
            <p:cNvSpPr txBox="1">
              <a:spLocks noChangeArrowheads="1"/>
            </p:cNvSpPr>
            <p:nvPr/>
          </p:nvSpPr>
          <p:spPr bwMode="auto">
            <a:xfrm>
              <a:off x="8032750" y="481013"/>
              <a:ext cx="95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400" i="1" smtClean="0">
                  <a:solidFill>
                    <a:srgbClr val="00FF00"/>
                  </a:solidFill>
                  <a:latin typeface="Verdana" charset="0"/>
                  <a:cs typeface="Arial" charset="0"/>
                </a:rPr>
                <a:t>1975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1342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0" name="TextBox 3"/>
          <p:cNvSpPr txBox="1">
            <a:spLocks noChangeArrowheads="1"/>
          </p:cNvSpPr>
          <p:nvPr/>
        </p:nvSpPr>
        <p:spPr bwMode="auto">
          <a:xfrm rot="-5400000">
            <a:off x="7839076" y="5553075"/>
            <a:ext cx="223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>
                <a:solidFill>
                  <a:srgbClr val="000000"/>
                </a:solidFill>
              </a:rPr>
              <a:t>© Jean-Paul Keulen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0" y="2146300"/>
            <a:ext cx="454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2489200"/>
            <a:ext cx="480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m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9200" y="3403600"/>
            <a:ext cx="422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Symbol"/>
              </a:rPr>
              <a:t>t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545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Bestudeer</a:t>
            </a:r>
            <a:r>
              <a:rPr lang="en-US" dirty="0" smtClean="0"/>
              <a:t> 3e </a:t>
            </a:r>
            <a:r>
              <a:rPr lang="en-US" dirty="0" err="1" smtClean="0"/>
              <a:t>generatie</a:t>
            </a:r>
            <a:r>
              <a:rPr lang="en-US" dirty="0" smtClean="0"/>
              <a:t>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03680"/>
            <a:ext cx="7006225" cy="635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46036" y="755917"/>
            <a:ext cx="4010564" cy="86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    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705100" y="2336800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5" name="Straight Arrow Connector 14"/>
          <p:cNvCxnSpPr>
            <a:endCxn id="8" idx="7"/>
          </p:cNvCxnSpPr>
          <p:nvPr/>
        </p:nvCxnSpPr>
        <p:spPr bwMode="auto">
          <a:xfrm flipH="1">
            <a:off x="3485589" y="1485900"/>
            <a:ext cx="1061011" cy="984811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01698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Wat zijn de fundamentele natuurkrachten?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165" y="1561387"/>
            <a:ext cx="2130435" cy="193605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5701" y="4371968"/>
            <a:ext cx="2186200" cy="1862966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000" y="4387125"/>
            <a:ext cx="1828800" cy="1828800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5022100" y="1581189"/>
            <a:ext cx="1783852" cy="178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18345" y="1044527"/>
            <a:ext cx="1890209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Zwaartekracht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8749" y="3839625"/>
            <a:ext cx="2444003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Elektromagnetisme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6400" y="1033691"/>
            <a:ext cx="2287753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Sterke kernkracht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2100" y="3908063"/>
            <a:ext cx="2441642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>
                <a:solidFill>
                  <a:srgbClr val="FFFFFF"/>
                </a:solidFill>
                <a:latin typeface="Helvetica Neue"/>
                <a:cs typeface="Helvetica Neue"/>
              </a:rPr>
              <a:t>Zwakke kernkracht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7276" y="1854940"/>
            <a:ext cx="1467016" cy="101563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alle deeltjes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met massa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65464" y="4803684"/>
            <a:ext cx="1990175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 alle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elektrisch geladen 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8301" y="1923377"/>
            <a:ext cx="1518312" cy="101563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op alle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kerndeeltjes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0511" y="4957275"/>
            <a:ext cx="1467016" cy="707862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Werkt op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alle deeltjes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355093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PetervanStraate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92099"/>
            <a:ext cx="4914900" cy="636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876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nu </a:t>
            </a:r>
            <a:r>
              <a:rPr lang="en-US" dirty="0" err="1" smtClean="0"/>
              <a:t>verder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2" y="762436"/>
            <a:ext cx="8493271" cy="3227837"/>
          </a:xfrm>
        </p:spPr>
        <p:txBody>
          <a:bodyPr/>
          <a:lstStyle/>
          <a:p>
            <a:r>
              <a:rPr lang="en-US" sz="2400" dirty="0" err="1" smtClean="0"/>
              <a:t>Wat</a:t>
            </a:r>
            <a:r>
              <a:rPr lang="en-US" sz="2400" dirty="0" smtClean="0"/>
              <a:t> is </a:t>
            </a:r>
            <a:r>
              <a:rPr lang="en-US" sz="2400" dirty="0" err="1" smtClean="0"/>
              <a:t>Donkere</a:t>
            </a:r>
            <a:r>
              <a:rPr lang="en-US" sz="2400" dirty="0" smtClean="0"/>
              <a:t>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deeltjes</a:t>
            </a:r>
            <a:r>
              <a:rPr lang="en-US" sz="2000" dirty="0" smtClean="0">
                <a:solidFill>
                  <a:srgbClr val="66FFFF"/>
                </a:solidFill>
              </a:rPr>
              <a:t>? </a:t>
            </a:r>
            <a:r>
              <a:rPr lang="en-US" sz="2000" dirty="0" err="1" smtClean="0">
                <a:solidFill>
                  <a:srgbClr val="66FFFF"/>
                </a:solidFill>
              </a:rPr>
              <a:t>Standaardmodel</a:t>
            </a:r>
            <a:r>
              <a:rPr lang="en-US" sz="2000" dirty="0" err="1" smtClean="0">
                <a:solidFill>
                  <a:srgbClr val="66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66FFFF"/>
                </a:solidFill>
              </a:rPr>
              <a:t>Supersymmetrie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LHC </a:t>
            </a:r>
            <a:r>
              <a:rPr lang="en-US" sz="2000" dirty="0" err="1" smtClean="0">
                <a:solidFill>
                  <a:srgbClr val="66FFFF"/>
                </a:solidFill>
              </a:rPr>
              <a:t>speurt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deeltjs</a:t>
            </a:r>
            <a:r>
              <a:rPr lang="en-US" sz="2000" dirty="0" smtClean="0">
                <a:solidFill>
                  <a:srgbClr val="66FFFF"/>
                </a:solidFill>
              </a:rPr>
              <a:t>…</a:t>
            </a:r>
          </a:p>
          <a:p>
            <a:r>
              <a:rPr lang="en-US" sz="2400" dirty="0" err="1" smtClean="0"/>
              <a:t>Ligt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antwoord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</a:t>
            </a:r>
            <a:r>
              <a:rPr lang="en-US" sz="2400" dirty="0" err="1" smtClean="0"/>
              <a:t>leptonen</a:t>
            </a:r>
            <a:r>
              <a:rPr lang="en-US" sz="2400" dirty="0" smtClean="0"/>
              <a:t>?!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Misschien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ontstond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eerst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lepton </a:t>
            </a:r>
            <a:r>
              <a:rPr lang="en-US" sz="2000" dirty="0" err="1" smtClean="0">
                <a:solidFill>
                  <a:srgbClr val="66FFFF"/>
                </a:solidFill>
              </a:rPr>
              <a:t>asymmetrie</a:t>
            </a:r>
            <a:r>
              <a:rPr lang="en-US" sz="2000" dirty="0" smtClean="0">
                <a:solidFill>
                  <a:srgbClr val="66FFFF"/>
                </a:solidFill>
              </a:rPr>
              <a:t> die </a:t>
            </a:r>
            <a:r>
              <a:rPr lang="en-US" sz="2000" dirty="0" err="1" smtClean="0">
                <a:solidFill>
                  <a:srgbClr val="66FFFF"/>
                </a:solidFill>
              </a:rPr>
              <a:t>omgezet</a:t>
            </a:r>
            <a:r>
              <a:rPr lang="en-US" sz="2000" dirty="0" smtClean="0">
                <a:solidFill>
                  <a:srgbClr val="66FFFF"/>
                </a:solidFill>
              </a:rPr>
              <a:t> is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baryon </a:t>
            </a:r>
            <a:r>
              <a:rPr lang="en-US" sz="2000" dirty="0" err="1" smtClean="0">
                <a:solidFill>
                  <a:srgbClr val="66FFFF"/>
                </a:solidFill>
              </a:rPr>
              <a:t>asymmetrie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Urgente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vraag</a:t>
            </a:r>
            <a:r>
              <a:rPr lang="en-US" sz="2000" dirty="0" smtClean="0">
                <a:solidFill>
                  <a:srgbClr val="66FFFF"/>
                </a:solidFill>
              </a:rPr>
              <a:t>: </a:t>
            </a:r>
            <a:r>
              <a:rPr lang="en-US" sz="2000" dirty="0" err="1" smtClean="0">
                <a:solidFill>
                  <a:srgbClr val="66FFFF"/>
                </a:solidFill>
              </a:rPr>
              <a:t>zijn</a:t>
            </a:r>
            <a:r>
              <a:rPr lang="en-US" sz="2000" dirty="0" smtClean="0">
                <a:solidFill>
                  <a:srgbClr val="66FFFF"/>
                </a:solidFill>
              </a:rPr>
              <a:t> neutrino’s </a:t>
            </a:r>
            <a:r>
              <a:rPr lang="en-US" sz="2000" dirty="0" err="1" smtClean="0">
                <a:solidFill>
                  <a:srgbClr val="66FFFF"/>
                </a:solidFill>
              </a:rPr>
              <a:t>hun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eigen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antideeltjes</a:t>
            </a:r>
            <a:r>
              <a:rPr lang="en-US" sz="2000" dirty="0" smtClean="0">
                <a:solidFill>
                  <a:srgbClr val="66FFFF"/>
                </a:solidFill>
              </a:rPr>
              <a:t> (</a:t>
            </a:r>
            <a:r>
              <a:rPr lang="en-US" sz="2000" dirty="0" err="1" smtClean="0">
                <a:solidFill>
                  <a:srgbClr val="66FFFF"/>
                </a:solidFill>
              </a:rPr>
              <a:t>Majorana</a:t>
            </a:r>
            <a:r>
              <a:rPr lang="en-US" sz="2000" dirty="0" smtClean="0">
                <a:solidFill>
                  <a:srgbClr val="66FFFF"/>
                </a:solidFill>
              </a:rPr>
              <a:t>)?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</a:t>
            </a:r>
            <a:r>
              <a:rPr lang="en-US" sz="2000" dirty="0" err="1" smtClean="0">
                <a:solidFill>
                  <a:srgbClr val="66FFFF"/>
                </a:solidFill>
              </a:rPr>
              <a:t>jacht</a:t>
            </a:r>
            <a:r>
              <a:rPr lang="en-US" sz="2000" dirty="0" smtClean="0">
                <a:solidFill>
                  <a:srgbClr val="66FFFF"/>
                </a:solidFill>
              </a:rPr>
              <a:t> op CP </a:t>
            </a:r>
            <a:r>
              <a:rPr lang="en-US" sz="2000" dirty="0" err="1" smtClean="0">
                <a:solidFill>
                  <a:srgbClr val="66FFFF"/>
                </a:solidFill>
              </a:rPr>
              <a:t>schending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bij</a:t>
            </a:r>
            <a:r>
              <a:rPr lang="en-US" sz="2000" dirty="0" smtClean="0">
                <a:solidFill>
                  <a:srgbClr val="66FFFF"/>
                </a:solidFill>
              </a:rPr>
              <a:t> neutrino’s is open…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tandard_Model_of_Elementary_Partic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8935" y="3478269"/>
            <a:ext cx="3253652" cy="31185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2468" y="4863990"/>
            <a:ext cx="5008407" cy="1360116"/>
          </a:xfrm>
          <a:prstGeom prst="rect">
            <a:avLst/>
          </a:prstGeom>
          <a:noFill/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Mijn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persoonlijke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fascinatie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Waarom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zijn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drie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generaties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fundamentele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deeltjes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oesntMat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54" y="104082"/>
            <a:ext cx="4763492" cy="66498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951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Beamline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Suggestie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Straling</a:t>
            </a:r>
            <a:r>
              <a:rPr lang="en-US" dirty="0" smtClean="0">
                <a:solidFill>
                  <a:schemeClr val="bg1"/>
                </a:solidFill>
              </a:rPr>
              <a:t> op Bio-</a:t>
            </a:r>
            <a:r>
              <a:rPr lang="en-US" dirty="0" err="1" smtClean="0">
                <a:solidFill>
                  <a:schemeClr val="bg1"/>
                </a:solidFill>
              </a:rPr>
              <a:t>materiaal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81162"/>
            <a:ext cx="8210550" cy="3690937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Bestudeer</a:t>
            </a:r>
            <a:r>
              <a:rPr lang="en-US" dirty="0" smtClean="0">
                <a:solidFill>
                  <a:srgbClr val="FFFF00"/>
                </a:solidFill>
              </a:rPr>
              <a:t>  effect van </a:t>
            </a:r>
            <a:r>
              <a:rPr lang="en-US" dirty="0" err="1" smtClean="0">
                <a:solidFill>
                  <a:srgbClr val="FFFF00"/>
                </a:solidFill>
              </a:rPr>
              <a:t>straling</a:t>
            </a:r>
            <a:r>
              <a:rPr lang="en-US" dirty="0" smtClean="0">
                <a:solidFill>
                  <a:srgbClr val="FFFF00"/>
                </a:solidFill>
              </a:rPr>
              <a:t> op </a:t>
            </a:r>
            <a:r>
              <a:rPr lang="en-US" dirty="0" err="1" smtClean="0">
                <a:solidFill>
                  <a:srgbClr val="FFFF00"/>
                </a:solidFill>
              </a:rPr>
              <a:t>levende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cellen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Herstelvermogen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Verschillende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ionisatiedichtheid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voor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zelfde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</a:t>
            </a:r>
            <a:r>
              <a:rPr lang="en-US" dirty="0" smtClean="0">
                <a:solidFill>
                  <a:srgbClr val="66FFFF"/>
                </a:solidFill>
              </a:rPr>
              <a:t>/dx: </a:t>
            </a:r>
            <a:r>
              <a:rPr lang="en-US" dirty="0" err="1" smtClean="0">
                <a:solidFill>
                  <a:srgbClr val="66FFFF"/>
                </a:solidFill>
              </a:rPr>
              <a:t>pionen</a:t>
            </a:r>
            <a:r>
              <a:rPr lang="en-US" dirty="0" smtClean="0">
                <a:solidFill>
                  <a:srgbClr val="66FFFF"/>
                </a:solidFill>
              </a:rPr>
              <a:t>, </a:t>
            </a:r>
            <a:r>
              <a:rPr lang="en-US" dirty="0" err="1" smtClean="0">
                <a:solidFill>
                  <a:srgbClr val="66FFFF"/>
                </a:solidFill>
              </a:rPr>
              <a:t>protonen</a:t>
            </a:r>
            <a:r>
              <a:rPr lang="en-US" dirty="0" smtClean="0">
                <a:solidFill>
                  <a:srgbClr val="66FFFF"/>
                </a:solidFill>
              </a:rPr>
              <a:t>, </a:t>
            </a:r>
            <a:r>
              <a:rPr lang="en-US" dirty="0" err="1" smtClean="0">
                <a:solidFill>
                  <a:srgbClr val="66FFFF"/>
                </a:solidFill>
              </a:rPr>
              <a:t>electronen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Belichtingstijd</a:t>
            </a:r>
            <a:r>
              <a:rPr lang="en-US" dirty="0" smtClean="0">
                <a:solidFill>
                  <a:srgbClr val="66FFFF"/>
                </a:solidFill>
              </a:rPr>
              <a:t>: continue </a:t>
            </a:r>
            <a:r>
              <a:rPr lang="en-US" dirty="0" err="1" smtClean="0">
                <a:solidFill>
                  <a:srgbClr val="66FFFF"/>
                </a:solidFill>
              </a:rPr>
              <a:t>vs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gepulst</a:t>
            </a:r>
            <a:endParaRPr lang="en-US" dirty="0" smtClean="0">
              <a:solidFill>
                <a:srgbClr val="66FFFF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Kijk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bv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naar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groei</a:t>
            </a:r>
            <a:r>
              <a:rPr lang="en-US" dirty="0" smtClean="0">
                <a:solidFill>
                  <a:srgbClr val="FFFF00"/>
                </a:solidFill>
              </a:rPr>
              <a:t> van virus of </a:t>
            </a:r>
            <a:r>
              <a:rPr lang="en-US" dirty="0" err="1" smtClean="0">
                <a:solidFill>
                  <a:srgbClr val="FFFF00"/>
                </a:solidFill>
              </a:rPr>
              <a:t>bacterie</a:t>
            </a:r>
            <a:r>
              <a:rPr lang="en-US" dirty="0" smtClean="0">
                <a:solidFill>
                  <a:srgbClr val="FFFF00"/>
                </a:solidFill>
              </a:rPr>
              <a:t> samples.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085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Beamline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Suggestie</a:t>
            </a:r>
            <a:r>
              <a:rPr lang="en-US" dirty="0" smtClean="0">
                <a:solidFill>
                  <a:schemeClr val="bg1"/>
                </a:solidFill>
              </a:rPr>
              <a:t>: Einstein </a:t>
            </a:r>
            <a:r>
              <a:rPr lang="en-US" dirty="0" err="1" smtClean="0">
                <a:solidFill>
                  <a:schemeClr val="bg1"/>
                </a:solidFill>
              </a:rPr>
              <a:t>Relativiteit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50" y="1236662"/>
            <a:ext cx="8197850" cy="479583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Meet de </a:t>
            </a:r>
            <a:r>
              <a:rPr lang="en-US" dirty="0" err="1" smtClean="0">
                <a:solidFill>
                  <a:srgbClr val="FFFF00"/>
                </a:solidFill>
              </a:rPr>
              <a:t>relativistische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tijddilatatie</a:t>
            </a:r>
            <a:r>
              <a:rPr lang="en-US" dirty="0" smtClean="0">
                <a:solidFill>
                  <a:srgbClr val="FFFF00"/>
                </a:solidFill>
              </a:rPr>
              <a:t> factor gamma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Meet de </a:t>
            </a:r>
            <a:r>
              <a:rPr lang="en-US" dirty="0" err="1" smtClean="0">
                <a:solidFill>
                  <a:srgbClr val="FFFF00"/>
                </a:solidFill>
              </a:rPr>
              <a:t>afstand</a:t>
            </a:r>
            <a:r>
              <a:rPr lang="en-US" dirty="0" smtClean="0">
                <a:solidFill>
                  <a:srgbClr val="FFFF00"/>
                </a:solidFill>
              </a:rPr>
              <a:t> den </a:t>
            </a:r>
            <a:r>
              <a:rPr lang="en-US" dirty="0" err="1" smtClean="0">
                <a:solidFill>
                  <a:srgbClr val="FFFF00"/>
                </a:solidFill>
              </a:rPr>
              <a:t>snelheid</a:t>
            </a:r>
            <a:r>
              <a:rPr lang="en-US" dirty="0" smtClean="0">
                <a:solidFill>
                  <a:srgbClr val="FFFF00"/>
                </a:solidFill>
              </a:rPr>
              <a:t> die </a:t>
            </a:r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instabiel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deeltje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aflegt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functie</a:t>
            </a:r>
            <a:r>
              <a:rPr lang="en-US" dirty="0" smtClean="0">
                <a:solidFill>
                  <a:srgbClr val="FFFF00"/>
                </a:solidFill>
              </a:rPr>
              <a:t> van </a:t>
            </a:r>
            <a:r>
              <a:rPr lang="en-US" dirty="0" err="1" smtClean="0">
                <a:solidFill>
                  <a:srgbClr val="FFFF00"/>
                </a:solidFill>
              </a:rPr>
              <a:t>energie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BV </a:t>
            </a:r>
            <a:r>
              <a:rPr lang="en-US" dirty="0" err="1" smtClean="0">
                <a:solidFill>
                  <a:srgbClr val="66FFFF"/>
                </a:solidFill>
              </a:rPr>
              <a:t>neutraal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Kaon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r>
              <a:rPr lang="en-US" dirty="0" smtClean="0">
                <a:solidFill>
                  <a:srgbClr val="66FFFF"/>
                </a:solidFill>
              </a:rPr>
              <a:t> (K</a:t>
            </a:r>
            <a:r>
              <a:rPr lang="en-US" baseline="-25000" dirty="0" smtClean="0">
                <a:solidFill>
                  <a:srgbClr val="66FFFF"/>
                </a:solidFill>
              </a:rPr>
              <a:t>S</a:t>
            </a:r>
            <a:r>
              <a:rPr lang="en-US" dirty="0" smtClean="0">
                <a:solidFill>
                  <a:srgbClr val="66FFFF"/>
                </a:solidFill>
              </a:rPr>
              <a:t> of K</a:t>
            </a:r>
            <a:r>
              <a:rPr lang="en-US" baseline="-25000" dirty="0" smtClean="0">
                <a:solidFill>
                  <a:srgbClr val="66FFFF"/>
                </a:solidFill>
              </a:rPr>
              <a:t>L</a:t>
            </a:r>
            <a:r>
              <a:rPr lang="en-US" dirty="0" smtClean="0">
                <a:solidFill>
                  <a:srgbClr val="66FF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Het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legt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grotere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afstand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af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bij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dezelfde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snelheid</a:t>
            </a:r>
            <a:r>
              <a:rPr lang="en-US" dirty="0" smtClean="0">
                <a:solidFill>
                  <a:srgbClr val="66FFFF"/>
                </a:solidFill>
              </a:rPr>
              <a:t>: </a:t>
            </a:r>
            <a:r>
              <a:rPr lang="en-US" dirty="0" err="1" smtClean="0">
                <a:solidFill>
                  <a:srgbClr val="66FFFF"/>
                </a:solidFill>
              </a:rPr>
              <a:t>bijna</a:t>
            </a:r>
            <a:r>
              <a:rPr lang="en-US" dirty="0" smtClean="0">
                <a:solidFill>
                  <a:srgbClr val="66FFFF"/>
                </a:solidFill>
              </a:rPr>
              <a:t> “c”</a:t>
            </a:r>
          </a:p>
          <a:p>
            <a:r>
              <a:rPr lang="en-US" dirty="0" err="1" smtClean="0">
                <a:solidFill>
                  <a:srgbClr val="FFFF00"/>
                </a:solidFill>
              </a:rPr>
              <a:t>Productie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instabiel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deeltje</a:t>
            </a:r>
            <a:r>
              <a:rPr lang="en-US" dirty="0" smtClean="0">
                <a:solidFill>
                  <a:srgbClr val="FFFF00"/>
                </a:solidFill>
              </a:rPr>
              <a:t> met </a:t>
            </a:r>
            <a:r>
              <a:rPr lang="en-US" dirty="0" err="1" smtClean="0">
                <a:solidFill>
                  <a:srgbClr val="FFFF00"/>
                </a:solidFill>
              </a:rPr>
              <a:t>meetbare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levensduur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>
                <a:solidFill>
                  <a:srgbClr val="FFFF00"/>
                </a:solidFill>
              </a:rPr>
              <a:t>Detectie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vervalsproducten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520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beration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04900"/>
            <a:ext cx="57785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21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8300" y="4553900"/>
            <a:ext cx="5067300" cy="209288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9900"/>
                </a:solidFill>
              </a:rPr>
              <a:t>Measurement: ~ 5% makes it to the earth!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Relativity:</a:t>
            </a:r>
          </a:p>
          <a:p>
            <a:endParaRPr lang="en-US" sz="1000" dirty="0" smtClean="0"/>
          </a:p>
          <a:p>
            <a:r>
              <a:rPr lang="en-US" sz="20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Lifetime = 5x</a:t>
            </a:r>
            <a:r>
              <a:rPr lang="en-US" sz="2000" dirty="0" smtClean="0">
                <a:solidFill>
                  <a:srgbClr val="FFFF00"/>
                </a:solidFill>
              </a:rPr>
              <a:t>1.56 </a:t>
            </a:r>
            <a:r>
              <a:rPr lang="en-US" sz="2000" dirty="0" smtClean="0">
                <a:solidFill>
                  <a:srgbClr val="FFFF00"/>
                </a:solidFill>
                <a:latin typeface="Symbol"/>
              </a:rPr>
              <a:t>m</a:t>
            </a:r>
            <a:r>
              <a:rPr lang="en-US" sz="2000" dirty="0" smtClean="0">
                <a:solidFill>
                  <a:srgbClr val="FFFF00"/>
                </a:solidFill>
              </a:rPr>
              <a:t>s = 7.8 </a:t>
            </a:r>
            <a:r>
              <a:rPr lang="en-US" sz="2000" dirty="0" smtClean="0">
                <a:solidFill>
                  <a:srgbClr val="FFFF00"/>
                </a:solidFill>
                <a:latin typeface="Symbol"/>
              </a:rPr>
              <a:t>m</a:t>
            </a:r>
            <a:r>
              <a:rPr lang="en-US" sz="2000" dirty="0" smtClean="0">
                <a:solidFill>
                  <a:srgbClr val="FFFF00"/>
                </a:solidFill>
              </a:rPr>
              <a:t>s </a:t>
            </a:r>
          </a:p>
          <a:p>
            <a:endParaRPr lang="en-US" sz="1000" dirty="0" smtClean="0"/>
          </a:p>
          <a:p>
            <a:r>
              <a:rPr lang="en-US" sz="2000" dirty="0" smtClean="0"/>
              <a:t>Consistent with observation!  </a:t>
            </a:r>
          </a:p>
          <a:p>
            <a:r>
              <a:rPr lang="en-US" sz="2000" dirty="0" smtClean="0"/>
              <a:t>Since: </a:t>
            </a:r>
            <a:r>
              <a:rPr lang="en-US" sz="2000" dirty="0" smtClean="0">
                <a:solidFill>
                  <a:srgbClr val="66FFFF"/>
                </a:solidFill>
              </a:rPr>
              <a:t>½</a:t>
            </a:r>
            <a:r>
              <a:rPr lang="en-US" sz="2000" baseline="30000" dirty="0" smtClean="0">
                <a:solidFill>
                  <a:srgbClr val="66FFFF"/>
                </a:solidFill>
              </a:rPr>
              <a:t>(33/7.8) </a:t>
            </a:r>
            <a:r>
              <a:rPr lang="en-US" sz="2000" dirty="0" smtClean="0">
                <a:solidFill>
                  <a:srgbClr val="66FFFF"/>
                </a:solidFill>
              </a:rPr>
              <a:t>= 0.05 </a:t>
            </a:r>
            <a:r>
              <a:rPr lang="en-US" sz="2000" dirty="0" smtClean="0">
                <a:sym typeface="Wingdings"/>
              </a:rPr>
              <a:t>5%</a:t>
            </a: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Relativistic Time Dilation with </a:t>
            </a:r>
            <a:r>
              <a:rPr lang="en-US" dirty="0" err="1" smtClean="0">
                <a:solidFill>
                  <a:schemeClr val="bg1"/>
                </a:solidFill>
              </a:rPr>
              <a:t>muons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MuonHalfLif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306" y="1195023"/>
            <a:ext cx="3080294" cy="497486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765335"/>
            <a:ext cx="5079999" cy="34163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Muons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chemeClr val="bg1"/>
                </a:solidFill>
              </a:rPr>
              <a:t>particles with a life-time of:  </a:t>
            </a:r>
            <a:r>
              <a:rPr lang="en-US" sz="2000" dirty="0" smtClean="0">
                <a:solidFill>
                  <a:srgbClr val="FFFF00"/>
                </a:solidFill>
              </a:rPr>
              <a:t>t=1.56 </a:t>
            </a:r>
            <a:r>
              <a:rPr lang="en-US" sz="2000" dirty="0" smtClean="0">
                <a:solidFill>
                  <a:srgbClr val="FFFF00"/>
                </a:solidFill>
                <a:latin typeface="Symbol"/>
              </a:rPr>
              <a:t>m</a:t>
            </a:r>
            <a:r>
              <a:rPr lang="en-US" sz="2000" dirty="0" smtClean="0">
                <a:solidFill>
                  <a:srgbClr val="FFFF00"/>
                </a:solidFill>
              </a:rPr>
              <a:t>s </a:t>
            </a:r>
            <a:r>
              <a:rPr lang="en-US" sz="2000" dirty="0" smtClean="0">
                <a:solidFill>
                  <a:schemeClr val="bg1"/>
                </a:solidFill>
              </a:rPr>
              <a:t>= 0.00000156 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(After  1.56 </a:t>
            </a:r>
            <a:r>
              <a:rPr lang="en-US" sz="1600" dirty="0" smtClean="0">
                <a:solidFill>
                  <a:schemeClr val="bg1"/>
                </a:solidFill>
                <a:latin typeface="Symbol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s half survive, after 2x1.56 </a:t>
            </a:r>
            <a:r>
              <a:rPr lang="en-US" sz="1600" dirty="0" smtClean="0">
                <a:solidFill>
                  <a:schemeClr val="bg1"/>
                </a:solidFill>
                <a:latin typeface="Symbol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s 25%, etc.)</a:t>
            </a:r>
          </a:p>
          <a:p>
            <a:endParaRPr lang="en-US" sz="1000" dirty="0" smtClean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Muon</a:t>
            </a:r>
            <a:r>
              <a:rPr lang="en-US" sz="2000" dirty="0" smtClean="0">
                <a:solidFill>
                  <a:schemeClr val="bg1"/>
                </a:solidFill>
              </a:rPr>
              <a:t> particles are produced at </a:t>
            </a:r>
            <a:r>
              <a:rPr lang="en-US" sz="2000" dirty="0" smtClean="0">
                <a:solidFill>
                  <a:srgbClr val="FF9900"/>
                </a:solidFill>
              </a:rPr>
              <a:t>10 km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height with </a:t>
            </a:r>
            <a:r>
              <a:rPr lang="en-US" sz="2000" dirty="0" smtClean="0">
                <a:solidFill>
                  <a:srgbClr val="FF9900"/>
                </a:solidFill>
              </a:rPr>
              <a:t>98% light-speed</a:t>
            </a:r>
            <a:r>
              <a:rPr lang="en-US" sz="2000" dirty="0" smtClean="0"/>
              <a:t>.</a:t>
            </a:r>
          </a:p>
          <a:p>
            <a:endParaRPr lang="en-US" sz="1000" dirty="0" smtClean="0"/>
          </a:p>
          <a:p>
            <a:r>
              <a:rPr lang="en-US" sz="2000" dirty="0" smtClean="0">
                <a:solidFill>
                  <a:schemeClr val="bg1"/>
                </a:solidFill>
              </a:rPr>
              <a:t>Expectation: even travelling at light-speed it would take them:</a:t>
            </a:r>
          </a:p>
          <a:p>
            <a:r>
              <a:rPr lang="en-US" sz="2000" dirty="0" smtClean="0">
                <a:solidFill>
                  <a:srgbClr val="66FFFF"/>
                </a:solidFill>
              </a:rPr>
              <a:t>t = 10 km / 300 000 km/s = 33 </a:t>
            </a:r>
            <a:r>
              <a:rPr lang="en-US" sz="2000" dirty="0" err="1" smtClean="0">
                <a:solidFill>
                  <a:srgbClr val="66FFFF"/>
                </a:solidFill>
                <a:latin typeface="Symbol"/>
              </a:rPr>
              <a:t>m</a:t>
            </a:r>
            <a:r>
              <a:rPr lang="en-US" sz="2000" dirty="0" err="1" smtClean="0">
                <a:solidFill>
                  <a:srgbClr val="66FFFF"/>
                </a:solidFill>
              </a:rPr>
              <a:t>s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to reach the ground = 22 x life time.</a:t>
            </a:r>
          </a:p>
          <a:p>
            <a:r>
              <a:rPr lang="en-US" sz="2000" dirty="0" smtClean="0">
                <a:solidFill>
                  <a:srgbClr val="FF9900"/>
                </a:solidFill>
              </a:rPr>
              <a:t>Expect: 1 in a million arrive on the ground.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395" y="5072148"/>
            <a:ext cx="2908310" cy="3507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67528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Beamline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Suggestie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Deeltjes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Identificatie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15963"/>
            <a:ext cx="8648700" cy="2700338"/>
          </a:xfrm>
        </p:spPr>
        <p:txBody>
          <a:bodyPr/>
          <a:lstStyle/>
          <a:p>
            <a:r>
              <a:rPr lang="en-US" sz="2200" dirty="0" smtClean="0">
                <a:solidFill>
                  <a:srgbClr val="FFFF00"/>
                </a:solidFill>
              </a:rPr>
              <a:t>Cerenkov detector </a:t>
            </a:r>
            <a:r>
              <a:rPr lang="en-US" sz="2200" dirty="0" err="1" smtClean="0">
                <a:solidFill>
                  <a:srgbClr val="FFFF00"/>
                </a:solidFill>
              </a:rPr>
              <a:t>om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deeltjes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identiteit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te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</a:rPr>
              <a:t>bepalen</a:t>
            </a:r>
            <a:endParaRPr lang="en-US" sz="2200" dirty="0" smtClean="0">
              <a:solidFill>
                <a:srgbClr val="FFFF00"/>
              </a:solidFill>
            </a:endParaRP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Straling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als</a:t>
            </a:r>
            <a:r>
              <a:rPr lang="en-US" sz="2000" dirty="0" smtClean="0">
                <a:solidFill>
                  <a:srgbClr val="66FFFF"/>
                </a:solidFill>
              </a:rPr>
              <a:t> het </a:t>
            </a:r>
            <a:r>
              <a:rPr lang="en-US" sz="2000" dirty="0" err="1" smtClean="0">
                <a:solidFill>
                  <a:srgbClr val="66FFFF"/>
                </a:solidFill>
              </a:rPr>
              <a:t>deeltje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sneller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gaat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dan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lichtsnelheid</a:t>
            </a:r>
            <a:r>
              <a:rPr lang="en-US" sz="2000" dirty="0" smtClean="0">
                <a:solidFill>
                  <a:srgbClr val="66FFFF"/>
                </a:solidFill>
              </a:rPr>
              <a:t> in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medium</a:t>
            </a:r>
          </a:p>
          <a:p>
            <a:pPr lvl="2"/>
            <a:r>
              <a:rPr lang="en-US" dirty="0" err="1" smtClean="0">
                <a:solidFill>
                  <a:srgbClr val="FF9900"/>
                </a:solidFill>
              </a:rPr>
              <a:t>Vergelijk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vliegtuig</a:t>
            </a:r>
            <a:r>
              <a:rPr lang="en-US" dirty="0" smtClean="0">
                <a:solidFill>
                  <a:srgbClr val="FF9900"/>
                </a:solidFill>
              </a:rPr>
              <a:t> door </a:t>
            </a:r>
            <a:r>
              <a:rPr lang="en-US" dirty="0" err="1" smtClean="0">
                <a:solidFill>
                  <a:srgbClr val="FF9900"/>
                </a:solidFill>
              </a:rPr>
              <a:t>geluidsbarriere</a:t>
            </a:r>
            <a:endParaRPr lang="en-US" dirty="0" smtClean="0">
              <a:solidFill>
                <a:srgbClr val="FF9900"/>
              </a:solidFill>
            </a:endParaRP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Is het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electron, pion, </a:t>
            </a:r>
            <a:r>
              <a:rPr lang="en-US" sz="2000" dirty="0" err="1" smtClean="0">
                <a:solidFill>
                  <a:srgbClr val="66FFFF"/>
                </a:solidFill>
              </a:rPr>
              <a:t>kaon</a:t>
            </a:r>
            <a:r>
              <a:rPr lang="en-US" sz="2000" dirty="0" smtClean="0">
                <a:solidFill>
                  <a:srgbClr val="66FFFF"/>
                </a:solidFill>
              </a:rPr>
              <a:t>, proton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zend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straling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uit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onder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typerende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hoek</a:t>
            </a:r>
            <a:endParaRPr lang="en-US" sz="2000" dirty="0" smtClean="0">
              <a:solidFill>
                <a:srgbClr val="66FFFF"/>
              </a:solidFill>
            </a:endParaRP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8" y="2832100"/>
            <a:ext cx="3966791" cy="2921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5900" y="6176963"/>
            <a:ext cx="87122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FFFF99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rgbClr val="FFFF99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rgbClr val="FFFF99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r>
              <a:rPr lang="en-US" sz="2200" dirty="0" err="1" smtClean="0">
                <a:solidFill>
                  <a:srgbClr val="FFFF00"/>
                </a:solidFill>
              </a:rPr>
              <a:t>Bouw</a:t>
            </a:r>
            <a:r>
              <a:rPr lang="en-US" sz="2200" dirty="0" smtClean="0">
                <a:solidFill>
                  <a:srgbClr val="FFFF00"/>
                </a:solidFill>
              </a:rPr>
              <a:t> Cerenkov detector met gas-medium, </a:t>
            </a:r>
            <a:r>
              <a:rPr lang="en-US" sz="2200" dirty="0" err="1" smtClean="0">
                <a:solidFill>
                  <a:srgbClr val="FFFF00"/>
                </a:solidFill>
              </a:rPr>
              <a:t>spiegel</a:t>
            </a:r>
            <a:r>
              <a:rPr lang="en-US" sz="2200" dirty="0" smtClean="0">
                <a:solidFill>
                  <a:srgbClr val="FFFF00"/>
                </a:solidFill>
              </a:rPr>
              <a:t> en photo-det.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2819400"/>
            <a:ext cx="3898899" cy="29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66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17022</TotalTime>
  <Words>2116</Words>
  <Application>Microsoft Macintosh PowerPoint</Application>
  <PresentationFormat>On-screen Show (4:3)</PresentationFormat>
  <Paragraphs>423</Paragraphs>
  <Slides>98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0" baseType="lpstr">
      <vt:lpstr>Default Design</vt:lpstr>
      <vt:lpstr>1_Default Design</vt:lpstr>
      <vt:lpstr>CERN en Large Hadron Collider experimenten  “Wat kan je leren van het testen van de    natuur onder extreme omstandigheden?” </vt:lpstr>
      <vt:lpstr>De Large Hadron Collider</vt:lpstr>
      <vt:lpstr>De LHC versneller</vt:lpstr>
      <vt:lpstr>De LHC versneller botst protonen op elkaar…</vt:lpstr>
      <vt:lpstr>Wat zijn ‘grote open vragen’?</vt:lpstr>
      <vt:lpstr>Bouwstenen van Materie</vt:lpstr>
      <vt:lpstr>Bouwstenen van Materie</vt:lpstr>
      <vt:lpstr>Bouwstenen van Materie</vt:lpstr>
      <vt:lpstr>Wat zijn de fundamentele natuurkrachten?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Hoe gedraagt de natuur zich onder extreme omstandigheden?</vt:lpstr>
      <vt:lpstr>Het Standaard Model van elementaire deeltjes</vt:lpstr>
      <vt:lpstr>PowerPoint Presentation</vt:lpstr>
      <vt:lpstr>Het Standaard Model – wat zit erin?</vt:lpstr>
      <vt:lpstr>Het Standaard Model – wat zit erin?</vt:lpstr>
      <vt:lpstr>Het Standaard Model – wat zit erin?</vt:lpstr>
      <vt:lpstr>Het Standaard Model – wat zit erin?</vt:lpstr>
      <vt:lpstr>PowerPoint Presentation</vt:lpstr>
      <vt:lpstr>PowerPoint Presentation</vt:lpstr>
      <vt:lpstr>PowerPoint Presentation</vt:lpstr>
      <vt:lpstr>Hoe gedraagt de natuur zich onder extreme omstandigheden?</vt:lpstr>
      <vt:lpstr>Hoe gedraagt de natuur zich onder extreme omstandigheden?</vt:lpstr>
      <vt:lpstr>PowerPoint Presentation</vt:lpstr>
      <vt:lpstr>PowerPoint Presentation</vt:lpstr>
      <vt:lpstr>PowerPoint Presentation</vt:lpstr>
      <vt:lpstr>De Large Hadron Collider</vt:lpstr>
      <vt:lpstr>De LHC versneller</vt:lpstr>
      <vt:lpstr>Het ATLAS experiment in de LHC versneller ring</vt:lpstr>
      <vt:lpstr>Het Atlas Experiment in aanbouw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Botsingen van Deeltjes </vt:lpstr>
      <vt:lpstr>Alle mogelijke deeltjes ontstaan</vt:lpstr>
      <vt:lpstr>PowerPoint Presentation</vt:lpstr>
      <vt:lpstr>HiggsZZ?</vt:lpstr>
      <vt:lpstr>Reconstructie van botsing met een vervallend Higgs deeltje</vt:lpstr>
      <vt:lpstr>PowerPoint Presentation</vt:lpstr>
      <vt:lpstr>PowerPoint Presentation</vt:lpstr>
      <vt:lpstr>PowerPoint Presentation</vt:lpstr>
      <vt:lpstr>PowerPoint Presentation</vt:lpstr>
      <vt:lpstr>Ontdekking van Higgs deeltje – Juli 2012 / Nobelprijs 2013</vt:lpstr>
      <vt:lpstr>Dus…</vt:lpstr>
      <vt:lpstr>PowerPoint Presentation</vt:lpstr>
      <vt:lpstr>De eerste run van de LHC (2010-2012) was een enorm succes</vt:lpstr>
      <vt:lpstr>De eerste run van de LHC (2010-2012) was een enorm succes</vt:lpstr>
      <vt:lpstr>Higgs is het begin van een ontdekkingsreis,  niet het einde</vt:lpstr>
      <vt:lpstr>Higgs is het begin van een ontdekkingsreis,  niet het einde</vt:lpstr>
      <vt:lpstr>Ook goed mogelijk dat Higgs sector veel complexer is…</vt:lpstr>
      <vt:lpstr>Nieuwe opwinding bij de LHC??</vt:lpstr>
      <vt:lpstr>Nieuwe opwinding bij de LHC??</vt:lpstr>
      <vt:lpstr>Waarvan is donkere materie gemaakt?</vt:lpstr>
      <vt:lpstr>Als donkere materie super-partners zijn…</vt:lpstr>
      <vt:lpstr>Supersymmetrie Deeltjes?</vt:lpstr>
      <vt:lpstr>Het anti-materie mysterie</vt:lpstr>
      <vt:lpstr>Wat is anti-materie en waarom is het er niet?</vt:lpstr>
      <vt:lpstr>Bouwstenen van Materie</vt:lpstr>
      <vt:lpstr>PowerPoint Presentation</vt:lpstr>
      <vt:lpstr>Hoe is de anti-materie verdwenen in de Big Bang?</vt:lpstr>
      <vt:lpstr>Hoe is de anti-materie verdwenen in de Big Bang?</vt:lpstr>
      <vt:lpstr>Een LHC botsingen van 2 protonen</vt:lpstr>
      <vt:lpstr>Het LHCb experiment</vt:lpstr>
      <vt:lpstr>Een LHC botsing gezien door de LHCb detector</vt:lpstr>
      <vt:lpstr>Materie-antimaterie oscillaties van Bs mesonen</vt:lpstr>
      <vt:lpstr>Materie-antimaterie oscillaties van Bs mesonen</vt:lpstr>
      <vt:lpstr>De LHC als Big-Bang laboratorium</vt:lpstr>
      <vt:lpstr>De LHC als Big-Bang laboratorium</vt:lpstr>
      <vt:lpstr>LHC botsingen met lood atoomkernen</vt:lpstr>
      <vt:lpstr>Lood-lood botsingen produceren heel veel deeltjes….</vt:lpstr>
      <vt:lpstr>Het ALICE experiment</vt:lpstr>
      <vt:lpstr>PowerPoint Presentation</vt:lpstr>
      <vt:lpstr>De korte eerste run van de LHC was een enorm succes (Higgs!) </vt:lpstr>
      <vt:lpstr>PowerPoint Presentation</vt:lpstr>
      <vt:lpstr>July 4, 2012</vt:lpstr>
      <vt:lpstr>Higgs Veld en Deeltje</vt:lpstr>
      <vt:lpstr>PowerPoint Presentation</vt:lpstr>
      <vt:lpstr>Het Vacuum</vt:lpstr>
      <vt:lpstr>Een Analogie: het Magnetisch Veld</vt:lpstr>
      <vt:lpstr>PowerPoint Presentation</vt:lpstr>
      <vt:lpstr>PowerPoint Presentation</vt:lpstr>
      <vt:lpstr>Elektron in Higgs veld</vt:lpstr>
      <vt:lpstr>PowerPoint Presentation</vt:lpstr>
      <vt:lpstr>PowerPoint Presentation</vt:lpstr>
      <vt:lpstr>PowerPoint Presentation</vt:lpstr>
      <vt:lpstr>Bestudeer 3e generatie quarks</vt:lpstr>
      <vt:lpstr>PowerPoint Presentation</vt:lpstr>
      <vt:lpstr>Hoe nu verder?</vt:lpstr>
      <vt:lpstr>PowerPoint Presentation</vt:lpstr>
      <vt:lpstr>PowerPoint Presentation</vt:lpstr>
      <vt:lpstr>Beamline Suggestie: Straling op Bio-materiaal</vt:lpstr>
      <vt:lpstr>Beamline Suggestie: Einstein Relativiteit</vt:lpstr>
      <vt:lpstr>PowerPoint Presentation</vt:lpstr>
      <vt:lpstr>Relativistic Time Dilation with muons </vt:lpstr>
      <vt:lpstr>Beamline Suggestie: Deeltjes Identificatie 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1925</cp:revision>
  <dcterms:created xsi:type="dcterms:W3CDTF">2013-10-28T15:23:24Z</dcterms:created>
  <dcterms:modified xsi:type="dcterms:W3CDTF">2016-09-08T09:04:58Z</dcterms:modified>
</cp:coreProperties>
</file>