
<file path=[Content_Types].xml><?xml version="1.0" encoding="utf-8"?>
<Types xmlns="http://schemas.openxmlformats.org/package/2006/content-types">
  <Default Extension="jpg" ContentType="image/jpeg"/>
  <Default Extension="emf" ContentType="image/x-emf"/>
  <Default Extension="jpeg" ContentType="image/jpeg"/>
  <Default Extension="xml" ContentType="application/xml"/>
  <Default Extension="mp4" ContentType="video/mp4"/>
  <Default Extension="tif" ContentType="image/tif"/>
  <Default Extension="wdp" ContentType="image/vnd.ms-photo"/>
  <Default Extension="png" ContentType="image/png"/>
  <Default Extension="rels" ContentType="application/vnd.openxmlformats-package.relationships+xml"/>
  <Default Extension="gif" ContentType="image/gif"/>
  <Default Extension="MOV" ContentType="video/quicktime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3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6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7.xml" ContentType="application/vnd.openxmlformats-officedocument.theme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theme/theme8.xml" ContentType="application/vnd.openxmlformats-officedocument.theme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theme/theme9.xml" ContentType="application/vnd.openxmlformats-officedocument.theme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theme/theme10.xml" ContentType="application/vnd.openxmlformats-officedocument.theme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theme/theme11.xml" ContentType="application/vnd.openxmlformats-officedocument.theme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theme/theme12.xml" ContentType="application/vnd.openxmlformats-officedocument.theme+xml"/>
  <Override PartName="/ppt/theme/theme1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6" r:id="rId2"/>
    <p:sldMasterId id="2147483691" r:id="rId3"/>
    <p:sldMasterId id="2147483706" r:id="rId4"/>
    <p:sldMasterId id="2147483710" r:id="rId5"/>
    <p:sldMasterId id="2147483723" r:id="rId6"/>
    <p:sldMasterId id="2147483736" r:id="rId7"/>
    <p:sldMasterId id="2147483750" r:id="rId8"/>
    <p:sldMasterId id="2147483764" r:id="rId9"/>
    <p:sldMasterId id="2147483777" r:id="rId10"/>
    <p:sldMasterId id="2147483795" r:id="rId11"/>
    <p:sldMasterId id="2147483809" r:id="rId12"/>
  </p:sldMasterIdLst>
  <p:notesMasterIdLst>
    <p:notesMasterId r:id="rId52"/>
  </p:notesMasterIdLst>
  <p:sldIdLst>
    <p:sldId id="869" r:id="rId13"/>
    <p:sldId id="877" r:id="rId14"/>
    <p:sldId id="825" r:id="rId15"/>
    <p:sldId id="826" r:id="rId16"/>
    <p:sldId id="827" r:id="rId17"/>
    <p:sldId id="873" r:id="rId18"/>
    <p:sldId id="828" r:id="rId19"/>
    <p:sldId id="829" r:id="rId20"/>
    <p:sldId id="830" r:id="rId21"/>
    <p:sldId id="831" r:id="rId22"/>
    <p:sldId id="832" r:id="rId23"/>
    <p:sldId id="853" r:id="rId24"/>
    <p:sldId id="854" r:id="rId25"/>
    <p:sldId id="882" r:id="rId26"/>
    <p:sldId id="878" r:id="rId27"/>
    <p:sldId id="856" r:id="rId28"/>
    <p:sldId id="879" r:id="rId29"/>
    <p:sldId id="865" r:id="rId30"/>
    <p:sldId id="867" r:id="rId31"/>
    <p:sldId id="859" r:id="rId32"/>
    <p:sldId id="868" r:id="rId33"/>
    <p:sldId id="870" r:id="rId34"/>
    <p:sldId id="839" r:id="rId35"/>
    <p:sldId id="871" r:id="rId36"/>
    <p:sldId id="880" r:id="rId37"/>
    <p:sldId id="881" r:id="rId38"/>
    <p:sldId id="883" r:id="rId39"/>
    <p:sldId id="841" r:id="rId40"/>
    <p:sldId id="842" r:id="rId41"/>
    <p:sldId id="843" r:id="rId42"/>
    <p:sldId id="844" r:id="rId43"/>
    <p:sldId id="845" r:id="rId44"/>
    <p:sldId id="872" r:id="rId45"/>
    <p:sldId id="847" r:id="rId46"/>
    <p:sldId id="823" r:id="rId47"/>
    <p:sldId id="848" r:id="rId48"/>
    <p:sldId id="849" r:id="rId49"/>
    <p:sldId id="850" r:id="rId50"/>
    <p:sldId id="851" r:id="rId5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B3C4"/>
    <a:srgbClr val="0432FF"/>
    <a:srgbClr val="DBF8FF"/>
    <a:srgbClr val="DEEBF6"/>
    <a:srgbClr val="425A87"/>
    <a:srgbClr val="011892"/>
    <a:srgbClr val="AA6F5B"/>
    <a:srgbClr val="BE664C"/>
    <a:srgbClr val="AB7A3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459"/>
    <p:restoredTop sz="94631"/>
  </p:normalViewPr>
  <p:slideViewPr>
    <p:cSldViewPr snapToGrid="0" snapToObjects="1">
      <p:cViewPr>
        <p:scale>
          <a:sx n="90" d="100"/>
          <a:sy n="90" d="100"/>
        </p:scale>
        <p:origin x="-2096" y="3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.xml"/><Relationship Id="rId14" Type="http://schemas.openxmlformats.org/officeDocument/2006/relationships/slide" Target="slides/slide2.xml"/><Relationship Id="rId15" Type="http://schemas.openxmlformats.org/officeDocument/2006/relationships/slide" Target="slides/slide3.xml"/><Relationship Id="rId16" Type="http://schemas.openxmlformats.org/officeDocument/2006/relationships/slide" Target="slides/slide4.xml"/><Relationship Id="rId17" Type="http://schemas.openxmlformats.org/officeDocument/2006/relationships/slide" Target="slides/slide5.xml"/><Relationship Id="rId18" Type="http://schemas.openxmlformats.org/officeDocument/2006/relationships/slide" Target="slides/slide6.xml"/><Relationship Id="rId19" Type="http://schemas.openxmlformats.org/officeDocument/2006/relationships/slide" Target="slides/slide7.xml"/><Relationship Id="rId50" Type="http://schemas.openxmlformats.org/officeDocument/2006/relationships/slide" Target="slides/slide38.xml"/><Relationship Id="rId51" Type="http://schemas.openxmlformats.org/officeDocument/2006/relationships/slide" Target="slides/slide39.xml"/><Relationship Id="rId52" Type="http://schemas.openxmlformats.org/officeDocument/2006/relationships/notesMaster" Target="notesMasters/notesMaster1.xml"/><Relationship Id="rId53" Type="http://schemas.openxmlformats.org/officeDocument/2006/relationships/presProps" Target="presProps.xml"/><Relationship Id="rId54" Type="http://schemas.openxmlformats.org/officeDocument/2006/relationships/viewProps" Target="viewProps.xml"/><Relationship Id="rId55" Type="http://schemas.openxmlformats.org/officeDocument/2006/relationships/theme" Target="theme/theme1.xml"/><Relationship Id="rId56" Type="http://schemas.openxmlformats.org/officeDocument/2006/relationships/tableStyles" Target="tableStyles.xml"/><Relationship Id="rId40" Type="http://schemas.openxmlformats.org/officeDocument/2006/relationships/slide" Target="slides/slide28.xml"/><Relationship Id="rId41" Type="http://schemas.openxmlformats.org/officeDocument/2006/relationships/slide" Target="slides/slide29.xml"/><Relationship Id="rId42" Type="http://schemas.openxmlformats.org/officeDocument/2006/relationships/slide" Target="slides/slide30.xml"/><Relationship Id="rId43" Type="http://schemas.openxmlformats.org/officeDocument/2006/relationships/slide" Target="slides/slide31.xml"/><Relationship Id="rId44" Type="http://schemas.openxmlformats.org/officeDocument/2006/relationships/slide" Target="slides/slide32.xml"/><Relationship Id="rId45" Type="http://schemas.openxmlformats.org/officeDocument/2006/relationships/slide" Target="slides/slide33.xml"/><Relationship Id="rId46" Type="http://schemas.openxmlformats.org/officeDocument/2006/relationships/slide" Target="slides/slide34.xml"/><Relationship Id="rId47" Type="http://schemas.openxmlformats.org/officeDocument/2006/relationships/slide" Target="slides/slide35.xml"/><Relationship Id="rId48" Type="http://schemas.openxmlformats.org/officeDocument/2006/relationships/slide" Target="slides/slide36.xml"/><Relationship Id="rId49" Type="http://schemas.openxmlformats.org/officeDocument/2006/relationships/slide" Target="slides/slide3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6" Type="http://schemas.openxmlformats.org/officeDocument/2006/relationships/slideMaster" Target="slideMasters/slideMaster6.xml"/><Relationship Id="rId7" Type="http://schemas.openxmlformats.org/officeDocument/2006/relationships/slideMaster" Target="slideMasters/slideMaster7.xml"/><Relationship Id="rId8" Type="http://schemas.openxmlformats.org/officeDocument/2006/relationships/slideMaster" Target="slideMasters/slideMaster8.xml"/><Relationship Id="rId9" Type="http://schemas.openxmlformats.org/officeDocument/2006/relationships/slideMaster" Target="slideMasters/slideMaster9.xml"/><Relationship Id="rId30" Type="http://schemas.openxmlformats.org/officeDocument/2006/relationships/slide" Target="slides/slide18.xml"/><Relationship Id="rId31" Type="http://schemas.openxmlformats.org/officeDocument/2006/relationships/slide" Target="slides/slide19.xml"/><Relationship Id="rId32" Type="http://schemas.openxmlformats.org/officeDocument/2006/relationships/slide" Target="slides/slide20.xml"/><Relationship Id="rId33" Type="http://schemas.openxmlformats.org/officeDocument/2006/relationships/slide" Target="slides/slide21.xml"/><Relationship Id="rId34" Type="http://schemas.openxmlformats.org/officeDocument/2006/relationships/slide" Target="slides/slide22.xml"/><Relationship Id="rId35" Type="http://schemas.openxmlformats.org/officeDocument/2006/relationships/slide" Target="slides/slide23.xml"/><Relationship Id="rId36" Type="http://schemas.openxmlformats.org/officeDocument/2006/relationships/slide" Target="slides/slide24.xml"/><Relationship Id="rId37" Type="http://schemas.openxmlformats.org/officeDocument/2006/relationships/slide" Target="slides/slide25.xml"/><Relationship Id="rId38" Type="http://schemas.openxmlformats.org/officeDocument/2006/relationships/slide" Target="slides/slide26.xml"/><Relationship Id="rId39" Type="http://schemas.openxmlformats.org/officeDocument/2006/relationships/slide" Target="slides/slide27.xml"/><Relationship Id="rId20" Type="http://schemas.openxmlformats.org/officeDocument/2006/relationships/slide" Target="slides/slide8.xml"/><Relationship Id="rId21" Type="http://schemas.openxmlformats.org/officeDocument/2006/relationships/slide" Target="slides/slide9.xml"/><Relationship Id="rId22" Type="http://schemas.openxmlformats.org/officeDocument/2006/relationships/slide" Target="slides/slide10.xml"/><Relationship Id="rId23" Type="http://schemas.openxmlformats.org/officeDocument/2006/relationships/slide" Target="slides/slide11.xml"/><Relationship Id="rId24" Type="http://schemas.openxmlformats.org/officeDocument/2006/relationships/slide" Target="slides/slide12.xml"/><Relationship Id="rId25" Type="http://schemas.openxmlformats.org/officeDocument/2006/relationships/slide" Target="slides/slide13.xml"/><Relationship Id="rId26" Type="http://schemas.openxmlformats.org/officeDocument/2006/relationships/slide" Target="slides/slide14.xml"/><Relationship Id="rId27" Type="http://schemas.openxmlformats.org/officeDocument/2006/relationships/slide" Target="slides/slide15.xml"/><Relationship Id="rId28" Type="http://schemas.openxmlformats.org/officeDocument/2006/relationships/slide" Target="slides/slide16.xml"/><Relationship Id="rId29" Type="http://schemas.openxmlformats.org/officeDocument/2006/relationships/slide" Target="slides/slide17.xml"/><Relationship Id="rId10" Type="http://schemas.openxmlformats.org/officeDocument/2006/relationships/slideMaster" Target="slideMasters/slideMaster10.xml"/><Relationship Id="rId11" Type="http://schemas.openxmlformats.org/officeDocument/2006/relationships/slideMaster" Target="slideMasters/slideMaster11.xml"/><Relationship Id="rId12" Type="http://schemas.openxmlformats.org/officeDocument/2006/relationships/slideMaster" Target="slideMasters/slideMaster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0137D5-22EE-044B-BDF9-2D17F7CD4D25}" type="datetimeFigureOut">
              <a:rPr lang="en-US" smtClean="0"/>
              <a:t>4/5/19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62104C-D876-7547-BD6A-DAEDAB4BEC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673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7F9AFE-375D-4590-93B4-2253F0A75158}" type="slidenum">
              <a:rPr lang="en-US" smtClean="0">
                <a:solidFill>
                  <a:srgbClr val="000000"/>
                </a:solidFill>
              </a:rPr>
              <a:pPr/>
              <a:t>1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265628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Melissa</a:t>
            </a:r>
            <a:r>
              <a:rPr lang="en-US" baseline="0" dirty="0" smtClean="0"/>
              <a:t> Franklin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7F9AFE-375D-4590-93B4-2253F0A75158}" type="slidenum">
              <a:rPr lang="en-US" smtClean="0">
                <a:solidFill>
                  <a:srgbClr val="000000"/>
                </a:solidFill>
              </a:rPr>
              <a:pPr/>
              <a:t>28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5552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Big Bang Theory: Sheldon</a:t>
            </a:r>
            <a:r>
              <a:rPr lang="en-US" baseline="0" dirty="0" smtClean="0"/>
              <a:t> and Penny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8AE16E-A1F3-1148-AFEA-418A92063F22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29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4446209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7F9AFE-375D-4590-93B4-2253F0A75158}" type="slidenum">
              <a:rPr lang="en-US" smtClean="0">
                <a:solidFill>
                  <a:srgbClr val="000000"/>
                </a:solidFill>
              </a:rPr>
              <a:pPr/>
              <a:t>33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516262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Staff: Antonio,</a:t>
            </a:r>
            <a:r>
              <a:rPr lang="en-US" baseline="0" dirty="0" smtClean="0"/>
              <a:t> Niels, Gerhard, </a:t>
            </a:r>
            <a:r>
              <a:rPr lang="en-US" baseline="0" dirty="0" err="1" smtClean="0"/>
              <a:t>Wouter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Gerco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Kazu</a:t>
            </a:r>
            <a:r>
              <a:rPr lang="en-US" baseline="0" dirty="0" smtClean="0"/>
              <a:t>, Martin, Marcel Postdocs: Roman, Daniel, </a:t>
            </a:r>
            <a:r>
              <a:rPr lang="en-US" baseline="0" dirty="0" err="1" smtClean="0"/>
              <a:t>Jacco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Sevda</a:t>
            </a:r>
            <a:r>
              <a:rPr lang="en-US" baseline="0" dirty="0" smtClean="0"/>
              <a:t>, Carlos, Sean</a:t>
            </a:r>
            <a:r>
              <a:rPr lang="en-US" baseline="0" smtClean="0"/>
              <a:t>, Flavio,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F97D6C-69FC-BC42-BAB3-612429D03E65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788070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5B8F3DA-54F8-48C4-978D-8A56124C6AC9}" type="slidenum">
              <a:rPr lang="en-US">
                <a:solidFill>
                  <a:srgbClr val="000000"/>
                </a:solidFill>
              </a:rPr>
              <a:pPr/>
              <a:t>39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785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5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Tot slot </a:t>
            </a:r>
            <a:r>
              <a:rPr lang="en-US" dirty="0" err="1"/>
              <a:t>wil</a:t>
            </a:r>
            <a:r>
              <a:rPr lang="en-US" dirty="0"/>
              <a:t> </a:t>
            </a:r>
            <a:r>
              <a:rPr lang="en-US" dirty="0" err="1"/>
              <a:t>ik</a:t>
            </a:r>
            <a:r>
              <a:rPr lang="en-US" dirty="0"/>
              <a:t> </a:t>
            </a:r>
            <a:r>
              <a:rPr lang="en-US" dirty="0" err="1"/>
              <a:t>eindigen</a:t>
            </a:r>
            <a:r>
              <a:rPr lang="en-US" dirty="0"/>
              <a:t> met </a:t>
            </a:r>
            <a:r>
              <a:rPr lang="en-US" dirty="0" err="1"/>
              <a:t>dezelfde</a:t>
            </a:r>
            <a:r>
              <a:rPr lang="en-US" dirty="0"/>
              <a:t> </a:t>
            </a:r>
            <a:r>
              <a:rPr lang="en-US" dirty="0" err="1"/>
              <a:t>transparant</a:t>
            </a:r>
            <a:r>
              <a:rPr lang="en-US" dirty="0"/>
              <a:t> </a:t>
            </a:r>
            <a:r>
              <a:rPr lang="en-US" dirty="0" err="1"/>
              <a:t>als</a:t>
            </a:r>
            <a:r>
              <a:rPr lang="en-US" dirty="0"/>
              <a:t> </a:t>
            </a:r>
            <a:r>
              <a:rPr lang="en-US" dirty="0" err="1"/>
              <a:t>waarmee</a:t>
            </a:r>
            <a:r>
              <a:rPr lang="en-US" dirty="0"/>
              <a:t> </a:t>
            </a:r>
            <a:r>
              <a:rPr lang="en-US" dirty="0" err="1"/>
              <a:t>ik</a:t>
            </a:r>
            <a:r>
              <a:rPr lang="en-US" dirty="0"/>
              <a:t> </a:t>
            </a:r>
            <a:r>
              <a:rPr lang="en-US" dirty="0" err="1"/>
              <a:t>begon</a:t>
            </a:r>
            <a:r>
              <a:rPr lang="en-US" dirty="0"/>
              <a:t>: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impressie</a:t>
            </a:r>
            <a:r>
              <a:rPr lang="en-US" dirty="0"/>
              <a:t> van Escher. </a:t>
            </a:r>
            <a:r>
              <a:rPr lang="en-US" dirty="0" err="1"/>
              <a:t>Als</a:t>
            </a:r>
            <a:r>
              <a:rPr lang="en-US" dirty="0"/>
              <a:t> U </a:t>
            </a:r>
            <a:r>
              <a:rPr lang="en-US" dirty="0" err="1"/>
              <a:t>linksboven</a:t>
            </a:r>
            <a:r>
              <a:rPr lang="en-US" dirty="0"/>
              <a:t> de </a:t>
            </a:r>
            <a:r>
              <a:rPr lang="en-US" dirty="0" err="1"/>
              <a:t>kleuren</a:t>
            </a:r>
            <a:r>
              <a:rPr lang="en-US" dirty="0"/>
              <a:t> </a:t>
            </a:r>
            <a:r>
              <a:rPr lang="en-US" dirty="0" err="1"/>
              <a:t>zwart</a:t>
            </a:r>
            <a:r>
              <a:rPr lang="en-US" dirty="0"/>
              <a:t> en wit </a:t>
            </a:r>
            <a:r>
              <a:rPr lang="en-US" dirty="0" err="1"/>
              <a:t>verwisseld</a:t>
            </a:r>
            <a:r>
              <a:rPr lang="en-US" dirty="0"/>
              <a:t> </a:t>
            </a:r>
            <a:r>
              <a:rPr lang="en-US" dirty="0" err="1"/>
              <a:t>krijgt</a:t>
            </a:r>
            <a:r>
              <a:rPr lang="en-US" dirty="0"/>
              <a:t> U het </a:t>
            </a:r>
            <a:r>
              <a:rPr lang="en-US" dirty="0" err="1"/>
              <a:t>beeld</a:t>
            </a:r>
            <a:r>
              <a:rPr lang="en-US" dirty="0"/>
              <a:t> </a:t>
            </a:r>
            <a:r>
              <a:rPr lang="en-US" dirty="0" err="1"/>
              <a:t>linksonder</a:t>
            </a:r>
            <a:r>
              <a:rPr lang="en-US" dirty="0"/>
              <a:t>. </a:t>
            </a:r>
            <a:r>
              <a:rPr lang="en-US" dirty="0" err="1"/>
              <a:t>Als</a:t>
            </a:r>
            <a:r>
              <a:rPr lang="en-US" dirty="0"/>
              <a:t> U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dit</a:t>
            </a:r>
            <a:r>
              <a:rPr lang="en-US" dirty="0"/>
              <a:t> </a:t>
            </a:r>
            <a:r>
              <a:rPr lang="en-US" dirty="0" err="1"/>
              <a:t>beeld</a:t>
            </a:r>
            <a:r>
              <a:rPr lang="en-US" dirty="0"/>
              <a:t> </a:t>
            </a:r>
            <a:r>
              <a:rPr lang="en-US" dirty="0" err="1"/>
              <a:t>spiegelt</a:t>
            </a:r>
            <a:r>
              <a:rPr lang="en-US" dirty="0"/>
              <a:t> door </a:t>
            </a:r>
            <a:r>
              <a:rPr lang="en-US" dirty="0" err="1"/>
              <a:t>linke</a:t>
            </a:r>
            <a:r>
              <a:rPr lang="en-US" dirty="0"/>
              <a:t> en </a:t>
            </a:r>
            <a:r>
              <a:rPr lang="en-US" dirty="0" err="1"/>
              <a:t>rechts</a:t>
            </a:r>
            <a:r>
              <a:rPr lang="en-US" dirty="0"/>
              <a:t> </a:t>
            </a:r>
            <a:r>
              <a:rPr lang="en-US" dirty="0" err="1"/>
              <a:t>te</a:t>
            </a:r>
            <a:r>
              <a:rPr lang="en-US" dirty="0"/>
              <a:t> </a:t>
            </a:r>
            <a:r>
              <a:rPr lang="en-US" dirty="0" err="1"/>
              <a:t>verwisselen</a:t>
            </a:r>
            <a:r>
              <a:rPr lang="en-US" dirty="0"/>
              <a:t> </a:t>
            </a:r>
            <a:r>
              <a:rPr lang="en-US" dirty="0" err="1"/>
              <a:t>krijgt</a:t>
            </a:r>
            <a:r>
              <a:rPr lang="en-US" dirty="0"/>
              <a:t> U het </a:t>
            </a:r>
            <a:r>
              <a:rPr lang="en-US" dirty="0" err="1"/>
              <a:t>zelfde</a:t>
            </a:r>
            <a:r>
              <a:rPr lang="en-US" dirty="0"/>
              <a:t> </a:t>
            </a:r>
            <a:r>
              <a:rPr lang="en-US" dirty="0" err="1"/>
              <a:t>beeld</a:t>
            </a:r>
            <a:r>
              <a:rPr lang="en-US" dirty="0"/>
              <a:t> </a:t>
            </a:r>
            <a:r>
              <a:rPr lang="en-US" dirty="0" err="1"/>
              <a:t>weer</a:t>
            </a:r>
            <a:r>
              <a:rPr lang="en-US" dirty="0"/>
              <a:t> </a:t>
            </a:r>
            <a:r>
              <a:rPr lang="en-US" dirty="0" err="1"/>
              <a:t>terug</a:t>
            </a:r>
            <a:r>
              <a:rPr lang="en-US" dirty="0"/>
              <a:t>.</a:t>
            </a:r>
          </a:p>
          <a:p>
            <a:r>
              <a:rPr lang="en-US" dirty="0" err="1"/>
              <a:t>Dit</a:t>
            </a:r>
            <a:r>
              <a:rPr lang="en-US" dirty="0"/>
              <a:t> </a:t>
            </a:r>
            <a:r>
              <a:rPr lang="en-US" dirty="0" err="1"/>
              <a:t>kunt</a:t>
            </a:r>
            <a:r>
              <a:rPr lang="en-US" dirty="0"/>
              <a:t> U </a:t>
            </a:r>
            <a:r>
              <a:rPr lang="en-US" dirty="0" err="1"/>
              <a:t>beschouwen</a:t>
            </a:r>
            <a:r>
              <a:rPr lang="en-US" dirty="0"/>
              <a:t> </a:t>
            </a:r>
            <a:r>
              <a:rPr lang="en-US" dirty="0" err="1"/>
              <a:t>als</a:t>
            </a:r>
            <a:r>
              <a:rPr lang="en-US" dirty="0"/>
              <a:t> de anti-</a:t>
            </a:r>
            <a:r>
              <a:rPr lang="en-US" dirty="0" err="1"/>
              <a:t>versie</a:t>
            </a:r>
            <a:r>
              <a:rPr lang="en-US" dirty="0"/>
              <a:t> van </a:t>
            </a:r>
            <a:r>
              <a:rPr lang="en-US" dirty="0" err="1"/>
              <a:t>linksboven</a:t>
            </a:r>
            <a:r>
              <a:rPr lang="en-US" dirty="0"/>
              <a:t>. </a:t>
            </a:r>
            <a:r>
              <a:rPr lang="en-US" dirty="0" err="1"/>
              <a:t>Maar</a:t>
            </a:r>
            <a:r>
              <a:rPr lang="en-US" dirty="0"/>
              <a:t> </a:t>
            </a:r>
            <a:r>
              <a:rPr lang="en-US" dirty="0" err="1"/>
              <a:t>als</a:t>
            </a:r>
            <a:r>
              <a:rPr lang="en-US" dirty="0"/>
              <a:t> U nu </a:t>
            </a:r>
            <a:r>
              <a:rPr lang="en-US" dirty="0" err="1"/>
              <a:t>goed</a:t>
            </a:r>
            <a:r>
              <a:rPr lang="en-US" dirty="0"/>
              <a:t> </a:t>
            </a:r>
            <a:r>
              <a:rPr lang="en-US" dirty="0" err="1"/>
              <a:t>kijkt</a:t>
            </a:r>
            <a:r>
              <a:rPr lang="en-US" dirty="0"/>
              <a:t> </a:t>
            </a:r>
            <a:r>
              <a:rPr lang="en-US" dirty="0" err="1"/>
              <a:t>ziet</a:t>
            </a:r>
            <a:r>
              <a:rPr lang="en-US" dirty="0"/>
              <a:t> U </a:t>
            </a:r>
            <a:r>
              <a:rPr lang="en-US" dirty="0" err="1"/>
              <a:t>dat</a:t>
            </a:r>
            <a:r>
              <a:rPr lang="en-US" dirty="0"/>
              <a:t> </a:t>
            </a:r>
            <a:r>
              <a:rPr lang="en-US" dirty="0" err="1"/>
              <a:t>ze</a:t>
            </a:r>
            <a:r>
              <a:rPr lang="en-US" dirty="0"/>
              <a:t> </a:t>
            </a:r>
            <a:r>
              <a:rPr lang="en-US" dirty="0" err="1"/>
              <a:t>niet</a:t>
            </a:r>
            <a:r>
              <a:rPr lang="en-US" dirty="0"/>
              <a:t> </a:t>
            </a:r>
            <a:r>
              <a:rPr lang="en-US" dirty="0" err="1"/>
              <a:t>helemaal</a:t>
            </a:r>
            <a:r>
              <a:rPr lang="en-US" dirty="0"/>
              <a:t> </a:t>
            </a:r>
            <a:r>
              <a:rPr lang="en-US" dirty="0" err="1"/>
              <a:t>identiek</a:t>
            </a:r>
            <a:r>
              <a:rPr lang="en-US" dirty="0"/>
              <a:t> </a:t>
            </a:r>
            <a:r>
              <a:rPr lang="en-US" dirty="0" err="1"/>
              <a:t>zijn</a:t>
            </a:r>
            <a:r>
              <a:rPr lang="en-US" dirty="0"/>
              <a:t>. </a:t>
            </a:r>
            <a:r>
              <a:rPr lang="en-US" dirty="0" err="1"/>
              <a:t>Blauw</a:t>
            </a:r>
            <a:r>
              <a:rPr lang="en-US" dirty="0"/>
              <a:t>: </a:t>
            </a:r>
            <a:r>
              <a:rPr lang="en-US" dirty="0" err="1" smtClean="0"/>
              <a:t>bootje</a:t>
            </a:r>
            <a:r>
              <a:rPr lang="en-US" dirty="0" smtClean="0"/>
              <a:t> </a:t>
            </a:r>
            <a:r>
              <a:rPr lang="en-US" dirty="0" err="1"/>
              <a:t>ontbreekt</a:t>
            </a:r>
            <a:endParaRPr lang="en-US" dirty="0"/>
          </a:p>
          <a:p>
            <a:r>
              <a:rPr lang="en-US" dirty="0"/>
              <a:t>In </a:t>
            </a:r>
            <a:r>
              <a:rPr lang="en-US" dirty="0" err="1"/>
              <a:t>Groen</a:t>
            </a:r>
            <a:r>
              <a:rPr lang="en-US" dirty="0"/>
              <a:t> </a:t>
            </a:r>
            <a:r>
              <a:rPr lang="en-US" dirty="0" err="1"/>
              <a:t>staart</a:t>
            </a:r>
            <a:r>
              <a:rPr lang="en-US" dirty="0"/>
              <a:t> </a:t>
            </a:r>
            <a:r>
              <a:rPr lang="en-US" dirty="0" err="1"/>
              <a:t>omhoog</a:t>
            </a:r>
            <a:r>
              <a:rPr lang="en-US" dirty="0"/>
              <a:t>/</a:t>
            </a:r>
            <a:r>
              <a:rPr lang="en-US" dirty="0" err="1"/>
              <a:t>omlaag</a:t>
            </a:r>
            <a:r>
              <a:rPr lang="en-US" dirty="0"/>
              <a:t>. De </a:t>
            </a:r>
            <a:r>
              <a:rPr lang="en-US" dirty="0" err="1"/>
              <a:t>symmetrie</a:t>
            </a:r>
            <a:r>
              <a:rPr lang="en-US" dirty="0"/>
              <a:t> is </a:t>
            </a:r>
            <a:r>
              <a:rPr lang="en-US" dirty="0" err="1"/>
              <a:t>gebroken</a:t>
            </a:r>
            <a:r>
              <a:rPr lang="en-US" dirty="0"/>
              <a:t>! Het </a:t>
            </a:r>
            <a:r>
              <a:rPr lang="en-US" dirty="0" err="1"/>
              <a:t>feit</a:t>
            </a:r>
            <a:r>
              <a:rPr lang="en-US" dirty="0"/>
              <a:t> </a:t>
            </a:r>
            <a:r>
              <a:rPr lang="en-US" dirty="0" err="1"/>
              <a:t>dat</a:t>
            </a:r>
            <a:r>
              <a:rPr lang="en-US" dirty="0"/>
              <a:t>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wereld</a:t>
            </a:r>
            <a:r>
              <a:rPr lang="en-US" dirty="0"/>
              <a:t> van </a:t>
            </a:r>
            <a:r>
              <a:rPr lang="en-US" dirty="0" err="1"/>
              <a:t>matere</a:t>
            </a:r>
            <a:r>
              <a:rPr lang="en-US" dirty="0"/>
              <a:t> en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wereld</a:t>
            </a:r>
            <a:r>
              <a:rPr lang="en-US" dirty="0"/>
              <a:t> van </a:t>
            </a:r>
            <a:r>
              <a:rPr lang="en-US" dirty="0" err="1"/>
              <a:t>antimaterie</a:t>
            </a:r>
            <a:r>
              <a:rPr lang="en-US" dirty="0"/>
              <a:t> </a:t>
            </a:r>
            <a:r>
              <a:rPr lang="en-US" dirty="0" err="1"/>
              <a:t>er</a:t>
            </a:r>
            <a:r>
              <a:rPr lang="en-US" dirty="0"/>
              <a:t> </a:t>
            </a:r>
            <a:r>
              <a:rPr lang="en-US" dirty="0" err="1"/>
              <a:t>anders</a:t>
            </a:r>
            <a:r>
              <a:rPr lang="en-US" dirty="0"/>
              <a:t> </a:t>
            </a:r>
            <a:r>
              <a:rPr lang="en-US" dirty="0" err="1"/>
              <a:t>zouden</a:t>
            </a:r>
            <a:r>
              <a:rPr lang="en-US" dirty="0"/>
              <a:t> </a:t>
            </a:r>
            <a:r>
              <a:rPr lang="en-US" dirty="0" err="1"/>
              <a:t>uitzien</a:t>
            </a:r>
            <a:r>
              <a:rPr lang="en-US" dirty="0"/>
              <a:t> is </a:t>
            </a:r>
            <a:r>
              <a:rPr lang="en-US" dirty="0" err="1"/>
              <a:t>essentieel</a:t>
            </a:r>
            <a:r>
              <a:rPr lang="en-US" dirty="0"/>
              <a:t> </a:t>
            </a:r>
            <a:r>
              <a:rPr lang="en-US" dirty="0" err="1"/>
              <a:t>voor</a:t>
            </a:r>
            <a:r>
              <a:rPr lang="en-US" dirty="0"/>
              <a:t> het </a:t>
            </a:r>
            <a:r>
              <a:rPr lang="en-US" dirty="0" err="1"/>
              <a:t>onderzoek</a:t>
            </a:r>
            <a:r>
              <a:rPr lang="en-US" dirty="0"/>
              <a:t> </a:t>
            </a:r>
            <a:r>
              <a:rPr lang="en-US" dirty="0" err="1"/>
              <a:t>voor</a:t>
            </a:r>
            <a:r>
              <a:rPr lang="en-US" dirty="0"/>
              <a:t> de </a:t>
            </a:r>
            <a:r>
              <a:rPr lang="en-US" dirty="0" err="1"/>
              <a:t>eerste</a:t>
            </a:r>
            <a:r>
              <a:rPr lang="en-US" dirty="0"/>
              <a:t> </a:t>
            </a:r>
            <a:r>
              <a:rPr lang="en-US" dirty="0" err="1"/>
              <a:t>miljardste</a:t>
            </a:r>
            <a:r>
              <a:rPr lang="en-US" dirty="0"/>
              <a:t> </a:t>
            </a:r>
            <a:r>
              <a:rPr lang="en-US" dirty="0" err="1"/>
              <a:t>seconde</a:t>
            </a:r>
            <a:r>
              <a:rPr lang="en-US" dirty="0"/>
              <a:t> in het </a:t>
            </a:r>
            <a:r>
              <a:rPr lang="en-US" dirty="0" err="1"/>
              <a:t>heelal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802008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7F9AFE-375D-4590-93B4-2253F0A75158}" type="slidenum">
              <a:rPr lang="en-US" smtClean="0">
                <a:solidFill>
                  <a:srgbClr val="000000"/>
                </a:solidFill>
              </a:rPr>
              <a:pPr/>
              <a:t>2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61882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7F9AFE-375D-4590-93B4-2253F0A75158}" type="slidenum">
              <a:rPr lang="en-US" smtClean="0">
                <a:solidFill>
                  <a:srgbClr val="000000"/>
                </a:solidFill>
              </a:rPr>
              <a:pPr/>
              <a:t>3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37814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14A4DD4-EDDB-4E6F-889D-656F971882D4}" type="slidenum">
              <a:rPr lang="en-US">
                <a:solidFill>
                  <a:srgbClr val="000000"/>
                </a:solidFill>
              </a:rPr>
              <a:pPr/>
              <a:t>7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68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83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93826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aseline="0" dirty="0" err="1" smtClean="0"/>
              <a:t>Schematisch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overzicht</a:t>
            </a:r>
            <a:r>
              <a:rPr lang="en-US" baseline="0" dirty="0" smtClean="0"/>
              <a:t> van de LHC </a:t>
            </a:r>
            <a:r>
              <a:rPr lang="en-US" baseline="0" dirty="0" err="1" smtClean="0"/>
              <a:t>versneller</a:t>
            </a:r>
            <a:r>
              <a:rPr lang="en-US" baseline="0" dirty="0" smtClean="0"/>
              <a:t> van 27 km </a:t>
            </a:r>
            <a:r>
              <a:rPr lang="en-US" baseline="0" dirty="0" err="1" smtClean="0"/>
              <a:t>lengte</a:t>
            </a:r>
            <a:r>
              <a:rPr lang="en-US" baseline="0" dirty="0" smtClean="0"/>
              <a:t> , 100 </a:t>
            </a:r>
            <a:r>
              <a:rPr lang="en-US" baseline="0" dirty="0" err="1" smtClean="0"/>
              <a:t>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diep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onder</a:t>
            </a:r>
            <a:r>
              <a:rPr lang="en-US" baseline="0" dirty="0" smtClean="0"/>
              <a:t> de </a:t>
            </a:r>
            <a:r>
              <a:rPr lang="en-US" baseline="0" dirty="0" err="1" smtClean="0"/>
              <a:t>grond</a:t>
            </a:r>
            <a:r>
              <a:rPr lang="en-US" baseline="0" dirty="0" smtClean="0"/>
              <a:t>. In </a:t>
            </a:r>
            <a:r>
              <a:rPr lang="en-US" baseline="0" dirty="0" err="1" smtClean="0"/>
              <a:t>deze</a:t>
            </a:r>
            <a:r>
              <a:rPr lang="en-US" baseline="0" dirty="0" smtClean="0"/>
              <a:t> tunnel </a:t>
            </a:r>
            <a:r>
              <a:rPr lang="en-US" baseline="0" dirty="0" err="1" smtClean="0"/>
              <a:t>zijn</a:t>
            </a:r>
            <a:r>
              <a:rPr lang="en-US" baseline="0" dirty="0" smtClean="0"/>
              <a:t> in het </a:t>
            </a:r>
            <a:r>
              <a:rPr lang="en-US" baseline="0" dirty="0" err="1" smtClean="0"/>
              <a:t>verleden</a:t>
            </a:r>
            <a:r>
              <a:rPr lang="en-US" baseline="0" dirty="0" smtClean="0"/>
              <a:t> al </a:t>
            </a:r>
            <a:r>
              <a:rPr lang="en-US" baseline="0" dirty="0" err="1" smtClean="0"/>
              <a:t>experimenten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gedaan</a:t>
            </a:r>
            <a:r>
              <a:rPr lang="en-US" baseline="0" dirty="0" smtClean="0"/>
              <a:t> (de LEP </a:t>
            </a:r>
            <a:r>
              <a:rPr lang="en-US" baseline="0" dirty="0" err="1" smtClean="0"/>
              <a:t>versneller</a:t>
            </a:r>
            <a:r>
              <a:rPr lang="en-US" baseline="0" dirty="0" smtClean="0"/>
              <a:t>) en </a:t>
            </a:r>
            <a:r>
              <a:rPr lang="en-US" baseline="0" dirty="0" err="1" smtClean="0"/>
              <a:t>hier</a:t>
            </a:r>
            <a:r>
              <a:rPr lang="en-US" baseline="0" dirty="0" smtClean="0"/>
              <a:t> is </a:t>
            </a:r>
            <a:r>
              <a:rPr lang="en-US" baseline="0" dirty="0" err="1" smtClean="0"/>
              <a:t>momenteel</a:t>
            </a:r>
            <a:r>
              <a:rPr lang="en-US" baseline="0" dirty="0" smtClean="0"/>
              <a:t> de LHC in </a:t>
            </a:r>
            <a:r>
              <a:rPr lang="en-US" baseline="0" dirty="0" err="1" smtClean="0"/>
              <a:t>bedrijf</a:t>
            </a:r>
            <a:r>
              <a:rPr lang="en-US" baseline="0" dirty="0" smtClean="0"/>
              <a:t>. Op </a:t>
            </a:r>
            <a:r>
              <a:rPr lang="en-US" baseline="0" dirty="0" err="1" smtClean="0"/>
              <a:t>vier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plekken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worden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deeltjes</a:t>
            </a:r>
            <a:r>
              <a:rPr lang="en-US" baseline="0" dirty="0" smtClean="0"/>
              <a:t> met </a:t>
            </a:r>
            <a:r>
              <a:rPr lang="en-US" baseline="0" dirty="0" err="1" smtClean="0"/>
              <a:t>elkaar</a:t>
            </a:r>
            <a:r>
              <a:rPr lang="en-US" baseline="0" dirty="0" smtClean="0"/>
              <a:t> in </a:t>
            </a:r>
            <a:r>
              <a:rPr lang="en-US" baseline="0" dirty="0" err="1" smtClean="0"/>
              <a:t>botsing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gebracht</a:t>
            </a:r>
            <a:r>
              <a:rPr lang="en-US" baseline="0" dirty="0" smtClean="0"/>
              <a:t>. De </a:t>
            </a:r>
            <a:r>
              <a:rPr lang="en-US" baseline="0" dirty="0" err="1" smtClean="0"/>
              <a:t>experimenten</a:t>
            </a:r>
            <a:r>
              <a:rPr lang="en-US" baseline="0" dirty="0" smtClean="0"/>
              <a:t> Atlas, CMS, </a:t>
            </a:r>
            <a:r>
              <a:rPr lang="en-US" baseline="0" dirty="0" err="1" smtClean="0"/>
              <a:t>LHCb</a:t>
            </a:r>
            <a:r>
              <a:rPr lang="en-US" baseline="0" dirty="0" smtClean="0"/>
              <a:t> en Alice.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7F9AFE-375D-4590-93B4-2253F0A75158}" type="slidenum">
              <a:rPr lang="en-US" smtClean="0">
                <a:solidFill>
                  <a:srgbClr val="000000"/>
                </a:solidFill>
              </a:rPr>
              <a:pPr/>
              <a:t>10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18210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Times New Roman" pitchFamily="-105" charset="0"/>
            </a:endParaRPr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1DFAF02-BE61-421B-AB96-9C351693673B}" type="slidenum">
              <a:rPr lang="en-US">
                <a:solidFill>
                  <a:prstClr val="black"/>
                </a:solidFill>
              </a:rPr>
              <a:pPr/>
              <a:t>11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23740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7F9AFE-375D-4590-93B4-2253F0A75158}" type="slidenum">
              <a:rPr lang="en-US" smtClean="0">
                <a:solidFill>
                  <a:srgbClr val="000000"/>
                </a:solidFill>
              </a:rPr>
              <a:pPr/>
              <a:t>22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72611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7F9AFE-375D-4590-93B4-2253F0A75158}" type="slidenum">
              <a:rPr lang="en-US" smtClean="0">
                <a:solidFill>
                  <a:srgbClr val="000000"/>
                </a:solidFill>
              </a:rPr>
              <a:pPr/>
              <a:t>24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18363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7F9AFE-375D-4590-93B4-2253F0A75158}" type="slidenum">
              <a:rPr lang="en-US" smtClean="0">
                <a:solidFill>
                  <a:srgbClr val="000000"/>
                </a:solidFill>
              </a:rPr>
              <a:pPr/>
              <a:t>25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95512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3F62B-A8DE-F648-8221-D7DFBDF07EA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4/5/19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B6096-DCA3-9348-A46D-77F2CCC652D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3F62B-A8DE-F648-8221-D7DFBDF07EA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4/5/19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B6096-DCA3-9348-A46D-77F2CCC652D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36600" y="1681163"/>
            <a:ext cx="3666067" cy="179705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nl-NL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05866" y="1681163"/>
            <a:ext cx="3666067" cy="179705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>
                <a:solidFill>
                  <a:srgbClr val="FFFFFF"/>
                </a:solidFill>
              </a:rPr>
              <a:t>24 </a:t>
            </a:r>
            <a:r>
              <a:rPr lang="en-US" dirty="0" err="1" smtClean="0">
                <a:solidFill>
                  <a:srgbClr val="FFFFFF"/>
                </a:solidFill>
              </a:rPr>
              <a:t>september</a:t>
            </a:r>
            <a:r>
              <a:rPr lang="en-US" dirty="0" smtClean="0">
                <a:solidFill>
                  <a:srgbClr val="FFFFFF"/>
                </a:solidFill>
              </a:rPr>
              <a:t> 2010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>
                <a:solidFill>
                  <a:srgbClr val="FFFFFF"/>
                </a:solidFill>
              </a:rPr>
              <a:t>Materie</a:t>
            </a:r>
            <a:r>
              <a:rPr lang="en-US" dirty="0" smtClean="0">
                <a:solidFill>
                  <a:srgbClr val="FFFFFF"/>
                </a:solidFill>
              </a:rPr>
              <a:t> en </a:t>
            </a:r>
            <a:r>
              <a:rPr lang="en-US" dirty="0" err="1" smtClean="0">
                <a:solidFill>
                  <a:srgbClr val="FFFFFF"/>
                </a:solidFill>
              </a:rPr>
              <a:t>Antimaterie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24170D-E0D5-429A-84B5-C8A380C2C759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>
                <a:solidFill>
                  <a:srgbClr val="FFFFFF"/>
                </a:solidFill>
              </a:rPr>
              <a:t>24 </a:t>
            </a:r>
            <a:r>
              <a:rPr lang="en-US" dirty="0" err="1" smtClean="0">
                <a:solidFill>
                  <a:srgbClr val="FFFFFF"/>
                </a:solidFill>
              </a:rPr>
              <a:t>september</a:t>
            </a:r>
            <a:r>
              <a:rPr lang="en-US" dirty="0" smtClean="0">
                <a:solidFill>
                  <a:srgbClr val="FFFFFF"/>
                </a:solidFill>
              </a:rPr>
              <a:t>  2010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>
                <a:solidFill>
                  <a:srgbClr val="FFFFFF"/>
                </a:solidFill>
              </a:rPr>
              <a:t>Materie</a:t>
            </a:r>
            <a:r>
              <a:rPr lang="en-US" dirty="0" smtClean="0">
                <a:solidFill>
                  <a:srgbClr val="FFFFFF"/>
                </a:solidFill>
              </a:rPr>
              <a:t> en </a:t>
            </a:r>
            <a:r>
              <a:rPr lang="en-US" dirty="0" err="1" smtClean="0">
                <a:solidFill>
                  <a:srgbClr val="FFFFFF"/>
                </a:solidFill>
              </a:rPr>
              <a:t>Antimaterie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EE302F-61F5-4A7E-A41A-60E8632AE1B8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>
                <a:solidFill>
                  <a:srgbClr val="FFFFFF"/>
                </a:solidFill>
              </a:rPr>
              <a:t>24 </a:t>
            </a:r>
            <a:r>
              <a:rPr lang="en-US" dirty="0" err="1" smtClean="0">
                <a:solidFill>
                  <a:srgbClr val="FFFFFF"/>
                </a:solidFill>
              </a:rPr>
              <a:t>september</a:t>
            </a:r>
            <a:r>
              <a:rPr lang="en-US" dirty="0" smtClean="0">
                <a:solidFill>
                  <a:srgbClr val="FFFFFF"/>
                </a:solidFill>
              </a:rPr>
              <a:t> 2010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>
                <a:solidFill>
                  <a:srgbClr val="FFFFFF"/>
                </a:solidFill>
              </a:rPr>
              <a:t>Materie</a:t>
            </a:r>
            <a:r>
              <a:rPr lang="en-US" dirty="0" smtClean="0">
                <a:solidFill>
                  <a:srgbClr val="FFFFFF"/>
                </a:solidFill>
              </a:rPr>
              <a:t> en </a:t>
            </a:r>
            <a:r>
              <a:rPr lang="en-US" dirty="0" err="1" smtClean="0">
                <a:solidFill>
                  <a:srgbClr val="FFFFFF"/>
                </a:solidFill>
              </a:rPr>
              <a:t>Antimaterie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F894A8-DB8D-4A85-9F16-39BFC7E9A2D1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>
                <a:solidFill>
                  <a:srgbClr val="FFFFFF"/>
                </a:solidFill>
              </a:rPr>
              <a:t>24 </a:t>
            </a:r>
            <a:r>
              <a:rPr lang="en-US" dirty="0" err="1" smtClean="0">
                <a:solidFill>
                  <a:srgbClr val="FFFFFF"/>
                </a:solidFill>
              </a:rPr>
              <a:t>september</a:t>
            </a:r>
            <a:r>
              <a:rPr lang="en-US" dirty="0" smtClean="0">
                <a:solidFill>
                  <a:srgbClr val="FFFFFF"/>
                </a:solidFill>
              </a:rPr>
              <a:t> 2010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>
                <a:solidFill>
                  <a:srgbClr val="FFFFFF"/>
                </a:solidFill>
              </a:rPr>
              <a:t>Materie</a:t>
            </a:r>
            <a:r>
              <a:rPr lang="en-US" dirty="0" smtClean="0">
                <a:solidFill>
                  <a:srgbClr val="FFFFFF"/>
                </a:solidFill>
              </a:rPr>
              <a:t> en </a:t>
            </a:r>
            <a:r>
              <a:rPr lang="en-US" dirty="0" err="1" smtClean="0">
                <a:solidFill>
                  <a:srgbClr val="FFFFFF"/>
                </a:solidFill>
              </a:rPr>
              <a:t>Antimaterie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B85A65-0693-469E-9D32-0672D00FE726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>
                <a:solidFill>
                  <a:srgbClr val="FFFFFF"/>
                </a:solidFill>
              </a:rPr>
              <a:t>24 </a:t>
            </a:r>
            <a:r>
              <a:rPr lang="en-US" dirty="0" err="1" smtClean="0">
                <a:solidFill>
                  <a:srgbClr val="FFFFFF"/>
                </a:solidFill>
              </a:rPr>
              <a:t>september</a:t>
            </a:r>
            <a:r>
              <a:rPr lang="en-US" dirty="0" smtClean="0">
                <a:solidFill>
                  <a:srgbClr val="FFFFFF"/>
                </a:solidFill>
              </a:rPr>
              <a:t> 2010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>
                <a:solidFill>
                  <a:srgbClr val="FFFFFF"/>
                </a:solidFill>
              </a:rPr>
              <a:t>Materie</a:t>
            </a:r>
            <a:r>
              <a:rPr lang="en-US" dirty="0" smtClean="0">
                <a:solidFill>
                  <a:srgbClr val="FFFFFF"/>
                </a:solidFill>
              </a:rPr>
              <a:t> en </a:t>
            </a:r>
            <a:r>
              <a:rPr lang="en-US" dirty="0" err="1" smtClean="0">
                <a:solidFill>
                  <a:srgbClr val="FFFFFF"/>
                </a:solidFill>
              </a:rPr>
              <a:t>Antimaterie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7376B2-79DA-4082-8DC3-24CA86D47BCE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>
                <a:solidFill>
                  <a:srgbClr val="FFFFFF"/>
                </a:solidFill>
              </a:rPr>
              <a:t>24 </a:t>
            </a:r>
            <a:r>
              <a:rPr lang="en-US" dirty="0" err="1" smtClean="0">
                <a:solidFill>
                  <a:srgbClr val="FFFFFF"/>
                </a:solidFill>
              </a:rPr>
              <a:t>september</a:t>
            </a:r>
            <a:r>
              <a:rPr lang="en-US" dirty="0" smtClean="0">
                <a:solidFill>
                  <a:srgbClr val="FFFFFF"/>
                </a:solidFill>
              </a:rPr>
              <a:t> 2010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FFFFFF"/>
                </a:solidFill>
              </a:rPr>
              <a:t>Waar is de Anti-materie heen?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7A3E39-F8BA-4097-975B-1A85E9D43D7E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36600" y="1681163"/>
            <a:ext cx="7535333" cy="179705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>
                <a:solidFill>
                  <a:srgbClr val="FFFFFF"/>
                </a:solidFill>
              </a:rPr>
              <a:t>24 </a:t>
            </a:r>
            <a:r>
              <a:rPr lang="en-US" dirty="0" err="1" smtClean="0">
                <a:solidFill>
                  <a:srgbClr val="FFFFFF"/>
                </a:solidFill>
              </a:rPr>
              <a:t>september</a:t>
            </a:r>
            <a:r>
              <a:rPr lang="en-US" dirty="0" smtClean="0">
                <a:solidFill>
                  <a:srgbClr val="FFFFFF"/>
                </a:solidFill>
              </a:rPr>
              <a:t> 2010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>
                <a:solidFill>
                  <a:srgbClr val="FFFFFF"/>
                </a:solidFill>
              </a:rPr>
              <a:t>Materie</a:t>
            </a:r>
            <a:r>
              <a:rPr lang="en-US" dirty="0" smtClean="0">
                <a:solidFill>
                  <a:srgbClr val="FFFFFF"/>
                </a:solidFill>
              </a:rPr>
              <a:t> en </a:t>
            </a:r>
            <a:r>
              <a:rPr lang="en-US" dirty="0" err="1" smtClean="0">
                <a:solidFill>
                  <a:srgbClr val="FFFFFF"/>
                </a:solidFill>
              </a:rPr>
              <a:t>Antimaterie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26BADA-5408-45F3-A3D1-944317876CC1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44000" y="1"/>
            <a:ext cx="3048000" cy="347821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1"/>
            <a:ext cx="8940800" cy="347821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>
                <a:solidFill>
                  <a:srgbClr val="FFFFFF"/>
                </a:solidFill>
              </a:rPr>
              <a:t>24 </a:t>
            </a:r>
            <a:r>
              <a:rPr lang="en-US" dirty="0" err="1" smtClean="0">
                <a:solidFill>
                  <a:srgbClr val="FFFFFF"/>
                </a:solidFill>
              </a:rPr>
              <a:t>september</a:t>
            </a:r>
            <a:r>
              <a:rPr lang="en-US" dirty="0" smtClean="0">
                <a:solidFill>
                  <a:srgbClr val="FFFFFF"/>
                </a:solidFill>
              </a:rPr>
              <a:t> 2010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>
                <a:solidFill>
                  <a:srgbClr val="FFFFFF"/>
                </a:solidFill>
              </a:rPr>
              <a:t>Materie</a:t>
            </a:r>
            <a:r>
              <a:rPr lang="en-US" dirty="0" smtClean="0">
                <a:solidFill>
                  <a:srgbClr val="FFFFFF"/>
                </a:solidFill>
              </a:rPr>
              <a:t> en </a:t>
            </a:r>
            <a:r>
              <a:rPr lang="en-US" dirty="0" err="1" smtClean="0">
                <a:solidFill>
                  <a:srgbClr val="FFFFFF"/>
                </a:solidFill>
              </a:rPr>
              <a:t>Antimaterie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A9AE13-BA4E-4AAC-81F3-921C40477071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736600" y="1681163"/>
            <a:ext cx="3666067" cy="17970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05866" y="1681163"/>
            <a:ext cx="3666067" cy="1797050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0" y="6553200"/>
            <a:ext cx="254000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>
                <a:solidFill>
                  <a:srgbClr val="FFFFFF"/>
                </a:solidFill>
              </a:rPr>
              <a:t>24 </a:t>
            </a:r>
            <a:r>
              <a:rPr lang="en-US" dirty="0" err="1" smtClean="0">
                <a:solidFill>
                  <a:srgbClr val="FFFFFF"/>
                </a:solidFill>
              </a:rPr>
              <a:t>september</a:t>
            </a:r>
            <a:r>
              <a:rPr lang="en-US" dirty="0" smtClean="0">
                <a:solidFill>
                  <a:srgbClr val="FFFFFF"/>
                </a:solidFill>
              </a:rPr>
              <a:t> 2010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805767" y="6553200"/>
            <a:ext cx="4758267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err="1" smtClean="0">
                <a:solidFill>
                  <a:srgbClr val="FFFFFF"/>
                </a:solidFill>
              </a:rPr>
              <a:t>Materie</a:t>
            </a:r>
            <a:r>
              <a:rPr lang="en-US" dirty="0" smtClean="0">
                <a:solidFill>
                  <a:srgbClr val="FFFFFF"/>
                </a:solidFill>
              </a:rPr>
              <a:t> en </a:t>
            </a:r>
            <a:r>
              <a:rPr lang="en-US" dirty="0" err="1" smtClean="0">
                <a:solidFill>
                  <a:srgbClr val="FFFFFF"/>
                </a:solidFill>
              </a:rPr>
              <a:t>Antimaterie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652000" y="6530976"/>
            <a:ext cx="2540000" cy="327025"/>
          </a:xfrm>
        </p:spPr>
        <p:txBody>
          <a:bodyPr/>
          <a:lstStyle>
            <a:lvl1pPr>
              <a:defRPr/>
            </a:lvl1pPr>
          </a:lstStyle>
          <a:p>
            <a:fld id="{6612C86E-31D1-420E-AC2F-806EECB0CAC1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nl-N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6600" y="1681163"/>
            <a:ext cx="7535333" cy="1797050"/>
          </a:xfrm>
          <a:prstGeom prst="rect">
            <a:avLst/>
          </a:prstGeo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  <a:lvl2pPr>
              <a:defRPr baseline="0">
                <a:solidFill>
                  <a:schemeClr val="bg1"/>
                </a:solidFill>
              </a:defRPr>
            </a:lvl2pPr>
            <a:lvl3pPr>
              <a:defRPr baseline="0">
                <a:solidFill>
                  <a:schemeClr val="bg1"/>
                </a:solidFill>
              </a:defRPr>
            </a:lvl3pPr>
            <a:lvl4pPr>
              <a:defRPr baseline="0">
                <a:solidFill>
                  <a:schemeClr val="bg1"/>
                </a:solidFill>
              </a:defRPr>
            </a:lvl4pPr>
            <a:lvl5pPr>
              <a:defRPr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nl-N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652000" y="6543334"/>
            <a:ext cx="2540000" cy="327025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fld id="{01633B03-56E5-4B80-929E-EB584076F105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r>
              <a:rPr lang="en-US" dirty="0" smtClean="0">
                <a:solidFill>
                  <a:srgbClr val="FFFFFF"/>
                </a:solidFill>
              </a:rPr>
              <a:t>/89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789492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3F62B-A8DE-F648-8221-D7DFBDF07EA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4/5/19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B6096-DCA3-9348-A46D-77F2CCC652D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14307C9-25FD-44D0-B33F-BA88D4521A0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nl-N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  <a:lvl2pPr>
              <a:defRPr baseline="0">
                <a:solidFill>
                  <a:schemeClr val="bg1"/>
                </a:solidFill>
              </a:defRPr>
            </a:lvl2pPr>
            <a:lvl3pPr>
              <a:defRPr baseline="0">
                <a:solidFill>
                  <a:schemeClr val="bg1"/>
                </a:solidFill>
              </a:defRPr>
            </a:lvl3pPr>
            <a:lvl4pPr>
              <a:defRPr baseline="0">
                <a:solidFill>
                  <a:schemeClr val="bg1"/>
                </a:solidFill>
              </a:defRPr>
            </a:lvl4pPr>
            <a:lvl5pPr>
              <a:defRPr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nl-N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652000" y="6543334"/>
            <a:ext cx="2540000" cy="327025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fld id="{01633B03-56E5-4B80-929E-EB584076F105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r>
              <a:rPr lang="en-US" dirty="0" smtClean="0">
                <a:solidFill>
                  <a:srgbClr val="FFFFFF"/>
                </a:solidFill>
              </a:rPr>
              <a:t>/89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43E470-F11C-4672-B2EE-D0B6A6AF8D6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36600" y="1681163"/>
            <a:ext cx="3666067" cy="17970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05866" y="1681163"/>
            <a:ext cx="3666067" cy="17970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24170D-E0D5-429A-84B5-C8A380C2C75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 2010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EE302F-61F5-4A7E-A41A-60E8632AE1B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F894A8-DB8D-4A85-9F16-39BFC7E9A2D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B85A65-0693-469E-9D32-0672D00FE72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7376B2-79DA-4082-8DC3-24CA86D47BC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Waar is de Anti-materie heen?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7A3E39-F8BA-4097-975B-1A85E9D43D7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26BADA-5408-45F3-A3D1-944317876CC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8579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57214" y="1357299"/>
            <a:ext cx="1019182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 smtClean="0">
                <a:solidFill>
                  <a:prstClr val="black">
                    <a:tint val="75000"/>
                  </a:prstClr>
                </a:solidFill>
              </a:rPr>
              <a:t>18-12-2007</a:t>
            </a:r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875D30-BD27-4AD0-A616-23EAE89D1F94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44000" y="1"/>
            <a:ext cx="3048000" cy="347821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1"/>
            <a:ext cx="8940800" cy="347821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A9AE13-BA4E-4AAC-81F3-921C4047707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736600" y="1681163"/>
            <a:ext cx="3666067" cy="17970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05866" y="1681163"/>
            <a:ext cx="3666067" cy="1797050"/>
          </a:xfrm>
        </p:spPr>
        <p:txBody>
          <a:bodyPr/>
          <a:lstStyle/>
          <a:p>
            <a:endParaRPr lang="nl-N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0" y="6553200"/>
            <a:ext cx="254000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805767" y="6553200"/>
            <a:ext cx="4758267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652000" y="6530976"/>
            <a:ext cx="2540000" cy="327025"/>
          </a:xfrm>
        </p:spPr>
        <p:txBody>
          <a:bodyPr/>
          <a:lstStyle>
            <a:lvl1pPr>
              <a:defRPr/>
            </a:lvl1pPr>
          </a:lstStyle>
          <a:p>
            <a:fld id="{6612C86E-31D1-420E-AC2F-806EECB0CAC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nl-N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633B03-56E5-4B80-929E-EB584076F10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nl-N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633B03-56E5-4B80-929E-EB584076F10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nl-N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633B03-56E5-4B80-929E-EB584076F10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nl-N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633B03-56E5-4B80-929E-EB584076F10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nl-N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633B03-56E5-4B80-929E-EB584076F105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nl-N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633B03-56E5-4B80-929E-EB584076F105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705941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nl-N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633B03-56E5-4B80-929E-EB584076F105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496119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88140" y="1806482"/>
            <a:ext cx="10363200" cy="1470025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nl-NL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aseline="0">
                <a:solidFill>
                  <a:schemeClr val="bg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 smtClean="0"/>
              <a:t>Click to edit Master subtitle style</a:t>
            </a:r>
            <a:endParaRPr lang="nl-N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fld id="{814307C9-25FD-44D0-B33F-BA88D4521A09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0" y="6553200"/>
            <a:ext cx="193040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Sept 28-29, 2005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4165600" y="6553200"/>
            <a:ext cx="3860800" cy="3048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10464800" y="6553200"/>
            <a:ext cx="1727200" cy="304800"/>
          </a:xfrm>
        </p:spPr>
        <p:txBody>
          <a:bodyPr/>
          <a:lstStyle>
            <a:lvl1pPr>
              <a:defRPr/>
            </a:lvl1pPr>
          </a:lstStyle>
          <a:p>
            <a:fld id="{EF0B0D45-9B8A-4883-B70F-8B897D25058C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nl-N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633B03-56E5-4B80-929E-EB584076F105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>
                <a:solidFill>
                  <a:srgbClr val="FFFFFF"/>
                </a:solidFill>
              </a:rPr>
              <a:t>24 </a:t>
            </a:r>
            <a:r>
              <a:rPr lang="en-US" dirty="0" err="1" smtClean="0">
                <a:solidFill>
                  <a:srgbClr val="FFFFFF"/>
                </a:solidFill>
              </a:rPr>
              <a:t>september</a:t>
            </a:r>
            <a:r>
              <a:rPr lang="en-US" dirty="0" smtClean="0">
                <a:solidFill>
                  <a:srgbClr val="FFFFFF"/>
                </a:solidFill>
              </a:rPr>
              <a:t> 2010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>
                <a:solidFill>
                  <a:srgbClr val="FFFFFF"/>
                </a:solidFill>
              </a:rPr>
              <a:t>Materie</a:t>
            </a:r>
            <a:r>
              <a:rPr lang="en-US" dirty="0" smtClean="0">
                <a:solidFill>
                  <a:srgbClr val="FFFFFF"/>
                </a:solidFill>
              </a:rPr>
              <a:t> en </a:t>
            </a:r>
            <a:r>
              <a:rPr lang="en-US" dirty="0" err="1" smtClean="0">
                <a:solidFill>
                  <a:srgbClr val="FFFFFF"/>
                </a:solidFill>
              </a:rPr>
              <a:t>Antimaterie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43E470-F11C-4672-B2EE-D0B6A6AF8D6C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36600" y="1681163"/>
            <a:ext cx="3666067" cy="179705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nl-NL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05866" y="1681163"/>
            <a:ext cx="3666067" cy="179705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>
                <a:solidFill>
                  <a:srgbClr val="FFFFFF"/>
                </a:solidFill>
              </a:rPr>
              <a:t>24 </a:t>
            </a:r>
            <a:r>
              <a:rPr lang="en-US" dirty="0" err="1" smtClean="0">
                <a:solidFill>
                  <a:srgbClr val="FFFFFF"/>
                </a:solidFill>
              </a:rPr>
              <a:t>september</a:t>
            </a:r>
            <a:r>
              <a:rPr lang="en-US" dirty="0" smtClean="0">
                <a:solidFill>
                  <a:srgbClr val="FFFFFF"/>
                </a:solidFill>
              </a:rPr>
              <a:t> 2010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>
                <a:solidFill>
                  <a:srgbClr val="FFFFFF"/>
                </a:solidFill>
              </a:rPr>
              <a:t>Materie</a:t>
            </a:r>
            <a:r>
              <a:rPr lang="en-US" dirty="0" smtClean="0">
                <a:solidFill>
                  <a:srgbClr val="FFFFFF"/>
                </a:solidFill>
              </a:rPr>
              <a:t> en </a:t>
            </a:r>
            <a:r>
              <a:rPr lang="en-US" dirty="0" err="1" smtClean="0">
                <a:solidFill>
                  <a:srgbClr val="FFFFFF"/>
                </a:solidFill>
              </a:rPr>
              <a:t>Antimaterie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24170D-E0D5-429A-84B5-C8A380C2C759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>
                <a:solidFill>
                  <a:srgbClr val="FFFFFF"/>
                </a:solidFill>
              </a:rPr>
              <a:t>24 </a:t>
            </a:r>
            <a:r>
              <a:rPr lang="en-US" dirty="0" err="1" smtClean="0">
                <a:solidFill>
                  <a:srgbClr val="FFFFFF"/>
                </a:solidFill>
              </a:rPr>
              <a:t>september</a:t>
            </a:r>
            <a:r>
              <a:rPr lang="en-US" dirty="0" smtClean="0">
                <a:solidFill>
                  <a:srgbClr val="FFFFFF"/>
                </a:solidFill>
              </a:rPr>
              <a:t>  2010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>
                <a:solidFill>
                  <a:srgbClr val="FFFFFF"/>
                </a:solidFill>
              </a:rPr>
              <a:t>Materie</a:t>
            </a:r>
            <a:r>
              <a:rPr lang="en-US" dirty="0" smtClean="0">
                <a:solidFill>
                  <a:srgbClr val="FFFFFF"/>
                </a:solidFill>
              </a:rPr>
              <a:t> en </a:t>
            </a:r>
            <a:r>
              <a:rPr lang="en-US" dirty="0" err="1" smtClean="0">
                <a:solidFill>
                  <a:srgbClr val="FFFFFF"/>
                </a:solidFill>
              </a:rPr>
              <a:t>Antimaterie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EE302F-61F5-4A7E-A41A-60E8632AE1B8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>
                <a:solidFill>
                  <a:srgbClr val="FFFFFF"/>
                </a:solidFill>
              </a:rPr>
              <a:t>24 </a:t>
            </a:r>
            <a:r>
              <a:rPr lang="en-US" dirty="0" err="1" smtClean="0">
                <a:solidFill>
                  <a:srgbClr val="FFFFFF"/>
                </a:solidFill>
              </a:rPr>
              <a:t>september</a:t>
            </a:r>
            <a:r>
              <a:rPr lang="en-US" dirty="0" smtClean="0">
                <a:solidFill>
                  <a:srgbClr val="FFFFFF"/>
                </a:solidFill>
              </a:rPr>
              <a:t> 2010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>
                <a:solidFill>
                  <a:srgbClr val="FFFFFF"/>
                </a:solidFill>
              </a:rPr>
              <a:t>Materie</a:t>
            </a:r>
            <a:r>
              <a:rPr lang="en-US" dirty="0" smtClean="0">
                <a:solidFill>
                  <a:srgbClr val="FFFFFF"/>
                </a:solidFill>
              </a:rPr>
              <a:t> en </a:t>
            </a:r>
            <a:r>
              <a:rPr lang="en-US" dirty="0" err="1" smtClean="0">
                <a:solidFill>
                  <a:srgbClr val="FFFFFF"/>
                </a:solidFill>
              </a:rPr>
              <a:t>Antimaterie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F894A8-DB8D-4A85-9F16-39BFC7E9A2D1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>
                <a:solidFill>
                  <a:srgbClr val="FFFFFF"/>
                </a:solidFill>
              </a:rPr>
              <a:t>24 </a:t>
            </a:r>
            <a:r>
              <a:rPr lang="en-US" dirty="0" err="1" smtClean="0">
                <a:solidFill>
                  <a:srgbClr val="FFFFFF"/>
                </a:solidFill>
              </a:rPr>
              <a:t>september</a:t>
            </a:r>
            <a:r>
              <a:rPr lang="en-US" dirty="0" smtClean="0">
                <a:solidFill>
                  <a:srgbClr val="FFFFFF"/>
                </a:solidFill>
              </a:rPr>
              <a:t> 2010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>
                <a:solidFill>
                  <a:srgbClr val="FFFFFF"/>
                </a:solidFill>
              </a:rPr>
              <a:t>Materie</a:t>
            </a:r>
            <a:r>
              <a:rPr lang="en-US" dirty="0" smtClean="0">
                <a:solidFill>
                  <a:srgbClr val="FFFFFF"/>
                </a:solidFill>
              </a:rPr>
              <a:t> en </a:t>
            </a:r>
            <a:r>
              <a:rPr lang="en-US" dirty="0" err="1" smtClean="0">
                <a:solidFill>
                  <a:srgbClr val="FFFFFF"/>
                </a:solidFill>
              </a:rPr>
              <a:t>Antimaterie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B85A65-0693-469E-9D32-0672D00FE726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>
                <a:solidFill>
                  <a:srgbClr val="FFFFFF"/>
                </a:solidFill>
              </a:rPr>
              <a:t>24 </a:t>
            </a:r>
            <a:r>
              <a:rPr lang="en-US" dirty="0" err="1" smtClean="0">
                <a:solidFill>
                  <a:srgbClr val="FFFFFF"/>
                </a:solidFill>
              </a:rPr>
              <a:t>september</a:t>
            </a:r>
            <a:r>
              <a:rPr lang="en-US" dirty="0" smtClean="0">
                <a:solidFill>
                  <a:srgbClr val="FFFFFF"/>
                </a:solidFill>
              </a:rPr>
              <a:t> 2010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>
                <a:solidFill>
                  <a:srgbClr val="FFFFFF"/>
                </a:solidFill>
              </a:rPr>
              <a:t>Materie</a:t>
            </a:r>
            <a:r>
              <a:rPr lang="en-US" dirty="0" smtClean="0">
                <a:solidFill>
                  <a:srgbClr val="FFFFFF"/>
                </a:solidFill>
              </a:rPr>
              <a:t> en </a:t>
            </a:r>
            <a:r>
              <a:rPr lang="en-US" dirty="0" err="1" smtClean="0">
                <a:solidFill>
                  <a:srgbClr val="FFFFFF"/>
                </a:solidFill>
              </a:rPr>
              <a:t>Antimaterie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7376B2-79DA-4082-8DC3-24CA86D47BCE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>
                <a:solidFill>
                  <a:srgbClr val="FFFFFF"/>
                </a:solidFill>
              </a:rPr>
              <a:t>24 </a:t>
            </a:r>
            <a:r>
              <a:rPr lang="en-US" dirty="0" err="1" smtClean="0">
                <a:solidFill>
                  <a:srgbClr val="FFFFFF"/>
                </a:solidFill>
              </a:rPr>
              <a:t>september</a:t>
            </a:r>
            <a:r>
              <a:rPr lang="en-US" dirty="0" smtClean="0">
                <a:solidFill>
                  <a:srgbClr val="FFFFFF"/>
                </a:solidFill>
              </a:rPr>
              <a:t> 2010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FFFFFF"/>
                </a:solidFill>
              </a:rPr>
              <a:t>Waar is de Anti-materie heen?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7A3E39-F8BA-4097-975B-1A85E9D43D7E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36600" y="1681163"/>
            <a:ext cx="7535333" cy="179705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>
                <a:solidFill>
                  <a:srgbClr val="FFFFFF"/>
                </a:solidFill>
              </a:rPr>
              <a:t>24 </a:t>
            </a:r>
            <a:r>
              <a:rPr lang="en-US" dirty="0" err="1" smtClean="0">
                <a:solidFill>
                  <a:srgbClr val="FFFFFF"/>
                </a:solidFill>
              </a:rPr>
              <a:t>september</a:t>
            </a:r>
            <a:r>
              <a:rPr lang="en-US" dirty="0" smtClean="0">
                <a:solidFill>
                  <a:srgbClr val="FFFFFF"/>
                </a:solidFill>
              </a:rPr>
              <a:t> 2010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>
                <a:solidFill>
                  <a:srgbClr val="FFFFFF"/>
                </a:solidFill>
              </a:rPr>
              <a:t>Materie</a:t>
            </a:r>
            <a:r>
              <a:rPr lang="en-US" dirty="0" smtClean="0">
                <a:solidFill>
                  <a:srgbClr val="FFFFFF"/>
                </a:solidFill>
              </a:rPr>
              <a:t> en </a:t>
            </a:r>
            <a:r>
              <a:rPr lang="en-US" dirty="0" err="1" smtClean="0">
                <a:solidFill>
                  <a:srgbClr val="FFFFFF"/>
                </a:solidFill>
              </a:rPr>
              <a:t>Antimaterie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26BADA-5408-45F3-A3D1-944317876CC1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44000" y="1"/>
            <a:ext cx="3048000" cy="347821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1"/>
            <a:ext cx="8940800" cy="347821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>
                <a:solidFill>
                  <a:srgbClr val="FFFFFF"/>
                </a:solidFill>
              </a:rPr>
              <a:t>24 </a:t>
            </a:r>
            <a:r>
              <a:rPr lang="en-US" dirty="0" err="1" smtClean="0">
                <a:solidFill>
                  <a:srgbClr val="FFFFFF"/>
                </a:solidFill>
              </a:rPr>
              <a:t>september</a:t>
            </a:r>
            <a:r>
              <a:rPr lang="en-US" dirty="0" smtClean="0">
                <a:solidFill>
                  <a:srgbClr val="FFFFFF"/>
                </a:solidFill>
              </a:rPr>
              <a:t> 2010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>
                <a:solidFill>
                  <a:srgbClr val="FFFFFF"/>
                </a:solidFill>
              </a:rPr>
              <a:t>Materie</a:t>
            </a:r>
            <a:r>
              <a:rPr lang="en-US" dirty="0" smtClean="0">
                <a:solidFill>
                  <a:srgbClr val="FFFFFF"/>
                </a:solidFill>
              </a:rPr>
              <a:t> en </a:t>
            </a:r>
            <a:r>
              <a:rPr lang="en-US" dirty="0" err="1" smtClean="0">
                <a:solidFill>
                  <a:srgbClr val="FFFFFF"/>
                </a:solidFill>
              </a:rPr>
              <a:t>Antimaterie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A9AE13-BA4E-4AAC-81F3-921C40477071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0" y="0"/>
            <a:ext cx="12192000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0" y="6553200"/>
            <a:ext cx="193040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Sept 28-29, 2005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0" y="6553200"/>
            <a:ext cx="3860800" cy="3048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0464800" y="6553200"/>
            <a:ext cx="1727200" cy="304800"/>
          </a:xfrm>
        </p:spPr>
        <p:txBody>
          <a:bodyPr/>
          <a:lstStyle>
            <a:lvl1pPr>
              <a:defRPr/>
            </a:lvl1pPr>
          </a:lstStyle>
          <a:p>
            <a:fld id="{A50EF528-A2E7-4FAB-8505-763BAA334174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736600" y="1681163"/>
            <a:ext cx="3666067" cy="17970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05866" y="1681163"/>
            <a:ext cx="3666067" cy="1797050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0" y="6553200"/>
            <a:ext cx="254000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>
                <a:solidFill>
                  <a:srgbClr val="FFFFFF"/>
                </a:solidFill>
              </a:rPr>
              <a:t>24 </a:t>
            </a:r>
            <a:r>
              <a:rPr lang="en-US" dirty="0" err="1" smtClean="0">
                <a:solidFill>
                  <a:srgbClr val="FFFFFF"/>
                </a:solidFill>
              </a:rPr>
              <a:t>september</a:t>
            </a:r>
            <a:r>
              <a:rPr lang="en-US" dirty="0" smtClean="0">
                <a:solidFill>
                  <a:srgbClr val="FFFFFF"/>
                </a:solidFill>
              </a:rPr>
              <a:t> 2010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805767" y="6553200"/>
            <a:ext cx="4758267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err="1" smtClean="0">
                <a:solidFill>
                  <a:srgbClr val="FFFFFF"/>
                </a:solidFill>
              </a:rPr>
              <a:t>Materie</a:t>
            </a:r>
            <a:r>
              <a:rPr lang="en-US" dirty="0" smtClean="0">
                <a:solidFill>
                  <a:srgbClr val="FFFFFF"/>
                </a:solidFill>
              </a:rPr>
              <a:t> en </a:t>
            </a:r>
            <a:r>
              <a:rPr lang="en-US" dirty="0" err="1" smtClean="0">
                <a:solidFill>
                  <a:srgbClr val="FFFFFF"/>
                </a:solidFill>
              </a:rPr>
              <a:t>Antimaterie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652000" y="6530976"/>
            <a:ext cx="2540000" cy="327025"/>
          </a:xfrm>
        </p:spPr>
        <p:txBody>
          <a:bodyPr/>
          <a:lstStyle>
            <a:lvl1pPr>
              <a:defRPr/>
            </a:lvl1pPr>
          </a:lstStyle>
          <a:p>
            <a:fld id="{6612C86E-31D1-420E-AC2F-806EECB0CAC1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nl-N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6600" y="1681163"/>
            <a:ext cx="7535333" cy="1797050"/>
          </a:xfrm>
          <a:prstGeom prst="rect">
            <a:avLst/>
          </a:prstGeo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  <a:lvl2pPr>
              <a:defRPr baseline="0">
                <a:solidFill>
                  <a:schemeClr val="bg1"/>
                </a:solidFill>
              </a:defRPr>
            </a:lvl2pPr>
            <a:lvl3pPr>
              <a:defRPr baseline="0">
                <a:solidFill>
                  <a:schemeClr val="bg1"/>
                </a:solidFill>
              </a:defRPr>
            </a:lvl3pPr>
            <a:lvl4pPr>
              <a:defRPr baseline="0">
                <a:solidFill>
                  <a:schemeClr val="bg1"/>
                </a:solidFill>
              </a:defRPr>
            </a:lvl4pPr>
            <a:lvl5pPr>
              <a:defRPr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nl-N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652000" y="6543334"/>
            <a:ext cx="2540000" cy="327025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fld id="{01633B03-56E5-4B80-929E-EB584076F105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r>
              <a:rPr lang="en-US" dirty="0" smtClean="0">
                <a:solidFill>
                  <a:srgbClr val="FFFFFF"/>
                </a:solidFill>
              </a:rPr>
              <a:t>/89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539595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14307C9-25FD-44D0-B33F-BA88D4521A0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april</a:t>
            </a:r>
            <a:r>
              <a:rPr lang="en-US" dirty="0" smtClean="0"/>
              <a:t> 2013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633B03-56E5-4B80-929E-EB584076F10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43E470-F11C-4672-B2EE-D0B6A6AF8D6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36600" y="1681163"/>
            <a:ext cx="3666067" cy="17970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05866" y="1681163"/>
            <a:ext cx="3666067" cy="17970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24170D-E0D5-429A-84B5-C8A380C2C75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 2010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EE302F-61F5-4A7E-A41A-60E8632AE1B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F894A8-DB8D-4A85-9F16-39BFC7E9A2D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B85A65-0693-469E-9D32-0672D00FE72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7376B2-79DA-4082-8DC3-24CA86D47BC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8579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57214" y="1357299"/>
            <a:ext cx="1019182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 smtClean="0">
                <a:solidFill>
                  <a:prstClr val="black">
                    <a:tint val="75000"/>
                  </a:prstClr>
                </a:solidFill>
              </a:rPr>
              <a:t>18-12-2007</a:t>
            </a:r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875D30-BD27-4AD0-A616-23EAE89D1F94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Waar is de Anti-materie heen?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7A3E39-F8BA-4097-975B-1A85E9D43D7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26BADA-5408-45F3-A3D1-944317876CC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44000" y="1"/>
            <a:ext cx="3048000" cy="347821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1"/>
            <a:ext cx="8940800" cy="347821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A9AE13-BA4E-4AAC-81F3-921C4047707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736600" y="1681163"/>
            <a:ext cx="3666067" cy="17970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05866" y="1681163"/>
            <a:ext cx="3666067" cy="1797050"/>
          </a:xfrm>
        </p:spPr>
        <p:txBody>
          <a:bodyPr/>
          <a:lstStyle/>
          <a:p>
            <a:endParaRPr lang="nl-N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0" y="6553200"/>
            <a:ext cx="254000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805767" y="6553200"/>
            <a:ext cx="4758267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652000" y="6530976"/>
            <a:ext cx="2540000" cy="327025"/>
          </a:xfrm>
        </p:spPr>
        <p:txBody>
          <a:bodyPr/>
          <a:lstStyle>
            <a:lvl1pPr>
              <a:defRPr/>
            </a:lvl1pPr>
          </a:lstStyle>
          <a:p>
            <a:fld id="{6612C86E-31D1-420E-AC2F-806EECB0CAC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14307C9-25FD-44D0-B33F-BA88D4521A0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nl-N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  <a:lvl2pPr>
              <a:defRPr baseline="0">
                <a:solidFill>
                  <a:schemeClr val="bg1"/>
                </a:solidFill>
              </a:defRPr>
            </a:lvl2pPr>
            <a:lvl3pPr>
              <a:defRPr baseline="0">
                <a:solidFill>
                  <a:schemeClr val="bg1"/>
                </a:solidFill>
              </a:defRPr>
            </a:lvl3pPr>
            <a:lvl4pPr>
              <a:defRPr baseline="0">
                <a:solidFill>
                  <a:schemeClr val="bg1"/>
                </a:solidFill>
              </a:defRPr>
            </a:lvl4pPr>
            <a:lvl5pPr>
              <a:defRPr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nl-N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652000" y="6543334"/>
            <a:ext cx="2540000" cy="327025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fld id="{01633B03-56E5-4B80-929E-EB584076F105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r>
              <a:rPr lang="en-US" dirty="0" smtClean="0">
                <a:solidFill>
                  <a:srgbClr val="FFFFFF"/>
                </a:solidFill>
              </a:rPr>
              <a:t>/89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43E470-F11C-4672-B2EE-D0B6A6AF8D6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36600" y="1681163"/>
            <a:ext cx="3666067" cy="17970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05866" y="1681163"/>
            <a:ext cx="3666067" cy="17970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24170D-E0D5-429A-84B5-C8A380C2C75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66427"/>
          </a:xfrm>
          <a:solidFill>
            <a:schemeClr val="accent1"/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62187" y="1353262"/>
            <a:ext cx="10515600" cy="4351338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  <a:lvl2pPr>
              <a:defRPr>
                <a:solidFill>
                  <a:schemeClr val="accent5">
                    <a:lumMod val="75000"/>
                  </a:schemeClr>
                </a:solidFill>
              </a:defRPr>
            </a:lvl2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FF0B6096-DCA3-9348-A46D-77F2CCC652D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 2010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EE302F-61F5-4A7E-A41A-60E8632AE1B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F894A8-DB8D-4A85-9F16-39BFC7E9A2D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B85A65-0693-469E-9D32-0672D00FE72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7376B2-79DA-4082-8DC3-24CA86D47BC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Waar is de Anti-materie heen?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7A3E39-F8BA-4097-975B-1A85E9D43D7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26BADA-5408-45F3-A3D1-944317876CC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44000" y="1"/>
            <a:ext cx="3048000" cy="347821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1"/>
            <a:ext cx="8940800" cy="347821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A9AE13-BA4E-4AAC-81F3-921C4047707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736600" y="1681163"/>
            <a:ext cx="3666067" cy="17970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05866" y="1681163"/>
            <a:ext cx="3666067" cy="1797050"/>
          </a:xfrm>
        </p:spPr>
        <p:txBody>
          <a:bodyPr/>
          <a:lstStyle/>
          <a:p>
            <a:endParaRPr lang="nl-N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0" y="6553200"/>
            <a:ext cx="254000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805767" y="6553200"/>
            <a:ext cx="4758267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652000" y="6530976"/>
            <a:ext cx="2540000" cy="327025"/>
          </a:xfrm>
        </p:spPr>
        <p:txBody>
          <a:bodyPr/>
          <a:lstStyle>
            <a:lvl1pPr>
              <a:defRPr/>
            </a:lvl1pPr>
          </a:lstStyle>
          <a:p>
            <a:fld id="{6612C86E-31D1-420E-AC2F-806EECB0CAC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nl-N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633B03-56E5-4B80-929E-EB584076F10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nl-N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633B03-56E5-4B80-929E-EB584076F10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3F62B-A8DE-F648-8221-D7DFBDF07EA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4/5/19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B6096-DCA3-9348-A46D-77F2CCC652D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14307C9-25FD-44D0-B33F-BA88D4521A0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nl-N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  <a:lvl2pPr>
              <a:defRPr baseline="0">
                <a:solidFill>
                  <a:schemeClr val="bg1"/>
                </a:solidFill>
              </a:defRPr>
            </a:lvl2pPr>
            <a:lvl3pPr>
              <a:defRPr baseline="0">
                <a:solidFill>
                  <a:schemeClr val="bg1"/>
                </a:solidFill>
              </a:defRPr>
            </a:lvl3pPr>
            <a:lvl4pPr>
              <a:defRPr baseline="0">
                <a:solidFill>
                  <a:schemeClr val="bg1"/>
                </a:solidFill>
              </a:defRPr>
            </a:lvl4pPr>
            <a:lvl5pPr>
              <a:defRPr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nl-N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652000" y="6543334"/>
            <a:ext cx="2540000" cy="327025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fld id="{01633B03-56E5-4B80-929E-EB584076F105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r>
              <a:rPr lang="en-US" dirty="0" smtClean="0">
                <a:solidFill>
                  <a:srgbClr val="FFFFFF"/>
                </a:solidFill>
              </a:rPr>
              <a:t>/89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43E470-F11C-4672-B2EE-D0B6A6AF8D6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36600" y="1681163"/>
            <a:ext cx="3666067" cy="17970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05866" y="1681163"/>
            <a:ext cx="3666067" cy="17970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24170D-E0D5-429A-84B5-C8A380C2C75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 2010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EE302F-61F5-4A7E-A41A-60E8632AE1B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F894A8-DB8D-4A85-9F16-39BFC7E9A2D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B85A65-0693-469E-9D32-0672D00FE72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7376B2-79DA-4082-8DC3-24CA86D47BC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Waar is de Anti-materie heen?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7A3E39-F8BA-4097-975B-1A85E9D43D7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26BADA-5408-45F3-A3D1-944317876CC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3F62B-A8DE-F648-8221-D7DFBDF07EA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4/5/19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B6096-DCA3-9348-A46D-77F2CCC652D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44000" y="1"/>
            <a:ext cx="3048000" cy="347821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1"/>
            <a:ext cx="8940800" cy="347821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A9AE13-BA4E-4AAC-81F3-921C4047707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736600" y="1681163"/>
            <a:ext cx="3666067" cy="17970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05866" y="1681163"/>
            <a:ext cx="3666067" cy="1797050"/>
          </a:xfrm>
        </p:spPr>
        <p:txBody>
          <a:bodyPr/>
          <a:lstStyle/>
          <a:p>
            <a:endParaRPr lang="nl-N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0" y="6553200"/>
            <a:ext cx="254000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805767" y="6553200"/>
            <a:ext cx="4758267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652000" y="6530976"/>
            <a:ext cx="2540000" cy="327025"/>
          </a:xfrm>
        </p:spPr>
        <p:txBody>
          <a:bodyPr/>
          <a:lstStyle>
            <a:lvl1pPr>
              <a:defRPr/>
            </a:lvl1pPr>
          </a:lstStyle>
          <a:p>
            <a:fld id="{6612C86E-31D1-420E-AC2F-806EECB0CAC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nl-N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633B03-56E5-4B80-929E-EB584076F10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nl-N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633B03-56E5-4B80-929E-EB584076F10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24 </a:t>
            </a:r>
            <a:r>
              <a:rPr lang="en-US" dirty="0" err="1" smtClean="0">
                <a:solidFill>
                  <a:srgbClr val="000000"/>
                </a:solidFill>
              </a:rPr>
              <a:t>september</a:t>
            </a:r>
            <a:r>
              <a:rPr lang="en-US" dirty="0" smtClean="0">
                <a:solidFill>
                  <a:srgbClr val="000000"/>
                </a:solidFill>
              </a:rPr>
              <a:t> 2010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>
                <a:solidFill>
                  <a:srgbClr val="000000"/>
                </a:solidFill>
              </a:rPr>
              <a:t>Materie</a:t>
            </a:r>
            <a:r>
              <a:rPr lang="en-US" dirty="0" smtClean="0">
                <a:solidFill>
                  <a:srgbClr val="000000"/>
                </a:solidFill>
              </a:rPr>
              <a:t> en </a:t>
            </a:r>
            <a:r>
              <a:rPr lang="en-US" dirty="0" err="1" smtClean="0">
                <a:solidFill>
                  <a:srgbClr val="000000"/>
                </a:solidFill>
              </a:rPr>
              <a:t>Antimaterie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14307C9-25FD-44D0-B33F-BA88D4521A0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24 </a:t>
            </a:r>
            <a:r>
              <a:rPr lang="en-US" dirty="0" err="1" smtClean="0">
                <a:solidFill>
                  <a:srgbClr val="000000"/>
                </a:solidFill>
              </a:rPr>
              <a:t>april</a:t>
            </a:r>
            <a:r>
              <a:rPr lang="en-US" dirty="0" smtClean="0">
                <a:solidFill>
                  <a:srgbClr val="000000"/>
                </a:solidFill>
              </a:rPr>
              <a:t> 2013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633B03-56E5-4B80-929E-EB584076F10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36600" y="1681163"/>
            <a:ext cx="3666067" cy="17970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05866" y="1681163"/>
            <a:ext cx="3666067" cy="17970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24 </a:t>
            </a:r>
            <a:r>
              <a:rPr lang="en-US" dirty="0" err="1" smtClean="0">
                <a:solidFill>
                  <a:srgbClr val="000000"/>
                </a:solidFill>
              </a:rPr>
              <a:t>september</a:t>
            </a:r>
            <a:r>
              <a:rPr lang="en-US" dirty="0" smtClean="0">
                <a:solidFill>
                  <a:srgbClr val="000000"/>
                </a:solidFill>
              </a:rPr>
              <a:t> 2010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>
                <a:solidFill>
                  <a:srgbClr val="000000"/>
                </a:solidFill>
              </a:rPr>
              <a:t>Materie</a:t>
            </a:r>
            <a:r>
              <a:rPr lang="en-US" dirty="0" smtClean="0">
                <a:solidFill>
                  <a:srgbClr val="000000"/>
                </a:solidFill>
              </a:rPr>
              <a:t> en </a:t>
            </a:r>
            <a:r>
              <a:rPr lang="en-US" dirty="0" err="1" smtClean="0">
                <a:solidFill>
                  <a:srgbClr val="000000"/>
                </a:solidFill>
              </a:rPr>
              <a:t>Antimaterie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24170D-E0D5-429A-84B5-C8A380C2C75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24 </a:t>
            </a:r>
            <a:r>
              <a:rPr lang="en-US" dirty="0" err="1" smtClean="0">
                <a:solidFill>
                  <a:srgbClr val="000000"/>
                </a:solidFill>
              </a:rPr>
              <a:t>september</a:t>
            </a:r>
            <a:r>
              <a:rPr lang="en-US" dirty="0" smtClean="0">
                <a:solidFill>
                  <a:srgbClr val="000000"/>
                </a:solidFill>
              </a:rPr>
              <a:t> 2010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>
                <a:solidFill>
                  <a:srgbClr val="000000"/>
                </a:solidFill>
              </a:rPr>
              <a:t>Materie</a:t>
            </a:r>
            <a:r>
              <a:rPr lang="en-US" dirty="0" smtClean="0">
                <a:solidFill>
                  <a:srgbClr val="000000"/>
                </a:solidFill>
              </a:rPr>
              <a:t> en </a:t>
            </a:r>
            <a:r>
              <a:rPr lang="en-US" dirty="0" err="1" smtClean="0">
                <a:solidFill>
                  <a:srgbClr val="000000"/>
                </a:solidFill>
              </a:rPr>
              <a:t>Antimaterie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14307C9-25FD-44D0-B33F-BA88D4521A0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24 </a:t>
            </a:r>
            <a:r>
              <a:rPr lang="en-US" dirty="0" err="1" smtClean="0">
                <a:solidFill>
                  <a:srgbClr val="000000"/>
                </a:solidFill>
              </a:rPr>
              <a:t>april</a:t>
            </a:r>
            <a:r>
              <a:rPr lang="en-US" dirty="0" smtClean="0">
                <a:solidFill>
                  <a:srgbClr val="000000"/>
                </a:solidFill>
              </a:rPr>
              <a:t> 2013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633B03-56E5-4B80-929E-EB584076F10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24 </a:t>
            </a:r>
            <a:r>
              <a:rPr lang="en-US" dirty="0" err="1" smtClean="0">
                <a:solidFill>
                  <a:srgbClr val="000000"/>
                </a:solidFill>
              </a:rPr>
              <a:t>september</a:t>
            </a:r>
            <a:r>
              <a:rPr lang="en-US" dirty="0" smtClean="0">
                <a:solidFill>
                  <a:srgbClr val="000000"/>
                </a:solidFill>
              </a:rPr>
              <a:t> 2010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>
                <a:solidFill>
                  <a:srgbClr val="000000"/>
                </a:solidFill>
              </a:rPr>
              <a:t>Materie</a:t>
            </a:r>
            <a:r>
              <a:rPr lang="en-US" dirty="0" smtClean="0">
                <a:solidFill>
                  <a:srgbClr val="000000"/>
                </a:solidFill>
              </a:rPr>
              <a:t> en </a:t>
            </a:r>
            <a:r>
              <a:rPr lang="en-US" dirty="0" err="1" smtClean="0">
                <a:solidFill>
                  <a:srgbClr val="000000"/>
                </a:solidFill>
              </a:rPr>
              <a:t>Antimaterie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43E470-F11C-4672-B2EE-D0B6A6AF8D6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3F62B-A8DE-F648-8221-D7DFBDF07EA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4/5/19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B6096-DCA3-9348-A46D-77F2CCC652D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36600" y="1681163"/>
            <a:ext cx="3666067" cy="17970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05866" y="1681163"/>
            <a:ext cx="3666067" cy="17970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24 </a:t>
            </a:r>
            <a:r>
              <a:rPr lang="en-US" dirty="0" err="1" smtClean="0">
                <a:solidFill>
                  <a:srgbClr val="000000"/>
                </a:solidFill>
              </a:rPr>
              <a:t>september</a:t>
            </a:r>
            <a:r>
              <a:rPr lang="en-US" dirty="0" smtClean="0">
                <a:solidFill>
                  <a:srgbClr val="000000"/>
                </a:solidFill>
              </a:rPr>
              <a:t> 2010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>
                <a:solidFill>
                  <a:srgbClr val="000000"/>
                </a:solidFill>
              </a:rPr>
              <a:t>Materie</a:t>
            </a:r>
            <a:r>
              <a:rPr lang="en-US" dirty="0" smtClean="0">
                <a:solidFill>
                  <a:srgbClr val="000000"/>
                </a:solidFill>
              </a:rPr>
              <a:t> en </a:t>
            </a:r>
            <a:r>
              <a:rPr lang="en-US" dirty="0" err="1" smtClean="0">
                <a:solidFill>
                  <a:srgbClr val="000000"/>
                </a:solidFill>
              </a:rPr>
              <a:t>Antimaterie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24170D-E0D5-429A-84B5-C8A380C2C75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24 </a:t>
            </a:r>
            <a:r>
              <a:rPr lang="en-US" dirty="0" err="1" smtClean="0">
                <a:solidFill>
                  <a:srgbClr val="000000"/>
                </a:solidFill>
              </a:rPr>
              <a:t>september</a:t>
            </a:r>
            <a:r>
              <a:rPr lang="en-US" dirty="0" smtClean="0">
                <a:solidFill>
                  <a:srgbClr val="000000"/>
                </a:solidFill>
              </a:rPr>
              <a:t>  2010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>
                <a:solidFill>
                  <a:srgbClr val="000000"/>
                </a:solidFill>
              </a:rPr>
              <a:t>Materie</a:t>
            </a:r>
            <a:r>
              <a:rPr lang="en-US" dirty="0" smtClean="0">
                <a:solidFill>
                  <a:srgbClr val="000000"/>
                </a:solidFill>
              </a:rPr>
              <a:t> en </a:t>
            </a:r>
            <a:r>
              <a:rPr lang="en-US" dirty="0" err="1" smtClean="0">
                <a:solidFill>
                  <a:srgbClr val="000000"/>
                </a:solidFill>
              </a:rPr>
              <a:t>Antimaterie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EE302F-61F5-4A7E-A41A-60E8632AE1B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24 </a:t>
            </a:r>
            <a:r>
              <a:rPr lang="en-US" dirty="0" err="1" smtClean="0">
                <a:solidFill>
                  <a:srgbClr val="000000"/>
                </a:solidFill>
              </a:rPr>
              <a:t>september</a:t>
            </a:r>
            <a:r>
              <a:rPr lang="en-US" dirty="0" smtClean="0">
                <a:solidFill>
                  <a:srgbClr val="000000"/>
                </a:solidFill>
              </a:rPr>
              <a:t> 2010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>
                <a:solidFill>
                  <a:srgbClr val="000000"/>
                </a:solidFill>
              </a:rPr>
              <a:t>Materie</a:t>
            </a:r>
            <a:r>
              <a:rPr lang="en-US" dirty="0" smtClean="0">
                <a:solidFill>
                  <a:srgbClr val="000000"/>
                </a:solidFill>
              </a:rPr>
              <a:t> en </a:t>
            </a:r>
            <a:r>
              <a:rPr lang="en-US" dirty="0" err="1" smtClean="0">
                <a:solidFill>
                  <a:srgbClr val="000000"/>
                </a:solidFill>
              </a:rPr>
              <a:t>Antimaterie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F894A8-DB8D-4A85-9F16-39BFC7E9A2D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24 </a:t>
            </a:r>
            <a:r>
              <a:rPr lang="en-US" dirty="0" err="1" smtClean="0">
                <a:solidFill>
                  <a:srgbClr val="000000"/>
                </a:solidFill>
              </a:rPr>
              <a:t>september</a:t>
            </a:r>
            <a:r>
              <a:rPr lang="en-US" dirty="0" smtClean="0">
                <a:solidFill>
                  <a:srgbClr val="000000"/>
                </a:solidFill>
              </a:rPr>
              <a:t> 2010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>
                <a:solidFill>
                  <a:srgbClr val="000000"/>
                </a:solidFill>
              </a:rPr>
              <a:t>Materie</a:t>
            </a:r>
            <a:r>
              <a:rPr lang="en-US" dirty="0" smtClean="0">
                <a:solidFill>
                  <a:srgbClr val="000000"/>
                </a:solidFill>
              </a:rPr>
              <a:t> en </a:t>
            </a:r>
            <a:r>
              <a:rPr lang="en-US" dirty="0" err="1" smtClean="0">
                <a:solidFill>
                  <a:srgbClr val="000000"/>
                </a:solidFill>
              </a:rPr>
              <a:t>Antimaterie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B85A65-0693-469E-9D32-0672D00FE72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24 </a:t>
            </a:r>
            <a:r>
              <a:rPr lang="en-US" dirty="0" err="1" smtClean="0">
                <a:solidFill>
                  <a:srgbClr val="000000"/>
                </a:solidFill>
              </a:rPr>
              <a:t>september</a:t>
            </a:r>
            <a:r>
              <a:rPr lang="en-US" dirty="0" smtClean="0">
                <a:solidFill>
                  <a:srgbClr val="000000"/>
                </a:solidFill>
              </a:rPr>
              <a:t> 2010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>
                <a:solidFill>
                  <a:srgbClr val="000000"/>
                </a:solidFill>
              </a:rPr>
              <a:t>Materie</a:t>
            </a:r>
            <a:r>
              <a:rPr lang="en-US" dirty="0" smtClean="0">
                <a:solidFill>
                  <a:srgbClr val="000000"/>
                </a:solidFill>
              </a:rPr>
              <a:t> en </a:t>
            </a:r>
            <a:r>
              <a:rPr lang="en-US" dirty="0" err="1" smtClean="0">
                <a:solidFill>
                  <a:srgbClr val="000000"/>
                </a:solidFill>
              </a:rPr>
              <a:t>Antimaterie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7376B2-79DA-4082-8DC3-24CA86D47BC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24 </a:t>
            </a:r>
            <a:r>
              <a:rPr lang="en-US" dirty="0" err="1" smtClean="0">
                <a:solidFill>
                  <a:srgbClr val="000000"/>
                </a:solidFill>
              </a:rPr>
              <a:t>september</a:t>
            </a:r>
            <a:r>
              <a:rPr lang="en-US" dirty="0" smtClean="0">
                <a:solidFill>
                  <a:srgbClr val="000000"/>
                </a:solidFill>
              </a:rPr>
              <a:t> 2010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Waar is de Anti-materie heen?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7A3E39-F8BA-4097-975B-1A85E9D43D7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24 </a:t>
            </a:r>
            <a:r>
              <a:rPr lang="en-US" dirty="0" err="1" smtClean="0">
                <a:solidFill>
                  <a:srgbClr val="000000"/>
                </a:solidFill>
              </a:rPr>
              <a:t>september</a:t>
            </a:r>
            <a:r>
              <a:rPr lang="en-US" dirty="0" smtClean="0">
                <a:solidFill>
                  <a:srgbClr val="000000"/>
                </a:solidFill>
              </a:rPr>
              <a:t> 2010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>
                <a:solidFill>
                  <a:srgbClr val="000000"/>
                </a:solidFill>
              </a:rPr>
              <a:t>Materie</a:t>
            </a:r>
            <a:r>
              <a:rPr lang="en-US" dirty="0" smtClean="0">
                <a:solidFill>
                  <a:srgbClr val="000000"/>
                </a:solidFill>
              </a:rPr>
              <a:t> en </a:t>
            </a:r>
            <a:r>
              <a:rPr lang="en-US" dirty="0" err="1" smtClean="0">
                <a:solidFill>
                  <a:srgbClr val="000000"/>
                </a:solidFill>
              </a:rPr>
              <a:t>Antimaterie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26BADA-5408-45F3-A3D1-944317876CC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44000" y="1"/>
            <a:ext cx="3048000" cy="347821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1"/>
            <a:ext cx="8940800" cy="347821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24 </a:t>
            </a:r>
            <a:r>
              <a:rPr lang="en-US" dirty="0" err="1" smtClean="0">
                <a:solidFill>
                  <a:srgbClr val="000000"/>
                </a:solidFill>
              </a:rPr>
              <a:t>september</a:t>
            </a:r>
            <a:r>
              <a:rPr lang="en-US" dirty="0" smtClean="0">
                <a:solidFill>
                  <a:srgbClr val="000000"/>
                </a:solidFill>
              </a:rPr>
              <a:t> 2010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>
                <a:solidFill>
                  <a:srgbClr val="000000"/>
                </a:solidFill>
              </a:rPr>
              <a:t>Materie</a:t>
            </a:r>
            <a:r>
              <a:rPr lang="en-US" dirty="0" smtClean="0">
                <a:solidFill>
                  <a:srgbClr val="000000"/>
                </a:solidFill>
              </a:rPr>
              <a:t> en </a:t>
            </a:r>
            <a:r>
              <a:rPr lang="en-US" dirty="0" err="1" smtClean="0">
                <a:solidFill>
                  <a:srgbClr val="000000"/>
                </a:solidFill>
              </a:rPr>
              <a:t>Antimaterie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A9AE13-BA4E-4AAC-81F3-921C4047707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736600" y="1681163"/>
            <a:ext cx="3666067" cy="17970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05866" y="1681163"/>
            <a:ext cx="3666067" cy="1797050"/>
          </a:xfrm>
        </p:spPr>
        <p:txBody>
          <a:bodyPr/>
          <a:lstStyle/>
          <a:p>
            <a:endParaRPr lang="nl-N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0" y="6553200"/>
            <a:ext cx="254000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24 </a:t>
            </a:r>
            <a:r>
              <a:rPr lang="en-US" dirty="0" err="1" smtClean="0">
                <a:solidFill>
                  <a:srgbClr val="000000"/>
                </a:solidFill>
              </a:rPr>
              <a:t>september</a:t>
            </a:r>
            <a:r>
              <a:rPr lang="en-US" dirty="0" smtClean="0">
                <a:solidFill>
                  <a:srgbClr val="000000"/>
                </a:solidFill>
              </a:rPr>
              <a:t> 2010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805767" y="6553200"/>
            <a:ext cx="4758267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err="1" smtClean="0">
                <a:solidFill>
                  <a:srgbClr val="000000"/>
                </a:solidFill>
              </a:rPr>
              <a:t>Materie</a:t>
            </a:r>
            <a:r>
              <a:rPr lang="en-US" dirty="0" smtClean="0">
                <a:solidFill>
                  <a:srgbClr val="000000"/>
                </a:solidFill>
              </a:rPr>
              <a:t> en </a:t>
            </a:r>
            <a:r>
              <a:rPr lang="en-US" dirty="0" err="1" smtClean="0">
                <a:solidFill>
                  <a:srgbClr val="000000"/>
                </a:solidFill>
              </a:rPr>
              <a:t>Antimaterie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652000" y="6530976"/>
            <a:ext cx="2540000" cy="327025"/>
          </a:xfrm>
        </p:spPr>
        <p:txBody>
          <a:bodyPr/>
          <a:lstStyle>
            <a:lvl1pPr>
              <a:defRPr/>
            </a:lvl1pPr>
          </a:lstStyle>
          <a:p>
            <a:fld id="{6612C86E-31D1-420E-AC2F-806EECB0CAC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14307C9-25FD-44D0-B33F-BA88D4521A0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3F62B-A8DE-F648-8221-D7DFBDF07EA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4/5/19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B6096-DCA3-9348-A46D-77F2CCC652D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nl-N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  <a:lvl2pPr>
              <a:defRPr baseline="0">
                <a:solidFill>
                  <a:schemeClr val="bg1"/>
                </a:solidFill>
              </a:defRPr>
            </a:lvl2pPr>
            <a:lvl3pPr>
              <a:defRPr baseline="0">
                <a:solidFill>
                  <a:schemeClr val="bg1"/>
                </a:solidFill>
              </a:defRPr>
            </a:lvl3pPr>
            <a:lvl4pPr>
              <a:defRPr baseline="0">
                <a:solidFill>
                  <a:schemeClr val="bg1"/>
                </a:solidFill>
              </a:defRPr>
            </a:lvl4pPr>
            <a:lvl5pPr>
              <a:defRPr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nl-N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652000" y="6933296"/>
            <a:ext cx="2540000" cy="327025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43E470-F11C-4672-B2EE-D0B6A6AF8D6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36600" y="1681163"/>
            <a:ext cx="3666067" cy="17970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05866" y="1681163"/>
            <a:ext cx="3666067" cy="17970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24170D-E0D5-429A-84B5-C8A380C2C75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 2010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EE302F-61F5-4A7E-A41A-60E8632AE1B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F894A8-DB8D-4A85-9F16-39BFC7E9A2D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B85A65-0693-469E-9D32-0672D00FE72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7376B2-79DA-4082-8DC3-24CA86D47BC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Waar is de Anti-materie heen?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7A3E39-F8BA-4097-975B-1A85E9D43D7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26BADA-5408-45F3-A3D1-944317876CC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44000" y="1"/>
            <a:ext cx="3048000" cy="347821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1"/>
            <a:ext cx="8940800" cy="347821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A9AE13-BA4E-4AAC-81F3-921C4047707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3F62B-A8DE-F648-8221-D7DFBDF07EA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4/5/19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B6096-DCA3-9348-A46D-77F2CCC652D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736600" y="1681163"/>
            <a:ext cx="3666067" cy="17970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05866" y="1681163"/>
            <a:ext cx="3666067" cy="1797050"/>
          </a:xfrm>
        </p:spPr>
        <p:txBody>
          <a:bodyPr/>
          <a:lstStyle/>
          <a:p>
            <a:endParaRPr lang="nl-N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0" y="6553200"/>
            <a:ext cx="254000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805767" y="6553200"/>
            <a:ext cx="4758267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652000" y="6530976"/>
            <a:ext cx="2540000" cy="327025"/>
          </a:xfrm>
        </p:spPr>
        <p:txBody>
          <a:bodyPr/>
          <a:lstStyle>
            <a:lvl1pPr>
              <a:defRPr/>
            </a:lvl1pPr>
          </a:lstStyle>
          <a:p>
            <a:fld id="{6612C86E-31D1-420E-AC2F-806EECB0CAC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88140" y="1806482"/>
            <a:ext cx="10363200" cy="1470025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nl-NL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aseline="0">
                <a:solidFill>
                  <a:schemeClr val="bg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 smtClean="0"/>
              <a:t>Click to edit Master subtitle style</a:t>
            </a:r>
            <a:endParaRPr lang="nl-N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fld id="{814307C9-25FD-44D0-B33F-BA88D4521A09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nl-N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633B03-56E5-4B80-929E-EB584076F105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>
                <a:solidFill>
                  <a:srgbClr val="FFFFFF"/>
                </a:solidFill>
              </a:rPr>
              <a:t>24 </a:t>
            </a:r>
            <a:r>
              <a:rPr lang="en-US" dirty="0" err="1" smtClean="0">
                <a:solidFill>
                  <a:srgbClr val="FFFFFF"/>
                </a:solidFill>
              </a:rPr>
              <a:t>september</a:t>
            </a:r>
            <a:r>
              <a:rPr lang="en-US" dirty="0" smtClean="0">
                <a:solidFill>
                  <a:srgbClr val="FFFFFF"/>
                </a:solidFill>
              </a:rPr>
              <a:t> 2010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>
                <a:solidFill>
                  <a:srgbClr val="FFFFFF"/>
                </a:solidFill>
              </a:rPr>
              <a:t>Materie</a:t>
            </a:r>
            <a:r>
              <a:rPr lang="en-US" dirty="0" smtClean="0">
                <a:solidFill>
                  <a:srgbClr val="FFFFFF"/>
                </a:solidFill>
              </a:rPr>
              <a:t> en </a:t>
            </a:r>
            <a:r>
              <a:rPr lang="en-US" dirty="0" err="1" smtClean="0">
                <a:solidFill>
                  <a:srgbClr val="FFFFFF"/>
                </a:solidFill>
              </a:rPr>
              <a:t>Antimaterie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43E470-F11C-4672-B2EE-D0B6A6AF8D6C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36600" y="1681163"/>
            <a:ext cx="3666067" cy="179705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nl-NL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05866" y="1681163"/>
            <a:ext cx="3666067" cy="179705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>
                <a:solidFill>
                  <a:srgbClr val="FFFFFF"/>
                </a:solidFill>
              </a:rPr>
              <a:t>24 </a:t>
            </a:r>
            <a:r>
              <a:rPr lang="en-US" dirty="0" err="1" smtClean="0">
                <a:solidFill>
                  <a:srgbClr val="FFFFFF"/>
                </a:solidFill>
              </a:rPr>
              <a:t>september</a:t>
            </a:r>
            <a:r>
              <a:rPr lang="en-US" dirty="0" smtClean="0">
                <a:solidFill>
                  <a:srgbClr val="FFFFFF"/>
                </a:solidFill>
              </a:rPr>
              <a:t> 2010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>
                <a:solidFill>
                  <a:srgbClr val="FFFFFF"/>
                </a:solidFill>
              </a:rPr>
              <a:t>Materie</a:t>
            </a:r>
            <a:r>
              <a:rPr lang="en-US" dirty="0" smtClean="0">
                <a:solidFill>
                  <a:srgbClr val="FFFFFF"/>
                </a:solidFill>
              </a:rPr>
              <a:t> en </a:t>
            </a:r>
            <a:r>
              <a:rPr lang="en-US" dirty="0" err="1" smtClean="0">
                <a:solidFill>
                  <a:srgbClr val="FFFFFF"/>
                </a:solidFill>
              </a:rPr>
              <a:t>Antimaterie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24170D-E0D5-429A-84B5-C8A380C2C759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>
                <a:solidFill>
                  <a:srgbClr val="FFFFFF"/>
                </a:solidFill>
              </a:rPr>
              <a:t>24 </a:t>
            </a:r>
            <a:r>
              <a:rPr lang="en-US" dirty="0" err="1" smtClean="0">
                <a:solidFill>
                  <a:srgbClr val="FFFFFF"/>
                </a:solidFill>
              </a:rPr>
              <a:t>september</a:t>
            </a:r>
            <a:r>
              <a:rPr lang="en-US" dirty="0" smtClean="0">
                <a:solidFill>
                  <a:srgbClr val="FFFFFF"/>
                </a:solidFill>
              </a:rPr>
              <a:t>  2010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>
                <a:solidFill>
                  <a:srgbClr val="FFFFFF"/>
                </a:solidFill>
              </a:rPr>
              <a:t>Materie</a:t>
            </a:r>
            <a:r>
              <a:rPr lang="en-US" dirty="0" smtClean="0">
                <a:solidFill>
                  <a:srgbClr val="FFFFFF"/>
                </a:solidFill>
              </a:rPr>
              <a:t> en </a:t>
            </a:r>
            <a:r>
              <a:rPr lang="en-US" dirty="0" err="1" smtClean="0">
                <a:solidFill>
                  <a:srgbClr val="FFFFFF"/>
                </a:solidFill>
              </a:rPr>
              <a:t>Antimaterie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EE302F-61F5-4A7E-A41A-60E8632AE1B8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>
                <a:solidFill>
                  <a:srgbClr val="FFFFFF"/>
                </a:solidFill>
              </a:rPr>
              <a:t>24 </a:t>
            </a:r>
            <a:r>
              <a:rPr lang="en-US" dirty="0" err="1" smtClean="0">
                <a:solidFill>
                  <a:srgbClr val="FFFFFF"/>
                </a:solidFill>
              </a:rPr>
              <a:t>september</a:t>
            </a:r>
            <a:r>
              <a:rPr lang="en-US" dirty="0" smtClean="0">
                <a:solidFill>
                  <a:srgbClr val="FFFFFF"/>
                </a:solidFill>
              </a:rPr>
              <a:t> 2010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>
                <a:solidFill>
                  <a:srgbClr val="FFFFFF"/>
                </a:solidFill>
              </a:rPr>
              <a:t>Materie</a:t>
            </a:r>
            <a:r>
              <a:rPr lang="en-US" dirty="0" smtClean="0">
                <a:solidFill>
                  <a:srgbClr val="FFFFFF"/>
                </a:solidFill>
              </a:rPr>
              <a:t> en </a:t>
            </a:r>
            <a:r>
              <a:rPr lang="en-US" dirty="0" err="1" smtClean="0">
                <a:solidFill>
                  <a:srgbClr val="FFFFFF"/>
                </a:solidFill>
              </a:rPr>
              <a:t>Antimaterie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F894A8-DB8D-4A85-9F16-39BFC7E9A2D1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>
                <a:solidFill>
                  <a:srgbClr val="FFFFFF"/>
                </a:solidFill>
              </a:rPr>
              <a:t>24 </a:t>
            </a:r>
            <a:r>
              <a:rPr lang="en-US" dirty="0" err="1" smtClean="0">
                <a:solidFill>
                  <a:srgbClr val="FFFFFF"/>
                </a:solidFill>
              </a:rPr>
              <a:t>september</a:t>
            </a:r>
            <a:r>
              <a:rPr lang="en-US" dirty="0" smtClean="0">
                <a:solidFill>
                  <a:srgbClr val="FFFFFF"/>
                </a:solidFill>
              </a:rPr>
              <a:t> 2010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>
                <a:solidFill>
                  <a:srgbClr val="FFFFFF"/>
                </a:solidFill>
              </a:rPr>
              <a:t>Materie</a:t>
            </a:r>
            <a:r>
              <a:rPr lang="en-US" dirty="0" smtClean="0">
                <a:solidFill>
                  <a:srgbClr val="FFFFFF"/>
                </a:solidFill>
              </a:rPr>
              <a:t> en </a:t>
            </a:r>
            <a:r>
              <a:rPr lang="en-US" dirty="0" err="1" smtClean="0">
                <a:solidFill>
                  <a:srgbClr val="FFFFFF"/>
                </a:solidFill>
              </a:rPr>
              <a:t>Antimaterie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B85A65-0693-469E-9D32-0672D00FE726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>
                <a:solidFill>
                  <a:srgbClr val="FFFFFF"/>
                </a:solidFill>
              </a:rPr>
              <a:t>24 </a:t>
            </a:r>
            <a:r>
              <a:rPr lang="en-US" dirty="0" err="1" smtClean="0">
                <a:solidFill>
                  <a:srgbClr val="FFFFFF"/>
                </a:solidFill>
              </a:rPr>
              <a:t>september</a:t>
            </a:r>
            <a:r>
              <a:rPr lang="en-US" dirty="0" smtClean="0">
                <a:solidFill>
                  <a:srgbClr val="FFFFFF"/>
                </a:solidFill>
              </a:rPr>
              <a:t> 2010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>
                <a:solidFill>
                  <a:srgbClr val="FFFFFF"/>
                </a:solidFill>
              </a:rPr>
              <a:t>Materie</a:t>
            </a:r>
            <a:r>
              <a:rPr lang="en-US" dirty="0" smtClean="0">
                <a:solidFill>
                  <a:srgbClr val="FFFFFF"/>
                </a:solidFill>
              </a:rPr>
              <a:t> en </a:t>
            </a:r>
            <a:r>
              <a:rPr lang="en-US" dirty="0" err="1" smtClean="0">
                <a:solidFill>
                  <a:srgbClr val="FFFFFF"/>
                </a:solidFill>
              </a:rPr>
              <a:t>Antimaterie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7376B2-79DA-4082-8DC3-24CA86D47BCE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>
                <a:solidFill>
                  <a:srgbClr val="FFFFFF"/>
                </a:solidFill>
              </a:rPr>
              <a:t>24 </a:t>
            </a:r>
            <a:r>
              <a:rPr lang="en-US" dirty="0" err="1" smtClean="0">
                <a:solidFill>
                  <a:srgbClr val="FFFFFF"/>
                </a:solidFill>
              </a:rPr>
              <a:t>september</a:t>
            </a:r>
            <a:r>
              <a:rPr lang="en-US" dirty="0" smtClean="0">
                <a:solidFill>
                  <a:srgbClr val="FFFFFF"/>
                </a:solidFill>
              </a:rPr>
              <a:t> 2010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FFFFFF"/>
                </a:solidFill>
              </a:rPr>
              <a:t>Waar is de Anti-materie heen?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7A3E39-F8BA-4097-975B-1A85E9D43D7E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3F62B-A8DE-F648-8221-D7DFBDF07EA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4/5/19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B6096-DCA3-9348-A46D-77F2CCC652D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36600" y="1681163"/>
            <a:ext cx="7535333" cy="179705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>
                <a:solidFill>
                  <a:srgbClr val="FFFFFF"/>
                </a:solidFill>
              </a:rPr>
              <a:t>24 </a:t>
            </a:r>
            <a:r>
              <a:rPr lang="en-US" dirty="0" err="1" smtClean="0">
                <a:solidFill>
                  <a:srgbClr val="FFFFFF"/>
                </a:solidFill>
              </a:rPr>
              <a:t>september</a:t>
            </a:r>
            <a:r>
              <a:rPr lang="en-US" dirty="0" smtClean="0">
                <a:solidFill>
                  <a:srgbClr val="FFFFFF"/>
                </a:solidFill>
              </a:rPr>
              <a:t> 2010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>
                <a:solidFill>
                  <a:srgbClr val="FFFFFF"/>
                </a:solidFill>
              </a:rPr>
              <a:t>Materie</a:t>
            </a:r>
            <a:r>
              <a:rPr lang="en-US" dirty="0" smtClean="0">
                <a:solidFill>
                  <a:srgbClr val="FFFFFF"/>
                </a:solidFill>
              </a:rPr>
              <a:t> en </a:t>
            </a:r>
            <a:r>
              <a:rPr lang="en-US" dirty="0" err="1" smtClean="0">
                <a:solidFill>
                  <a:srgbClr val="FFFFFF"/>
                </a:solidFill>
              </a:rPr>
              <a:t>Antimaterie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26BADA-5408-45F3-A3D1-944317876CC1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44000" y="1"/>
            <a:ext cx="3048000" cy="347821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1"/>
            <a:ext cx="8940800" cy="347821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>
                <a:solidFill>
                  <a:srgbClr val="FFFFFF"/>
                </a:solidFill>
              </a:rPr>
              <a:t>24 </a:t>
            </a:r>
            <a:r>
              <a:rPr lang="en-US" dirty="0" err="1" smtClean="0">
                <a:solidFill>
                  <a:srgbClr val="FFFFFF"/>
                </a:solidFill>
              </a:rPr>
              <a:t>september</a:t>
            </a:r>
            <a:r>
              <a:rPr lang="en-US" dirty="0" smtClean="0">
                <a:solidFill>
                  <a:srgbClr val="FFFFFF"/>
                </a:solidFill>
              </a:rPr>
              <a:t> 2010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>
                <a:solidFill>
                  <a:srgbClr val="FFFFFF"/>
                </a:solidFill>
              </a:rPr>
              <a:t>Materie</a:t>
            </a:r>
            <a:r>
              <a:rPr lang="en-US" dirty="0" smtClean="0">
                <a:solidFill>
                  <a:srgbClr val="FFFFFF"/>
                </a:solidFill>
              </a:rPr>
              <a:t> en </a:t>
            </a:r>
            <a:r>
              <a:rPr lang="en-US" dirty="0" err="1" smtClean="0">
                <a:solidFill>
                  <a:srgbClr val="FFFFFF"/>
                </a:solidFill>
              </a:rPr>
              <a:t>Antimaterie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A9AE13-BA4E-4AAC-81F3-921C40477071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736600" y="1681163"/>
            <a:ext cx="3666067" cy="17970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05866" y="1681163"/>
            <a:ext cx="3666067" cy="1797050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0" y="6553200"/>
            <a:ext cx="254000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>
                <a:solidFill>
                  <a:srgbClr val="FFFFFF"/>
                </a:solidFill>
              </a:rPr>
              <a:t>24 </a:t>
            </a:r>
            <a:r>
              <a:rPr lang="en-US" dirty="0" err="1" smtClean="0">
                <a:solidFill>
                  <a:srgbClr val="FFFFFF"/>
                </a:solidFill>
              </a:rPr>
              <a:t>september</a:t>
            </a:r>
            <a:r>
              <a:rPr lang="en-US" dirty="0" smtClean="0">
                <a:solidFill>
                  <a:srgbClr val="FFFFFF"/>
                </a:solidFill>
              </a:rPr>
              <a:t> 2010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805767" y="6553200"/>
            <a:ext cx="4758267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err="1" smtClean="0">
                <a:solidFill>
                  <a:srgbClr val="FFFFFF"/>
                </a:solidFill>
              </a:rPr>
              <a:t>Materie</a:t>
            </a:r>
            <a:r>
              <a:rPr lang="en-US" dirty="0" smtClean="0">
                <a:solidFill>
                  <a:srgbClr val="FFFFFF"/>
                </a:solidFill>
              </a:rPr>
              <a:t> en </a:t>
            </a:r>
            <a:r>
              <a:rPr lang="en-US" dirty="0" err="1" smtClean="0">
                <a:solidFill>
                  <a:srgbClr val="FFFFFF"/>
                </a:solidFill>
              </a:rPr>
              <a:t>Antimaterie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652000" y="6530976"/>
            <a:ext cx="2540000" cy="327025"/>
          </a:xfrm>
        </p:spPr>
        <p:txBody>
          <a:bodyPr/>
          <a:lstStyle>
            <a:lvl1pPr>
              <a:defRPr/>
            </a:lvl1pPr>
          </a:lstStyle>
          <a:p>
            <a:fld id="{6612C86E-31D1-420E-AC2F-806EECB0CAC1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nl-N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6600" y="1681163"/>
            <a:ext cx="7535333" cy="1797050"/>
          </a:xfrm>
          <a:prstGeom prst="rect">
            <a:avLst/>
          </a:prstGeo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  <a:lvl2pPr>
              <a:defRPr baseline="0">
                <a:solidFill>
                  <a:schemeClr val="bg1"/>
                </a:solidFill>
              </a:defRPr>
            </a:lvl2pPr>
            <a:lvl3pPr>
              <a:defRPr baseline="0">
                <a:solidFill>
                  <a:schemeClr val="bg1"/>
                </a:solidFill>
              </a:defRPr>
            </a:lvl3pPr>
            <a:lvl4pPr>
              <a:defRPr baseline="0">
                <a:solidFill>
                  <a:schemeClr val="bg1"/>
                </a:solidFill>
              </a:defRPr>
            </a:lvl4pPr>
            <a:lvl5pPr>
              <a:defRPr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nl-N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652000" y="6543334"/>
            <a:ext cx="2540000" cy="327025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fld id="{01633B03-56E5-4B80-929E-EB584076F105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r>
              <a:rPr lang="en-US" dirty="0" smtClean="0">
                <a:solidFill>
                  <a:srgbClr val="FFFFFF"/>
                </a:solidFill>
              </a:rPr>
              <a:t>/89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88140" y="1806482"/>
            <a:ext cx="10363200" cy="1470025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nl-NL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aseline="0">
                <a:solidFill>
                  <a:schemeClr val="bg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 smtClean="0"/>
              <a:t>Click to edit Master subtitle style</a:t>
            </a:r>
            <a:endParaRPr lang="nl-N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fld id="{814307C9-25FD-44D0-B33F-BA88D4521A09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nl-N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633B03-56E5-4B80-929E-EB584076F105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>
                <a:solidFill>
                  <a:srgbClr val="FFFFFF"/>
                </a:solidFill>
              </a:rPr>
              <a:t>24 </a:t>
            </a:r>
            <a:r>
              <a:rPr lang="en-US" dirty="0" err="1" smtClean="0">
                <a:solidFill>
                  <a:srgbClr val="FFFFFF"/>
                </a:solidFill>
              </a:rPr>
              <a:t>september</a:t>
            </a:r>
            <a:r>
              <a:rPr lang="en-US" dirty="0" smtClean="0">
                <a:solidFill>
                  <a:srgbClr val="FFFFFF"/>
                </a:solidFill>
              </a:rPr>
              <a:t> 2010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>
                <a:solidFill>
                  <a:srgbClr val="FFFFFF"/>
                </a:solidFill>
              </a:rPr>
              <a:t>Materie</a:t>
            </a:r>
            <a:r>
              <a:rPr lang="en-US" dirty="0" smtClean="0">
                <a:solidFill>
                  <a:srgbClr val="FFFFFF"/>
                </a:solidFill>
              </a:rPr>
              <a:t> en </a:t>
            </a:r>
            <a:r>
              <a:rPr lang="en-US" dirty="0" err="1" smtClean="0">
                <a:solidFill>
                  <a:srgbClr val="FFFFFF"/>
                </a:solidFill>
              </a:rPr>
              <a:t>Antimaterie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43E470-F11C-4672-B2EE-D0B6A6AF8D6C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36600" y="1681163"/>
            <a:ext cx="3666067" cy="179705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nl-NL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05866" y="1681163"/>
            <a:ext cx="3666067" cy="179705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>
                <a:solidFill>
                  <a:srgbClr val="FFFFFF"/>
                </a:solidFill>
              </a:rPr>
              <a:t>24 </a:t>
            </a:r>
            <a:r>
              <a:rPr lang="en-US" dirty="0" err="1" smtClean="0">
                <a:solidFill>
                  <a:srgbClr val="FFFFFF"/>
                </a:solidFill>
              </a:rPr>
              <a:t>september</a:t>
            </a:r>
            <a:r>
              <a:rPr lang="en-US" dirty="0" smtClean="0">
                <a:solidFill>
                  <a:srgbClr val="FFFFFF"/>
                </a:solidFill>
              </a:rPr>
              <a:t> 2010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>
                <a:solidFill>
                  <a:srgbClr val="FFFFFF"/>
                </a:solidFill>
              </a:rPr>
              <a:t>Materie</a:t>
            </a:r>
            <a:r>
              <a:rPr lang="en-US" dirty="0" smtClean="0">
                <a:solidFill>
                  <a:srgbClr val="FFFFFF"/>
                </a:solidFill>
              </a:rPr>
              <a:t> en </a:t>
            </a:r>
            <a:r>
              <a:rPr lang="en-US" dirty="0" err="1" smtClean="0">
                <a:solidFill>
                  <a:srgbClr val="FFFFFF"/>
                </a:solidFill>
              </a:rPr>
              <a:t>Antimaterie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24170D-E0D5-429A-84B5-C8A380C2C759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>
                <a:solidFill>
                  <a:srgbClr val="FFFFFF"/>
                </a:solidFill>
              </a:rPr>
              <a:t>24 </a:t>
            </a:r>
            <a:r>
              <a:rPr lang="en-US" dirty="0" err="1" smtClean="0">
                <a:solidFill>
                  <a:srgbClr val="FFFFFF"/>
                </a:solidFill>
              </a:rPr>
              <a:t>september</a:t>
            </a:r>
            <a:r>
              <a:rPr lang="en-US" dirty="0" smtClean="0">
                <a:solidFill>
                  <a:srgbClr val="FFFFFF"/>
                </a:solidFill>
              </a:rPr>
              <a:t>  2010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>
                <a:solidFill>
                  <a:srgbClr val="FFFFFF"/>
                </a:solidFill>
              </a:rPr>
              <a:t>Materie</a:t>
            </a:r>
            <a:r>
              <a:rPr lang="en-US" dirty="0" smtClean="0">
                <a:solidFill>
                  <a:srgbClr val="FFFFFF"/>
                </a:solidFill>
              </a:rPr>
              <a:t> en </a:t>
            </a:r>
            <a:r>
              <a:rPr lang="en-US" dirty="0" err="1" smtClean="0">
                <a:solidFill>
                  <a:srgbClr val="FFFFFF"/>
                </a:solidFill>
              </a:rPr>
              <a:t>Antimaterie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EE302F-61F5-4A7E-A41A-60E8632AE1B8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>
                <a:solidFill>
                  <a:srgbClr val="FFFFFF"/>
                </a:solidFill>
              </a:rPr>
              <a:t>24 </a:t>
            </a:r>
            <a:r>
              <a:rPr lang="en-US" dirty="0" err="1" smtClean="0">
                <a:solidFill>
                  <a:srgbClr val="FFFFFF"/>
                </a:solidFill>
              </a:rPr>
              <a:t>september</a:t>
            </a:r>
            <a:r>
              <a:rPr lang="en-US" dirty="0" smtClean="0">
                <a:solidFill>
                  <a:srgbClr val="FFFFFF"/>
                </a:solidFill>
              </a:rPr>
              <a:t> 2010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>
                <a:solidFill>
                  <a:srgbClr val="FFFFFF"/>
                </a:solidFill>
              </a:rPr>
              <a:t>Materie</a:t>
            </a:r>
            <a:r>
              <a:rPr lang="en-US" dirty="0" smtClean="0">
                <a:solidFill>
                  <a:srgbClr val="FFFFFF"/>
                </a:solidFill>
              </a:rPr>
              <a:t> en </a:t>
            </a:r>
            <a:r>
              <a:rPr lang="en-US" dirty="0" err="1" smtClean="0">
                <a:solidFill>
                  <a:srgbClr val="FFFFFF"/>
                </a:solidFill>
              </a:rPr>
              <a:t>Antimaterie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F894A8-DB8D-4A85-9F16-39BFC7E9A2D1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3F62B-A8DE-F648-8221-D7DFBDF07EA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4/5/19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B6096-DCA3-9348-A46D-77F2CCC652D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>
                <a:solidFill>
                  <a:srgbClr val="FFFFFF"/>
                </a:solidFill>
              </a:rPr>
              <a:t>24 </a:t>
            </a:r>
            <a:r>
              <a:rPr lang="en-US" dirty="0" err="1" smtClean="0">
                <a:solidFill>
                  <a:srgbClr val="FFFFFF"/>
                </a:solidFill>
              </a:rPr>
              <a:t>september</a:t>
            </a:r>
            <a:r>
              <a:rPr lang="en-US" dirty="0" smtClean="0">
                <a:solidFill>
                  <a:srgbClr val="FFFFFF"/>
                </a:solidFill>
              </a:rPr>
              <a:t> 2010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>
                <a:solidFill>
                  <a:srgbClr val="FFFFFF"/>
                </a:solidFill>
              </a:rPr>
              <a:t>Materie</a:t>
            </a:r>
            <a:r>
              <a:rPr lang="en-US" dirty="0" smtClean="0">
                <a:solidFill>
                  <a:srgbClr val="FFFFFF"/>
                </a:solidFill>
              </a:rPr>
              <a:t> en </a:t>
            </a:r>
            <a:r>
              <a:rPr lang="en-US" dirty="0" err="1" smtClean="0">
                <a:solidFill>
                  <a:srgbClr val="FFFFFF"/>
                </a:solidFill>
              </a:rPr>
              <a:t>Antimaterie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B85A65-0693-469E-9D32-0672D00FE726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>
                <a:solidFill>
                  <a:srgbClr val="FFFFFF"/>
                </a:solidFill>
              </a:rPr>
              <a:t>24 </a:t>
            </a:r>
            <a:r>
              <a:rPr lang="en-US" dirty="0" err="1" smtClean="0">
                <a:solidFill>
                  <a:srgbClr val="FFFFFF"/>
                </a:solidFill>
              </a:rPr>
              <a:t>september</a:t>
            </a:r>
            <a:r>
              <a:rPr lang="en-US" dirty="0" smtClean="0">
                <a:solidFill>
                  <a:srgbClr val="FFFFFF"/>
                </a:solidFill>
              </a:rPr>
              <a:t> 2010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>
                <a:solidFill>
                  <a:srgbClr val="FFFFFF"/>
                </a:solidFill>
              </a:rPr>
              <a:t>Materie</a:t>
            </a:r>
            <a:r>
              <a:rPr lang="en-US" dirty="0" smtClean="0">
                <a:solidFill>
                  <a:srgbClr val="FFFFFF"/>
                </a:solidFill>
              </a:rPr>
              <a:t> en </a:t>
            </a:r>
            <a:r>
              <a:rPr lang="en-US" dirty="0" err="1" smtClean="0">
                <a:solidFill>
                  <a:srgbClr val="FFFFFF"/>
                </a:solidFill>
              </a:rPr>
              <a:t>Antimaterie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7376B2-79DA-4082-8DC3-24CA86D47BCE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>
                <a:solidFill>
                  <a:srgbClr val="FFFFFF"/>
                </a:solidFill>
              </a:rPr>
              <a:t>24 </a:t>
            </a:r>
            <a:r>
              <a:rPr lang="en-US" dirty="0" err="1" smtClean="0">
                <a:solidFill>
                  <a:srgbClr val="FFFFFF"/>
                </a:solidFill>
              </a:rPr>
              <a:t>september</a:t>
            </a:r>
            <a:r>
              <a:rPr lang="en-US" dirty="0" smtClean="0">
                <a:solidFill>
                  <a:srgbClr val="FFFFFF"/>
                </a:solidFill>
              </a:rPr>
              <a:t> 2010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FFFFFF"/>
                </a:solidFill>
              </a:rPr>
              <a:t>Waar is de Anti-materie heen?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7A3E39-F8BA-4097-975B-1A85E9D43D7E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36600" y="1681163"/>
            <a:ext cx="7535333" cy="179705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>
                <a:solidFill>
                  <a:srgbClr val="FFFFFF"/>
                </a:solidFill>
              </a:rPr>
              <a:t>24 </a:t>
            </a:r>
            <a:r>
              <a:rPr lang="en-US" dirty="0" err="1" smtClean="0">
                <a:solidFill>
                  <a:srgbClr val="FFFFFF"/>
                </a:solidFill>
              </a:rPr>
              <a:t>september</a:t>
            </a:r>
            <a:r>
              <a:rPr lang="en-US" dirty="0" smtClean="0">
                <a:solidFill>
                  <a:srgbClr val="FFFFFF"/>
                </a:solidFill>
              </a:rPr>
              <a:t> 2010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>
                <a:solidFill>
                  <a:srgbClr val="FFFFFF"/>
                </a:solidFill>
              </a:rPr>
              <a:t>Materie</a:t>
            </a:r>
            <a:r>
              <a:rPr lang="en-US" dirty="0" smtClean="0">
                <a:solidFill>
                  <a:srgbClr val="FFFFFF"/>
                </a:solidFill>
              </a:rPr>
              <a:t> en </a:t>
            </a:r>
            <a:r>
              <a:rPr lang="en-US" dirty="0" err="1" smtClean="0">
                <a:solidFill>
                  <a:srgbClr val="FFFFFF"/>
                </a:solidFill>
              </a:rPr>
              <a:t>Antimaterie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26BADA-5408-45F3-A3D1-944317876CC1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44000" y="1"/>
            <a:ext cx="3048000" cy="347821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1"/>
            <a:ext cx="8940800" cy="347821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>
                <a:solidFill>
                  <a:srgbClr val="FFFFFF"/>
                </a:solidFill>
              </a:rPr>
              <a:t>24 </a:t>
            </a:r>
            <a:r>
              <a:rPr lang="en-US" dirty="0" err="1" smtClean="0">
                <a:solidFill>
                  <a:srgbClr val="FFFFFF"/>
                </a:solidFill>
              </a:rPr>
              <a:t>september</a:t>
            </a:r>
            <a:r>
              <a:rPr lang="en-US" dirty="0" smtClean="0">
                <a:solidFill>
                  <a:srgbClr val="FFFFFF"/>
                </a:solidFill>
              </a:rPr>
              <a:t> 2010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>
                <a:solidFill>
                  <a:srgbClr val="FFFFFF"/>
                </a:solidFill>
              </a:rPr>
              <a:t>Materie</a:t>
            </a:r>
            <a:r>
              <a:rPr lang="en-US" dirty="0" smtClean="0">
                <a:solidFill>
                  <a:srgbClr val="FFFFFF"/>
                </a:solidFill>
              </a:rPr>
              <a:t> en </a:t>
            </a:r>
            <a:r>
              <a:rPr lang="en-US" dirty="0" err="1" smtClean="0">
                <a:solidFill>
                  <a:srgbClr val="FFFFFF"/>
                </a:solidFill>
              </a:rPr>
              <a:t>Antimaterie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A9AE13-BA4E-4AAC-81F3-921C40477071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736600" y="1681163"/>
            <a:ext cx="3666067" cy="17970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05866" y="1681163"/>
            <a:ext cx="3666067" cy="1797050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0" y="6553200"/>
            <a:ext cx="254000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>
                <a:solidFill>
                  <a:srgbClr val="FFFFFF"/>
                </a:solidFill>
              </a:rPr>
              <a:t>24 </a:t>
            </a:r>
            <a:r>
              <a:rPr lang="en-US" dirty="0" err="1" smtClean="0">
                <a:solidFill>
                  <a:srgbClr val="FFFFFF"/>
                </a:solidFill>
              </a:rPr>
              <a:t>september</a:t>
            </a:r>
            <a:r>
              <a:rPr lang="en-US" dirty="0" smtClean="0">
                <a:solidFill>
                  <a:srgbClr val="FFFFFF"/>
                </a:solidFill>
              </a:rPr>
              <a:t> 2010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805767" y="6553200"/>
            <a:ext cx="4758267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err="1" smtClean="0">
                <a:solidFill>
                  <a:srgbClr val="FFFFFF"/>
                </a:solidFill>
              </a:rPr>
              <a:t>Materie</a:t>
            </a:r>
            <a:r>
              <a:rPr lang="en-US" dirty="0" smtClean="0">
                <a:solidFill>
                  <a:srgbClr val="FFFFFF"/>
                </a:solidFill>
              </a:rPr>
              <a:t> en </a:t>
            </a:r>
            <a:r>
              <a:rPr lang="en-US" dirty="0" err="1" smtClean="0">
                <a:solidFill>
                  <a:srgbClr val="FFFFFF"/>
                </a:solidFill>
              </a:rPr>
              <a:t>Antimaterie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652000" y="6530976"/>
            <a:ext cx="2540000" cy="327025"/>
          </a:xfrm>
        </p:spPr>
        <p:txBody>
          <a:bodyPr/>
          <a:lstStyle>
            <a:lvl1pPr>
              <a:defRPr/>
            </a:lvl1pPr>
          </a:lstStyle>
          <a:p>
            <a:fld id="{6612C86E-31D1-420E-AC2F-806EECB0CAC1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nl-N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6600" y="1681163"/>
            <a:ext cx="7535333" cy="1797050"/>
          </a:xfrm>
          <a:prstGeom prst="rect">
            <a:avLst/>
          </a:prstGeo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  <a:lvl2pPr>
              <a:defRPr baseline="0">
                <a:solidFill>
                  <a:schemeClr val="bg1"/>
                </a:solidFill>
              </a:defRPr>
            </a:lvl2pPr>
            <a:lvl3pPr>
              <a:defRPr baseline="0">
                <a:solidFill>
                  <a:schemeClr val="bg1"/>
                </a:solidFill>
              </a:defRPr>
            </a:lvl3pPr>
            <a:lvl4pPr>
              <a:defRPr baseline="0">
                <a:solidFill>
                  <a:schemeClr val="bg1"/>
                </a:solidFill>
              </a:defRPr>
            </a:lvl4pPr>
            <a:lvl5pPr>
              <a:defRPr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nl-N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652000" y="6543334"/>
            <a:ext cx="2540000" cy="327025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fld id="{01633B03-56E5-4B80-929E-EB584076F105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r>
              <a:rPr lang="en-US" dirty="0" smtClean="0">
                <a:solidFill>
                  <a:srgbClr val="FFFFFF"/>
                </a:solidFill>
              </a:rPr>
              <a:t>/89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88140" y="1806482"/>
            <a:ext cx="10363200" cy="1470025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nl-NL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aseline="0">
                <a:solidFill>
                  <a:schemeClr val="bg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 smtClean="0"/>
              <a:t>Click to edit Master subtitle style</a:t>
            </a:r>
            <a:endParaRPr lang="nl-N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fld id="{814307C9-25FD-44D0-B33F-BA88D4521A09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nl-N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633B03-56E5-4B80-929E-EB584076F105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>
                <a:solidFill>
                  <a:srgbClr val="FFFFFF"/>
                </a:solidFill>
              </a:rPr>
              <a:t>24 </a:t>
            </a:r>
            <a:r>
              <a:rPr lang="en-US" dirty="0" err="1" smtClean="0">
                <a:solidFill>
                  <a:srgbClr val="FFFFFF"/>
                </a:solidFill>
              </a:rPr>
              <a:t>september</a:t>
            </a:r>
            <a:r>
              <a:rPr lang="en-US" dirty="0" smtClean="0">
                <a:solidFill>
                  <a:srgbClr val="FFFFFF"/>
                </a:solidFill>
              </a:rPr>
              <a:t> 2010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>
                <a:solidFill>
                  <a:srgbClr val="FFFFFF"/>
                </a:solidFill>
              </a:rPr>
              <a:t>Materie</a:t>
            </a:r>
            <a:r>
              <a:rPr lang="en-US" dirty="0" smtClean="0">
                <a:solidFill>
                  <a:srgbClr val="FFFFFF"/>
                </a:solidFill>
              </a:rPr>
              <a:t> en </a:t>
            </a:r>
            <a:r>
              <a:rPr lang="en-US" dirty="0" err="1" smtClean="0">
                <a:solidFill>
                  <a:srgbClr val="FFFFFF"/>
                </a:solidFill>
              </a:rPr>
              <a:t>Antimaterie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43E470-F11C-4672-B2EE-D0B6A6AF8D6C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10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18.xml"/><Relationship Id="rId20" Type="http://schemas.openxmlformats.org/officeDocument/2006/relationships/theme" Target="../theme/theme10.xml"/><Relationship Id="rId10" Type="http://schemas.openxmlformats.org/officeDocument/2006/relationships/slideLayout" Target="../slideLayouts/slideLayout119.xml"/><Relationship Id="rId11" Type="http://schemas.openxmlformats.org/officeDocument/2006/relationships/slideLayout" Target="../slideLayouts/slideLayout120.xml"/><Relationship Id="rId12" Type="http://schemas.openxmlformats.org/officeDocument/2006/relationships/slideLayout" Target="../slideLayouts/slideLayout121.xml"/><Relationship Id="rId13" Type="http://schemas.openxmlformats.org/officeDocument/2006/relationships/slideLayout" Target="../slideLayouts/slideLayout122.xml"/><Relationship Id="rId14" Type="http://schemas.openxmlformats.org/officeDocument/2006/relationships/slideLayout" Target="../slideLayouts/slideLayout123.xml"/><Relationship Id="rId15" Type="http://schemas.openxmlformats.org/officeDocument/2006/relationships/slideLayout" Target="../slideLayouts/slideLayout124.xml"/><Relationship Id="rId16" Type="http://schemas.openxmlformats.org/officeDocument/2006/relationships/slideLayout" Target="../slideLayouts/slideLayout125.xml"/><Relationship Id="rId17" Type="http://schemas.openxmlformats.org/officeDocument/2006/relationships/slideLayout" Target="../slideLayouts/slideLayout126.xml"/><Relationship Id="rId18" Type="http://schemas.openxmlformats.org/officeDocument/2006/relationships/slideLayout" Target="../slideLayouts/slideLayout127.xml"/><Relationship Id="rId19" Type="http://schemas.openxmlformats.org/officeDocument/2006/relationships/slideLayout" Target="../slideLayouts/slideLayout128.xml"/><Relationship Id="rId1" Type="http://schemas.openxmlformats.org/officeDocument/2006/relationships/slideLayout" Target="../slideLayouts/slideLayout110.xml"/><Relationship Id="rId2" Type="http://schemas.openxmlformats.org/officeDocument/2006/relationships/slideLayout" Target="../slideLayouts/slideLayout111.xml"/><Relationship Id="rId3" Type="http://schemas.openxmlformats.org/officeDocument/2006/relationships/slideLayout" Target="../slideLayouts/slideLayout112.xml"/><Relationship Id="rId4" Type="http://schemas.openxmlformats.org/officeDocument/2006/relationships/slideLayout" Target="../slideLayouts/slideLayout113.xml"/><Relationship Id="rId5" Type="http://schemas.openxmlformats.org/officeDocument/2006/relationships/slideLayout" Target="../slideLayouts/slideLayout114.xml"/><Relationship Id="rId6" Type="http://schemas.openxmlformats.org/officeDocument/2006/relationships/slideLayout" Target="../slideLayouts/slideLayout115.xml"/><Relationship Id="rId7" Type="http://schemas.openxmlformats.org/officeDocument/2006/relationships/slideLayout" Target="../slideLayouts/slideLayout116.xml"/><Relationship Id="rId8" Type="http://schemas.openxmlformats.org/officeDocument/2006/relationships/slideLayout" Target="../slideLayouts/slideLayout117.xml"/></Relationships>
</file>

<file path=ppt/slideMasters/_rels/slideMaster1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39.xml"/><Relationship Id="rId12" Type="http://schemas.openxmlformats.org/officeDocument/2006/relationships/slideLayout" Target="../slideLayouts/slideLayout140.xml"/><Relationship Id="rId13" Type="http://schemas.openxmlformats.org/officeDocument/2006/relationships/slideLayout" Target="../slideLayouts/slideLayout141.xml"/><Relationship Id="rId14" Type="http://schemas.openxmlformats.org/officeDocument/2006/relationships/theme" Target="../theme/theme11.xml"/><Relationship Id="rId1" Type="http://schemas.openxmlformats.org/officeDocument/2006/relationships/slideLayout" Target="../slideLayouts/slideLayout129.xml"/><Relationship Id="rId2" Type="http://schemas.openxmlformats.org/officeDocument/2006/relationships/slideLayout" Target="../slideLayouts/slideLayout130.xml"/><Relationship Id="rId3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4.xml"/><Relationship Id="rId7" Type="http://schemas.openxmlformats.org/officeDocument/2006/relationships/slideLayout" Target="../slideLayouts/slideLayout135.xml"/><Relationship Id="rId8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38.xml"/></Relationships>
</file>

<file path=ppt/slideMasters/_rels/slideMaster1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52.xml"/><Relationship Id="rId12" Type="http://schemas.openxmlformats.org/officeDocument/2006/relationships/slideLayout" Target="../slideLayouts/slideLayout153.xml"/><Relationship Id="rId13" Type="http://schemas.openxmlformats.org/officeDocument/2006/relationships/theme" Target="../theme/theme12.xml"/><Relationship Id="rId1" Type="http://schemas.openxmlformats.org/officeDocument/2006/relationships/slideLayout" Target="../slideLayouts/slideLayout142.xml"/><Relationship Id="rId2" Type="http://schemas.openxmlformats.org/officeDocument/2006/relationships/slideLayout" Target="../slideLayouts/slideLayout143.xml"/><Relationship Id="rId3" Type="http://schemas.openxmlformats.org/officeDocument/2006/relationships/slideLayout" Target="../slideLayouts/slideLayout144.xml"/><Relationship Id="rId4" Type="http://schemas.openxmlformats.org/officeDocument/2006/relationships/slideLayout" Target="../slideLayouts/slideLayout145.xml"/><Relationship Id="rId5" Type="http://schemas.openxmlformats.org/officeDocument/2006/relationships/slideLayout" Target="../slideLayouts/slideLayout146.xml"/><Relationship Id="rId6" Type="http://schemas.openxmlformats.org/officeDocument/2006/relationships/slideLayout" Target="../slideLayouts/slideLayout147.xml"/><Relationship Id="rId7" Type="http://schemas.openxmlformats.org/officeDocument/2006/relationships/slideLayout" Target="../slideLayouts/slideLayout148.xml"/><Relationship Id="rId8" Type="http://schemas.openxmlformats.org/officeDocument/2006/relationships/slideLayout" Target="../slideLayouts/slideLayout149.xml"/><Relationship Id="rId9" Type="http://schemas.openxmlformats.org/officeDocument/2006/relationships/slideLayout" Target="../slideLayouts/slideLayout150.xml"/><Relationship Id="rId10" Type="http://schemas.openxmlformats.org/officeDocument/2006/relationships/slideLayout" Target="../slideLayouts/slideLayout151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27.xml"/><Relationship Id="rId13" Type="http://schemas.openxmlformats.org/officeDocument/2006/relationships/slideLayout" Target="../slideLayouts/slideLayout28.xml"/><Relationship Id="rId14" Type="http://schemas.openxmlformats.org/officeDocument/2006/relationships/slideLayout" Target="../slideLayouts/slideLayout29.xml"/><Relationship Id="rId15" Type="http://schemas.openxmlformats.org/officeDocument/2006/relationships/theme" Target="../theme/theme2.xml"/><Relationship Id="rId1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9.xml"/><Relationship Id="rId5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2.xml"/><Relationship Id="rId8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2.xml"/><Relationship Id="rId14" Type="http://schemas.openxmlformats.org/officeDocument/2006/relationships/slideLayout" Target="../slideLayouts/slideLayout43.xml"/><Relationship Id="rId15" Type="http://schemas.openxmlformats.org/officeDocument/2006/relationships/theme" Target="../theme/theme3.xml"/><Relationship Id="rId1" Type="http://schemas.openxmlformats.org/officeDocument/2006/relationships/slideLayout" Target="../slideLayouts/slideLayout30.xml"/><Relationship Id="rId2" Type="http://schemas.openxmlformats.org/officeDocument/2006/relationships/slideLayout" Target="../slideLayouts/slideLayout31.xml"/><Relationship Id="rId3" Type="http://schemas.openxmlformats.org/officeDocument/2006/relationships/slideLayout" Target="../slideLayouts/slideLayout32.xml"/><Relationship Id="rId4" Type="http://schemas.openxmlformats.org/officeDocument/2006/relationships/slideLayout" Target="../slideLayouts/slideLayout33.xml"/><Relationship Id="rId5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6.xml"/><Relationship Id="rId8" Type="http://schemas.openxmlformats.org/officeDocument/2006/relationships/slideLayout" Target="../slideLayouts/slideLayout37.xml"/><Relationship Id="rId9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39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6.xml"/><Relationship Id="rId4" Type="http://schemas.openxmlformats.org/officeDocument/2006/relationships/theme" Target="../theme/theme4.xml"/><Relationship Id="rId1" Type="http://schemas.openxmlformats.org/officeDocument/2006/relationships/slideLayout" Target="../slideLayouts/slideLayout44.xml"/><Relationship Id="rId2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58.xml"/><Relationship Id="rId13" Type="http://schemas.openxmlformats.org/officeDocument/2006/relationships/theme" Target="../theme/theme5.xml"/><Relationship Id="rId1" Type="http://schemas.openxmlformats.org/officeDocument/2006/relationships/slideLayout" Target="../slideLayouts/slideLayout47.xml"/><Relationship Id="rId2" Type="http://schemas.openxmlformats.org/officeDocument/2006/relationships/slideLayout" Target="../slideLayouts/slideLayout48.xml"/><Relationship Id="rId3" Type="http://schemas.openxmlformats.org/officeDocument/2006/relationships/slideLayout" Target="../slideLayouts/slideLayout49.xml"/><Relationship Id="rId4" Type="http://schemas.openxmlformats.org/officeDocument/2006/relationships/slideLayout" Target="../slideLayouts/slideLayout50.xml"/><Relationship Id="rId5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3.xml"/><Relationship Id="rId8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56.xml"/></Relationships>
</file>

<file path=ppt/slideMasters/_rels/slideMaster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69.xml"/><Relationship Id="rId12" Type="http://schemas.openxmlformats.org/officeDocument/2006/relationships/slideLayout" Target="../slideLayouts/slideLayout70.xml"/><Relationship Id="rId13" Type="http://schemas.openxmlformats.org/officeDocument/2006/relationships/theme" Target="../theme/theme6.xml"/><Relationship Id="rId1" Type="http://schemas.openxmlformats.org/officeDocument/2006/relationships/slideLayout" Target="../slideLayouts/slideLayout59.xml"/><Relationship Id="rId2" Type="http://schemas.openxmlformats.org/officeDocument/2006/relationships/slideLayout" Target="../slideLayouts/slideLayout60.xml"/><Relationship Id="rId3" Type="http://schemas.openxmlformats.org/officeDocument/2006/relationships/slideLayout" Target="../slideLayouts/slideLayout61.xml"/><Relationship Id="rId4" Type="http://schemas.openxmlformats.org/officeDocument/2006/relationships/slideLayout" Target="../slideLayouts/slideLayout62.xml"/><Relationship Id="rId5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5.xml"/><Relationship Id="rId8" Type="http://schemas.openxmlformats.org/officeDocument/2006/relationships/slideLayout" Target="../slideLayouts/slideLayout66.xml"/><Relationship Id="rId9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68.xml"/></Relationships>
</file>

<file path=ppt/slideMasters/_rels/slideMaster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81.xml"/><Relationship Id="rId12" Type="http://schemas.openxmlformats.org/officeDocument/2006/relationships/slideLayout" Target="../slideLayouts/slideLayout82.xml"/><Relationship Id="rId13" Type="http://schemas.openxmlformats.org/officeDocument/2006/relationships/slideLayout" Target="../slideLayouts/slideLayout83.xml"/><Relationship Id="rId14" Type="http://schemas.openxmlformats.org/officeDocument/2006/relationships/theme" Target="../theme/theme7.xml"/><Relationship Id="rId1" Type="http://schemas.openxmlformats.org/officeDocument/2006/relationships/slideLayout" Target="../slideLayouts/slideLayout71.xml"/><Relationship Id="rId2" Type="http://schemas.openxmlformats.org/officeDocument/2006/relationships/slideLayout" Target="../slideLayouts/slideLayout72.xml"/><Relationship Id="rId3" Type="http://schemas.openxmlformats.org/officeDocument/2006/relationships/slideLayout" Target="../slideLayouts/slideLayout73.xml"/><Relationship Id="rId4" Type="http://schemas.openxmlformats.org/officeDocument/2006/relationships/slideLayout" Target="../slideLayouts/slideLayout74.xml"/><Relationship Id="rId5" Type="http://schemas.openxmlformats.org/officeDocument/2006/relationships/slideLayout" Target="../slideLayouts/slideLayout75.xml"/><Relationship Id="rId6" Type="http://schemas.openxmlformats.org/officeDocument/2006/relationships/slideLayout" Target="../slideLayouts/slideLayout76.xml"/><Relationship Id="rId7" Type="http://schemas.openxmlformats.org/officeDocument/2006/relationships/slideLayout" Target="../slideLayouts/slideLayout77.xml"/><Relationship Id="rId8" Type="http://schemas.openxmlformats.org/officeDocument/2006/relationships/slideLayout" Target="../slideLayouts/slideLayout78.xml"/><Relationship Id="rId9" Type="http://schemas.openxmlformats.org/officeDocument/2006/relationships/slideLayout" Target="../slideLayouts/slideLayout79.xml"/><Relationship Id="rId10" Type="http://schemas.openxmlformats.org/officeDocument/2006/relationships/slideLayout" Target="../slideLayouts/slideLayout80.xml"/></Relationships>
</file>

<file path=ppt/slideMasters/_rels/slideMaster8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94.xml"/><Relationship Id="rId12" Type="http://schemas.openxmlformats.org/officeDocument/2006/relationships/slideLayout" Target="../slideLayouts/slideLayout95.xml"/><Relationship Id="rId13" Type="http://schemas.openxmlformats.org/officeDocument/2006/relationships/slideLayout" Target="../slideLayouts/slideLayout96.xml"/><Relationship Id="rId14" Type="http://schemas.openxmlformats.org/officeDocument/2006/relationships/theme" Target="../theme/theme8.xml"/><Relationship Id="rId1" Type="http://schemas.openxmlformats.org/officeDocument/2006/relationships/slideLayout" Target="../slideLayouts/slideLayout84.xml"/><Relationship Id="rId2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6.xml"/><Relationship Id="rId4" Type="http://schemas.openxmlformats.org/officeDocument/2006/relationships/slideLayout" Target="../slideLayouts/slideLayout87.xml"/><Relationship Id="rId5" Type="http://schemas.openxmlformats.org/officeDocument/2006/relationships/slideLayout" Target="../slideLayouts/slideLayout88.xml"/><Relationship Id="rId6" Type="http://schemas.openxmlformats.org/officeDocument/2006/relationships/slideLayout" Target="../slideLayouts/slideLayout89.xml"/><Relationship Id="rId7" Type="http://schemas.openxmlformats.org/officeDocument/2006/relationships/slideLayout" Target="../slideLayouts/slideLayout90.xml"/><Relationship Id="rId8" Type="http://schemas.openxmlformats.org/officeDocument/2006/relationships/slideLayout" Target="../slideLayouts/slideLayout91.xml"/><Relationship Id="rId9" Type="http://schemas.openxmlformats.org/officeDocument/2006/relationships/slideLayout" Target="../slideLayouts/slideLayout92.xml"/><Relationship Id="rId10" Type="http://schemas.openxmlformats.org/officeDocument/2006/relationships/slideLayout" Target="../slideLayouts/slideLayout93.xml"/></Relationships>
</file>

<file path=ppt/slideMasters/_rels/slideMaster9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07.xml"/><Relationship Id="rId12" Type="http://schemas.openxmlformats.org/officeDocument/2006/relationships/slideLayout" Target="../slideLayouts/slideLayout108.xml"/><Relationship Id="rId13" Type="http://schemas.openxmlformats.org/officeDocument/2006/relationships/slideLayout" Target="../slideLayouts/slideLayout109.xml"/><Relationship Id="rId14" Type="http://schemas.openxmlformats.org/officeDocument/2006/relationships/theme" Target="../theme/theme9.xml"/><Relationship Id="rId1" Type="http://schemas.openxmlformats.org/officeDocument/2006/relationships/slideLayout" Target="../slideLayouts/slideLayout97.xml"/><Relationship Id="rId2" Type="http://schemas.openxmlformats.org/officeDocument/2006/relationships/slideLayout" Target="../slideLayouts/slideLayout98.xml"/><Relationship Id="rId3" Type="http://schemas.openxmlformats.org/officeDocument/2006/relationships/slideLayout" Target="../slideLayouts/slideLayout99.xml"/><Relationship Id="rId4" Type="http://schemas.openxmlformats.org/officeDocument/2006/relationships/slideLayout" Target="../slideLayouts/slideLayout100.xml"/><Relationship Id="rId5" Type="http://schemas.openxmlformats.org/officeDocument/2006/relationships/slideLayout" Target="../slideLayouts/slideLayout101.xml"/><Relationship Id="rId6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3.xml"/><Relationship Id="rId8" Type="http://schemas.openxmlformats.org/officeDocument/2006/relationships/slideLayout" Target="../slideLayouts/slideLayout104.xml"/><Relationship Id="rId9" Type="http://schemas.openxmlformats.org/officeDocument/2006/relationships/slideLayout" Target="../slideLayouts/slideLayout105.xml"/><Relationship Id="rId10" Type="http://schemas.openxmlformats.org/officeDocument/2006/relationships/slideLayout" Target="../slideLayouts/slideLayout10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D3F62B-A8DE-F648-8221-D7DFBDF07EA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4/5/19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0B6096-DCA3-9348-A46D-77F2CCC652D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64584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00"/>
            </a:gs>
            <a:gs pos="100000">
              <a:srgbClr val="00006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1219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553200"/>
            <a:ext cx="2540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FFFF99"/>
                </a:solidFill>
              </a:rPr>
              <a:t>20 </a:t>
            </a:r>
            <a:r>
              <a:rPr lang="en-US" dirty="0" err="1" smtClean="0">
                <a:solidFill>
                  <a:srgbClr val="FFFF99"/>
                </a:solidFill>
              </a:rPr>
              <a:t>maart</a:t>
            </a:r>
            <a:r>
              <a:rPr lang="en-US" dirty="0" smtClean="0">
                <a:solidFill>
                  <a:srgbClr val="FFFF99"/>
                </a:solidFill>
              </a:rPr>
              <a:t> 2014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805767" y="6553200"/>
            <a:ext cx="475826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FFFF99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652000" y="6530976"/>
            <a:ext cx="2540000" cy="32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2DDCF18-CA9E-43E0-B14C-A4B677FE713F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31" name="Rectangle 7"/>
          <p:cNvSpPr>
            <a:spLocks noChangeArrowheads="1"/>
          </p:cNvSpPr>
          <p:nvPr userDrawn="1"/>
        </p:nvSpPr>
        <p:spPr bwMode="auto">
          <a:xfrm>
            <a:off x="9652000" y="6553200"/>
            <a:ext cx="2540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0EFEC951-2F9E-4948-8C98-DFDEA01CA737}" type="slidenum">
              <a:rPr lang="en-US" sz="1000">
                <a:solidFill>
                  <a:srgbClr val="FFFF99"/>
                </a:solidFill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000">
              <a:solidFill>
                <a:srgbClr val="FFFF99"/>
              </a:solidFill>
            </a:endParaRPr>
          </a:p>
        </p:txBody>
      </p:sp>
      <p:sp>
        <p:nvSpPr>
          <p:cNvPr id="1045" name="Rectangle 21"/>
          <p:cNvSpPr>
            <a:spLocks noGrp="1" noChangeArrowheads="1"/>
          </p:cNvSpPr>
          <p:nvPr>
            <p:ph type="body" idx="1"/>
          </p:nvPr>
        </p:nvSpPr>
        <p:spPr bwMode="auto">
          <a:xfrm>
            <a:off x="736600" y="1681163"/>
            <a:ext cx="7535333" cy="179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24276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8" r:id="rId1"/>
    <p:sldLayoutId id="2147483779" r:id="rId2"/>
    <p:sldLayoutId id="2147483780" r:id="rId3"/>
    <p:sldLayoutId id="2147483781" r:id="rId4"/>
    <p:sldLayoutId id="2147483782" r:id="rId5"/>
    <p:sldLayoutId id="2147483783" r:id="rId6"/>
    <p:sldLayoutId id="2147483784" r:id="rId7"/>
    <p:sldLayoutId id="2147483785" r:id="rId8"/>
    <p:sldLayoutId id="2147483786" r:id="rId9"/>
    <p:sldLayoutId id="2147483787" r:id="rId10"/>
    <p:sldLayoutId id="2147483788" r:id="rId11"/>
    <p:sldLayoutId id="2147483789" r:id="rId12"/>
    <p:sldLayoutId id="2147483790" r:id="rId13"/>
    <p:sldLayoutId id="2147483791" r:id="rId14"/>
    <p:sldLayoutId id="2147483792" r:id="rId15"/>
    <p:sldLayoutId id="2147483793" r:id="rId16"/>
    <p:sldLayoutId id="2147483794" r:id="rId17"/>
    <p:sldLayoutId id="2147483837" r:id="rId18"/>
    <p:sldLayoutId id="2147483838" r:id="rId19"/>
  </p:sldLayoutIdLst>
  <p:transition spd="med"/>
  <p:timing>
    <p:tnLst>
      <p:par>
        <p:cTn id="1" dur="indefinite" restart="never" nodeType="tmRoot"/>
      </p:par>
    </p:tnLst>
  </p:timing>
  <p:hf sldNum="0" hdr="0"/>
  <p:txStyles>
    <p:titleStyle>
      <a:lvl1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800">
          <a:solidFill>
            <a:srgbClr val="FFFF99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2400">
          <a:solidFill>
            <a:srgbClr val="FFFF99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Tahoma" pitchFamily="34" charset="0"/>
        <a:buChar char="–"/>
        <a:defRPr sz="2000">
          <a:solidFill>
            <a:srgbClr val="FFFF99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Tahoma" pitchFamily="34" charset="0"/>
        <a:buChar char="»"/>
        <a:defRPr>
          <a:solidFill>
            <a:srgbClr val="FFFF99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00"/>
            </a:gs>
            <a:gs pos="100000">
              <a:srgbClr val="00006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1219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553200"/>
            <a:ext cx="2540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aseline="0">
                <a:solidFill>
                  <a:schemeClr val="bg1"/>
                </a:solidFill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 smtClean="0">
              <a:solidFill>
                <a:srgbClr val="FFFFFF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805767" y="6553200"/>
            <a:ext cx="475826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 baseline="0">
                <a:solidFill>
                  <a:schemeClr val="bg1"/>
                </a:solidFill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652000" y="6530976"/>
            <a:ext cx="2540000" cy="32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aseline="0">
                <a:solidFill>
                  <a:schemeClr val="bg1"/>
                </a:solidFill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2DDCF18-CA9E-43E0-B14C-A4B677FE713F}" type="slidenum">
              <a:rPr lang="en-US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031" name="Rectangle 7"/>
          <p:cNvSpPr>
            <a:spLocks noChangeArrowheads="1"/>
          </p:cNvSpPr>
          <p:nvPr userDrawn="1"/>
        </p:nvSpPr>
        <p:spPr bwMode="auto">
          <a:xfrm>
            <a:off x="9652000" y="6553200"/>
            <a:ext cx="2540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0EFEC951-2F9E-4948-8C98-DFDEA01CA737}" type="slidenum">
              <a:rPr lang="en-US" sz="1000">
                <a:solidFill>
                  <a:srgbClr val="FFFF99"/>
                </a:solidFill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000">
              <a:solidFill>
                <a:srgbClr val="FFFF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47200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6" r:id="rId1"/>
    <p:sldLayoutId id="2147483797" r:id="rId2"/>
    <p:sldLayoutId id="2147483798" r:id="rId3"/>
    <p:sldLayoutId id="2147483799" r:id="rId4"/>
    <p:sldLayoutId id="2147483800" r:id="rId5"/>
    <p:sldLayoutId id="2147483801" r:id="rId6"/>
    <p:sldLayoutId id="2147483802" r:id="rId7"/>
    <p:sldLayoutId id="2147483803" r:id="rId8"/>
    <p:sldLayoutId id="2147483804" r:id="rId9"/>
    <p:sldLayoutId id="2147483805" r:id="rId10"/>
    <p:sldLayoutId id="2147483806" r:id="rId11"/>
    <p:sldLayoutId id="2147483807" r:id="rId12"/>
    <p:sldLayoutId id="2147483836" r:id="rId13"/>
  </p:sldLayoutIdLst>
  <p:transition spd="med"/>
  <p:timing>
    <p:tnLst>
      <p:par>
        <p:cTn id="1" dur="indefinite" restart="never" nodeType="tmRoot"/>
      </p:par>
    </p:tnLst>
  </p:timing>
  <p:hf sldNum="0" hdr="0"/>
  <p:txStyles>
    <p:titleStyle>
      <a:lvl1pPr algn="ctr" rtl="0" fontAlgn="base">
        <a:spcBef>
          <a:spcPct val="0"/>
        </a:spcBef>
        <a:spcAft>
          <a:spcPct val="0"/>
        </a:spcAft>
        <a:defRPr sz="2800" b="1" baseline="0">
          <a:solidFill>
            <a:schemeClr val="bg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800">
          <a:solidFill>
            <a:srgbClr val="FFFF99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2400">
          <a:solidFill>
            <a:srgbClr val="FFFF99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Tahoma" pitchFamily="34" charset="0"/>
        <a:buChar char="–"/>
        <a:defRPr sz="2000">
          <a:solidFill>
            <a:srgbClr val="FFFF99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Tahoma" pitchFamily="34" charset="0"/>
        <a:buChar char="»"/>
        <a:defRPr>
          <a:solidFill>
            <a:srgbClr val="FFFF99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00"/>
            </a:gs>
            <a:gs pos="100000">
              <a:srgbClr val="00006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1219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553200"/>
            <a:ext cx="2540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FFFF99"/>
                </a:solidFill>
              </a:rPr>
              <a:t>20 </a:t>
            </a:r>
            <a:r>
              <a:rPr lang="en-US" dirty="0" err="1" smtClean="0">
                <a:solidFill>
                  <a:srgbClr val="FFFF99"/>
                </a:solidFill>
              </a:rPr>
              <a:t>maart</a:t>
            </a:r>
            <a:r>
              <a:rPr lang="en-US" dirty="0" smtClean="0">
                <a:solidFill>
                  <a:srgbClr val="FFFF99"/>
                </a:solidFill>
              </a:rPr>
              <a:t> 2014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805767" y="6553200"/>
            <a:ext cx="475826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FFFF99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652000" y="6530976"/>
            <a:ext cx="2540000" cy="32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2DDCF18-CA9E-43E0-B14C-A4B677FE713F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31" name="Rectangle 7"/>
          <p:cNvSpPr>
            <a:spLocks noChangeArrowheads="1"/>
          </p:cNvSpPr>
          <p:nvPr userDrawn="1"/>
        </p:nvSpPr>
        <p:spPr bwMode="auto">
          <a:xfrm>
            <a:off x="9652000" y="6553200"/>
            <a:ext cx="2540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0EFEC951-2F9E-4948-8C98-DFDEA01CA737}" type="slidenum">
              <a:rPr lang="en-US" sz="1000">
                <a:solidFill>
                  <a:srgbClr val="FFFF99"/>
                </a:solidFill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000">
              <a:solidFill>
                <a:srgbClr val="FFFF99"/>
              </a:solidFill>
            </a:endParaRPr>
          </a:p>
        </p:txBody>
      </p:sp>
      <p:sp>
        <p:nvSpPr>
          <p:cNvPr id="1045" name="Rectangle 21"/>
          <p:cNvSpPr>
            <a:spLocks noGrp="1" noChangeArrowheads="1"/>
          </p:cNvSpPr>
          <p:nvPr>
            <p:ph type="body" idx="1"/>
          </p:nvPr>
        </p:nvSpPr>
        <p:spPr bwMode="auto">
          <a:xfrm>
            <a:off x="736600" y="1681163"/>
            <a:ext cx="7535333" cy="179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27029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0" r:id="rId1"/>
    <p:sldLayoutId id="2147483811" r:id="rId2"/>
    <p:sldLayoutId id="2147483812" r:id="rId3"/>
    <p:sldLayoutId id="2147483813" r:id="rId4"/>
    <p:sldLayoutId id="2147483814" r:id="rId5"/>
    <p:sldLayoutId id="2147483815" r:id="rId6"/>
    <p:sldLayoutId id="2147483816" r:id="rId7"/>
    <p:sldLayoutId id="2147483817" r:id="rId8"/>
    <p:sldLayoutId id="2147483818" r:id="rId9"/>
    <p:sldLayoutId id="2147483819" r:id="rId10"/>
    <p:sldLayoutId id="2147483820" r:id="rId11"/>
    <p:sldLayoutId id="2147483821" r:id="rId12"/>
  </p:sldLayoutIdLst>
  <p:transition spd="med"/>
  <p:timing>
    <p:tnLst>
      <p:par>
        <p:cTn id="1" dur="indefinite" restart="never" nodeType="tmRoot"/>
      </p:par>
    </p:tnLst>
  </p:timing>
  <p:hf sldNum="0" hdr="0"/>
  <p:txStyles>
    <p:titleStyle>
      <a:lvl1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800">
          <a:solidFill>
            <a:srgbClr val="FFFF99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2400">
          <a:solidFill>
            <a:srgbClr val="FFFF99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Tahoma" pitchFamily="34" charset="0"/>
        <a:buChar char="–"/>
        <a:defRPr sz="2000">
          <a:solidFill>
            <a:srgbClr val="FFFF99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Tahoma" pitchFamily="34" charset="0"/>
        <a:buChar char="»"/>
        <a:defRPr>
          <a:solidFill>
            <a:srgbClr val="FFFF99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00"/>
            </a:gs>
            <a:gs pos="100000">
              <a:srgbClr val="00006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1219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553200"/>
            <a:ext cx="2540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FFFF99"/>
                </a:solidFill>
              </a:rPr>
              <a:t>20 </a:t>
            </a:r>
            <a:r>
              <a:rPr lang="en-US" dirty="0" err="1" smtClean="0">
                <a:solidFill>
                  <a:srgbClr val="FFFF99"/>
                </a:solidFill>
              </a:rPr>
              <a:t>maart</a:t>
            </a:r>
            <a:r>
              <a:rPr lang="en-US" dirty="0" smtClean="0">
                <a:solidFill>
                  <a:srgbClr val="FFFF99"/>
                </a:solidFill>
              </a:rPr>
              <a:t> 2014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805767" y="6553200"/>
            <a:ext cx="475826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FFFF99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652000" y="6530976"/>
            <a:ext cx="2540000" cy="32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2DDCF18-CA9E-43E0-B14C-A4B677FE713F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31" name="Rectangle 7"/>
          <p:cNvSpPr>
            <a:spLocks noChangeArrowheads="1"/>
          </p:cNvSpPr>
          <p:nvPr userDrawn="1"/>
        </p:nvSpPr>
        <p:spPr bwMode="auto">
          <a:xfrm>
            <a:off x="9652000" y="6553200"/>
            <a:ext cx="2540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0EFEC951-2F9E-4948-8C98-DFDEA01CA737}" type="slidenum">
              <a:rPr lang="en-US" sz="1000">
                <a:solidFill>
                  <a:srgbClr val="FFFF99"/>
                </a:solidFill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000">
              <a:solidFill>
                <a:srgbClr val="FFFF99"/>
              </a:solidFill>
            </a:endParaRPr>
          </a:p>
        </p:txBody>
      </p:sp>
      <p:sp>
        <p:nvSpPr>
          <p:cNvPr id="1045" name="Rectangle 21"/>
          <p:cNvSpPr>
            <a:spLocks noGrp="1" noChangeArrowheads="1"/>
          </p:cNvSpPr>
          <p:nvPr>
            <p:ph type="body" idx="1"/>
          </p:nvPr>
        </p:nvSpPr>
        <p:spPr bwMode="auto">
          <a:xfrm>
            <a:off x="736600" y="1681163"/>
            <a:ext cx="7535333" cy="179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544187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  <p:sldLayoutId id="2147483689" r:id="rId13"/>
    <p:sldLayoutId id="2147483690" r:id="rId14"/>
  </p:sldLayoutIdLst>
  <p:transition spd="med"/>
  <p:timing>
    <p:tnLst>
      <p:par>
        <p:cTn id="1" dur="indefinite" restart="never" nodeType="tmRoot"/>
      </p:par>
    </p:tnLst>
  </p:timing>
  <p:hf sldNum="0" hdr="0"/>
  <p:txStyles>
    <p:titleStyle>
      <a:lvl1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800">
          <a:solidFill>
            <a:srgbClr val="FFFF99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2400">
          <a:solidFill>
            <a:srgbClr val="FFFF99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Tahoma" pitchFamily="34" charset="0"/>
        <a:buChar char="–"/>
        <a:defRPr sz="2000">
          <a:solidFill>
            <a:srgbClr val="FFFF99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Tahoma" pitchFamily="34" charset="0"/>
        <a:buChar char="»"/>
        <a:defRPr>
          <a:solidFill>
            <a:srgbClr val="FFFF99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00"/>
            </a:gs>
            <a:gs pos="100000">
              <a:srgbClr val="00006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1219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553200"/>
            <a:ext cx="2540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FFFF99"/>
                </a:solidFill>
              </a:rPr>
              <a:t>20 </a:t>
            </a:r>
            <a:r>
              <a:rPr lang="en-US" dirty="0" err="1" smtClean="0">
                <a:solidFill>
                  <a:srgbClr val="FFFF99"/>
                </a:solidFill>
              </a:rPr>
              <a:t>maart</a:t>
            </a:r>
            <a:r>
              <a:rPr lang="en-US" dirty="0" smtClean="0">
                <a:solidFill>
                  <a:srgbClr val="FFFF99"/>
                </a:solidFill>
              </a:rPr>
              <a:t> 2014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805767" y="6553200"/>
            <a:ext cx="475826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FFFF99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652000" y="6530976"/>
            <a:ext cx="2540000" cy="32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2DDCF18-CA9E-43E0-B14C-A4B677FE713F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31" name="Rectangle 7"/>
          <p:cNvSpPr>
            <a:spLocks noChangeArrowheads="1"/>
          </p:cNvSpPr>
          <p:nvPr userDrawn="1"/>
        </p:nvSpPr>
        <p:spPr bwMode="auto">
          <a:xfrm>
            <a:off x="9652000" y="6553200"/>
            <a:ext cx="2540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0EFEC951-2F9E-4948-8C98-DFDEA01CA737}" type="slidenum">
              <a:rPr lang="en-US" sz="1000">
                <a:solidFill>
                  <a:srgbClr val="FFFF99"/>
                </a:solidFill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000">
              <a:solidFill>
                <a:srgbClr val="FFFF99"/>
              </a:solidFill>
            </a:endParaRPr>
          </a:p>
        </p:txBody>
      </p:sp>
      <p:sp>
        <p:nvSpPr>
          <p:cNvPr id="1045" name="Rectangle 21"/>
          <p:cNvSpPr>
            <a:spLocks noGrp="1" noChangeArrowheads="1"/>
          </p:cNvSpPr>
          <p:nvPr>
            <p:ph type="body" idx="1"/>
          </p:nvPr>
        </p:nvSpPr>
        <p:spPr bwMode="auto">
          <a:xfrm>
            <a:off x="736600" y="1681163"/>
            <a:ext cx="7535333" cy="179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870295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  <p:sldLayoutId id="2147483703" r:id="rId12"/>
    <p:sldLayoutId id="2147483704" r:id="rId13"/>
    <p:sldLayoutId id="2147483705" r:id="rId14"/>
  </p:sldLayoutIdLst>
  <p:transition spd="med"/>
  <p:timing>
    <p:tnLst>
      <p:par>
        <p:cTn id="1" dur="indefinite" restart="never" nodeType="tmRoot"/>
      </p:par>
    </p:tnLst>
  </p:timing>
  <p:hf sldNum="0" hdr="0"/>
  <p:txStyles>
    <p:titleStyle>
      <a:lvl1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800">
          <a:solidFill>
            <a:srgbClr val="FFFF99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2400">
          <a:solidFill>
            <a:srgbClr val="FFFF99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Tahoma" pitchFamily="34" charset="0"/>
        <a:buChar char="–"/>
        <a:defRPr sz="2000">
          <a:solidFill>
            <a:srgbClr val="FFFF99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Tahoma" pitchFamily="34" charset="0"/>
        <a:buChar char="»"/>
        <a:defRPr>
          <a:solidFill>
            <a:srgbClr val="FFFF99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00"/>
            </a:gs>
            <a:gs pos="100000">
              <a:srgbClr val="00006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1219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553200"/>
            <a:ext cx="2540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FFFF99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805767" y="6553200"/>
            <a:ext cx="475826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FFFF99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652000" y="6530976"/>
            <a:ext cx="2540000" cy="32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2DDCF18-CA9E-43E0-B14C-A4B677FE713F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31" name="Rectangle 7"/>
          <p:cNvSpPr>
            <a:spLocks noChangeArrowheads="1"/>
          </p:cNvSpPr>
          <p:nvPr userDrawn="1"/>
        </p:nvSpPr>
        <p:spPr bwMode="auto">
          <a:xfrm>
            <a:off x="9652000" y="6553200"/>
            <a:ext cx="2540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0EFEC951-2F9E-4948-8C98-DFDEA01CA737}" type="slidenum">
              <a:rPr lang="en-US" sz="1000">
                <a:solidFill>
                  <a:srgbClr val="FFFF99"/>
                </a:solidFill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000">
              <a:solidFill>
                <a:srgbClr val="FFFF99"/>
              </a:solidFill>
            </a:endParaRPr>
          </a:p>
        </p:txBody>
      </p:sp>
      <p:sp>
        <p:nvSpPr>
          <p:cNvPr id="1045" name="Rectangle 21"/>
          <p:cNvSpPr>
            <a:spLocks noGrp="1" noChangeArrowheads="1"/>
          </p:cNvSpPr>
          <p:nvPr>
            <p:ph type="body" idx="1"/>
          </p:nvPr>
        </p:nvSpPr>
        <p:spPr bwMode="auto">
          <a:xfrm>
            <a:off x="736600" y="1681163"/>
            <a:ext cx="7535333" cy="179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261718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</p:sldLayoutIdLst>
  <p:transition spd="med"/>
  <p:timing>
    <p:tnLst>
      <p:par>
        <p:cTn id="1" dur="indefinite" restart="never" nodeType="tmRoot"/>
      </p:par>
    </p:tnLst>
  </p:timing>
  <p:hf sldNum="0" hdr="0"/>
  <p:txStyles>
    <p:titleStyle>
      <a:lvl1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800">
          <a:solidFill>
            <a:srgbClr val="FFFF99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2400">
          <a:solidFill>
            <a:srgbClr val="FFFF99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Tahoma" pitchFamily="34" charset="0"/>
        <a:buChar char="–"/>
        <a:defRPr sz="2000">
          <a:solidFill>
            <a:srgbClr val="FFFF99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Tahoma" pitchFamily="34" charset="0"/>
        <a:buChar char="»"/>
        <a:defRPr>
          <a:solidFill>
            <a:srgbClr val="FFFF99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00"/>
            </a:gs>
            <a:gs pos="100000">
              <a:srgbClr val="00006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1219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553200"/>
            <a:ext cx="2540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FFFF99"/>
                </a:solidFill>
              </a:rPr>
              <a:t>20 </a:t>
            </a:r>
            <a:r>
              <a:rPr lang="en-US" dirty="0" err="1" smtClean="0">
                <a:solidFill>
                  <a:srgbClr val="FFFF99"/>
                </a:solidFill>
              </a:rPr>
              <a:t>maart</a:t>
            </a:r>
            <a:r>
              <a:rPr lang="en-US" dirty="0" smtClean="0">
                <a:solidFill>
                  <a:srgbClr val="FFFF99"/>
                </a:solidFill>
              </a:rPr>
              <a:t> 2014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805767" y="6553200"/>
            <a:ext cx="475826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FFFF99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652000" y="6530976"/>
            <a:ext cx="2540000" cy="32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2DDCF18-CA9E-43E0-B14C-A4B677FE713F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31" name="Rectangle 7"/>
          <p:cNvSpPr>
            <a:spLocks noChangeArrowheads="1"/>
          </p:cNvSpPr>
          <p:nvPr userDrawn="1"/>
        </p:nvSpPr>
        <p:spPr bwMode="auto">
          <a:xfrm>
            <a:off x="9652000" y="6553200"/>
            <a:ext cx="2540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0EFEC951-2F9E-4948-8C98-DFDEA01CA737}" type="slidenum">
              <a:rPr lang="en-US" sz="1000">
                <a:solidFill>
                  <a:srgbClr val="FFFF99"/>
                </a:solidFill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000">
              <a:solidFill>
                <a:srgbClr val="FFFF99"/>
              </a:solidFill>
            </a:endParaRPr>
          </a:p>
        </p:txBody>
      </p:sp>
      <p:sp>
        <p:nvSpPr>
          <p:cNvPr id="1045" name="Rectangle 21"/>
          <p:cNvSpPr>
            <a:spLocks noGrp="1" noChangeArrowheads="1"/>
          </p:cNvSpPr>
          <p:nvPr>
            <p:ph type="body" idx="1"/>
          </p:nvPr>
        </p:nvSpPr>
        <p:spPr bwMode="auto">
          <a:xfrm>
            <a:off x="736600" y="1681163"/>
            <a:ext cx="7535333" cy="179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652653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  <p:sldLayoutId id="2147483722" r:id="rId12"/>
  </p:sldLayoutIdLst>
  <p:transition spd="med"/>
  <p:timing>
    <p:tnLst>
      <p:par>
        <p:cTn id="1" dur="indefinite" restart="never" nodeType="tmRoot"/>
      </p:par>
    </p:tnLst>
  </p:timing>
  <p:hf sldNum="0" hdr="0"/>
  <p:txStyles>
    <p:titleStyle>
      <a:lvl1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800">
          <a:solidFill>
            <a:srgbClr val="FFFF99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2400">
          <a:solidFill>
            <a:srgbClr val="FFFF99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Tahoma" pitchFamily="34" charset="0"/>
        <a:buChar char="–"/>
        <a:defRPr sz="2000">
          <a:solidFill>
            <a:srgbClr val="FFFF99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Tahoma" pitchFamily="34" charset="0"/>
        <a:buChar char="»"/>
        <a:defRPr>
          <a:solidFill>
            <a:srgbClr val="FFFF99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00"/>
            </a:gs>
            <a:gs pos="100000">
              <a:srgbClr val="00006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1219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553200"/>
            <a:ext cx="2540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FFFF99"/>
                </a:solidFill>
              </a:rPr>
              <a:t>20 </a:t>
            </a:r>
            <a:r>
              <a:rPr lang="en-US" dirty="0" err="1" smtClean="0">
                <a:solidFill>
                  <a:srgbClr val="FFFF99"/>
                </a:solidFill>
              </a:rPr>
              <a:t>maart</a:t>
            </a:r>
            <a:r>
              <a:rPr lang="en-US" dirty="0" smtClean="0">
                <a:solidFill>
                  <a:srgbClr val="FFFF99"/>
                </a:solidFill>
              </a:rPr>
              <a:t> 2014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805767" y="6553200"/>
            <a:ext cx="475826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FFFF99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652000" y="6530976"/>
            <a:ext cx="2540000" cy="32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2DDCF18-CA9E-43E0-B14C-A4B677FE713F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31" name="Rectangle 7"/>
          <p:cNvSpPr>
            <a:spLocks noChangeArrowheads="1"/>
          </p:cNvSpPr>
          <p:nvPr userDrawn="1"/>
        </p:nvSpPr>
        <p:spPr bwMode="auto">
          <a:xfrm>
            <a:off x="9652000" y="6553200"/>
            <a:ext cx="2540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0EFEC951-2F9E-4948-8C98-DFDEA01CA737}" type="slidenum">
              <a:rPr lang="en-US" sz="1000">
                <a:solidFill>
                  <a:srgbClr val="FFFF99"/>
                </a:solidFill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000">
              <a:solidFill>
                <a:srgbClr val="FFFF99"/>
              </a:solidFill>
            </a:endParaRPr>
          </a:p>
        </p:txBody>
      </p:sp>
      <p:sp>
        <p:nvSpPr>
          <p:cNvPr id="1045" name="Rectangle 21"/>
          <p:cNvSpPr>
            <a:spLocks noGrp="1" noChangeArrowheads="1"/>
          </p:cNvSpPr>
          <p:nvPr>
            <p:ph type="body" idx="1"/>
          </p:nvPr>
        </p:nvSpPr>
        <p:spPr bwMode="auto">
          <a:xfrm>
            <a:off x="736600" y="1681163"/>
            <a:ext cx="7535333" cy="179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70230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  <p:sldLayoutId id="2147483735" r:id="rId12"/>
  </p:sldLayoutIdLst>
  <p:transition spd="med"/>
  <p:timing>
    <p:tnLst>
      <p:par>
        <p:cTn id="1" dur="indefinite" restart="never" nodeType="tmRoot"/>
      </p:par>
    </p:tnLst>
  </p:timing>
  <p:hf sldNum="0" hdr="0"/>
  <p:txStyles>
    <p:titleStyle>
      <a:lvl1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800">
          <a:solidFill>
            <a:srgbClr val="FFFF99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2400">
          <a:solidFill>
            <a:srgbClr val="FFFF99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Tahoma" pitchFamily="34" charset="0"/>
        <a:buChar char="–"/>
        <a:defRPr sz="2000">
          <a:solidFill>
            <a:srgbClr val="FFFF99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Tahoma" pitchFamily="34" charset="0"/>
        <a:buChar char="»"/>
        <a:defRPr>
          <a:solidFill>
            <a:srgbClr val="FFFF99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00"/>
            </a:gs>
            <a:gs pos="100000">
              <a:srgbClr val="00006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1219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553200"/>
            <a:ext cx="2540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aseline="0">
                <a:solidFill>
                  <a:schemeClr val="bg1"/>
                </a:solidFill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 smtClean="0">
              <a:solidFill>
                <a:srgbClr val="FFFFFF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805767" y="6553200"/>
            <a:ext cx="475826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 baseline="0">
                <a:solidFill>
                  <a:schemeClr val="bg1"/>
                </a:solidFill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652000" y="6530976"/>
            <a:ext cx="2540000" cy="32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aseline="0">
                <a:solidFill>
                  <a:schemeClr val="bg1"/>
                </a:solidFill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2DDCF18-CA9E-43E0-B14C-A4B677FE713F}" type="slidenum">
              <a:rPr lang="en-US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031" name="Rectangle 7"/>
          <p:cNvSpPr>
            <a:spLocks noChangeArrowheads="1"/>
          </p:cNvSpPr>
          <p:nvPr userDrawn="1"/>
        </p:nvSpPr>
        <p:spPr bwMode="auto">
          <a:xfrm>
            <a:off x="9652000" y="6553200"/>
            <a:ext cx="2540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0EFEC951-2F9E-4948-8C98-DFDEA01CA737}" type="slidenum">
              <a:rPr lang="en-US" sz="1000">
                <a:solidFill>
                  <a:srgbClr val="FFFF99"/>
                </a:solidFill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000">
              <a:solidFill>
                <a:srgbClr val="FFFF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66864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  <p:sldLayoutId id="2147483748" r:id="rId12"/>
    <p:sldLayoutId id="2147483749" r:id="rId13"/>
  </p:sldLayoutIdLst>
  <p:transition spd="med"/>
  <p:timing>
    <p:tnLst>
      <p:par>
        <p:cTn id="1" dur="indefinite" restart="never" nodeType="tmRoot"/>
      </p:par>
    </p:tnLst>
  </p:timing>
  <p:hf sldNum="0" hdr="0"/>
  <p:txStyles>
    <p:titleStyle>
      <a:lvl1pPr algn="ctr" rtl="0" fontAlgn="base">
        <a:spcBef>
          <a:spcPct val="0"/>
        </a:spcBef>
        <a:spcAft>
          <a:spcPct val="0"/>
        </a:spcAft>
        <a:defRPr sz="2800" b="1" baseline="0">
          <a:solidFill>
            <a:schemeClr val="bg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800">
          <a:solidFill>
            <a:srgbClr val="FFFF99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2400">
          <a:solidFill>
            <a:srgbClr val="FFFF99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Tahoma" pitchFamily="34" charset="0"/>
        <a:buChar char="–"/>
        <a:defRPr sz="2000">
          <a:solidFill>
            <a:srgbClr val="FFFF99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Tahoma" pitchFamily="34" charset="0"/>
        <a:buChar char="»"/>
        <a:defRPr>
          <a:solidFill>
            <a:srgbClr val="FFFF99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00"/>
            </a:gs>
            <a:gs pos="100000">
              <a:srgbClr val="00006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1219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553200"/>
            <a:ext cx="2540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aseline="0">
                <a:solidFill>
                  <a:schemeClr val="bg1"/>
                </a:solidFill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 smtClean="0">
              <a:solidFill>
                <a:srgbClr val="FFFFFF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805767" y="6553200"/>
            <a:ext cx="475826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 baseline="0">
                <a:solidFill>
                  <a:schemeClr val="bg1"/>
                </a:solidFill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652000" y="6530976"/>
            <a:ext cx="2540000" cy="32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aseline="0">
                <a:solidFill>
                  <a:schemeClr val="bg1"/>
                </a:solidFill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2DDCF18-CA9E-43E0-B14C-A4B677FE713F}" type="slidenum">
              <a:rPr lang="en-US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031" name="Rectangle 7"/>
          <p:cNvSpPr>
            <a:spLocks noChangeArrowheads="1"/>
          </p:cNvSpPr>
          <p:nvPr userDrawn="1"/>
        </p:nvSpPr>
        <p:spPr bwMode="auto">
          <a:xfrm>
            <a:off x="9652000" y="6553200"/>
            <a:ext cx="2540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0EFEC951-2F9E-4948-8C98-DFDEA01CA737}" type="slidenum">
              <a:rPr lang="en-US" sz="1000">
                <a:solidFill>
                  <a:srgbClr val="FFFF99"/>
                </a:solidFill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000">
              <a:solidFill>
                <a:srgbClr val="FFFF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07391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  <p:sldLayoutId id="2147483762" r:id="rId12"/>
    <p:sldLayoutId id="2147483763" r:id="rId13"/>
  </p:sldLayoutIdLst>
  <p:transition spd="med"/>
  <p:timing>
    <p:tnLst>
      <p:par>
        <p:cTn id="1" dur="indefinite" restart="never" nodeType="tmRoot"/>
      </p:par>
    </p:tnLst>
  </p:timing>
  <p:hf sldNum="0" hdr="0"/>
  <p:txStyles>
    <p:titleStyle>
      <a:lvl1pPr algn="ctr" rtl="0" fontAlgn="base">
        <a:spcBef>
          <a:spcPct val="0"/>
        </a:spcBef>
        <a:spcAft>
          <a:spcPct val="0"/>
        </a:spcAft>
        <a:defRPr sz="2800" b="1" baseline="0">
          <a:solidFill>
            <a:schemeClr val="bg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800">
          <a:solidFill>
            <a:srgbClr val="FFFF99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2400">
          <a:solidFill>
            <a:srgbClr val="FFFF99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Tahoma" pitchFamily="34" charset="0"/>
        <a:buChar char="–"/>
        <a:defRPr sz="2000">
          <a:solidFill>
            <a:srgbClr val="FFFF99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Tahoma" pitchFamily="34" charset="0"/>
        <a:buChar char="»"/>
        <a:defRPr>
          <a:solidFill>
            <a:srgbClr val="FFFF99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00"/>
            </a:gs>
            <a:gs pos="100000">
              <a:srgbClr val="00006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1219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553200"/>
            <a:ext cx="2540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aseline="0">
                <a:solidFill>
                  <a:schemeClr val="bg1"/>
                </a:solidFill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 smtClean="0">
              <a:solidFill>
                <a:srgbClr val="FFFFFF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805767" y="6553200"/>
            <a:ext cx="475826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 baseline="0">
                <a:solidFill>
                  <a:schemeClr val="bg1"/>
                </a:solidFill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652000" y="6530976"/>
            <a:ext cx="2540000" cy="32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aseline="0">
                <a:solidFill>
                  <a:schemeClr val="bg1"/>
                </a:solidFill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2DDCF18-CA9E-43E0-B14C-A4B677FE713F}" type="slidenum">
              <a:rPr lang="en-US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031" name="Rectangle 7"/>
          <p:cNvSpPr>
            <a:spLocks noChangeArrowheads="1"/>
          </p:cNvSpPr>
          <p:nvPr userDrawn="1"/>
        </p:nvSpPr>
        <p:spPr bwMode="auto">
          <a:xfrm>
            <a:off x="9652000" y="6553200"/>
            <a:ext cx="2540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0EFEC951-2F9E-4948-8C98-DFDEA01CA737}" type="slidenum">
              <a:rPr lang="en-US" sz="1000">
                <a:solidFill>
                  <a:srgbClr val="FFFF99"/>
                </a:solidFill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000">
              <a:solidFill>
                <a:srgbClr val="FFFF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58983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  <p:sldLayoutId id="2147483766" r:id="rId2"/>
    <p:sldLayoutId id="2147483767" r:id="rId3"/>
    <p:sldLayoutId id="2147483768" r:id="rId4"/>
    <p:sldLayoutId id="2147483769" r:id="rId5"/>
    <p:sldLayoutId id="2147483770" r:id="rId6"/>
    <p:sldLayoutId id="2147483771" r:id="rId7"/>
    <p:sldLayoutId id="2147483772" r:id="rId8"/>
    <p:sldLayoutId id="2147483773" r:id="rId9"/>
    <p:sldLayoutId id="2147483774" r:id="rId10"/>
    <p:sldLayoutId id="2147483775" r:id="rId11"/>
    <p:sldLayoutId id="2147483776" r:id="rId12"/>
    <p:sldLayoutId id="2147483835" r:id="rId13"/>
  </p:sldLayoutIdLst>
  <p:transition spd="med"/>
  <p:timing>
    <p:tnLst>
      <p:par>
        <p:cTn id="1" dur="indefinite" restart="never" nodeType="tmRoot"/>
      </p:par>
    </p:tnLst>
  </p:timing>
  <p:hf sldNum="0" hdr="0"/>
  <p:txStyles>
    <p:titleStyle>
      <a:lvl1pPr algn="ctr" rtl="0" fontAlgn="base">
        <a:spcBef>
          <a:spcPct val="0"/>
        </a:spcBef>
        <a:spcAft>
          <a:spcPct val="0"/>
        </a:spcAft>
        <a:defRPr sz="2800" b="1" baseline="0">
          <a:solidFill>
            <a:schemeClr val="bg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800">
          <a:solidFill>
            <a:srgbClr val="FFFF99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2400">
          <a:solidFill>
            <a:srgbClr val="FFFF99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Tahoma" pitchFamily="34" charset="0"/>
        <a:buChar char="–"/>
        <a:defRPr sz="2000">
          <a:solidFill>
            <a:srgbClr val="FFFF99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Tahoma" pitchFamily="34" charset="0"/>
        <a:buChar char="»"/>
        <a:defRPr>
          <a:solidFill>
            <a:srgbClr val="FFFF99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77.xml"/><Relationship Id="rId2" Type="http://schemas.openxmlformats.org/officeDocument/2006/relationships/notesSlide" Target="../notesSlides/notesSlide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5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jpeg"/><Relationship Id="rId1" Type="http://schemas.openxmlformats.org/officeDocument/2006/relationships/slideLayout" Target="../slideLayouts/slideLayout96.xml"/><Relationship Id="rId2" Type="http://schemas.openxmlformats.org/officeDocument/2006/relationships/image" Target="../media/image27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6.xml"/><Relationship Id="rId4" Type="http://schemas.openxmlformats.org/officeDocument/2006/relationships/image" Target="../media/image30.gif"/><Relationship Id="rId5" Type="http://schemas.openxmlformats.org/officeDocument/2006/relationships/image" Target="../media/image31.jpeg"/><Relationship Id="rId6" Type="http://schemas.openxmlformats.org/officeDocument/2006/relationships/image" Target="../media/image32.jpeg"/><Relationship Id="rId7" Type="http://schemas.openxmlformats.org/officeDocument/2006/relationships/image" Target="../media/image33.jpeg"/><Relationship Id="rId8" Type="http://schemas.openxmlformats.org/officeDocument/2006/relationships/image" Target="../media/image34.png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jpeg"/><Relationship Id="rId5" Type="http://schemas.openxmlformats.org/officeDocument/2006/relationships/image" Target="../media/image35.jpg"/><Relationship Id="rId6" Type="http://schemas.openxmlformats.org/officeDocument/2006/relationships/image" Target="../media/image36.jpeg"/><Relationship Id="rId1" Type="http://schemas.openxmlformats.org/officeDocument/2006/relationships/slideLayout" Target="../slideLayouts/slideLayout96.xml"/><Relationship Id="rId2" Type="http://schemas.openxmlformats.org/officeDocument/2006/relationships/image" Target="../media/image27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4" Type="http://schemas.openxmlformats.org/officeDocument/2006/relationships/image" Target="../media/image39.emf"/><Relationship Id="rId5" Type="http://schemas.openxmlformats.org/officeDocument/2006/relationships/image" Target="../media/image40.jpeg"/><Relationship Id="rId6" Type="http://schemas.openxmlformats.org/officeDocument/2006/relationships/image" Target="../media/image41.jpeg"/><Relationship Id="rId1" Type="http://schemas.openxmlformats.org/officeDocument/2006/relationships/slideLayout" Target="../slideLayouts/slideLayout96.xml"/><Relationship Id="rId2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tiff"/><Relationship Id="rId4" Type="http://schemas.openxmlformats.org/officeDocument/2006/relationships/image" Target="../media/image44.tiff"/><Relationship Id="rId5" Type="http://schemas.openxmlformats.org/officeDocument/2006/relationships/image" Target="../media/image45.tiff"/><Relationship Id="rId6" Type="http://schemas.openxmlformats.org/officeDocument/2006/relationships/image" Target="../media/image46.png"/><Relationship Id="rId1" Type="http://schemas.openxmlformats.org/officeDocument/2006/relationships/slideLayout" Target="../slideLayouts/slideLayout96.xml"/><Relationship Id="rId2" Type="http://schemas.openxmlformats.org/officeDocument/2006/relationships/image" Target="../media/image42.tif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6.xml"/><Relationship Id="rId4" Type="http://schemas.openxmlformats.org/officeDocument/2006/relationships/image" Target="../media/image42.tiff"/><Relationship Id="rId5" Type="http://schemas.openxmlformats.org/officeDocument/2006/relationships/image" Target="../media/image43.tiff"/><Relationship Id="rId6" Type="http://schemas.openxmlformats.org/officeDocument/2006/relationships/image" Target="../media/image44.tiff"/><Relationship Id="rId7" Type="http://schemas.openxmlformats.org/officeDocument/2006/relationships/image" Target="../media/image45.tiff"/><Relationship Id="rId8" Type="http://schemas.openxmlformats.org/officeDocument/2006/relationships/image" Target="../media/image46.png"/><Relationship Id="rId9" Type="http://schemas.openxmlformats.org/officeDocument/2006/relationships/image" Target="../media/image47.png"/><Relationship Id="rId1" Type="http://schemas.microsoft.com/office/2007/relationships/media" Target="../media/media2.mp4"/><Relationship Id="rId2" Type="http://schemas.openxmlformats.org/officeDocument/2006/relationships/video" Target="../media/media2.mp4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4" Type="http://schemas.openxmlformats.org/officeDocument/2006/relationships/image" Target="../media/image36.jpeg"/><Relationship Id="rId1" Type="http://schemas.openxmlformats.org/officeDocument/2006/relationships/slideLayout" Target="../slideLayouts/slideLayout96.xml"/><Relationship Id="rId2" Type="http://schemas.openxmlformats.org/officeDocument/2006/relationships/image" Target="../media/image27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4" Type="http://schemas.openxmlformats.org/officeDocument/2006/relationships/image" Target="../media/image36.jpeg"/><Relationship Id="rId5" Type="http://schemas.openxmlformats.org/officeDocument/2006/relationships/image" Target="../media/image28.png"/><Relationship Id="rId1" Type="http://schemas.openxmlformats.org/officeDocument/2006/relationships/slideLayout" Target="../slideLayouts/slideLayout96.xml"/><Relationship Id="rId2" Type="http://schemas.openxmlformats.org/officeDocument/2006/relationships/image" Target="../media/image27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hyperlink" Target="http://www.google.nl/url?sa=i&amp;rct=j&amp;q=&amp;esrc=s&amp;frm=1&amp;source=images&amp;cd=&amp;cad=rja&amp;docid=paDRBZrrbxqAVM&amp;tbnid=t2Kn9cHZwnwSMM:&amp;ved=0CAUQjRw&amp;url=http://www.atlas.ch/angels-demons/3.html&amp;ei=Ep0zUZSWII6U0QWgy4CIAg&amp;bvm=bv.43148975,d.d2k&amp;psig=AFQjCNFp7XjaMzQ6FvkJGO10OfBsgj4knQ&amp;ust=1362423293219238" TargetMode="External"/><Relationship Id="rId7" Type="http://schemas.openxmlformats.org/officeDocument/2006/relationships/image" Target="../media/image4.jpeg"/><Relationship Id="rId8" Type="http://schemas.openxmlformats.org/officeDocument/2006/relationships/image" Target="../media/image5.png"/><Relationship Id="rId9" Type="http://schemas.openxmlformats.org/officeDocument/2006/relationships/image" Target="../media/image6.jpg"/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8.xml"/><Relationship Id="rId2" Type="http://schemas.openxmlformats.org/officeDocument/2006/relationships/image" Target="../media/image48.png"/><Relationship Id="rId3" Type="http://schemas.openxmlformats.org/officeDocument/2006/relationships/image" Target="../media/image4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4" Type="http://schemas.openxmlformats.org/officeDocument/2006/relationships/image" Target="../media/image19.png"/><Relationship Id="rId1" Type="http://schemas.openxmlformats.org/officeDocument/2006/relationships/slideLayout" Target="../slideLayouts/slideLayout98.xml"/><Relationship Id="rId2" Type="http://schemas.openxmlformats.org/officeDocument/2006/relationships/image" Target="../media/image4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4" Type="http://schemas.openxmlformats.org/officeDocument/2006/relationships/image" Target="../media/image7.png"/><Relationship Id="rId5" Type="http://schemas.microsoft.com/office/2007/relationships/hdphoto" Target="../media/hdphoto1.wdp"/><Relationship Id="rId6" Type="http://schemas.openxmlformats.org/officeDocument/2006/relationships/image" Target="../media/image8.jpg"/><Relationship Id="rId7" Type="http://schemas.openxmlformats.org/officeDocument/2006/relationships/image" Target="../media/image9.png"/><Relationship Id="rId8" Type="http://schemas.microsoft.com/office/2007/relationships/hdphoto" Target="../media/hdphoto2.wdp"/><Relationship Id="rId1" Type="http://schemas.openxmlformats.org/officeDocument/2006/relationships/slideLayout" Target="../slideLayouts/slideLayout109.xml"/><Relationship Id="rId2" Type="http://schemas.openxmlformats.org/officeDocument/2006/relationships/notesSlide" Target="../notesSlides/notesSlide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2.xml"/><Relationship Id="rId2" Type="http://schemas.openxmlformats.org/officeDocument/2006/relationships/image" Target="../media/image50.jpeg"/><Relationship Id="rId3" Type="http://schemas.openxmlformats.org/officeDocument/2006/relationships/image" Target="../media/image51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4" Type="http://schemas.openxmlformats.org/officeDocument/2006/relationships/image" Target="../media/image7.png"/><Relationship Id="rId5" Type="http://schemas.microsoft.com/office/2007/relationships/hdphoto" Target="../media/hdphoto1.wdp"/><Relationship Id="rId6" Type="http://schemas.openxmlformats.org/officeDocument/2006/relationships/image" Target="../media/image8.jpg"/><Relationship Id="rId7" Type="http://schemas.openxmlformats.org/officeDocument/2006/relationships/image" Target="../media/image9.png"/><Relationship Id="rId8" Type="http://schemas.microsoft.com/office/2007/relationships/hdphoto" Target="../media/hdphoto2.wdp"/><Relationship Id="rId1" Type="http://schemas.openxmlformats.org/officeDocument/2006/relationships/slideLayout" Target="../slideLayouts/slideLayout111.xml"/><Relationship Id="rId2" Type="http://schemas.openxmlformats.org/officeDocument/2006/relationships/notesSlide" Target="../notesSlides/notesSlide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4" Type="http://schemas.openxmlformats.org/officeDocument/2006/relationships/image" Target="../media/image7.png"/><Relationship Id="rId5" Type="http://schemas.microsoft.com/office/2007/relationships/hdphoto" Target="../media/hdphoto1.wdp"/><Relationship Id="rId6" Type="http://schemas.openxmlformats.org/officeDocument/2006/relationships/image" Target="../media/image8.jpg"/><Relationship Id="rId7" Type="http://schemas.openxmlformats.org/officeDocument/2006/relationships/image" Target="../media/image9.png"/><Relationship Id="rId8" Type="http://schemas.microsoft.com/office/2007/relationships/hdphoto" Target="../media/hdphoto2.wdp"/><Relationship Id="rId1" Type="http://schemas.openxmlformats.org/officeDocument/2006/relationships/slideLayout" Target="../slideLayouts/slideLayout111.xml"/><Relationship Id="rId2" Type="http://schemas.openxmlformats.org/officeDocument/2006/relationships/notesSlide" Target="../notesSlides/notesSlide9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7.xml"/><Relationship Id="rId2" Type="http://schemas.openxmlformats.org/officeDocument/2006/relationships/image" Target="../media/image5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4" Type="http://schemas.openxmlformats.org/officeDocument/2006/relationships/image" Target="../media/image54.jpg"/><Relationship Id="rId5" Type="http://schemas.openxmlformats.org/officeDocument/2006/relationships/image" Target="../media/image55.png"/><Relationship Id="rId6" Type="http://schemas.openxmlformats.org/officeDocument/2006/relationships/image" Target="../media/image56.png"/><Relationship Id="rId1" Type="http://schemas.openxmlformats.org/officeDocument/2006/relationships/slideLayout" Target="../slideLayouts/slideLayout128.xml"/><Relationship Id="rId2" Type="http://schemas.openxmlformats.org/officeDocument/2006/relationships/image" Target="../media/image5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4" Type="http://schemas.openxmlformats.org/officeDocument/2006/relationships/image" Target="../media/image58.jpg"/><Relationship Id="rId5" Type="http://schemas.openxmlformats.org/officeDocument/2006/relationships/image" Target="../media/image59.tiff"/><Relationship Id="rId6" Type="http://schemas.openxmlformats.org/officeDocument/2006/relationships/image" Target="../media/image60.jpg"/><Relationship Id="rId7" Type="http://schemas.openxmlformats.org/officeDocument/2006/relationships/image" Target="../media/image61.jpg"/><Relationship Id="rId8" Type="http://schemas.openxmlformats.org/officeDocument/2006/relationships/image" Target="../media/image62.jpeg"/><Relationship Id="rId1" Type="http://schemas.openxmlformats.org/officeDocument/2006/relationships/slideLayout" Target="../slideLayouts/slideLayout125.xml"/><Relationship Id="rId2" Type="http://schemas.openxmlformats.org/officeDocument/2006/relationships/notesSlide" Target="../notesSlides/notesSlide10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6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6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4" Type="http://schemas.openxmlformats.org/officeDocument/2006/relationships/image" Target="../media/image7.png"/><Relationship Id="rId5" Type="http://schemas.microsoft.com/office/2007/relationships/hdphoto" Target="../media/hdphoto1.wdp"/><Relationship Id="rId6" Type="http://schemas.openxmlformats.org/officeDocument/2006/relationships/image" Target="../media/image8.jpg"/><Relationship Id="rId7" Type="http://schemas.openxmlformats.org/officeDocument/2006/relationships/image" Target="../media/image9.png"/><Relationship Id="rId8" Type="http://schemas.microsoft.com/office/2007/relationships/hdphoto" Target="../media/hdphoto2.wdp"/><Relationship Id="rId1" Type="http://schemas.openxmlformats.org/officeDocument/2006/relationships/slideLayout" Target="../slideLayouts/slideLayout31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4" Type="http://schemas.openxmlformats.org/officeDocument/2006/relationships/image" Target="../media/image66.emf"/><Relationship Id="rId5" Type="http://schemas.openxmlformats.org/officeDocument/2006/relationships/image" Target="../media/image60.jpg"/><Relationship Id="rId1" Type="http://schemas.openxmlformats.org/officeDocument/2006/relationships/slideLayout" Target="../slideLayouts/slideLayout130.xml"/><Relationship Id="rId2" Type="http://schemas.openxmlformats.org/officeDocument/2006/relationships/image" Target="../media/image64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emf"/><Relationship Id="rId4" Type="http://schemas.openxmlformats.org/officeDocument/2006/relationships/image" Target="../media/image69.emf"/><Relationship Id="rId1" Type="http://schemas.openxmlformats.org/officeDocument/2006/relationships/slideLayout" Target="../slideLayouts/slideLayout130.xml"/><Relationship Id="rId2" Type="http://schemas.openxmlformats.org/officeDocument/2006/relationships/image" Target="../media/image67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microsoft.com/office/2007/relationships/hdphoto" Target="../media/hdphoto2.wdp"/><Relationship Id="rId1" Type="http://schemas.openxmlformats.org/officeDocument/2006/relationships/slideLayout" Target="../slideLayouts/slideLayout130.xml"/><Relationship Id="rId2" Type="http://schemas.openxmlformats.org/officeDocument/2006/relationships/image" Target="../media/image70.gi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4" Type="http://schemas.openxmlformats.org/officeDocument/2006/relationships/image" Target="../media/image7.png"/><Relationship Id="rId5" Type="http://schemas.microsoft.com/office/2007/relationships/hdphoto" Target="../media/hdphoto1.wdp"/><Relationship Id="rId6" Type="http://schemas.openxmlformats.org/officeDocument/2006/relationships/image" Target="../media/image8.jpg"/><Relationship Id="rId7" Type="http://schemas.openxmlformats.org/officeDocument/2006/relationships/image" Target="../media/image9.png"/><Relationship Id="rId8" Type="http://schemas.microsoft.com/office/2007/relationships/hdphoto" Target="../media/hdphoto2.wdp"/><Relationship Id="rId1" Type="http://schemas.openxmlformats.org/officeDocument/2006/relationships/slideLayout" Target="../slideLayouts/slideLayout141.xml"/><Relationship Id="rId2" Type="http://schemas.openxmlformats.org/officeDocument/2006/relationships/notesSlide" Target="../notesSlides/notesSlide1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0.xml"/><Relationship Id="rId2" Type="http://schemas.openxmlformats.org/officeDocument/2006/relationships/image" Target="../media/image52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71.gi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4" Type="http://schemas.openxmlformats.org/officeDocument/2006/relationships/image" Target="../media/image54.jpg"/><Relationship Id="rId5" Type="http://schemas.openxmlformats.org/officeDocument/2006/relationships/image" Target="../media/image55.png"/><Relationship Id="rId6" Type="http://schemas.openxmlformats.org/officeDocument/2006/relationships/image" Target="../media/image56.png"/><Relationship Id="rId1" Type="http://schemas.openxmlformats.org/officeDocument/2006/relationships/slideLayout" Target="../slideLayouts/slideLayout130.xml"/><Relationship Id="rId2" Type="http://schemas.openxmlformats.org/officeDocument/2006/relationships/image" Target="../media/image50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3.xml"/><Relationship Id="rId2" Type="http://schemas.openxmlformats.org/officeDocument/2006/relationships/image" Target="../media/image72.jp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3.xml"/><Relationship Id="rId2" Type="http://schemas.openxmlformats.org/officeDocument/2006/relationships/image" Target="../media/image7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4" Type="http://schemas.openxmlformats.org/officeDocument/2006/relationships/image" Target="../media/image75.png"/><Relationship Id="rId5" Type="http://schemas.openxmlformats.org/officeDocument/2006/relationships/image" Target="../media/image76.png"/><Relationship Id="rId6" Type="http://schemas.openxmlformats.org/officeDocument/2006/relationships/image" Target="../media/image77.png"/><Relationship Id="rId1" Type="http://schemas.openxmlformats.org/officeDocument/2006/relationships/slideLayout" Target="../slideLayouts/slideLayout142.xml"/><Relationship Id="rId2" Type="http://schemas.openxmlformats.org/officeDocument/2006/relationships/notesSlide" Target="../notesSlides/notesSlide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6" Type="http://schemas.openxmlformats.org/officeDocument/2006/relationships/image" Target="../media/image14.png"/><Relationship Id="rId7" Type="http://schemas.openxmlformats.org/officeDocument/2006/relationships/image" Target="../media/image15.png"/><Relationship Id="rId8" Type="http://schemas.openxmlformats.org/officeDocument/2006/relationships/image" Target="../media/image16.png"/><Relationship Id="rId9" Type="http://schemas.openxmlformats.org/officeDocument/2006/relationships/image" Target="../media/image17.png"/><Relationship Id="rId10" Type="http://schemas.openxmlformats.org/officeDocument/2006/relationships/image" Target="../media/image18.png"/><Relationship Id="rId1" Type="http://schemas.openxmlformats.org/officeDocument/2006/relationships/slideLayout" Target="../slideLayouts/slideLayout45.xml"/><Relationship Id="rId2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14.png"/><Relationship Id="rId6" Type="http://schemas.openxmlformats.org/officeDocument/2006/relationships/image" Target="../media/image15.png"/><Relationship Id="rId7" Type="http://schemas.openxmlformats.org/officeDocument/2006/relationships/image" Target="../media/image16.png"/><Relationship Id="rId8" Type="http://schemas.openxmlformats.org/officeDocument/2006/relationships/image" Target="../media/image17.png"/><Relationship Id="rId9" Type="http://schemas.openxmlformats.org/officeDocument/2006/relationships/image" Target="../media/image18.png"/><Relationship Id="rId10" Type="http://schemas.openxmlformats.org/officeDocument/2006/relationships/image" Target="../media/image13.png"/><Relationship Id="rId1" Type="http://schemas.openxmlformats.org/officeDocument/2006/relationships/slideLayout" Target="../slideLayouts/slideLayout48.xml"/><Relationship Id="rId2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14.png"/><Relationship Id="rId6" Type="http://schemas.openxmlformats.org/officeDocument/2006/relationships/image" Target="../media/image15.png"/><Relationship Id="rId7" Type="http://schemas.openxmlformats.org/officeDocument/2006/relationships/image" Target="../media/image16.png"/><Relationship Id="rId8" Type="http://schemas.openxmlformats.org/officeDocument/2006/relationships/image" Target="../media/image17.png"/><Relationship Id="rId9" Type="http://schemas.openxmlformats.org/officeDocument/2006/relationships/image" Target="../media/image18.png"/><Relationship Id="rId10" Type="http://schemas.openxmlformats.org/officeDocument/2006/relationships/image" Target="../media/image13.png"/><Relationship Id="rId11" Type="http://schemas.openxmlformats.org/officeDocument/2006/relationships/image" Target="../media/image19.png"/><Relationship Id="rId1" Type="http://schemas.openxmlformats.org/officeDocument/2006/relationships/slideLayout" Target="../slideLayouts/slideLayout48.xml"/><Relationship Id="rId2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4" Type="http://schemas.openxmlformats.org/officeDocument/2006/relationships/image" Target="../media/image21.png"/><Relationship Id="rId1" Type="http://schemas.openxmlformats.org/officeDocument/2006/relationships/slideLayout" Target="../slideLayouts/slideLayout65.xml"/><Relationship Id="rId2" Type="http://schemas.openxmlformats.org/officeDocument/2006/relationships/notesSlide" Target="../notesSlides/notesSlide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0.xml"/><Relationship Id="rId2" Type="http://schemas.openxmlformats.org/officeDocument/2006/relationships/image" Target="../media/image22.jpeg"/><Relationship Id="rId3" Type="http://schemas.openxmlformats.org/officeDocument/2006/relationships/image" Target="../media/image23.ti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0.xml"/><Relationship Id="rId2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412" y="314819"/>
            <a:ext cx="10396298" cy="6145222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82" t="17624" r="27968" b="17357"/>
          <a:stretch/>
        </p:blipFill>
        <p:spPr>
          <a:xfrm>
            <a:off x="11314483" y="42351"/>
            <a:ext cx="742591" cy="808893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34" t="1874" r="10521" b="3502"/>
          <a:stretch/>
        </p:blipFill>
        <p:spPr>
          <a:xfrm>
            <a:off x="9718129" y="228591"/>
            <a:ext cx="1491214" cy="600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49636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4539" y="-59960"/>
            <a:ext cx="10688255" cy="6921917"/>
          </a:xfrm>
          <a:prstGeom prst="rect">
            <a:avLst/>
          </a:prstGeom>
          <a:noFill/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3143" y="243224"/>
            <a:ext cx="3307977" cy="3000939"/>
          </a:xfrm>
          <a:prstGeom prst="rect">
            <a:avLst/>
          </a:prstGeom>
          <a:solidFill>
            <a:schemeClr val="tx1"/>
          </a:solidFill>
          <a:ln w="19050">
            <a:solidFill>
              <a:srgbClr val="3366FF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8" name="Oval 7"/>
          <p:cNvSpPr/>
          <p:nvPr/>
        </p:nvSpPr>
        <p:spPr bwMode="auto">
          <a:xfrm>
            <a:off x="9688567" y="964112"/>
            <a:ext cx="497541" cy="735747"/>
          </a:xfrm>
          <a:prstGeom prst="ellipse">
            <a:avLst/>
          </a:prstGeom>
          <a:noFill/>
          <a:ln w="3810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800">
              <a:solidFill>
                <a:srgbClr val="FFFF99"/>
              </a:solidFill>
            </a:endParaRPr>
          </a:p>
        </p:txBody>
      </p:sp>
      <p:sp>
        <p:nvSpPr>
          <p:cNvPr id="5" name="Oval 4"/>
          <p:cNvSpPr/>
          <p:nvPr/>
        </p:nvSpPr>
        <p:spPr bwMode="auto">
          <a:xfrm>
            <a:off x="4514979" y="3972393"/>
            <a:ext cx="1361165" cy="802101"/>
          </a:xfrm>
          <a:prstGeom prst="ellipse">
            <a:avLst/>
          </a:prstGeom>
          <a:noFill/>
          <a:ln w="444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800">
              <a:solidFill>
                <a:srgbClr val="FFFF99"/>
              </a:solidFill>
            </a:endParaRP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737784" y="584125"/>
            <a:ext cx="4608286" cy="600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kern="0" dirty="0">
                <a:solidFill>
                  <a:schemeClr val="bg1"/>
                </a:solidFill>
              </a:rPr>
              <a:t>CERN: </a:t>
            </a:r>
            <a:r>
              <a:rPr lang="en-US" sz="2800" b="1" i="1" kern="0" dirty="0" err="1" smtClean="0">
                <a:solidFill>
                  <a:srgbClr val="FFFF00"/>
                </a:solidFill>
              </a:rPr>
              <a:t>LHCb</a:t>
            </a:r>
            <a:r>
              <a:rPr lang="en-US" sz="2800" b="1" i="1" kern="0" dirty="0" smtClean="0">
                <a:solidFill>
                  <a:srgbClr val="FFFF00"/>
                </a:solidFill>
              </a:rPr>
              <a:t> experiment</a:t>
            </a:r>
            <a:endParaRPr lang="en-US" sz="2800" b="1" i="1" kern="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969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0808024_14-A4-at-144-dpi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464695"/>
            <a:ext cx="12192000" cy="807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6" name="Footer Placeholder 8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endParaRPr lang="en-US" dirty="0" smtClean="0">
              <a:solidFill>
                <a:srgbClr val="000000"/>
              </a:solidFill>
              <a:latin typeface="Arial" charset="0"/>
              <a:ea typeface="ＭＳ Ｐゴシック" pitchFamily="-105" charset="-128"/>
            </a:endParaRPr>
          </a:p>
        </p:txBody>
      </p:sp>
      <p:sp>
        <p:nvSpPr>
          <p:cNvPr id="22537" name="Slide Number Placeholder 10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3681E6CB-202A-4BAC-BA0D-8C5A4AC88E80}" type="slidenum">
              <a:rPr lang="nl-NL">
                <a:solidFill>
                  <a:srgbClr val="000000"/>
                </a:solidFill>
              </a:rPr>
              <a:pPr/>
              <a:t>11</a:t>
            </a:fld>
            <a:endParaRPr lang="nl-NL">
              <a:solidFill>
                <a:srgbClr val="000000"/>
              </a:solidFill>
            </a:endParaRP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>
          <a:xfrm>
            <a:off x="1524000" y="6492876"/>
            <a:ext cx="2133600" cy="365125"/>
          </a:xfrm>
        </p:spPr>
        <p:txBody>
          <a:bodyPr/>
          <a:lstStyle/>
          <a:p>
            <a:endParaRPr lang="nl-NL" dirty="0">
              <a:solidFill>
                <a:srgbClr val="FFFFFF"/>
              </a:solidFill>
            </a:endParaRPr>
          </a:p>
        </p:txBody>
      </p:sp>
      <p:sp>
        <p:nvSpPr>
          <p:cNvPr id="11" name="Slide Number Placeholder 4"/>
          <p:cNvSpPr txBox="1">
            <a:spLocks/>
          </p:cNvSpPr>
          <p:nvPr/>
        </p:nvSpPr>
        <p:spPr>
          <a:xfrm>
            <a:off x="8686800" y="664527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algn="r">
              <a:defRPr/>
            </a:pPr>
            <a:fld id="{C619CF77-C6F4-4416-9C26-FC553AC55B9A}" type="slidenum">
              <a:rPr lang="nl-NL" sz="1200">
                <a:solidFill>
                  <a:srgbClr val="000000">
                    <a:tint val="75000"/>
                  </a:srgbClr>
                </a:solidFill>
              </a:rPr>
              <a:pPr algn="r">
                <a:defRPr/>
              </a:pPr>
              <a:t>11</a:t>
            </a:fld>
            <a:endParaRPr lang="nl-NL" sz="1200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632909" y="593988"/>
            <a:ext cx="2859799" cy="505763"/>
          </a:xfrm>
          <a:prstGeom prst="rect">
            <a:avLst/>
          </a:prstGeom>
          <a:solidFill>
            <a:schemeClr val="tx1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kern="0" dirty="0" err="1">
                <a:solidFill>
                  <a:schemeClr val="bg1"/>
                </a:solidFill>
              </a:rPr>
              <a:t>LHCb</a:t>
            </a:r>
            <a:r>
              <a:rPr lang="en-US" sz="2800" b="1" kern="0" dirty="0">
                <a:solidFill>
                  <a:schemeClr val="bg1"/>
                </a:solidFill>
              </a:rPr>
              <a:t> </a:t>
            </a:r>
            <a:r>
              <a:rPr lang="en-US" sz="2800" b="1" kern="0" dirty="0" smtClean="0">
                <a:solidFill>
                  <a:schemeClr val="bg1"/>
                </a:solidFill>
              </a:rPr>
              <a:t>detector</a:t>
            </a:r>
            <a:endParaRPr lang="en-US" sz="2800" b="1" i="1" kern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621929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etecteur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4751"/>
            <a:ext cx="12192000" cy="6857998"/>
          </a:xfrm>
          <a:prstGeom prst="rect">
            <a:avLst/>
          </a:prstGeom>
        </p:spPr>
      </p:pic>
      <p:pic>
        <p:nvPicPr>
          <p:cNvPr id="9" name="Content Placeholder 5" descr="PrimaryVertexTwoSensorsOblique.pn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 l="-4256" r="-4256"/>
          <a:stretch>
            <a:fillRect/>
          </a:stretch>
        </p:blipFill>
        <p:spPr>
          <a:xfrm>
            <a:off x="8131701" y="4395910"/>
            <a:ext cx="3923155" cy="2234126"/>
          </a:xfrm>
          <a:ln w="25400">
            <a:noFill/>
          </a:ln>
        </p:spPr>
      </p:pic>
      <p:pic>
        <p:nvPicPr>
          <p:cNvPr id="10" name="Picture 9" descr="Assembly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flipH="1">
            <a:off x="8892540" y="868709"/>
            <a:ext cx="2979436" cy="2046128"/>
          </a:xfrm>
          <a:prstGeom prst="rect">
            <a:avLst/>
          </a:prstGeom>
          <a:ln w="38100">
            <a:solidFill>
              <a:srgbClr val="00B3C4"/>
            </a:solidFill>
          </a:ln>
        </p:spPr>
      </p:pic>
      <p:sp>
        <p:nvSpPr>
          <p:cNvPr id="13" name="Rectangle 12"/>
          <p:cNvSpPr/>
          <p:nvPr/>
        </p:nvSpPr>
        <p:spPr>
          <a:xfrm>
            <a:off x="8286750" y="4395910"/>
            <a:ext cx="3585227" cy="2234126"/>
          </a:xfrm>
          <a:prstGeom prst="rect">
            <a:avLst/>
          </a:prstGeom>
          <a:noFill/>
          <a:ln w="38100">
            <a:solidFill>
              <a:srgbClr val="00B3C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14" name="Rectangle 2"/>
          <p:cNvSpPr txBox="1">
            <a:spLocks noChangeArrowheads="1"/>
          </p:cNvSpPr>
          <p:nvPr/>
        </p:nvSpPr>
        <p:spPr bwMode="auto">
          <a:xfrm>
            <a:off x="632909" y="479684"/>
            <a:ext cx="2859799" cy="505763"/>
          </a:xfrm>
          <a:prstGeom prst="rect">
            <a:avLst/>
          </a:prstGeom>
          <a:solidFill>
            <a:schemeClr val="tx1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kern="0" dirty="0" err="1">
                <a:solidFill>
                  <a:schemeClr val="bg1"/>
                </a:solidFill>
              </a:rPr>
              <a:t>LHCb</a:t>
            </a:r>
            <a:r>
              <a:rPr lang="en-US" sz="2800" b="1" kern="0" dirty="0">
                <a:solidFill>
                  <a:schemeClr val="bg1"/>
                </a:solidFill>
              </a:rPr>
              <a:t> </a:t>
            </a:r>
            <a:r>
              <a:rPr lang="en-US" sz="2800" b="1" kern="0" dirty="0" smtClean="0">
                <a:solidFill>
                  <a:schemeClr val="bg1"/>
                </a:solidFill>
              </a:rPr>
              <a:t>detector</a:t>
            </a:r>
            <a:endParaRPr lang="en-US" sz="2800" b="1" i="1" kern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209937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5" descr="FulllVelo.gif"/>
          <p:cNvPicPr>
            <a:picLocks noGrp="1" noChangeAspect="1"/>
          </p:cNvPicPr>
          <p:nvPr>
            <p:ph idx="1"/>
          </p:nvPr>
        </p:nvPicPr>
        <p:blipFill rotWithShape="1">
          <a:blip r:embed="rId4" cstate="print"/>
          <a:srcRect l="413" r="1301"/>
          <a:stretch/>
        </p:blipFill>
        <p:spPr>
          <a:xfrm>
            <a:off x="137982" y="746828"/>
            <a:ext cx="3957851" cy="3027666"/>
          </a:xfrm>
          <a:ln w="38100">
            <a:solidFill>
              <a:srgbClr val="00B3C4"/>
            </a:solidFill>
          </a:ln>
        </p:spPr>
      </p:pic>
      <p:pic>
        <p:nvPicPr>
          <p:cNvPr id="10" name="Picture 9" descr="moduleInstallation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832523" y="342746"/>
            <a:ext cx="4173500" cy="3132218"/>
          </a:xfrm>
          <a:prstGeom prst="rect">
            <a:avLst/>
          </a:prstGeom>
          <a:ln w="38100">
            <a:solidFill>
              <a:srgbClr val="00B3C4"/>
            </a:solidFill>
          </a:ln>
        </p:spPr>
      </p:pic>
      <p:pic>
        <p:nvPicPr>
          <p:cNvPr id="13" name="Content Placeholder 11" descr="detector_RFbox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199472" y="746828"/>
            <a:ext cx="3520437" cy="2731937"/>
          </a:xfrm>
          <a:prstGeom prst="rect">
            <a:avLst/>
          </a:prstGeom>
          <a:ln w="38100">
            <a:solidFill>
              <a:srgbClr val="00B3C4"/>
            </a:solidFill>
          </a:ln>
        </p:spPr>
      </p:pic>
      <p:pic>
        <p:nvPicPr>
          <p:cNvPr id="14" name="Content Placeholder 3" descr="0710028_08-A4-at-144-dpi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52393" y="3289110"/>
            <a:ext cx="4460992" cy="3347982"/>
          </a:xfrm>
          <a:prstGeom prst="rect">
            <a:avLst/>
          </a:prstGeom>
          <a:ln w="38100">
            <a:solidFill>
              <a:srgbClr val="00B3C4"/>
            </a:solidFill>
          </a:ln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-585787" y="-15172"/>
            <a:ext cx="9415462" cy="762000"/>
          </a:xfrm>
        </p:spPr>
        <p:txBody>
          <a:bodyPr/>
          <a:lstStyle/>
          <a:p>
            <a:r>
              <a:rPr lang="en-US" dirty="0" err="1" smtClean="0"/>
              <a:t>Nikhef</a:t>
            </a:r>
            <a:r>
              <a:rPr lang="en-US" dirty="0" smtClean="0"/>
              <a:t> contributions to Vertex Detector</a:t>
            </a:r>
            <a:endParaRPr lang="en-US" dirty="0"/>
          </a:p>
        </p:txBody>
      </p:sp>
      <p:pic>
        <p:nvPicPr>
          <p:cNvPr id="15" name="MovieRFfoil2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591134" y="3317686"/>
            <a:ext cx="6048128" cy="3328393"/>
          </a:xfrm>
          <a:prstGeom prst="rect">
            <a:avLst/>
          </a:prstGeom>
          <a:ln w="38100">
            <a:solidFill>
              <a:srgbClr val="00B3C4"/>
            </a:solidFill>
          </a:ln>
        </p:spPr>
      </p:pic>
    </p:spTree>
    <p:extLst>
      <p:ext uri="{BB962C8B-B14F-4D97-AF65-F5344CB8AC3E}">
        <p14:creationId xmlns:p14="http://schemas.microsoft.com/office/powerpoint/2010/main" val="41952539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89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etecteur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4751"/>
            <a:ext cx="12192000" cy="6857998"/>
          </a:xfrm>
          <a:prstGeom prst="rect">
            <a:avLst/>
          </a:prstGeom>
        </p:spPr>
      </p:pic>
      <p:pic>
        <p:nvPicPr>
          <p:cNvPr id="9" name="Content Placeholder 5" descr="PrimaryVertexTwoSensorsOblique.pn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 l="-4256" r="-4256"/>
          <a:stretch>
            <a:fillRect/>
          </a:stretch>
        </p:blipFill>
        <p:spPr>
          <a:xfrm>
            <a:off x="8131701" y="4395910"/>
            <a:ext cx="3923155" cy="2234126"/>
          </a:xfrm>
          <a:ln w="25400">
            <a:noFill/>
          </a:ln>
        </p:spPr>
      </p:pic>
      <p:pic>
        <p:nvPicPr>
          <p:cNvPr id="10" name="Picture 9" descr="Assembly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flipH="1">
            <a:off x="8892540" y="868709"/>
            <a:ext cx="2979436" cy="2046128"/>
          </a:xfrm>
          <a:prstGeom prst="rect">
            <a:avLst/>
          </a:prstGeom>
          <a:ln w="38100">
            <a:solidFill>
              <a:srgbClr val="00B3C4"/>
            </a:solidFill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763"/>
          <a:stretch/>
        </p:blipFill>
        <p:spPr>
          <a:xfrm flipH="1">
            <a:off x="5982386" y="1891773"/>
            <a:ext cx="1405719" cy="3235036"/>
          </a:xfrm>
          <a:prstGeom prst="rect">
            <a:avLst/>
          </a:prstGeom>
          <a:ln w="38100">
            <a:solidFill>
              <a:srgbClr val="0432FF"/>
            </a:solidFill>
          </a:ln>
        </p:spPr>
      </p:pic>
      <p:pic>
        <p:nvPicPr>
          <p:cNvPr id="12" name="Content Placeholder 4" descr="IMG_5272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03" b="4903"/>
          <a:stretch>
            <a:fillRect/>
          </a:stretch>
        </p:blipFill>
        <p:spPr>
          <a:xfrm>
            <a:off x="2257365" y="4233881"/>
            <a:ext cx="3542142" cy="2396155"/>
          </a:xfrm>
          <a:prstGeom prst="rect">
            <a:avLst/>
          </a:prstGeom>
          <a:ln w="38100">
            <a:solidFill>
              <a:srgbClr val="0432FF"/>
            </a:solidFill>
          </a:ln>
        </p:spPr>
      </p:pic>
      <p:sp>
        <p:nvSpPr>
          <p:cNvPr id="13" name="Rectangle 12"/>
          <p:cNvSpPr/>
          <p:nvPr/>
        </p:nvSpPr>
        <p:spPr>
          <a:xfrm>
            <a:off x="8286750" y="4395910"/>
            <a:ext cx="3585227" cy="2234126"/>
          </a:xfrm>
          <a:prstGeom prst="rect">
            <a:avLst/>
          </a:prstGeom>
          <a:noFill/>
          <a:ln w="38100">
            <a:solidFill>
              <a:srgbClr val="00B3C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14" name="Rectangle 2"/>
          <p:cNvSpPr txBox="1">
            <a:spLocks noChangeArrowheads="1"/>
          </p:cNvSpPr>
          <p:nvPr/>
        </p:nvSpPr>
        <p:spPr bwMode="auto">
          <a:xfrm>
            <a:off x="632909" y="479684"/>
            <a:ext cx="2859799" cy="505763"/>
          </a:xfrm>
          <a:prstGeom prst="rect">
            <a:avLst/>
          </a:prstGeom>
          <a:solidFill>
            <a:schemeClr val="tx1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kern="0" dirty="0" err="1">
                <a:solidFill>
                  <a:schemeClr val="bg1"/>
                </a:solidFill>
              </a:rPr>
              <a:t>LHCb</a:t>
            </a:r>
            <a:r>
              <a:rPr lang="en-US" sz="2800" b="1" kern="0" dirty="0">
                <a:solidFill>
                  <a:schemeClr val="bg1"/>
                </a:solidFill>
              </a:rPr>
              <a:t> </a:t>
            </a:r>
            <a:r>
              <a:rPr lang="en-US" sz="2800" b="1" kern="0" dirty="0" smtClean="0">
                <a:solidFill>
                  <a:schemeClr val="bg1"/>
                </a:solidFill>
              </a:rPr>
              <a:t>detector</a:t>
            </a:r>
            <a:endParaRPr lang="en-US" sz="2800" b="1" i="1" kern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146468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512712" y="0"/>
            <a:ext cx="14704712" cy="762000"/>
          </a:xfrm>
        </p:spPr>
        <p:txBody>
          <a:bodyPr/>
          <a:lstStyle/>
          <a:p>
            <a:r>
              <a:rPr lang="en-US" dirty="0" smtClean="0"/>
              <a:t>                 </a:t>
            </a:r>
            <a:r>
              <a:rPr lang="en-US" dirty="0" err="1" smtClean="0"/>
              <a:t>Nikhef</a:t>
            </a:r>
            <a:r>
              <a:rPr lang="en-US" dirty="0" smtClean="0"/>
              <a:t> contributions to Scintillating Fiber (“</a:t>
            </a:r>
            <a:r>
              <a:rPr lang="en-US" dirty="0" err="1" smtClean="0"/>
              <a:t>SciFi</a:t>
            </a:r>
            <a:r>
              <a:rPr lang="en-US" dirty="0" smtClean="0"/>
              <a:t>”) Tracker</a:t>
            </a:r>
            <a:endParaRPr lang="en-US" dirty="0"/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83687" y="2179683"/>
            <a:ext cx="4331920" cy="4462032"/>
          </a:xfrm>
          <a:prstGeom prst="rect">
            <a:avLst/>
          </a:prstGeom>
          <a:noFill/>
          <a:ln w="38100">
            <a:solidFill>
              <a:srgbClr val="0432FF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D:\LHCb SciFi\Photos\IMG_3252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30145" y="869383"/>
            <a:ext cx="2390436" cy="1593623"/>
          </a:xfrm>
          <a:prstGeom prst="rect">
            <a:avLst/>
          </a:prstGeom>
          <a:noFill/>
          <a:ln w="38100">
            <a:solidFill>
              <a:srgbClr val="0432FF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77770" y="748961"/>
            <a:ext cx="2770378" cy="1323439"/>
          </a:xfrm>
          <a:prstGeom prst="rect">
            <a:avLst/>
          </a:prstGeom>
          <a:noFill/>
          <a:ln w="25400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FF00"/>
                </a:solidFill>
              </a:rPr>
              <a:t>1 Detector:</a:t>
            </a:r>
          </a:p>
          <a:p>
            <a:r>
              <a:rPr lang="en-US" sz="2000" dirty="0" smtClean="0">
                <a:solidFill>
                  <a:srgbClr val="FFFF00"/>
                </a:solidFill>
              </a:rPr>
              <a:t>= 11.000 km </a:t>
            </a:r>
            <a:r>
              <a:rPr lang="en-US" sz="2000" dirty="0" err="1" smtClean="0">
                <a:solidFill>
                  <a:srgbClr val="FFFF00"/>
                </a:solidFill>
              </a:rPr>
              <a:t>fibres</a:t>
            </a:r>
            <a:endParaRPr lang="en-US" sz="2000" dirty="0" smtClean="0">
              <a:solidFill>
                <a:srgbClr val="FFFF00"/>
              </a:solidFill>
            </a:endParaRPr>
          </a:p>
          <a:p>
            <a:r>
              <a:rPr lang="en-US" sz="2000" dirty="0" smtClean="0">
                <a:solidFill>
                  <a:srgbClr val="FFFF00"/>
                </a:solidFill>
                <a:ea typeface="Wingdings"/>
                <a:cs typeface="Wingdings"/>
                <a:sym typeface="Wingdings"/>
              </a:rPr>
              <a:t>= 128 modules</a:t>
            </a:r>
          </a:p>
          <a:p>
            <a:r>
              <a:rPr lang="en-US" sz="2000" dirty="0">
                <a:solidFill>
                  <a:srgbClr val="FFFF00"/>
                </a:solidFill>
                <a:ea typeface="Wingdings"/>
                <a:cs typeface="Wingdings"/>
                <a:sym typeface="Wingdings"/>
              </a:rPr>
              <a:t>=</a:t>
            </a:r>
            <a:r>
              <a:rPr lang="en-US" sz="2000" dirty="0" smtClean="0">
                <a:solidFill>
                  <a:srgbClr val="FFFF00"/>
                </a:solidFill>
              </a:rPr>
              <a:t> 600 k </a:t>
            </a:r>
            <a:r>
              <a:rPr lang="en-US" sz="2000" dirty="0" err="1" smtClean="0">
                <a:solidFill>
                  <a:srgbClr val="FFFF00"/>
                </a:solidFill>
              </a:rPr>
              <a:t>SiPM</a:t>
            </a:r>
            <a:r>
              <a:rPr lang="en-US" sz="2000" dirty="0" smtClean="0">
                <a:solidFill>
                  <a:srgbClr val="FFFF00"/>
                </a:solidFill>
              </a:rPr>
              <a:t> channels </a:t>
            </a:r>
            <a:endParaRPr lang="en-US" sz="2000" dirty="0">
              <a:solidFill>
                <a:srgbClr val="FFFF00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15448" y="4503760"/>
            <a:ext cx="3089104" cy="1960393"/>
          </a:xfrm>
          <a:prstGeom prst="rect">
            <a:avLst/>
          </a:prstGeom>
          <a:ln w="38100">
            <a:solidFill>
              <a:srgbClr val="0432FF"/>
            </a:solidFill>
          </a:ln>
        </p:spPr>
      </p:pic>
      <p:grpSp>
        <p:nvGrpSpPr>
          <p:cNvPr id="12" name="Group 11"/>
          <p:cNvGrpSpPr/>
          <p:nvPr/>
        </p:nvGrpSpPr>
        <p:grpSpPr>
          <a:xfrm>
            <a:off x="5606466" y="1116935"/>
            <a:ext cx="3731627" cy="5365757"/>
            <a:chOff x="5224322" y="953159"/>
            <a:chExt cx="3731627" cy="5365757"/>
          </a:xfrm>
        </p:grpSpPr>
        <p:grpSp>
          <p:nvGrpSpPr>
            <p:cNvPr id="13" name="Group 12"/>
            <p:cNvGrpSpPr/>
            <p:nvPr/>
          </p:nvGrpSpPr>
          <p:grpSpPr>
            <a:xfrm>
              <a:off x="5224322" y="953159"/>
              <a:ext cx="3731627" cy="5365757"/>
              <a:chOff x="5865769" y="953159"/>
              <a:chExt cx="3731627" cy="5365757"/>
            </a:xfrm>
          </p:grpSpPr>
          <p:grpSp>
            <p:nvGrpSpPr>
              <p:cNvPr id="15" name="Group 12"/>
              <p:cNvGrpSpPr/>
              <p:nvPr/>
            </p:nvGrpSpPr>
            <p:grpSpPr>
              <a:xfrm>
                <a:off x="5865769" y="953159"/>
                <a:ext cx="3731627" cy="5365757"/>
                <a:chOff x="474119" y="0"/>
                <a:chExt cx="5722392" cy="6858000"/>
              </a:xfrm>
            </p:grpSpPr>
            <p:pic>
              <p:nvPicPr>
                <p:cNvPr id="21" name="Picture 3" descr="S:\MT\Readout Box and Infrastructure\Photos\ELEC EDR PICs\8.JPG"/>
                <p:cNvPicPr>
                  <a:picLocks noChangeAspect="1" noChangeArrowheads="1"/>
                </p:cNvPicPr>
                <p:nvPr/>
              </p:nvPicPr>
              <p:blipFill>
                <a:blip r:embed="rId5" cstate="print"/>
                <a:srcRect/>
                <a:stretch>
                  <a:fillRect/>
                </a:stretch>
              </p:blipFill>
              <p:spPr bwMode="auto">
                <a:xfrm>
                  <a:off x="474119" y="0"/>
                  <a:ext cx="4668852" cy="6858000"/>
                </a:xfrm>
                <a:prstGeom prst="rect">
                  <a:avLst/>
                </a:prstGeom>
                <a:noFill/>
                <a:ln w="38100">
                  <a:solidFill>
                    <a:srgbClr val="0432FF"/>
                  </a:solidFill>
                </a:ln>
              </p:spPr>
            </p:pic>
            <p:sp>
              <p:nvSpPr>
                <p:cNvPr id="22" name="Rectangle 21"/>
                <p:cNvSpPr/>
                <p:nvPr/>
              </p:nvSpPr>
              <p:spPr>
                <a:xfrm>
                  <a:off x="5996735" y="1268760"/>
                  <a:ext cx="199776" cy="357835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300" b="1">
                    <a:solidFill>
                      <a:srgbClr val="FFFFFF"/>
                    </a:solidFill>
                    <a:latin typeface="Comic Sans MS" pitchFamily="66" charset="0"/>
                  </a:endParaRPr>
                </a:p>
              </p:txBody>
            </p:sp>
          </p:grpSp>
          <p:sp>
            <p:nvSpPr>
              <p:cNvPr id="16" name="TextBox 15"/>
              <p:cNvSpPr txBox="1"/>
              <p:nvPr/>
            </p:nvSpPr>
            <p:spPr>
              <a:xfrm rot="315837">
                <a:off x="6377083" y="2696784"/>
                <a:ext cx="864276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b="1" dirty="0" smtClean="0">
                    <a:solidFill>
                      <a:schemeClr val="bg1"/>
                    </a:solidFill>
                  </a:rPr>
                  <a:t>Pacific</a:t>
                </a:r>
                <a:endParaRPr lang="en-US" sz="20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 rot="315837">
                <a:off x="6424020" y="2223060"/>
                <a:ext cx="1640129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b="1" dirty="0" err="1" smtClean="0">
                    <a:solidFill>
                      <a:schemeClr val="bg1"/>
                    </a:solidFill>
                  </a:rPr>
                  <a:t>Clusterization</a:t>
                </a:r>
                <a:endParaRPr lang="en-US" sz="20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 rot="21269807">
                <a:off x="6343997" y="1442858"/>
                <a:ext cx="941796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b="1" dirty="0" smtClean="0">
                    <a:solidFill>
                      <a:schemeClr val="bg1"/>
                    </a:solidFill>
                  </a:rPr>
                  <a:t>Master</a:t>
                </a:r>
                <a:endParaRPr lang="en-US" sz="20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 rot="750927">
                <a:off x="6356047" y="3610099"/>
                <a:ext cx="2173672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b="1" dirty="0" err="1" smtClean="0">
                    <a:solidFill>
                      <a:srgbClr val="FFC000"/>
                    </a:solidFill>
                  </a:rPr>
                  <a:t>SiPM</a:t>
                </a:r>
                <a:r>
                  <a:rPr lang="en-US" sz="2000" b="1" dirty="0" smtClean="0">
                    <a:solidFill>
                      <a:srgbClr val="FFC000"/>
                    </a:solidFill>
                  </a:rPr>
                  <a:t> &amp; Flex cables</a:t>
                </a:r>
                <a:endParaRPr lang="en-US" sz="2000" b="1" dirty="0">
                  <a:solidFill>
                    <a:srgbClr val="FFC000"/>
                  </a:solidFill>
                </a:endParaRPr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 rot="1301584">
                <a:off x="6990160" y="4556172"/>
                <a:ext cx="1106072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b="1" dirty="0" smtClean="0">
                    <a:solidFill>
                      <a:srgbClr val="FFC000"/>
                    </a:solidFill>
                  </a:rPr>
                  <a:t>Cold box</a:t>
                </a:r>
                <a:endParaRPr lang="en-US" sz="2000" b="1" dirty="0">
                  <a:solidFill>
                    <a:srgbClr val="FFC000"/>
                  </a:solidFill>
                </a:endParaRPr>
              </a:p>
            </p:txBody>
          </p:sp>
        </p:grpSp>
        <p:sp>
          <p:nvSpPr>
            <p:cNvPr id="14" name="Rectangle 13"/>
            <p:cNvSpPr/>
            <p:nvPr/>
          </p:nvSpPr>
          <p:spPr>
            <a:xfrm>
              <a:off x="5253339" y="953159"/>
              <a:ext cx="3015585" cy="5365757"/>
            </a:xfrm>
            <a:prstGeom prst="rect">
              <a:avLst/>
            </a:prstGeom>
            <a:noFill/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3" name="TextBox 22"/>
          <p:cNvSpPr txBox="1"/>
          <p:nvPr/>
        </p:nvSpPr>
        <p:spPr>
          <a:xfrm>
            <a:off x="6193367" y="721062"/>
            <a:ext cx="2010487" cy="400110"/>
          </a:xfrm>
          <a:prstGeom prst="rect">
            <a:avLst/>
          </a:prstGeom>
          <a:solidFill>
            <a:schemeClr val="bg1"/>
          </a:solidFill>
          <a:ln w="38100">
            <a:solidFill>
              <a:srgbClr val="0432FF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 smtClean="0"/>
              <a:t>Module </a:t>
            </a:r>
            <a:r>
              <a:rPr lang="en-US" sz="2000" dirty="0" err="1" smtClean="0"/>
              <a:t>endpiece</a:t>
            </a:r>
            <a:endParaRPr lang="en-US" sz="2000" dirty="0"/>
          </a:p>
        </p:txBody>
      </p:sp>
      <p:sp>
        <p:nvSpPr>
          <p:cNvPr id="24" name="TextBox 23"/>
          <p:cNvSpPr txBox="1"/>
          <p:nvPr/>
        </p:nvSpPr>
        <p:spPr>
          <a:xfrm>
            <a:off x="9293666" y="4178495"/>
            <a:ext cx="2536383" cy="400110"/>
          </a:xfrm>
          <a:prstGeom prst="rect">
            <a:avLst/>
          </a:prstGeom>
          <a:solidFill>
            <a:schemeClr val="bg1"/>
          </a:solidFill>
          <a:ln w="38100">
            <a:solidFill>
              <a:srgbClr val="0432FF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Flex cables and </a:t>
            </a:r>
            <a:r>
              <a:rPr lang="en-US" sz="2000" dirty="0" err="1" smtClean="0"/>
              <a:t>SiPM</a:t>
            </a:r>
            <a:endParaRPr lang="en-US" sz="2000" dirty="0"/>
          </a:p>
        </p:txBody>
      </p:sp>
      <p:pic>
        <p:nvPicPr>
          <p:cNvPr id="25" name="Picture 24" descr="P:\B-Fysica\Upgrade\SciFi\docs\fotos\IMG_6004a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25571" y="1446666"/>
            <a:ext cx="3156358" cy="2047163"/>
          </a:xfrm>
          <a:prstGeom prst="rect">
            <a:avLst/>
          </a:prstGeom>
          <a:noFill/>
          <a:ln w="38100">
            <a:solidFill>
              <a:srgbClr val="0432FF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/>
          <p:cNvSpPr txBox="1"/>
          <p:nvPr/>
        </p:nvSpPr>
        <p:spPr>
          <a:xfrm>
            <a:off x="9679288" y="1121208"/>
            <a:ext cx="1317092" cy="400110"/>
          </a:xfrm>
          <a:prstGeom prst="rect">
            <a:avLst/>
          </a:prstGeom>
          <a:solidFill>
            <a:schemeClr val="bg1"/>
          </a:solidFill>
          <a:ln w="38100">
            <a:solidFill>
              <a:srgbClr val="0432FF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 smtClean="0"/>
              <a:t>Electronics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34935443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757363" y="0"/>
            <a:ext cx="7215188" cy="762000"/>
          </a:xfrm>
        </p:spPr>
        <p:txBody>
          <a:bodyPr/>
          <a:lstStyle/>
          <a:p>
            <a:r>
              <a:rPr lang="en-US" dirty="0" smtClean="0"/>
              <a:t>                  </a:t>
            </a:r>
            <a:r>
              <a:rPr lang="en-US" dirty="0" err="1" smtClean="0"/>
              <a:t>SciFi</a:t>
            </a:r>
            <a:r>
              <a:rPr lang="en-US" dirty="0" smtClean="0"/>
              <a:t> Detection Principle</a:t>
            </a:r>
            <a:endParaRPr lang="en-US" dirty="0"/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311" y="836145"/>
            <a:ext cx="8798660" cy="1519156"/>
          </a:xfrm>
          <a:prstGeom prst="rect">
            <a:avLst/>
          </a:prstGeom>
          <a:ln w="38100">
            <a:solidFill>
              <a:srgbClr val="0432FF"/>
            </a:solidFill>
          </a:ln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3968" y="658431"/>
            <a:ext cx="1265925" cy="1962896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9038" y="2829000"/>
            <a:ext cx="5710976" cy="2715550"/>
          </a:xfrm>
          <a:prstGeom prst="rect">
            <a:avLst/>
          </a:prstGeom>
          <a:ln w="38100">
            <a:solidFill>
              <a:srgbClr val="0432FF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52616" y="829168"/>
            <a:ext cx="2351640" cy="3368077"/>
          </a:xfrm>
          <a:prstGeom prst="rect">
            <a:avLst/>
          </a:prstGeom>
          <a:noFill/>
          <a:ln w="38100">
            <a:solidFill>
              <a:srgbClr val="0432FF"/>
            </a:solidFill>
          </a:ln>
        </p:spPr>
      </p:pic>
      <p:sp>
        <p:nvSpPr>
          <p:cNvPr id="31" name="TextBox 30"/>
          <p:cNvSpPr txBox="1"/>
          <p:nvPr/>
        </p:nvSpPr>
        <p:spPr>
          <a:xfrm>
            <a:off x="731216" y="1040040"/>
            <a:ext cx="2011984" cy="369332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nb-NO" dirty="0"/>
              <a:t>fibre Ø = 250 µm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6479620" y="5765605"/>
            <a:ext cx="4963218" cy="769441"/>
          </a:xfrm>
          <a:prstGeom prst="rect">
            <a:avLst/>
          </a:prstGeom>
          <a:noFill/>
          <a:ln w="25400"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n-US" sz="2200" dirty="0" smtClean="0">
                <a:solidFill>
                  <a:srgbClr val="FFFF00"/>
                </a:solidFill>
              </a:rPr>
              <a:t>6 staggered layers of 250 </a:t>
            </a:r>
            <a:r>
              <a:rPr lang="en-US" sz="2200" dirty="0" smtClean="0">
                <a:solidFill>
                  <a:srgbClr val="FFFF00"/>
                </a:solidFill>
                <a:latin typeface="Symbol" charset="2"/>
                <a:ea typeface="Symbol" charset="2"/>
                <a:cs typeface="Symbol" charset="2"/>
              </a:rPr>
              <a:t>m</a:t>
            </a:r>
            <a:r>
              <a:rPr lang="en-US" sz="2200" dirty="0" smtClean="0">
                <a:solidFill>
                  <a:srgbClr val="FFFF00"/>
                </a:solidFill>
              </a:rPr>
              <a:t>m fibers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200" dirty="0" smtClean="0">
                <a:solidFill>
                  <a:srgbClr val="FFFF00"/>
                </a:solidFill>
              </a:rPr>
              <a:t>128 channel </a:t>
            </a:r>
            <a:r>
              <a:rPr lang="en-US" sz="2200" dirty="0" err="1" smtClean="0">
                <a:solidFill>
                  <a:srgbClr val="FFFF00"/>
                </a:solidFill>
              </a:rPr>
              <a:t>SiPM’s</a:t>
            </a:r>
            <a:endParaRPr lang="en-US" sz="2200" dirty="0" smtClean="0">
              <a:solidFill>
                <a:srgbClr val="FFFF00"/>
              </a:solidFill>
            </a:endParaRPr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6" cstate="print"/>
          <a:srcRect t="6502"/>
          <a:stretch>
            <a:fillRect/>
          </a:stretch>
        </p:blipFill>
        <p:spPr bwMode="auto">
          <a:xfrm>
            <a:off x="332816" y="2506151"/>
            <a:ext cx="5828437" cy="4077421"/>
          </a:xfrm>
          <a:prstGeom prst="rect">
            <a:avLst/>
          </a:prstGeom>
          <a:noFill/>
          <a:ln w="38100">
            <a:solidFill>
              <a:srgbClr val="0432FF"/>
            </a:solidFill>
            <a:miter lim="800000"/>
            <a:headEnd/>
            <a:tailEnd/>
          </a:ln>
        </p:spPr>
      </p:pic>
      <p:sp>
        <p:nvSpPr>
          <p:cNvPr id="14" name="TextBox 13"/>
          <p:cNvSpPr txBox="1"/>
          <p:nvPr/>
        </p:nvSpPr>
        <p:spPr>
          <a:xfrm>
            <a:off x="10644341" y="4115213"/>
            <a:ext cx="1362776" cy="400110"/>
          </a:xfrm>
          <a:prstGeom prst="rect">
            <a:avLst/>
          </a:prstGeom>
          <a:solidFill>
            <a:schemeClr val="bg1"/>
          </a:solidFill>
          <a:ln w="38100">
            <a:solidFill>
              <a:srgbClr val="0432FF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smtClean="0">
                <a:solidFill>
                  <a:srgbClr val="702677"/>
                </a:solidFill>
                <a:latin typeface="Symbol" charset="2"/>
                <a:ea typeface="Symbol" charset="2"/>
                <a:cs typeface="Symbol" charset="2"/>
              </a:rPr>
              <a:t>s </a:t>
            </a:r>
            <a:r>
              <a:rPr lang="en-US" sz="2000" smtClean="0">
                <a:solidFill>
                  <a:srgbClr val="702677"/>
                </a:solidFill>
              </a:rPr>
              <a:t>~ 70 </a:t>
            </a:r>
            <a:r>
              <a:rPr lang="en-US" sz="2000" smtClean="0">
                <a:solidFill>
                  <a:srgbClr val="702677"/>
                </a:solidFill>
                <a:latin typeface="Symbol" charset="2"/>
                <a:ea typeface="Symbol" charset="2"/>
                <a:cs typeface="Symbol" charset="2"/>
              </a:rPr>
              <a:t>m</a:t>
            </a:r>
            <a:r>
              <a:rPr lang="en-US" sz="2000" smtClean="0">
                <a:solidFill>
                  <a:srgbClr val="702677"/>
                </a:solidFill>
              </a:rPr>
              <a:t>m</a:t>
            </a:r>
            <a:endParaRPr lang="en-US" sz="2000" dirty="0">
              <a:solidFill>
                <a:srgbClr val="70267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065420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757363" y="0"/>
            <a:ext cx="7215188" cy="762000"/>
          </a:xfrm>
        </p:spPr>
        <p:txBody>
          <a:bodyPr/>
          <a:lstStyle/>
          <a:p>
            <a:r>
              <a:rPr lang="en-US" dirty="0" smtClean="0"/>
              <a:t>                  </a:t>
            </a:r>
            <a:r>
              <a:rPr lang="en-US" dirty="0" err="1" smtClean="0"/>
              <a:t>SciFi</a:t>
            </a:r>
            <a:r>
              <a:rPr lang="en-US" dirty="0" smtClean="0"/>
              <a:t> Detection Principle</a:t>
            </a:r>
            <a:endParaRPr lang="en-US" dirty="0"/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0311" y="836145"/>
            <a:ext cx="8798660" cy="1519156"/>
          </a:xfrm>
          <a:prstGeom prst="rect">
            <a:avLst/>
          </a:prstGeom>
          <a:ln w="38100">
            <a:solidFill>
              <a:srgbClr val="0432FF"/>
            </a:solidFill>
          </a:ln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93968" y="658431"/>
            <a:ext cx="1265925" cy="1962896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89038" y="2829000"/>
            <a:ext cx="5710976" cy="2715550"/>
          </a:xfrm>
          <a:prstGeom prst="rect">
            <a:avLst/>
          </a:prstGeom>
          <a:ln w="38100">
            <a:solidFill>
              <a:srgbClr val="0432FF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52616" y="829168"/>
            <a:ext cx="2351640" cy="3368077"/>
          </a:xfrm>
          <a:prstGeom prst="rect">
            <a:avLst/>
          </a:prstGeom>
          <a:noFill/>
          <a:ln w="38100">
            <a:solidFill>
              <a:srgbClr val="0432FF"/>
            </a:solidFill>
          </a:ln>
        </p:spPr>
      </p:pic>
      <p:sp>
        <p:nvSpPr>
          <p:cNvPr id="31" name="TextBox 30"/>
          <p:cNvSpPr txBox="1"/>
          <p:nvPr/>
        </p:nvSpPr>
        <p:spPr>
          <a:xfrm>
            <a:off x="731216" y="1040040"/>
            <a:ext cx="2011984" cy="369332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nb-NO" dirty="0"/>
              <a:t>fibre Ø = 250 µm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6479620" y="5765605"/>
            <a:ext cx="4963218" cy="769441"/>
          </a:xfrm>
          <a:prstGeom prst="rect">
            <a:avLst/>
          </a:prstGeom>
          <a:noFill/>
          <a:ln w="25400"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n-US" sz="2200" dirty="0" smtClean="0">
                <a:solidFill>
                  <a:srgbClr val="FFFF00"/>
                </a:solidFill>
              </a:rPr>
              <a:t>6 staggered layers of 250 </a:t>
            </a:r>
            <a:r>
              <a:rPr lang="en-US" sz="2200" dirty="0" smtClean="0">
                <a:solidFill>
                  <a:srgbClr val="FFFF00"/>
                </a:solidFill>
                <a:latin typeface="Symbol" charset="2"/>
                <a:ea typeface="Symbol" charset="2"/>
                <a:cs typeface="Symbol" charset="2"/>
              </a:rPr>
              <a:t>m</a:t>
            </a:r>
            <a:r>
              <a:rPr lang="en-US" sz="2200" dirty="0" smtClean="0">
                <a:solidFill>
                  <a:srgbClr val="FFFF00"/>
                </a:solidFill>
              </a:rPr>
              <a:t>m fibers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200" dirty="0" smtClean="0">
                <a:solidFill>
                  <a:srgbClr val="FFFF00"/>
                </a:solidFill>
              </a:rPr>
              <a:t>128 channel </a:t>
            </a:r>
            <a:r>
              <a:rPr lang="en-US" sz="2200" dirty="0" err="1" smtClean="0">
                <a:solidFill>
                  <a:srgbClr val="FFFF00"/>
                </a:solidFill>
              </a:rPr>
              <a:t>SiPM’s</a:t>
            </a:r>
            <a:endParaRPr lang="en-US" sz="2200" dirty="0" smtClean="0">
              <a:solidFill>
                <a:srgbClr val="FFFF00"/>
              </a:solidFill>
            </a:endParaRPr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8" cstate="print"/>
          <a:srcRect t="6502"/>
          <a:stretch>
            <a:fillRect/>
          </a:stretch>
        </p:blipFill>
        <p:spPr bwMode="auto">
          <a:xfrm>
            <a:off x="332816" y="2506151"/>
            <a:ext cx="5828437" cy="4077421"/>
          </a:xfrm>
          <a:prstGeom prst="rect">
            <a:avLst/>
          </a:prstGeom>
          <a:noFill/>
          <a:ln w="38100">
            <a:solidFill>
              <a:srgbClr val="0432FF"/>
            </a:solidFill>
            <a:miter lim="800000"/>
            <a:headEnd/>
            <a:tailEnd/>
          </a:ln>
        </p:spPr>
      </p:pic>
      <p:sp>
        <p:nvSpPr>
          <p:cNvPr id="14" name="TextBox 13"/>
          <p:cNvSpPr txBox="1"/>
          <p:nvPr/>
        </p:nvSpPr>
        <p:spPr>
          <a:xfrm>
            <a:off x="10644341" y="4115213"/>
            <a:ext cx="1362776" cy="400110"/>
          </a:xfrm>
          <a:prstGeom prst="rect">
            <a:avLst/>
          </a:prstGeom>
          <a:solidFill>
            <a:schemeClr val="bg1"/>
          </a:solidFill>
          <a:ln w="38100">
            <a:solidFill>
              <a:srgbClr val="0432FF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smtClean="0">
                <a:solidFill>
                  <a:srgbClr val="702677"/>
                </a:solidFill>
                <a:latin typeface="Symbol" charset="2"/>
                <a:ea typeface="Symbol" charset="2"/>
                <a:cs typeface="Symbol" charset="2"/>
              </a:rPr>
              <a:t>s </a:t>
            </a:r>
            <a:r>
              <a:rPr lang="en-US" sz="2000" smtClean="0">
                <a:solidFill>
                  <a:srgbClr val="702677"/>
                </a:solidFill>
              </a:rPr>
              <a:t>~ 70 </a:t>
            </a:r>
            <a:r>
              <a:rPr lang="en-US" sz="2000" smtClean="0">
                <a:solidFill>
                  <a:srgbClr val="702677"/>
                </a:solidFill>
                <a:latin typeface="Symbol" charset="2"/>
                <a:ea typeface="Symbol" charset="2"/>
                <a:cs typeface="Symbol" charset="2"/>
              </a:rPr>
              <a:t>m</a:t>
            </a:r>
            <a:r>
              <a:rPr lang="en-US" sz="2000" smtClean="0">
                <a:solidFill>
                  <a:srgbClr val="702677"/>
                </a:solidFill>
              </a:rPr>
              <a:t>m</a:t>
            </a:r>
            <a:endParaRPr lang="en-US" sz="2000" dirty="0">
              <a:solidFill>
                <a:srgbClr val="702677"/>
              </a:solidFill>
            </a:endParaRPr>
          </a:p>
        </p:txBody>
      </p:sp>
      <p:pic>
        <p:nvPicPr>
          <p:cNvPr id="11" name="FredsMachineMovie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289038" y="606223"/>
            <a:ext cx="3316376" cy="5928823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55853932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09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etecteur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4751"/>
            <a:ext cx="12192000" cy="6857998"/>
          </a:xfrm>
          <a:prstGeom prst="rect">
            <a:avLst/>
          </a:prstGeom>
        </p:spPr>
      </p:pic>
      <p:pic>
        <p:nvPicPr>
          <p:cNvPr id="10" name="Picture 9" descr="Assembly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flipH="1">
            <a:off x="8892540" y="868709"/>
            <a:ext cx="2979436" cy="2046128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pic>
        <p:nvPicPr>
          <p:cNvPr id="12" name="Content Placeholder 4" descr="IMG_5272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03" b="4903"/>
          <a:stretch>
            <a:fillRect/>
          </a:stretch>
        </p:blipFill>
        <p:spPr>
          <a:xfrm>
            <a:off x="2257365" y="4233881"/>
            <a:ext cx="3542142" cy="2396155"/>
          </a:xfrm>
          <a:prstGeom prst="rect">
            <a:avLst/>
          </a:prstGeom>
          <a:ln w="38100">
            <a:solidFill>
              <a:srgbClr val="0432FF"/>
            </a:solidFill>
          </a:ln>
        </p:spPr>
      </p:pic>
      <p:sp>
        <p:nvSpPr>
          <p:cNvPr id="14" name="Rectangle 2"/>
          <p:cNvSpPr txBox="1">
            <a:spLocks noChangeArrowheads="1"/>
          </p:cNvSpPr>
          <p:nvPr/>
        </p:nvSpPr>
        <p:spPr bwMode="auto">
          <a:xfrm>
            <a:off x="632909" y="479684"/>
            <a:ext cx="2859799" cy="505763"/>
          </a:xfrm>
          <a:prstGeom prst="rect">
            <a:avLst/>
          </a:prstGeom>
          <a:solidFill>
            <a:schemeClr val="tx1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kern="0" dirty="0" err="1">
                <a:solidFill>
                  <a:schemeClr val="bg1"/>
                </a:solidFill>
              </a:rPr>
              <a:t>LHCb</a:t>
            </a:r>
            <a:r>
              <a:rPr lang="en-US" sz="2800" b="1" kern="0" dirty="0">
                <a:solidFill>
                  <a:schemeClr val="bg1"/>
                </a:solidFill>
              </a:rPr>
              <a:t> </a:t>
            </a:r>
            <a:r>
              <a:rPr lang="en-US" sz="2800" b="1" kern="0" dirty="0" smtClean="0">
                <a:solidFill>
                  <a:schemeClr val="bg1"/>
                </a:solidFill>
              </a:rPr>
              <a:t>detector</a:t>
            </a:r>
            <a:endParaRPr lang="en-US" sz="2800" b="1" i="1" kern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667784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etecteur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4751"/>
            <a:ext cx="12192000" cy="6857998"/>
          </a:xfrm>
          <a:prstGeom prst="rect">
            <a:avLst/>
          </a:prstGeom>
        </p:spPr>
      </p:pic>
      <p:pic>
        <p:nvPicPr>
          <p:cNvPr id="10" name="Picture 9" descr="Assembly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flipH="1">
            <a:off x="8892540" y="868709"/>
            <a:ext cx="2979436" cy="2046128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pic>
        <p:nvPicPr>
          <p:cNvPr id="12" name="Content Placeholder 4" descr="IMG_5272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03" b="4903"/>
          <a:stretch>
            <a:fillRect/>
          </a:stretch>
        </p:blipFill>
        <p:spPr>
          <a:xfrm>
            <a:off x="2257365" y="4233881"/>
            <a:ext cx="3542142" cy="2396155"/>
          </a:xfrm>
          <a:prstGeom prst="rect">
            <a:avLst/>
          </a:prstGeom>
          <a:ln w="38100">
            <a:solidFill>
              <a:srgbClr val="0432FF"/>
            </a:solidFill>
          </a:ln>
        </p:spPr>
      </p:pic>
      <p:sp>
        <p:nvSpPr>
          <p:cNvPr id="14" name="Rectangle 2"/>
          <p:cNvSpPr txBox="1">
            <a:spLocks noChangeArrowheads="1"/>
          </p:cNvSpPr>
          <p:nvPr/>
        </p:nvSpPr>
        <p:spPr bwMode="auto">
          <a:xfrm>
            <a:off x="632909" y="479684"/>
            <a:ext cx="2859799" cy="505763"/>
          </a:xfrm>
          <a:prstGeom prst="rect">
            <a:avLst/>
          </a:prstGeom>
          <a:solidFill>
            <a:schemeClr val="tx1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kern="0" dirty="0" err="1">
                <a:solidFill>
                  <a:schemeClr val="bg1"/>
                </a:solidFill>
              </a:rPr>
              <a:t>LHCb</a:t>
            </a:r>
            <a:r>
              <a:rPr lang="en-US" sz="2800" b="1" kern="0" dirty="0">
                <a:solidFill>
                  <a:schemeClr val="bg1"/>
                </a:solidFill>
              </a:rPr>
              <a:t> </a:t>
            </a:r>
            <a:r>
              <a:rPr lang="en-US" sz="2800" b="1" kern="0" dirty="0" smtClean="0">
                <a:solidFill>
                  <a:schemeClr val="bg1"/>
                </a:solidFill>
              </a:rPr>
              <a:t>detector</a:t>
            </a:r>
            <a:endParaRPr lang="en-US" sz="2800" b="1" i="1" kern="0" dirty="0">
              <a:solidFill>
                <a:schemeClr val="bg1"/>
              </a:solidFill>
            </a:endParaRPr>
          </a:p>
        </p:txBody>
      </p:sp>
      <p:pic>
        <p:nvPicPr>
          <p:cNvPr id="15" name="Content Placeholder 5" descr="PrimaryVertexTwoSensorsOblique.png"/>
          <p:cNvPicPr>
            <a:picLocks noChangeAspect="1"/>
          </p:cNvPicPr>
          <p:nvPr/>
        </p:nvPicPr>
        <p:blipFill>
          <a:blip r:embed="rId5" cstate="print"/>
          <a:srcRect l="-4256" r="-4256"/>
          <a:stretch>
            <a:fillRect/>
          </a:stretch>
        </p:blipFill>
        <p:spPr>
          <a:xfrm rot="19833073">
            <a:off x="1791025" y="1491314"/>
            <a:ext cx="7020184" cy="3878929"/>
          </a:xfrm>
          <a:prstGeom prst="rect">
            <a:avLst/>
          </a:prstGeom>
        </p:spPr>
      </p:pic>
      <p:cxnSp>
        <p:nvCxnSpPr>
          <p:cNvPr id="16" name="Straight Connector 15"/>
          <p:cNvCxnSpPr>
            <a:endCxn id="17" idx="5"/>
          </p:cNvCxnSpPr>
          <p:nvPr/>
        </p:nvCxnSpPr>
        <p:spPr bwMode="auto">
          <a:xfrm flipV="1">
            <a:off x="3446930" y="3673865"/>
            <a:ext cx="6943535" cy="3059746"/>
          </a:xfrm>
          <a:prstGeom prst="line">
            <a:avLst/>
          </a:prstGeom>
          <a:solidFill>
            <a:srgbClr val="FFFF99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7" name="Oval 16"/>
          <p:cNvSpPr/>
          <p:nvPr/>
        </p:nvSpPr>
        <p:spPr bwMode="auto">
          <a:xfrm>
            <a:off x="9923561" y="3120572"/>
            <a:ext cx="547012" cy="648223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800">
              <a:solidFill>
                <a:srgbClr val="FFFF99"/>
              </a:solidFill>
            </a:endParaRPr>
          </a:p>
        </p:txBody>
      </p:sp>
      <p:cxnSp>
        <p:nvCxnSpPr>
          <p:cNvPr id="18" name="Straight Connector 17"/>
          <p:cNvCxnSpPr>
            <a:endCxn id="17" idx="7"/>
          </p:cNvCxnSpPr>
          <p:nvPr/>
        </p:nvCxnSpPr>
        <p:spPr bwMode="auto">
          <a:xfrm>
            <a:off x="7130784" y="172357"/>
            <a:ext cx="3259681" cy="3043145"/>
          </a:xfrm>
          <a:prstGeom prst="line">
            <a:avLst/>
          </a:prstGeom>
          <a:solidFill>
            <a:srgbClr val="FFFF99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9" name="Rectangle 18"/>
          <p:cNvSpPr/>
          <p:nvPr/>
        </p:nvSpPr>
        <p:spPr bwMode="auto">
          <a:xfrm rot="19804596">
            <a:off x="2057754" y="1527817"/>
            <a:ext cx="6464610" cy="3848827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800">
              <a:solidFill>
                <a:srgbClr val="FFFF99"/>
              </a:solidFill>
            </a:endParaRPr>
          </a:p>
        </p:txBody>
      </p:sp>
      <p:sp>
        <p:nvSpPr>
          <p:cNvPr id="20" name="Title 1"/>
          <p:cNvSpPr txBox="1">
            <a:spLocks/>
          </p:cNvSpPr>
          <p:nvPr/>
        </p:nvSpPr>
        <p:spPr bwMode="auto">
          <a:xfrm>
            <a:off x="1522198" y="5749472"/>
            <a:ext cx="9144000" cy="762000"/>
          </a:xfrm>
          <a:prstGeom prst="rect">
            <a:avLst/>
          </a:prstGeom>
          <a:solidFill>
            <a:schemeClr val="tx1">
              <a:alpha val="67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b="1" kern="0" dirty="0" smtClean="0">
                <a:solidFill>
                  <a:srgbClr val="FFFFFF"/>
                </a:solidFill>
              </a:rPr>
              <a:t>Compare millions of matter as well as antimatter B-meson decays…</a:t>
            </a:r>
            <a:endParaRPr lang="en-US" sz="2000" b="1" kern="0" dirty="0">
              <a:solidFill>
                <a:srgbClr val="FFFFFF"/>
              </a:solidFill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b="1" kern="0" dirty="0" smtClean="0">
                <a:solidFill>
                  <a:srgbClr val="FFFFFF"/>
                </a:solidFill>
              </a:rPr>
              <a:t>…And look for differences between matter and antimatter !</a:t>
            </a:r>
            <a:endParaRPr lang="en-US" sz="2000" b="1" kern="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500090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9" grpId="0" animBg="1"/>
      <p:bldP spid="2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412" y="314819"/>
            <a:ext cx="10396298" cy="6145222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82" t="17624" r="27968" b="17357"/>
          <a:stretch/>
        </p:blipFill>
        <p:spPr>
          <a:xfrm>
            <a:off x="11314483" y="42351"/>
            <a:ext cx="742591" cy="808893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34" t="1874" r="10521" b="3502"/>
          <a:stretch/>
        </p:blipFill>
        <p:spPr>
          <a:xfrm>
            <a:off x="9718129" y="228591"/>
            <a:ext cx="1491214" cy="600160"/>
          </a:xfrm>
          <a:prstGeom prst="rect">
            <a:avLst/>
          </a:prstGeom>
        </p:spPr>
      </p:pic>
      <p:pic>
        <p:nvPicPr>
          <p:cNvPr id="34" name="Picture 33" descr="http://www.atlas.ch/angels-demons/images/page3.jpg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545" y="762000"/>
            <a:ext cx="2254885" cy="1902046"/>
          </a:xfrm>
          <a:prstGeom prst="rect">
            <a:avLst/>
          </a:prstGeom>
          <a:noFill/>
          <a:ln w="19050">
            <a:solidFill>
              <a:srgbClr val="3366FF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543" y="4638686"/>
            <a:ext cx="2072736" cy="1880350"/>
          </a:xfrm>
          <a:prstGeom prst="rect">
            <a:avLst/>
          </a:prstGeom>
          <a:noFill/>
          <a:ln w="19050">
            <a:solidFill>
              <a:srgbClr val="3366FF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36" descr="antimatter_missing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032" y="2825740"/>
            <a:ext cx="2379160" cy="1784370"/>
          </a:xfrm>
          <a:prstGeom prst="rect">
            <a:avLst/>
          </a:prstGeom>
          <a:ln w="25400">
            <a:solidFill>
              <a:srgbClr val="0000FF"/>
            </a:solidFill>
          </a:ln>
          <a:effectLst/>
        </p:spPr>
      </p:pic>
      <p:sp>
        <p:nvSpPr>
          <p:cNvPr id="38" name="Title 1"/>
          <p:cNvSpPr txBox="1">
            <a:spLocks/>
          </p:cNvSpPr>
          <p:nvPr/>
        </p:nvSpPr>
        <p:spPr>
          <a:xfrm>
            <a:off x="2454279" y="5979582"/>
            <a:ext cx="6592745" cy="702720"/>
          </a:xfrm>
          <a:prstGeom prst="rect">
            <a:avLst/>
          </a:prstGeom>
          <a:noFill/>
        </p:spPr>
        <p:txBody>
          <a:bodyPr vert="horz" lIns="68580" tIns="34290" rIns="68580" bIns="3429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base">
              <a:spcAft>
                <a:spcPct val="0"/>
              </a:spcAft>
            </a:pPr>
            <a:r>
              <a:rPr lang="mr-IN" sz="3000" dirty="0" smtClean="0">
                <a:solidFill>
                  <a:srgbClr val="FFFFFF"/>
                </a:solidFill>
              </a:rPr>
              <a:t>…</a:t>
            </a:r>
            <a:r>
              <a:rPr lang="en-US" sz="3000" dirty="0" smtClean="0">
                <a:solidFill>
                  <a:srgbClr val="FFFFFF"/>
                </a:solidFill>
              </a:rPr>
              <a:t>and the number 3</a:t>
            </a:r>
            <a:endParaRPr lang="en-US" sz="3000" dirty="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041765" cy="762000"/>
          </a:xfrm>
        </p:spPr>
        <p:txBody>
          <a:bodyPr/>
          <a:lstStyle/>
          <a:p>
            <a:r>
              <a:rPr lang="en-US" dirty="0" smtClean="0"/>
              <a:t>The mystery of the missing antimatter</a:t>
            </a:r>
            <a:r>
              <a:rPr lang="mr-IN" dirty="0" smtClean="0"/>
              <a:t>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876167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53" y="67067"/>
            <a:ext cx="11447489" cy="762000"/>
          </a:xfrm>
          <a:solidFill>
            <a:schemeClr val="tx1">
              <a:alpha val="50000"/>
            </a:schemeClr>
          </a:solidFill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B-mesons</a:t>
            </a:r>
            <a:r>
              <a:rPr lang="en-US" smtClean="0">
                <a:solidFill>
                  <a:schemeClr val="bg1"/>
                </a:solidFill>
              </a:rPr>
              <a:t>: </a:t>
            </a:r>
            <a:br>
              <a:rPr lang="en-US" smtClean="0">
                <a:solidFill>
                  <a:schemeClr val="bg1"/>
                </a:solidFill>
              </a:rPr>
            </a:br>
            <a:r>
              <a:rPr lang="en-US" smtClean="0">
                <a:solidFill>
                  <a:schemeClr val="bg1"/>
                </a:solidFill>
              </a:rPr>
              <a:t>matter </a:t>
            </a:r>
            <a:r>
              <a:rPr lang="en-US" dirty="0" smtClean="0">
                <a:solidFill>
                  <a:schemeClr val="bg1"/>
                </a:solidFill>
              </a:rPr>
              <a:t>vs </a:t>
            </a:r>
            <a:r>
              <a:rPr lang="en-US" smtClean="0">
                <a:solidFill>
                  <a:schemeClr val="bg1"/>
                </a:solidFill>
              </a:rPr>
              <a:t>antimatter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915857" y="5665133"/>
            <a:ext cx="10538085" cy="1085039"/>
          </a:xfrm>
          <a:prstGeom prst="rect">
            <a:avLst/>
          </a:prstGeom>
          <a:noFill/>
        </p:spPr>
        <p:txBody>
          <a:bodyPr/>
          <a:lstStyle/>
          <a:p>
            <a:r>
              <a:rPr lang="en-US" sz="2200" dirty="0" smtClean="0">
                <a:solidFill>
                  <a:srgbClr val="FFFF00"/>
                </a:solidFill>
              </a:rPr>
              <a:t>Left and right not at same rate!</a:t>
            </a:r>
            <a:endParaRPr lang="en-US" sz="2200" dirty="0">
              <a:solidFill>
                <a:srgbClr val="FFFF00"/>
              </a:solidFill>
            </a:endParaRPr>
          </a:p>
          <a:p>
            <a:r>
              <a:rPr lang="en-US" sz="2200" dirty="0" smtClean="0">
                <a:solidFill>
                  <a:srgbClr val="FFFF00"/>
                </a:solidFill>
              </a:rPr>
              <a:t>Only occurs in rare cases where particles of all </a:t>
            </a:r>
            <a:r>
              <a:rPr lang="en-US" sz="2200" b="1" i="1" dirty="0">
                <a:solidFill>
                  <a:srgbClr val="FFFF00"/>
                </a:solidFill>
              </a:rPr>
              <a:t>3 </a:t>
            </a:r>
            <a:r>
              <a:rPr lang="en-US" sz="2200" b="1" i="1" dirty="0" smtClean="0">
                <a:solidFill>
                  <a:srgbClr val="FFFF00"/>
                </a:solidFill>
              </a:rPr>
              <a:t> generations </a:t>
            </a:r>
            <a:r>
              <a:rPr lang="en-US" sz="2200" dirty="0" smtClean="0">
                <a:solidFill>
                  <a:srgbClr val="FFFF00"/>
                </a:solidFill>
              </a:rPr>
              <a:t>are involved.</a:t>
            </a:r>
            <a:endParaRPr lang="en-US" sz="2200" dirty="0">
              <a:solidFill>
                <a:srgbClr val="FFFF0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FFFFFF"/>
              </a:solidFill>
            </a:endParaRPr>
          </a:p>
        </p:txBody>
      </p:sp>
      <p:grpSp>
        <p:nvGrpSpPr>
          <p:cNvPr id="6" name="Group 10"/>
          <p:cNvGrpSpPr/>
          <p:nvPr/>
        </p:nvGrpSpPr>
        <p:grpSpPr>
          <a:xfrm>
            <a:off x="1019330" y="1154243"/>
            <a:ext cx="9383843" cy="4510890"/>
            <a:chOff x="1002547" y="2060848"/>
            <a:chExt cx="6886106" cy="2339975"/>
          </a:xfrm>
        </p:grpSpPr>
        <p:pic>
          <p:nvPicPr>
            <p:cNvPr id="7" name="Picture 3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002547" y="2060848"/>
              <a:ext cx="3402013" cy="2303462"/>
            </a:xfrm>
            <a:prstGeom prst="rect">
              <a:avLst/>
            </a:prstGeom>
            <a:noFill/>
            <a:ln w="38100">
              <a:solidFill>
                <a:srgbClr val="0070C0"/>
              </a:solidFill>
              <a:miter lim="800000"/>
              <a:headEnd/>
              <a:tailEnd/>
            </a:ln>
          </p:spPr>
        </p:pic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431078" y="2060848"/>
              <a:ext cx="3457575" cy="2339975"/>
            </a:xfrm>
            <a:prstGeom prst="rect">
              <a:avLst/>
            </a:prstGeom>
            <a:noFill/>
            <a:ln w="38100">
              <a:solidFill>
                <a:srgbClr val="0070C0"/>
              </a:solidFill>
              <a:miter lim="800000"/>
              <a:headEnd/>
              <a:tailEnd/>
            </a:ln>
          </p:spPr>
        </p:pic>
        <p:cxnSp>
          <p:nvCxnSpPr>
            <p:cNvPr id="9" name="Straight Connector 8"/>
            <p:cNvCxnSpPr/>
            <p:nvPr/>
          </p:nvCxnSpPr>
          <p:spPr>
            <a:xfrm>
              <a:off x="2339752" y="2924944"/>
              <a:ext cx="3456384" cy="0"/>
            </a:xfrm>
            <a:prstGeom prst="line">
              <a:avLst/>
            </a:prstGeom>
            <a:ln w="28575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/>
            <p:cNvSpPr txBox="1"/>
            <p:nvPr/>
          </p:nvSpPr>
          <p:spPr>
            <a:xfrm>
              <a:off x="2636915" y="2467750"/>
              <a:ext cx="1410719" cy="27618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kern="0" dirty="0">
                  <a:solidFill>
                    <a:srgbClr val="000000"/>
                  </a:solidFill>
                  <a:latin typeface="Times New Roman"/>
                </a:rPr>
                <a:t>B</a:t>
              </a:r>
              <a:r>
                <a:rPr lang="en-US" sz="1600" kern="0" baseline="30000" dirty="0">
                  <a:solidFill>
                    <a:srgbClr val="000000"/>
                  </a:solidFill>
                  <a:latin typeface="Times New Roman"/>
                </a:rPr>
                <a:t>0</a:t>
              </a:r>
              <a:r>
                <a:rPr lang="en-US" sz="1600" kern="0" dirty="0">
                  <a:solidFill>
                    <a:srgbClr val="000000"/>
                  </a:solidFill>
                  <a:latin typeface="Times New Roman"/>
                </a:rPr>
                <a:t> </a:t>
              </a:r>
              <a:r>
                <a:rPr lang="en-US" sz="1600" kern="0" dirty="0">
                  <a:solidFill>
                    <a:srgbClr val="000000"/>
                  </a:solidFill>
                  <a:latin typeface="Times New Roman"/>
                  <a:cs typeface="Times New Roman"/>
                </a:rPr>
                <a:t>→</a:t>
              </a:r>
              <a:r>
                <a:rPr lang="en-US" sz="1600" kern="0" dirty="0">
                  <a:solidFill>
                    <a:srgbClr val="000000"/>
                  </a:solidFill>
                  <a:latin typeface="Times New Roman"/>
                </a:rPr>
                <a:t> </a:t>
              </a:r>
              <a:r>
                <a:rPr lang="en-GB" sz="1600" kern="0" dirty="0">
                  <a:solidFill>
                    <a:srgbClr val="000000"/>
                  </a:solidFill>
                </a:rPr>
                <a:t>K</a:t>
              </a:r>
              <a:r>
                <a:rPr lang="en-GB" sz="1600" kern="0" baseline="30000" dirty="0">
                  <a:solidFill>
                    <a:srgbClr val="000000"/>
                  </a:solidFill>
                  <a:latin typeface="Symbol" pitchFamily="18" charset="2"/>
                </a:rPr>
                <a:t>+ </a:t>
              </a:r>
              <a:r>
                <a:rPr lang="en-US" sz="1600" kern="0" dirty="0">
                  <a:solidFill>
                    <a:srgbClr val="000000"/>
                  </a:solidFill>
                  <a:latin typeface="Symbol" pitchFamily="18" charset="2"/>
                </a:rPr>
                <a:t>p</a:t>
              </a:r>
              <a:r>
                <a:rPr lang="en-GB" sz="1600" kern="0" baseline="30000" dirty="0">
                  <a:solidFill>
                    <a:srgbClr val="000000"/>
                  </a:solidFill>
                  <a:latin typeface="Symbol" pitchFamily="18" charset="2"/>
                </a:rPr>
                <a:t>-</a:t>
              </a:r>
              <a:endParaRPr lang="en-GB" sz="1600" dirty="0">
                <a:solidFill>
                  <a:srgbClr val="FFFF99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6027451" y="2467750"/>
              <a:ext cx="1440160" cy="27618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kern="0" dirty="0">
                  <a:solidFill>
                    <a:srgbClr val="000000"/>
                  </a:solidFill>
                  <a:latin typeface="Times New Roman"/>
                </a:rPr>
                <a:t>B</a:t>
              </a:r>
              <a:r>
                <a:rPr lang="en-US" sz="1600" kern="0" baseline="30000" dirty="0">
                  <a:solidFill>
                    <a:srgbClr val="000000"/>
                  </a:solidFill>
                  <a:latin typeface="Times New Roman"/>
                </a:rPr>
                <a:t>0</a:t>
              </a:r>
              <a:r>
                <a:rPr lang="en-US" sz="1600" kern="0" dirty="0">
                  <a:solidFill>
                    <a:srgbClr val="000000"/>
                  </a:solidFill>
                  <a:latin typeface="Times New Roman"/>
                </a:rPr>
                <a:t> </a:t>
              </a:r>
              <a:r>
                <a:rPr lang="en-US" sz="1600" kern="0" dirty="0">
                  <a:solidFill>
                    <a:srgbClr val="000000"/>
                  </a:solidFill>
                  <a:latin typeface="Times New Roman"/>
                  <a:cs typeface="Times New Roman"/>
                </a:rPr>
                <a:t>→</a:t>
              </a:r>
              <a:r>
                <a:rPr lang="en-US" sz="1600" kern="0" dirty="0">
                  <a:solidFill>
                    <a:srgbClr val="000000"/>
                  </a:solidFill>
                  <a:latin typeface="Times New Roman"/>
                </a:rPr>
                <a:t> </a:t>
              </a:r>
              <a:r>
                <a:rPr lang="en-GB" sz="1600" kern="0" dirty="0">
                  <a:solidFill>
                    <a:srgbClr val="000000"/>
                  </a:solidFill>
                </a:rPr>
                <a:t>K</a:t>
              </a:r>
              <a:r>
                <a:rPr lang="en-GB" sz="1600" kern="0" baseline="30000" dirty="0">
                  <a:solidFill>
                    <a:srgbClr val="000000"/>
                  </a:solidFill>
                  <a:latin typeface="Symbol" pitchFamily="18" charset="2"/>
                </a:rPr>
                <a:t>- </a:t>
              </a:r>
              <a:r>
                <a:rPr lang="en-US" sz="1600" kern="0" dirty="0">
                  <a:solidFill>
                    <a:srgbClr val="000000"/>
                  </a:solidFill>
                  <a:latin typeface="Symbol" pitchFamily="18" charset="2"/>
                </a:rPr>
                <a:t>p</a:t>
              </a:r>
              <a:r>
                <a:rPr lang="en-GB" sz="1600" kern="0" baseline="30000" dirty="0">
                  <a:solidFill>
                    <a:srgbClr val="000000"/>
                  </a:solidFill>
                  <a:latin typeface="Symbol" pitchFamily="18" charset="2"/>
                </a:rPr>
                <a:t>+</a:t>
              </a:r>
              <a:endParaRPr lang="en-GB" sz="1600" dirty="0">
                <a:solidFill>
                  <a:srgbClr val="FFFF99"/>
                </a:solidFill>
              </a:endParaRPr>
            </a:p>
          </p:txBody>
        </p:sp>
      </p:grpSp>
      <p:cxnSp>
        <p:nvCxnSpPr>
          <p:cNvPr id="12" name="Straight Connector 11"/>
          <p:cNvCxnSpPr/>
          <p:nvPr/>
        </p:nvCxnSpPr>
        <p:spPr>
          <a:xfrm flipH="1">
            <a:off x="7439698" y="2487178"/>
            <a:ext cx="144016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ontent Placeholder 2"/>
          <p:cNvSpPr txBox="1">
            <a:spLocks/>
          </p:cNvSpPr>
          <p:nvPr/>
        </p:nvSpPr>
        <p:spPr bwMode="auto">
          <a:xfrm>
            <a:off x="322794" y="448067"/>
            <a:ext cx="2923724" cy="863601"/>
          </a:xfrm>
          <a:prstGeom prst="rect">
            <a:avLst/>
          </a:prstGeom>
          <a:solidFill>
            <a:schemeClr val="bg1"/>
          </a:solidFill>
          <a:ln w="38100">
            <a:solidFill>
              <a:srgbClr val="0070C0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2000" b="1" i="1" kern="0" dirty="0">
                <a:solidFill>
                  <a:srgbClr val="0432FF"/>
                </a:solidFill>
              </a:rPr>
              <a:t>B </a:t>
            </a:r>
            <a:r>
              <a:rPr lang="en-US" sz="2000" b="1" i="1" kern="0" dirty="0" smtClean="0">
                <a:solidFill>
                  <a:srgbClr val="0432FF"/>
                </a:solidFill>
              </a:rPr>
              <a:t>meson </a:t>
            </a:r>
            <a:r>
              <a:rPr lang="en-US" sz="2000" kern="0" dirty="0" smtClean="0">
                <a:solidFill>
                  <a:srgbClr val="0432FF"/>
                </a:solidFill>
              </a:rPr>
              <a:t>decays into </a:t>
            </a:r>
            <a:endParaRPr lang="en-US" sz="2000" kern="0" dirty="0">
              <a:solidFill>
                <a:srgbClr val="0432FF"/>
              </a:solidFill>
            </a:endParaRPr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2000" kern="0" dirty="0">
                <a:solidFill>
                  <a:srgbClr val="0432FF"/>
                </a:solidFill>
              </a:rPr>
              <a:t>a</a:t>
            </a:r>
            <a:r>
              <a:rPr lang="en-US" sz="2000" kern="0" dirty="0" smtClean="0">
                <a:solidFill>
                  <a:srgbClr val="0432FF"/>
                </a:solidFill>
              </a:rPr>
              <a:t> </a:t>
            </a:r>
            <a:r>
              <a:rPr lang="en-US" sz="2000" kern="0" dirty="0">
                <a:solidFill>
                  <a:srgbClr val="0432FF"/>
                </a:solidFill>
              </a:rPr>
              <a:t>K</a:t>
            </a:r>
            <a:r>
              <a:rPr lang="en-US" sz="2000" kern="0" baseline="30000" dirty="0">
                <a:solidFill>
                  <a:srgbClr val="0432FF"/>
                </a:solidFill>
              </a:rPr>
              <a:t>+</a:t>
            </a:r>
            <a:r>
              <a:rPr lang="en-US" sz="2000" kern="0" dirty="0">
                <a:solidFill>
                  <a:srgbClr val="0432FF"/>
                </a:solidFill>
              </a:rPr>
              <a:t> </a:t>
            </a:r>
            <a:r>
              <a:rPr lang="en-US" sz="2000" kern="0" dirty="0" smtClean="0">
                <a:solidFill>
                  <a:srgbClr val="0432FF"/>
                </a:solidFill>
              </a:rPr>
              <a:t>and a </a:t>
            </a:r>
            <a:r>
              <a:rPr lang="en-US" sz="2000" kern="0" dirty="0">
                <a:solidFill>
                  <a:srgbClr val="0432FF"/>
                </a:solidFill>
              </a:rPr>
              <a:t>π</a:t>
            </a:r>
            <a:r>
              <a:rPr lang="en-US" sz="2000" kern="0" baseline="30000" dirty="0">
                <a:solidFill>
                  <a:srgbClr val="0432FF"/>
                </a:solidFill>
              </a:rPr>
              <a:t>-</a:t>
            </a:r>
            <a:r>
              <a:rPr lang="en-US" sz="2000" kern="0" dirty="0">
                <a:solidFill>
                  <a:srgbClr val="0432FF"/>
                </a:solidFill>
              </a:rPr>
              <a:t> </a:t>
            </a:r>
            <a:r>
              <a:rPr lang="en-US" sz="2000" kern="0" dirty="0" smtClean="0">
                <a:solidFill>
                  <a:srgbClr val="0432FF"/>
                </a:solidFill>
              </a:rPr>
              <a:t>particle</a:t>
            </a:r>
            <a:endParaRPr lang="en-US" sz="2400" kern="0" dirty="0">
              <a:solidFill>
                <a:srgbClr val="0432FF"/>
              </a:solidFill>
            </a:endParaRPr>
          </a:p>
        </p:txBody>
      </p:sp>
      <p:sp>
        <p:nvSpPr>
          <p:cNvPr id="14" name="Content Placeholder 2"/>
          <p:cNvSpPr txBox="1">
            <a:spLocks/>
          </p:cNvSpPr>
          <p:nvPr/>
        </p:nvSpPr>
        <p:spPr bwMode="auto">
          <a:xfrm>
            <a:off x="8577466" y="397266"/>
            <a:ext cx="3501572" cy="863601"/>
          </a:xfrm>
          <a:prstGeom prst="rect">
            <a:avLst/>
          </a:prstGeom>
          <a:solidFill>
            <a:schemeClr val="bg1"/>
          </a:solidFill>
          <a:ln w="38100">
            <a:solidFill>
              <a:srgbClr val="0070C0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2000" b="1" i="1" kern="0" dirty="0">
                <a:solidFill>
                  <a:srgbClr val="FF0000"/>
                </a:solidFill>
              </a:rPr>
              <a:t>anti-B </a:t>
            </a:r>
            <a:r>
              <a:rPr lang="en-US" sz="2000" b="1" i="1" kern="0" dirty="0" smtClean="0">
                <a:solidFill>
                  <a:srgbClr val="FF0000"/>
                </a:solidFill>
              </a:rPr>
              <a:t>particle </a:t>
            </a:r>
            <a:r>
              <a:rPr lang="en-US" sz="2000" kern="0" dirty="0" smtClean="0">
                <a:solidFill>
                  <a:srgbClr val="FF0000"/>
                </a:solidFill>
              </a:rPr>
              <a:t>decays into </a:t>
            </a:r>
            <a:endParaRPr lang="en-US" sz="2000" kern="0" dirty="0">
              <a:solidFill>
                <a:srgbClr val="FF0000"/>
              </a:solidFill>
            </a:endParaRPr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2000" kern="0" dirty="0">
                <a:solidFill>
                  <a:srgbClr val="FF0000"/>
                </a:solidFill>
              </a:rPr>
              <a:t>a</a:t>
            </a:r>
            <a:r>
              <a:rPr lang="en-US" sz="2000" kern="0" dirty="0" smtClean="0">
                <a:solidFill>
                  <a:srgbClr val="FF0000"/>
                </a:solidFill>
              </a:rPr>
              <a:t> </a:t>
            </a:r>
            <a:r>
              <a:rPr lang="en-US" sz="2000" kern="0" dirty="0">
                <a:solidFill>
                  <a:srgbClr val="FF0000"/>
                </a:solidFill>
              </a:rPr>
              <a:t>K</a:t>
            </a:r>
            <a:r>
              <a:rPr lang="en-US" sz="2000" kern="0" baseline="30000" dirty="0">
                <a:solidFill>
                  <a:srgbClr val="FF0000"/>
                </a:solidFill>
              </a:rPr>
              <a:t>-</a:t>
            </a:r>
            <a:r>
              <a:rPr lang="en-US" sz="2000" kern="0" dirty="0">
                <a:solidFill>
                  <a:srgbClr val="FF0000"/>
                </a:solidFill>
              </a:rPr>
              <a:t> </a:t>
            </a:r>
            <a:r>
              <a:rPr lang="en-US" sz="2000" kern="0" dirty="0" smtClean="0">
                <a:solidFill>
                  <a:srgbClr val="FF0000"/>
                </a:solidFill>
              </a:rPr>
              <a:t>and a </a:t>
            </a:r>
            <a:r>
              <a:rPr lang="en-US" sz="2000" kern="0" dirty="0">
                <a:solidFill>
                  <a:srgbClr val="FF0000"/>
                </a:solidFill>
              </a:rPr>
              <a:t>π</a:t>
            </a:r>
            <a:r>
              <a:rPr lang="en-US" sz="2000" kern="0" baseline="30000" dirty="0">
                <a:solidFill>
                  <a:srgbClr val="FF0000"/>
                </a:solidFill>
              </a:rPr>
              <a:t>+</a:t>
            </a:r>
            <a:r>
              <a:rPr lang="en-US" sz="2000" kern="0" dirty="0">
                <a:solidFill>
                  <a:srgbClr val="FF0000"/>
                </a:solidFill>
              </a:rPr>
              <a:t> </a:t>
            </a:r>
            <a:r>
              <a:rPr lang="en-US" sz="2000" kern="0" dirty="0" smtClean="0">
                <a:solidFill>
                  <a:srgbClr val="FF0000"/>
                </a:solidFill>
              </a:rPr>
              <a:t>particle</a:t>
            </a:r>
            <a:endParaRPr lang="en-US" sz="2400" kern="0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235808" y="1174087"/>
            <a:ext cx="201696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200" dirty="0" smtClean="0">
                <a:solidFill>
                  <a:srgbClr val="000000"/>
                </a:solidFill>
              </a:rPr>
              <a:t>Matter </a:t>
            </a:r>
            <a:r>
              <a:rPr lang="en-US" sz="2200" dirty="0">
                <a:solidFill>
                  <a:srgbClr val="000000"/>
                </a:solidFill>
              </a:rPr>
              <a:t>process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187038" y="1144639"/>
            <a:ext cx="252190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200" smtClean="0">
                <a:solidFill>
                  <a:srgbClr val="000000"/>
                </a:solidFill>
              </a:rPr>
              <a:t>Antimatter </a:t>
            </a:r>
            <a:r>
              <a:rPr lang="en-US" sz="2200" dirty="0">
                <a:solidFill>
                  <a:srgbClr val="000000"/>
                </a:solidFill>
              </a:rPr>
              <a:t>process</a:t>
            </a:r>
          </a:p>
        </p:txBody>
      </p:sp>
    </p:spTree>
    <p:extLst>
      <p:ext uri="{BB962C8B-B14F-4D97-AF65-F5344CB8AC3E}">
        <p14:creationId xmlns:p14="http://schemas.microsoft.com/office/powerpoint/2010/main" val="9597810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53" y="67067"/>
            <a:ext cx="11447489" cy="762000"/>
          </a:xfrm>
          <a:solidFill>
            <a:schemeClr val="tx1">
              <a:alpha val="50000"/>
            </a:schemeClr>
          </a:solidFill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B-mesons</a:t>
            </a:r>
            <a:r>
              <a:rPr lang="en-US" smtClean="0">
                <a:solidFill>
                  <a:schemeClr val="bg1"/>
                </a:solidFill>
              </a:rPr>
              <a:t>: </a:t>
            </a:r>
            <a:br>
              <a:rPr lang="en-US" smtClean="0">
                <a:solidFill>
                  <a:schemeClr val="bg1"/>
                </a:solidFill>
              </a:rPr>
            </a:br>
            <a:r>
              <a:rPr lang="en-US" smtClean="0">
                <a:solidFill>
                  <a:schemeClr val="bg1"/>
                </a:solidFill>
              </a:rPr>
              <a:t>matter </a:t>
            </a:r>
            <a:r>
              <a:rPr lang="en-US" dirty="0" smtClean="0">
                <a:solidFill>
                  <a:schemeClr val="bg1"/>
                </a:solidFill>
              </a:rPr>
              <a:t>vs </a:t>
            </a:r>
            <a:r>
              <a:rPr lang="en-US" smtClean="0">
                <a:solidFill>
                  <a:schemeClr val="bg1"/>
                </a:solidFill>
              </a:rPr>
              <a:t>antimatter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FFFFFF"/>
              </a:solidFill>
            </a:endParaRPr>
          </a:p>
        </p:txBody>
      </p:sp>
      <p:grpSp>
        <p:nvGrpSpPr>
          <p:cNvPr id="6" name="Group 10"/>
          <p:cNvGrpSpPr/>
          <p:nvPr/>
        </p:nvGrpSpPr>
        <p:grpSpPr>
          <a:xfrm>
            <a:off x="1019330" y="1154243"/>
            <a:ext cx="9383843" cy="4510890"/>
            <a:chOff x="1002547" y="2060848"/>
            <a:chExt cx="6886106" cy="2339975"/>
          </a:xfrm>
        </p:grpSpPr>
        <p:pic>
          <p:nvPicPr>
            <p:cNvPr id="7" name="Picture 3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002547" y="2060848"/>
              <a:ext cx="3402013" cy="2303462"/>
            </a:xfrm>
            <a:prstGeom prst="rect">
              <a:avLst/>
            </a:prstGeom>
            <a:noFill/>
            <a:ln w="38100">
              <a:solidFill>
                <a:srgbClr val="0070C0"/>
              </a:solidFill>
              <a:miter lim="800000"/>
              <a:headEnd/>
              <a:tailEnd/>
            </a:ln>
          </p:spPr>
        </p:pic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431078" y="2060848"/>
              <a:ext cx="3457575" cy="2339975"/>
            </a:xfrm>
            <a:prstGeom prst="rect">
              <a:avLst/>
            </a:prstGeom>
            <a:noFill/>
            <a:ln w="38100">
              <a:solidFill>
                <a:srgbClr val="0070C0"/>
              </a:solidFill>
              <a:miter lim="800000"/>
              <a:headEnd/>
              <a:tailEnd/>
            </a:ln>
          </p:spPr>
        </p:pic>
        <p:cxnSp>
          <p:nvCxnSpPr>
            <p:cNvPr id="9" name="Straight Connector 8"/>
            <p:cNvCxnSpPr/>
            <p:nvPr/>
          </p:nvCxnSpPr>
          <p:spPr>
            <a:xfrm>
              <a:off x="2339752" y="2924944"/>
              <a:ext cx="3456384" cy="0"/>
            </a:xfrm>
            <a:prstGeom prst="line">
              <a:avLst/>
            </a:prstGeom>
            <a:ln w="28575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/>
            <p:cNvSpPr txBox="1"/>
            <p:nvPr/>
          </p:nvSpPr>
          <p:spPr>
            <a:xfrm>
              <a:off x="2636915" y="2467750"/>
              <a:ext cx="1410719" cy="27618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kern="0" dirty="0">
                  <a:solidFill>
                    <a:srgbClr val="000000"/>
                  </a:solidFill>
                  <a:latin typeface="Times New Roman"/>
                </a:rPr>
                <a:t>B</a:t>
              </a:r>
              <a:r>
                <a:rPr lang="en-US" sz="1600" kern="0" baseline="30000" dirty="0">
                  <a:solidFill>
                    <a:srgbClr val="000000"/>
                  </a:solidFill>
                  <a:latin typeface="Times New Roman"/>
                </a:rPr>
                <a:t>0</a:t>
              </a:r>
              <a:r>
                <a:rPr lang="en-US" sz="1600" kern="0" dirty="0">
                  <a:solidFill>
                    <a:srgbClr val="000000"/>
                  </a:solidFill>
                  <a:latin typeface="Times New Roman"/>
                </a:rPr>
                <a:t> </a:t>
              </a:r>
              <a:r>
                <a:rPr lang="en-US" sz="1600" kern="0" dirty="0">
                  <a:solidFill>
                    <a:srgbClr val="000000"/>
                  </a:solidFill>
                  <a:latin typeface="Times New Roman"/>
                  <a:cs typeface="Times New Roman"/>
                </a:rPr>
                <a:t>→</a:t>
              </a:r>
              <a:r>
                <a:rPr lang="en-US" sz="1600" kern="0" dirty="0">
                  <a:solidFill>
                    <a:srgbClr val="000000"/>
                  </a:solidFill>
                  <a:latin typeface="Times New Roman"/>
                </a:rPr>
                <a:t> </a:t>
              </a:r>
              <a:r>
                <a:rPr lang="en-GB" sz="1600" kern="0" dirty="0">
                  <a:solidFill>
                    <a:srgbClr val="000000"/>
                  </a:solidFill>
                </a:rPr>
                <a:t>K</a:t>
              </a:r>
              <a:r>
                <a:rPr lang="en-GB" sz="1600" kern="0" baseline="30000" dirty="0">
                  <a:solidFill>
                    <a:srgbClr val="000000"/>
                  </a:solidFill>
                  <a:latin typeface="Symbol" pitchFamily="18" charset="2"/>
                </a:rPr>
                <a:t>+ </a:t>
              </a:r>
              <a:r>
                <a:rPr lang="en-US" sz="1600" kern="0" dirty="0">
                  <a:solidFill>
                    <a:srgbClr val="000000"/>
                  </a:solidFill>
                  <a:latin typeface="Symbol" pitchFamily="18" charset="2"/>
                </a:rPr>
                <a:t>p</a:t>
              </a:r>
              <a:r>
                <a:rPr lang="en-GB" sz="1600" kern="0" baseline="30000" dirty="0">
                  <a:solidFill>
                    <a:srgbClr val="000000"/>
                  </a:solidFill>
                  <a:latin typeface="Symbol" pitchFamily="18" charset="2"/>
                </a:rPr>
                <a:t>-</a:t>
              </a:r>
              <a:endParaRPr lang="en-GB" sz="1600" dirty="0">
                <a:solidFill>
                  <a:srgbClr val="FFFF99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6027451" y="2467750"/>
              <a:ext cx="1440160" cy="27618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kern="0" dirty="0">
                  <a:solidFill>
                    <a:srgbClr val="000000"/>
                  </a:solidFill>
                  <a:latin typeface="Times New Roman"/>
                </a:rPr>
                <a:t>B</a:t>
              </a:r>
              <a:r>
                <a:rPr lang="en-US" sz="1600" kern="0" baseline="30000" dirty="0">
                  <a:solidFill>
                    <a:srgbClr val="000000"/>
                  </a:solidFill>
                  <a:latin typeface="Times New Roman"/>
                </a:rPr>
                <a:t>0</a:t>
              </a:r>
              <a:r>
                <a:rPr lang="en-US" sz="1600" kern="0" dirty="0">
                  <a:solidFill>
                    <a:srgbClr val="000000"/>
                  </a:solidFill>
                  <a:latin typeface="Times New Roman"/>
                </a:rPr>
                <a:t> </a:t>
              </a:r>
              <a:r>
                <a:rPr lang="en-US" sz="1600" kern="0" dirty="0">
                  <a:solidFill>
                    <a:srgbClr val="000000"/>
                  </a:solidFill>
                  <a:latin typeface="Times New Roman"/>
                  <a:cs typeface="Times New Roman"/>
                </a:rPr>
                <a:t>→</a:t>
              </a:r>
              <a:r>
                <a:rPr lang="en-US" sz="1600" kern="0" dirty="0">
                  <a:solidFill>
                    <a:srgbClr val="000000"/>
                  </a:solidFill>
                  <a:latin typeface="Times New Roman"/>
                </a:rPr>
                <a:t> </a:t>
              </a:r>
              <a:r>
                <a:rPr lang="en-GB" sz="1600" kern="0" dirty="0">
                  <a:solidFill>
                    <a:srgbClr val="000000"/>
                  </a:solidFill>
                </a:rPr>
                <a:t>K</a:t>
              </a:r>
              <a:r>
                <a:rPr lang="en-GB" sz="1600" kern="0" baseline="30000" dirty="0">
                  <a:solidFill>
                    <a:srgbClr val="000000"/>
                  </a:solidFill>
                  <a:latin typeface="Symbol" pitchFamily="18" charset="2"/>
                </a:rPr>
                <a:t>- </a:t>
              </a:r>
              <a:r>
                <a:rPr lang="en-US" sz="1600" kern="0" dirty="0">
                  <a:solidFill>
                    <a:srgbClr val="000000"/>
                  </a:solidFill>
                  <a:latin typeface="Symbol" pitchFamily="18" charset="2"/>
                </a:rPr>
                <a:t>p</a:t>
              </a:r>
              <a:r>
                <a:rPr lang="en-GB" sz="1600" kern="0" baseline="30000" dirty="0">
                  <a:solidFill>
                    <a:srgbClr val="000000"/>
                  </a:solidFill>
                  <a:latin typeface="Symbol" pitchFamily="18" charset="2"/>
                </a:rPr>
                <a:t>+</a:t>
              </a:r>
              <a:endParaRPr lang="en-GB" sz="1600" dirty="0">
                <a:solidFill>
                  <a:srgbClr val="FFFF99"/>
                </a:solidFill>
              </a:endParaRPr>
            </a:p>
          </p:txBody>
        </p:sp>
      </p:grpSp>
      <p:cxnSp>
        <p:nvCxnSpPr>
          <p:cNvPr id="12" name="Straight Connector 11"/>
          <p:cNvCxnSpPr/>
          <p:nvPr/>
        </p:nvCxnSpPr>
        <p:spPr>
          <a:xfrm flipH="1">
            <a:off x="7439698" y="2487178"/>
            <a:ext cx="144016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ontent Placeholder 2"/>
          <p:cNvSpPr txBox="1">
            <a:spLocks/>
          </p:cNvSpPr>
          <p:nvPr/>
        </p:nvSpPr>
        <p:spPr bwMode="auto">
          <a:xfrm>
            <a:off x="322794" y="448067"/>
            <a:ext cx="2923724" cy="863601"/>
          </a:xfrm>
          <a:prstGeom prst="rect">
            <a:avLst/>
          </a:prstGeom>
          <a:solidFill>
            <a:schemeClr val="bg1"/>
          </a:solidFill>
          <a:ln w="38100">
            <a:solidFill>
              <a:srgbClr val="0070C0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2000" b="1" i="1" kern="0" dirty="0">
                <a:solidFill>
                  <a:srgbClr val="0432FF"/>
                </a:solidFill>
              </a:rPr>
              <a:t>B </a:t>
            </a:r>
            <a:r>
              <a:rPr lang="en-US" sz="2000" b="1" i="1" kern="0" dirty="0" smtClean="0">
                <a:solidFill>
                  <a:srgbClr val="0432FF"/>
                </a:solidFill>
              </a:rPr>
              <a:t>meson </a:t>
            </a:r>
            <a:r>
              <a:rPr lang="en-US" sz="2000" kern="0" dirty="0" smtClean="0">
                <a:solidFill>
                  <a:srgbClr val="0432FF"/>
                </a:solidFill>
              </a:rPr>
              <a:t>decays into </a:t>
            </a:r>
            <a:endParaRPr lang="en-US" sz="2000" kern="0" dirty="0">
              <a:solidFill>
                <a:srgbClr val="0432FF"/>
              </a:solidFill>
            </a:endParaRPr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2000" kern="0" dirty="0">
                <a:solidFill>
                  <a:srgbClr val="0432FF"/>
                </a:solidFill>
              </a:rPr>
              <a:t>a</a:t>
            </a:r>
            <a:r>
              <a:rPr lang="en-US" sz="2000" kern="0" dirty="0" smtClean="0">
                <a:solidFill>
                  <a:srgbClr val="0432FF"/>
                </a:solidFill>
              </a:rPr>
              <a:t> </a:t>
            </a:r>
            <a:r>
              <a:rPr lang="en-US" sz="2000" kern="0" dirty="0">
                <a:solidFill>
                  <a:srgbClr val="0432FF"/>
                </a:solidFill>
              </a:rPr>
              <a:t>K</a:t>
            </a:r>
            <a:r>
              <a:rPr lang="en-US" sz="2000" kern="0" baseline="30000" dirty="0">
                <a:solidFill>
                  <a:srgbClr val="0432FF"/>
                </a:solidFill>
              </a:rPr>
              <a:t>+</a:t>
            </a:r>
            <a:r>
              <a:rPr lang="en-US" sz="2000" kern="0" dirty="0">
                <a:solidFill>
                  <a:srgbClr val="0432FF"/>
                </a:solidFill>
              </a:rPr>
              <a:t> </a:t>
            </a:r>
            <a:r>
              <a:rPr lang="en-US" sz="2000" kern="0" dirty="0" smtClean="0">
                <a:solidFill>
                  <a:srgbClr val="0432FF"/>
                </a:solidFill>
              </a:rPr>
              <a:t>and a </a:t>
            </a:r>
            <a:r>
              <a:rPr lang="en-US" sz="2000" kern="0" dirty="0">
                <a:solidFill>
                  <a:srgbClr val="0432FF"/>
                </a:solidFill>
              </a:rPr>
              <a:t>π</a:t>
            </a:r>
            <a:r>
              <a:rPr lang="en-US" sz="2000" kern="0" baseline="30000" dirty="0">
                <a:solidFill>
                  <a:srgbClr val="0432FF"/>
                </a:solidFill>
              </a:rPr>
              <a:t>-</a:t>
            </a:r>
            <a:r>
              <a:rPr lang="en-US" sz="2000" kern="0" dirty="0">
                <a:solidFill>
                  <a:srgbClr val="0432FF"/>
                </a:solidFill>
              </a:rPr>
              <a:t> </a:t>
            </a:r>
            <a:r>
              <a:rPr lang="en-US" sz="2000" kern="0" dirty="0" smtClean="0">
                <a:solidFill>
                  <a:srgbClr val="0432FF"/>
                </a:solidFill>
              </a:rPr>
              <a:t>particle</a:t>
            </a:r>
            <a:endParaRPr lang="en-US" sz="2400" kern="0" dirty="0">
              <a:solidFill>
                <a:srgbClr val="0432FF"/>
              </a:solidFill>
            </a:endParaRPr>
          </a:p>
        </p:txBody>
      </p:sp>
      <p:sp>
        <p:nvSpPr>
          <p:cNvPr id="14" name="Content Placeholder 2"/>
          <p:cNvSpPr txBox="1">
            <a:spLocks/>
          </p:cNvSpPr>
          <p:nvPr/>
        </p:nvSpPr>
        <p:spPr bwMode="auto">
          <a:xfrm>
            <a:off x="8577466" y="397266"/>
            <a:ext cx="3501572" cy="863601"/>
          </a:xfrm>
          <a:prstGeom prst="rect">
            <a:avLst/>
          </a:prstGeom>
          <a:solidFill>
            <a:schemeClr val="bg1"/>
          </a:solidFill>
          <a:ln w="38100">
            <a:solidFill>
              <a:srgbClr val="0070C0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2000" b="1" i="1" kern="0" dirty="0">
                <a:solidFill>
                  <a:srgbClr val="FF0000"/>
                </a:solidFill>
              </a:rPr>
              <a:t>anti-B </a:t>
            </a:r>
            <a:r>
              <a:rPr lang="en-US" sz="2000" b="1" i="1" kern="0" dirty="0" smtClean="0">
                <a:solidFill>
                  <a:srgbClr val="FF0000"/>
                </a:solidFill>
              </a:rPr>
              <a:t>particle </a:t>
            </a:r>
            <a:r>
              <a:rPr lang="en-US" sz="2000" kern="0" dirty="0" smtClean="0">
                <a:solidFill>
                  <a:srgbClr val="FF0000"/>
                </a:solidFill>
              </a:rPr>
              <a:t>decays into </a:t>
            </a:r>
            <a:endParaRPr lang="en-US" sz="2000" kern="0" dirty="0">
              <a:solidFill>
                <a:srgbClr val="FF0000"/>
              </a:solidFill>
            </a:endParaRPr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2000" kern="0" dirty="0">
                <a:solidFill>
                  <a:srgbClr val="FF0000"/>
                </a:solidFill>
              </a:rPr>
              <a:t>a</a:t>
            </a:r>
            <a:r>
              <a:rPr lang="en-US" sz="2000" kern="0" dirty="0" smtClean="0">
                <a:solidFill>
                  <a:srgbClr val="FF0000"/>
                </a:solidFill>
              </a:rPr>
              <a:t> </a:t>
            </a:r>
            <a:r>
              <a:rPr lang="en-US" sz="2000" kern="0" dirty="0">
                <a:solidFill>
                  <a:srgbClr val="FF0000"/>
                </a:solidFill>
              </a:rPr>
              <a:t>K</a:t>
            </a:r>
            <a:r>
              <a:rPr lang="en-US" sz="2000" kern="0" baseline="30000" dirty="0">
                <a:solidFill>
                  <a:srgbClr val="FF0000"/>
                </a:solidFill>
              </a:rPr>
              <a:t>-</a:t>
            </a:r>
            <a:r>
              <a:rPr lang="en-US" sz="2000" kern="0" dirty="0">
                <a:solidFill>
                  <a:srgbClr val="FF0000"/>
                </a:solidFill>
              </a:rPr>
              <a:t> </a:t>
            </a:r>
            <a:r>
              <a:rPr lang="en-US" sz="2000" kern="0" dirty="0" smtClean="0">
                <a:solidFill>
                  <a:srgbClr val="FF0000"/>
                </a:solidFill>
              </a:rPr>
              <a:t>and a </a:t>
            </a:r>
            <a:r>
              <a:rPr lang="en-US" sz="2000" kern="0" dirty="0">
                <a:solidFill>
                  <a:srgbClr val="FF0000"/>
                </a:solidFill>
              </a:rPr>
              <a:t>π</a:t>
            </a:r>
            <a:r>
              <a:rPr lang="en-US" sz="2000" kern="0" baseline="30000" dirty="0">
                <a:solidFill>
                  <a:srgbClr val="FF0000"/>
                </a:solidFill>
              </a:rPr>
              <a:t>+</a:t>
            </a:r>
            <a:r>
              <a:rPr lang="en-US" sz="2000" kern="0" dirty="0">
                <a:solidFill>
                  <a:srgbClr val="FF0000"/>
                </a:solidFill>
              </a:rPr>
              <a:t> </a:t>
            </a:r>
            <a:r>
              <a:rPr lang="en-US" sz="2000" kern="0" dirty="0" smtClean="0">
                <a:solidFill>
                  <a:srgbClr val="FF0000"/>
                </a:solidFill>
              </a:rPr>
              <a:t>particle</a:t>
            </a:r>
            <a:endParaRPr lang="en-US" sz="2400" kern="0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235808" y="1174087"/>
            <a:ext cx="201696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200" dirty="0" smtClean="0">
                <a:solidFill>
                  <a:srgbClr val="000000"/>
                </a:solidFill>
              </a:rPr>
              <a:t>Matter </a:t>
            </a:r>
            <a:r>
              <a:rPr lang="en-US" sz="2200" dirty="0">
                <a:solidFill>
                  <a:srgbClr val="000000"/>
                </a:solidFill>
              </a:rPr>
              <a:t>process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187038" y="1144639"/>
            <a:ext cx="252190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200" smtClean="0">
                <a:solidFill>
                  <a:srgbClr val="000000"/>
                </a:solidFill>
              </a:rPr>
              <a:t>Antimatter </a:t>
            </a:r>
            <a:r>
              <a:rPr lang="en-US" sz="2200" dirty="0">
                <a:solidFill>
                  <a:srgbClr val="000000"/>
                </a:solidFill>
              </a:rPr>
              <a:t>process</a:t>
            </a:r>
          </a:p>
        </p:txBody>
      </p:sp>
      <p:pic>
        <p:nvPicPr>
          <p:cNvPr id="17" name="Picture 11" descr="CartoonCP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32526" y="701858"/>
            <a:ext cx="5097100" cy="4968638"/>
          </a:xfrm>
          <a:prstGeom prst="rect">
            <a:avLst/>
          </a:prstGeom>
          <a:noFill/>
        </p:spPr>
      </p:pic>
      <p:sp>
        <p:nvSpPr>
          <p:cNvPr id="19" name="Rectangle 3"/>
          <p:cNvSpPr txBox="1">
            <a:spLocks noChangeArrowheads="1"/>
          </p:cNvSpPr>
          <p:nvPr/>
        </p:nvSpPr>
        <p:spPr bwMode="auto">
          <a:xfrm>
            <a:off x="2540000" y="5818868"/>
            <a:ext cx="6896476" cy="886732"/>
          </a:xfrm>
          <a:prstGeom prst="rect">
            <a:avLst/>
          </a:prstGeom>
          <a:noFill/>
          <a:ln w="19050">
            <a:solidFill>
              <a:srgbClr val="FFFF00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FontTx/>
              <a:buChar char="•"/>
              <a:defRPr/>
            </a:pPr>
            <a:r>
              <a:rPr lang="en-US" sz="2400" kern="0" dirty="0" smtClean="0">
                <a:solidFill>
                  <a:srgbClr val="FFFF00"/>
                </a:solidFill>
              </a:rPr>
              <a:t>The laws of nature for matter and antimatter are clearly not 100% </a:t>
            </a:r>
            <a:r>
              <a:rPr lang="en-US" sz="2400" kern="0" dirty="0" err="1" smtClean="0">
                <a:solidFill>
                  <a:srgbClr val="FFFF00"/>
                </a:solidFill>
              </a:rPr>
              <a:t>morror</a:t>
            </a:r>
            <a:r>
              <a:rPr lang="en-US" sz="2400" kern="0" dirty="0" smtClean="0">
                <a:solidFill>
                  <a:srgbClr val="FFFF00"/>
                </a:solidFill>
              </a:rPr>
              <a:t> symmetric</a:t>
            </a:r>
            <a:endParaRPr lang="en-US" sz="2400" kern="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318784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412" y="314819"/>
            <a:ext cx="10396298" cy="6145222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 bwMode="auto">
          <a:xfrm flipH="1">
            <a:off x="931545" y="3187378"/>
            <a:ext cx="1389990" cy="1110678"/>
          </a:xfrm>
          <a:prstGeom prst="line">
            <a:avLst/>
          </a:prstGeom>
          <a:solidFill>
            <a:srgbClr val="FFFF99"/>
          </a:solidFill>
          <a:ln w="28575" cap="flat" cmpd="sng" algn="ctr">
            <a:solidFill>
              <a:srgbClr val="99CC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" name="Straight Connector 9"/>
          <p:cNvCxnSpPr/>
          <p:nvPr/>
        </p:nvCxnSpPr>
        <p:spPr bwMode="auto">
          <a:xfrm>
            <a:off x="2523780" y="3236759"/>
            <a:ext cx="1116136" cy="1143031"/>
          </a:xfrm>
          <a:prstGeom prst="line">
            <a:avLst/>
          </a:prstGeom>
          <a:solidFill>
            <a:srgbClr val="FFFF99"/>
          </a:solidFill>
          <a:ln w="28575" cap="flat" cmpd="sng" algn="ctr">
            <a:solidFill>
              <a:srgbClr val="99CC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9" name="Picture 8" descr="antiparticles.jpg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822" b="94130" l="6552" r="92069">
                        <a14:foregroundMark x1="21724" y1="35430" x2="21724" y2="35430"/>
                        <a14:foregroundMark x1="6552" y1="33333" x2="6552" y2="33333"/>
                        <a14:foregroundMark x1="54828" y1="14256" x2="54828" y2="14256"/>
                        <a14:foregroundMark x1="50345" y1="5241" x2="50345" y2="5241"/>
                        <a14:foregroundMark x1="92069" y1="83229" x2="92069" y2="83229"/>
                        <a14:foregroundMark x1="91897" y1="94130" x2="91897" y2="94130"/>
                        <a14:foregroundMark x1="14483" y1="83438" x2="14483" y2="83438"/>
                        <a14:foregroundMark x1="17586" y1="82600" x2="17586" y2="82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799" y="3958990"/>
            <a:ext cx="2994486" cy="246270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 rot="20816670">
            <a:off x="1055688" y="4247321"/>
            <a:ext cx="8304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srgbClr val="FFFFFF"/>
                </a:solidFill>
                <a:latin typeface="Arial Hebrew Light"/>
              </a:rPr>
              <a:t>Quarks</a:t>
            </a:r>
          </a:p>
        </p:txBody>
      </p:sp>
      <p:sp>
        <p:nvSpPr>
          <p:cNvPr id="12" name="TextBox 11"/>
          <p:cNvSpPr txBox="1"/>
          <p:nvPr/>
        </p:nvSpPr>
        <p:spPr>
          <a:xfrm rot="21041193">
            <a:off x="1170115" y="5898422"/>
            <a:ext cx="9389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srgbClr val="FFFFFF"/>
                </a:solidFill>
                <a:latin typeface="Arial Hebrew Light"/>
              </a:rPr>
              <a:t>Leptons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33484" y="6323484"/>
            <a:ext cx="16328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FFFFFF"/>
                </a:solidFill>
              </a:rPr>
              <a:t>50.000001%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263181" y="6333349"/>
            <a:ext cx="1632879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000000"/>
                </a:solidFill>
              </a:rPr>
              <a:t>49.999999%</a:t>
            </a:r>
          </a:p>
        </p:txBody>
      </p:sp>
      <p:cxnSp>
        <p:nvCxnSpPr>
          <p:cNvPr id="6" name="Straight Connector 5"/>
          <p:cNvCxnSpPr/>
          <p:nvPr/>
        </p:nvCxnSpPr>
        <p:spPr bwMode="auto">
          <a:xfrm>
            <a:off x="892666" y="4366832"/>
            <a:ext cx="0" cy="1995527"/>
          </a:xfrm>
          <a:prstGeom prst="line">
            <a:avLst/>
          </a:prstGeom>
          <a:solidFill>
            <a:srgbClr val="FFFF99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0" name="Straight Connector 19"/>
          <p:cNvCxnSpPr/>
          <p:nvPr/>
        </p:nvCxnSpPr>
        <p:spPr bwMode="auto">
          <a:xfrm>
            <a:off x="2146558" y="4130493"/>
            <a:ext cx="3104" cy="1959749"/>
          </a:xfrm>
          <a:prstGeom prst="line">
            <a:avLst/>
          </a:prstGeom>
          <a:solidFill>
            <a:srgbClr val="FFFF99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2" name="Straight Connector 21"/>
          <p:cNvCxnSpPr/>
          <p:nvPr/>
        </p:nvCxnSpPr>
        <p:spPr bwMode="auto">
          <a:xfrm flipH="1">
            <a:off x="892667" y="4094716"/>
            <a:ext cx="1244037" cy="285075"/>
          </a:xfrm>
          <a:prstGeom prst="line">
            <a:avLst/>
          </a:prstGeom>
          <a:solidFill>
            <a:srgbClr val="FFFF99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6" name="Straight Connector 25"/>
          <p:cNvCxnSpPr/>
          <p:nvPr/>
        </p:nvCxnSpPr>
        <p:spPr bwMode="auto">
          <a:xfrm flipH="1">
            <a:off x="915479" y="6087147"/>
            <a:ext cx="1244037" cy="285075"/>
          </a:xfrm>
          <a:prstGeom prst="line">
            <a:avLst/>
          </a:prstGeom>
          <a:solidFill>
            <a:srgbClr val="FFFF99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18" name="Group 17"/>
          <p:cNvGrpSpPr/>
          <p:nvPr/>
        </p:nvGrpSpPr>
        <p:grpSpPr>
          <a:xfrm>
            <a:off x="5179057" y="4903462"/>
            <a:ext cx="2125229" cy="2331777"/>
            <a:chOff x="3822826" y="4265361"/>
            <a:chExt cx="2578788" cy="2720369"/>
          </a:xfrm>
        </p:grpSpPr>
        <p:pic>
          <p:nvPicPr>
            <p:cNvPr id="5" name="Picture 4" descr="Annihilation.jpg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986"/>
            <a:stretch/>
          </p:blipFill>
          <p:spPr>
            <a:xfrm>
              <a:off x="3879428" y="4265361"/>
              <a:ext cx="2431471" cy="2275260"/>
            </a:xfrm>
            <a:prstGeom prst="rect">
              <a:avLst/>
            </a:prstGeom>
          </p:spPr>
        </p:pic>
        <p:sp>
          <p:nvSpPr>
            <p:cNvPr id="16" name="Rectangle 15"/>
            <p:cNvSpPr/>
            <p:nvPr/>
          </p:nvSpPr>
          <p:spPr bwMode="auto">
            <a:xfrm>
              <a:off x="3900583" y="6180947"/>
              <a:ext cx="220298" cy="610415"/>
            </a:xfrm>
            <a:prstGeom prst="rect">
              <a:avLst/>
            </a:prstGeom>
            <a:solidFill>
              <a:schemeClr val="bg1"/>
            </a:solidFill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800">
                <a:solidFill>
                  <a:srgbClr val="FFFF99"/>
                </a:solidFill>
              </a:endParaRPr>
            </a:p>
          </p:txBody>
        </p:sp>
        <p:sp>
          <p:nvSpPr>
            <p:cNvPr id="8" name="Rectangle 7"/>
            <p:cNvSpPr/>
            <p:nvPr/>
          </p:nvSpPr>
          <p:spPr bwMode="auto">
            <a:xfrm>
              <a:off x="3822826" y="6375315"/>
              <a:ext cx="2578788" cy="610415"/>
            </a:xfrm>
            <a:prstGeom prst="rect">
              <a:avLst/>
            </a:prstGeom>
            <a:solidFill>
              <a:schemeClr val="tx1"/>
            </a:solidFill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800">
                <a:solidFill>
                  <a:srgbClr val="FFFF99"/>
                </a:solidFill>
              </a:endParaRPr>
            </a:p>
          </p:txBody>
        </p:sp>
      </p:grpSp>
      <p:sp>
        <p:nvSpPr>
          <p:cNvPr id="21" name="Right Arrow 20"/>
          <p:cNvSpPr/>
          <p:nvPr/>
        </p:nvSpPr>
        <p:spPr bwMode="auto">
          <a:xfrm>
            <a:off x="4262175" y="6323484"/>
            <a:ext cx="714307" cy="285651"/>
          </a:xfrm>
          <a:prstGeom prst="rightArrow">
            <a:avLst/>
          </a:prstGeom>
          <a:solidFill>
            <a:schemeClr val="bg1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800">
              <a:solidFill>
                <a:srgbClr val="FFFF99"/>
              </a:solidFill>
            </a:endParaRPr>
          </a:p>
        </p:txBody>
      </p:sp>
      <p:sp>
        <p:nvSpPr>
          <p:cNvPr id="17" name="Bent Arrow 16"/>
          <p:cNvSpPr/>
          <p:nvPr/>
        </p:nvSpPr>
        <p:spPr bwMode="auto">
          <a:xfrm rot="16200000" flipV="1">
            <a:off x="9231063" y="5240791"/>
            <a:ext cx="414042" cy="2106751"/>
          </a:xfrm>
          <a:prstGeom prst="bentArrow">
            <a:avLst/>
          </a:prstGeom>
          <a:solidFill>
            <a:schemeClr val="bg1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800">
              <a:solidFill>
                <a:srgbClr val="FFFF99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788577" cy="762000"/>
          </a:xfrm>
        </p:spPr>
        <p:txBody>
          <a:bodyPr/>
          <a:lstStyle/>
          <a:p>
            <a:r>
              <a:rPr lang="en-US" u="sng" dirty="0" smtClean="0">
                <a:solidFill>
                  <a:srgbClr val="FFFFFF"/>
                </a:solidFill>
              </a:rPr>
              <a:t>How</a:t>
            </a:r>
            <a:r>
              <a:rPr lang="en-US" dirty="0" smtClean="0">
                <a:solidFill>
                  <a:srgbClr val="FFFFFF"/>
                </a:solidFill>
              </a:rPr>
              <a:t> did antimatter disappear in the Big </a:t>
            </a:r>
            <a:r>
              <a:rPr lang="en-US" dirty="0">
                <a:solidFill>
                  <a:srgbClr val="FFFFFF"/>
                </a:solidFill>
              </a:rPr>
              <a:t>Bang?</a:t>
            </a:r>
            <a:endParaRPr lang="en-US" dirty="0"/>
          </a:p>
        </p:txBody>
      </p:sp>
      <p:sp>
        <p:nvSpPr>
          <p:cNvPr id="28" name="Right Arrow 27"/>
          <p:cNvSpPr/>
          <p:nvPr/>
        </p:nvSpPr>
        <p:spPr bwMode="auto">
          <a:xfrm rot="5400000">
            <a:off x="981202" y="3118201"/>
            <a:ext cx="847619" cy="268713"/>
          </a:xfrm>
          <a:prstGeom prst="rightArrow">
            <a:avLst/>
          </a:prstGeom>
          <a:solidFill>
            <a:schemeClr val="bg1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800">
              <a:solidFill>
                <a:srgbClr val="FFFF99"/>
              </a:solidFill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1375" b="90000" l="0" r="90000">
                        <a14:backgroundMark x1="8333" y1="26625" x2="8333" y2="26625"/>
                        <a14:backgroundMark x1="18667" y1="26063" x2="18667" y2="26063"/>
                        <a14:backgroundMark x1="16000" y1="45875" x2="16000" y2="45875"/>
                        <a14:backgroundMark x1="17083" y1="49625" x2="17083" y2="49625"/>
                        <a14:backgroundMark x1="14833" y1="50813" x2="16333" y2="393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1719" y="357395"/>
            <a:ext cx="1829816" cy="2596741"/>
          </a:xfrm>
          <a:prstGeom prst="rect">
            <a:avLst/>
          </a:prstGeom>
          <a:noFill/>
          <a:ln w="28575" cmpd="sng">
            <a:noFill/>
          </a:ln>
        </p:spPr>
      </p:pic>
      <p:sp>
        <p:nvSpPr>
          <p:cNvPr id="25" name="Rectangle 24"/>
          <p:cNvSpPr/>
          <p:nvPr/>
        </p:nvSpPr>
        <p:spPr bwMode="auto">
          <a:xfrm>
            <a:off x="2672463" y="1928013"/>
            <a:ext cx="8844208" cy="1045193"/>
          </a:xfrm>
          <a:prstGeom prst="rect">
            <a:avLst/>
          </a:prstGeom>
          <a:solidFill>
            <a:srgbClr val="000090">
              <a:alpha val="80000"/>
            </a:srgbClr>
          </a:solidFill>
          <a:ln w="635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800">
              <a:solidFill>
                <a:srgbClr val="FFFF99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739909" y="1909319"/>
            <a:ext cx="877676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n-US" sz="2800" b="1" dirty="0" smtClean="0">
                <a:solidFill>
                  <a:srgbClr val="FFFF00"/>
                </a:solidFill>
              </a:rPr>
              <a:t>Why are there three copies of particles?</a:t>
            </a:r>
          </a:p>
          <a:p>
            <a:pPr marL="457200" indent="-457200"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n-US" sz="2800" b="1" dirty="0" smtClean="0">
                <a:solidFill>
                  <a:srgbClr val="FFFF00"/>
                </a:solidFill>
              </a:rPr>
              <a:t>Because it is the simplest possible universe?!</a:t>
            </a:r>
            <a:endParaRPr lang="en-US" sz="28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40910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ubble Ultra Deep Fiel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4439" y="-1597971"/>
            <a:ext cx="9915524" cy="9901752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Are we now ready</a:t>
            </a:r>
            <a:r>
              <a:rPr lang="en-US" dirty="0" smtClean="0">
                <a:solidFill>
                  <a:schemeClr val="bg1"/>
                </a:solidFill>
              </a:rPr>
              <a:t>?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 descr="PeterVanStraaten8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9500" y="890778"/>
            <a:ext cx="4902200" cy="5416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015743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412" y="314819"/>
            <a:ext cx="10396298" cy="6145222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 bwMode="auto">
          <a:xfrm flipH="1">
            <a:off x="931545" y="3187378"/>
            <a:ext cx="1389990" cy="1110678"/>
          </a:xfrm>
          <a:prstGeom prst="line">
            <a:avLst/>
          </a:prstGeom>
          <a:solidFill>
            <a:srgbClr val="FFFF99"/>
          </a:solidFill>
          <a:ln w="28575" cap="flat" cmpd="sng" algn="ctr">
            <a:solidFill>
              <a:srgbClr val="99CC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" name="Straight Connector 9"/>
          <p:cNvCxnSpPr/>
          <p:nvPr/>
        </p:nvCxnSpPr>
        <p:spPr bwMode="auto">
          <a:xfrm>
            <a:off x="2523780" y="3236759"/>
            <a:ext cx="1116136" cy="1143031"/>
          </a:xfrm>
          <a:prstGeom prst="line">
            <a:avLst/>
          </a:prstGeom>
          <a:solidFill>
            <a:srgbClr val="FFFF99"/>
          </a:solidFill>
          <a:ln w="28575" cap="flat" cmpd="sng" algn="ctr">
            <a:solidFill>
              <a:srgbClr val="99CC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9" name="Picture 8" descr="antiparticles.jpg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822" b="94130" l="6552" r="92069">
                        <a14:foregroundMark x1="21724" y1="35430" x2="21724" y2="35430"/>
                        <a14:foregroundMark x1="6552" y1="33333" x2="6552" y2="33333"/>
                        <a14:foregroundMark x1="54828" y1="14256" x2="54828" y2="14256"/>
                        <a14:foregroundMark x1="50345" y1="5241" x2="50345" y2="5241"/>
                        <a14:foregroundMark x1="92069" y1="83229" x2="92069" y2="83229"/>
                        <a14:foregroundMark x1="91897" y1="94130" x2="91897" y2="94130"/>
                        <a14:foregroundMark x1="14483" y1="83438" x2="14483" y2="83438"/>
                        <a14:foregroundMark x1="17586" y1="82600" x2="17586" y2="82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799" y="3958990"/>
            <a:ext cx="2994486" cy="246270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 rot="20816670">
            <a:off x="1055688" y="4247321"/>
            <a:ext cx="8304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srgbClr val="FFFFFF"/>
                </a:solidFill>
                <a:latin typeface="Arial Hebrew Light"/>
              </a:rPr>
              <a:t>Quarks</a:t>
            </a:r>
          </a:p>
        </p:txBody>
      </p:sp>
      <p:sp>
        <p:nvSpPr>
          <p:cNvPr id="12" name="TextBox 11"/>
          <p:cNvSpPr txBox="1"/>
          <p:nvPr/>
        </p:nvSpPr>
        <p:spPr>
          <a:xfrm rot="21041193">
            <a:off x="1170115" y="5898422"/>
            <a:ext cx="9389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srgbClr val="FFFFFF"/>
                </a:solidFill>
                <a:latin typeface="Arial Hebrew Light"/>
              </a:rPr>
              <a:t>Leptons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33484" y="6323484"/>
            <a:ext cx="16328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FFFFFF"/>
                </a:solidFill>
              </a:rPr>
              <a:t>50.000001%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263181" y="6333349"/>
            <a:ext cx="1632879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000000"/>
                </a:solidFill>
              </a:rPr>
              <a:t>49.999999%</a:t>
            </a:r>
          </a:p>
        </p:txBody>
      </p:sp>
      <p:cxnSp>
        <p:nvCxnSpPr>
          <p:cNvPr id="6" name="Straight Connector 5"/>
          <p:cNvCxnSpPr/>
          <p:nvPr/>
        </p:nvCxnSpPr>
        <p:spPr bwMode="auto">
          <a:xfrm>
            <a:off x="892666" y="4366832"/>
            <a:ext cx="0" cy="1995527"/>
          </a:xfrm>
          <a:prstGeom prst="line">
            <a:avLst/>
          </a:prstGeom>
          <a:solidFill>
            <a:srgbClr val="FFFF99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0" name="Straight Connector 19"/>
          <p:cNvCxnSpPr/>
          <p:nvPr/>
        </p:nvCxnSpPr>
        <p:spPr bwMode="auto">
          <a:xfrm>
            <a:off x="2146558" y="4130493"/>
            <a:ext cx="3104" cy="1959749"/>
          </a:xfrm>
          <a:prstGeom prst="line">
            <a:avLst/>
          </a:prstGeom>
          <a:solidFill>
            <a:srgbClr val="FFFF99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2" name="Straight Connector 21"/>
          <p:cNvCxnSpPr/>
          <p:nvPr/>
        </p:nvCxnSpPr>
        <p:spPr bwMode="auto">
          <a:xfrm flipH="1">
            <a:off x="892667" y="4094716"/>
            <a:ext cx="1244037" cy="285075"/>
          </a:xfrm>
          <a:prstGeom prst="line">
            <a:avLst/>
          </a:prstGeom>
          <a:solidFill>
            <a:srgbClr val="FFFF99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6" name="Straight Connector 25"/>
          <p:cNvCxnSpPr/>
          <p:nvPr/>
        </p:nvCxnSpPr>
        <p:spPr bwMode="auto">
          <a:xfrm flipH="1">
            <a:off x="915479" y="6087147"/>
            <a:ext cx="1244037" cy="285075"/>
          </a:xfrm>
          <a:prstGeom prst="line">
            <a:avLst/>
          </a:prstGeom>
          <a:solidFill>
            <a:srgbClr val="FFFF99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18" name="Group 17"/>
          <p:cNvGrpSpPr/>
          <p:nvPr/>
        </p:nvGrpSpPr>
        <p:grpSpPr>
          <a:xfrm>
            <a:off x="5179057" y="4903462"/>
            <a:ext cx="2125229" cy="2331777"/>
            <a:chOff x="3822826" y="4265361"/>
            <a:chExt cx="2578788" cy="2720369"/>
          </a:xfrm>
        </p:grpSpPr>
        <p:pic>
          <p:nvPicPr>
            <p:cNvPr id="5" name="Picture 4" descr="Annihilation.jpg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986"/>
            <a:stretch/>
          </p:blipFill>
          <p:spPr>
            <a:xfrm>
              <a:off x="3879428" y="4265361"/>
              <a:ext cx="2431471" cy="2275260"/>
            </a:xfrm>
            <a:prstGeom prst="rect">
              <a:avLst/>
            </a:prstGeom>
          </p:spPr>
        </p:pic>
        <p:sp>
          <p:nvSpPr>
            <p:cNvPr id="16" name="Rectangle 15"/>
            <p:cNvSpPr/>
            <p:nvPr/>
          </p:nvSpPr>
          <p:spPr bwMode="auto">
            <a:xfrm>
              <a:off x="3900583" y="6180947"/>
              <a:ext cx="220298" cy="610415"/>
            </a:xfrm>
            <a:prstGeom prst="rect">
              <a:avLst/>
            </a:prstGeom>
            <a:solidFill>
              <a:schemeClr val="bg1"/>
            </a:solidFill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800">
                <a:solidFill>
                  <a:srgbClr val="FFFF99"/>
                </a:solidFill>
              </a:endParaRPr>
            </a:p>
          </p:txBody>
        </p:sp>
        <p:sp>
          <p:nvSpPr>
            <p:cNvPr id="8" name="Rectangle 7"/>
            <p:cNvSpPr/>
            <p:nvPr/>
          </p:nvSpPr>
          <p:spPr bwMode="auto">
            <a:xfrm>
              <a:off x="3822826" y="6375315"/>
              <a:ext cx="2578788" cy="610415"/>
            </a:xfrm>
            <a:prstGeom prst="rect">
              <a:avLst/>
            </a:prstGeom>
            <a:solidFill>
              <a:schemeClr val="tx1"/>
            </a:solidFill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800">
                <a:solidFill>
                  <a:srgbClr val="FFFF99"/>
                </a:solidFill>
              </a:endParaRPr>
            </a:p>
          </p:txBody>
        </p:sp>
      </p:grpSp>
      <p:sp>
        <p:nvSpPr>
          <p:cNvPr id="21" name="Right Arrow 20"/>
          <p:cNvSpPr/>
          <p:nvPr/>
        </p:nvSpPr>
        <p:spPr bwMode="auto">
          <a:xfrm>
            <a:off x="4262175" y="6323484"/>
            <a:ext cx="714307" cy="285651"/>
          </a:xfrm>
          <a:prstGeom prst="rightArrow">
            <a:avLst/>
          </a:prstGeom>
          <a:solidFill>
            <a:schemeClr val="bg1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800">
              <a:solidFill>
                <a:srgbClr val="FFFF99"/>
              </a:solidFill>
            </a:endParaRPr>
          </a:p>
        </p:txBody>
      </p:sp>
      <p:sp>
        <p:nvSpPr>
          <p:cNvPr id="17" name="Bent Arrow 16"/>
          <p:cNvSpPr/>
          <p:nvPr/>
        </p:nvSpPr>
        <p:spPr bwMode="auto">
          <a:xfrm rot="16200000" flipV="1">
            <a:off x="9231063" y="5240791"/>
            <a:ext cx="414042" cy="2106751"/>
          </a:xfrm>
          <a:prstGeom prst="bentArrow">
            <a:avLst/>
          </a:prstGeom>
          <a:solidFill>
            <a:schemeClr val="bg1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800">
              <a:solidFill>
                <a:srgbClr val="FFFF99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788577" cy="762000"/>
          </a:xfrm>
        </p:spPr>
        <p:txBody>
          <a:bodyPr/>
          <a:lstStyle/>
          <a:p>
            <a:r>
              <a:rPr lang="en-US" u="sng" dirty="0" smtClean="0">
                <a:solidFill>
                  <a:srgbClr val="FFFFFF"/>
                </a:solidFill>
              </a:rPr>
              <a:t>How</a:t>
            </a:r>
            <a:r>
              <a:rPr lang="en-US" dirty="0" smtClean="0">
                <a:solidFill>
                  <a:srgbClr val="FFFFFF"/>
                </a:solidFill>
              </a:rPr>
              <a:t> did antimatter disappear in the Big </a:t>
            </a:r>
            <a:r>
              <a:rPr lang="en-US" dirty="0">
                <a:solidFill>
                  <a:srgbClr val="FFFFFF"/>
                </a:solidFill>
              </a:rPr>
              <a:t>Bang?</a:t>
            </a:r>
            <a:endParaRPr lang="en-US" dirty="0"/>
          </a:p>
        </p:txBody>
      </p:sp>
      <p:sp>
        <p:nvSpPr>
          <p:cNvPr id="28" name="Right Arrow 27"/>
          <p:cNvSpPr/>
          <p:nvPr/>
        </p:nvSpPr>
        <p:spPr bwMode="auto">
          <a:xfrm rot="5400000">
            <a:off x="981202" y="3118201"/>
            <a:ext cx="847619" cy="268713"/>
          </a:xfrm>
          <a:prstGeom prst="rightArrow">
            <a:avLst/>
          </a:prstGeom>
          <a:solidFill>
            <a:schemeClr val="bg1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800">
              <a:solidFill>
                <a:srgbClr val="FFFF99"/>
              </a:solidFill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1375" b="90000" l="0" r="90000">
                        <a14:backgroundMark x1="8333" y1="26625" x2="8333" y2="26625"/>
                        <a14:backgroundMark x1="18667" y1="26063" x2="18667" y2="26063"/>
                        <a14:backgroundMark x1="16000" y1="45875" x2="16000" y2="45875"/>
                        <a14:backgroundMark x1="17083" y1="49625" x2="17083" y2="49625"/>
                        <a14:backgroundMark x1="14833" y1="50813" x2="16333" y2="393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1719" y="357395"/>
            <a:ext cx="1829816" cy="2596741"/>
          </a:xfrm>
          <a:prstGeom prst="rect">
            <a:avLst/>
          </a:prstGeom>
          <a:noFill/>
          <a:ln w="28575" cmpd="sng">
            <a:noFill/>
          </a:ln>
        </p:spPr>
      </p:pic>
      <p:sp>
        <p:nvSpPr>
          <p:cNvPr id="25" name="Rectangle 24"/>
          <p:cNvSpPr/>
          <p:nvPr/>
        </p:nvSpPr>
        <p:spPr bwMode="auto">
          <a:xfrm>
            <a:off x="2032061" y="2532267"/>
            <a:ext cx="7835554" cy="641480"/>
          </a:xfrm>
          <a:prstGeom prst="rect">
            <a:avLst/>
          </a:prstGeom>
          <a:solidFill>
            <a:srgbClr val="000090">
              <a:alpha val="80000"/>
            </a:srgbClr>
          </a:solidFill>
          <a:ln w="635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800">
              <a:solidFill>
                <a:srgbClr val="FFFF99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133363" y="2556436"/>
            <a:ext cx="76498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 smtClean="0">
                <a:solidFill>
                  <a:srgbClr val="FFFF00"/>
                </a:solidFill>
              </a:rPr>
              <a:t>Standard Model explanation </a:t>
            </a:r>
            <a:r>
              <a:rPr lang="en-US" sz="2800" b="1" i="1" dirty="0" smtClean="0">
                <a:solidFill>
                  <a:srgbClr val="FFFF00"/>
                </a:solidFill>
              </a:rPr>
              <a:t>not enough !</a:t>
            </a:r>
            <a:endParaRPr lang="en-US" sz="2800" b="1" i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608669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412" y="314819"/>
            <a:ext cx="10396298" cy="6145222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 bwMode="auto">
          <a:xfrm flipH="1">
            <a:off x="931545" y="3187378"/>
            <a:ext cx="1389990" cy="1110678"/>
          </a:xfrm>
          <a:prstGeom prst="line">
            <a:avLst/>
          </a:prstGeom>
          <a:solidFill>
            <a:srgbClr val="FFFF99"/>
          </a:solidFill>
          <a:ln w="28575" cap="flat" cmpd="sng" algn="ctr">
            <a:solidFill>
              <a:srgbClr val="99CC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" name="Straight Connector 9"/>
          <p:cNvCxnSpPr/>
          <p:nvPr/>
        </p:nvCxnSpPr>
        <p:spPr bwMode="auto">
          <a:xfrm>
            <a:off x="2523780" y="3236759"/>
            <a:ext cx="1116136" cy="1143031"/>
          </a:xfrm>
          <a:prstGeom prst="line">
            <a:avLst/>
          </a:prstGeom>
          <a:solidFill>
            <a:srgbClr val="FFFF99"/>
          </a:solidFill>
          <a:ln w="28575" cap="flat" cmpd="sng" algn="ctr">
            <a:solidFill>
              <a:srgbClr val="99CC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9" name="Picture 8" descr="antiparticles.jpg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822" b="94130" l="6552" r="92069">
                        <a14:foregroundMark x1="21724" y1="35430" x2="21724" y2="35430"/>
                        <a14:foregroundMark x1="6552" y1="33333" x2="6552" y2="33333"/>
                        <a14:foregroundMark x1="54828" y1="14256" x2="54828" y2="14256"/>
                        <a14:foregroundMark x1="50345" y1="5241" x2="50345" y2="5241"/>
                        <a14:foregroundMark x1="92069" y1="83229" x2="92069" y2="83229"/>
                        <a14:foregroundMark x1="91897" y1="94130" x2="91897" y2="94130"/>
                        <a14:foregroundMark x1="14483" y1="83438" x2="14483" y2="83438"/>
                        <a14:foregroundMark x1="17586" y1="82600" x2="17586" y2="82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799" y="3958990"/>
            <a:ext cx="2994486" cy="246270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 rot="20816670">
            <a:off x="1055688" y="4247321"/>
            <a:ext cx="8304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srgbClr val="FFFFFF"/>
                </a:solidFill>
                <a:latin typeface="Arial Hebrew Light"/>
              </a:rPr>
              <a:t>Quarks</a:t>
            </a:r>
          </a:p>
        </p:txBody>
      </p:sp>
      <p:sp>
        <p:nvSpPr>
          <p:cNvPr id="12" name="TextBox 11"/>
          <p:cNvSpPr txBox="1"/>
          <p:nvPr/>
        </p:nvSpPr>
        <p:spPr>
          <a:xfrm rot="21041193">
            <a:off x="1170115" y="5898422"/>
            <a:ext cx="9389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srgbClr val="FFFFFF"/>
                </a:solidFill>
                <a:latin typeface="Arial Hebrew Light"/>
              </a:rPr>
              <a:t>Leptons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33484" y="6323484"/>
            <a:ext cx="16328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FFFFFF"/>
                </a:solidFill>
              </a:rPr>
              <a:t>50.000001%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263181" y="6333349"/>
            <a:ext cx="1632879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000000"/>
                </a:solidFill>
              </a:rPr>
              <a:t>49.999999%</a:t>
            </a:r>
          </a:p>
        </p:txBody>
      </p:sp>
      <p:cxnSp>
        <p:nvCxnSpPr>
          <p:cNvPr id="6" name="Straight Connector 5"/>
          <p:cNvCxnSpPr/>
          <p:nvPr/>
        </p:nvCxnSpPr>
        <p:spPr bwMode="auto">
          <a:xfrm>
            <a:off x="892666" y="4366832"/>
            <a:ext cx="0" cy="1995527"/>
          </a:xfrm>
          <a:prstGeom prst="line">
            <a:avLst/>
          </a:prstGeom>
          <a:solidFill>
            <a:srgbClr val="FFFF99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0" name="Straight Connector 19"/>
          <p:cNvCxnSpPr/>
          <p:nvPr/>
        </p:nvCxnSpPr>
        <p:spPr bwMode="auto">
          <a:xfrm>
            <a:off x="2146558" y="4130493"/>
            <a:ext cx="3104" cy="1959749"/>
          </a:xfrm>
          <a:prstGeom prst="line">
            <a:avLst/>
          </a:prstGeom>
          <a:solidFill>
            <a:srgbClr val="FFFF99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2" name="Straight Connector 21"/>
          <p:cNvCxnSpPr/>
          <p:nvPr/>
        </p:nvCxnSpPr>
        <p:spPr bwMode="auto">
          <a:xfrm flipH="1">
            <a:off x="892667" y="4094716"/>
            <a:ext cx="1244037" cy="285075"/>
          </a:xfrm>
          <a:prstGeom prst="line">
            <a:avLst/>
          </a:prstGeom>
          <a:solidFill>
            <a:srgbClr val="FFFF99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6" name="Straight Connector 25"/>
          <p:cNvCxnSpPr/>
          <p:nvPr/>
        </p:nvCxnSpPr>
        <p:spPr bwMode="auto">
          <a:xfrm flipH="1">
            <a:off x="915479" y="6087147"/>
            <a:ext cx="1244037" cy="285075"/>
          </a:xfrm>
          <a:prstGeom prst="line">
            <a:avLst/>
          </a:prstGeom>
          <a:solidFill>
            <a:srgbClr val="FFFF99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18" name="Group 17"/>
          <p:cNvGrpSpPr/>
          <p:nvPr/>
        </p:nvGrpSpPr>
        <p:grpSpPr>
          <a:xfrm>
            <a:off x="5179057" y="4903462"/>
            <a:ext cx="2125229" cy="2331777"/>
            <a:chOff x="3822826" y="4265361"/>
            <a:chExt cx="2578788" cy="2720369"/>
          </a:xfrm>
        </p:grpSpPr>
        <p:pic>
          <p:nvPicPr>
            <p:cNvPr id="5" name="Picture 4" descr="Annihilation.jpg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986"/>
            <a:stretch/>
          </p:blipFill>
          <p:spPr>
            <a:xfrm>
              <a:off x="3879428" y="4265361"/>
              <a:ext cx="2431471" cy="2275260"/>
            </a:xfrm>
            <a:prstGeom prst="rect">
              <a:avLst/>
            </a:prstGeom>
          </p:spPr>
        </p:pic>
        <p:sp>
          <p:nvSpPr>
            <p:cNvPr id="16" name="Rectangle 15"/>
            <p:cNvSpPr/>
            <p:nvPr/>
          </p:nvSpPr>
          <p:spPr bwMode="auto">
            <a:xfrm>
              <a:off x="3900583" y="6180947"/>
              <a:ext cx="220298" cy="610415"/>
            </a:xfrm>
            <a:prstGeom prst="rect">
              <a:avLst/>
            </a:prstGeom>
            <a:solidFill>
              <a:schemeClr val="bg1"/>
            </a:solidFill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800">
                <a:solidFill>
                  <a:srgbClr val="FFFF99"/>
                </a:solidFill>
              </a:endParaRPr>
            </a:p>
          </p:txBody>
        </p:sp>
        <p:sp>
          <p:nvSpPr>
            <p:cNvPr id="8" name="Rectangle 7"/>
            <p:cNvSpPr/>
            <p:nvPr/>
          </p:nvSpPr>
          <p:spPr bwMode="auto">
            <a:xfrm>
              <a:off x="3822826" y="6375315"/>
              <a:ext cx="2578788" cy="610415"/>
            </a:xfrm>
            <a:prstGeom prst="rect">
              <a:avLst/>
            </a:prstGeom>
            <a:solidFill>
              <a:schemeClr val="tx1"/>
            </a:solidFill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800">
                <a:solidFill>
                  <a:srgbClr val="FFFF99"/>
                </a:solidFill>
              </a:endParaRPr>
            </a:p>
          </p:txBody>
        </p:sp>
      </p:grpSp>
      <p:sp>
        <p:nvSpPr>
          <p:cNvPr id="21" name="Right Arrow 20"/>
          <p:cNvSpPr/>
          <p:nvPr/>
        </p:nvSpPr>
        <p:spPr bwMode="auto">
          <a:xfrm>
            <a:off x="4262175" y="6323484"/>
            <a:ext cx="714307" cy="285651"/>
          </a:xfrm>
          <a:prstGeom prst="rightArrow">
            <a:avLst/>
          </a:prstGeom>
          <a:solidFill>
            <a:schemeClr val="bg1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800">
              <a:solidFill>
                <a:srgbClr val="FFFF99"/>
              </a:solidFill>
            </a:endParaRPr>
          </a:p>
        </p:txBody>
      </p:sp>
      <p:sp>
        <p:nvSpPr>
          <p:cNvPr id="17" name="Bent Arrow 16"/>
          <p:cNvSpPr/>
          <p:nvPr/>
        </p:nvSpPr>
        <p:spPr bwMode="auto">
          <a:xfrm rot="16200000" flipV="1">
            <a:off x="9231063" y="5240791"/>
            <a:ext cx="414042" cy="2106751"/>
          </a:xfrm>
          <a:prstGeom prst="bentArrow">
            <a:avLst/>
          </a:prstGeom>
          <a:solidFill>
            <a:schemeClr val="bg1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800">
              <a:solidFill>
                <a:srgbClr val="FFFF99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788577" cy="762000"/>
          </a:xfrm>
        </p:spPr>
        <p:txBody>
          <a:bodyPr/>
          <a:lstStyle/>
          <a:p>
            <a:r>
              <a:rPr lang="en-US" u="sng" dirty="0" smtClean="0">
                <a:solidFill>
                  <a:srgbClr val="FFFFFF"/>
                </a:solidFill>
              </a:rPr>
              <a:t>How</a:t>
            </a:r>
            <a:r>
              <a:rPr lang="en-US" dirty="0" smtClean="0">
                <a:solidFill>
                  <a:srgbClr val="FFFFFF"/>
                </a:solidFill>
              </a:rPr>
              <a:t> did antimatter disappear in the Big </a:t>
            </a:r>
            <a:r>
              <a:rPr lang="en-US" dirty="0">
                <a:solidFill>
                  <a:srgbClr val="FFFFFF"/>
                </a:solidFill>
              </a:rPr>
              <a:t>Bang?</a:t>
            </a:r>
            <a:endParaRPr lang="en-US" dirty="0"/>
          </a:p>
        </p:txBody>
      </p:sp>
      <p:sp>
        <p:nvSpPr>
          <p:cNvPr id="28" name="Right Arrow 27"/>
          <p:cNvSpPr/>
          <p:nvPr/>
        </p:nvSpPr>
        <p:spPr bwMode="auto">
          <a:xfrm rot="5400000">
            <a:off x="981202" y="3118201"/>
            <a:ext cx="847619" cy="268713"/>
          </a:xfrm>
          <a:prstGeom prst="rightArrow">
            <a:avLst/>
          </a:prstGeom>
          <a:solidFill>
            <a:schemeClr val="bg1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800">
              <a:solidFill>
                <a:srgbClr val="FFFF99"/>
              </a:solidFill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1375" b="90000" l="0" r="90000">
                        <a14:backgroundMark x1="8333" y1="26625" x2="8333" y2="26625"/>
                        <a14:backgroundMark x1="18667" y1="26063" x2="18667" y2="26063"/>
                        <a14:backgroundMark x1="16000" y1="45875" x2="16000" y2="45875"/>
                        <a14:backgroundMark x1="17083" y1="49625" x2="17083" y2="49625"/>
                        <a14:backgroundMark x1="14833" y1="50813" x2="16333" y2="393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1719" y="357395"/>
            <a:ext cx="1829816" cy="2596741"/>
          </a:xfrm>
          <a:prstGeom prst="rect">
            <a:avLst/>
          </a:prstGeom>
          <a:noFill/>
          <a:ln w="28575" cmpd="sng">
            <a:noFill/>
          </a:ln>
        </p:spPr>
      </p:pic>
      <p:sp>
        <p:nvSpPr>
          <p:cNvPr id="25" name="Rectangle 24"/>
          <p:cNvSpPr/>
          <p:nvPr/>
        </p:nvSpPr>
        <p:spPr bwMode="auto">
          <a:xfrm>
            <a:off x="3238501" y="2081016"/>
            <a:ext cx="7706738" cy="641480"/>
          </a:xfrm>
          <a:prstGeom prst="rect">
            <a:avLst/>
          </a:prstGeom>
          <a:solidFill>
            <a:srgbClr val="000090">
              <a:alpha val="80000"/>
            </a:srgbClr>
          </a:solidFill>
          <a:ln w="635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800">
              <a:solidFill>
                <a:srgbClr val="FFFF99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305947" y="2105185"/>
            <a:ext cx="74190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n-US" sz="2800" b="1" dirty="0" smtClean="0">
                <a:solidFill>
                  <a:srgbClr val="FFFF00"/>
                </a:solidFill>
              </a:rPr>
              <a:t>New step in </a:t>
            </a:r>
            <a:r>
              <a:rPr lang="en-US" sz="2800" b="1" dirty="0">
                <a:solidFill>
                  <a:srgbClr val="FFFF00"/>
                </a:solidFill>
              </a:rPr>
              <a:t>u</a:t>
            </a:r>
            <a:r>
              <a:rPr lang="en-US" sz="2800" b="1" dirty="0" smtClean="0">
                <a:solidFill>
                  <a:srgbClr val="FFFF00"/>
                </a:solidFill>
              </a:rPr>
              <a:t>nderstanding Big Bang?</a:t>
            </a:r>
            <a:endParaRPr lang="en-US" sz="2800" b="1" dirty="0">
              <a:solidFill>
                <a:srgbClr val="FFFF0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984412" y="2252498"/>
            <a:ext cx="11208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srgbClr val="FFFF99"/>
                </a:solidFill>
                <a:latin typeface="Chalkduster" charset="0"/>
                <a:ea typeface="Chalkduster" charset="0"/>
                <a:cs typeface="Chalkduster" charset="0"/>
              </a:rPr>
              <a:t>+ ???</a:t>
            </a:r>
          </a:p>
        </p:txBody>
      </p:sp>
    </p:spTree>
    <p:extLst>
      <p:ext uri="{BB962C8B-B14F-4D97-AF65-F5344CB8AC3E}">
        <p14:creationId xmlns:p14="http://schemas.microsoft.com/office/powerpoint/2010/main" val="38886073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386" name="Picture 2" descr="fnwi_cirkel_h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32414" y="1"/>
            <a:ext cx="8382000" cy="6907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4387" name="Text Box 3"/>
          <p:cNvSpPr txBox="1">
            <a:spLocks noChangeArrowheads="1"/>
          </p:cNvSpPr>
          <p:nvPr/>
        </p:nvSpPr>
        <p:spPr bwMode="auto">
          <a:xfrm>
            <a:off x="1813635" y="609601"/>
            <a:ext cx="163333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nl-NL" sz="2400" dirty="0" err="1" smtClean="0">
                <a:solidFill>
                  <a:srgbClr val="FFFFFF"/>
                </a:solidFill>
              </a:rPr>
              <a:t>Astronomy</a:t>
            </a:r>
            <a:endParaRPr lang="nl-NL" sz="2400" dirty="0">
              <a:solidFill>
                <a:srgbClr val="FFFFFF"/>
              </a:solidFill>
            </a:endParaRPr>
          </a:p>
        </p:txBody>
      </p:sp>
      <p:sp>
        <p:nvSpPr>
          <p:cNvPr id="144388" name="Text Box 4"/>
          <p:cNvSpPr txBox="1">
            <a:spLocks noChangeArrowheads="1"/>
          </p:cNvSpPr>
          <p:nvPr/>
        </p:nvSpPr>
        <p:spPr bwMode="auto">
          <a:xfrm>
            <a:off x="8175370" y="504849"/>
            <a:ext cx="1636656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nl-NL" sz="2400" dirty="0" err="1" smtClean="0">
                <a:solidFill>
                  <a:srgbClr val="FFFFFF"/>
                </a:solidFill>
              </a:rPr>
              <a:t>Particle-physics</a:t>
            </a:r>
            <a:endParaRPr lang="nl-NL" sz="2400" dirty="0">
              <a:solidFill>
                <a:srgbClr val="FFFFFF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615006" y="1574634"/>
            <a:ext cx="5267055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i="1" u="sng" dirty="0" smtClean="0">
                <a:solidFill>
                  <a:srgbClr val="FFFFFF"/>
                </a:solidFill>
              </a:rPr>
              <a:t>Current Status:</a:t>
            </a:r>
            <a:endParaRPr lang="en-US" sz="2800" b="1" i="1" u="sng" dirty="0">
              <a:solidFill>
                <a:srgbClr val="FFFFFF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 smtClean="0">
                <a:solidFill>
                  <a:srgbClr val="FFFFFF"/>
                </a:solidFill>
              </a:rPr>
              <a:t>Trying to understand the origin of elementary particles in Big Bang using the LHC</a:t>
            </a:r>
            <a:endParaRPr lang="en-US" sz="2400" b="1" dirty="0">
              <a:solidFill>
                <a:srgbClr val="FFFFFF"/>
              </a:solidFill>
            </a:endParaRPr>
          </a:p>
          <a:p>
            <a:pPr marL="457200" indent="-457200" fontAlgn="base">
              <a:spcBef>
                <a:spcPct val="0"/>
              </a:spcBef>
              <a:spcAft>
                <a:spcPct val="0"/>
              </a:spcAft>
              <a:buFont typeface="Wingdings" charset="2"/>
              <a:buChar char="ü"/>
            </a:pPr>
            <a:r>
              <a:rPr lang="en-US" sz="2200" b="1" dirty="0">
                <a:solidFill>
                  <a:srgbClr val="62FF50"/>
                </a:solidFill>
              </a:rPr>
              <a:t>Higgs </a:t>
            </a:r>
            <a:r>
              <a:rPr lang="en-US" sz="2200" b="1" dirty="0" smtClean="0">
                <a:solidFill>
                  <a:srgbClr val="62FF50"/>
                </a:solidFill>
              </a:rPr>
              <a:t>particle and origin of mass</a:t>
            </a:r>
            <a:endParaRPr lang="en-US" sz="2200" b="1" dirty="0">
              <a:solidFill>
                <a:srgbClr val="62FF50"/>
              </a:solidFill>
            </a:endParaRPr>
          </a:p>
          <a:p>
            <a:pPr marL="457200" indent="-457200" fontAlgn="base">
              <a:spcBef>
                <a:spcPct val="0"/>
              </a:spcBef>
              <a:spcAft>
                <a:spcPct val="0"/>
              </a:spcAft>
              <a:buFont typeface="Wingdings" charset="2"/>
              <a:buChar char="ü"/>
            </a:pPr>
            <a:r>
              <a:rPr lang="en-US" sz="2200" b="1" dirty="0" smtClean="0">
                <a:solidFill>
                  <a:srgbClr val="62FF50"/>
                </a:solidFill>
              </a:rPr>
              <a:t>Matter </a:t>
            </a:r>
            <a:r>
              <a:rPr lang="mr-IN" sz="2200" b="1" dirty="0">
                <a:solidFill>
                  <a:srgbClr val="62FF50"/>
                </a:solidFill>
              </a:rPr>
              <a:t>–</a:t>
            </a:r>
            <a:r>
              <a:rPr lang="en-US" sz="2200" b="1" dirty="0">
                <a:solidFill>
                  <a:srgbClr val="62FF50"/>
                </a:solidFill>
              </a:rPr>
              <a:t> </a:t>
            </a:r>
            <a:r>
              <a:rPr lang="en-US" sz="2200" b="1" dirty="0" smtClean="0">
                <a:solidFill>
                  <a:srgbClr val="62FF50"/>
                </a:solidFill>
              </a:rPr>
              <a:t>antimatter </a:t>
            </a:r>
            <a:r>
              <a:rPr lang="en-US" sz="2200" b="1" dirty="0" err="1" smtClean="0">
                <a:solidFill>
                  <a:srgbClr val="62FF50"/>
                </a:solidFill>
              </a:rPr>
              <a:t>asymmetrie</a:t>
            </a:r>
            <a:endParaRPr lang="en-US" sz="2200" b="1" dirty="0">
              <a:solidFill>
                <a:srgbClr val="62FF50"/>
              </a:solidFill>
            </a:endParaRPr>
          </a:p>
          <a:p>
            <a:pPr marL="457200" indent="-457200" fontAlgn="base">
              <a:spcBef>
                <a:spcPct val="0"/>
              </a:spcBef>
              <a:spcAft>
                <a:spcPct val="0"/>
              </a:spcAft>
              <a:buFont typeface=".AppleSystemUIFont" charset="-120"/>
              <a:buChar char="?"/>
            </a:pPr>
            <a:r>
              <a:rPr lang="en-US" sz="2200" b="1" dirty="0" smtClean="0">
                <a:solidFill>
                  <a:srgbClr val="FFFF00"/>
                </a:solidFill>
              </a:rPr>
              <a:t>Is there another force in nature</a:t>
            </a:r>
            <a:endParaRPr lang="en-US" sz="2200" b="1" dirty="0">
              <a:solidFill>
                <a:srgbClr val="FFFF00"/>
              </a:solidFill>
            </a:endParaRPr>
          </a:p>
          <a:p>
            <a:pPr marL="457200" indent="-457200" fontAlgn="base">
              <a:spcBef>
                <a:spcPct val="0"/>
              </a:spcBef>
              <a:spcAft>
                <a:spcPct val="0"/>
              </a:spcAft>
              <a:buFont typeface=".AppleSystemUIFont" charset="-120"/>
              <a:buChar char="?"/>
            </a:pPr>
            <a:r>
              <a:rPr lang="en-US" sz="2200" b="1" dirty="0" smtClean="0">
                <a:solidFill>
                  <a:srgbClr val="FFFF00"/>
                </a:solidFill>
              </a:rPr>
              <a:t>Are three copies of fundamental particles a natural </a:t>
            </a:r>
            <a:r>
              <a:rPr lang="en-US" sz="2200" b="1" dirty="0" err="1" smtClean="0">
                <a:solidFill>
                  <a:srgbClr val="FFFF00"/>
                </a:solidFill>
              </a:rPr>
              <a:t>neccessity</a:t>
            </a:r>
            <a:r>
              <a:rPr lang="en-US" sz="2200" b="1" dirty="0" smtClean="0">
                <a:solidFill>
                  <a:srgbClr val="FFFF00"/>
                </a:solidFill>
              </a:rPr>
              <a:t>? </a:t>
            </a:r>
            <a:endParaRPr lang="en-US" sz="22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93395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ubble Ultra Deep Fiel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-1136650"/>
            <a:ext cx="9144000" cy="91313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Future: “Circles and Triangles”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9315" y="4331458"/>
            <a:ext cx="3267097" cy="245204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1681" y="4393274"/>
            <a:ext cx="4597039" cy="22985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1681" y="1103203"/>
            <a:ext cx="4597039" cy="241855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0518" y="985805"/>
            <a:ext cx="3630706" cy="256285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887071" y="680230"/>
            <a:ext cx="74590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FFFF00"/>
                </a:solidFill>
              </a:rPr>
              <a:t>P</a:t>
            </a:r>
            <a:r>
              <a:rPr lang="en-US" sz="2400" b="1" dirty="0" smtClean="0">
                <a:solidFill>
                  <a:srgbClr val="FFFF00"/>
                </a:solidFill>
              </a:rPr>
              <a:t>article accelerators: physics of the Big Bang</a:t>
            </a:r>
            <a:r>
              <a:rPr lang="mr-IN" sz="2400" b="1" dirty="0" smtClean="0">
                <a:solidFill>
                  <a:srgbClr val="FFFF00"/>
                </a:solidFill>
              </a:rPr>
              <a:t>…</a:t>
            </a:r>
            <a:endParaRPr lang="en-US" sz="2400" b="1" dirty="0">
              <a:solidFill>
                <a:srgbClr val="FFFF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900518" y="3835149"/>
            <a:ext cx="72378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 smtClean="0">
                <a:solidFill>
                  <a:srgbClr val="FF993E"/>
                </a:solidFill>
              </a:rPr>
              <a:t>Gravitation-detectors: listening to Big Bang</a:t>
            </a:r>
            <a:r>
              <a:rPr lang="mr-IN" sz="2400" b="1" dirty="0" smtClean="0">
                <a:solidFill>
                  <a:srgbClr val="FF993E"/>
                </a:solidFill>
              </a:rPr>
              <a:t>…</a:t>
            </a:r>
            <a:endParaRPr lang="en-US" sz="2400" b="1" dirty="0">
              <a:solidFill>
                <a:srgbClr val="FF993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040602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JohnEllis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8846" y="1272676"/>
            <a:ext cx="4756729" cy="4756729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914775" y="-15671"/>
            <a:ext cx="12192000" cy="762000"/>
          </a:xfrm>
        </p:spPr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Enter Penguins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11" name="Picture 10" descr="penguin_chalk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9824" y="1618836"/>
            <a:ext cx="7718493" cy="4410568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sp>
        <p:nvSpPr>
          <p:cNvPr id="12" name="TextBox 11"/>
          <p:cNvSpPr txBox="1"/>
          <p:nvPr/>
        </p:nvSpPr>
        <p:spPr>
          <a:xfrm>
            <a:off x="1742086" y="744640"/>
            <a:ext cx="586826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200" dirty="0">
                <a:solidFill>
                  <a:srgbClr val="FFFF00"/>
                </a:solidFill>
              </a:rPr>
              <a:t>John Ellis </a:t>
            </a:r>
            <a:r>
              <a:rPr lang="en-US" sz="2200" dirty="0" smtClean="0">
                <a:solidFill>
                  <a:srgbClr val="FFFF00"/>
                </a:solidFill>
              </a:rPr>
              <a:t>loses a game of darts</a:t>
            </a:r>
            <a:r>
              <a:rPr lang="is-IS" sz="2200" dirty="0">
                <a:solidFill>
                  <a:srgbClr val="FFFF00"/>
                </a:solidFill>
              </a:rPr>
              <a:t>…</a:t>
            </a:r>
            <a:endParaRPr lang="en-US" sz="2200" dirty="0">
              <a:solidFill>
                <a:srgbClr val="FFFF00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8802750" y="1357153"/>
            <a:ext cx="2737527" cy="2156261"/>
            <a:chOff x="6055897" y="825292"/>
            <a:chExt cx="2847473" cy="2286000"/>
          </a:xfrm>
        </p:grpSpPr>
        <p:pic>
          <p:nvPicPr>
            <p:cNvPr id="6" name="Picture 5" descr="B2KpiPenguin.tiff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055897" y="825292"/>
              <a:ext cx="2847473" cy="2286000"/>
            </a:xfrm>
            <a:prstGeom prst="rect">
              <a:avLst/>
            </a:prstGeom>
            <a:ln w="38100">
              <a:solidFill>
                <a:srgbClr val="0070C0"/>
              </a:solidFill>
            </a:ln>
          </p:spPr>
        </p:pic>
        <p:sp>
          <p:nvSpPr>
            <p:cNvPr id="7" name="Rectangle 6"/>
            <p:cNvSpPr/>
            <p:nvPr/>
          </p:nvSpPr>
          <p:spPr>
            <a:xfrm>
              <a:off x="6564496" y="887413"/>
              <a:ext cx="393269" cy="419450"/>
            </a:xfrm>
            <a:prstGeom prst="rect">
              <a:avLst/>
            </a:prstGeom>
            <a:solidFill>
              <a:schemeClr val="bg1"/>
            </a:solidFill>
            <a:ln w="381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2800">
                <a:solidFill>
                  <a:srgbClr val="FFFFFF"/>
                </a:solidFill>
              </a:endParaRPr>
            </a:p>
          </p:txBody>
        </p:sp>
      </p:grpSp>
      <p:pic>
        <p:nvPicPr>
          <p:cNvPr id="4" name="Picture 3" descr="Penguin_diagram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6197" y="3658420"/>
            <a:ext cx="2129829" cy="2914504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pic>
        <p:nvPicPr>
          <p:cNvPr id="5" name="Picture 4" descr="franklin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841" y="4718485"/>
            <a:ext cx="1905000" cy="1917700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sp>
        <p:nvSpPr>
          <p:cNvPr id="13" name="TextBox 12"/>
          <p:cNvSpPr txBox="1"/>
          <p:nvPr/>
        </p:nvSpPr>
        <p:spPr>
          <a:xfrm>
            <a:off x="2706859" y="6211843"/>
            <a:ext cx="586826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s-IS" sz="2200">
                <a:solidFill>
                  <a:srgbClr val="FFFF00"/>
                </a:solidFill>
              </a:rPr>
              <a:t>… </a:t>
            </a:r>
            <a:r>
              <a:rPr lang="is-IS" sz="2200" smtClean="0">
                <a:solidFill>
                  <a:srgbClr val="FFFF00"/>
                </a:solidFill>
              </a:rPr>
              <a:t>from </a:t>
            </a:r>
            <a:r>
              <a:rPr lang="is-IS" sz="2200" dirty="0">
                <a:solidFill>
                  <a:srgbClr val="FFFF00"/>
                </a:solidFill>
              </a:rPr>
              <a:t>Melissa Franklin...</a:t>
            </a:r>
            <a:endParaRPr lang="en-US" sz="2200" dirty="0">
              <a:solidFill>
                <a:srgbClr val="FFFF00"/>
              </a:solidFill>
            </a:endParaRPr>
          </a:p>
        </p:txBody>
      </p:sp>
      <p:pic>
        <p:nvPicPr>
          <p:cNvPr id="15" name="Picture 14" descr="Richard_Feynman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0599082" y="149636"/>
            <a:ext cx="1134272" cy="1587981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119099533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1" y="95250"/>
            <a:ext cx="10353675" cy="6667500"/>
          </a:xfrm>
          <a:prstGeom prst="rect">
            <a:avLst/>
          </a:prstGeom>
          <a:noFill/>
          <a:ln w="12700">
            <a:noFill/>
            <a:miter lim="800000"/>
            <a:headEnd/>
            <a:tailEnd type="none" w="lg" len="med"/>
          </a:ln>
        </p:spPr>
      </p:pic>
      <p:sp>
        <p:nvSpPr>
          <p:cNvPr id="5" name="TextBox 4"/>
          <p:cNvSpPr txBox="1"/>
          <p:nvPr/>
        </p:nvSpPr>
        <p:spPr>
          <a:xfrm>
            <a:off x="1701793" y="220671"/>
            <a:ext cx="36536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2000" b="1" dirty="0" smtClean="0">
                <a:solidFill>
                  <a:srgbClr val="66FFFF"/>
                </a:solidFill>
                <a:latin typeface="Calibri"/>
              </a:rPr>
              <a:t>Penguins </a:t>
            </a:r>
            <a:r>
              <a:rPr lang="en-US" sz="2000" b="1" dirty="0">
                <a:solidFill>
                  <a:srgbClr val="66FFFF"/>
                </a:solidFill>
                <a:latin typeface="Calibri"/>
              </a:rPr>
              <a:t>in de Big Bang theory…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ED8BD3-0183-7B42-B32E-151BB8D5FD9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8248078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412" y="314819"/>
            <a:ext cx="10396298" cy="6145222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 bwMode="auto">
          <a:xfrm flipH="1">
            <a:off x="931545" y="3187378"/>
            <a:ext cx="1389990" cy="1110678"/>
          </a:xfrm>
          <a:prstGeom prst="line">
            <a:avLst/>
          </a:prstGeom>
          <a:solidFill>
            <a:srgbClr val="FFFF99"/>
          </a:solidFill>
          <a:ln w="28575" cap="flat" cmpd="sng" algn="ctr">
            <a:solidFill>
              <a:srgbClr val="99CC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" name="Straight Connector 9"/>
          <p:cNvCxnSpPr/>
          <p:nvPr/>
        </p:nvCxnSpPr>
        <p:spPr bwMode="auto">
          <a:xfrm>
            <a:off x="2523780" y="3236759"/>
            <a:ext cx="1116136" cy="1143031"/>
          </a:xfrm>
          <a:prstGeom prst="line">
            <a:avLst/>
          </a:prstGeom>
          <a:solidFill>
            <a:srgbClr val="FFFF99"/>
          </a:solidFill>
          <a:ln w="28575" cap="flat" cmpd="sng" algn="ctr">
            <a:solidFill>
              <a:srgbClr val="99CC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9" name="Picture 8" descr="antiparticles.jpg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822" b="94130" l="6552" r="92069">
                        <a14:foregroundMark x1="21724" y1="35430" x2="21724" y2="35430"/>
                        <a14:foregroundMark x1="6552" y1="33333" x2="6552" y2="33333"/>
                        <a14:foregroundMark x1="54828" y1="14256" x2="54828" y2="14256"/>
                        <a14:foregroundMark x1="50345" y1="5241" x2="50345" y2="5241"/>
                        <a14:foregroundMark x1="92069" y1="83229" x2="92069" y2="83229"/>
                        <a14:foregroundMark x1="91897" y1="94130" x2="91897" y2="94130"/>
                        <a14:foregroundMark x1="14483" y1="83438" x2="14483" y2="83438"/>
                        <a14:foregroundMark x1="17586" y1="82600" x2="17586" y2="82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799" y="3958990"/>
            <a:ext cx="2994486" cy="246270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 rot="20816670">
            <a:off x="1055688" y="4247321"/>
            <a:ext cx="8304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srgbClr val="FFFFFF"/>
                </a:solidFill>
                <a:latin typeface="Arial Hebrew Light"/>
              </a:rPr>
              <a:t>Quarks</a:t>
            </a:r>
          </a:p>
        </p:txBody>
      </p:sp>
      <p:sp>
        <p:nvSpPr>
          <p:cNvPr id="12" name="TextBox 11"/>
          <p:cNvSpPr txBox="1"/>
          <p:nvPr/>
        </p:nvSpPr>
        <p:spPr>
          <a:xfrm rot="21041193">
            <a:off x="1170115" y="5898422"/>
            <a:ext cx="9389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srgbClr val="FFFFFF"/>
                </a:solidFill>
                <a:latin typeface="Arial Hebrew Light"/>
              </a:rPr>
              <a:t>Leptons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33484" y="6323484"/>
            <a:ext cx="16328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FFFFFF"/>
                </a:solidFill>
              </a:rPr>
              <a:t>50.000001%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263181" y="6333349"/>
            <a:ext cx="1632879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000000"/>
                </a:solidFill>
              </a:rPr>
              <a:t>49.999999%</a:t>
            </a:r>
          </a:p>
        </p:txBody>
      </p:sp>
      <p:cxnSp>
        <p:nvCxnSpPr>
          <p:cNvPr id="6" name="Straight Connector 5"/>
          <p:cNvCxnSpPr/>
          <p:nvPr/>
        </p:nvCxnSpPr>
        <p:spPr bwMode="auto">
          <a:xfrm>
            <a:off x="892666" y="4366832"/>
            <a:ext cx="0" cy="1995527"/>
          </a:xfrm>
          <a:prstGeom prst="line">
            <a:avLst/>
          </a:prstGeom>
          <a:solidFill>
            <a:srgbClr val="FFFF99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0" name="Straight Connector 19"/>
          <p:cNvCxnSpPr/>
          <p:nvPr/>
        </p:nvCxnSpPr>
        <p:spPr bwMode="auto">
          <a:xfrm>
            <a:off x="2146558" y="4130493"/>
            <a:ext cx="3104" cy="1959749"/>
          </a:xfrm>
          <a:prstGeom prst="line">
            <a:avLst/>
          </a:prstGeom>
          <a:solidFill>
            <a:srgbClr val="FFFF99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2" name="Straight Connector 21"/>
          <p:cNvCxnSpPr/>
          <p:nvPr/>
        </p:nvCxnSpPr>
        <p:spPr bwMode="auto">
          <a:xfrm flipH="1">
            <a:off x="892667" y="4094716"/>
            <a:ext cx="1244037" cy="285075"/>
          </a:xfrm>
          <a:prstGeom prst="line">
            <a:avLst/>
          </a:prstGeom>
          <a:solidFill>
            <a:srgbClr val="FFFF99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6" name="Straight Connector 25"/>
          <p:cNvCxnSpPr/>
          <p:nvPr/>
        </p:nvCxnSpPr>
        <p:spPr bwMode="auto">
          <a:xfrm flipH="1">
            <a:off x="915479" y="6087147"/>
            <a:ext cx="1244037" cy="285075"/>
          </a:xfrm>
          <a:prstGeom prst="line">
            <a:avLst/>
          </a:prstGeom>
          <a:solidFill>
            <a:srgbClr val="FFFF99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18" name="Group 17"/>
          <p:cNvGrpSpPr/>
          <p:nvPr/>
        </p:nvGrpSpPr>
        <p:grpSpPr>
          <a:xfrm>
            <a:off x="5179057" y="4903462"/>
            <a:ext cx="2125229" cy="2331777"/>
            <a:chOff x="3822826" y="4265361"/>
            <a:chExt cx="2578788" cy="2720369"/>
          </a:xfrm>
        </p:grpSpPr>
        <p:pic>
          <p:nvPicPr>
            <p:cNvPr id="5" name="Picture 4" descr="Annihilation.jpg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986"/>
            <a:stretch/>
          </p:blipFill>
          <p:spPr>
            <a:xfrm>
              <a:off x="3879428" y="4265361"/>
              <a:ext cx="2431471" cy="2275260"/>
            </a:xfrm>
            <a:prstGeom prst="rect">
              <a:avLst/>
            </a:prstGeom>
          </p:spPr>
        </p:pic>
        <p:sp>
          <p:nvSpPr>
            <p:cNvPr id="16" name="Rectangle 15"/>
            <p:cNvSpPr/>
            <p:nvPr/>
          </p:nvSpPr>
          <p:spPr bwMode="auto">
            <a:xfrm>
              <a:off x="3900583" y="6180947"/>
              <a:ext cx="220298" cy="610415"/>
            </a:xfrm>
            <a:prstGeom prst="rect">
              <a:avLst/>
            </a:prstGeom>
            <a:solidFill>
              <a:schemeClr val="bg1"/>
            </a:solidFill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800">
                <a:solidFill>
                  <a:srgbClr val="FFFF99"/>
                </a:solidFill>
              </a:endParaRPr>
            </a:p>
          </p:txBody>
        </p:sp>
        <p:sp>
          <p:nvSpPr>
            <p:cNvPr id="8" name="Rectangle 7"/>
            <p:cNvSpPr/>
            <p:nvPr/>
          </p:nvSpPr>
          <p:spPr bwMode="auto">
            <a:xfrm>
              <a:off x="3822826" y="6375315"/>
              <a:ext cx="2578788" cy="610415"/>
            </a:xfrm>
            <a:prstGeom prst="rect">
              <a:avLst/>
            </a:prstGeom>
            <a:solidFill>
              <a:schemeClr val="tx1"/>
            </a:solidFill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800">
                <a:solidFill>
                  <a:srgbClr val="FFFF99"/>
                </a:solidFill>
              </a:endParaRPr>
            </a:p>
          </p:txBody>
        </p:sp>
      </p:grpSp>
      <p:sp>
        <p:nvSpPr>
          <p:cNvPr id="21" name="Right Arrow 20"/>
          <p:cNvSpPr/>
          <p:nvPr/>
        </p:nvSpPr>
        <p:spPr bwMode="auto">
          <a:xfrm>
            <a:off x="4262175" y="6323484"/>
            <a:ext cx="714307" cy="285651"/>
          </a:xfrm>
          <a:prstGeom prst="rightArrow">
            <a:avLst/>
          </a:prstGeom>
          <a:solidFill>
            <a:schemeClr val="bg1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800">
              <a:solidFill>
                <a:srgbClr val="FFFF99"/>
              </a:solidFill>
            </a:endParaRPr>
          </a:p>
        </p:txBody>
      </p:sp>
      <p:sp>
        <p:nvSpPr>
          <p:cNvPr id="17" name="Bent Arrow 16"/>
          <p:cNvSpPr/>
          <p:nvPr/>
        </p:nvSpPr>
        <p:spPr bwMode="auto">
          <a:xfrm rot="16200000" flipV="1">
            <a:off x="9231063" y="5240791"/>
            <a:ext cx="414042" cy="2106751"/>
          </a:xfrm>
          <a:prstGeom prst="bentArrow">
            <a:avLst/>
          </a:prstGeom>
          <a:solidFill>
            <a:schemeClr val="bg1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800">
              <a:solidFill>
                <a:srgbClr val="FFFF99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788577" cy="762000"/>
          </a:xfrm>
        </p:spPr>
        <p:txBody>
          <a:bodyPr/>
          <a:lstStyle/>
          <a:p>
            <a:r>
              <a:rPr lang="en-US" u="sng" dirty="0" smtClean="0">
                <a:solidFill>
                  <a:srgbClr val="FFFFFF"/>
                </a:solidFill>
              </a:rPr>
              <a:t>How</a:t>
            </a:r>
            <a:r>
              <a:rPr lang="en-US" dirty="0" smtClean="0">
                <a:solidFill>
                  <a:srgbClr val="FFFFFF"/>
                </a:solidFill>
              </a:rPr>
              <a:t> did antimatter disappear in the Big </a:t>
            </a:r>
            <a:r>
              <a:rPr lang="en-US" dirty="0">
                <a:solidFill>
                  <a:srgbClr val="FFFFFF"/>
                </a:solidFill>
              </a:rPr>
              <a:t>Bang?</a:t>
            </a:r>
            <a:endParaRPr lang="en-US" dirty="0"/>
          </a:p>
        </p:txBody>
      </p:sp>
      <p:sp>
        <p:nvSpPr>
          <p:cNvPr id="28" name="Right Arrow 27"/>
          <p:cNvSpPr/>
          <p:nvPr/>
        </p:nvSpPr>
        <p:spPr bwMode="auto">
          <a:xfrm rot="5400000">
            <a:off x="981202" y="3118201"/>
            <a:ext cx="847619" cy="268713"/>
          </a:xfrm>
          <a:prstGeom prst="rightArrow">
            <a:avLst/>
          </a:prstGeom>
          <a:solidFill>
            <a:schemeClr val="bg1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800">
              <a:solidFill>
                <a:srgbClr val="FFFF99"/>
              </a:solidFill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1375" b="90000" l="0" r="90000">
                        <a14:backgroundMark x1="8333" y1="26625" x2="8333" y2="26625"/>
                        <a14:backgroundMark x1="18667" y1="26063" x2="18667" y2="26063"/>
                        <a14:backgroundMark x1="16000" y1="45875" x2="16000" y2="45875"/>
                        <a14:backgroundMark x1="17083" y1="49625" x2="17083" y2="49625"/>
                        <a14:backgroundMark x1="14833" y1="50813" x2="16333" y2="393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1719" y="357395"/>
            <a:ext cx="1829816" cy="2596741"/>
          </a:xfrm>
          <a:prstGeom prst="rect">
            <a:avLst/>
          </a:prstGeom>
          <a:noFill/>
          <a:ln w="28575" cmpd="sng">
            <a:noFill/>
          </a:ln>
        </p:spPr>
      </p:pic>
      <p:sp>
        <p:nvSpPr>
          <p:cNvPr id="30" name="Rectangle 29"/>
          <p:cNvSpPr/>
          <p:nvPr/>
        </p:nvSpPr>
        <p:spPr bwMode="auto">
          <a:xfrm>
            <a:off x="2994605" y="1646434"/>
            <a:ext cx="8457417" cy="1429338"/>
          </a:xfrm>
          <a:prstGeom prst="rect">
            <a:avLst/>
          </a:prstGeom>
          <a:solidFill>
            <a:srgbClr val="000090">
              <a:alpha val="80000"/>
            </a:srgbClr>
          </a:solidFill>
          <a:ln w="635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800">
              <a:solidFill>
                <a:srgbClr val="FFFF99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062051" y="1657185"/>
            <a:ext cx="8658139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FFFF00"/>
                </a:solidFill>
              </a:rPr>
              <a:t>- </a:t>
            </a:r>
            <a:r>
              <a:rPr lang="en-US" sz="2800" b="1" dirty="0" smtClean="0">
                <a:solidFill>
                  <a:srgbClr val="FFFF00"/>
                </a:solidFill>
              </a:rPr>
              <a:t>What is the precise origin of the asymmetry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FFFF00"/>
                </a:solidFill>
              </a:rPr>
              <a:t> </a:t>
            </a:r>
            <a:r>
              <a:rPr lang="en-US" sz="2800" b="1" dirty="0" smtClean="0">
                <a:solidFill>
                  <a:srgbClr val="FFFF00"/>
                </a:solidFill>
              </a:rPr>
              <a:t>  between matter and antimatter?</a:t>
            </a:r>
            <a:endParaRPr lang="en-US" sz="2800" b="1" dirty="0">
              <a:solidFill>
                <a:srgbClr val="FFFF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FFFF00"/>
                </a:solidFill>
              </a:rPr>
              <a:t>- </a:t>
            </a:r>
            <a:r>
              <a:rPr lang="en-US" sz="2800" b="1" dirty="0" smtClean="0">
                <a:solidFill>
                  <a:srgbClr val="FFFF00"/>
                </a:solidFill>
              </a:rPr>
              <a:t>Why are there three copies of particles?</a:t>
            </a:r>
            <a:endParaRPr lang="en-US" sz="28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220952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3" grpId="0"/>
      <p:bldP spid="15" grpId="0" animBg="1"/>
      <p:bldP spid="21" grpId="0" animBg="1"/>
      <p:bldP spid="17" grpId="0" animBg="1"/>
      <p:bldP spid="28" grpId="0" animBg="1"/>
      <p:bldP spid="30" grpId="0" animBg="1"/>
      <p:bldP spid="31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903755" y="-18318"/>
            <a:ext cx="8652622" cy="762000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Penguins &amp; </a:t>
            </a:r>
            <a:r>
              <a:rPr lang="en-US" smtClean="0">
                <a:solidFill>
                  <a:schemeClr val="bg1"/>
                </a:solidFill>
              </a:rPr>
              <a:t>Lepton Universality?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2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8728" y="4183612"/>
            <a:ext cx="8027894" cy="2430691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pic>
        <p:nvPicPr>
          <p:cNvPr id="7" name="Picture 3" descr="05-0440-01D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71599" y="1432997"/>
            <a:ext cx="3341873" cy="2514942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</p:pic>
      <p:sp>
        <p:nvSpPr>
          <p:cNvPr id="8" name="Rectangle 7"/>
          <p:cNvSpPr/>
          <p:nvPr/>
        </p:nvSpPr>
        <p:spPr>
          <a:xfrm>
            <a:off x="5874531" y="4126307"/>
            <a:ext cx="57740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5400" b="1" dirty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12700" dist="38100" dir="2700000" algn="tl" rotWithShape="0">
                    <a:srgbClr val="FFFFFF">
                      <a:lumMod val="50000"/>
                    </a:srgbClr>
                  </a:outerShdw>
                </a:effectLst>
              </a:rPr>
              <a:t>?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5833272" y="1726625"/>
            <a:ext cx="4880058" cy="2262005"/>
            <a:chOff x="667174" y="770571"/>
            <a:chExt cx="6624182" cy="4159238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67174" y="770571"/>
              <a:ext cx="6451062" cy="4159238"/>
            </a:xfrm>
            <a:prstGeom prst="rect">
              <a:avLst/>
            </a:prstGeom>
            <a:ln w="38100">
              <a:solidFill>
                <a:srgbClr val="0070C0"/>
              </a:solidFill>
            </a:ln>
          </p:spPr>
        </p:pic>
        <p:sp>
          <p:nvSpPr>
            <p:cNvPr id="11" name="Rectangle 10"/>
            <p:cNvSpPr/>
            <p:nvPr/>
          </p:nvSpPr>
          <p:spPr bwMode="auto">
            <a:xfrm>
              <a:off x="6415377" y="875528"/>
              <a:ext cx="460911" cy="1267855"/>
            </a:xfrm>
            <a:prstGeom prst="rect">
              <a:avLst/>
            </a:prstGeom>
            <a:solidFill>
              <a:schemeClr val="bg1"/>
            </a:solidFill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800">
                <a:solidFill>
                  <a:srgbClr val="FFFF99"/>
                </a:solidFill>
              </a:endParaRPr>
            </a:p>
          </p:txBody>
        </p:sp>
        <p:sp>
          <p:nvSpPr>
            <p:cNvPr id="12" name="Rectangle 11"/>
            <p:cNvSpPr/>
            <p:nvPr/>
          </p:nvSpPr>
          <p:spPr bwMode="auto">
            <a:xfrm>
              <a:off x="6421473" y="1686297"/>
              <a:ext cx="454815" cy="1267855"/>
            </a:xfrm>
            <a:prstGeom prst="rect">
              <a:avLst/>
            </a:prstGeom>
            <a:solidFill>
              <a:schemeClr val="bg1"/>
            </a:solidFill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800">
                <a:solidFill>
                  <a:srgbClr val="FFFF99"/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6318167" y="780785"/>
              <a:ext cx="880558" cy="969537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non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000" i="1" dirty="0">
                  <a:solidFill>
                    <a:srgbClr val="000000"/>
                  </a:solidFill>
                  <a:latin typeface="Symbol" charset="2"/>
                  <a:ea typeface="Symbol" charset="2"/>
                  <a:cs typeface="Symbol" charset="2"/>
                </a:rPr>
                <a:t>m</a:t>
              </a:r>
              <a:r>
                <a:rPr lang="en-US" sz="2000" i="1" baseline="30000" dirty="0">
                  <a:solidFill>
                    <a:srgbClr val="000000"/>
                  </a:solidFill>
                </a:rPr>
                <a:t>+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6318171" y="1568615"/>
              <a:ext cx="973185" cy="969537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non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000" i="1" dirty="0">
                  <a:solidFill>
                    <a:srgbClr val="000000"/>
                  </a:solidFill>
                  <a:latin typeface="Symbol" charset="2"/>
                  <a:ea typeface="Symbol" charset="2"/>
                  <a:cs typeface="Symbol" charset="2"/>
                </a:rPr>
                <a:t>m</a:t>
              </a:r>
              <a:r>
                <a:rPr lang="mr-IN" sz="2000" i="1" baseline="30000" dirty="0">
                  <a:solidFill>
                    <a:srgbClr val="000000"/>
                  </a:solidFill>
                </a:rPr>
                <a:t>–</a:t>
              </a:r>
              <a:r>
                <a:rPr lang="en-US" sz="2000" i="1" dirty="0">
                  <a:solidFill>
                    <a:srgbClr val="000000"/>
                  </a:solidFill>
                </a:rPr>
                <a:t> </a:t>
              </a:r>
              <a:endParaRPr lang="en-US" sz="2000" i="1" baseline="30000" dirty="0">
                <a:solidFill>
                  <a:srgbClr val="000000"/>
                </a:solidFill>
              </a:endParaRP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5874530" y="1264960"/>
            <a:ext cx="45442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i="1" dirty="0" smtClean="0">
                <a:solidFill>
                  <a:srgbClr val="FFFF00"/>
                </a:solidFill>
              </a:rPr>
              <a:t>The quantum penguin test:</a:t>
            </a:r>
            <a:endParaRPr lang="en-US" sz="2400" i="1" dirty="0">
              <a:solidFill>
                <a:srgbClr val="FFFF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45743" y="660378"/>
            <a:ext cx="105270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 smtClean="0">
                <a:solidFill>
                  <a:srgbClr val="FFFFFF"/>
                </a:solidFill>
              </a:rPr>
              <a:t>Are the three particle generations really completely identical?</a:t>
            </a:r>
            <a:endParaRPr lang="en-US" sz="2800" dirty="0">
              <a:solidFill>
                <a:srgbClr val="FFFFFF"/>
              </a:solidFill>
            </a:endParaRPr>
          </a:p>
        </p:txBody>
      </p:sp>
      <p:sp>
        <p:nvSpPr>
          <p:cNvPr id="3" name="Oval 2"/>
          <p:cNvSpPr/>
          <p:nvPr/>
        </p:nvSpPr>
        <p:spPr bwMode="auto">
          <a:xfrm>
            <a:off x="1614488" y="2874459"/>
            <a:ext cx="768350" cy="385721"/>
          </a:xfrm>
          <a:prstGeom prst="ellipse">
            <a:avLst/>
          </a:prstGeom>
          <a:noFill/>
          <a:ln w="317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800">
              <a:solidFill>
                <a:srgbClr val="FFFF99"/>
              </a:solidFill>
            </a:endParaRPr>
          </a:p>
        </p:txBody>
      </p:sp>
      <p:sp>
        <p:nvSpPr>
          <p:cNvPr id="18" name="Oval 17"/>
          <p:cNvSpPr/>
          <p:nvPr/>
        </p:nvSpPr>
        <p:spPr bwMode="auto">
          <a:xfrm>
            <a:off x="1900238" y="1846449"/>
            <a:ext cx="909637" cy="735747"/>
          </a:xfrm>
          <a:prstGeom prst="ellipse">
            <a:avLst/>
          </a:prstGeom>
          <a:noFill/>
          <a:ln w="31750" cap="flat" cmpd="sng" algn="ctr">
            <a:solidFill>
              <a:srgbClr val="66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800">
              <a:solidFill>
                <a:srgbClr val="FFFF99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0056727" y="1769485"/>
            <a:ext cx="566107" cy="430887"/>
          </a:xfrm>
          <a:prstGeom prst="rect">
            <a:avLst/>
          </a:prstGeom>
          <a:solidFill>
            <a:schemeClr val="bg1"/>
          </a:solidFill>
          <a:ln w="41275">
            <a:noFill/>
          </a:ln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200" i="1" dirty="0">
                <a:solidFill>
                  <a:srgbClr val="000000"/>
                </a:solidFill>
                <a:latin typeface="Times" charset="0"/>
                <a:ea typeface="Times" charset="0"/>
                <a:cs typeface="Times" charset="0"/>
              </a:rPr>
              <a:t>e</a:t>
            </a:r>
            <a:r>
              <a:rPr lang="en-US" sz="2200" i="1" baseline="30000" dirty="0">
                <a:solidFill>
                  <a:srgbClr val="000000"/>
                </a:solidFill>
              </a:rPr>
              <a:t>+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0040537" y="2094608"/>
            <a:ext cx="630388" cy="430887"/>
          </a:xfrm>
          <a:prstGeom prst="rect">
            <a:avLst/>
          </a:prstGeom>
          <a:solidFill>
            <a:schemeClr val="bg1"/>
          </a:solidFill>
          <a:ln w="41275">
            <a:noFill/>
          </a:ln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200" i="1" dirty="0">
                <a:solidFill>
                  <a:srgbClr val="000000"/>
                </a:solidFill>
                <a:latin typeface="Times" charset="0"/>
                <a:ea typeface="Times" charset="0"/>
                <a:cs typeface="Times" charset="0"/>
              </a:rPr>
              <a:t>e</a:t>
            </a:r>
            <a:r>
              <a:rPr lang="mr-IN" sz="2200" i="1" baseline="30000" dirty="0">
                <a:solidFill>
                  <a:srgbClr val="000000"/>
                </a:solidFill>
              </a:rPr>
              <a:t>–</a:t>
            </a:r>
            <a:r>
              <a:rPr lang="en-US" sz="2200" i="1" dirty="0">
                <a:solidFill>
                  <a:srgbClr val="000000"/>
                </a:solidFill>
              </a:rPr>
              <a:t> </a:t>
            </a:r>
            <a:endParaRPr lang="en-US" sz="2200" i="1" baseline="30000" dirty="0">
              <a:solidFill>
                <a:srgbClr val="000000"/>
              </a:solidFill>
            </a:endParaRPr>
          </a:p>
        </p:txBody>
      </p:sp>
      <p:pic>
        <p:nvPicPr>
          <p:cNvPr id="16" name="Picture 15" descr="Penguin_diagram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6700" y="1868596"/>
            <a:ext cx="1277966" cy="1748796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99700254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5" grpId="0"/>
      <p:bldP spid="19" grpId="0" animBg="1"/>
      <p:bldP spid="20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03978" y="3494380"/>
            <a:ext cx="3872199" cy="3014432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sp>
        <p:nvSpPr>
          <p:cNvPr id="21" name="Rectangle 20"/>
          <p:cNvSpPr/>
          <p:nvPr/>
        </p:nvSpPr>
        <p:spPr bwMode="auto">
          <a:xfrm>
            <a:off x="8333820" y="1124703"/>
            <a:ext cx="2151527" cy="2033868"/>
          </a:xfrm>
          <a:prstGeom prst="rect">
            <a:avLst/>
          </a:prstGeom>
          <a:solidFill>
            <a:schemeClr val="bg1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endParaRPr lang="en-US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675224" y="42351"/>
            <a:ext cx="12192000" cy="762000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Lepton Universality?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524000" y="6566648"/>
            <a:ext cx="1905000" cy="304800"/>
          </a:xfrm>
        </p:spPr>
        <p:txBody>
          <a:bodyPr/>
          <a:lstStyle/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378325" y="6566648"/>
            <a:ext cx="3568700" cy="304800"/>
          </a:xfrm>
        </p:spPr>
        <p:txBody>
          <a:bodyPr/>
          <a:lstStyle/>
          <a:p>
            <a:endParaRPr lang="en-US" dirty="0">
              <a:solidFill>
                <a:srgbClr val="FFFFFF"/>
              </a:solidFill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685365" y="1124703"/>
            <a:ext cx="8780928" cy="2033868"/>
            <a:chOff x="13448" y="2792132"/>
            <a:chExt cx="8780928" cy="2033868"/>
          </a:xfrm>
          <a:solidFill>
            <a:schemeClr val="bg1"/>
          </a:solidFill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448" y="2792132"/>
              <a:ext cx="6656294" cy="2033868"/>
            </a:xfrm>
            <a:prstGeom prst="rect">
              <a:avLst/>
            </a:prstGeom>
            <a:grpFill/>
            <a:ln w="38100">
              <a:noFill/>
            </a:ln>
          </p:spPr>
        </p:pic>
        <p:sp>
          <p:nvSpPr>
            <p:cNvPr id="7" name="Rectangle 6"/>
            <p:cNvSpPr/>
            <p:nvPr/>
          </p:nvSpPr>
          <p:spPr bwMode="auto">
            <a:xfrm>
              <a:off x="6642849" y="2792132"/>
              <a:ext cx="2151527" cy="523220"/>
            </a:xfrm>
            <a:prstGeom prst="rect">
              <a:avLst/>
            </a:prstGeom>
            <a:grpFill/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800">
                <a:solidFill>
                  <a:srgbClr val="FFFF99"/>
                </a:solidFill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6828589" y="3000572"/>
              <a:ext cx="1875671" cy="1077218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6400" dirty="0">
                  <a:solidFill>
                    <a:srgbClr val="000000"/>
                  </a:solidFill>
                </a:rPr>
                <a:t>=  R</a:t>
              </a:r>
            </a:p>
          </p:txBody>
        </p:sp>
        <p:sp>
          <p:nvSpPr>
            <p:cNvPr id="9" name="Rectangle 8"/>
            <p:cNvSpPr/>
            <p:nvPr/>
          </p:nvSpPr>
          <p:spPr bwMode="auto">
            <a:xfrm>
              <a:off x="2944566" y="4302780"/>
              <a:ext cx="1459680" cy="523220"/>
            </a:xfrm>
            <a:prstGeom prst="rect">
              <a:avLst/>
            </a:prstGeom>
            <a:grpFill/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800">
                <a:solidFill>
                  <a:srgbClr val="FFFF99"/>
                </a:solidFill>
              </a:endParaRPr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8488" y="3521275"/>
            <a:ext cx="4267675" cy="3009574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sp>
        <p:nvSpPr>
          <p:cNvPr id="14" name="Oval 13"/>
          <p:cNvSpPr/>
          <p:nvPr/>
        </p:nvSpPr>
        <p:spPr bwMode="auto">
          <a:xfrm>
            <a:off x="2491370" y="4822087"/>
            <a:ext cx="937631" cy="735747"/>
          </a:xfrm>
          <a:prstGeom prst="ellipse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800">
              <a:solidFill>
                <a:srgbClr val="FFFF99"/>
              </a:solidFill>
            </a:endParaRPr>
          </a:p>
        </p:txBody>
      </p:sp>
      <p:sp>
        <p:nvSpPr>
          <p:cNvPr id="15" name="Oval 14"/>
          <p:cNvSpPr/>
          <p:nvPr/>
        </p:nvSpPr>
        <p:spPr bwMode="auto">
          <a:xfrm>
            <a:off x="6961851" y="4870601"/>
            <a:ext cx="1182025" cy="735747"/>
          </a:xfrm>
          <a:prstGeom prst="ellipse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800">
              <a:solidFill>
                <a:srgbClr val="FFFF99"/>
              </a:solidFill>
            </a:endParaRPr>
          </a:p>
        </p:txBody>
      </p:sp>
      <p:cxnSp>
        <p:nvCxnSpPr>
          <p:cNvPr id="16" name="Straight Connector 15"/>
          <p:cNvCxnSpPr/>
          <p:nvPr/>
        </p:nvCxnSpPr>
        <p:spPr bwMode="auto">
          <a:xfrm>
            <a:off x="7060008" y="4907181"/>
            <a:ext cx="3158555" cy="17445"/>
          </a:xfrm>
          <a:prstGeom prst="line">
            <a:avLst/>
          </a:prstGeom>
          <a:solidFill>
            <a:srgbClr val="FFFF99"/>
          </a:solidFill>
          <a:ln w="28575" cap="flat" cmpd="sng" algn="ctr">
            <a:solidFill>
              <a:srgbClr val="9B41E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7" name="Rectangle 16"/>
          <p:cNvSpPr/>
          <p:nvPr/>
        </p:nvSpPr>
        <p:spPr bwMode="auto">
          <a:xfrm>
            <a:off x="2213409" y="2705508"/>
            <a:ext cx="7809220" cy="1178813"/>
          </a:xfrm>
          <a:prstGeom prst="rect">
            <a:avLst/>
          </a:prstGeom>
          <a:solidFill>
            <a:srgbClr val="000090">
              <a:alpha val="85000"/>
            </a:srgbClr>
          </a:solidFill>
          <a:ln w="635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800">
              <a:solidFill>
                <a:srgbClr val="FFFF99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361471" y="2717084"/>
            <a:ext cx="700897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>
                <a:solidFill>
                  <a:srgbClr val="FFFF00"/>
                </a:solidFill>
              </a:rPr>
              <a:t>Recent </a:t>
            </a:r>
            <a:r>
              <a:rPr lang="en-US" sz="3200" dirty="0" smtClean="0">
                <a:solidFill>
                  <a:srgbClr val="FFFF00"/>
                </a:solidFill>
              </a:rPr>
              <a:t>result: </a:t>
            </a:r>
            <a:r>
              <a:rPr lang="en-US" sz="3200" dirty="0">
                <a:solidFill>
                  <a:srgbClr val="FFFF00"/>
                </a:solidFill>
              </a:rPr>
              <a:t>R </a:t>
            </a:r>
            <a:r>
              <a:rPr lang="en-US" sz="3200" dirty="0" smtClean="0">
                <a:solidFill>
                  <a:srgbClr val="FFFF00"/>
                </a:solidFill>
              </a:rPr>
              <a:t>not precisely </a:t>
            </a:r>
            <a:r>
              <a:rPr lang="en-US" sz="3200" dirty="0">
                <a:solidFill>
                  <a:srgbClr val="FFFF00"/>
                </a:solidFill>
              </a:rPr>
              <a:t>1?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>
                <a:solidFill>
                  <a:srgbClr val="FFFF00"/>
                </a:solidFill>
                <a:sym typeface="Wingdings"/>
              </a:rPr>
              <a:t> </a:t>
            </a:r>
            <a:r>
              <a:rPr lang="en-US" sz="3200" dirty="0" smtClean="0">
                <a:solidFill>
                  <a:srgbClr val="FFFF00"/>
                </a:solidFill>
                <a:sym typeface="Wingdings"/>
              </a:rPr>
              <a:t>Perhaps interaction </a:t>
            </a:r>
            <a:r>
              <a:rPr lang="en-US" sz="3200" dirty="0" smtClean="0">
                <a:solidFill>
                  <a:srgbClr val="FFFF00"/>
                </a:solidFill>
              </a:rPr>
              <a:t>not universal</a:t>
            </a:r>
            <a:r>
              <a:rPr lang="en-US" sz="3200" dirty="0">
                <a:solidFill>
                  <a:srgbClr val="FFFF00"/>
                </a:solidFill>
              </a:rPr>
              <a:t>?!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9057658" y="2193564"/>
            <a:ext cx="13708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srgbClr val="7030A0"/>
                </a:solidFill>
              </a:rPr>
              <a:t>R = 1 ?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685366" y="616539"/>
            <a:ext cx="30898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 smtClean="0">
                <a:solidFill>
                  <a:srgbClr val="FFFFFF"/>
                </a:solidFill>
              </a:rPr>
              <a:t>Measure the ratio:</a:t>
            </a:r>
            <a:endParaRPr lang="en-US" sz="2800" dirty="0">
              <a:solidFill>
                <a:srgbClr val="FFFFFF"/>
              </a:solidFill>
            </a:endParaRPr>
          </a:p>
        </p:txBody>
      </p:sp>
      <p:cxnSp>
        <p:nvCxnSpPr>
          <p:cNvPr id="20" name="Straight Connector 19"/>
          <p:cNvCxnSpPr/>
          <p:nvPr/>
        </p:nvCxnSpPr>
        <p:spPr bwMode="auto">
          <a:xfrm>
            <a:off x="2454658" y="4916700"/>
            <a:ext cx="3369880" cy="4768"/>
          </a:xfrm>
          <a:prstGeom prst="line">
            <a:avLst/>
          </a:prstGeom>
          <a:solidFill>
            <a:srgbClr val="FFFF99"/>
          </a:solidFill>
          <a:ln w="28575" cap="flat" cmpd="sng" algn="ctr">
            <a:solidFill>
              <a:srgbClr val="9B41E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195435992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7" grpId="0" animBg="1"/>
      <p:bldP spid="18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452817" y="0"/>
            <a:ext cx="12192000" cy="762000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A new force in Nature?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524000" y="6481762"/>
            <a:ext cx="1905000" cy="304800"/>
          </a:xfrm>
        </p:spPr>
        <p:txBody>
          <a:bodyPr/>
          <a:lstStyle/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378325" y="6481762"/>
            <a:ext cx="3568700" cy="304800"/>
          </a:xfrm>
        </p:spPr>
        <p:txBody>
          <a:bodyPr/>
          <a:lstStyle/>
          <a:p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594" y="1014410"/>
            <a:ext cx="6270418" cy="352711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auto">
          <a:xfrm>
            <a:off x="1966908" y="4924511"/>
            <a:ext cx="7791455" cy="1676314"/>
          </a:xfrm>
          <a:prstGeom prst="rect">
            <a:avLst/>
          </a:prstGeom>
          <a:solidFill>
            <a:srgbClr val="000090">
              <a:alpha val="85000"/>
            </a:srgbClr>
          </a:solidFill>
          <a:ln w="635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800">
              <a:solidFill>
                <a:srgbClr val="FFFF99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018577" y="4910223"/>
            <a:ext cx="760907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 smtClean="0">
                <a:solidFill>
                  <a:srgbClr val="FFFF00"/>
                </a:solidFill>
              </a:rPr>
              <a:t>Three experiments see a small hint:</a:t>
            </a:r>
            <a:endParaRPr lang="en-US" sz="3200" dirty="0">
              <a:solidFill>
                <a:srgbClr val="FFFF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 smtClean="0">
                <a:solidFill>
                  <a:srgbClr val="FFFF00"/>
                </a:solidFill>
                <a:sym typeface="Wingdings"/>
              </a:rPr>
              <a:t> New line in the fundamental theory?!</a:t>
            </a:r>
            <a:endParaRPr lang="en-US" sz="3200" dirty="0">
              <a:solidFill>
                <a:srgbClr val="FFFF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 smtClean="0">
                <a:solidFill>
                  <a:srgbClr val="FFFF00"/>
                </a:solidFill>
                <a:sym typeface="Wingdings"/>
              </a:rPr>
              <a:t> More measurement</a:t>
            </a:r>
            <a:r>
              <a:rPr lang="en-US" sz="3200" dirty="0" smtClean="0">
                <a:solidFill>
                  <a:srgbClr val="FFFF00"/>
                </a:solidFill>
              </a:rPr>
              <a:t> results underway!</a:t>
            </a:r>
            <a:endParaRPr lang="en-US" sz="3200" dirty="0">
              <a:solidFill>
                <a:srgbClr val="FFFF00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1375" b="90000" l="0" r="90000">
                        <a14:backgroundMark x1="8333" y1="26625" x2="8333" y2="26625"/>
                        <a14:backgroundMark x1="18667" y1="26063" x2="18667" y2="26063"/>
                        <a14:backgroundMark x1="16000" y1="45875" x2="16000" y2="45875"/>
                        <a14:backgroundMark x1="17083" y1="49625" x2="17083" y2="49625"/>
                        <a14:backgroundMark x1="14833" y1="50813" x2="16333" y2="393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38645" y="770368"/>
            <a:ext cx="2829341" cy="4015194"/>
          </a:xfrm>
          <a:prstGeom prst="rect">
            <a:avLst/>
          </a:prstGeom>
          <a:noFill/>
          <a:ln w="28575" cmpd="sng"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8739183" y="3710398"/>
            <a:ext cx="11208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srgbClr val="FFFF99"/>
                </a:solidFill>
                <a:latin typeface="Chalkduster" charset="0"/>
                <a:ea typeface="Chalkduster" charset="0"/>
                <a:cs typeface="Chalkduster" charset="0"/>
              </a:rPr>
              <a:t>+ ???</a:t>
            </a:r>
          </a:p>
        </p:txBody>
      </p:sp>
    </p:spTree>
    <p:extLst>
      <p:ext uri="{BB962C8B-B14F-4D97-AF65-F5344CB8AC3E}">
        <p14:creationId xmlns:p14="http://schemas.microsoft.com/office/powerpoint/2010/main" val="116481138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3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412" y="314819"/>
            <a:ext cx="10396298" cy="6145222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 bwMode="auto">
          <a:xfrm flipH="1">
            <a:off x="931545" y="3187378"/>
            <a:ext cx="1389990" cy="1110678"/>
          </a:xfrm>
          <a:prstGeom prst="line">
            <a:avLst/>
          </a:prstGeom>
          <a:solidFill>
            <a:srgbClr val="FFFF99"/>
          </a:solidFill>
          <a:ln w="28575" cap="flat" cmpd="sng" algn="ctr">
            <a:solidFill>
              <a:srgbClr val="99CC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" name="Straight Connector 9"/>
          <p:cNvCxnSpPr/>
          <p:nvPr/>
        </p:nvCxnSpPr>
        <p:spPr bwMode="auto">
          <a:xfrm>
            <a:off x="2523780" y="3236759"/>
            <a:ext cx="1116136" cy="1143031"/>
          </a:xfrm>
          <a:prstGeom prst="line">
            <a:avLst/>
          </a:prstGeom>
          <a:solidFill>
            <a:srgbClr val="FFFF99"/>
          </a:solidFill>
          <a:ln w="28575" cap="flat" cmpd="sng" algn="ctr">
            <a:solidFill>
              <a:srgbClr val="99CC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9" name="Picture 8" descr="antiparticles.jpg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822" b="94130" l="6552" r="92069">
                        <a14:foregroundMark x1="21724" y1="35430" x2="21724" y2="35430"/>
                        <a14:foregroundMark x1="6552" y1="33333" x2="6552" y2="33333"/>
                        <a14:foregroundMark x1="54828" y1="14256" x2="54828" y2="14256"/>
                        <a14:foregroundMark x1="50345" y1="5241" x2="50345" y2="5241"/>
                        <a14:foregroundMark x1="92069" y1="83229" x2="92069" y2="83229"/>
                        <a14:foregroundMark x1="91897" y1="94130" x2="91897" y2="94130"/>
                        <a14:foregroundMark x1="14483" y1="83438" x2="14483" y2="83438"/>
                        <a14:foregroundMark x1="17586" y1="82600" x2="17586" y2="82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799" y="3958990"/>
            <a:ext cx="2994486" cy="246270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 rot="20816670">
            <a:off x="1055688" y="4247321"/>
            <a:ext cx="8304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srgbClr val="FFFFFF"/>
                </a:solidFill>
                <a:latin typeface="Arial Hebrew Light"/>
              </a:rPr>
              <a:t>Quarks</a:t>
            </a:r>
          </a:p>
        </p:txBody>
      </p:sp>
      <p:sp>
        <p:nvSpPr>
          <p:cNvPr id="12" name="TextBox 11"/>
          <p:cNvSpPr txBox="1"/>
          <p:nvPr/>
        </p:nvSpPr>
        <p:spPr>
          <a:xfrm rot="21041193">
            <a:off x="1170115" y="5898422"/>
            <a:ext cx="9389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srgbClr val="FFFFFF"/>
                </a:solidFill>
                <a:latin typeface="Arial Hebrew Light"/>
              </a:rPr>
              <a:t>Leptons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33484" y="6323484"/>
            <a:ext cx="16328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FFFFFF"/>
                </a:solidFill>
              </a:rPr>
              <a:t>50.000001%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263181" y="6333349"/>
            <a:ext cx="1632879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000000"/>
                </a:solidFill>
              </a:rPr>
              <a:t>49.999999%</a:t>
            </a:r>
          </a:p>
        </p:txBody>
      </p:sp>
      <p:cxnSp>
        <p:nvCxnSpPr>
          <p:cNvPr id="6" name="Straight Connector 5"/>
          <p:cNvCxnSpPr/>
          <p:nvPr/>
        </p:nvCxnSpPr>
        <p:spPr bwMode="auto">
          <a:xfrm>
            <a:off x="892666" y="4366832"/>
            <a:ext cx="0" cy="1995527"/>
          </a:xfrm>
          <a:prstGeom prst="line">
            <a:avLst/>
          </a:prstGeom>
          <a:solidFill>
            <a:srgbClr val="FFFF99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0" name="Straight Connector 19"/>
          <p:cNvCxnSpPr/>
          <p:nvPr/>
        </p:nvCxnSpPr>
        <p:spPr bwMode="auto">
          <a:xfrm>
            <a:off x="2146558" y="4130493"/>
            <a:ext cx="3104" cy="1959749"/>
          </a:xfrm>
          <a:prstGeom prst="line">
            <a:avLst/>
          </a:prstGeom>
          <a:solidFill>
            <a:srgbClr val="FFFF99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2" name="Straight Connector 21"/>
          <p:cNvCxnSpPr/>
          <p:nvPr/>
        </p:nvCxnSpPr>
        <p:spPr bwMode="auto">
          <a:xfrm flipH="1">
            <a:off x="892667" y="4094716"/>
            <a:ext cx="1244037" cy="285075"/>
          </a:xfrm>
          <a:prstGeom prst="line">
            <a:avLst/>
          </a:prstGeom>
          <a:solidFill>
            <a:srgbClr val="FFFF99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6" name="Straight Connector 25"/>
          <p:cNvCxnSpPr/>
          <p:nvPr/>
        </p:nvCxnSpPr>
        <p:spPr bwMode="auto">
          <a:xfrm flipH="1">
            <a:off x="915479" y="6087147"/>
            <a:ext cx="1244037" cy="285075"/>
          </a:xfrm>
          <a:prstGeom prst="line">
            <a:avLst/>
          </a:prstGeom>
          <a:solidFill>
            <a:srgbClr val="FFFF99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18" name="Group 17"/>
          <p:cNvGrpSpPr/>
          <p:nvPr/>
        </p:nvGrpSpPr>
        <p:grpSpPr>
          <a:xfrm>
            <a:off x="5179057" y="4903462"/>
            <a:ext cx="2125229" cy="2331777"/>
            <a:chOff x="3822826" y="4265361"/>
            <a:chExt cx="2578788" cy="2720369"/>
          </a:xfrm>
        </p:grpSpPr>
        <p:pic>
          <p:nvPicPr>
            <p:cNvPr id="5" name="Picture 4" descr="Annihilation.jpg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986"/>
            <a:stretch/>
          </p:blipFill>
          <p:spPr>
            <a:xfrm>
              <a:off x="3879428" y="4265361"/>
              <a:ext cx="2431471" cy="2275260"/>
            </a:xfrm>
            <a:prstGeom prst="rect">
              <a:avLst/>
            </a:prstGeom>
          </p:spPr>
        </p:pic>
        <p:sp>
          <p:nvSpPr>
            <p:cNvPr id="16" name="Rectangle 15"/>
            <p:cNvSpPr/>
            <p:nvPr/>
          </p:nvSpPr>
          <p:spPr bwMode="auto">
            <a:xfrm>
              <a:off x="3900583" y="6180947"/>
              <a:ext cx="220298" cy="610415"/>
            </a:xfrm>
            <a:prstGeom prst="rect">
              <a:avLst/>
            </a:prstGeom>
            <a:solidFill>
              <a:schemeClr val="bg1"/>
            </a:solidFill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800">
                <a:solidFill>
                  <a:srgbClr val="FFFF99"/>
                </a:solidFill>
              </a:endParaRPr>
            </a:p>
          </p:txBody>
        </p:sp>
        <p:sp>
          <p:nvSpPr>
            <p:cNvPr id="8" name="Rectangle 7"/>
            <p:cNvSpPr/>
            <p:nvPr/>
          </p:nvSpPr>
          <p:spPr bwMode="auto">
            <a:xfrm>
              <a:off x="3822826" y="6375315"/>
              <a:ext cx="2578788" cy="610415"/>
            </a:xfrm>
            <a:prstGeom prst="rect">
              <a:avLst/>
            </a:prstGeom>
            <a:solidFill>
              <a:schemeClr val="tx1"/>
            </a:solidFill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800">
                <a:solidFill>
                  <a:srgbClr val="FFFF99"/>
                </a:solidFill>
              </a:endParaRPr>
            </a:p>
          </p:txBody>
        </p:sp>
      </p:grpSp>
      <p:sp>
        <p:nvSpPr>
          <p:cNvPr id="21" name="Right Arrow 20"/>
          <p:cNvSpPr/>
          <p:nvPr/>
        </p:nvSpPr>
        <p:spPr bwMode="auto">
          <a:xfrm>
            <a:off x="4262175" y="6323484"/>
            <a:ext cx="714307" cy="285651"/>
          </a:xfrm>
          <a:prstGeom prst="rightArrow">
            <a:avLst/>
          </a:prstGeom>
          <a:solidFill>
            <a:schemeClr val="bg1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800">
              <a:solidFill>
                <a:srgbClr val="FFFF99"/>
              </a:solidFill>
            </a:endParaRPr>
          </a:p>
        </p:txBody>
      </p:sp>
      <p:sp>
        <p:nvSpPr>
          <p:cNvPr id="17" name="Bent Arrow 16"/>
          <p:cNvSpPr/>
          <p:nvPr/>
        </p:nvSpPr>
        <p:spPr bwMode="auto">
          <a:xfrm rot="16200000" flipV="1">
            <a:off x="9231063" y="5240791"/>
            <a:ext cx="414042" cy="2106751"/>
          </a:xfrm>
          <a:prstGeom prst="bentArrow">
            <a:avLst/>
          </a:prstGeom>
          <a:solidFill>
            <a:schemeClr val="bg1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800">
              <a:solidFill>
                <a:srgbClr val="FFFF99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788577" cy="762000"/>
          </a:xfrm>
        </p:spPr>
        <p:txBody>
          <a:bodyPr/>
          <a:lstStyle/>
          <a:p>
            <a:r>
              <a:rPr lang="en-US" u="sng" dirty="0" smtClean="0">
                <a:solidFill>
                  <a:srgbClr val="FFFFFF"/>
                </a:solidFill>
              </a:rPr>
              <a:t>How</a:t>
            </a:r>
            <a:r>
              <a:rPr lang="en-US" dirty="0" smtClean="0">
                <a:solidFill>
                  <a:srgbClr val="FFFFFF"/>
                </a:solidFill>
              </a:rPr>
              <a:t> did antimatter disappear in the Big </a:t>
            </a:r>
            <a:r>
              <a:rPr lang="en-US" dirty="0">
                <a:solidFill>
                  <a:srgbClr val="FFFFFF"/>
                </a:solidFill>
              </a:rPr>
              <a:t>Bang?</a:t>
            </a:r>
            <a:endParaRPr lang="en-US" dirty="0"/>
          </a:p>
        </p:txBody>
      </p:sp>
      <p:sp>
        <p:nvSpPr>
          <p:cNvPr id="28" name="Right Arrow 27"/>
          <p:cNvSpPr/>
          <p:nvPr/>
        </p:nvSpPr>
        <p:spPr bwMode="auto">
          <a:xfrm rot="5400000">
            <a:off x="981202" y="3118201"/>
            <a:ext cx="847619" cy="268713"/>
          </a:xfrm>
          <a:prstGeom prst="rightArrow">
            <a:avLst/>
          </a:prstGeom>
          <a:solidFill>
            <a:schemeClr val="bg1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800">
              <a:solidFill>
                <a:srgbClr val="FFFF99"/>
              </a:solidFill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1375" b="90000" l="0" r="90000">
                        <a14:backgroundMark x1="8333" y1="26625" x2="8333" y2="26625"/>
                        <a14:backgroundMark x1="18667" y1="26063" x2="18667" y2="26063"/>
                        <a14:backgroundMark x1="16000" y1="45875" x2="16000" y2="45875"/>
                        <a14:backgroundMark x1="17083" y1="49625" x2="17083" y2="49625"/>
                        <a14:backgroundMark x1="14833" y1="50813" x2="16333" y2="393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1719" y="357395"/>
            <a:ext cx="1829816" cy="2596741"/>
          </a:xfrm>
          <a:prstGeom prst="rect">
            <a:avLst/>
          </a:prstGeom>
          <a:noFill/>
          <a:ln w="28575" cmpd="sng">
            <a:noFill/>
          </a:ln>
        </p:spPr>
      </p:pic>
      <p:sp>
        <p:nvSpPr>
          <p:cNvPr id="25" name="Rectangle 24"/>
          <p:cNvSpPr/>
          <p:nvPr/>
        </p:nvSpPr>
        <p:spPr bwMode="auto">
          <a:xfrm>
            <a:off x="3238501" y="2081016"/>
            <a:ext cx="7706738" cy="641480"/>
          </a:xfrm>
          <a:prstGeom prst="rect">
            <a:avLst/>
          </a:prstGeom>
          <a:solidFill>
            <a:srgbClr val="000090">
              <a:alpha val="80000"/>
            </a:srgbClr>
          </a:solidFill>
          <a:ln w="635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800">
              <a:solidFill>
                <a:srgbClr val="FFFF99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305947" y="2105185"/>
            <a:ext cx="74190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n-US" sz="2800" b="1" dirty="0" smtClean="0">
                <a:solidFill>
                  <a:srgbClr val="FFFF00"/>
                </a:solidFill>
              </a:rPr>
              <a:t>New step in </a:t>
            </a:r>
            <a:r>
              <a:rPr lang="en-US" sz="2800" b="1" dirty="0">
                <a:solidFill>
                  <a:srgbClr val="FFFF00"/>
                </a:solidFill>
              </a:rPr>
              <a:t>u</a:t>
            </a:r>
            <a:r>
              <a:rPr lang="en-US" sz="2800" b="1" dirty="0" smtClean="0">
                <a:solidFill>
                  <a:srgbClr val="FFFF00"/>
                </a:solidFill>
              </a:rPr>
              <a:t>nderstanding Big Bang?</a:t>
            </a:r>
            <a:endParaRPr lang="en-US" sz="2800" b="1" dirty="0">
              <a:solidFill>
                <a:srgbClr val="FFFF0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984412" y="2252498"/>
            <a:ext cx="11208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srgbClr val="FFFF99"/>
                </a:solidFill>
                <a:latin typeface="Chalkduster" charset="0"/>
                <a:ea typeface="Chalkduster" charset="0"/>
                <a:cs typeface="Chalkduster" charset="0"/>
              </a:rPr>
              <a:t>+ ???</a:t>
            </a:r>
          </a:p>
        </p:txBody>
      </p:sp>
    </p:spTree>
    <p:extLst>
      <p:ext uri="{BB962C8B-B14F-4D97-AF65-F5344CB8AC3E}">
        <p14:creationId xmlns:p14="http://schemas.microsoft.com/office/powerpoint/2010/main" val="130183129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386" name="Picture 2" descr="fnwi_cirkel_h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32414" y="1"/>
            <a:ext cx="8382000" cy="6907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4387" name="Text Box 3"/>
          <p:cNvSpPr txBox="1">
            <a:spLocks noChangeArrowheads="1"/>
          </p:cNvSpPr>
          <p:nvPr/>
        </p:nvSpPr>
        <p:spPr bwMode="auto">
          <a:xfrm>
            <a:off x="1813635" y="609601"/>
            <a:ext cx="163333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nl-NL" sz="2400" dirty="0" err="1" smtClean="0">
                <a:solidFill>
                  <a:srgbClr val="FFFFFF"/>
                </a:solidFill>
              </a:rPr>
              <a:t>Astronomy</a:t>
            </a:r>
            <a:endParaRPr lang="nl-NL" sz="2400" dirty="0">
              <a:solidFill>
                <a:srgbClr val="FFFFFF"/>
              </a:solidFill>
            </a:endParaRPr>
          </a:p>
        </p:txBody>
      </p:sp>
      <p:sp>
        <p:nvSpPr>
          <p:cNvPr id="144388" name="Text Box 4"/>
          <p:cNvSpPr txBox="1">
            <a:spLocks noChangeArrowheads="1"/>
          </p:cNvSpPr>
          <p:nvPr/>
        </p:nvSpPr>
        <p:spPr bwMode="auto">
          <a:xfrm>
            <a:off x="8175370" y="504849"/>
            <a:ext cx="1636656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nl-NL" sz="2400" dirty="0" err="1" smtClean="0">
                <a:solidFill>
                  <a:srgbClr val="FFFFFF"/>
                </a:solidFill>
              </a:rPr>
              <a:t>Particle-physics</a:t>
            </a:r>
            <a:endParaRPr lang="nl-NL" sz="2400" dirty="0">
              <a:solidFill>
                <a:srgbClr val="FFFFFF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615006" y="1574634"/>
            <a:ext cx="5267055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i="1" u="sng" dirty="0" smtClean="0">
                <a:solidFill>
                  <a:srgbClr val="FFFFFF"/>
                </a:solidFill>
              </a:rPr>
              <a:t>Current Status:</a:t>
            </a:r>
            <a:endParaRPr lang="en-US" sz="2800" b="1" i="1" u="sng" dirty="0">
              <a:solidFill>
                <a:srgbClr val="FFFFFF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 smtClean="0">
                <a:solidFill>
                  <a:srgbClr val="FFFFFF"/>
                </a:solidFill>
              </a:rPr>
              <a:t>Trying to understand the origin of elementary particles in Big Bang using the LHC</a:t>
            </a:r>
            <a:endParaRPr lang="en-US" sz="2400" b="1" dirty="0">
              <a:solidFill>
                <a:srgbClr val="FFFFFF"/>
              </a:solidFill>
            </a:endParaRPr>
          </a:p>
          <a:p>
            <a:pPr marL="457200" indent="-457200" fontAlgn="base">
              <a:spcBef>
                <a:spcPct val="0"/>
              </a:spcBef>
              <a:spcAft>
                <a:spcPct val="0"/>
              </a:spcAft>
              <a:buFont typeface="Wingdings" charset="2"/>
              <a:buChar char="ü"/>
            </a:pPr>
            <a:r>
              <a:rPr lang="en-US" sz="2200" b="1" dirty="0">
                <a:solidFill>
                  <a:srgbClr val="62FF50"/>
                </a:solidFill>
              </a:rPr>
              <a:t>Higgs </a:t>
            </a:r>
            <a:r>
              <a:rPr lang="en-US" sz="2200" b="1" dirty="0" smtClean="0">
                <a:solidFill>
                  <a:srgbClr val="62FF50"/>
                </a:solidFill>
              </a:rPr>
              <a:t>particle and origin of mass</a:t>
            </a:r>
            <a:endParaRPr lang="en-US" sz="2200" b="1" dirty="0">
              <a:solidFill>
                <a:srgbClr val="62FF50"/>
              </a:solidFill>
            </a:endParaRPr>
          </a:p>
          <a:p>
            <a:pPr marL="457200" indent="-457200" fontAlgn="base">
              <a:spcBef>
                <a:spcPct val="0"/>
              </a:spcBef>
              <a:spcAft>
                <a:spcPct val="0"/>
              </a:spcAft>
              <a:buFont typeface="Wingdings" charset="2"/>
              <a:buChar char="ü"/>
            </a:pPr>
            <a:r>
              <a:rPr lang="en-US" sz="2200" b="1" dirty="0" smtClean="0">
                <a:solidFill>
                  <a:srgbClr val="62FF50"/>
                </a:solidFill>
              </a:rPr>
              <a:t>Matter </a:t>
            </a:r>
            <a:r>
              <a:rPr lang="mr-IN" sz="2200" b="1" dirty="0">
                <a:solidFill>
                  <a:srgbClr val="62FF50"/>
                </a:solidFill>
              </a:rPr>
              <a:t>–</a:t>
            </a:r>
            <a:r>
              <a:rPr lang="en-US" sz="2200" b="1" dirty="0">
                <a:solidFill>
                  <a:srgbClr val="62FF50"/>
                </a:solidFill>
              </a:rPr>
              <a:t> </a:t>
            </a:r>
            <a:r>
              <a:rPr lang="en-US" sz="2200" b="1" dirty="0" smtClean="0">
                <a:solidFill>
                  <a:srgbClr val="62FF50"/>
                </a:solidFill>
              </a:rPr>
              <a:t>antimatter </a:t>
            </a:r>
            <a:r>
              <a:rPr lang="en-US" sz="2200" b="1" dirty="0" err="1" smtClean="0">
                <a:solidFill>
                  <a:srgbClr val="62FF50"/>
                </a:solidFill>
              </a:rPr>
              <a:t>asymmetrie</a:t>
            </a:r>
            <a:endParaRPr lang="en-US" sz="2200" b="1" dirty="0">
              <a:solidFill>
                <a:srgbClr val="62FF50"/>
              </a:solidFill>
            </a:endParaRPr>
          </a:p>
          <a:p>
            <a:pPr marL="457200" indent="-457200" fontAlgn="base">
              <a:spcBef>
                <a:spcPct val="0"/>
              </a:spcBef>
              <a:spcAft>
                <a:spcPct val="0"/>
              </a:spcAft>
              <a:buFont typeface=".AppleSystemUIFont" charset="-120"/>
              <a:buChar char="?"/>
            </a:pPr>
            <a:r>
              <a:rPr lang="en-US" sz="2200" b="1" dirty="0" smtClean="0">
                <a:solidFill>
                  <a:srgbClr val="FFFF00"/>
                </a:solidFill>
              </a:rPr>
              <a:t>Is there another force in nature</a:t>
            </a:r>
            <a:endParaRPr lang="en-US" sz="2200" b="1" dirty="0">
              <a:solidFill>
                <a:srgbClr val="FFFF00"/>
              </a:solidFill>
            </a:endParaRPr>
          </a:p>
          <a:p>
            <a:pPr marL="457200" indent="-457200" fontAlgn="base">
              <a:spcBef>
                <a:spcPct val="0"/>
              </a:spcBef>
              <a:spcAft>
                <a:spcPct val="0"/>
              </a:spcAft>
              <a:buFont typeface=".AppleSystemUIFont" charset="-120"/>
              <a:buChar char="?"/>
            </a:pPr>
            <a:r>
              <a:rPr lang="en-US" sz="2200" b="1" dirty="0" smtClean="0">
                <a:solidFill>
                  <a:srgbClr val="FFFF00"/>
                </a:solidFill>
              </a:rPr>
              <a:t>Are three copies of fundamental particles a natural </a:t>
            </a:r>
            <a:r>
              <a:rPr lang="en-US" sz="2200" b="1" dirty="0" err="1" smtClean="0">
                <a:solidFill>
                  <a:srgbClr val="FFFF00"/>
                </a:solidFill>
              </a:rPr>
              <a:t>neccessity</a:t>
            </a:r>
            <a:r>
              <a:rPr lang="en-US" sz="2200" b="1" dirty="0" smtClean="0">
                <a:solidFill>
                  <a:srgbClr val="FFFF00"/>
                </a:solidFill>
              </a:rPr>
              <a:t>? </a:t>
            </a:r>
            <a:endParaRPr lang="en-US" sz="22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249557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4023"/>
            <a:ext cx="12173217" cy="811230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21864" y="154591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2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065763" y="154591"/>
            <a:ext cx="8585877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400" dirty="0" err="1" smtClean="0">
                <a:solidFill>
                  <a:srgbClr val="FFFF00"/>
                </a:solidFill>
              </a:rPr>
              <a:t>LHCb</a:t>
            </a:r>
            <a:r>
              <a:rPr lang="en-US" sz="6400" dirty="0" smtClean="0">
                <a:solidFill>
                  <a:srgbClr val="FFFF00"/>
                </a:solidFill>
              </a:rPr>
              <a:t> </a:t>
            </a:r>
            <a:r>
              <a:rPr lang="en-US" sz="6400" dirty="0" smtClean="0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team of physicists</a:t>
            </a:r>
            <a:endParaRPr lang="en-US" sz="6400" dirty="0">
              <a:solidFill>
                <a:srgbClr val="FFFF00"/>
              </a:solidFill>
              <a:latin typeface="Tahoma" charset="0"/>
              <a:ea typeface="Tahoma" charset="0"/>
              <a:cs typeface="Taho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6996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ubble Ultra Deep Fiel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-1136650"/>
            <a:ext cx="9144000" cy="91313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Future: “Circles and Triangles”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9315" y="4331458"/>
            <a:ext cx="3267097" cy="245204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1681" y="4393274"/>
            <a:ext cx="4597039" cy="22985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1681" y="1103203"/>
            <a:ext cx="4597039" cy="241855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0518" y="985805"/>
            <a:ext cx="3630706" cy="256285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887071" y="680230"/>
            <a:ext cx="74590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FFFF00"/>
                </a:solidFill>
              </a:rPr>
              <a:t>P</a:t>
            </a:r>
            <a:r>
              <a:rPr lang="en-US" sz="2400" b="1" dirty="0" smtClean="0">
                <a:solidFill>
                  <a:srgbClr val="FFFF00"/>
                </a:solidFill>
              </a:rPr>
              <a:t>article accelerators: physics of the Big Bang</a:t>
            </a:r>
            <a:r>
              <a:rPr lang="mr-IN" sz="2400" b="1" dirty="0" smtClean="0">
                <a:solidFill>
                  <a:srgbClr val="FFFF00"/>
                </a:solidFill>
              </a:rPr>
              <a:t>…</a:t>
            </a:r>
            <a:endParaRPr lang="en-US" sz="2400" b="1" dirty="0">
              <a:solidFill>
                <a:srgbClr val="FFFF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900518" y="3835149"/>
            <a:ext cx="72378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 smtClean="0">
                <a:solidFill>
                  <a:srgbClr val="FF993E"/>
                </a:solidFill>
              </a:rPr>
              <a:t>Gravitation-detectors: listening to Big Bang</a:t>
            </a:r>
            <a:r>
              <a:rPr lang="mr-IN" sz="2400" b="1" dirty="0" smtClean="0">
                <a:solidFill>
                  <a:srgbClr val="FF993E"/>
                </a:solidFill>
              </a:rPr>
              <a:t>…</a:t>
            </a:r>
            <a:endParaRPr lang="en-US" sz="2400" b="1" dirty="0">
              <a:solidFill>
                <a:srgbClr val="FF993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45493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 descr="PeterVanStraaten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6049" y="154498"/>
            <a:ext cx="4420736" cy="6548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02156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Valorization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84414" y="1754794"/>
            <a:ext cx="6601314" cy="3482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10052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8438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524000" y="0"/>
            <a:ext cx="9144000" cy="1455738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3200" dirty="0">
                <a:solidFill>
                  <a:schemeClr val="bg1"/>
                </a:solidFill>
              </a:rPr>
              <a:t>Escher’s </a:t>
            </a:r>
            <a:r>
              <a:rPr lang="en-US" sz="3200" dirty="0" smtClean="0">
                <a:solidFill>
                  <a:schemeClr val="bg1"/>
                </a:solidFill>
              </a:rPr>
              <a:t>impression on the </a:t>
            </a:r>
            <a:r>
              <a:rPr lang="en-US" sz="3200" dirty="0">
                <a:solidFill>
                  <a:schemeClr val="bg1"/>
                </a:solidFill>
              </a:rPr>
              <a:t/>
            </a:r>
            <a:br>
              <a:rPr lang="en-US" sz="3200" dirty="0">
                <a:solidFill>
                  <a:schemeClr val="bg1"/>
                </a:solidFill>
              </a:rPr>
            </a:br>
            <a:r>
              <a:rPr lang="en-US" sz="3200" dirty="0" smtClean="0">
                <a:solidFill>
                  <a:schemeClr val="bg1"/>
                </a:solidFill>
              </a:rPr>
              <a:t>matter vs antimatter asymmetry</a:t>
            </a:r>
            <a:endParaRPr lang="en-US" sz="3200" dirty="0">
              <a:solidFill>
                <a:schemeClr val="bg1"/>
              </a:solidFill>
            </a:endParaRP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2949576" y="1660526"/>
            <a:ext cx="6410325" cy="4094163"/>
            <a:chOff x="994" y="1026"/>
            <a:chExt cx="3822" cy="2553"/>
          </a:xfrm>
        </p:grpSpPr>
        <p:pic>
          <p:nvPicPr>
            <p:cNvPr id="784388" name="Picture 4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003" y="1035"/>
              <a:ext cx="1768" cy="1135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</p:pic>
        <p:pic>
          <p:nvPicPr>
            <p:cNvPr id="784389" name="Picture 5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994" y="2444"/>
              <a:ext cx="1763" cy="1135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</p:pic>
        <p:pic>
          <p:nvPicPr>
            <p:cNvPr id="784390" name="Picture 6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042" y="2440"/>
              <a:ext cx="1768" cy="1139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</p:pic>
        <p:pic>
          <p:nvPicPr>
            <p:cNvPr id="784391" name="Picture 7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049" y="1026"/>
              <a:ext cx="1767" cy="1140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</p:pic>
      </p:grpSp>
      <p:sp>
        <p:nvSpPr>
          <p:cNvPr id="784393" name="Line 9"/>
          <p:cNvSpPr>
            <a:spLocks noChangeShapeType="1"/>
          </p:cNvSpPr>
          <p:nvPr/>
        </p:nvSpPr>
        <p:spPr bwMode="auto">
          <a:xfrm>
            <a:off x="5800725" y="3376614"/>
            <a:ext cx="717550" cy="688975"/>
          </a:xfrm>
          <a:prstGeom prst="line">
            <a:avLst/>
          </a:prstGeom>
          <a:noFill/>
          <a:ln w="50800">
            <a:solidFill>
              <a:srgbClr val="CCECFF"/>
            </a:solidFill>
            <a:round/>
            <a:headEnd type="triangle" w="lg" len="lg"/>
            <a:tailEnd type="triangle" w="lg" len="lg"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nl-NL" sz="2800">
              <a:solidFill>
                <a:srgbClr val="FFFF99"/>
              </a:solidFill>
            </a:endParaRPr>
          </a:p>
        </p:txBody>
      </p:sp>
      <p:sp>
        <p:nvSpPr>
          <p:cNvPr id="784394" name="Oval 10"/>
          <p:cNvSpPr>
            <a:spLocks noChangeArrowheads="1"/>
          </p:cNvSpPr>
          <p:nvPr/>
        </p:nvSpPr>
        <p:spPr bwMode="auto">
          <a:xfrm>
            <a:off x="3563937" y="1855422"/>
            <a:ext cx="579437" cy="735747"/>
          </a:xfrm>
          <a:prstGeom prst="ellipse">
            <a:avLst/>
          </a:prstGeom>
          <a:noFill/>
          <a:ln w="44450" algn="ctr">
            <a:solidFill>
              <a:srgbClr val="66FF33"/>
            </a:solidFill>
            <a:round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nl-NL" sz="2800">
              <a:solidFill>
                <a:srgbClr val="FFFF99"/>
              </a:solidFill>
            </a:endParaRPr>
          </a:p>
        </p:txBody>
      </p:sp>
      <p:sp>
        <p:nvSpPr>
          <p:cNvPr id="784395" name="Oval 11"/>
          <p:cNvSpPr>
            <a:spLocks noChangeArrowheads="1"/>
          </p:cNvSpPr>
          <p:nvPr/>
        </p:nvSpPr>
        <p:spPr bwMode="auto">
          <a:xfrm>
            <a:off x="6896099" y="4089034"/>
            <a:ext cx="619125" cy="735747"/>
          </a:xfrm>
          <a:prstGeom prst="ellipse">
            <a:avLst/>
          </a:prstGeom>
          <a:noFill/>
          <a:ln w="44450" algn="ctr">
            <a:solidFill>
              <a:srgbClr val="66FF33"/>
            </a:solidFill>
            <a:round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nl-NL" sz="2800">
              <a:solidFill>
                <a:srgbClr val="FFFF99"/>
              </a:solidFill>
            </a:endParaRPr>
          </a:p>
        </p:txBody>
      </p:sp>
      <p:sp>
        <p:nvSpPr>
          <p:cNvPr id="784400" name="Oval 16"/>
          <p:cNvSpPr>
            <a:spLocks noChangeArrowheads="1"/>
          </p:cNvSpPr>
          <p:nvPr/>
        </p:nvSpPr>
        <p:spPr bwMode="auto">
          <a:xfrm>
            <a:off x="5148262" y="2469784"/>
            <a:ext cx="509587" cy="735747"/>
          </a:xfrm>
          <a:prstGeom prst="ellipse">
            <a:avLst/>
          </a:prstGeom>
          <a:noFill/>
          <a:ln w="38100" algn="ctr">
            <a:solidFill>
              <a:srgbClr val="0066FF"/>
            </a:solidFill>
            <a:round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nl-NL" sz="2800">
              <a:solidFill>
                <a:srgbClr val="FFFF99"/>
              </a:solidFill>
            </a:endParaRPr>
          </a:p>
        </p:txBody>
      </p:sp>
      <p:sp>
        <p:nvSpPr>
          <p:cNvPr id="784401" name="Oval 17"/>
          <p:cNvSpPr>
            <a:spLocks noChangeArrowheads="1"/>
          </p:cNvSpPr>
          <p:nvPr/>
        </p:nvSpPr>
        <p:spPr bwMode="auto">
          <a:xfrm>
            <a:off x="8523287" y="4704984"/>
            <a:ext cx="592137" cy="735747"/>
          </a:xfrm>
          <a:prstGeom prst="ellipse">
            <a:avLst/>
          </a:prstGeom>
          <a:noFill/>
          <a:ln w="44450" algn="ctr">
            <a:solidFill>
              <a:srgbClr val="0066FF"/>
            </a:solidFill>
            <a:round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nl-NL" sz="2800">
              <a:solidFill>
                <a:srgbClr val="FFFF99"/>
              </a:solidFill>
            </a:endParaRPr>
          </a:p>
        </p:txBody>
      </p:sp>
      <p:sp>
        <p:nvSpPr>
          <p:cNvPr id="784402" name="AutoShape 18"/>
          <p:cNvSpPr>
            <a:spLocks noChangeArrowheads="1"/>
          </p:cNvSpPr>
          <p:nvPr/>
        </p:nvSpPr>
        <p:spPr bwMode="auto">
          <a:xfrm>
            <a:off x="5203406" y="5826839"/>
            <a:ext cx="1821872" cy="319665"/>
          </a:xfrm>
          <a:prstGeom prst="rightArrow">
            <a:avLst>
              <a:gd name="adj1" fmla="val 31861"/>
              <a:gd name="adj2" fmla="val 72160"/>
            </a:avLst>
          </a:prstGeom>
          <a:solidFill>
            <a:srgbClr val="CCECFF"/>
          </a:solidFill>
          <a:ln w="28575" algn="ctr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nl-NL" sz="2800">
              <a:solidFill>
                <a:srgbClr val="FFFF99"/>
              </a:solidFill>
            </a:endParaRPr>
          </a:p>
        </p:txBody>
      </p:sp>
      <p:sp>
        <p:nvSpPr>
          <p:cNvPr id="784403" name="AutoShape 19"/>
          <p:cNvSpPr>
            <a:spLocks noChangeArrowheads="1"/>
          </p:cNvSpPr>
          <p:nvPr/>
        </p:nvSpPr>
        <p:spPr bwMode="auto">
          <a:xfrm>
            <a:off x="2389185" y="2792901"/>
            <a:ext cx="322274" cy="1921977"/>
          </a:xfrm>
          <a:prstGeom prst="downArrow">
            <a:avLst>
              <a:gd name="adj1" fmla="val 42571"/>
              <a:gd name="adj2" fmla="val 114519"/>
            </a:avLst>
          </a:prstGeom>
          <a:solidFill>
            <a:srgbClr val="CCECFF"/>
          </a:solidFill>
          <a:ln w="28575" algn="ctr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nl-NL" sz="2800">
              <a:solidFill>
                <a:srgbClr val="FFFF99"/>
              </a:solidFill>
            </a:endParaRPr>
          </a:p>
        </p:txBody>
      </p:sp>
      <p:sp>
        <p:nvSpPr>
          <p:cNvPr id="784404" name="Text Box 20"/>
          <p:cNvSpPr txBox="1">
            <a:spLocks noChangeArrowheads="1"/>
          </p:cNvSpPr>
          <p:nvPr/>
        </p:nvSpPr>
        <p:spPr bwMode="auto">
          <a:xfrm>
            <a:off x="2832100" y="1243013"/>
            <a:ext cx="1080167" cy="461665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CCECFF"/>
                </a:solidFill>
              </a:rPr>
              <a:t>matter</a:t>
            </a:r>
            <a:endParaRPr lang="en-US" sz="2400" dirty="0">
              <a:solidFill>
                <a:srgbClr val="CCECFF"/>
              </a:solidFill>
            </a:endParaRPr>
          </a:p>
        </p:txBody>
      </p:sp>
      <p:sp>
        <p:nvSpPr>
          <p:cNvPr id="784405" name="Text Box 21"/>
          <p:cNvSpPr txBox="1">
            <a:spLocks noChangeArrowheads="1"/>
          </p:cNvSpPr>
          <p:nvPr/>
        </p:nvSpPr>
        <p:spPr bwMode="auto">
          <a:xfrm>
            <a:off x="7666039" y="5684839"/>
            <a:ext cx="1586716" cy="461665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CCECFF"/>
                </a:solidFill>
              </a:rPr>
              <a:t>antimatter</a:t>
            </a:r>
            <a:endParaRPr lang="en-US" sz="2400" dirty="0">
              <a:solidFill>
                <a:srgbClr val="CCECFF"/>
              </a:solidFill>
            </a:endParaRPr>
          </a:p>
        </p:txBody>
      </p:sp>
      <p:sp>
        <p:nvSpPr>
          <p:cNvPr id="784406" name="Text Box 22"/>
          <p:cNvSpPr txBox="1">
            <a:spLocks noChangeArrowheads="1"/>
          </p:cNvSpPr>
          <p:nvPr/>
        </p:nvSpPr>
        <p:spPr bwMode="auto">
          <a:xfrm>
            <a:off x="5111757" y="6113463"/>
            <a:ext cx="2093843" cy="52322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 smtClean="0">
                <a:solidFill>
                  <a:srgbClr val="CCECFF"/>
                </a:solidFill>
              </a:rPr>
              <a:t>left      right</a:t>
            </a:r>
            <a:endParaRPr lang="en-US" sz="2800" dirty="0">
              <a:solidFill>
                <a:srgbClr val="CCECFF"/>
              </a:solidFill>
            </a:endParaRPr>
          </a:p>
        </p:txBody>
      </p:sp>
      <p:sp>
        <p:nvSpPr>
          <p:cNvPr id="784407" name="Text Box 23"/>
          <p:cNvSpPr txBox="1">
            <a:spLocks noChangeArrowheads="1"/>
          </p:cNvSpPr>
          <p:nvPr/>
        </p:nvSpPr>
        <p:spPr bwMode="auto">
          <a:xfrm rot="5400000">
            <a:off x="494999" y="3380117"/>
            <a:ext cx="3148619" cy="52322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 smtClean="0">
                <a:solidFill>
                  <a:srgbClr val="CCECFF"/>
                </a:solidFill>
              </a:rPr>
              <a:t>Color  </a:t>
            </a:r>
            <a:r>
              <a:rPr lang="en-US" sz="2800" dirty="0" smtClean="0">
                <a:solidFill>
                  <a:srgbClr val="CCECFF"/>
                </a:solidFill>
                <a:sym typeface="Symbol" pitchFamily="18" charset="2"/>
              </a:rPr>
              <a:t>     </a:t>
            </a:r>
            <a:r>
              <a:rPr lang="en-US" sz="2800" dirty="0" err="1" smtClean="0">
                <a:solidFill>
                  <a:srgbClr val="CCECFF"/>
                </a:solidFill>
                <a:sym typeface="Symbol" pitchFamily="18" charset="2"/>
              </a:rPr>
              <a:t>anticolor</a:t>
            </a:r>
            <a:endParaRPr lang="en-US" sz="2800" dirty="0">
              <a:solidFill>
                <a:srgbClr val="CCECFF"/>
              </a:solidFill>
              <a:sym typeface="Symbol" pitchFamily="18" charset="2"/>
            </a:endParaRPr>
          </a:p>
        </p:txBody>
      </p:sp>
      <p:sp>
        <p:nvSpPr>
          <p:cNvPr id="784408" name="AutoShape 24"/>
          <p:cNvSpPr>
            <a:spLocks noChangeArrowheads="1"/>
          </p:cNvSpPr>
          <p:nvPr/>
        </p:nvSpPr>
        <p:spPr bwMode="auto">
          <a:xfrm>
            <a:off x="5908098" y="6210293"/>
            <a:ext cx="392696" cy="373628"/>
          </a:xfrm>
          <a:prstGeom prst="rightArrow">
            <a:avLst>
              <a:gd name="adj1" fmla="val 50000"/>
              <a:gd name="adj2" fmla="val 55603"/>
            </a:avLst>
          </a:prstGeom>
          <a:solidFill>
            <a:srgbClr val="CCECFF"/>
          </a:solidFill>
          <a:ln w="28575" algn="ctr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nl-NL" sz="2800">
              <a:solidFill>
                <a:srgbClr val="FFFF99"/>
              </a:solidFill>
            </a:endParaRPr>
          </a:p>
        </p:txBody>
      </p:sp>
      <p:sp>
        <p:nvSpPr>
          <p:cNvPr id="784409" name="AutoShape 25"/>
          <p:cNvSpPr>
            <a:spLocks noChangeArrowheads="1"/>
          </p:cNvSpPr>
          <p:nvPr/>
        </p:nvSpPr>
        <p:spPr bwMode="auto">
          <a:xfrm rot="5400000">
            <a:off x="1844392" y="3161457"/>
            <a:ext cx="363552" cy="275206"/>
          </a:xfrm>
          <a:prstGeom prst="rightArrow">
            <a:avLst>
              <a:gd name="adj1" fmla="val 50000"/>
              <a:gd name="adj2" fmla="val 55603"/>
            </a:avLst>
          </a:prstGeom>
          <a:solidFill>
            <a:srgbClr val="CCECFF"/>
          </a:solidFill>
          <a:ln w="28575" algn="ctr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nl-NL" sz="2800">
              <a:solidFill>
                <a:srgbClr val="FFFF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69759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4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4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4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4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4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4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4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4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4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4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4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4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4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4393" grpId="0" animBg="1"/>
      <p:bldP spid="784394" grpId="0" animBg="1"/>
      <p:bldP spid="784395" grpId="0" animBg="1"/>
      <p:bldP spid="784400" grpId="0" animBg="1"/>
      <p:bldP spid="784401" grpId="0" animBg="1"/>
      <p:bldP spid="784402" grpId="0" animBg="1"/>
      <p:bldP spid="784403" grpId="0" animBg="1"/>
      <p:bldP spid="784404" grpId="0"/>
      <p:bldP spid="784405" grpId="0"/>
      <p:bldP spid="784406" grpId="0"/>
      <p:bldP spid="784407" grpId="0"/>
      <p:bldP spid="784408" grpId="0" animBg="1"/>
      <p:bldP spid="78440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Isosceles Triangle 66"/>
          <p:cNvSpPr/>
          <p:nvPr/>
        </p:nvSpPr>
        <p:spPr bwMode="auto">
          <a:xfrm rot="20501680">
            <a:off x="7498121" y="1596663"/>
            <a:ext cx="2417692" cy="3137412"/>
          </a:xfrm>
          <a:prstGeom prst="triangle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lin ang="540000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88" tIns="45696" rIns="91388" bIns="45696" numCol="1" rtlCol="0" anchor="t" anchorCtr="0" compatLnSpc="1">
            <a:prstTxWarp prst="textNoShape">
              <a:avLst/>
            </a:prstTxWarp>
          </a:bodyPr>
          <a:lstStyle/>
          <a:p>
            <a:pPr defTabSz="913868" fontAlgn="base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lang="nl-NL" sz="1400" b="1">
              <a:solidFill>
                <a:srgbClr val="000000"/>
              </a:solidFill>
            </a:endParaRPr>
          </a:p>
        </p:txBody>
      </p:sp>
      <p:sp>
        <p:nvSpPr>
          <p:cNvPr id="66" name="Isosceles Triangle 65"/>
          <p:cNvSpPr/>
          <p:nvPr/>
        </p:nvSpPr>
        <p:spPr bwMode="auto">
          <a:xfrm rot="15759751">
            <a:off x="5329949" y="782341"/>
            <a:ext cx="2660101" cy="2217020"/>
          </a:xfrm>
          <a:prstGeom prst="triangle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lin ang="540000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88" tIns="45696" rIns="91388" bIns="45696" numCol="1" rtlCol="0" anchor="t" anchorCtr="0" compatLnSpc="1">
            <a:prstTxWarp prst="textNoShape">
              <a:avLst/>
            </a:prstTxWarp>
          </a:bodyPr>
          <a:lstStyle/>
          <a:p>
            <a:pPr defTabSz="913868" fontAlgn="base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lang="nl-NL" sz="1400" b="1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8733" y="0"/>
            <a:ext cx="6046032" cy="762000"/>
          </a:xfrm>
        </p:spPr>
        <p:txBody>
          <a:bodyPr/>
          <a:lstStyle/>
          <a:p>
            <a:r>
              <a:rPr lang="nl-NL" dirty="0" smtClean="0">
                <a:solidFill>
                  <a:schemeClr val="bg1"/>
                </a:solidFill>
                <a:cs typeface="Helvetica Neue Light"/>
              </a:rPr>
              <a:t>A </a:t>
            </a:r>
            <a:r>
              <a:rPr lang="nl-NL" dirty="0" err="1" smtClean="0">
                <a:solidFill>
                  <a:schemeClr val="bg1"/>
                </a:solidFill>
                <a:cs typeface="Helvetica Neue Light"/>
              </a:rPr>
              <a:t>world</a:t>
            </a:r>
            <a:r>
              <a:rPr lang="nl-NL" dirty="0" smtClean="0">
                <a:solidFill>
                  <a:schemeClr val="bg1"/>
                </a:solidFill>
                <a:cs typeface="Helvetica Neue Light"/>
              </a:rPr>
              <a:t> of matter </a:t>
            </a:r>
            <a:r>
              <a:rPr lang="nl-NL" dirty="0" err="1" smtClean="0">
                <a:solidFill>
                  <a:schemeClr val="bg1"/>
                </a:solidFill>
                <a:cs typeface="Helvetica Neue Light"/>
              </a:rPr>
              <a:t>and</a:t>
            </a:r>
            <a:r>
              <a:rPr lang="nl-NL" dirty="0" smtClean="0">
                <a:solidFill>
                  <a:schemeClr val="bg1"/>
                </a:solidFill>
                <a:cs typeface="Helvetica Neue Light"/>
              </a:rPr>
              <a:t> </a:t>
            </a:r>
            <a:r>
              <a:rPr lang="mr-IN" dirty="0" smtClean="0">
                <a:solidFill>
                  <a:schemeClr val="bg1"/>
                </a:solidFill>
                <a:cs typeface="Helvetica Neue Light"/>
              </a:rPr>
              <a:t>…</a:t>
            </a:r>
            <a:endParaRPr lang="nl-NL" dirty="0">
              <a:solidFill>
                <a:schemeClr val="bg1"/>
              </a:solidFill>
              <a:cs typeface="Helvetica Neue Light"/>
            </a:endParaRPr>
          </a:p>
        </p:txBody>
      </p:sp>
      <p:sp>
        <p:nvSpPr>
          <p:cNvPr id="33" name="Oval 32"/>
          <p:cNvSpPr/>
          <p:nvPr/>
        </p:nvSpPr>
        <p:spPr bwMode="auto">
          <a:xfrm>
            <a:off x="7083989" y="381000"/>
            <a:ext cx="914400" cy="914400"/>
          </a:xfrm>
          <a:prstGeom prst="ellips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88" tIns="45696" rIns="91388" bIns="45696" numCol="1" rtlCol="0" anchor="t" anchorCtr="0" compatLnSpc="1">
            <a:prstTxWarp prst="textNoShape">
              <a:avLst/>
            </a:prstTxWarp>
          </a:bodyPr>
          <a:lstStyle/>
          <a:p>
            <a:pPr defTabSz="913868" fontAlgn="base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lang="nl-NL" sz="1400" b="1">
              <a:solidFill>
                <a:srgbClr val="000000"/>
              </a:solidFill>
            </a:endParaRP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2" cstate="screen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77594" y="312062"/>
            <a:ext cx="3226919" cy="3033485"/>
          </a:xfrm>
          <a:prstGeom prst="rect">
            <a:avLst/>
          </a:prstGeom>
        </p:spPr>
      </p:pic>
      <p:pic>
        <p:nvPicPr>
          <p:cNvPr id="12" name="Picture 10" descr="atom_model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03189" y="3701142"/>
            <a:ext cx="20574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4" cstate="screen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49994" y="1066800"/>
            <a:ext cx="1790277" cy="4724400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1721698">
            <a:off x="3941648" y="1008745"/>
            <a:ext cx="2343677" cy="2220685"/>
          </a:xfrm>
          <a:prstGeom prst="rect">
            <a:avLst/>
          </a:prstGeom>
        </p:spPr>
      </p:pic>
      <p:sp>
        <p:nvSpPr>
          <p:cNvPr id="65" name="Isosceles Triangle 64"/>
          <p:cNvSpPr/>
          <p:nvPr/>
        </p:nvSpPr>
        <p:spPr bwMode="auto">
          <a:xfrm rot="15759751">
            <a:off x="3039947" y="1295192"/>
            <a:ext cx="2024742" cy="1752600"/>
          </a:xfrm>
          <a:prstGeom prst="triangle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lin ang="540000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88" tIns="45696" rIns="91388" bIns="45696" numCol="1" rtlCol="0" anchor="t" anchorCtr="0" compatLnSpc="1">
            <a:prstTxWarp prst="textNoShape">
              <a:avLst/>
            </a:prstTxWarp>
          </a:bodyPr>
          <a:lstStyle/>
          <a:p>
            <a:pPr defTabSz="913868" fontAlgn="base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lang="nl-NL" sz="1400" b="1">
              <a:solidFill>
                <a:srgbClr val="000000"/>
              </a:solidFill>
            </a:endParaRPr>
          </a:p>
        </p:txBody>
      </p:sp>
      <p:sp>
        <p:nvSpPr>
          <p:cNvPr id="68" name="Isosceles Triangle 67"/>
          <p:cNvSpPr/>
          <p:nvPr/>
        </p:nvSpPr>
        <p:spPr bwMode="auto">
          <a:xfrm rot="3927300">
            <a:off x="7457110" y="3580803"/>
            <a:ext cx="1974558" cy="3055044"/>
          </a:xfrm>
          <a:prstGeom prst="triangle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lin ang="540000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88" tIns="45696" rIns="91388" bIns="45696" numCol="1" rtlCol="0" anchor="t" anchorCtr="0" compatLnSpc="1">
            <a:prstTxWarp prst="textNoShape">
              <a:avLst/>
            </a:prstTxWarp>
          </a:bodyPr>
          <a:lstStyle/>
          <a:p>
            <a:pPr defTabSz="913868" fontAlgn="base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lang="nl-NL" sz="1400" b="1">
              <a:solidFill>
                <a:srgbClr val="000000"/>
              </a:solidFill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4858107" y="754033"/>
            <a:ext cx="1380401" cy="461616"/>
          </a:xfrm>
          <a:prstGeom prst="rect">
            <a:avLst/>
          </a:prstGeom>
          <a:noFill/>
        </p:spPr>
        <p:txBody>
          <a:bodyPr wrap="none" lIns="91388" tIns="45696" rIns="91388" bIns="45696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nl-NL" sz="24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Molecule</a:t>
            </a:r>
            <a:endParaRPr lang="nl-NL" sz="2400" i="1" dirty="0">
              <a:solidFill>
                <a:srgbClr val="FFFFFF"/>
              </a:solidFill>
              <a:latin typeface="Helvetica Neue Light"/>
              <a:cs typeface="Helvetica Neue Light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9168948" y="577596"/>
            <a:ext cx="812938" cy="830948"/>
          </a:xfrm>
          <a:prstGeom prst="rect">
            <a:avLst/>
          </a:prstGeom>
          <a:noFill/>
        </p:spPr>
        <p:txBody>
          <a:bodyPr wrap="none" lIns="91388" tIns="45696" rIns="91388" bIns="45696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nl-NL" sz="2400" i="1" dirty="0" err="1" smtClean="0">
                <a:solidFill>
                  <a:srgbClr val="FFFFFF"/>
                </a:solidFill>
                <a:latin typeface="Helvetica Neue Light"/>
                <a:cs typeface="Helvetica Neue Light"/>
              </a:rPr>
              <a:t>Atoo</a:t>
            </a:r>
            <a:endParaRPr lang="nl-NL" sz="2400" i="1" dirty="0" smtClean="0">
              <a:solidFill>
                <a:srgbClr val="FFFFFF"/>
              </a:solidFill>
              <a:latin typeface="Helvetica Neue Light"/>
              <a:cs typeface="Helvetica Neue Light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nl-NL" sz="24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m</a:t>
            </a:r>
            <a:endParaRPr lang="nl-NL" sz="2400" i="1" dirty="0">
              <a:solidFill>
                <a:srgbClr val="FFFFFF"/>
              </a:solidFill>
              <a:latin typeface="Helvetica Neue Light"/>
              <a:cs typeface="Helvetica Neue Light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8474042" y="5904339"/>
            <a:ext cx="2003970" cy="461616"/>
          </a:xfrm>
          <a:prstGeom prst="rect">
            <a:avLst/>
          </a:prstGeom>
          <a:noFill/>
        </p:spPr>
        <p:txBody>
          <a:bodyPr wrap="none" lIns="91388" tIns="45696" rIns="91388" bIns="45696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nl-NL" sz="24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Atom nucleus</a:t>
            </a:r>
            <a:endParaRPr lang="nl-NL" sz="2400" i="1" dirty="0">
              <a:solidFill>
                <a:srgbClr val="FFFFFF"/>
              </a:solidFill>
              <a:latin typeface="Helvetica Neue Light"/>
              <a:cs typeface="Helvetica Neue Light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4306755" y="6267197"/>
            <a:ext cx="2310762" cy="461616"/>
          </a:xfrm>
          <a:prstGeom prst="rect">
            <a:avLst/>
          </a:prstGeom>
          <a:noFill/>
        </p:spPr>
        <p:txBody>
          <a:bodyPr wrap="none" lIns="91388" tIns="45696" rIns="91388" bIns="45696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nl-NL" sz="2400" i="1" dirty="0">
                <a:solidFill>
                  <a:srgbClr val="FFFFFF"/>
                </a:solidFill>
                <a:latin typeface="Helvetica Neue Light"/>
                <a:cs typeface="Helvetica Neue Light"/>
              </a:rPr>
              <a:t>Proton/Neutron</a:t>
            </a:r>
          </a:p>
        </p:txBody>
      </p:sp>
      <p:pic>
        <p:nvPicPr>
          <p:cNvPr id="75" name="Picture 74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71618" y="4880429"/>
            <a:ext cx="1814286" cy="1814286"/>
          </a:xfrm>
          <a:prstGeom prst="ellipse">
            <a:avLst/>
          </a:prstGeom>
        </p:spPr>
      </p:pic>
      <p:pic>
        <p:nvPicPr>
          <p:cNvPr id="76" name="Picture 10" descr="atom_model"/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738619" y="4528457"/>
            <a:ext cx="635001" cy="616858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" name="Picture 10" descr="atom_model"/>
          <p:cNvPicPr>
            <a:picLocks noChangeAspect="1" noChangeArrowheads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104086" y="3692359"/>
            <a:ext cx="1259114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3" name="Isosceles Triangle 82"/>
          <p:cNvSpPr/>
          <p:nvPr/>
        </p:nvSpPr>
        <p:spPr bwMode="auto">
          <a:xfrm rot="6419942">
            <a:off x="4756967" y="4600360"/>
            <a:ext cx="1299598" cy="1676132"/>
          </a:xfrm>
          <a:prstGeom prst="triangle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100000">
                <a:schemeClr val="tx1">
                  <a:alpha val="0"/>
                </a:schemeClr>
              </a:gs>
            </a:gsLst>
            <a:lin ang="540000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88" tIns="45696" rIns="91388" bIns="45696" numCol="1" rtlCol="0" anchor="t" anchorCtr="0" compatLnSpc="1">
            <a:prstTxWarp prst="textNoShape">
              <a:avLst/>
            </a:prstTxWarp>
          </a:bodyPr>
          <a:lstStyle/>
          <a:p>
            <a:pPr defTabSz="913868" fontAlgn="base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lang="nl-NL" sz="1400" b="1">
              <a:solidFill>
                <a:srgbClr val="000000"/>
              </a:solidFill>
            </a:endParaRPr>
          </a:p>
        </p:txBody>
      </p:sp>
      <p:pic>
        <p:nvPicPr>
          <p:cNvPr id="82" name="Picture 81"/>
          <p:cNvPicPr>
            <a:picLocks noChangeAspect="1"/>
          </p:cNvPicPr>
          <p:nvPr/>
        </p:nvPicPr>
        <p:blipFill rotWithShape="1">
          <a:blip r:embed="rId9" cstate="screen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59078" y="4602071"/>
            <a:ext cx="1157498" cy="1185666"/>
          </a:xfrm>
          <a:prstGeom prst="ellipse">
            <a:avLst/>
          </a:prstGeom>
        </p:spPr>
      </p:pic>
      <p:pic>
        <p:nvPicPr>
          <p:cNvPr id="84" name="Picture 83"/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34986" y="4876804"/>
            <a:ext cx="1682445" cy="1814286"/>
          </a:xfrm>
          <a:prstGeom prst="ellipse">
            <a:avLst/>
          </a:prstGeom>
        </p:spPr>
      </p:pic>
      <p:sp>
        <p:nvSpPr>
          <p:cNvPr id="85" name="TextBox 84"/>
          <p:cNvSpPr txBox="1"/>
          <p:nvPr/>
        </p:nvSpPr>
        <p:spPr>
          <a:xfrm>
            <a:off x="4279727" y="4168851"/>
            <a:ext cx="1146363" cy="461616"/>
          </a:xfrm>
          <a:prstGeom prst="rect">
            <a:avLst/>
          </a:prstGeom>
          <a:noFill/>
        </p:spPr>
        <p:txBody>
          <a:bodyPr wrap="none" lIns="91388" tIns="45696" rIns="91388" bIns="45696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i="1" dirty="0">
                <a:solidFill>
                  <a:srgbClr val="FFFFFF"/>
                </a:solidFill>
                <a:latin typeface="Helvetica Neue Light"/>
                <a:cs typeface="Helvetica Neue Light"/>
              </a:rPr>
              <a:t>‘Quark’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8928553" y="2445315"/>
            <a:ext cx="1257868" cy="461616"/>
          </a:xfrm>
          <a:prstGeom prst="rect">
            <a:avLst/>
          </a:prstGeom>
          <a:noFill/>
        </p:spPr>
        <p:txBody>
          <a:bodyPr wrap="none" lIns="91388" tIns="45696" rIns="91388" bIns="45696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nl-NL" sz="2400" i="1" dirty="0" err="1" smtClean="0">
                <a:solidFill>
                  <a:srgbClr val="FFFFFF"/>
                </a:solidFill>
                <a:latin typeface="Helvetica Neue Light"/>
                <a:cs typeface="Helvetica Neue Light"/>
              </a:rPr>
              <a:t>Electron</a:t>
            </a:r>
            <a:endParaRPr lang="nl-NL" sz="2400" i="1" dirty="0">
              <a:solidFill>
                <a:srgbClr val="FFFFFF"/>
              </a:solidFill>
              <a:latin typeface="Helvetica Neue Light"/>
              <a:cs typeface="Helvetica Neue Light"/>
            </a:endParaRPr>
          </a:p>
        </p:txBody>
      </p:sp>
    </p:spTree>
    <p:extLst>
      <p:ext uri="{BB962C8B-B14F-4D97-AF65-F5344CB8AC3E}">
        <p14:creationId xmlns:p14="http://schemas.microsoft.com/office/powerpoint/2010/main" val="42862649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rgbClr val="3366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Isosceles Triangle 66"/>
          <p:cNvSpPr/>
          <p:nvPr/>
        </p:nvSpPr>
        <p:spPr bwMode="auto">
          <a:xfrm rot="20550684">
            <a:off x="7513609" y="1596663"/>
            <a:ext cx="2417692" cy="3137412"/>
          </a:xfrm>
          <a:prstGeom prst="triangle">
            <a:avLst/>
          </a:prstGeom>
          <a:gradFill flip="none" rotWithShape="1">
            <a:gsLst>
              <a:gs pos="0">
                <a:schemeClr val="tx1"/>
              </a:gs>
              <a:gs pos="100000">
                <a:srgbClr val="FFFFFF"/>
              </a:gs>
            </a:gsLst>
            <a:lin ang="540000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88" tIns="45696" rIns="91388" bIns="45696" numCol="1" rtlCol="0" anchor="t" anchorCtr="0" compatLnSpc="1">
            <a:prstTxWarp prst="textNoShape">
              <a:avLst/>
            </a:prstTxWarp>
          </a:bodyPr>
          <a:lstStyle/>
          <a:p>
            <a:pPr defTabSz="913868" fontAlgn="base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lang="nl-NL" sz="1400" b="1">
              <a:solidFill>
                <a:srgbClr val="000000"/>
              </a:solidFill>
            </a:endParaRPr>
          </a:p>
        </p:txBody>
      </p:sp>
      <p:sp>
        <p:nvSpPr>
          <p:cNvPr id="66" name="Isosceles Triangle 65"/>
          <p:cNvSpPr/>
          <p:nvPr/>
        </p:nvSpPr>
        <p:spPr bwMode="auto">
          <a:xfrm rot="15759751">
            <a:off x="5329949" y="782341"/>
            <a:ext cx="2660101" cy="2217020"/>
          </a:xfrm>
          <a:prstGeom prst="triangle">
            <a:avLst/>
          </a:prstGeom>
          <a:gradFill flip="none" rotWithShape="1">
            <a:gsLst>
              <a:gs pos="0">
                <a:schemeClr val="tx1"/>
              </a:gs>
              <a:gs pos="100000">
                <a:srgbClr val="FFFFFF"/>
              </a:gs>
            </a:gsLst>
            <a:lin ang="540000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88" tIns="45696" rIns="91388" bIns="45696" numCol="1" rtlCol="0" anchor="t" anchorCtr="0" compatLnSpc="1">
            <a:prstTxWarp prst="textNoShape">
              <a:avLst/>
            </a:prstTxWarp>
          </a:bodyPr>
          <a:lstStyle/>
          <a:p>
            <a:pPr defTabSz="913868" fontAlgn="base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lang="nl-NL" sz="1400" b="1">
              <a:solidFill>
                <a:srgbClr val="000000"/>
              </a:solidFill>
            </a:endParaRPr>
          </a:p>
        </p:txBody>
      </p:sp>
      <p:sp>
        <p:nvSpPr>
          <p:cNvPr id="33" name="Oval 32"/>
          <p:cNvSpPr/>
          <p:nvPr/>
        </p:nvSpPr>
        <p:spPr bwMode="auto">
          <a:xfrm>
            <a:off x="7083989" y="381000"/>
            <a:ext cx="914400" cy="914400"/>
          </a:xfrm>
          <a:prstGeom prst="ellips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88" tIns="45696" rIns="91388" bIns="45696" numCol="1" rtlCol="0" anchor="t" anchorCtr="0" compatLnSpc="1">
            <a:prstTxWarp prst="textNoShape">
              <a:avLst/>
            </a:prstTxWarp>
          </a:bodyPr>
          <a:lstStyle/>
          <a:p>
            <a:pPr defTabSz="913868" fontAlgn="base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lang="nl-NL" sz="1400" b="1">
              <a:solidFill>
                <a:srgbClr val="000000"/>
              </a:solidFill>
            </a:endParaRP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2" cstate="screen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77594" y="312062"/>
            <a:ext cx="3226919" cy="3033485"/>
          </a:xfrm>
          <a:prstGeom prst="rect">
            <a:avLst/>
          </a:prstGeom>
        </p:spPr>
      </p:pic>
      <p:pic>
        <p:nvPicPr>
          <p:cNvPr id="12" name="Picture 10" descr="atom_model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03189" y="3701142"/>
            <a:ext cx="20574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4" cstate="screen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49994" y="1066800"/>
            <a:ext cx="1790277" cy="4724400"/>
          </a:xfrm>
          <a:prstGeom prst="rect">
            <a:avLst/>
          </a:prstGeom>
        </p:spPr>
      </p:pic>
      <p:sp>
        <p:nvSpPr>
          <p:cNvPr id="65" name="Isosceles Triangle 64"/>
          <p:cNvSpPr/>
          <p:nvPr/>
        </p:nvSpPr>
        <p:spPr bwMode="auto">
          <a:xfrm rot="15759751">
            <a:off x="3039947" y="1295192"/>
            <a:ext cx="2024742" cy="1752600"/>
          </a:xfrm>
          <a:prstGeom prst="triangle">
            <a:avLst/>
          </a:prstGeom>
          <a:gradFill flip="none" rotWithShape="1">
            <a:gsLst>
              <a:gs pos="0">
                <a:schemeClr val="tx1"/>
              </a:gs>
              <a:gs pos="100000">
                <a:srgbClr val="FFFFFF"/>
              </a:gs>
            </a:gsLst>
            <a:lin ang="540000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88" tIns="45696" rIns="91388" bIns="45696" numCol="1" rtlCol="0" anchor="t" anchorCtr="0" compatLnSpc="1">
            <a:prstTxWarp prst="textNoShape">
              <a:avLst/>
            </a:prstTxWarp>
          </a:bodyPr>
          <a:lstStyle/>
          <a:p>
            <a:pPr defTabSz="913868" fontAlgn="base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lang="nl-NL" sz="1400" b="1">
              <a:solidFill>
                <a:srgbClr val="000000"/>
              </a:solidFill>
            </a:endParaRPr>
          </a:p>
        </p:txBody>
      </p:sp>
      <p:sp>
        <p:nvSpPr>
          <p:cNvPr id="68" name="Isosceles Triangle 67"/>
          <p:cNvSpPr/>
          <p:nvPr/>
        </p:nvSpPr>
        <p:spPr bwMode="auto">
          <a:xfrm rot="3927300">
            <a:off x="7457110" y="3580803"/>
            <a:ext cx="1974558" cy="3055044"/>
          </a:xfrm>
          <a:prstGeom prst="triangle">
            <a:avLst/>
          </a:prstGeom>
          <a:gradFill flip="none" rotWithShape="1">
            <a:gsLst>
              <a:gs pos="0">
                <a:schemeClr val="tx1"/>
              </a:gs>
              <a:gs pos="100000">
                <a:srgbClr val="FFFFFF"/>
              </a:gs>
            </a:gsLst>
            <a:lin ang="540000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88" tIns="45696" rIns="91388" bIns="45696" numCol="1" rtlCol="0" anchor="t" anchorCtr="0" compatLnSpc="1">
            <a:prstTxWarp prst="textNoShape">
              <a:avLst/>
            </a:prstTxWarp>
          </a:bodyPr>
          <a:lstStyle/>
          <a:p>
            <a:pPr defTabSz="913868" fontAlgn="base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lang="nl-NL" sz="1400" b="1">
              <a:solidFill>
                <a:srgbClr val="000000"/>
              </a:solidFill>
            </a:endParaRPr>
          </a:p>
        </p:txBody>
      </p:sp>
      <p:pic>
        <p:nvPicPr>
          <p:cNvPr id="75" name="Picture 7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71618" y="4880429"/>
            <a:ext cx="1814286" cy="1814286"/>
          </a:xfrm>
          <a:prstGeom prst="ellipse">
            <a:avLst/>
          </a:prstGeom>
        </p:spPr>
      </p:pic>
      <p:pic>
        <p:nvPicPr>
          <p:cNvPr id="76" name="Picture 10" descr="atom_model"/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738619" y="4528457"/>
            <a:ext cx="635001" cy="616858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" name="Picture 10" descr="atom_model"/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104086" y="3692359"/>
            <a:ext cx="1259114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3" name="Isosceles Triangle 82"/>
          <p:cNvSpPr/>
          <p:nvPr/>
        </p:nvSpPr>
        <p:spPr bwMode="auto">
          <a:xfrm rot="6419942">
            <a:off x="4756967" y="4600360"/>
            <a:ext cx="1299598" cy="1676132"/>
          </a:xfrm>
          <a:prstGeom prst="triangle">
            <a:avLst/>
          </a:prstGeom>
          <a:gradFill flip="none" rotWithShape="1">
            <a:gsLst>
              <a:gs pos="0">
                <a:schemeClr val="tx1"/>
              </a:gs>
              <a:gs pos="100000">
                <a:srgbClr val="FFFFFF"/>
              </a:gs>
            </a:gsLst>
            <a:lin ang="540000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88" tIns="45696" rIns="91388" bIns="45696" numCol="1" rtlCol="0" anchor="t" anchorCtr="0" compatLnSpc="1">
            <a:prstTxWarp prst="textNoShape">
              <a:avLst/>
            </a:prstTxWarp>
          </a:bodyPr>
          <a:lstStyle/>
          <a:p>
            <a:pPr defTabSz="913868" fontAlgn="base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lang="nl-NL" sz="1400" b="1">
              <a:solidFill>
                <a:srgbClr val="000000"/>
              </a:solidFill>
            </a:endParaRPr>
          </a:p>
        </p:txBody>
      </p:sp>
      <p:pic>
        <p:nvPicPr>
          <p:cNvPr id="82" name="Picture 81"/>
          <p:cNvPicPr>
            <a:picLocks noChangeAspect="1"/>
          </p:cNvPicPr>
          <p:nvPr/>
        </p:nvPicPr>
        <p:blipFill rotWithShape="1">
          <a:blip r:embed="rId8" cstate="screen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59078" y="4602071"/>
            <a:ext cx="1157498" cy="1185666"/>
          </a:xfrm>
          <a:prstGeom prst="ellipse">
            <a:avLst/>
          </a:prstGeom>
        </p:spPr>
      </p:pic>
      <p:pic>
        <p:nvPicPr>
          <p:cNvPr id="84" name="Picture 83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34986" y="4876804"/>
            <a:ext cx="1682445" cy="1814286"/>
          </a:xfrm>
          <a:prstGeom prst="ellipse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1721698">
            <a:off x="3941648" y="1008745"/>
            <a:ext cx="2343677" cy="2220685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4132402" y="754033"/>
            <a:ext cx="2002366" cy="461616"/>
          </a:xfrm>
          <a:prstGeom prst="rect">
            <a:avLst/>
          </a:prstGeom>
          <a:noFill/>
        </p:spPr>
        <p:txBody>
          <a:bodyPr wrap="none" lIns="91388" tIns="45696" rIns="91388" bIns="45696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nl-NL" sz="2400" i="1" dirty="0" smtClean="0">
                <a:solidFill>
                  <a:srgbClr val="000000"/>
                </a:solidFill>
                <a:latin typeface="Helvetica Neue Light"/>
                <a:cs typeface="Helvetica Neue Light"/>
              </a:rPr>
              <a:t>Anti-Molecule</a:t>
            </a:r>
            <a:endParaRPr lang="nl-NL" sz="2400" i="1" dirty="0">
              <a:solidFill>
                <a:srgbClr val="000000"/>
              </a:solidFill>
              <a:latin typeface="Helvetica Neue Light"/>
              <a:cs typeface="Helvetica Neue Light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8922726" y="577596"/>
            <a:ext cx="1519863" cy="461616"/>
          </a:xfrm>
          <a:prstGeom prst="rect">
            <a:avLst/>
          </a:prstGeom>
          <a:noFill/>
        </p:spPr>
        <p:txBody>
          <a:bodyPr wrap="none" lIns="91388" tIns="45696" rIns="91388" bIns="45696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nl-NL" sz="2400" i="1" dirty="0" smtClean="0">
                <a:solidFill>
                  <a:srgbClr val="000000"/>
                </a:solidFill>
                <a:latin typeface="Helvetica Neue Light"/>
                <a:cs typeface="Helvetica Neue Light"/>
              </a:rPr>
              <a:t>Anti-Atom</a:t>
            </a:r>
            <a:endParaRPr lang="nl-NL" sz="2400" i="1" dirty="0">
              <a:solidFill>
                <a:srgbClr val="000000"/>
              </a:solidFill>
              <a:latin typeface="Helvetica Neue Light"/>
              <a:cs typeface="Helvetica Neue Light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8619814" y="5839549"/>
            <a:ext cx="2003970" cy="830948"/>
          </a:xfrm>
          <a:prstGeom prst="rect">
            <a:avLst/>
          </a:prstGeom>
          <a:noFill/>
        </p:spPr>
        <p:txBody>
          <a:bodyPr wrap="none" lIns="91388" tIns="45696" rIns="91388" bIns="45696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nl-NL" sz="2400" i="1" dirty="0">
                <a:solidFill>
                  <a:srgbClr val="000000"/>
                </a:solidFill>
                <a:latin typeface="Helvetica Neue Light"/>
                <a:cs typeface="Helvetica Neue Light"/>
              </a:rPr>
              <a:t>Anti-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nl-NL" sz="2400" i="1" dirty="0" smtClean="0">
                <a:solidFill>
                  <a:srgbClr val="000000"/>
                </a:solidFill>
                <a:latin typeface="Helvetica Neue Light"/>
                <a:cs typeface="Helvetica Neue Light"/>
              </a:rPr>
              <a:t>Atom nucleus</a:t>
            </a:r>
            <a:endParaRPr lang="nl-NL" sz="2400" i="1" dirty="0">
              <a:solidFill>
                <a:srgbClr val="000000"/>
              </a:solidFill>
              <a:latin typeface="Helvetica Neue Light"/>
              <a:cs typeface="Helvetica Neue Light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306755" y="6267197"/>
            <a:ext cx="3528022" cy="461616"/>
          </a:xfrm>
          <a:prstGeom prst="rect">
            <a:avLst/>
          </a:prstGeom>
          <a:noFill/>
        </p:spPr>
        <p:txBody>
          <a:bodyPr wrap="none" lIns="91388" tIns="45696" rIns="91388" bIns="45696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nl-NL" sz="2400" i="1" dirty="0" err="1">
                <a:solidFill>
                  <a:srgbClr val="000000"/>
                </a:solidFill>
                <a:latin typeface="Helvetica Neue Light"/>
                <a:cs typeface="Helvetica Neue Light"/>
              </a:rPr>
              <a:t>Anti-Proton</a:t>
            </a:r>
            <a:r>
              <a:rPr lang="nl-NL" sz="2400" i="1" dirty="0">
                <a:solidFill>
                  <a:srgbClr val="000000"/>
                </a:solidFill>
                <a:latin typeface="Helvetica Neue Light"/>
                <a:cs typeface="Helvetica Neue Light"/>
              </a:rPr>
              <a:t>/anti-Neutron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279726" y="4168851"/>
            <a:ext cx="1598410" cy="461616"/>
          </a:xfrm>
          <a:prstGeom prst="rect">
            <a:avLst/>
          </a:prstGeom>
          <a:noFill/>
        </p:spPr>
        <p:txBody>
          <a:bodyPr wrap="none" lIns="91388" tIns="45696" rIns="91388" bIns="45696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i="1" dirty="0">
                <a:solidFill>
                  <a:srgbClr val="000000"/>
                </a:solidFill>
                <a:latin typeface="Helvetica Neue Light"/>
                <a:cs typeface="Helvetica Neue Light"/>
              </a:rPr>
              <a:t>Anti-Quark</a:t>
            </a:r>
          </a:p>
        </p:txBody>
      </p:sp>
      <p:sp>
        <p:nvSpPr>
          <p:cNvPr id="30" name="Title 1"/>
          <p:cNvSpPr txBox="1">
            <a:spLocks/>
          </p:cNvSpPr>
          <p:nvPr/>
        </p:nvSpPr>
        <p:spPr bwMode="auto">
          <a:xfrm>
            <a:off x="1015568" y="29970"/>
            <a:ext cx="7837161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9pPr>
          </a:lstStyle>
          <a:p>
            <a:r>
              <a:rPr lang="mr-IN" dirty="0">
                <a:solidFill>
                  <a:srgbClr val="000000"/>
                </a:solidFill>
                <a:cs typeface="Helvetica Neue Light"/>
              </a:rPr>
              <a:t>…</a:t>
            </a:r>
            <a:r>
              <a:rPr lang="en-US" dirty="0">
                <a:solidFill>
                  <a:srgbClr val="000000"/>
                </a:solidFill>
                <a:cs typeface="Helvetica Neue Light"/>
              </a:rPr>
              <a:t> </a:t>
            </a:r>
            <a:r>
              <a:rPr lang="en-US" dirty="0" smtClean="0">
                <a:solidFill>
                  <a:srgbClr val="000000"/>
                </a:solidFill>
                <a:cs typeface="Helvetica Neue Light"/>
              </a:rPr>
              <a:t>a world of antimatter</a:t>
            </a:r>
            <a:endParaRPr lang="nl-NL" dirty="0">
              <a:solidFill>
                <a:srgbClr val="000000"/>
              </a:solidFill>
              <a:cs typeface="Helvetica Neue Light"/>
            </a:endParaRPr>
          </a:p>
        </p:txBody>
      </p:sp>
      <p:sp>
        <p:nvSpPr>
          <p:cNvPr id="23" name="Text Box 80"/>
          <p:cNvSpPr txBox="1">
            <a:spLocks noChangeArrowheads="1"/>
          </p:cNvSpPr>
          <p:nvPr/>
        </p:nvSpPr>
        <p:spPr bwMode="auto">
          <a:xfrm>
            <a:off x="265994" y="5651596"/>
            <a:ext cx="2178802" cy="954107"/>
          </a:xfrm>
          <a:prstGeom prst="rect">
            <a:avLst/>
          </a:prstGeom>
          <a:noFill/>
          <a:ln w="25400" algn="ctr">
            <a:solidFill>
              <a:srgbClr val="FFFF99"/>
            </a:solidFill>
            <a:miter lim="800000"/>
            <a:headEnd/>
            <a:tailEnd/>
          </a:ln>
          <a:effectLst>
            <a:glow rad="127000">
              <a:srgbClr val="FFFF99"/>
            </a:glow>
          </a:effec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i="1" dirty="0" smtClean="0">
                <a:solidFill>
                  <a:srgbClr val="FFFCCE"/>
                </a:solidFill>
              </a:rPr>
              <a:t>Identical</a:t>
            </a:r>
            <a:endParaRPr lang="en-US" sz="2800" b="1" i="1" dirty="0">
              <a:solidFill>
                <a:srgbClr val="FFFCCE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i="1" dirty="0">
                <a:solidFill>
                  <a:srgbClr val="FFFCCE"/>
                </a:solidFill>
              </a:rPr>
              <a:t> </a:t>
            </a:r>
            <a:r>
              <a:rPr lang="en-US" sz="2800" b="1" i="1" dirty="0" smtClean="0">
                <a:solidFill>
                  <a:srgbClr val="FFFCCE"/>
                </a:solidFill>
              </a:rPr>
              <a:t>anti-world</a:t>
            </a:r>
            <a:endParaRPr lang="en-US" sz="2800" b="1" i="1" dirty="0">
              <a:solidFill>
                <a:srgbClr val="FFFCCE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8928553" y="2445315"/>
            <a:ext cx="1257868" cy="830948"/>
          </a:xfrm>
          <a:prstGeom prst="rect">
            <a:avLst/>
          </a:prstGeom>
          <a:noFill/>
        </p:spPr>
        <p:txBody>
          <a:bodyPr wrap="none" lIns="91388" tIns="45696" rIns="91388" bIns="45696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nl-NL" sz="2400" i="1" dirty="0">
                <a:solidFill>
                  <a:srgbClr val="000000"/>
                </a:solidFill>
                <a:latin typeface="Helvetica Neue Light"/>
                <a:cs typeface="Helvetica Neue Light"/>
              </a:rPr>
              <a:t>Anti-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nl-NL" sz="2400" i="1" dirty="0" err="1" smtClean="0">
                <a:solidFill>
                  <a:srgbClr val="000000"/>
                </a:solidFill>
                <a:latin typeface="Helvetica Neue Light"/>
                <a:cs typeface="Helvetica Neue Light"/>
              </a:rPr>
              <a:t>Electron</a:t>
            </a:r>
            <a:endParaRPr lang="nl-NL" sz="2400" i="1" dirty="0">
              <a:solidFill>
                <a:srgbClr val="000000"/>
              </a:solidFill>
              <a:latin typeface="Helvetica Neue Light"/>
              <a:cs typeface="Helvetica Neue Light"/>
            </a:endParaRPr>
          </a:p>
        </p:txBody>
      </p:sp>
    </p:spTree>
    <p:extLst>
      <p:ext uri="{BB962C8B-B14F-4D97-AF65-F5344CB8AC3E}">
        <p14:creationId xmlns:p14="http://schemas.microsoft.com/office/powerpoint/2010/main" val="93237075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rgbClr val="3366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Isosceles Triangle 66"/>
          <p:cNvSpPr/>
          <p:nvPr/>
        </p:nvSpPr>
        <p:spPr bwMode="auto">
          <a:xfrm rot="20550684">
            <a:off x="7513609" y="1596663"/>
            <a:ext cx="2417692" cy="3137412"/>
          </a:xfrm>
          <a:prstGeom prst="triangle">
            <a:avLst/>
          </a:prstGeom>
          <a:gradFill flip="none" rotWithShape="1">
            <a:gsLst>
              <a:gs pos="0">
                <a:schemeClr val="tx1"/>
              </a:gs>
              <a:gs pos="100000">
                <a:srgbClr val="FFFFFF"/>
              </a:gs>
            </a:gsLst>
            <a:lin ang="540000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88" tIns="45696" rIns="91388" bIns="45696" numCol="1" rtlCol="0" anchor="t" anchorCtr="0" compatLnSpc="1">
            <a:prstTxWarp prst="textNoShape">
              <a:avLst/>
            </a:prstTxWarp>
          </a:bodyPr>
          <a:lstStyle/>
          <a:p>
            <a:pPr defTabSz="913868" fontAlgn="base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lang="nl-NL" sz="1400" b="1">
              <a:solidFill>
                <a:srgbClr val="000000"/>
              </a:solidFill>
            </a:endParaRPr>
          </a:p>
        </p:txBody>
      </p:sp>
      <p:sp>
        <p:nvSpPr>
          <p:cNvPr id="66" name="Isosceles Triangle 65"/>
          <p:cNvSpPr/>
          <p:nvPr/>
        </p:nvSpPr>
        <p:spPr bwMode="auto">
          <a:xfrm rot="15759751">
            <a:off x="5329949" y="782341"/>
            <a:ext cx="2660101" cy="2217020"/>
          </a:xfrm>
          <a:prstGeom prst="triangle">
            <a:avLst/>
          </a:prstGeom>
          <a:gradFill flip="none" rotWithShape="1">
            <a:gsLst>
              <a:gs pos="0">
                <a:schemeClr val="tx1"/>
              </a:gs>
              <a:gs pos="100000">
                <a:srgbClr val="FFFFFF"/>
              </a:gs>
            </a:gsLst>
            <a:lin ang="540000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88" tIns="45696" rIns="91388" bIns="45696" numCol="1" rtlCol="0" anchor="t" anchorCtr="0" compatLnSpc="1">
            <a:prstTxWarp prst="textNoShape">
              <a:avLst/>
            </a:prstTxWarp>
          </a:bodyPr>
          <a:lstStyle/>
          <a:p>
            <a:pPr defTabSz="913868" fontAlgn="base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lang="nl-NL" sz="1400" b="1">
              <a:solidFill>
                <a:srgbClr val="000000"/>
              </a:solidFill>
            </a:endParaRPr>
          </a:p>
        </p:txBody>
      </p:sp>
      <p:sp>
        <p:nvSpPr>
          <p:cNvPr id="33" name="Oval 32"/>
          <p:cNvSpPr/>
          <p:nvPr/>
        </p:nvSpPr>
        <p:spPr bwMode="auto">
          <a:xfrm>
            <a:off x="7083989" y="381000"/>
            <a:ext cx="914400" cy="914400"/>
          </a:xfrm>
          <a:prstGeom prst="ellips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88" tIns="45696" rIns="91388" bIns="45696" numCol="1" rtlCol="0" anchor="t" anchorCtr="0" compatLnSpc="1">
            <a:prstTxWarp prst="textNoShape">
              <a:avLst/>
            </a:prstTxWarp>
          </a:bodyPr>
          <a:lstStyle/>
          <a:p>
            <a:pPr defTabSz="913868" fontAlgn="base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lang="nl-NL" sz="1400" b="1">
              <a:solidFill>
                <a:srgbClr val="000000"/>
              </a:solidFill>
            </a:endParaRP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2" cstate="screen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77594" y="312062"/>
            <a:ext cx="3226919" cy="3033485"/>
          </a:xfrm>
          <a:prstGeom prst="rect">
            <a:avLst/>
          </a:prstGeom>
        </p:spPr>
      </p:pic>
      <p:pic>
        <p:nvPicPr>
          <p:cNvPr id="12" name="Picture 10" descr="atom_model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03189" y="3701142"/>
            <a:ext cx="20574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4" cstate="screen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49994" y="1066800"/>
            <a:ext cx="1790277" cy="4724400"/>
          </a:xfrm>
          <a:prstGeom prst="rect">
            <a:avLst/>
          </a:prstGeom>
        </p:spPr>
      </p:pic>
      <p:sp>
        <p:nvSpPr>
          <p:cNvPr id="65" name="Isosceles Triangle 64"/>
          <p:cNvSpPr/>
          <p:nvPr/>
        </p:nvSpPr>
        <p:spPr bwMode="auto">
          <a:xfrm rot="15759751">
            <a:off x="3039947" y="1295192"/>
            <a:ext cx="2024742" cy="1752600"/>
          </a:xfrm>
          <a:prstGeom prst="triangle">
            <a:avLst/>
          </a:prstGeom>
          <a:gradFill flip="none" rotWithShape="1">
            <a:gsLst>
              <a:gs pos="0">
                <a:schemeClr val="tx1"/>
              </a:gs>
              <a:gs pos="100000">
                <a:srgbClr val="FFFFFF"/>
              </a:gs>
            </a:gsLst>
            <a:lin ang="540000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88" tIns="45696" rIns="91388" bIns="45696" numCol="1" rtlCol="0" anchor="t" anchorCtr="0" compatLnSpc="1">
            <a:prstTxWarp prst="textNoShape">
              <a:avLst/>
            </a:prstTxWarp>
          </a:bodyPr>
          <a:lstStyle/>
          <a:p>
            <a:pPr defTabSz="913868" fontAlgn="base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lang="nl-NL" sz="1400" b="1">
              <a:solidFill>
                <a:srgbClr val="000000"/>
              </a:solidFill>
            </a:endParaRPr>
          </a:p>
        </p:txBody>
      </p:sp>
      <p:sp>
        <p:nvSpPr>
          <p:cNvPr id="68" name="Isosceles Triangle 67"/>
          <p:cNvSpPr/>
          <p:nvPr/>
        </p:nvSpPr>
        <p:spPr bwMode="auto">
          <a:xfrm rot="3927300">
            <a:off x="7457110" y="3580803"/>
            <a:ext cx="1974558" cy="3055044"/>
          </a:xfrm>
          <a:prstGeom prst="triangle">
            <a:avLst/>
          </a:prstGeom>
          <a:gradFill flip="none" rotWithShape="1">
            <a:gsLst>
              <a:gs pos="0">
                <a:schemeClr val="tx1"/>
              </a:gs>
              <a:gs pos="100000">
                <a:srgbClr val="FFFFFF"/>
              </a:gs>
            </a:gsLst>
            <a:lin ang="540000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88" tIns="45696" rIns="91388" bIns="45696" numCol="1" rtlCol="0" anchor="t" anchorCtr="0" compatLnSpc="1">
            <a:prstTxWarp prst="textNoShape">
              <a:avLst/>
            </a:prstTxWarp>
          </a:bodyPr>
          <a:lstStyle/>
          <a:p>
            <a:pPr defTabSz="913868" fontAlgn="base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lang="nl-NL" sz="1400" b="1">
              <a:solidFill>
                <a:srgbClr val="000000"/>
              </a:solidFill>
            </a:endParaRPr>
          </a:p>
        </p:txBody>
      </p:sp>
      <p:pic>
        <p:nvPicPr>
          <p:cNvPr id="75" name="Picture 7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71618" y="4880429"/>
            <a:ext cx="1814286" cy="1814286"/>
          </a:xfrm>
          <a:prstGeom prst="ellipse">
            <a:avLst/>
          </a:prstGeom>
        </p:spPr>
      </p:pic>
      <p:pic>
        <p:nvPicPr>
          <p:cNvPr id="76" name="Picture 10" descr="atom_model"/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738619" y="4528457"/>
            <a:ext cx="635001" cy="616858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" name="Picture 10" descr="atom_model"/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104086" y="3692359"/>
            <a:ext cx="1259114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3" name="Isosceles Triangle 82"/>
          <p:cNvSpPr/>
          <p:nvPr/>
        </p:nvSpPr>
        <p:spPr bwMode="auto">
          <a:xfrm rot="6419942">
            <a:off x="4756967" y="4600360"/>
            <a:ext cx="1299598" cy="1676132"/>
          </a:xfrm>
          <a:prstGeom prst="triangle">
            <a:avLst/>
          </a:prstGeom>
          <a:gradFill flip="none" rotWithShape="1">
            <a:gsLst>
              <a:gs pos="0">
                <a:schemeClr val="tx1"/>
              </a:gs>
              <a:gs pos="100000">
                <a:srgbClr val="FFFFFF"/>
              </a:gs>
            </a:gsLst>
            <a:lin ang="540000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88" tIns="45696" rIns="91388" bIns="45696" numCol="1" rtlCol="0" anchor="t" anchorCtr="0" compatLnSpc="1">
            <a:prstTxWarp prst="textNoShape">
              <a:avLst/>
            </a:prstTxWarp>
          </a:bodyPr>
          <a:lstStyle/>
          <a:p>
            <a:pPr defTabSz="913868" fontAlgn="base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lang="nl-NL" sz="1400" b="1">
              <a:solidFill>
                <a:srgbClr val="000000"/>
              </a:solidFill>
            </a:endParaRPr>
          </a:p>
        </p:txBody>
      </p:sp>
      <p:pic>
        <p:nvPicPr>
          <p:cNvPr id="82" name="Picture 81"/>
          <p:cNvPicPr>
            <a:picLocks noChangeAspect="1"/>
          </p:cNvPicPr>
          <p:nvPr/>
        </p:nvPicPr>
        <p:blipFill rotWithShape="1">
          <a:blip r:embed="rId8" cstate="screen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59078" y="4602071"/>
            <a:ext cx="1157498" cy="1185666"/>
          </a:xfrm>
          <a:prstGeom prst="ellipse">
            <a:avLst/>
          </a:prstGeom>
        </p:spPr>
      </p:pic>
      <p:pic>
        <p:nvPicPr>
          <p:cNvPr id="84" name="Picture 83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34986" y="4876804"/>
            <a:ext cx="1682445" cy="1814286"/>
          </a:xfrm>
          <a:prstGeom prst="ellipse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1721698">
            <a:off x="3941648" y="1008745"/>
            <a:ext cx="2343677" cy="2220685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4132402" y="754033"/>
            <a:ext cx="2002366" cy="461616"/>
          </a:xfrm>
          <a:prstGeom prst="rect">
            <a:avLst/>
          </a:prstGeom>
          <a:noFill/>
        </p:spPr>
        <p:txBody>
          <a:bodyPr wrap="none" lIns="91388" tIns="45696" rIns="91388" bIns="45696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nl-NL" sz="2400" i="1" dirty="0" smtClean="0">
                <a:solidFill>
                  <a:srgbClr val="000000"/>
                </a:solidFill>
                <a:latin typeface="Helvetica Neue Light"/>
                <a:cs typeface="Helvetica Neue Light"/>
              </a:rPr>
              <a:t>Anti-Molecule</a:t>
            </a:r>
            <a:endParaRPr lang="nl-NL" sz="2400" i="1" dirty="0">
              <a:solidFill>
                <a:srgbClr val="000000"/>
              </a:solidFill>
              <a:latin typeface="Helvetica Neue Light"/>
              <a:cs typeface="Helvetica Neue Light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8922726" y="577596"/>
            <a:ext cx="1519863" cy="461616"/>
          </a:xfrm>
          <a:prstGeom prst="rect">
            <a:avLst/>
          </a:prstGeom>
          <a:noFill/>
        </p:spPr>
        <p:txBody>
          <a:bodyPr wrap="none" lIns="91388" tIns="45696" rIns="91388" bIns="45696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nl-NL" sz="2400" i="1" dirty="0" smtClean="0">
                <a:solidFill>
                  <a:srgbClr val="000000"/>
                </a:solidFill>
                <a:latin typeface="Helvetica Neue Light"/>
                <a:cs typeface="Helvetica Neue Light"/>
              </a:rPr>
              <a:t>Anti-Atom</a:t>
            </a:r>
            <a:endParaRPr lang="nl-NL" sz="2400" i="1" dirty="0">
              <a:solidFill>
                <a:srgbClr val="000000"/>
              </a:solidFill>
              <a:latin typeface="Helvetica Neue Light"/>
              <a:cs typeface="Helvetica Neue Light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8619814" y="5839549"/>
            <a:ext cx="2003970" cy="830948"/>
          </a:xfrm>
          <a:prstGeom prst="rect">
            <a:avLst/>
          </a:prstGeom>
          <a:noFill/>
        </p:spPr>
        <p:txBody>
          <a:bodyPr wrap="none" lIns="91388" tIns="45696" rIns="91388" bIns="45696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nl-NL" sz="2400" i="1" dirty="0">
                <a:solidFill>
                  <a:srgbClr val="000000"/>
                </a:solidFill>
                <a:latin typeface="Helvetica Neue Light"/>
                <a:cs typeface="Helvetica Neue Light"/>
              </a:rPr>
              <a:t>Anti-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nl-NL" sz="2400" i="1" dirty="0" smtClean="0">
                <a:solidFill>
                  <a:srgbClr val="000000"/>
                </a:solidFill>
                <a:latin typeface="Helvetica Neue Light"/>
                <a:cs typeface="Helvetica Neue Light"/>
              </a:rPr>
              <a:t>Atom nucleus</a:t>
            </a:r>
            <a:endParaRPr lang="nl-NL" sz="2400" i="1" dirty="0">
              <a:solidFill>
                <a:srgbClr val="000000"/>
              </a:solidFill>
              <a:latin typeface="Helvetica Neue Light"/>
              <a:cs typeface="Helvetica Neue Light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306755" y="6267197"/>
            <a:ext cx="3528022" cy="461616"/>
          </a:xfrm>
          <a:prstGeom prst="rect">
            <a:avLst/>
          </a:prstGeom>
          <a:noFill/>
        </p:spPr>
        <p:txBody>
          <a:bodyPr wrap="none" lIns="91388" tIns="45696" rIns="91388" bIns="45696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nl-NL" sz="2400" i="1" dirty="0" err="1">
                <a:solidFill>
                  <a:srgbClr val="000000"/>
                </a:solidFill>
                <a:latin typeface="Helvetica Neue Light"/>
                <a:cs typeface="Helvetica Neue Light"/>
              </a:rPr>
              <a:t>Anti-Proton</a:t>
            </a:r>
            <a:r>
              <a:rPr lang="nl-NL" sz="2400" i="1" dirty="0">
                <a:solidFill>
                  <a:srgbClr val="000000"/>
                </a:solidFill>
                <a:latin typeface="Helvetica Neue Light"/>
                <a:cs typeface="Helvetica Neue Light"/>
              </a:rPr>
              <a:t>/anti-Neutron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279726" y="4168851"/>
            <a:ext cx="1598410" cy="461616"/>
          </a:xfrm>
          <a:prstGeom prst="rect">
            <a:avLst/>
          </a:prstGeom>
          <a:noFill/>
        </p:spPr>
        <p:txBody>
          <a:bodyPr wrap="none" lIns="91388" tIns="45696" rIns="91388" bIns="45696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i="1" dirty="0">
                <a:solidFill>
                  <a:srgbClr val="000000"/>
                </a:solidFill>
                <a:latin typeface="Helvetica Neue Light"/>
                <a:cs typeface="Helvetica Neue Light"/>
              </a:rPr>
              <a:t>Anti-Quark</a:t>
            </a:r>
          </a:p>
        </p:txBody>
      </p:sp>
      <p:sp>
        <p:nvSpPr>
          <p:cNvPr id="30" name="Title 1"/>
          <p:cNvSpPr txBox="1">
            <a:spLocks/>
          </p:cNvSpPr>
          <p:nvPr/>
        </p:nvSpPr>
        <p:spPr bwMode="auto">
          <a:xfrm>
            <a:off x="1015568" y="29970"/>
            <a:ext cx="7837161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9pPr>
          </a:lstStyle>
          <a:p>
            <a:r>
              <a:rPr lang="mr-IN" dirty="0">
                <a:solidFill>
                  <a:srgbClr val="000000"/>
                </a:solidFill>
                <a:cs typeface="Helvetica Neue Light"/>
              </a:rPr>
              <a:t>…</a:t>
            </a:r>
            <a:r>
              <a:rPr lang="en-US" dirty="0">
                <a:solidFill>
                  <a:srgbClr val="000000"/>
                </a:solidFill>
                <a:cs typeface="Helvetica Neue Light"/>
              </a:rPr>
              <a:t> </a:t>
            </a:r>
            <a:r>
              <a:rPr lang="en-US" dirty="0" smtClean="0">
                <a:solidFill>
                  <a:srgbClr val="000000"/>
                </a:solidFill>
                <a:cs typeface="Helvetica Neue Light"/>
              </a:rPr>
              <a:t>a world of antimatter</a:t>
            </a:r>
            <a:endParaRPr lang="nl-NL" dirty="0">
              <a:solidFill>
                <a:srgbClr val="000000"/>
              </a:solidFill>
              <a:cs typeface="Helvetica Neue Light"/>
            </a:endParaRPr>
          </a:p>
        </p:txBody>
      </p:sp>
      <p:sp>
        <p:nvSpPr>
          <p:cNvPr id="23" name="Text Box 80"/>
          <p:cNvSpPr txBox="1">
            <a:spLocks noChangeArrowheads="1"/>
          </p:cNvSpPr>
          <p:nvPr/>
        </p:nvSpPr>
        <p:spPr bwMode="auto">
          <a:xfrm>
            <a:off x="265994" y="5651596"/>
            <a:ext cx="2382383" cy="954107"/>
          </a:xfrm>
          <a:prstGeom prst="rect">
            <a:avLst/>
          </a:prstGeom>
          <a:noFill/>
          <a:ln w="25400" algn="ctr">
            <a:solidFill>
              <a:srgbClr val="FFFF99"/>
            </a:solidFill>
            <a:miter lim="800000"/>
            <a:headEnd/>
            <a:tailEnd/>
          </a:ln>
          <a:effectLst>
            <a:glow rad="127000">
              <a:srgbClr val="FFFF99"/>
            </a:glow>
          </a:effec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i="1" dirty="0" smtClean="0">
                <a:solidFill>
                  <a:srgbClr val="FFFCCE"/>
                </a:solidFill>
              </a:rPr>
              <a:t>Identical</a:t>
            </a:r>
            <a:endParaRPr lang="en-US" sz="2800" b="1" i="1" dirty="0">
              <a:solidFill>
                <a:srgbClr val="FFFCCE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i="1" dirty="0">
                <a:solidFill>
                  <a:srgbClr val="FFFCCE"/>
                </a:solidFill>
              </a:rPr>
              <a:t> </a:t>
            </a:r>
            <a:r>
              <a:rPr lang="en-US" sz="2800" b="1" i="1" dirty="0" smtClean="0">
                <a:solidFill>
                  <a:srgbClr val="FFFCCE"/>
                </a:solidFill>
              </a:rPr>
              <a:t>anti-world?</a:t>
            </a:r>
            <a:endParaRPr lang="en-US" sz="2800" b="1" i="1" dirty="0">
              <a:solidFill>
                <a:srgbClr val="FFFCCE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8928553" y="2445315"/>
            <a:ext cx="1257868" cy="830948"/>
          </a:xfrm>
          <a:prstGeom prst="rect">
            <a:avLst/>
          </a:prstGeom>
          <a:noFill/>
        </p:spPr>
        <p:txBody>
          <a:bodyPr wrap="none" lIns="91388" tIns="45696" rIns="91388" bIns="45696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nl-NL" sz="2400" i="1" dirty="0">
                <a:solidFill>
                  <a:srgbClr val="000000"/>
                </a:solidFill>
                <a:latin typeface="Helvetica Neue Light"/>
                <a:cs typeface="Helvetica Neue Light"/>
              </a:rPr>
              <a:t>Anti-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nl-NL" sz="2400" i="1" dirty="0" err="1" smtClean="0">
                <a:solidFill>
                  <a:srgbClr val="000000"/>
                </a:solidFill>
                <a:latin typeface="Helvetica Neue Light"/>
                <a:cs typeface="Helvetica Neue Light"/>
              </a:rPr>
              <a:t>Electron</a:t>
            </a:r>
            <a:endParaRPr lang="nl-NL" sz="2400" i="1" dirty="0">
              <a:solidFill>
                <a:srgbClr val="000000"/>
              </a:solidFill>
              <a:latin typeface="Helvetica Neue Light"/>
              <a:cs typeface="Helvetica Neue Light"/>
            </a:endParaRPr>
          </a:p>
        </p:txBody>
      </p:sp>
      <p:pic>
        <p:nvPicPr>
          <p:cNvPr id="31" name="Picture 11" descr="CartoonCP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332526" y="701858"/>
            <a:ext cx="5097100" cy="49686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1049736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21 cctober, 2006</a:t>
            </a:r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Waar is de Anti-materie heen?</a:t>
            </a:r>
          </a:p>
        </p:txBody>
      </p:sp>
      <p:pic>
        <p:nvPicPr>
          <p:cNvPr id="602114" name="Picture 2" descr="cerntoda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68851"/>
            <a:ext cx="12216980" cy="7658943"/>
          </a:xfrm>
          <a:prstGeom prst="rect">
            <a:avLst/>
          </a:prstGeom>
          <a:noFill/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299557" y="-168851"/>
            <a:ext cx="2892443" cy="183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352018" y="584125"/>
            <a:ext cx="4608286" cy="600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kern="0" dirty="0">
                <a:solidFill>
                  <a:schemeClr val="bg1"/>
                </a:solidFill>
              </a:rPr>
              <a:t>CERN: </a:t>
            </a:r>
            <a:r>
              <a:rPr lang="en-US" sz="2800" b="1" i="1" kern="0" dirty="0" smtClean="0">
                <a:solidFill>
                  <a:srgbClr val="FFFF00"/>
                </a:solidFill>
              </a:rPr>
              <a:t>the lab</a:t>
            </a:r>
            <a:endParaRPr lang="en-US" sz="2800" b="1" i="1" kern="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96380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rn-lhc-aerial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3752" y="-524660"/>
            <a:ext cx="12240742" cy="8741930"/>
          </a:xfrm>
          <a:prstGeom prst="rect">
            <a:avLst/>
          </a:prstGeom>
        </p:spPr>
      </p:pic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352018" y="584125"/>
            <a:ext cx="4608286" cy="600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kern="0" dirty="0">
                <a:solidFill>
                  <a:schemeClr val="bg1"/>
                </a:solidFill>
              </a:rPr>
              <a:t>CERN: </a:t>
            </a:r>
            <a:r>
              <a:rPr lang="en-US" sz="2800" b="1" i="1" kern="0" dirty="0" smtClean="0">
                <a:solidFill>
                  <a:srgbClr val="FFFF00"/>
                </a:solidFill>
              </a:rPr>
              <a:t>the </a:t>
            </a:r>
            <a:r>
              <a:rPr lang="en-US" sz="2800" b="1" i="1" kern="0" dirty="0">
                <a:solidFill>
                  <a:srgbClr val="FFFF00"/>
                </a:solidFill>
              </a:rPr>
              <a:t>LHC </a:t>
            </a:r>
            <a:r>
              <a:rPr lang="en-US" sz="2800" b="1" i="1" kern="0" dirty="0" smtClean="0">
                <a:solidFill>
                  <a:srgbClr val="FFFF00"/>
                </a:solidFill>
              </a:rPr>
              <a:t>collider</a:t>
            </a:r>
            <a:endParaRPr lang="en-US" sz="2800" b="1" i="1" kern="0" dirty="0">
              <a:solidFill>
                <a:srgbClr val="FFFF00"/>
              </a:solidFill>
            </a:endParaRPr>
          </a:p>
        </p:txBody>
      </p:sp>
      <p:pic>
        <p:nvPicPr>
          <p:cNvPr id="4" name="Image" descr="Image"/>
          <p:cNvPicPr>
            <a:picLocks noChangeAspect="1"/>
          </p:cNvPicPr>
          <p:nvPr/>
        </p:nvPicPr>
        <p:blipFill>
          <a:blip r:embed="rId3">
            <a:extLst/>
          </a:blip>
          <a:srcRect l="9731" t="12722" r="4839" b="13736"/>
          <a:stretch>
            <a:fillRect/>
          </a:stretch>
        </p:blipFill>
        <p:spPr>
          <a:xfrm>
            <a:off x="3904690" y="821390"/>
            <a:ext cx="6012816" cy="388206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2" h="21547" extrusionOk="0">
                <a:moveTo>
                  <a:pt x="4842" y="3"/>
                </a:moveTo>
                <a:cubicBezTo>
                  <a:pt x="4809" y="19"/>
                  <a:pt x="4825" y="94"/>
                  <a:pt x="4892" y="237"/>
                </a:cubicBezTo>
                <a:cubicBezTo>
                  <a:pt x="4946" y="352"/>
                  <a:pt x="5007" y="502"/>
                  <a:pt x="5027" y="572"/>
                </a:cubicBezTo>
                <a:cubicBezTo>
                  <a:pt x="5060" y="685"/>
                  <a:pt x="5221" y="1074"/>
                  <a:pt x="5409" y="1496"/>
                </a:cubicBezTo>
                <a:cubicBezTo>
                  <a:pt x="5445" y="1578"/>
                  <a:pt x="5609" y="1930"/>
                  <a:pt x="5771" y="2277"/>
                </a:cubicBezTo>
                <a:cubicBezTo>
                  <a:pt x="5934" y="2623"/>
                  <a:pt x="6118" y="3042"/>
                  <a:pt x="6179" y="3208"/>
                </a:cubicBezTo>
                <a:cubicBezTo>
                  <a:pt x="6240" y="3373"/>
                  <a:pt x="6418" y="3789"/>
                  <a:pt x="6576" y="4133"/>
                </a:cubicBezTo>
                <a:cubicBezTo>
                  <a:pt x="6734" y="4477"/>
                  <a:pt x="6873" y="4801"/>
                  <a:pt x="6885" y="4853"/>
                </a:cubicBezTo>
                <a:cubicBezTo>
                  <a:pt x="6898" y="4906"/>
                  <a:pt x="6950" y="5035"/>
                  <a:pt x="7001" y="5141"/>
                </a:cubicBezTo>
                <a:cubicBezTo>
                  <a:pt x="7092" y="5328"/>
                  <a:pt x="7092" y="5459"/>
                  <a:pt x="7000" y="5459"/>
                </a:cubicBezTo>
                <a:cubicBezTo>
                  <a:pt x="6976" y="5459"/>
                  <a:pt x="6898" y="5372"/>
                  <a:pt x="6828" y="5266"/>
                </a:cubicBezTo>
                <a:cubicBezTo>
                  <a:pt x="6758" y="5161"/>
                  <a:pt x="6700" y="5106"/>
                  <a:pt x="6700" y="5145"/>
                </a:cubicBezTo>
                <a:cubicBezTo>
                  <a:pt x="6700" y="5222"/>
                  <a:pt x="6765" y="5346"/>
                  <a:pt x="7037" y="5789"/>
                </a:cubicBezTo>
                <a:cubicBezTo>
                  <a:pt x="7267" y="6164"/>
                  <a:pt x="7430" y="6549"/>
                  <a:pt x="7456" y="6777"/>
                </a:cubicBezTo>
                <a:cubicBezTo>
                  <a:pt x="7500" y="7158"/>
                  <a:pt x="7303" y="7040"/>
                  <a:pt x="6947" y="6471"/>
                </a:cubicBezTo>
                <a:cubicBezTo>
                  <a:pt x="6600" y="5916"/>
                  <a:pt x="6382" y="5600"/>
                  <a:pt x="6396" y="5671"/>
                </a:cubicBezTo>
                <a:cubicBezTo>
                  <a:pt x="6403" y="5705"/>
                  <a:pt x="6344" y="5837"/>
                  <a:pt x="6265" y="5963"/>
                </a:cubicBezTo>
                <a:lnTo>
                  <a:pt x="6120" y="6194"/>
                </a:lnTo>
                <a:lnTo>
                  <a:pt x="5838" y="5915"/>
                </a:lnTo>
                <a:cubicBezTo>
                  <a:pt x="5683" y="5762"/>
                  <a:pt x="5450" y="5517"/>
                  <a:pt x="5322" y="5371"/>
                </a:cubicBezTo>
                <a:cubicBezTo>
                  <a:pt x="5194" y="5225"/>
                  <a:pt x="4924" y="4926"/>
                  <a:pt x="4721" y="4708"/>
                </a:cubicBezTo>
                <a:cubicBezTo>
                  <a:pt x="4518" y="4489"/>
                  <a:pt x="4247" y="4191"/>
                  <a:pt x="4119" y="4046"/>
                </a:cubicBezTo>
                <a:cubicBezTo>
                  <a:pt x="3846" y="3735"/>
                  <a:pt x="3673" y="3577"/>
                  <a:pt x="3648" y="3616"/>
                </a:cubicBezTo>
                <a:cubicBezTo>
                  <a:pt x="3638" y="3631"/>
                  <a:pt x="3714" y="3743"/>
                  <a:pt x="3817" y="3864"/>
                </a:cubicBezTo>
                <a:cubicBezTo>
                  <a:pt x="4332" y="4473"/>
                  <a:pt x="4652" y="4842"/>
                  <a:pt x="4780" y="4978"/>
                </a:cubicBezTo>
                <a:cubicBezTo>
                  <a:pt x="4858" y="5061"/>
                  <a:pt x="5029" y="5250"/>
                  <a:pt x="5161" y="5399"/>
                </a:cubicBezTo>
                <a:cubicBezTo>
                  <a:pt x="5292" y="5548"/>
                  <a:pt x="5470" y="5745"/>
                  <a:pt x="5555" y="5836"/>
                </a:cubicBezTo>
                <a:cubicBezTo>
                  <a:pt x="5843" y="6144"/>
                  <a:pt x="5948" y="6271"/>
                  <a:pt x="6063" y="6454"/>
                </a:cubicBezTo>
                <a:cubicBezTo>
                  <a:pt x="6127" y="6554"/>
                  <a:pt x="6207" y="6653"/>
                  <a:pt x="6241" y="6674"/>
                </a:cubicBezTo>
                <a:cubicBezTo>
                  <a:pt x="6276" y="6694"/>
                  <a:pt x="6333" y="6845"/>
                  <a:pt x="6368" y="7008"/>
                </a:cubicBezTo>
                <a:cubicBezTo>
                  <a:pt x="6439" y="7339"/>
                  <a:pt x="6501" y="7442"/>
                  <a:pt x="6700" y="7561"/>
                </a:cubicBezTo>
                <a:cubicBezTo>
                  <a:pt x="6775" y="7605"/>
                  <a:pt x="6890" y="7712"/>
                  <a:pt x="6956" y="7796"/>
                </a:cubicBezTo>
                <a:cubicBezTo>
                  <a:pt x="7023" y="7881"/>
                  <a:pt x="7175" y="8067"/>
                  <a:pt x="7293" y="8211"/>
                </a:cubicBezTo>
                <a:cubicBezTo>
                  <a:pt x="7435" y="8382"/>
                  <a:pt x="7531" y="8554"/>
                  <a:pt x="7571" y="8711"/>
                </a:cubicBezTo>
                <a:cubicBezTo>
                  <a:pt x="7605" y="8842"/>
                  <a:pt x="7702" y="9093"/>
                  <a:pt x="7785" y="9269"/>
                </a:cubicBezTo>
                <a:cubicBezTo>
                  <a:pt x="7869" y="9444"/>
                  <a:pt x="7927" y="9604"/>
                  <a:pt x="7914" y="9624"/>
                </a:cubicBezTo>
                <a:cubicBezTo>
                  <a:pt x="7866" y="9698"/>
                  <a:pt x="7600" y="9658"/>
                  <a:pt x="7299" y="9532"/>
                </a:cubicBezTo>
                <a:cubicBezTo>
                  <a:pt x="6104" y="9031"/>
                  <a:pt x="6025" y="9008"/>
                  <a:pt x="5971" y="9128"/>
                </a:cubicBezTo>
                <a:cubicBezTo>
                  <a:pt x="5927" y="9224"/>
                  <a:pt x="5881" y="9237"/>
                  <a:pt x="5668" y="9217"/>
                </a:cubicBezTo>
                <a:cubicBezTo>
                  <a:pt x="5530" y="9203"/>
                  <a:pt x="5393" y="9162"/>
                  <a:pt x="5365" y="9126"/>
                </a:cubicBezTo>
                <a:cubicBezTo>
                  <a:pt x="5336" y="9090"/>
                  <a:pt x="5158" y="9047"/>
                  <a:pt x="4969" y="9032"/>
                </a:cubicBezTo>
                <a:cubicBezTo>
                  <a:pt x="4554" y="8998"/>
                  <a:pt x="4634" y="9081"/>
                  <a:pt x="5148" y="9219"/>
                </a:cubicBezTo>
                <a:cubicBezTo>
                  <a:pt x="5329" y="9267"/>
                  <a:pt x="5530" y="9343"/>
                  <a:pt x="5594" y="9387"/>
                </a:cubicBezTo>
                <a:cubicBezTo>
                  <a:pt x="5658" y="9431"/>
                  <a:pt x="5806" y="9501"/>
                  <a:pt x="5924" y="9542"/>
                </a:cubicBezTo>
                <a:cubicBezTo>
                  <a:pt x="6041" y="9583"/>
                  <a:pt x="6220" y="9656"/>
                  <a:pt x="6321" y="9704"/>
                </a:cubicBezTo>
                <a:cubicBezTo>
                  <a:pt x="6702" y="9884"/>
                  <a:pt x="6604" y="9968"/>
                  <a:pt x="5827" y="10130"/>
                </a:cubicBezTo>
                <a:cubicBezTo>
                  <a:pt x="5486" y="10201"/>
                  <a:pt x="5171" y="10271"/>
                  <a:pt x="5128" y="10285"/>
                </a:cubicBezTo>
                <a:cubicBezTo>
                  <a:pt x="5046" y="10312"/>
                  <a:pt x="4778" y="10364"/>
                  <a:pt x="4488" y="10411"/>
                </a:cubicBezTo>
                <a:cubicBezTo>
                  <a:pt x="4303" y="10441"/>
                  <a:pt x="4216" y="10556"/>
                  <a:pt x="4216" y="10772"/>
                </a:cubicBezTo>
                <a:cubicBezTo>
                  <a:pt x="4216" y="10951"/>
                  <a:pt x="4290" y="11042"/>
                  <a:pt x="4432" y="11042"/>
                </a:cubicBezTo>
                <a:cubicBezTo>
                  <a:pt x="4533" y="11042"/>
                  <a:pt x="4574" y="10998"/>
                  <a:pt x="4658" y="10802"/>
                </a:cubicBezTo>
                <a:cubicBezTo>
                  <a:pt x="4715" y="10670"/>
                  <a:pt x="4770" y="10562"/>
                  <a:pt x="4781" y="10562"/>
                </a:cubicBezTo>
                <a:cubicBezTo>
                  <a:pt x="4793" y="10562"/>
                  <a:pt x="4928" y="10522"/>
                  <a:pt x="5082" y="10473"/>
                </a:cubicBezTo>
                <a:cubicBezTo>
                  <a:pt x="5556" y="10321"/>
                  <a:pt x="6413" y="10221"/>
                  <a:pt x="6816" y="10270"/>
                </a:cubicBezTo>
                <a:cubicBezTo>
                  <a:pt x="7735" y="10381"/>
                  <a:pt x="8989" y="10792"/>
                  <a:pt x="8989" y="10982"/>
                </a:cubicBezTo>
                <a:cubicBezTo>
                  <a:pt x="8989" y="11064"/>
                  <a:pt x="8835" y="11207"/>
                  <a:pt x="8698" y="11253"/>
                </a:cubicBezTo>
                <a:cubicBezTo>
                  <a:pt x="8634" y="11274"/>
                  <a:pt x="8547" y="11316"/>
                  <a:pt x="8505" y="11345"/>
                </a:cubicBezTo>
                <a:cubicBezTo>
                  <a:pt x="8372" y="11436"/>
                  <a:pt x="7971" y="11592"/>
                  <a:pt x="7745" y="11641"/>
                </a:cubicBezTo>
                <a:cubicBezTo>
                  <a:pt x="7626" y="11666"/>
                  <a:pt x="7469" y="11717"/>
                  <a:pt x="7396" y="11753"/>
                </a:cubicBezTo>
                <a:cubicBezTo>
                  <a:pt x="6887" y="12001"/>
                  <a:pt x="6211" y="12206"/>
                  <a:pt x="5769" y="12246"/>
                </a:cubicBezTo>
                <a:cubicBezTo>
                  <a:pt x="5292" y="12289"/>
                  <a:pt x="5126" y="12264"/>
                  <a:pt x="4779" y="12092"/>
                </a:cubicBezTo>
                <a:cubicBezTo>
                  <a:pt x="4694" y="12049"/>
                  <a:pt x="4571" y="11997"/>
                  <a:pt x="4507" y="11975"/>
                </a:cubicBezTo>
                <a:cubicBezTo>
                  <a:pt x="4443" y="11954"/>
                  <a:pt x="4256" y="11857"/>
                  <a:pt x="4091" y="11759"/>
                </a:cubicBezTo>
                <a:cubicBezTo>
                  <a:pt x="3927" y="11662"/>
                  <a:pt x="3770" y="11584"/>
                  <a:pt x="3742" y="11585"/>
                </a:cubicBezTo>
                <a:cubicBezTo>
                  <a:pt x="3638" y="11590"/>
                  <a:pt x="3981" y="11826"/>
                  <a:pt x="4397" y="12035"/>
                </a:cubicBezTo>
                <a:cubicBezTo>
                  <a:pt x="4924" y="12299"/>
                  <a:pt x="4981" y="12353"/>
                  <a:pt x="4919" y="12533"/>
                </a:cubicBezTo>
                <a:cubicBezTo>
                  <a:pt x="4884" y="12634"/>
                  <a:pt x="4838" y="12663"/>
                  <a:pt x="4717" y="12663"/>
                </a:cubicBezTo>
                <a:cubicBezTo>
                  <a:pt x="4524" y="12663"/>
                  <a:pt x="4410" y="12752"/>
                  <a:pt x="4410" y="12902"/>
                </a:cubicBezTo>
                <a:cubicBezTo>
                  <a:pt x="4410" y="13077"/>
                  <a:pt x="4536" y="13099"/>
                  <a:pt x="4767" y="12965"/>
                </a:cubicBezTo>
                <a:cubicBezTo>
                  <a:pt x="5065" y="12792"/>
                  <a:pt x="5252" y="12757"/>
                  <a:pt x="5839" y="12761"/>
                </a:cubicBezTo>
                <a:cubicBezTo>
                  <a:pt x="6404" y="12765"/>
                  <a:pt x="6490" y="12810"/>
                  <a:pt x="6426" y="13068"/>
                </a:cubicBezTo>
                <a:cubicBezTo>
                  <a:pt x="6407" y="13143"/>
                  <a:pt x="6370" y="13205"/>
                  <a:pt x="6342" y="13207"/>
                </a:cubicBezTo>
                <a:cubicBezTo>
                  <a:pt x="6315" y="13208"/>
                  <a:pt x="6240" y="13249"/>
                  <a:pt x="6176" y="13297"/>
                </a:cubicBezTo>
                <a:cubicBezTo>
                  <a:pt x="6043" y="13398"/>
                  <a:pt x="6104" y="13380"/>
                  <a:pt x="6483" y="13207"/>
                </a:cubicBezTo>
                <a:cubicBezTo>
                  <a:pt x="6675" y="13120"/>
                  <a:pt x="6766" y="13104"/>
                  <a:pt x="6801" y="13149"/>
                </a:cubicBezTo>
                <a:cubicBezTo>
                  <a:pt x="6853" y="13216"/>
                  <a:pt x="7135" y="13194"/>
                  <a:pt x="7257" y="13114"/>
                </a:cubicBezTo>
                <a:cubicBezTo>
                  <a:pt x="7388" y="13027"/>
                  <a:pt x="7612" y="13046"/>
                  <a:pt x="7612" y="13143"/>
                </a:cubicBezTo>
                <a:cubicBezTo>
                  <a:pt x="7612" y="13192"/>
                  <a:pt x="7577" y="13241"/>
                  <a:pt x="7535" y="13252"/>
                </a:cubicBezTo>
                <a:cubicBezTo>
                  <a:pt x="7395" y="13288"/>
                  <a:pt x="7202" y="13450"/>
                  <a:pt x="7226" y="13510"/>
                </a:cubicBezTo>
                <a:cubicBezTo>
                  <a:pt x="7251" y="13572"/>
                  <a:pt x="7360" y="13541"/>
                  <a:pt x="7506" y="13429"/>
                </a:cubicBezTo>
                <a:cubicBezTo>
                  <a:pt x="7567" y="13383"/>
                  <a:pt x="7607" y="13382"/>
                  <a:pt x="7635" y="13425"/>
                </a:cubicBezTo>
                <a:cubicBezTo>
                  <a:pt x="7663" y="13468"/>
                  <a:pt x="7635" y="13536"/>
                  <a:pt x="7546" y="13645"/>
                </a:cubicBezTo>
                <a:cubicBezTo>
                  <a:pt x="7476" y="13732"/>
                  <a:pt x="7366" y="13870"/>
                  <a:pt x="7302" y="13951"/>
                </a:cubicBezTo>
                <a:cubicBezTo>
                  <a:pt x="7005" y="14326"/>
                  <a:pt x="6738" y="14645"/>
                  <a:pt x="6722" y="14645"/>
                </a:cubicBezTo>
                <a:cubicBezTo>
                  <a:pt x="6695" y="14645"/>
                  <a:pt x="6460" y="14896"/>
                  <a:pt x="6277" y="15121"/>
                </a:cubicBezTo>
                <a:cubicBezTo>
                  <a:pt x="5976" y="15489"/>
                  <a:pt x="6138" y="15638"/>
                  <a:pt x="6445" y="15275"/>
                </a:cubicBezTo>
                <a:cubicBezTo>
                  <a:pt x="6543" y="15160"/>
                  <a:pt x="6634" y="15065"/>
                  <a:pt x="6646" y="15065"/>
                </a:cubicBezTo>
                <a:cubicBezTo>
                  <a:pt x="6659" y="15065"/>
                  <a:pt x="6779" y="14930"/>
                  <a:pt x="6913" y="14765"/>
                </a:cubicBezTo>
                <a:cubicBezTo>
                  <a:pt x="7048" y="14600"/>
                  <a:pt x="7170" y="14464"/>
                  <a:pt x="7186" y="14464"/>
                </a:cubicBezTo>
                <a:cubicBezTo>
                  <a:pt x="7202" y="14464"/>
                  <a:pt x="7301" y="14369"/>
                  <a:pt x="7406" y="14252"/>
                </a:cubicBezTo>
                <a:cubicBezTo>
                  <a:pt x="7608" y="14027"/>
                  <a:pt x="7670" y="14026"/>
                  <a:pt x="7670" y="14249"/>
                </a:cubicBezTo>
                <a:cubicBezTo>
                  <a:pt x="7670" y="14347"/>
                  <a:pt x="7445" y="14735"/>
                  <a:pt x="6871" y="15623"/>
                </a:cubicBezTo>
                <a:cubicBezTo>
                  <a:pt x="6431" y="16304"/>
                  <a:pt x="6079" y="16896"/>
                  <a:pt x="6088" y="16939"/>
                </a:cubicBezTo>
                <a:cubicBezTo>
                  <a:pt x="6134" y="17152"/>
                  <a:pt x="6310" y="16937"/>
                  <a:pt x="7383" y="15354"/>
                </a:cubicBezTo>
                <a:cubicBezTo>
                  <a:pt x="7577" y="15067"/>
                  <a:pt x="7780" y="14814"/>
                  <a:pt x="7834" y="14794"/>
                </a:cubicBezTo>
                <a:cubicBezTo>
                  <a:pt x="7997" y="14730"/>
                  <a:pt x="8194" y="14783"/>
                  <a:pt x="8190" y="14888"/>
                </a:cubicBezTo>
                <a:cubicBezTo>
                  <a:pt x="8184" y="15010"/>
                  <a:pt x="7632" y="16205"/>
                  <a:pt x="7580" y="16205"/>
                </a:cubicBezTo>
                <a:cubicBezTo>
                  <a:pt x="7559" y="16205"/>
                  <a:pt x="7551" y="16222"/>
                  <a:pt x="7564" y="16242"/>
                </a:cubicBezTo>
                <a:cubicBezTo>
                  <a:pt x="7591" y="16283"/>
                  <a:pt x="7365" y="16743"/>
                  <a:pt x="7094" y="17200"/>
                </a:cubicBezTo>
                <a:cubicBezTo>
                  <a:pt x="6887" y="17549"/>
                  <a:pt x="6435" y="18359"/>
                  <a:pt x="6485" y="18292"/>
                </a:cubicBezTo>
                <a:cubicBezTo>
                  <a:pt x="6503" y="18268"/>
                  <a:pt x="6539" y="18275"/>
                  <a:pt x="6564" y="18307"/>
                </a:cubicBezTo>
                <a:cubicBezTo>
                  <a:pt x="6597" y="18349"/>
                  <a:pt x="6683" y="18249"/>
                  <a:pt x="6863" y="17962"/>
                </a:cubicBezTo>
                <a:cubicBezTo>
                  <a:pt x="7002" y="17739"/>
                  <a:pt x="7128" y="17552"/>
                  <a:pt x="7144" y="17546"/>
                </a:cubicBezTo>
                <a:cubicBezTo>
                  <a:pt x="7160" y="17540"/>
                  <a:pt x="7195" y="17488"/>
                  <a:pt x="7222" y="17432"/>
                </a:cubicBezTo>
                <a:cubicBezTo>
                  <a:pt x="7255" y="17360"/>
                  <a:pt x="7300" y="17340"/>
                  <a:pt x="7366" y="17366"/>
                </a:cubicBezTo>
                <a:cubicBezTo>
                  <a:pt x="7448" y="17398"/>
                  <a:pt x="7477" y="17365"/>
                  <a:pt x="7570" y="17138"/>
                </a:cubicBezTo>
                <a:cubicBezTo>
                  <a:pt x="7630" y="16992"/>
                  <a:pt x="7714" y="16824"/>
                  <a:pt x="7757" y="16764"/>
                </a:cubicBezTo>
                <a:cubicBezTo>
                  <a:pt x="7834" y="16657"/>
                  <a:pt x="8227" y="15900"/>
                  <a:pt x="8399" y="15527"/>
                </a:cubicBezTo>
                <a:cubicBezTo>
                  <a:pt x="8447" y="15421"/>
                  <a:pt x="8520" y="15267"/>
                  <a:pt x="8562" y="15185"/>
                </a:cubicBezTo>
                <a:cubicBezTo>
                  <a:pt x="8603" y="15102"/>
                  <a:pt x="8730" y="14847"/>
                  <a:pt x="8842" y="14618"/>
                </a:cubicBezTo>
                <a:cubicBezTo>
                  <a:pt x="8955" y="14388"/>
                  <a:pt x="9065" y="14214"/>
                  <a:pt x="9087" y="14228"/>
                </a:cubicBezTo>
                <a:cubicBezTo>
                  <a:pt x="9144" y="14267"/>
                  <a:pt x="9123" y="14577"/>
                  <a:pt x="9055" y="14694"/>
                </a:cubicBezTo>
                <a:cubicBezTo>
                  <a:pt x="9023" y="14750"/>
                  <a:pt x="8984" y="14903"/>
                  <a:pt x="8968" y="15035"/>
                </a:cubicBezTo>
                <a:cubicBezTo>
                  <a:pt x="8953" y="15167"/>
                  <a:pt x="8918" y="15343"/>
                  <a:pt x="8890" y="15426"/>
                </a:cubicBezTo>
                <a:cubicBezTo>
                  <a:pt x="8862" y="15508"/>
                  <a:pt x="8803" y="15730"/>
                  <a:pt x="8760" y="15919"/>
                </a:cubicBezTo>
                <a:cubicBezTo>
                  <a:pt x="8717" y="16108"/>
                  <a:pt x="8665" y="16311"/>
                  <a:pt x="8644" y="16369"/>
                </a:cubicBezTo>
                <a:cubicBezTo>
                  <a:pt x="8542" y="16666"/>
                  <a:pt x="8407" y="17139"/>
                  <a:pt x="8407" y="17205"/>
                </a:cubicBezTo>
                <a:cubicBezTo>
                  <a:pt x="8407" y="17246"/>
                  <a:pt x="8374" y="17369"/>
                  <a:pt x="8333" y="17478"/>
                </a:cubicBezTo>
                <a:cubicBezTo>
                  <a:pt x="8292" y="17588"/>
                  <a:pt x="8207" y="17920"/>
                  <a:pt x="8143" y="18218"/>
                </a:cubicBezTo>
                <a:cubicBezTo>
                  <a:pt x="8079" y="18516"/>
                  <a:pt x="7957" y="18980"/>
                  <a:pt x="7873" y="19247"/>
                </a:cubicBezTo>
                <a:cubicBezTo>
                  <a:pt x="7788" y="19515"/>
                  <a:pt x="7708" y="19829"/>
                  <a:pt x="7694" y="19945"/>
                </a:cubicBezTo>
                <a:cubicBezTo>
                  <a:pt x="7680" y="20061"/>
                  <a:pt x="7616" y="20257"/>
                  <a:pt x="7553" y="20381"/>
                </a:cubicBezTo>
                <a:cubicBezTo>
                  <a:pt x="7392" y="20694"/>
                  <a:pt x="7402" y="21012"/>
                  <a:pt x="7570" y="20913"/>
                </a:cubicBezTo>
                <a:cubicBezTo>
                  <a:pt x="7608" y="20890"/>
                  <a:pt x="7631" y="20804"/>
                  <a:pt x="7631" y="20683"/>
                </a:cubicBezTo>
                <a:cubicBezTo>
                  <a:pt x="7631" y="20517"/>
                  <a:pt x="7683" y="20313"/>
                  <a:pt x="7820" y="19928"/>
                </a:cubicBezTo>
                <a:cubicBezTo>
                  <a:pt x="7903" y="19695"/>
                  <a:pt x="8019" y="19292"/>
                  <a:pt x="8019" y="19237"/>
                </a:cubicBezTo>
                <a:cubicBezTo>
                  <a:pt x="8019" y="19203"/>
                  <a:pt x="8064" y="19073"/>
                  <a:pt x="8119" y="18948"/>
                </a:cubicBezTo>
                <a:cubicBezTo>
                  <a:pt x="8174" y="18824"/>
                  <a:pt x="8244" y="18592"/>
                  <a:pt x="8275" y="18432"/>
                </a:cubicBezTo>
                <a:cubicBezTo>
                  <a:pt x="8305" y="18272"/>
                  <a:pt x="8372" y="18024"/>
                  <a:pt x="8423" y="17879"/>
                </a:cubicBezTo>
                <a:cubicBezTo>
                  <a:pt x="8474" y="17735"/>
                  <a:pt x="8528" y="17549"/>
                  <a:pt x="8543" y="17466"/>
                </a:cubicBezTo>
                <a:cubicBezTo>
                  <a:pt x="8584" y="17237"/>
                  <a:pt x="8839" y="16311"/>
                  <a:pt x="8898" y="16178"/>
                </a:cubicBezTo>
                <a:cubicBezTo>
                  <a:pt x="8927" y="16112"/>
                  <a:pt x="8951" y="16020"/>
                  <a:pt x="8951" y="15971"/>
                </a:cubicBezTo>
                <a:cubicBezTo>
                  <a:pt x="8951" y="15874"/>
                  <a:pt x="9034" y="15576"/>
                  <a:pt x="9263" y="14855"/>
                </a:cubicBezTo>
                <a:cubicBezTo>
                  <a:pt x="9347" y="14591"/>
                  <a:pt x="9420" y="14296"/>
                  <a:pt x="9426" y="14200"/>
                </a:cubicBezTo>
                <a:cubicBezTo>
                  <a:pt x="9442" y="13924"/>
                  <a:pt x="9525" y="13891"/>
                  <a:pt x="9739" y="14077"/>
                </a:cubicBezTo>
                <a:lnTo>
                  <a:pt x="9927" y="14239"/>
                </a:lnTo>
                <a:lnTo>
                  <a:pt x="9902" y="14908"/>
                </a:lnTo>
                <a:cubicBezTo>
                  <a:pt x="9888" y="15275"/>
                  <a:pt x="9869" y="15737"/>
                  <a:pt x="9859" y="15935"/>
                </a:cubicBezTo>
                <a:cubicBezTo>
                  <a:pt x="9832" y="16489"/>
                  <a:pt x="9808" y="17096"/>
                  <a:pt x="9765" y="18307"/>
                </a:cubicBezTo>
                <a:cubicBezTo>
                  <a:pt x="9743" y="18918"/>
                  <a:pt x="9709" y="19688"/>
                  <a:pt x="9689" y="20018"/>
                </a:cubicBezTo>
                <a:cubicBezTo>
                  <a:pt x="9643" y="20767"/>
                  <a:pt x="9641" y="21208"/>
                  <a:pt x="9685" y="21039"/>
                </a:cubicBezTo>
                <a:cubicBezTo>
                  <a:pt x="9702" y="20973"/>
                  <a:pt x="9728" y="20541"/>
                  <a:pt x="9743" y="20079"/>
                </a:cubicBezTo>
                <a:cubicBezTo>
                  <a:pt x="9757" y="19616"/>
                  <a:pt x="9785" y="19089"/>
                  <a:pt x="9804" y="18908"/>
                </a:cubicBezTo>
                <a:cubicBezTo>
                  <a:pt x="9823" y="18726"/>
                  <a:pt x="9849" y="18388"/>
                  <a:pt x="9861" y="18157"/>
                </a:cubicBezTo>
                <a:cubicBezTo>
                  <a:pt x="9874" y="17926"/>
                  <a:pt x="9901" y="17615"/>
                  <a:pt x="9921" y="17466"/>
                </a:cubicBezTo>
                <a:cubicBezTo>
                  <a:pt x="9940" y="17318"/>
                  <a:pt x="9975" y="16926"/>
                  <a:pt x="9998" y="16596"/>
                </a:cubicBezTo>
                <a:cubicBezTo>
                  <a:pt x="10021" y="16266"/>
                  <a:pt x="10055" y="15822"/>
                  <a:pt x="10074" y="15609"/>
                </a:cubicBezTo>
                <a:cubicBezTo>
                  <a:pt x="10095" y="15373"/>
                  <a:pt x="10094" y="15082"/>
                  <a:pt x="10071" y="14864"/>
                </a:cubicBezTo>
                <a:cubicBezTo>
                  <a:pt x="10008" y="14260"/>
                  <a:pt x="10031" y="14245"/>
                  <a:pt x="10585" y="14548"/>
                </a:cubicBezTo>
                <a:cubicBezTo>
                  <a:pt x="11055" y="14804"/>
                  <a:pt x="11113" y="14854"/>
                  <a:pt x="11143" y="15020"/>
                </a:cubicBezTo>
                <a:cubicBezTo>
                  <a:pt x="11174" y="15192"/>
                  <a:pt x="11209" y="15328"/>
                  <a:pt x="11312" y="15672"/>
                </a:cubicBezTo>
                <a:cubicBezTo>
                  <a:pt x="11358" y="15824"/>
                  <a:pt x="11395" y="16009"/>
                  <a:pt x="11395" y="16083"/>
                </a:cubicBezTo>
                <a:cubicBezTo>
                  <a:pt x="11395" y="16218"/>
                  <a:pt x="11561" y="16784"/>
                  <a:pt x="11634" y="16896"/>
                </a:cubicBezTo>
                <a:cubicBezTo>
                  <a:pt x="11671" y="16953"/>
                  <a:pt x="11653" y="16740"/>
                  <a:pt x="11602" y="16506"/>
                </a:cubicBezTo>
                <a:cubicBezTo>
                  <a:pt x="11561" y="16318"/>
                  <a:pt x="11465" y="15749"/>
                  <a:pt x="11447" y="15580"/>
                </a:cubicBezTo>
                <a:cubicBezTo>
                  <a:pt x="11436" y="15483"/>
                  <a:pt x="11386" y="15308"/>
                  <a:pt x="11334" y="15191"/>
                </a:cubicBezTo>
                <a:cubicBezTo>
                  <a:pt x="11253" y="15006"/>
                  <a:pt x="11248" y="14967"/>
                  <a:pt x="11297" y="14892"/>
                </a:cubicBezTo>
                <a:cubicBezTo>
                  <a:pt x="11336" y="14831"/>
                  <a:pt x="11368" y="14823"/>
                  <a:pt x="11403" y="14867"/>
                </a:cubicBezTo>
                <a:cubicBezTo>
                  <a:pt x="11450" y="14925"/>
                  <a:pt x="11574" y="14980"/>
                  <a:pt x="11769" y="15031"/>
                </a:cubicBezTo>
                <a:cubicBezTo>
                  <a:pt x="11814" y="15043"/>
                  <a:pt x="11884" y="15079"/>
                  <a:pt x="11924" y="15111"/>
                </a:cubicBezTo>
                <a:cubicBezTo>
                  <a:pt x="12140" y="15281"/>
                  <a:pt x="13139" y="15564"/>
                  <a:pt x="13090" y="15440"/>
                </a:cubicBezTo>
                <a:cubicBezTo>
                  <a:pt x="13076" y="15406"/>
                  <a:pt x="13017" y="15365"/>
                  <a:pt x="12958" y="15347"/>
                </a:cubicBezTo>
                <a:cubicBezTo>
                  <a:pt x="12899" y="15330"/>
                  <a:pt x="12748" y="15259"/>
                  <a:pt x="12623" y="15191"/>
                </a:cubicBezTo>
                <a:cubicBezTo>
                  <a:pt x="12497" y="15122"/>
                  <a:pt x="12340" y="15056"/>
                  <a:pt x="12273" y="15045"/>
                </a:cubicBezTo>
                <a:cubicBezTo>
                  <a:pt x="12206" y="15034"/>
                  <a:pt x="12115" y="14994"/>
                  <a:pt x="12069" y="14956"/>
                </a:cubicBezTo>
                <a:cubicBezTo>
                  <a:pt x="12024" y="14918"/>
                  <a:pt x="11884" y="14873"/>
                  <a:pt x="11759" y="14853"/>
                </a:cubicBezTo>
                <a:cubicBezTo>
                  <a:pt x="11634" y="14834"/>
                  <a:pt x="11496" y="14803"/>
                  <a:pt x="11454" y="14784"/>
                </a:cubicBezTo>
                <a:cubicBezTo>
                  <a:pt x="11320" y="14724"/>
                  <a:pt x="11163" y="14521"/>
                  <a:pt x="11163" y="14408"/>
                </a:cubicBezTo>
                <a:cubicBezTo>
                  <a:pt x="11163" y="14348"/>
                  <a:pt x="11136" y="14265"/>
                  <a:pt x="11104" y="14224"/>
                </a:cubicBezTo>
                <a:cubicBezTo>
                  <a:pt x="11070" y="14180"/>
                  <a:pt x="11046" y="14048"/>
                  <a:pt x="11046" y="13898"/>
                </a:cubicBezTo>
                <a:cubicBezTo>
                  <a:pt x="11046" y="13760"/>
                  <a:pt x="11021" y="13595"/>
                  <a:pt x="10989" y="13531"/>
                </a:cubicBezTo>
                <a:cubicBezTo>
                  <a:pt x="10958" y="13466"/>
                  <a:pt x="10932" y="13355"/>
                  <a:pt x="10931" y="13282"/>
                </a:cubicBezTo>
                <a:cubicBezTo>
                  <a:pt x="10930" y="13210"/>
                  <a:pt x="10896" y="13061"/>
                  <a:pt x="10855" y="12952"/>
                </a:cubicBezTo>
                <a:cubicBezTo>
                  <a:pt x="10814" y="12843"/>
                  <a:pt x="10775" y="12605"/>
                  <a:pt x="10768" y="12423"/>
                </a:cubicBezTo>
                <a:cubicBezTo>
                  <a:pt x="10755" y="12102"/>
                  <a:pt x="10758" y="12094"/>
                  <a:pt x="10852" y="12110"/>
                </a:cubicBezTo>
                <a:cubicBezTo>
                  <a:pt x="11006" y="12135"/>
                  <a:pt x="11264" y="12343"/>
                  <a:pt x="11598" y="12712"/>
                </a:cubicBezTo>
                <a:cubicBezTo>
                  <a:pt x="11935" y="13085"/>
                  <a:pt x="11943" y="13092"/>
                  <a:pt x="12114" y="13210"/>
                </a:cubicBezTo>
                <a:cubicBezTo>
                  <a:pt x="12178" y="13255"/>
                  <a:pt x="12309" y="13396"/>
                  <a:pt x="12405" y="13525"/>
                </a:cubicBezTo>
                <a:cubicBezTo>
                  <a:pt x="12501" y="13653"/>
                  <a:pt x="12618" y="13781"/>
                  <a:pt x="12666" y="13809"/>
                </a:cubicBezTo>
                <a:cubicBezTo>
                  <a:pt x="12714" y="13838"/>
                  <a:pt x="12754" y="13889"/>
                  <a:pt x="12754" y="13922"/>
                </a:cubicBezTo>
                <a:cubicBezTo>
                  <a:pt x="12754" y="13956"/>
                  <a:pt x="12771" y="13984"/>
                  <a:pt x="12792" y="13984"/>
                </a:cubicBezTo>
                <a:cubicBezTo>
                  <a:pt x="12813" y="13984"/>
                  <a:pt x="12931" y="14085"/>
                  <a:pt x="13054" y="14209"/>
                </a:cubicBezTo>
                <a:cubicBezTo>
                  <a:pt x="13568" y="14724"/>
                  <a:pt x="13648" y="14787"/>
                  <a:pt x="13697" y="14711"/>
                </a:cubicBezTo>
                <a:cubicBezTo>
                  <a:pt x="13776" y="14588"/>
                  <a:pt x="13657" y="14364"/>
                  <a:pt x="13387" y="14133"/>
                </a:cubicBezTo>
                <a:cubicBezTo>
                  <a:pt x="13242" y="14008"/>
                  <a:pt x="13057" y="13822"/>
                  <a:pt x="12978" y="13720"/>
                </a:cubicBezTo>
                <a:cubicBezTo>
                  <a:pt x="12658" y="13309"/>
                  <a:pt x="12571" y="13211"/>
                  <a:pt x="12417" y="13087"/>
                </a:cubicBezTo>
                <a:cubicBezTo>
                  <a:pt x="12245" y="12948"/>
                  <a:pt x="12178" y="12799"/>
                  <a:pt x="12265" y="12748"/>
                </a:cubicBezTo>
                <a:cubicBezTo>
                  <a:pt x="12321" y="12714"/>
                  <a:pt x="13584" y="13636"/>
                  <a:pt x="13626" y="13741"/>
                </a:cubicBezTo>
                <a:cubicBezTo>
                  <a:pt x="13640" y="13776"/>
                  <a:pt x="13674" y="13804"/>
                  <a:pt x="13701" y="13804"/>
                </a:cubicBezTo>
                <a:cubicBezTo>
                  <a:pt x="13793" y="13804"/>
                  <a:pt x="14476" y="14535"/>
                  <a:pt x="14705" y="14878"/>
                </a:cubicBezTo>
                <a:cubicBezTo>
                  <a:pt x="14989" y="15304"/>
                  <a:pt x="15082" y="15582"/>
                  <a:pt x="15109" y="16085"/>
                </a:cubicBezTo>
                <a:cubicBezTo>
                  <a:pt x="15131" y="16474"/>
                  <a:pt x="15051" y="17296"/>
                  <a:pt x="14963" y="17604"/>
                </a:cubicBezTo>
                <a:cubicBezTo>
                  <a:pt x="14879" y="17898"/>
                  <a:pt x="14706" y="18313"/>
                  <a:pt x="14587" y="18503"/>
                </a:cubicBezTo>
                <a:cubicBezTo>
                  <a:pt x="14444" y="18731"/>
                  <a:pt x="14433" y="18788"/>
                  <a:pt x="14530" y="18788"/>
                </a:cubicBezTo>
                <a:cubicBezTo>
                  <a:pt x="14644" y="18788"/>
                  <a:pt x="14749" y="18637"/>
                  <a:pt x="14901" y="18255"/>
                </a:cubicBezTo>
                <a:cubicBezTo>
                  <a:pt x="15120" y="17706"/>
                  <a:pt x="15212" y="17106"/>
                  <a:pt x="15215" y="16206"/>
                </a:cubicBezTo>
                <a:cubicBezTo>
                  <a:pt x="15218" y="15590"/>
                  <a:pt x="15229" y="15454"/>
                  <a:pt x="15276" y="15440"/>
                </a:cubicBezTo>
                <a:cubicBezTo>
                  <a:pt x="15469" y="15384"/>
                  <a:pt x="18500" y="19226"/>
                  <a:pt x="18685" y="19762"/>
                </a:cubicBezTo>
                <a:cubicBezTo>
                  <a:pt x="18714" y="19845"/>
                  <a:pt x="18802" y="19968"/>
                  <a:pt x="18880" y="20036"/>
                </a:cubicBezTo>
                <a:cubicBezTo>
                  <a:pt x="19057" y="20191"/>
                  <a:pt x="19719" y="21232"/>
                  <a:pt x="19756" y="21414"/>
                </a:cubicBezTo>
                <a:cubicBezTo>
                  <a:pt x="19784" y="21558"/>
                  <a:pt x="19835" y="21589"/>
                  <a:pt x="19875" y="21488"/>
                </a:cubicBezTo>
                <a:cubicBezTo>
                  <a:pt x="19889" y="21454"/>
                  <a:pt x="19698" y="21127"/>
                  <a:pt x="19451" y="20760"/>
                </a:cubicBezTo>
                <a:cubicBezTo>
                  <a:pt x="19023" y="20125"/>
                  <a:pt x="19002" y="20082"/>
                  <a:pt x="19002" y="19851"/>
                </a:cubicBezTo>
                <a:cubicBezTo>
                  <a:pt x="19002" y="19629"/>
                  <a:pt x="18978" y="19572"/>
                  <a:pt x="18738" y="19213"/>
                </a:cubicBezTo>
                <a:cubicBezTo>
                  <a:pt x="18316" y="18580"/>
                  <a:pt x="17911" y="18000"/>
                  <a:pt x="17664" y="17677"/>
                </a:cubicBezTo>
                <a:cubicBezTo>
                  <a:pt x="17539" y="17512"/>
                  <a:pt x="17364" y="17281"/>
                  <a:pt x="17277" y="17164"/>
                </a:cubicBezTo>
                <a:cubicBezTo>
                  <a:pt x="17190" y="17047"/>
                  <a:pt x="17001" y="16806"/>
                  <a:pt x="16857" y="16628"/>
                </a:cubicBezTo>
                <a:cubicBezTo>
                  <a:pt x="16713" y="16451"/>
                  <a:pt x="16596" y="16284"/>
                  <a:pt x="16596" y="16258"/>
                </a:cubicBezTo>
                <a:cubicBezTo>
                  <a:pt x="16596" y="16233"/>
                  <a:pt x="16539" y="16169"/>
                  <a:pt x="16470" y="16117"/>
                </a:cubicBezTo>
                <a:cubicBezTo>
                  <a:pt x="16400" y="16065"/>
                  <a:pt x="16221" y="15877"/>
                  <a:pt x="16072" y="15698"/>
                </a:cubicBezTo>
                <a:cubicBezTo>
                  <a:pt x="15922" y="15519"/>
                  <a:pt x="15668" y="15247"/>
                  <a:pt x="15506" y="15093"/>
                </a:cubicBezTo>
                <a:cubicBezTo>
                  <a:pt x="15175" y="14779"/>
                  <a:pt x="14844" y="14247"/>
                  <a:pt x="14942" y="14188"/>
                </a:cubicBezTo>
                <a:cubicBezTo>
                  <a:pt x="15019" y="14142"/>
                  <a:pt x="15223" y="14249"/>
                  <a:pt x="15604" y="14534"/>
                </a:cubicBezTo>
                <a:cubicBezTo>
                  <a:pt x="15774" y="14661"/>
                  <a:pt x="15934" y="14765"/>
                  <a:pt x="15961" y="14765"/>
                </a:cubicBezTo>
                <a:cubicBezTo>
                  <a:pt x="16039" y="14765"/>
                  <a:pt x="16360" y="14941"/>
                  <a:pt x="16627" y="15131"/>
                </a:cubicBezTo>
                <a:cubicBezTo>
                  <a:pt x="16762" y="15227"/>
                  <a:pt x="16882" y="15305"/>
                  <a:pt x="16893" y="15305"/>
                </a:cubicBezTo>
                <a:cubicBezTo>
                  <a:pt x="16904" y="15305"/>
                  <a:pt x="16963" y="15360"/>
                  <a:pt x="17023" y="15426"/>
                </a:cubicBezTo>
                <a:cubicBezTo>
                  <a:pt x="17084" y="15493"/>
                  <a:pt x="17209" y="15571"/>
                  <a:pt x="17301" y="15599"/>
                </a:cubicBezTo>
                <a:cubicBezTo>
                  <a:pt x="17393" y="15628"/>
                  <a:pt x="17504" y="15670"/>
                  <a:pt x="17546" y="15694"/>
                </a:cubicBezTo>
                <a:cubicBezTo>
                  <a:pt x="17589" y="15718"/>
                  <a:pt x="17550" y="15666"/>
                  <a:pt x="17459" y="15578"/>
                </a:cubicBezTo>
                <a:cubicBezTo>
                  <a:pt x="17321" y="15445"/>
                  <a:pt x="17294" y="15387"/>
                  <a:pt x="17294" y="15227"/>
                </a:cubicBezTo>
                <a:cubicBezTo>
                  <a:pt x="17293" y="15018"/>
                  <a:pt x="17231" y="14948"/>
                  <a:pt x="16615" y="14477"/>
                </a:cubicBezTo>
                <a:cubicBezTo>
                  <a:pt x="16466" y="14362"/>
                  <a:pt x="16274" y="14181"/>
                  <a:pt x="16188" y="14075"/>
                </a:cubicBezTo>
                <a:cubicBezTo>
                  <a:pt x="16103" y="13968"/>
                  <a:pt x="15946" y="13832"/>
                  <a:pt x="15839" y="13771"/>
                </a:cubicBezTo>
                <a:cubicBezTo>
                  <a:pt x="15732" y="13711"/>
                  <a:pt x="15605" y="13622"/>
                  <a:pt x="15555" y="13574"/>
                </a:cubicBezTo>
                <a:cubicBezTo>
                  <a:pt x="15480" y="13500"/>
                  <a:pt x="15474" y="13472"/>
                  <a:pt x="15518" y="13404"/>
                </a:cubicBezTo>
                <a:cubicBezTo>
                  <a:pt x="15562" y="13335"/>
                  <a:pt x="15598" y="13336"/>
                  <a:pt x="15744" y="13407"/>
                </a:cubicBezTo>
                <a:cubicBezTo>
                  <a:pt x="15839" y="13454"/>
                  <a:pt x="16030" y="13534"/>
                  <a:pt x="16169" y="13586"/>
                </a:cubicBezTo>
                <a:cubicBezTo>
                  <a:pt x="16308" y="13639"/>
                  <a:pt x="16578" y="13751"/>
                  <a:pt x="16770" y="13835"/>
                </a:cubicBezTo>
                <a:cubicBezTo>
                  <a:pt x="17289" y="14062"/>
                  <a:pt x="17921" y="14332"/>
                  <a:pt x="18381" y="14523"/>
                </a:cubicBezTo>
                <a:cubicBezTo>
                  <a:pt x="18605" y="14615"/>
                  <a:pt x="19015" y="14789"/>
                  <a:pt x="19293" y="14909"/>
                </a:cubicBezTo>
                <a:cubicBezTo>
                  <a:pt x="19570" y="15029"/>
                  <a:pt x="20059" y="15234"/>
                  <a:pt x="20379" y="15364"/>
                </a:cubicBezTo>
                <a:cubicBezTo>
                  <a:pt x="20699" y="15495"/>
                  <a:pt x="21031" y="15641"/>
                  <a:pt x="21117" y="15691"/>
                </a:cubicBezTo>
                <a:cubicBezTo>
                  <a:pt x="21315" y="15805"/>
                  <a:pt x="21408" y="15808"/>
                  <a:pt x="21408" y="15700"/>
                </a:cubicBezTo>
                <a:cubicBezTo>
                  <a:pt x="21408" y="15605"/>
                  <a:pt x="21358" y="15575"/>
                  <a:pt x="21099" y="15512"/>
                </a:cubicBezTo>
                <a:cubicBezTo>
                  <a:pt x="21004" y="15489"/>
                  <a:pt x="20830" y="15419"/>
                  <a:pt x="20711" y="15355"/>
                </a:cubicBezTo>
                <a:cubicBezTo>
                  <a:pt x="20592" y="15292"/>
                  <a:pt x="20347" y="15188"/>
                  <a:pt x="20166" y="15124"/>
                </a:cubicBezTo>
                <a:cubicBezTo>
                  <a:pt x="19853" y="15013"/>
                  <a:pt x="19740" y="14965"/>
                  <a:pt x="19235" y="14732"/>
                </a:cubicBezTo>
                <a:cubicBezTo>
                  <a:pt x="19117" y="14679"/>
                  <a:pt x="18934" y="14599"/>
                  <a:pt x="18827" y="14555"/>
                </a:cubicBezTo>
                <a:cubicBezTo>
                  <a:pt x="18720" y="14511"/>
                  <a:pt x="18388" y="14363"/>
                  <a:pt x="18090" y="14227"/>
                </a:cubicBezTo>
                <a:cubicBezTo>
                  <a:pt x="17791" y="14090"/>
                  <a:pt x="17328" y="13896"/>
                  <a:pt x="17061" y="13795"/>
                </a:cubicBezTo>
                <a:cubicBezTo>
                  <a:pt x="16795" y="13694"/>
                  <a:pt x="16410" y="13534"/>
                  <a:pt x="16208" y="13440"/>
                </a:cubicBezTo>
                <a:cubicBezTo>
                  <a:pt x="16005" y="13346"/>
                  <a:pt x="15775" y="13253"/>
                  <a:pt x="15697" y="13235"/>
                </a:cubicBezTo>
                <a:cubicBezTo>
                  <a:pt x="15619" y="13216"/>
                  <a:pt x="15535" y="13162"/>
                  <a:pt x="15510" y="13115"/>
                </a:cubicBezTo>
                <a:cubicBezTo>
                  <a:pt x="15485" y="13068"/>
                  <a:pt x="15330" y="12985"/>
                  <a:pt x="15167" y="12931"/>
                </a:cubicBezTo>
                <a:cubicBezTo>
                  <a:pt x="15003" y="12877"/>
                  <a:pt x="14816" y="12799"/>
                  <a:pt x="14752" y="12756"/>
                </a:cubicBezTo>
                <a:cubicBezTo>
                  <a:pt x="14688" y="12713"/>
                  <a:pt x="14561" y="12661"/>
                  <a:pt x="14469" y="12640"/>
                </a:cubicBezTo>
                <a:cubicBezTo>
                  <a:pt x="14378" y="12618"/>
                  <a:pt x="14239" y="12547"/>
                  <a:pt x="14160" y="12482"/>
                </a:cubicBezTo>
                <a:cubicBezTo>
                  <a:pt x="14081" y="12416"/>
                  <a:pt x="13987" y="12363"/>
                  <a:pt x="13951" y="12363"/>
                </a:cubicBezTo>
                <a:cubicBezTo>
                  <a:pt x="13915" y="12363"/>
                  <a:pt x="13801" y="12298"/>
                  <a:pt x="13698" y="12218"/>
                </a:cubicBezTo>
                <a:cubicBezTo>
                  <a:pt x="13502" y="12067"/>
                  <a:pt x="13048" y="11823"/>
                  <a:pt x="12963" y="11823"/>
                </a:cubicBezTo>
                <a:cubicBezTo>
                  <a:pt x="12936" y="11823"/>
                  <a:pt x="12903" y="11795"/>
                  <a:pt x="12889" y="11762"/>
                </a:cubicBezTo>
                <a:cubicBezTo>
                  <a:pt x="12854" y="11673"/>
                  <a:pt x="13035" y="11587"/>
                  <a:pt x="13287" y="11574"/>
                </a:cubicBezTo>
                <a:cubicBezTo>
                  <a:pt x="13409" y="11568"/>
                  <a:pt x="13589" y="11512"/>
                  <a:pt x="13685" y="11449"/>
                </a:cubicBezTo>
                <a:cubicBezTo>
                  <a:pt x="13781" y="11386"/>
                  <a:pt x="13895" y="11312"/>
                  <a:pt x="13937" y="11284"/>
                </a:cubicBezTo>
                <a:cubicBezTo>
                  <a:pt x="13980" y="11255"/>
                  <a:pt x="14074" y="11217"/>
                  <a:pt x="14145" y="11198"/>
                </a:cubicBezTo>
                <a:cubicBezTo>
                  <a:pt x="14217" y="11179"/>
                  <a:pt x="14341" y="11082"/>
                  <a:pt x="14422" y="10982"/>
                </a:cubicBezTo>
                <a:cubicBezTo>
                  <a:pt x="14503" y="10883"/>
                  <a:pt x="14587" y="10802"/>
                  <a:pt x="14608" y="10802"/>
                </a:cubicBezTo>
                <a:cubicBezTo>
                  <a:pt x="14629" y="10802"/>
                  <a:pt x="14707" y="10699"/>
                  <a:pt x="14781" y="10572"/>
                </a:cubicBezTo>
                <a:cubicBezTo>
                  <a:pt x="14892" y="10382"/>
                  <a:pt x="14920" y="10279"/>
                  <a:pt x="14940" y="9987"/>
                </a:cubicBezTo>
                <a:cubicBezTo>
                  <a:pt x="14975" y="9462"/>
                  <a:pt x="14928" y="8914"/>
                  <a:pt x="14793" y="8308"/>
                </a:cubicBezTo>
                <a:cubicBezTo>
                  <a:pt x="14726" y="8005"/>
                  <a:pt x="14636" y="7944"/>
                  <a:pt x="14675" y="8228"/>
                </a:cubicBezTo>
                <a:cubicBezTo>
                  <a:pt x="14690" y="8339"/>
                  <a:pt x="14727" y="8522"/>
                  <a:pt x="14757" y="8633"/>
                </a:cubicBezTo>
                <a:cubicBezTo>
                  <a:pt x="14823" y="8881"/>
                  <a:pt x="14826" y="9427"/>
                  <a:pt x="14765" y="9839"/>
                </a:cubicBezTo>
                <a:cubicBezTo>
                  <a:pt x="14729" y="10079"/>
                  <a:pt x="14693" y="10171"/>
                  <a:pt x="14596" y="10263"/>
                </a:cubicBezTo>
                <a:cubicBezTo>
                  <a:pt x="14529" y="10328"/>
                  <a:pt x="14412" y="10468"/>
                  <a:pt x="14337" y="10576"/>
                </a:cubicBezTo>
                <a:cubicBezTo>
                  <a:pt x="14114" y="10897"/>
                  <a:pt x="13795" y="11161"/>
                  <a:pt x="13592" y="11193"/>
                </a:cubicBezTo>
                <a:cubicBezTo>
                  <a:pt x="13490" y="11209"/>
                  <a:pt x="13386" y="11242"/>
                  <a:pt x="13362" y="11266"/>
                </a:cubicBezTo>
                <a:cubicBezTo>
                  <a:pt x="13337" y="11291"/>
                  <a:pt x="13229" y="11316"/>
                  <a:pt x="13122" y="11322"/>
                </a:cubicBezTo>
                <a:cubicBezTo>
                  <a:pt x="13016" y="11328"/>
                  <a:pt x="12800" y="11352"/>
                  <a:pt x="12643" y="11375"/>
                </a:cubicBezTo>
                <a:cubicBezTo>
                  <a:pt x="12469" y="11401"/>
                  <a:pt x="12326" y="11393"/>
                  <a:pt x="12275" y="11355"/>
                </a:cubicBezTo>
                <a:cubicBezTo>
                  <a:pt x="12229" y="11320"/>
                  <a:pt x="12025" y="11249"/>
                  <a:pt x="11823" y="11195"/>
                </a:cubicBezTo>
                <a:cubicBezTo>
                  <a:pt x="10797" y="10926"/>
                  <a:pt x="10772" y="10914"/>
                  <a:pt x="10879" y="10729"/>
                </a:cubicBezTo>
                <a:cubicBezTo>
                  <a:pt x="10971" y="10571"/>
                  <a:pt x="11365" y="10164"/>
                  <a:pt x="11480" y="10110"/>
                </a:cubicBezTo>
                <a:cubicBezTo>
                  <a:pt x="11628" y="10039"/>
                  <a:pt x="11667" y="9959"/>
                  <a:pt x="11667" y="9719"/>
                </a:cubicBezTo>
                <a:cubicBezTo>
                  <a:pt x="11667" y="9594"/>
                  <a:pt x="11691" y="9414"/>
                  <a:pt x="11720" y="9321"/>
                </a:cubicBezTo>
                <a:cubicBezTo>
                  <a:pt x="11749" y="9227"/>
                  <a:pt x="11797" y="9072"/>
                  <a:pt x="11827" y="8975"/>
                </a:cubicBezTo>
                <a:cubicBezTo>
                  <a:pt x="11859" y="8870"/>
                  <a:pt x="11969" y="8718"/>
                  <a:pt x="12099" y="8601"/>
                </a:cubicBezTo>
                <a:cubicBezTo>
                  <a:pt x="12305" y="8415"/>
                  <a:pt x="12560" y="8040"/>
                  <a:pt x="12560" y="7922"/>
                </a:cubicBezTo>
                <a:cubicBezTo>
                  <a:pt x="12560" y="7829"/>
                  <a:pt x="12440" y="7680"/>
                  <a:pt x="12365" y="7680"/>
                </a:cubicBezTo>
                <a:cubicBezTo>
                  <a:pt x="12258" y="7680"/>
                  <a:pt x="12234" y="7574"/>
                  <a:pt x="12304" y="7409"/>
                </a:cubicBezTo>
                <a:cubicBezTo>
                  <a:pt x="12338" y="7329"/>
                  <a:pt x="12366" y="7169"/>
                  <a:pt x="12366" y="7052"/>
                </a:cubicBezTo>
                <a:cubicBezTo>
                  <a:pt x="12366" y="6898"/>
                  <a:pt x="12401" y="6778"/>
                  <a:pt x="12493" y="6615"/>
                </a:cubicBezTo>
                <a:cubicBezTo>
                  <a:pt x="12563" y="6491"/>
                  <a:pt x="12721" y="6196"/>
                  <a:pt x="12844" y="5959"/>
                </a:cubicBezTo>
                <a:cubicBezTo>
                  <a:pt x="12967" y="5723"/>
                  <a:pt x="13093" y="5514"/>
                  <a:pt x="13126" y="5495"/>
                </a:cubicBezTo>
                <a:cubicBezTo>
                  <a:pt x="13206" y="5448"/>
                  <a:pt x="13366" y="5619"/>
                  <a:pt x="13436" y="5827"/>
                </a:cubicBezTo>
                <a:cubicBezTo>
                  <a:pt x="13467" y="5920"/>
                  <a:pt x="13532" y="6013"/>
                  <a:pt x="13579" y="6032"/>
                </a:cubicBezTo>
                <a:cubicBezTo>
                  <a:pt x="13627" y="6051"/>
                  <a:pt x="13779" y="6267"/>
                  <a:pt x="13918" y="6511"/>
                </a:cubicBezTo>
                <a:cubicBezTo>
                  <a:pt x="14057" y="6756"/>
                  <a:pt x="14176" y="6931"/>
                  <a:pt x="14183" y="6899"/>
                </a:cubicBezTo>
                <a:cubicBezTo>
                  <a:pt x="14198" y="6829"/>
                  <a:pt x="14004" y="6420"/>
                  <a:pt x="13899" y="6301"/>
                </a:cubicBezTo>
                <a:cubicBezTo>
                  <a:pt x="13856" y="6253"/>
                  <a:pt x="13691" y="6014"/>
                  <a:pt x="13532" y="5771"/>
                </a:cubicBezTo>
                <a:lnTo>
                  <a:pt x="13244" y="5328"/>
                </a:lnTo>
                <a:lnTo>
                  <a:pt x="13373" y="4928"/>
                </a:lnTo>
                <a:cubicBezTo>
                  <a:pt x="13444" y="4708"/>
                  <a:pt x="13531" y="4488"/>
                  <a:pt x="13567" y="4438"/>
                </a:cubicBezTo>
                <a:cubicBezTo>
                  <a:pt x="13603" y="4389"/>
                  <a:pt x="13726" y="4159"/>
                  <a:pt x="13840" y="3928"/>
                </a:cubicBezTo>
                <a:cubicBezTo>
                  <a:pt x="13954" y="3697"/>
                  <a:pt x="14067" y="3481"/>
                  <a:pt x="14090" y="3448"/>
                </a:cubicBezTo>
                <a:cubicBezTo>
                  <a:pt x="14113" y="3415"/>
                  <a:pt x="14182" y="3266"/>
                  <a:pt x="14244" y="3117"/>
                </a:cubicBezTo>
                <a:cubicBezTo>
                  <a:pt x="14306" y="2968"/>
                  <a:pt x="14425" y="2756"/>
                  <a:pt x="14508" y="2644"/>
                </a:cubicBezTo>
                <a:cubicBezTo>
                  <a:pt x="14611" y="2506"/>
                  <a:pt x="14656" y="2401"/>
                  <a:pt x="14648" y="2314"/>
                </a:cubicBezTo>
                <a:cubicBezTo>
                  <a:pt x="14630" y="2125"/>
                  <a:pt x="14573" y="2163"/>
                  <a:pt x="14433" y="2460"/>
                </a:cubicBezTo>
                <a:cubicBezTo>
                  <a:pt x="14230" y="2890"/>
                  <a:pt x="14019" y="3312"/>
                  <a:pt x="13957" y="3415"/>
                </a:cubicBezTo>
                <a:cubicBezTo>
                  <a:pt x="13925" y="3468"/>
                  <a:pt x="13811" y="3683"/>
                  <a:pt x="13704" y="3895"/>
                </a:cubicBezTo>
                <a:cubicBezTo>
                  <a:pt x="13410" y="4477"/>
                  <a:pt x="13137" y="4918"/>
                  <a:pt x="13072" y="4918"/>
                </a:cubicBezTo>
                <a:cubicBezTo>
                  <a:pt x="13040" y="4918"/>
                  <a:pt x="12959" y="4855"/>
                  <a:pt x="12893" y="4779"/>
                </a:cubicBezTo>
                <a:cubicBezTo>
                  <a:pt x="12827" y="4702"/>
                  <a:pt x="12744" y="4623"/>
                  <a:pt x="12709" y="4603"/>
                </a:cubicBezTo>
                <a:cubicBezTo>
                  <a:pt x="12607" y="4545"/>
                  <a:pt x="12688" y="4898"/>
                  <a:pt x="12810" y="5047"/>
                </a:cubicBezTo>
                <a:cubicBezTo>
                  <a:pt x="12864" y="5113"/>
                  <a:pt x="12909" y="5216"/>
                  <a:pt x="12909" y="5275"/>
                </a:cubicBezTo>
                <a:cubicBezTo>
                  <a:pt x="12909" y="5473"/>
                  <a:pt x="12339" y="6583"/>
                  <a:pt x="12129" y="6794"/>
                </a:cubicBezTo>
                <a:cubicBezTo>
                  <a:pt x="11992" y="6931"/>
                  <a:pt x="11927" y="7040"/>
                  <a:pt x="11912" y="7160"/>
                </a:cubicBezTo>
                <a:cubicBezTo>
                  <a:pt x="11899" y="7258"/>
                  <a:pt x="11851" y="7357"/>
                  <a:pt x="11798" y="7394"/>
                </a:cubicBezTo>
                <a:cubicBezTo>
                  <a:pt x="11748" y="7429"/>
                  <a:pt x="11697" y="7508"/>
                  <a:pt x="11685" y="7568"/>
                </a:cubicBezTo>
                <a:cubicBezTo>
                  <a:pt x="11673" y="7628"/>
                  <a:pt x="11572" y="7823"/>
                  <a:pt x="11461" y="8002"/>
                </a:cubicBezTo>
                <a:cubicBezTo>
                  <a:pt x="11351" y="8182"/>
                  <a:pt x="11201" y="8432"/>
                  <a:pt x="11129" y="8560"/>
                </a:cubicBezTo>
                <a:cubicBezTo>
                  <a:pt x="10683" y="9352"/>
                  <a:pt x="10567" y="9541"/>
                  <a:pt x="10546" y="9509"/>
                </a:cubicBezTo>
                <a:cubicBezTo>
                  <a:pt x="10486" y="9415"/>
                  <a:pt x="10586" y="7064"/>
                  <a:pt x="10657" y="6933"/>
                </a:cubicBezTo>
                <a:cubicBezTo>
                  <a:pt x="10689" y="6872"/>
                  <a:pt x="10690" y="6839"/>
                  <a:pt x="10658" y="6809"/>
                </a:cubicBezTo>
                <a:cubicBezTo>
                  <a:pt x="10634" y="6786"/>
                  <a:pt x="10626" y="6723"/>
                  <a:pt x="10640" y="6668"/>
                </a:cubicBezTo>
                <a:cubicBezTo>
                  <a:pt x="10669" y="6559"/>
                  <a:pt x="10693" y="6288"/>
                  <a:pt x="10810" y="4756"/>
                </a:cubicBezTo>
                <a:cubicBezTo>
                  <a:pt x="10853" y="4188"/>
                  <a:pt x="10899" y="3659"/>
                  <a:pt x="10912" y="3580"/>
                </a:cubicBezTo>
                <a:cubicBezTo>
                  <a:pt x="10927" y="3487"/>
                  <a:pt x="10913" y="3410"/>
                  <a:pt x="10870" y="3355"/>
                </a:cubicBezTo>
                <a:cubicBezTo>
                  <a:pt x="10814" y="3282"/>
                  <a:pt x="10798" y="3287"/>
                  <a:pt x="10751" y="3386"/>
                </a:cubicBezTo>
                <a:cubicBezTo>
                  <a:pt x="10721" y="3449"/>
                  <a:pt x="10695" y="3637"/>
                  <a:pt x="10692" y="3804"/>
                </a:cubicBezTo>
                <a:cubicBezTo>
                  <a:pt x="10684" y="4253"/>
                  <a:pt x="10666" y="4546"/>
                  <a:pt x="10623" y="4949"/>
                </a:cubicBezTo>
                <a:cubicBezTo>
                  <a:pt x="10601" y="5147"/>
                  <a:pt x="10574" y="5443"/>
                  <a:pt x="10561" y="5608"/>
                </a:cubicBezTo>
                <a:cubicBezTo>
                  <a:pt x="10549" y="5774"/>
                  <a:pt x="10523" y="5963"/>
                  <a:pt x="10504" y="6029"/>
                </a:cubicBezTo>
                <a:cubicBezTo>
                  <a:pt x="10486" y="6095"/>
                  <a:pt x="10461" y="6198"/>
                  <a:pt x="10449" y="6258"/>
                </a:cubicBezTo>
                <a:cubicBezTo>
                  <a:pt x="10436" y="6318"/>
                  <a:pt x="10413" y="6354"/>
                  <a:pt x="10397" y="6338"/>
                </a:cubicBezTo>
                <a:cubicBezTo>
                  <a:pt x="10359" y="6302"/>
                  <a:pt x="10366" y="1956"/>
                  <a:pt x="10405" y="1426"/>
                </a:cubicBezTo>
                <a:cubicBezTo>
                  <a:pt x="10431" y="1067"/>
                  <a:pt x="10426" y="1015"/>
                  <a:pt x="10356" y="922"/>
                </a:cubicBezTo>
                <a:cubicBezTo>
                  <a:pt x="10312" y="865"/>
                  <a:pt x="10286" y="775"/>
                  <a:pt x="10296" y="722"/>
                </a:cubicBezTo>
                <a:cubicBezTo>
                  <a:pt x="10314" y="638"/>
                  <a:pt x="10311" y="637"/>
                  <a:pt x="10273" y="715"/>
                </a:cubicBezTo>
                <a:cubicBezTo>
                  <a:pt x="10177" y="913"/>
                  <a:pt x="10149" y="1018"/>
                  <a:pt x="10197" y="1001"/>
                </a:cubicBezTo>
                <a:cubicBezTo>
                  <a:pt x="10265" y="979"/>
                  <a:pt x="10309" y="1348"/>
                  <a:pt x="10289" y="1766"/>
                </a:cubicBezTo>
                <a:cubicBezTo>
                  <a:pt x="10279" y="1964"/>
                  <a:pt x="10262" y="2856"/>
                  <a:pt x="10250" y="3747"/>
                </a:cubicBezTo>
                <a:cubicBezTo>
                  <a:pt x="10238" y="4639"/>
                  <a:pt x="10211" y="5652"/>
                  <a:pt x="10189" y="5999"/>
                </a:cubicBezTo>
                <a:cubicBezTo>
                  <a:pt x="10167" y="6345"/>
                  <a:pt x="10148" y="6763"/>
                  <a:pt x="10147" y="6927"/>
                </a:cubicBezTo>
                <a:cubicBezTo>
                  <a:pt x="10146" y="7091"/>
                  <a:pt x="10117" y="7290"/>
                  <a:pt x="10084" y="7368"/>
                </a:cubicBezTo>
                <a:lnTo>
                  <a:pt x="10024" y="7511"/>
                </a:lnTo>
                <a:lnTo>
                  <a:pt x="9956" y="7372"/>
                </a:lnTo>
                <a:cubicBezTo>
                  <a:pt x="9919" y="7296"/>
                  <a:pt x="9896" y="7214"/>
                  <a:pt x="9905" y="7191"/>
                </a:cubicBezTo>
                <a:cubicBezTo>
                  <a:pt x="9915" y="7167"/>
                  <a:pt x="9905" y="7131"/>
                  <a:pt x="9883" y="7110"/>
                </a:cubicBezTo>
                <a:cubicBezTo>
                  <a:pt x="9861" y="7089"/>
                  <a:pt x="9843" y="7017"/>
                  <a:pt x="9843" y="6949"/>
                </a:cubicBezTo>
                <a:cubicBezTo>
                  <a:pt x="9843" y="6880"/>
                  <a:pt x="9810" y="6740"/>
                  <a:pt x="9770" y="6637"/>
                </a:cubicBezTo>
                <a:cubicBezTo>
                  <a:pt x="9729" y="6534"/>
                  <a:pt x="9649" y="6152"/>
                  <a:pt x="9592" y="5789"/>
                </a:cubicBezTo>
                <a:cubicBezTo>
                  <a:pt x="9518" y="5320"/>
                  <a:pt x="9460" y="5084"/>
                  <a:pt x="9393" y="4974"/>
                </a:cubicBezTo>
                <a:lnTo>
                  <a:pt x="9299" y="4819"/>
                </a:lnTo>
                <a:lnTo>
                  <a:pt x="9358" y="4344"/>
                </a:lnTo>
                <a:cubicBezTo>
                  <a:pt x="9424" y="3808"/>
                  <a:pt x="9424" y="3806"/>
                  <a:pt x="9396" y="3849"/>
                </a:cubicBezTo>
                <a:cubicBezTo>
                  <a:pt x="9385" y="3866"/>
                  <a:pt x="9350" y="4094"/>
                  <a:pt x="9319" y="4354"/>
                </a:cubicBezTo>
                <a:cubicBezTo>
                  <a:pt x="9287" y="4615"/>
                  <a:pt x="9236" y="4909"/>
                  <a:pt x="9205" y="5008"/>
                </a:cubicBezTo>
                <a:cubicBezTo>
                  <a:pt x="9175" y="5107"/>
                  <a:pt x="9140" y="5236"/>
                  <a:pt x="9129" y="5294"/>
                </a:cubicBezTo>
                <a:cubicBezTo>
                  <a:pt x="9100" y="5442"/>
                  <a:pt x="9048" y="5424"/>
                  <a:pt x="8970" y="5240"/>
                </a:cubicBezTo>
                <a:cubicBezTo>
                  <a:pt x="8919" y="5119"/>
                  <a:pt x="8898" y="4903"/>
                  <a:pt x="8883" y="4324"/>
                </a:cubicBezTo>
                <a:cubicBezTo>
                  <a:pt x="8872" y="3908"/>
                  <a:pt x="8857" y="3556"/>
                  <a:pt x="8849" y="3543"/>
                </a:cubicBezTo>
                <a:cubicBezTo>
                  <a:pt x="8841" y="3529"/>
                  <a:pt x="8834" y="3760"/>
                  <a:pt x="8834" y="4058"/>
                </a:cubicBezTo>
                <a:cubicBezTo>
                  <a:pt x="8834" y="4355"/>
                  <a:pt x="8823" y="4615"/>
                  <a:pt x="8810" y="4636"/>
                </a:cubicBezTo>
                <a:cubicBezTo>
                  <a:pt x="8764" y="4707"/>
                  <a:pt x="8651" y="4562"/>
                  <a:pt x="8599" y="4365"/>
                </a:cubicBezTo>
                <a:cubicBezTo>
                  <a:pt x="8571" y="4256"/>
                  <a:pt x="8525" y="4146"/>
                  <a:pt x="8497" y="4120"/>
                </a:cubicBezTo>
                <a:cubicBezTo>
                  <a:pt x="8469" y="4093"/>
                  <a:pt x="8446" y="4013"/>
                  <a:pt x="8446" y="3940"/>
                </a:cubicBezTo>
                <a:cubicBezTo>
                  <a:pt x="8446" y="3867"/>
                  <a:pt x="8393" y="3567"/>
                  <a:pt x="8329" y="3272"/>
                </a:cubicBezTo>
                <a:cubicBezTo>
                  <a:pt x="8246" y="2886"/>
                  <a:pt x="8214" y="2624"/>
                  <a:pt x="8214" y="2327"/>
                </a:cubicBezTo>
                <a:cubicBezTo>
                  <a:pt x="8214" y="1928"/>
                  <a:pt x="8211" y="1916"/>
                  <a:pt x="8115" y="1916"/>
                </a:cubicBezTo>
                <a:cubicBezTo>
                  <a:pt x="8061" y="1916"/>
                  <a:pt x="8007" y="1956"/>
                  <a:pt x="7995" y="2004"/>
                </a:cubicBezTo>
                <a:cubicBezTo>
                  <a:pt x="7971" y="2101"/>
                  <a:pt x="8064" y="2593"/>
                  <a:pt x="8178" y="2971"/>
                </a:cubicBezTo>
                <a:cubicBezTo>
                  <a:pt x="8256" y="3228"/>
                  <a:pt x="8275" y="3509"/>
                  <a:pt x="8219" y="3562"/>
                </a:cubicBezTo>
                <a:cubicBezTo>
                  <a:pt x="8178" y="3602"/>
                  <a:pt x="8049" y="3385"/>
                  <a:pt x="7973" y="3147"/>
                </a:cubicBezTo>
                <a:cubicBezTo>
                  <a:pt x="7750" y="2452"/>
                  <a:pt x="7593" y="1924"/>
                  <a:pt x="7593" y="1876"/>
                </a:cubicBezTo>
                <a:cubicBezTo>
                  <a:pt x="7593" y="1844"/>
                  <a:pt x="7560" y="1712"/>
                  <a:pt x="7520" y="1582"/>
                </a:cubicBezTo>
                <a:cubicBezTo>
                  <a:pt x="7480" y="1452"/>
                  <a:pt x="7425" y="1249"/>
                  <a:pt x="7398" y="1130"/>
                </a:cubicBezTo>
                <a:cubicBezTo>
                  <a:pt x="7371" y="1011"/>
                  <a:pt x="7318" y="884"/>
                  <a:pt x="7281" y="848"/>
                </a:cubicBezTo>
                <a:cubicBezTo>
                  <a:pt x="7219" y="788"/>
                  <a:pt x="7217" y="801"/>
                  <a:pt x="7263" y="1035"/>
                </a:cubicBezTo>
                <a:cubicBezTo>
                  <a:pt x="7290" y="1173"/>
                  <a:pt x="7356" y="1434"/>
                  <a:pt x="7409" y="1616"/>
                </a:cubicBezTo>
                <a:cubicBezTo>
                  <a:pt x="7800" y="2941"/>
                  <a:pt x="7940" y="3639"/>
                  <a:pt x="7773" y="3426"/>
                </a:cubicBezTo>
                <a:cubicBezTo>
                  <a:pt x="7748" y="3394"/>
                  <a:pt x="7662" y="3349"/>
                  <a:pt x="7581" y="3325"/>
                </a:cubicBezTo>
                <a:cubicBezTo>
                  <a:pt x="7468" y="3292"/>
                  <a:pt x="7417" y="3307"/>
                  <a:pt x="7358" y="3389"/>
                </a:cubicBezTo>
                <a:cubicBezTo>
                  <a:pt x="7217" y="3587"/>
                  <a:pt x="7262" y="3837"/>
                  <a:pt x="7525" y="4310"/>
                </a:cubicBezTo>
                <a:cubicBezTo>
                  <a:pt x="7586" y="4421"/>
                  <a:pt x="7675" y="4637"/>
                  <a:pt x="7722" y="4790"/>
                </a:cubicBezTo>
                <a:cubicBezTo>
                  <a:pt x="7768" y="4943"/>
                  <a:pt x="7834" y="5109"/>
                  <a:pt x="7868" y="5158"/>
                </a:cubicBezTo>
                <a:cubicBezTo>
                  <a:pt x="7946" y="5271"/>
                  <a:pt x="8104" y="5873"/>
                  <a:pt x="8075" y="5946"/>
                </a:cubicBezTo>
                <a:cubicBezTo>
                  <a:pt x="8063" y="5975"/>
                  <a:pt x="8030" y="5999"/>
                  <a:pt x="8001" y="5999"/>
                </a:cubicBezTo>
                <a:cubicBezTo>
                  <a:pt x="7878" y="5999"/>
                  <a:pt x="7207" y="4781"/>
                  <a:pt x="6976" y="4138"/>
                </a:cubicBezTo>
                <a:cubicBezTo>
                  <a:pt x="6934" y="4022"/>
                  <a:pt x="6779" y="3681"/>
                  <a:pt x="6631" y="3380"/>
                </a:cubicBezTo>
                <a:cubicBezTo>
                  <a:pt x="6482" y="3078"/>
                  <a:pt x="6313" y="2695"/>
                  <a:pt x="6253" y="2527"/>
                </a:cubicBezTo>
                <a:cubicBezTo>
                  <a:pt x="6173" y="2298"/>
                  <a:pt x="6126" y="2224"/>
                  <a:pt x="6066" y="2234"/>
                </a:cubicBezTo>
                <a:cubicBezTo>
                  <a:pt x="6007" y="2243"/>
                  <a:pt x="5925" y="2116"/>
                  <a:pt x="5744" y="1736"/>
                </a:cubicBezTo>
                <a:cubicBezTo>
                  <a:pt x="5611" y="1455"/>
                  <a:pt x="5392" y="1003"/>
                  <a:pt x="5257" y="730"/>
                </a:cubicBezTo>
                <a:cubicBezTo>
                  <a:pt x="5122" y="457"/>
                  <a:pt x="4984" y="175"/>
                  <a:pt x="4951" y="105"/>
                </a:cubicBezTo>
                <a:cubicBezTo>
                  <a:pt x="4917" y="35"/>
                  <a:pt x="4868" y="-11"/>
                  <a:pt x="4842" y="3"/>
                </a:cubicBezTo>
                <a:close/>
                <a:moveTo>
                  <a:pt x="7032" y="115"/>
                </a:moveTo>
                <a:cubicBezTo>
                  <a:pt x="7019" y="115"/>
                  <a:pt x="7037" y="216"/>
                  <a:pt x="7072" y="340"/>
                </a:cubicBezTo>
                <a:cubicBezTo>
                  <a:pt x="7106" y="464"/>
                  <a:pt x="7143" y="600"/>
                  <a:pt x="7155" y="643"/>
                </a:cubicBezTo>
                <a:cubicBezTo>
                  <a:pt x="7166" y="685"/>
                  <a:pt x="7183" y="709"/>
                  <a:pt x="7193" y="693"/>
                </a:cubicBezTo>
                <a:cubicBezTo>
                  <a:pt x="7215" y="660"/>
                  <a:pt x="7063" y="115"/>
                  <a:pt x="7032" y="115"/>
                </a:cubicBezTo>
                <a:close/>
                <a:moveTo>
                  <a:pt x="17" y="175"/>
                </a:moveTo>
                <a:cubicBezTo>
                  <a:pt x="-18" y="175"/>
                  <a:pt x="3" y="257"/>
                  <a:pt x="75" y="400"/>
                </a:cubicBezTo>
                <a:cubicBezTo>
                  <a:pt x="135" y="520"/>
                  <a:pt x="144" y="487"/>
                  <a:pt x="96" y="325"/>
                </a:cubicBezTo>
                <a:cubicBezTo>
                  <a:pt x="71" y="242"/>
                  <a:pt x="36" y="175"/>
                  <a:pt x="17" y="175"/>
                </a:cubicBezTo>
                <a:close/>
                <a:moveTo>
                  <a:pt x="8962" y="2299"/>
                </a:moveTo>
                <a:cubicBezTo>
                  <a:pt x="8958" y="2306"/>
                  <a:pt x="8955" y="2327"/>
                  <a:pt x="8954" y="2362"/>
                </a:cubicBezTo>
                <a:cubicBezTo>
                  <a:pt x="8952" y="2425"/>
                  <a:pt x="8961" y="2460"/>
                  <a:pt x="8974" y="2440"/>
                </a:cubicBezTo>
                <a:cubicBezTo>
                  <a:pt x="8987" y="2420"/>
                  <a:pt x="8988" y="2369"/>
                  <a:pt x="8977" y="2326"/>
                </a:cubicBezTo>
                <a:cubicBezTo>
                  <a:pt x="8971" y="2302"/>
                  <a:pt x="8966" y="2293"/>
                  <a:pt x="8962" y="2299"/>
                </a:cubicBezTo>
                <a:close/>
                <a:moveTo>
                  <a:pt x="4896" y="2765"/>
                </a:moveTo>
                <a:cubicBezTo>
                  <a:pt x="4863" y="2770"/>
                  <a:pt x="4837" y="2816"/>
                  <a:pt x="4837" y="2901"/>
                </a:cubicBezTo>
                <a:cubicBezTo>
                  <a:pt x="4837" y="3007"/>
                  <a:pt x="4870" y="3080"/>
                  <a:pt x="4944" y="3140"/>
                </a:cubicBezTo>
                <a:cubicBezTo>
                  <a:pt x="5003" y="3187"/>
                  <a:pt x="5091" y="3309"/>
                  <a:pt x="5139" y="3411"/>
                </a:cubicBezTo>
                <a:cubicBezTo>
                  <a:pt x="5274" y="3694"/>
                  <a:pt x="5275" y="3634"/>
                  <a:pt x="5142" y="3282"/>
                </a:cubicBezTo>
                <a:cubicBezTo>
                  <a:pt x="5077" y="3109"/>
                  <a:pt x="5010" y="2926"/>
                  <a:pt x="4994" y="2877"/>
                </a:cubicBezTo>
                <a:cubicBezTo>
                  <a:pt x="4968" y="2796"/>
                  <a:pt x="4929" y="2760"/>
                  <a:pt x="4896" y="2765"/>
                </a:cubicBezTo>
                <a:close/>
                <a:moveTo>
                  <a:pt x="8893" y="3166"/>
                </a:moveTo>
                <a:cubicBezTo>
                  <a:pt x="8887" y="3155"/>
                  <a:pt x="8881" y="3193"/>
                  <a:pt x="8881" y="3267"/>
                </a:cubicBezTo>
                <a:cubicBezTo>
                  <a:pt x="8880" y="3366"/>
                  <a:pt x="8888" y="3414"/>
                  <a:pt x="8899" y="3374"/>
                </a:cubicBezTo>
                <a:cubicBezTo>
                  <a:pt x="8909" y="3333"/>
                  <a:pt x="8910" y="3252"/>
                  <a:pt x="8900" y="3193"/>
                </a:cubicBezTo>
                <a:cubicBezTo>
                  <a:pt x="8898" y="3179"/>
                  <a:pt x="8895" y="3170"/>
                  <a:pt x="8893" y="3166"/>
                </a:cubicBezTo>
                <a:close/>
                <a:moveTo>
                  <a:pt x="5252" y="3627"/>
                </a:moveTo>
                <a:lnTo>
                  <a:pt x="5365" y="3852"/>
                </a:lnTo>
                <a:cubicBezTo>
                  <a:pt x="5427" y="3976"/>
                  <a:pt x="5491" y="4078"/>
                  <a:pt x="5507" y="4078"/>
                </a:cubicBezTo>
                <a:cubicBezTo>
                  <a:pt x="5555" y="4078"/>
                  <a:pt x="5542" y="4050"/>
                  <a:pt x="5394" y="3834"/>
                </a:cubicBezTo>
                <a:lnTo>
                  <a:pt x="5252" y="3627"/>
                </a:lnTo>
                <a:close/>
                <a:moveTo>
                  <a:pt x="5575" y="4198"/>
                </a:moveTo>
                <a:cubicBezTo>
                  <a:pt x="5573" y="4201"/>
                  <a:pt x="5584" y="4225"/>
                  <a:pt x="5608" y="4273"/>
                </a:cubicBezTo>
                <a:cubicBezTo>
                  <a:pt x="5659" y="4373"/>
                  <a:pt x="5691" y="4405"/>
                  <a:pt x="5691" y="4355"/>
                </a:cubicBezTo>
                <a:cubicBezTo>
                  <a:pt x="5691" y="4343"/>
                  <a:pt x="5660" y="4295"/>
                  <a:pt x="5623" y="4250"/>
                </a:cubicBezTo>
                <a:cubicBezTo>
                  <a:pt x="5592" y="4213"/>
                  <a:pt x="5577" y="4195"/>
                  <a:pt x="5575" y="4198"/>
                </a:cubicBezTo>
                <a:close/>
                <a:moveTo>
                  <a:pt x="18536" y="4317"/>
                </a:moveTo>
                <a:cubicBezTo>
                  <a:pt x="18524" y="4321"/>
                  <a:pt x="18508" y="4337"/>
                  <a:pt x="18488" y="4368"/>
                </a:cubicBezTo>
                <a:cubicBezTo>
                  <a:pt x="18442" y="4440"/>
                  <a:pt x="18409" y="4531"/>
                  <a:pt x="18141" y="5332"/>
                </a:cubicBezTo>
                <a:cubicBezTo>
                  <a:pt x="18063" y="5567"/>
                  <a:pt x="18005" y="5759"/>
                  <a:pt x="18012" y="5759"/>
                </a:cubicBezTo>
                <a:cubicBezTo>
                  <a:pt x="18032" y="5759"/>
                  <a:pt x="18442" y="4788"/>
                  <a:pt x="18514" y="4567"/>
                </a:cubicBezTo>
                <a:cubicBezTo>
                  <a:pt x="18566" y="4410"/>
                  <a:pt x="18571" y="4307"/>
                  <a:pt x="18536" y="4317"/>
                </a:cubicBezTo>
                <a:close/>
                <a:moveTo>
                  <a:pt x="5828" y="4637"/>
                </a:moveTo>
                <a:cubicBezTo>
                  <a:pt x="5834" y="4665"/>
                  <a:pt x="5900" y="4798"/>
                  <a:pt x="6003" y="4989"/>
                </a:cubicBezTo>
                <a:cubicBezTo>
                  <a:pt x="6141" y="5242"/>
                  <a:pt x="6268" y="5452"/>
                  <a:pt x="6287" y="5454"/>
                </a:cubicBezTo>
                <a:cubicBezTo>
                  <a:pt x="6325" y="5460"/>
                  <a:pt x="5976" y="4826"/>
                  <a:pt x="5843" y="4648"/>
                </a:cubicBezTo>
                <a:cubicBezTo>
                  <a:pt x="5830" y="4632"/>
                  <a:pt x="5826" y="4628"/>
                  <a:pt x="5828" y="4637"/>
                </a:cubicBezTo>
                <a:close/>
                <a:moveTo>
                  <a:pt x="12381" y="5423"/>
                </a:moveTo>
                <a:cubicBezTo>
                  <a:pt x="12307" y="5429"/>
                  <a:pt x="12105" y="5570"/>
                  <a:pt x="11881" y="5777"/>
                </a:cubicBezTo>
                <a:cubicBezTo>
                  <a:pt x="11795" y="5855"/>
                  <a:pt x="11673" y="5963"/>
                  <a:pt x="11609" y="6017"/>
                </a:cubicBezTo>
                <a:cubicBezTo>
                  <a:pt x="11438" y="6160"/>
                  <a:pt x="11527" y="6140"/>
                  <a:pt x="11712" y="5994"/>
                </a:cubicBezTo>
                <a:cubicBezTo>
                  <a:pt x="11840" y="5893"/>
                  <a:pt x="12291" y="5704"/>
                  <a:pt x="12414" y="5700"/>
                </a:cubicBezTo>
                <a:cubicBezTo>
                  <a:pt x="12457" y="5698"/>
                  <a:pt x="12450" y="5471"/>
                  <a:pt x="12405" y="5429"/>
                </a:cubicBezTo>
                <a:cubicBezTo>
                  <a:pt x="12400" y="5424"/>
                  <a:pt x="12392" y="5423"/>
                  <a:pt x="12381" y="5423"/>
                </a:cubicBezTo>
                <a:close/>
                <a:moveTo>
                  <a:pt x="17850" y="6082"/>
                </a:moveTo>
                <a:cubicBezTo>
                  <a:pt x="17847" y="6082"/>
                  <a:pt x="17842" y="6084"/>
                  <a:pt x="17837" y="6089"/>
                </a:cubicBezTo>
                <a:cubicBezTo>
                  <a:pt x="17816" y="6109"/>
                  <a:pt x="17799" y="6152"/>
                  <a:pt x="17799" y="6183"/>
                </a:cubicBezTo>
                <a:cubicBezTo>
                  <a:pt x="17799" y="6269"/>
                  <a:pt x="17827" y="6250"/>
                  <a:pt x="17852" y="6146"/>
                </a:cubicBezTo>
                <a:cubicBezTo>
                  <a:pt x="17862" y="6106"/>
                  <a:pt x="17861" y="6082"/>
                  <a:pt x="17850" y="6082"/>
                </a:cubicBezTo>
                <a:close/>
                <a:moveTo>
                  <a:pt x="14452" y="7440"/>
                </a:moveTo>
                <a:cubicBezTo>
                  <a:pt x="14392" y="7440"/>
                  <a:pt x="14425" y="7646"/>
                  <a:pt x="14507" y="7781"/>
                </a:cubicBezTo>
                <a:cubicBezTo>
                  <a:pt x="14553" y="7858"/>
                  <a:pt x="14600" y="7907"/>
                  <a:pt x="14610" y="7891"/>
                </a:cubicBezTo>
                <a:cubicBezTo>
                  <a:pt x="14635" y="7852"/>
                  <a:pt x="14491" y="7440"/>
                  <a:pt x="14452" y="7440"/>
                </a:cubicBezTo>
                <a:close/>
                <a:moveTo>
                  <a:pt x="3864" y="8708"/>
                </a:moveTo>
                <a:cubicBezTo>
                  <a:pt x="3850" y="8708"/>
                  <a:pt x="3835" y="8711"/>
                  <a:pt x="3821" y="8720"/>
                </a:cubicBezTo>
                <a:cubicBezTo>
                  <a:pt x="3790" y="8739"/>
                  <a:pt x="3799" y="8753"/>
                  <a:pt x="3844" y="8756"/>
                </a:cubicBezTo>
                <a:cubicBezTo>
                  <a:pt x="3885" y="8759"/>
                  <a:pt x="3909" y="8744"/>
                  <a:pt x="3896" y="8724"/>
                </a:cubicBezTo>
                <a:cubicBezTo>
                  <a:pt x="3889" y="8714"/>
                  <a:pt x="3877" y="8709"/>
                  <a:pt x="3864" y="8708"/>
                </a:cubicBezTo>
                <a:close/>
                <a:moveTo>
                  <a:pt x="4019" y="8768"/>
                </a:moveTo>
                <a:cubicBezTo>
                  <a:pt x="4006" y="8767"/>
                  <a:pt x="3990" y="8771"/>
                  <a:pt x="3976" y="8780"/>
                </a:cubicBezTo>
                <a:cubicBezTo>
                  <a:pt x="3945" y="8799"/>
                  <a:pt x="3954" y="8813"/>
                  <a:pt x="4000" y="8816"/>
                </a:cubicBezTo>
                <a:cubicBezTo>
                  <a:pt x="4041" y="8819"/>
                  <a:pt x="4064" y="8805"/>
                  <a:pt x="4051" y="8785"/>
                </a:cubicBezTo>
                <a:cubicBezTo>
                  <a:pt x="4045" y="8775"/>
                  <a:pt x="4033" y="8769"/>
                  <a:pt x="4019" y="8768"/>
                </a:cubicBezTo>
                <a:close/>
                <a:moveTo>
                  <a:pt x="5586" y="8856"/>
                </a:moveTo>
                <a:cubicBezTo>
                  <a:pt x="5552" y="8852"/>
                  <a:pt x="5552" y="8869"/>
                  <a:pt x="5579" y="8919"/>
                </a:cubicBezTo>
                <a:cubicBezTo>
                  <a:pt x="5627" y="9008"/>
                  <a:pt x="5787" y="9035"/>
                  <a:pt x="5752" y="8948"/>
                </a:cubicBezTo>
                <a:cubicBezTo>
                  <a:pt x="5740" y="8919"/>
                  <a:pt x="5687" y="8882"/>
                  <a:pt x="5633" y="8866"/>
                </a:cubicBezTo>
                <a:cubicBezTo>
                  <a:pt x="5613" y="8860"/>
                  <a:pt x="5598" y="8857"/>
                  <a:pt x="5586" y="8856"/>
                </a:cubicBezTo>
                <a:close/>
                <a:moveTo>
                  <a:pt x="7161" y="13512"/>
                </a:moveTo>
                <a:cubicBezTo>
                  <a:pt x="7140" y="13502"/>
                  <a:pt x="7025" y="13536"/>
                  <a:pt x="6661" y="13651"/>
                </a:cubicBezTo>
                <a:cubicBezTo>
                  <a:pt x="6416" y="13729"/>
                  <a:pt x="6252" y="13796"/>
                  <a:pt x="6298" y="13799"/>
                </a:cubicBezTo>
                <a:cubicBezTo>
                  <a:pt x="6399" y="13805"/>
                  <a:pt x="7128" y="13583"/>
                  <a:pt x="7158" y="13537"/>
                </a:cubicBezTo>
                <a:cubicBezTo>
                  <a:pt x="7166" y="13524"/>
                  <a:pt x="7169" y="13516"/>
                  <a:pt x="7161" y="13512"/>
                </a:cubicBezTo>
                <a:close/>
                <a:moveTo>
                  <a:pt x="5685" y="13609"/>
                </a:moveTo>
                <a:cubicBezTo>
                  <a:pt x="5664" y="13614"/>
                  <a:pt x="5637" y="13623"/>
                  <a:pt x="5603" y="13635"/>
                </a:cubicBezTo>
                <a:cubicBezTo>
                  <a:pt x="5519" y="13664"/>
                  <a:pt x="5389" y="13727"/>
                  <a:pt x="5313" y="13777"/>
                </a:cubicBezTo>
                <a:cubicBezTo>
                  <a:pt x="5130" y="13895"/>
                  <a:pt x="4472" y="14165"/>
                  <a:pt x="4367" y="14165"/>
                </a:cubicBezTo>
                <a:cubicBezTo>
                  <a:pt x="4303" y="14165"/>
                  <a:pt x="4294" y="14182"/>
                  <a:pt x="4328" y="14245"/>
                </a:cubicBezTo>
                <a:cubicBezTo>
                  <a:pt x="4352" y="14289"/>
                  <a:pt x="4358" y="14346"/>
                  <a:pt x="4342" y="14371"/>
                </a:cubicBezTo>
                <a:cubicBezTo>
                  <a:pt x="4265" y="14494"/>
                  <a:pt x="5121" y="14264"/>
                  <a:pt x="5303" y="14113"/>
                </a:cubicBezTo>
                <a:cubicBezTo>
                  <a:pt x="5335" y="14086"/>
                  <a:pt x="5501" y="14026"/>
                  <a:pt x="5671" y="13980"/>
                </a:cubicBezTo>
                <a:cubicBezTo>
                  <a:pt x="5916" y="13913"/>
                  <a:pt x="5957" y="13888"/>
                  <a:pt x="5865" y="13863"/>
                </a:cubicBezTo>
                <a:cubicBezTo>
                  <a:pt x="5779" y="13839"/>
                  <a:pt x="5750" y="13799"/>
                  <a:pt x="5752" y="13706"/>
                </a:cubicBezTo>
                <a:cubicBezTo>
                  <a:pt x="5754" y="13621"/>
                  <a:pt x="5747" y="13596"/>
                  <a:pt x="5685" y="13609"/>
                </a:cubicBezTo>
                <a:close/>
                <a:moveTo>
                  <a:pt x="1059" y="14229"/>
                </a:moveTo>
                <a:cubicBezTo>
                  <a:pt x="962" y="14225"/>
                  <a:pt x="954" y="14237"/>
                  <a:pt x="997" y="14317"/>
                </a:cubicBezTo>
                <a:cubicBezTo>
                  <a:pt x="1024" y="14368"/>
                  <a:pt x="1072" y="14395"/>
                  <a:pt x="1102" y="14377"/>
                </a:cubicBezTo>
                <a:cubicBezTo>
                  <a:pt x="1132" y="14359"/>
                  <a:pt x="1239" y="14341"/>
                  <a:pt x="1338" y="14337"/>
                </a:cubicBezTo>
                <a:lnTo>
                  <a:pt x="1519" y="14329"/>
                </a:lnTo>
                <a:lnTo>
                  <a:pt x="1345" y="14282"/>
                </a:lnTo>
                <a:cubicBezTo>
                  <a:pt x="1249" y="14255"/>
                  <a:pt x="1120" y="14231"/>
                  <a:pt x="1059" y="14229"/>
                </a:cubicBezTo>
                <a:close/>
                <a:moveTo>
                  <a:pt x="17663" y="15728"/>
                </a:moveTo>
                <a:cubicBezTo>
                  <a:pt x="17642" y="15728"/>
                  <a:pt x="17650" y="15754"/>
                  <a:pt x="17682" y="15786"/>
                </a:cubicBezTo>
                <a:cubicBezTo>
                  <a:pt x="17714" y="15818"/>
                  <a:pt x="17758" y="15844"/>
                  <a:pt x="17779" y="15844"/>
                </a:cubicBezTo>
                <a:cubicBezTo>
                  <a:pt x="17800" y="15844"/>
                  <a:pt x="17792" y="15818"/>
                  <a:pt x="17760" y="15786"/>
                </a:cubicBezTo>
                <a:cubicBezTo>
                  <a:pt x="17728" y="15754"/>
                  <a:pt x="17684" y="15728"/>
                  <a:pt x="17663" y="15728"/>
                </a:cubicBezTo>
                <a:close/>
                <a:moveTo>
                  <a:pt x="17848" y="15852"/>
                </a:moveTo>
                <a:cubicBezTo>
                  <a:pt x="17838" y="15851"/>
                  <a:pt x="17836" y="15857"/>
                  <a:pt x="17842" y="15868"/>
                </a:cubicBezTo>
                <a:cubicBezTo>
                  <a:pt x="17868" y="15913"/>
                  <a:pt x="18375" y="16254"/>
                  <a:pt x="18749" y="16480"/>
                </a:cubicBezTo>
                <a:cubicBezTo>
                  <a:pt x="19013" y="16638"/>
                  <a:pt x="19032" y="16646"/>
                  <a:pt x="18980" y="16575"/>
                </a:cubicBezTo>
                <a:cubicBezTo>
                  <a:pt x="18960" y="16548"/>
                  <a:pt x="18839" y="16462"/>
                  <a:pt x="18711" y="16385"/>
                </a:cubicBezTo>
                <a:cubicBezTo>
                  <a:pt x="18583" y="16309"/>
                  <a:pt x="18459" y="16223"/>
                  <a:pt x="18435" y="16196"/>
                </a:cubicBezTo>
                <a:cubicBezTo>
                  <a:pt x="18411" y="16168"/>
                  <a:pt x="18297" y="16094"/>
                  <a:pt x="18182" y="16031"/>
                </a:cubicBezTo>
                <a:cubicBezTo>
                  <a:pt x="18067" y="15969"/>
                  <a:pt x="17939" y="15897"/>
                  <a:pt x="17896" y="15872"/>
                </a:cubicBezTo>
                <a:cubicBezTo>
                  <a:pt x="17874" y="15859"/>
                  <a:pt x="17858" y="15853"/>
                  <a:pt x="17848" y="15852"/>
                </a:cubicBezTo>
                <a:close/>
                <a:moveTo>
                  <a:pt x="19246" y="16754"/>
                </a:moveTo>
                <a:cubicBezTo>
                  <a:pt x="19230" y="16755"/>
                  <a:pt x="19276" y="16802"/>
                  <a:pt x="19390" y="16896"/>
                </a:cubicBezTo>
                <a:cubicBezTo>
                  <a:pt x="19486" y="16976"/>
                  <a:pt x="19591" y="17040"/>
                  <a:pt x="19623" y="17040"/>
                </a:cubicBezTo>
                <a:cubicBezTo>
                  <a:pt x="19655" y="17039"/>
                  <a:pt x="19587" y="16973"/>
                  <a:pt x="19472" y="16893"/>
                </a:cubicBezTo>
                <a:cubicBezTo>
                  <a:pt x="19339" y="16799"/>
                  <a:pt x="19262" y="16754"/>
                  <a:pt x="19246" y="16754"/>
                </a:cubicBezTo>
                <a:close/>
                <a:moveTo>
                  <a:pt x="11660" y="16956"/>
                </a:moveTo>
                <a:lnTo>
                  <a:pt x="11684" y="17165"/>
                </a:lnTo>
                <a:cubicBezTo>
                  <a:pt x="11697" y="17280"/>
                  <a:pt x="11740" y="17482"/>
                  <a:pt x="11780" y="17615"/>
                </a:cubicBezTo>
                <a:cubicBezTo>
                  <a:pt x="11819" y="17748"/>
                  <a:pt x="11863" y="17908"/>
                  <a:pt x="11877" y="17971"/>
                </a:cubicBezTo>
                <a:cubicBezTo>
                  <a:pt x="11891" y="18033"/>
                  <a:pt x="11911" y="18070"/>
                  <a:pt x="11922" y="18052"/>
                </a:cubicBezTo>
                <a:cubicBezTo>
                  <a:pt x="11948" y="18012"/>
                  <a:pt x="11811" y="17377"/>
                  <a:pt x="11725" y="17136"/>
                </a:cubicBezTo>
                <a:lnTo>
                  <a:pt x="11660" y="16956"/>
                </a:lnTo>
                <a:close/>
                <a:moveTo>
                  <a:pt x="19894" y="17171"/>
                </a:moveTo>
                <a:cubicBezTo>
                  <a:pt x="19856" y="17173"/>
                  <a:pt x="19863" y="17192"/>
                  <a:pt x="19914" y="17226"/>
                </a:cubicBezTo>
                <a:cubicBezTo>
                  <a:pt x="20020" y="17297"/>
                  <a:pt x="20081" y="17297"/>
                  <a:pt x="20010" y="17226"/>
                </a:cubicBezTo>
                <a:cubicBezTo>
                  <a:pt x="19978" y="17194"/>
                  <a:pt x="19926" y="17169"/>
                  <a:pt x="19894" y="17171"/>
                </a:cubicBezTo>
                <a:close/>
                <a:moveTo>
                  <a:pt x="20181" y="17364"/>
                </a:moveTo>
                <a:cubicBezTo>
                  <a:pt x="20171" y="17378"/>
                  <a:pt x="20404" y="17546"/>
                  <a:pt x="20698" y="17737"/>
                </a:cubicBezTo>
                <a:cubicBezTo>
                  <a:pt x="20994" y="17929"/>
                  <a:pt x="21268" y="18147"/>
                  <a:pt x="21311" y="18224"/>
                </a:cubicBezTo>
                <a:cubicBezTo>
                  <a:pt x="21418" y="18416"/>
                  <a:pt x="21582" y="18395"/>
                  <a:pt x="21582" y="18187"/>
                </a:cubicBezTo>
                <a:cubicBezTo>
                  <a:pt x="21582" y="18049"/>
                  <a:pt x="21566" y="18035"/>
                  <a:pt x="21365" y="18007"/>
                </a:cubicBezTo>
                <a:cubicBezTo>
                  <a:pt x="21246" y="17990"/>
                  <a:pt x="21123" y="17947"/>
                  <a:pt x="21093" y="17910"/>
                </a:cubicBezTo>
                <a:cubicBezTo>
                  <a:pt x="21063" y="17874"/>
                  <a:pt x="20960" y="17801"/>
                  <a:pt x="20864" y="17749"/>
                </a:cubicBezTo>
                <a:cubicBezTo>
                  <a:pt x="20768" y="17697"/>
                  <a:pt x="20579" y="17583"/>
                  <a:pt x="20443" y="17496"/>
                </a:cubicBezTo>
                <a:cubicBezTo>
                  <a:pt x="20308" y="17408"/>
                  <a:pt x="20190" y="17349"/>
                  <a:pt x="20181" y="17364"/>
                </a:cubicBezTo>
                <a:close/>
                <a:moveTo>
                  <a:pt x="7353" y="17678"/>
                </a:moveTo>
                <a:cubicBezTo>
                  <a:pt x="7322" y="17685"/>
                  <a:pt x="7196" y="17947"/>
                  <a:pt x="7126" y="18159"/>
                </a:cubicBezTo>
                <a:cubicBezTo>
                  <a:pt x="7086" y="18281"/>
                  <a:pt x="7079" y="18346"/>
                  <a:pt x="7107" y="18329"/>
                </a:cubicBezTo>
                <a:cubicBezTo>
                  <a:pt x="7132" y="18314"/>
                  <a:pt x="7177" y="18207"/>
                  <a:pt x="7206" y="18091"/>
                </a:cubicBezTo>
                <a:cubicBezTo>
                  <a:pt x="7235" y="17976"/>
                  <a:pt x="7282" y="17852"/>
                  <a:pt x="7309" y="17817"/>
                </a:cubicBezTo>
                <a:cubicBezTo>
                  <a:pt x="7337" y="17781"/>
                  <a:pt x="7360" y="17725"/>
                  <a:pt x="7360" y="17691"/>
                </a:cubicBezTo>
                <a:cubicBezTo>
                  <a:pt x="7360" y="17681"/>
                  <a:pt x="7357" y="17677"/>
                  <a:pt x="7353" y="17678"/>
                </a:cubicBezTo>
                <a:close/>
              </a:path>
            </a:pathLst>
          </a:cu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05025985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68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9508" y="-533761"/>
            <a:ext cx="10687987" cy="80132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" name="Straight Arrow Connector 6"/>
          <p:cNvCxnSpPr/>
          <p:nvPr/>
        </p:nvCxnSpPr>
        <p:spPr bwMode="auto">
          <a:xfrm flipV="1">
            <a:off x="5903100" y="3702749"/>
            <a:ext cx="1414601" cy="958124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8" name="Straight Arrow Connector 7"/>
          <p:cNvCxnSpPr/>
          <p:nvPr/>
        </p:nvCxnSpPr>
        <p:spPr bwMode="auto">
          <a:xfrm flipH="1">
            <a:off x="6417501" y="4523999"/>
            <a:ext cx="1221701" cy="1026561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9" name="TextBox 8"/>
          <p:cNvSpPr txBox="1"/>
          <p:nvPr/>
        </p:nvSpPr>
        <p:spPr>
          <a:xfrm rot="19664580">
            <a:off x="5278894" y="3755998"/>
            <a:ext cx="2469820" cy="510867"/>
          </a:xfrm>
          <a:prstGeom prst="rect">
            <a:avLst/>
          </a:prstGeom>
          <a:noFill/>
        </p:spPr>
        <p:txBody>
          <a:bodyPr wrap="none" lIns="79205" tIns="39603" rIns="79205" bIns="39603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i="1" dirty="0">
                <a:solidFill>
                  <a:srgbClr val="FFFFFF"/>
                </a:solidFill>
                <a:latin typeface="Helvetica Neue Light"/>
                <a:cs typeface="Helvetica Neue Light"/>
              </a:rPr>
              <a:t>Proton </a:t>
            </a:r>
            <a:r>
              <a:rPr lang="en-US" sz="28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beam </a:t>
            </a:r>
            <a:r>
              <a:rPr lang="en-US" sz="2800" i="1" dirty="0">
                <a:solidFill>
                  <a:srgbClr val="FFFFFF"/>
                </a:solidFill>
                <a:latin typeface="Helvetica Neue Light"/>
                <a:cs typeface="Helvetica Neue Light"/>
              </a:rPr>
              <a:t>1</a:t>
            </a:r>
          </a:p>
        </p:txBody>
      </p:sp>
      <p:sp>
        <p:nvSpPr>
          <p:cNvPr id="10" name="TextBox 9"/>
          <p:cNvSpPr txBox="1"/>
          <p:nvPr/>
        </p:nvSpPr>
        <p:spPr>
          <a:xfrm rot="19321569">
            <a:off x="5881918" y="4440585"/>
            <a:ext cx="2469820" cy="510867"/>
          </a:xfrm>
          <a:prstGeom prst="rect">
            <a:avLst/>
          </a:prstGeom>
          <a:noFill/>
        </p:spPr>
        <p:txBody>
          <a:bodyPr wrap="none" lIns="79205" tIns="39603" rIns="79205" bIns="39603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i="1" dirty="0">
                <a:solidFill>
                  <a:srgbClr val="FFFFFF"/>
                </a:solidFill>
                <a:latin typeface="Helvetica Neue Light"/>
                <a:cs typeface="Helvetica Neue Light"/>
              </a:rPr>
              <a:t>Proton </a:t>
            </a:r>
            <a:r>
              <a:rPr lang="en-US" sz="28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beam </a:t>
            </a:r>
            <a:r>
              <a:rPr lang="en-US" sz="2800" i="1" dirty="0">
                <a:solidFill>
                  <a:srgbClr val="FFFFFF"/>
                </a:solidFill>
                <a:latin typeface="Helvetica Neue Light"/>
                <a:cs typeface="Helvetica Neue Light"/>
              </a:rPr>
              <a:t>2</a:t>
            </a:r>
          </a:p>
        </p:txBody>
      </p:sp>
      <p:sp>
        <p:nvSpPr>
          <p:cNvPr id="13" name="Rectangle 2"/>
          <p:cNvSpPr txBox="1">
            <a:spLocks noGrp="1" noChangeArrowheads="1"/>
          </p:cNvSpPr>
          <p:nvPr>
            <p:ph type="title"/>
          </p:nvPr>
        </p:nvSpPr>
        <p:spPr bwMode="auto">
          <a:xfrm>
            <a:off x="877891" y="411163"/>
            <a:ext cx="4951413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algn="l">
              <a:defRPr/>
            </a:pPr>
            <a:r>
              <a:rPr lang="en-US" dirty="0"/>
              <a:t>CERN: </a:t>
            </a:r>
            <a:r>
              <a:rPr lang="en-US" sz="2800" b="1" i="1" kern="0" dirty="0" smtClean="0">
                <a:solidFill>
                  <a:srgbClr val="FFFF00"/>
                </a:solidFill>
              </a:rPr>
              <a:t>LHC  accelerator</a:t>
            </a:r>
            <a:endParaRPr lang="en-US" sz="2800" b="1" i="1" kern="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922106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18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99"/>
        </a:solidFill>
        <a:ln w="28575" cap="flat" cmpd="sng" algn="ctr">
          <a:solidFill>
            <a:srgbClr val="FFFF9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FFFF99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99"/>
        </a:solidFill>
        <a:ln w="28575" cap="flat" cmpd="sng" algn="ctr">
          <a:solidFill>
            <a:srgbClr val="FFFF9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FFFF99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11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99"/>
        </a:solidFill>
        <a:ln w="28575" cap="flat" cmpd="sng" algn="ctr">
          <a:solidFill>
            <a:srgbClr val="FFFF9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FFFF99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99"/>
        </a:solidFill>
        <a:ln w="28575" cap="flat" cmpd="sng" algn="ctr">
          <a:solidFill>
            <a:srgbClr val="FFFF9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FFFF99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99"/>
        </a:solidFill>
        <a:ln w="28575" cap="flat" cmpd="sng" algn="ctr">
          <a:solidFill>
            <a:srgbClr val="FFFF9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FFFF99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99"/>
        </a:solidFill>
        <a:ln w="28575" cap="flat" cmpd="sng" algn="ctr">
          <a:solidFill>
            <a:srgbClr val="FFFF9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FFFF99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6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99"/>
        </a:solidFill>
        <a:ln w="28575" cap="flat" cmpd="sng" algn="ctr">
          <a:solidFill>
            <a:srgbClr val="FFFF9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FFFF99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99"/>
        </a:solidFill>
        <a:ln w="28575" cap="flat" cmpd="sng" algn="ctr">
          <a:solidFill>
            <a:srgbClr val="FFFF9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FFFF99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7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99"/>
        </a:solidFill>
        <a:ln w="28575" cap="flat" cmpd="sng" algn="ctr">
          <a:solidFill>
            <a:srgbClr val="FFFF9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FFFF99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99"/>
        </a:solidFill>
        <a:ln w="28575" cap="flat" cmpd="sng" algn="ctr">
          <a:solidFill>
            <a:srgbClr val="FFFF9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FFFF99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4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99"/>
        </a:solidFill>
        <a:ln w="28575" cap="flat" cmpd="sng" algn="ctr">
          <a:solidFill>
            <a:srgbClr val="FFFF9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FFFF99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99"/>
        </a:solidFill>
        <a:ln w="28575" cap="flat" cmpd="sng" algn="ctr">
          <a:solidFill>
            <a:srgbClr val="FFFF9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FFFF99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15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99"/>
        </a:solidFill>
        <a:ln w="28575" cap="flat" cmpd="sng" algn="ctr">
          <a:solidFill>
            <a:srgbClr val="FFFF9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FFFF99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99"/>
        </a:solidFill>
        <a:ln w="28575" cap="flat" cmpd="sng" algn="ctr">
          <a:solidFill>
            <a:srgbClr val="FFFF9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FFFF99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2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99"/>
        </a:solidFill>
        <a:ln w="28575" cap="flat" cmpd="sng" algn="ctr">
          <a:solidFill>
            <a:srgbClr val="FFFF9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FFFF99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99"/>
        </a:solidFill>
        <a:ln w="28575" cap="flat" cmpd="sng" algn="ctr">
          <a:solidFill>
            <a:srgbClr val="FFFF9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FFFF99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5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99"/>
        </a:solidFill>
        <a:ln w="28575" cap="flat" cmpd="sng" algn="ctr">
          <a:solidFill>
            <a:srgbClr val="FFFF9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FFFF99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99"/>
        </a:solidFill>
        <a:ln w="28575" cap="flat" cmpd="sng" algn="ctr">
          <a:solidFill>
            <a:srgbClr val="FFFF9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FFFF99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16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99"/>
        </a:solidFill>
        <a:ln w="28575" cap="flat" cmpd="sng" algn="ctr">
          <a:solidFill>
            <a:srgbClr val="FFFF9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FFFF99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99"/>
        </a:solidFill>
        <a:ln w="28575" cap="flat" cmpd="sng" algn="ctr">
          <a:solidFill>
            <a:srgbClr val="FFFF9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FFFF99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17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99"/>
        </a:solidFill>
        <a:ln w="28575" cap="flat" cmpd="sng" algn="ctr">
          <a:solidFill>
            <a:srgbClr val="FFFF9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FFFF99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99"/>
        </a:solidFill>
        <a:ln w="28575" cap="flat" cmpd="sng" algn="ctr">
          <a:solidFill>
            <a:srgbClr val="FFFF9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FFFF99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7178</TotalTime>
  <Words>982</Words>
  <Application>Microsoft Macintosh PowerPoint</Application>
  <PresentationFormat>Widescreen</PresentationFormat>
  <Paragraphs>206</Paragraphs>
  <Slides>39</Slides>
  <Notes>14</Notes>
  <HiddenSlides>0</HiddenSlides>
  <MMClips>2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12</vt:i4>
      </vt:variant>
      <vt:variant>
        <vt:lpstr>Slide Titles</vt:lpstr>
      </vt:variant>
      <vt:variant>
        <vt:i4>39</vt:i4>
      </vt:variant>
    </vt:vector>
  </HeadingPairs>
  <TitlesOfParts>
    <vt:vector size="65" baseType="lpstr">
      <vt:lpstr>.AppleSystemUIFont</vt:lpstr>
      <vt:lpstr>Arial Hebrew Light</vt:lpstr>
      <vt:lpstr>Calibri</vt:lpstr>
      <vt:lpstr>Calibri Light</vt:lpstr>
      <vt:lpstr>Chalkduster</vt:lpstr>
      <vt:lpstr>Comic Sans MS</vt:lpstr>
      <vt:lpstr>Helvetica Neue Light</vt:lpstr>
      <vt:lpstr>ＭＳ Ｐゴシック</vt:lpstr>
      <vt:lpstr>Symbol</vt:lpstr>
      <vt:lpstr>Tahoma</vt:lpstr>
      <vt:lpstr>Times</vt:lpstr>
      <vt:lpstr>Times New Roman</vt:lpstr>
      <vt:lpstr>Wingdings</vt:lpstr>
      <vt:lpstr>Arial</vt:lpstr>
      <vt:lpstr>1_Office Theme</vt:lpstr>
      <vt:lpstr>6_Default Design</vt:lpstr>
      <vt:lpstr>7_Default Design</vt:lpstr>
      <vt:lpstr>4_Default Design</vt:lpstr>
      <vt:lpstr>15_Default Design</vt:lpstr>
      <vt:lpstr>2_Default Design</vt:lpstr>
      <vt:lpstr>5_Default Design</vt:lpstr>
      <vt:lpstr>16_Default Design</vt:lpstr>
      <vt:lpstr>17_Default Design</vt:lpstr>
      <vt:lpstr>18_Default Design</vt:lpstr>
      <vt:lpstr>11_Default Design</vt:lpstr>
      <vt:lpstr>Default Design</vt:lpstr>
      <vt:lpstr>PowerPoint Presentation</vt:lpstr>
      <vt:lpstr>The mystery of the missing antimatter…</vt:lpstr>
      <vt:lpstr>How did antimatter disappear in the Big Bang?</vt:lpstr>
      <vt:lpstr>A world of matter and …</vt:lpstr>
      <vt:lpstr>PowerPoint Presentation</vt:lpstr>
      <vt:lpstr>PowerPoint Presentation</vt:lpstr>
      <vt:lpstr>PowerPoint Presentation</vt:lpstr>
      <vt:lpstr>PowerPoint Presentation</vt:lpstr>
      <vt:lpstr>CERN: LHC  accelerator</vt:lpstr>
      <vt:lpstr>PowerPoint Presentation</vt:lpstr>
      <vt:lpstr>PowerPoint Presentation</vt:lpstr>
      <vt:lpstr>PowerPoint Presentation</vt:lpstr>
      <vt:lpstr>Nikhef contributions to Vertex Detector</vt:lpstr>
      <vt:lpstr>PowerPoint Presentation</vt:lpstr>
      <vt:lpstr>                 Nikhef contributions to Scintillating Fiber (“SciFi”) Tracker</vt:lpstr>
      <vt:lpstr>                  SciFi Detection Principle</vt:lpstr>
      <vt:lpstr>                  SciFi Detection Principle</vt:lpstr>
      <vt:lpstr>PowerPoint Presentation</vt:lpstr>
      <vt:lpstr>PowerPoint Presentation</vt:lpstr>
      <vt:lpstr>B-mesons:  matter vs antimatter </vt:lpstr>
      <vt:lpstr>B-mesons:  matter vs antimatter </vt:lpstr>
      <vt:lpstr>How did antimatter disappear in the Big Bang?</vt:lpstr>
      <vt:lpstr>Are we now ready?</vt:lpstr>
      <vt:lpstr>How did antimatter disappear in the Big Bang?</vt:lpstr>
      <vt:lpstr>How did antimatter disappear in the Big Bang?</vt:lpstr>
      <vt:lpstr>PowerPoint Presentation</vt:lpstr>
      <vt:lpstr>Future: “Circles and Triangles”</vt:lpstr>
      <vt:lpstr>Enter Penguins</vt:lpstr>
      <vt:lpstr>PowerPoint Presentation</vt:lpstr>
      <vt:lpstr>Penguins &amp; Lepton Universality?</vt:lpstr>
      <vt:lpstr>Lepton Universality?</vt:lpstr>
      <vt:lpstr>A new force in Nature?</vt:lpstr>
      <vt:lpstr>How did antimatter disappear in the Big Bang?</vt:lpstr>
      <vt:lpstr>PowerPoint Presentation</vt:lpstr>
      <vt:lpstr>PowerPoint Presentation</vt:lpstr>
      <vt:lpstr>Future: “Circles and Triangles”</vt:lpstr>
      <vt:lpstr>PowerPoint Presentation</vt:lpstr>
      <vt:lpstr>Valorization</vt:lpstr>
      <vt:lpstr>Escher’s impression on the  matter vs antimatter asymmetry</vt:lpstr>
    </vt:vector>
  </TitlesOfParts>
  <Company/>
  <LinksUpToDate>false</LinksUpToDate>
  <SharedDoc>false</SharedDoc>
  <HyperlinksChanged>false</HyperlinksChanged>
  <AppVersion>15.0029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Flavour</dc:title>
  <dc:creator>Marcel Merk</dc:creator>
  <cp:lastModifiedBy>Marcel Merk</cp:lastModifiedBy>
  <cp:revision>505</cp:revision>
  <dcterms:created xsi:type="dcterms:W3CDTF">2018-08-16T13:53:51Z</dcterms:created>
  <dcterms:modified xsi:type="dcterms:W3CDTF">2019-04-05T08:45:12Z</dcterms:modified>
</cp:coreProperties>
</file>