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829" r:id="rId2"/>
    <p:sldId id="821" r:id="rId3"/>
    <p:sldId id="813" r:id="rId4"/>
    <p:sldId id="802" r:id="rId5"/>
    <p:sldId id="784" r:id="rId6"/>
    <p:sldId id="785" r:id="rId7"/>
    <p:sldId id="823" r:id="rId8"/>
    <p:sldId id="798" r:id="rId9"/>
    <p:sldId id="799" r:id="rId10"/>
    <p:sldId id="804" r:id="rId11"/>
    <p:sldId id="835" r:id="rId12"/>
    <p:sldId id="833" r:id="rId13"/>
    <p:sldId id="809" r:id="rId14"/>
    <p:sldId id="816" r:id="rId15"/>
    <p:sldId id="832" r:id="rId16"/>
    <p:sldId id="831" r:id="rId17"/>
    <p:sldId id="837" r:id="rId18"/>
    <p:sldId id="839" r:id="rId19"/>
    <p:sldId id="787" r:id="rId20"/>
    <p:sldId id="789" r:id="rId21"/>
    <p:sldId id="840" r:id="rId22"/>
    <p:sldId id="788" r:id="rId23"/>
    <p:sldId id="807" r:id="rId24"/>
    <p:sldId id="810" r:id="rId25"/>
    <p:sldId id="836" r:id="rId26"/>
    <p:sldId id="828" r:id="rId2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rgbClr val="FFFF99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rgbClr val="FFFF99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rgbClr val="FFFF99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rgbClr val="FFFF99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D6FFD3"/>
    <a:srgbClr val="FFFF99"/>
    <a:srgbClr val="00CC00"/>
    <a:srgbClr val="66FFFF"/>
    <a:srgbClr val="99CCFF"/>
    <a:srgbClr val="CCECFF"/>
    <a:srgbClr val="0066FF"/>
    <a:srgbClr val="66FF33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856" autoAdjust="0"/>
    <p:restoredTop sz="88985" autoAdjust="0"/>
  </p:normalViewPr>
  <p:slideViewPr>
    <p:cSldViewPr snapToGrid="0">
      <p:cViewPr varScale="1">
        <p:scale>
          <a:sx n="139" d="100"/>
          <a:sy n="139" d="100"/>
        </p:scale>
        <p:origin x="-85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presProps" Target="presProps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charset="0"/>
              </a:defRPr>
            </a:lvl1pPr>
          </a:lstStyle>
          <a:p>
            <a:fld id="{5CBEC143-F40A-F246-93E7-A146E24CB8B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77B63BCA-F3B5-094D-8A6C-A8F48387C3E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775F7-FD6D-D44E-8C2F-00DD1E630A7C}" type="slidenum">
              <a:rPr lang="en-US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l-NL" dirty="0" smtClean="0">
                <a:latin typeface="Times New Roman" charset="0"/>
              </a:rPr>
              <a:t>Plekken waar je</a:t>
            </a:r>
            <a:r>
              <a:rPr lang="nl-NL" baseline="0" dirty="0" smtClean="0">
                <a:latin typeface="Times New Roman" charset="0"/>
              </a:rPr>
              <a:t> veel kunt leren: bv een techniekproject waar je een brieven weegschaal moet maken</a:t>
            </a:r>
            <a:endParaRPr lang="nl-NL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48E87-E029-194B-A046-856F729D80F0}" type="slidenum">
              <a:rPr lang="en-US"/>
              <a:pPr/>
              <a:t>24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091F3-21EE-5948-9720-27A89B0B7968}" type="slidenum">
              <a:rPr lang="en-US"/>
              <a:pPr/>
              <a:t>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840282-929D-6D40-B0B1-75D9304749D7}" type="slidenum">
              <a:rPr lang="en-US"/>
              <a:pPr/>
              <a:t>3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A77C59-EE3C-2B4D-9902-C8D1ADBD9B05}" type="slidenum">
              <a:rPr lang="en-US"/>
              <a:pPr/>
              <a:t>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1834AA-0F39-4342-9717-B074D483C0FA}" type="slidenum">
              <a:rPr lang="en-US"/>
              <a:pPr/>
              <a:t>6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18082C-3D1E-894E-A027-EA2405FCE5BC}" type="slidenum">
              <a:rPr lang="en-GB">
                <a:latin typeface="Times New Roman" charset="0"/>
              </a:rPr>
              <a:pPr/>
              <a:t>12</a:t>
            </a:fld>
            <a:endParaRPr lang="en-GB">
              <a:latin typeface="Times New Roman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A99AD-3BF8-A745-827C-6928CA27A49A}" type="slidenum">
              <a:rPr lang="en-US"/>
              <a:pPr/>
              <a:t>19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Een bekende natuurwet zegt dat in een botsing alle soorten deeltjes die geproduceerd kunnen worden ook daadwerkelijk geproduceerd worden.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2F5E74-FEA8-0C4A-B4CF-BAF6821DF093}" type="slidenum">
              <a:rPr lang="en-US"/>
              <a:pPr/>
              <a:t>20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DCD77-E1AF-3F4B-B325-8E172EB366C4}" type="slidenum">
              <a:rPr lang="en-US"/>
              <a:pPr/>
              <a:t>22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AB8BF-37CA-C045-B2FC-C30028A4D1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192D3-74D5-0E4F-8DA8-A8294C9F85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8A403-A1E7-CD4A-A006-F886F4A6E9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63DC1-998B-E44A-8E82-59931CE788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46D29-046B-8340-A558-265449F8BD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F33E8-1B44-A046-876A-9515343E44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7CA78-2D5B-4648-9CE9-F18A1BF814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A5BC9-EEF3-944A-9A6F-A96A345C88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93C1D-7D38-BD49-AF55-3D0D5212B6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2607B-9127-9149-B9E6-1CA82A74CC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20F09-727B-CC4B-8AB1-69605D0C7D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6AD96-0DEE-924D-AE42-EFCECEC2A1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r>
              <a:rPr lang="en-US"/>
              <a:t>21 cctober, 2006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charset="0"/>
              </a:defRPr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5F3E8390-9035-9242-984B-99D541753D4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631B5DF-229D-DE46-AC36-5AC25667E608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2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rgbClr val="FFFF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rgbClr val="FFFF99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»"/>
        <a:defRPr>
          <a:solidFill>
            <a:srgbClr val="FFFF99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4" Type="http://schemas.openxmlformats.org/officeDocument/2006/relationships/image" Target="../media/image2.png"/><Relationship Id="rId10" Type="http://schemas.openxmlformats.org/officeDocument/2006/relationships/image" Target="../media/image7.png"/><Relationship Id="rId5" Type="http://schemas.openxmlformats.org/officeDocument/2006/relationships/image" Target="../media/image3.jpeg"/><Relationship Id="rId7" Type="http://schemas.openxmlformats.org/officeDocument/2006/relationships/image" Target="../media/image4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3" Type="http://schemas.openxmlformats.org/officeDocument/2006/relationships/image" Target="../media/image1.png"/><Relationship Id="rId6" Type="http://schemas.openxmlformats.org/officeDocument/2006/relationships/hyperlink" Target="http://www.cern.ch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5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1" Type="http://schemas.openxmlformats.org/officeDocument/2006/relationships/video" Target="file://localhost/Users/marcel/Presentations/Merk/2010/Reijmerstok_19_3_2010/particle_event_full_ns.avi" TargetMode="Externa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wmf"/><Relationship Id="rId4" Type="http://schemas.openxmlformats.org/officeDocument/2006/relationships/image" Target="../media/image17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Relationship Id="rId5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jpeg"/><Relationship Id="rId1" Type="http://schemas.openxmlformats.org/officeDocument/2006/relationships/video" Target="file://localhost/Users/marcel/Presentations/Merk/2010/Reijmerstok_19_3_2010/vonken-1.WMV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8.jpeg"/><Relationship Id="rId5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2.wmf"/><Relationship Id="rId4" Type="http://schemas.openxmlformats.org/officeDocument/2006/relationships/image" Target="../media/image12.wmf"/><Relationship Id="rId7" Type="http://schemas.openxmlformats.org/officeDocument/2006/relationships/image" Target="../media/image15.wmf"/><Relationship Id="rId11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8" Type="http://schemas.openxmlformats.org/officeDocument/2006/relationships/image" Target="../media/image16.wmf"/><Relationship Id="rId13" Type="http://schemas.openxmlformats.org/officeDocument/2006/relationships/image" Target="../media/image21.wmf"/><Relationship Id="rId10" Type="http://schemas.openxmlformats.org/officeDocument/2006/relationships/image" Target="../media/image18.wmf"/><Relationship Id="rId5" Type="http://schemas.openxmlformats.org/officeDocument/2006/relationships/image" Target="../media/image13.wmf"/><Relationship Id="rId12" Type="http://schemas.openxmlformats.org/officeDocument/2006/relationships/image" Target="../media/image20.wmf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17.wmf"/><Relationship Id="rId3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684" y="5393598"/>
            <a:ext cx="1879448" cy="1409586"/>
          </a:xfrm>
          <a:prstGeom prst="rect">
            <a:avLst/>
          </a:prstGeom>
        </p:spPr>
      </p:pic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1350963" y="2801938"/>
            <a:ext cx="6659562" cy="1062037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b="1"/>
              <a:t>Onderzoek aan het “aller-grootste” </a:t>
            </a:r>
          </a:p>
          <a:p>
            <a:pPr algn="ctr"/>
            <a:r>
              <a:rPr lang="en-US" b="1"/>
              <a:t>en het “aller-kleinste”  </a:t>
            </a:r>
          </a:p>
        </p:txBody>
      </p:sp>
      <p:pic>
        <p:nvPicPr>
          <p:cNvPr id="14339" name="Picture 3" descr="NIKHEF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7988" y="206375"/>
            <a:ext cx="29654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memberstate-flag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038" y="247650"/>
            <a:ext cx="3419475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 descr="http://www.nikhef.nl/~i93/images/cern_logo.gif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465" y="4410369"/>
            <a:ext cx="2481401" cy="177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6294" y="5243019"/>
            <a:ext cx="2055858" cy="1541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4566" y="3956342"/>
            <a:ext cx="1925781" cy="1444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1010" y="3928914"/>
            <a:ext cx="2145072" cy="1608804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Daarin wordt de “super-microscoop” gebouwd</a:t>
            </a:r>
          </a:p>
        </p:txBody>
      </p:sp>
      <p:pic>
        <p:nvPicPr>
          <p:cNvPr id="23557" name="Picture 3" descr="ATLAS-foto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8388"/>
            <a:ext cx="9144000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 descr="0611014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063" y="990600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9027" name="Text Box 4"/>
          <p:cNvSpPr txBox="1">
            <a:spLocks noChangeArrowheads="1"/>
          </p:cNvSpPr>
          <p:nvPr/>
        </p:nvSpPr>
        <p:spPr bwMode="auto">
          <a:xfrm>
            <a:off x="762000" y="6167438"/>
            <a:ext cx="838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80 MegaPixel camera 40.000.000 foto’s per seconde</a:t>
            </a:r>
          </a:p>
        </p:txBody>
      </p:sp>
      <p:sp>
        <p:nvSpPr>
          <p:cNvPr id="129028" name="Rectangle 3"/>
          <p:cNvSpPr>
            <a:spLocks noChangeArrowheads="1"/>
          </p:cNvSpPr>
          <p:nvPr/>
        </p:nvSpPr>
        <p:spPr bwMode="auto">
          <a:xfrm>
            <a:off x="800100" y="228600"/>
            <a:ext cx="49808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Het </a:t>
            </a:r>
            <a:r>
              <a:rPr lang="en-US" dirty="0" err="1" smtClean="0">
                <a:solidFill>
                  <a:schemeClr val="bg1"/>
                </a:solidFill>
              </a:rPr>
              <a:t>binnenste</a:t>
            </a:r>
            <a:r>
              <a:rPr lang="en-US" dirty="0" smtClean="0">
                <a:solidFill>
                  <a:schemeClr val="bg1"/>
                </a:solidFill>
              </a:rPr>
              <a:t> van de </a:t>
            </a:r>
            <a:r>
              <a:rPr lang="en-US" sz="2800" dirty="0" smtClean="0">
                <a:solidFill>
                  <a:schemeClr val="bg1"/>
                </a:solidFill>
              </a:rPr>
              <a:t>detector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Zo ziet het er uit als je gaat kijken</a:t>
            </a:r>
            <a:endParaRPr lang="en-US" i="1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60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850876">
            <a:off x="-1117600" y="1439863"/>
            <a:ext cx="93662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2849E-6 C 0.04844 -0.01249 0.09671 -0.02498 0.15053 -0.03192 C 0.20452 -0.03885 0.28733 -0.04394 0.32223 -0.04186 C 0.3573 -0.03978 0.36216 -0.03238 0.35973 -0.01989 C 0.3573 -0.0074 0.34063 -0.00231 0.30747 0.03376 C 0.27414 0.06984 0.18421 0.14616 0.15955 0.19681 C 0.13507 0.24745 0.12466 0.31105 0.15955 0.33788 C 0.19462 0.36471 0.30521 0.35615 0.37014 0.35777 C 0.43507 0.35939 0.49167 0.33349 0.54896 0.34782 C 0.60643 0.36216 0.66546 0.43894 0.71494 0.44334 C 0.76441 0.44773 0.80712 0.41721 0.84619 0.37373 C 0.88507 0.33025 0.91823 0.24884 0.94757 0.18293 C 0.97726 0.11702 0.98178 0.03076 1.02379 -0.02197 C 1.06563 -0.0747 1.13282 -0.10407 1.20001 -0.13321 " pathEditMode="relative" ptsTypes="aaaaaaaaaaaaaA">
                                      <p:cBhvr>
                                        <p:cTn id="6" dur="5000" fill="hold"/>
                                        <p:tgtEl>
                                          <p:spTgt spid="856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 descr="HPIM075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" y="136525"/>
            <a:ext cx="429895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PIM075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0738" y="3438525"/>
            <a:ext cx="443071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PIM078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3275" y="-15875"/>
            <a:ext cx="448945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PIM077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50" y="3452813"/>
            <a:ext cx="4313238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</a:t>
            </a:r>
            <a:r>
              <a:rPr lang="en-US" dirty="0" smtClean="0"/>
              <a:t> </a:t>
            </a:r>
            <a:r>
              <a:rPr lang="en-US" dirty="0" err="1" smtClean="0"/>
              <a:t>groot</a:t>
            </a:r>
            <a:r>
              <a:rPr lang="en-US" dirty="0" smtClean="0"/>
              <a:t> is de </a:t>
            </a:r>
            <a:r>
              <a:rPr lang="en-US" dirty="0" err="1" smtClean="0"/>
              <a:t>ondergrondse</a:t>
            </a:r>
            <a:r>
              <a:rPr lang="en-US" dirty="0" smtClean="0"/>
              <a:t> </a:t>
            </a:r>
            <a:r>
              <a:rPr lang="en-US" dirty="0" err="1" smtClean="0"/>
              <a:t>supermicroscoop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Maart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Materie en Antimaterie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114" y="584728"/>
            <a:ext cx="4234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FFFCCE"/>
                </a:solidFill>
              </a:rPr>
              <a:t>Een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voor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kleine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deeltjes</a:t>
            </a:r>
            <a:endParaRPr lang="en-US" sz="2000" i="1" dirty="0" smtClean="0">
              <a:solidFill>
                <a:srgbClr val="FFFCC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45466">
            <a:off x="-107950" y="1484313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603" y="954056"/>
            <a:ext cx="7239000" cy="54292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cctober, 2006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Waar is de Anti-materie heen?</a:t>
            </a:r>
            <a:endParaRPr lang="en-US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 20 November 2009 is het begonnen…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article_event_full_ns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99343" y="855758"/>
            <a:ext cx="5947426" cy="59474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-264977" y="0"/>
            <a:ext cx="9594004" cy="6858000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89841" y="243166"/>
            <a:ext cx="9205416" cy="6313346"/>
            <a:chOff x="-268839" y="370828"/>
            <a:chExt cx="9205416" cy="63133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1240" y="469534"/>
              <a:ext cx="8915398" cy="614048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-268839" y="370828"/>
              <a:ext cx="6090592" cy="624845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580725" y="3402347"/>
              <a:ext cx="3355852" cy="328182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9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197" y="240776"/>
            <a:ext cx="4926923" cy="328872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6668" y="3626294"/>
            <a:ext cx="4572000" cy="3039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9139" y="4385467"/>
            <a:ext cx="4385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 November </a:t>
            </a:r>
            <a:r>
              <a:rPr lang="en-US" sz="2000" dirty="0" err="1" smtClean="0"/>
              <a:t>vorig</a:t>
            </a:r>
            <a:r>
              <a:rPr lang="en-US" sz="2000" dirty="0" smtClean="0"/>
              <a:t> </a:t>
            </a:r>
            <a:r>
              <a:rPr lang="en-US" sz="2000" dirty="0" err="1" smtClean="0"/>
              <a:t>jaar</a:t>
            </a:r>
            <a:r>
              <a:rPr lang="en-US" sz="2000" dirty="0" smtClean="0"/>
              <a:t> is het </a:t>
            </a:r>
            <a:r>
              <a:rPr lang="en-US" sz="2000" dirty="0" err="1" smtClean="0"/>
              <a:t>begonnen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We </a:t>
            </a:r>
            <a:r>
              <a:rPr lang="en-US" sz="2000" dirty="0" err="1" smtClean="0"/>
              <a:t>zijn</a:t>
            </a:r>
            <a:r>
              <a:rPr lang="en-US" sz="2000" dirty="0" smtClean="0"/>
              <a:t> heel </a:t>
            </a:r>
            <a:r>
              <a:rPr lang="en-US" sz="2000" dirty="0" err="1" smtClean="0"/>
              <a:t>benieuwd</a:t>
            </a:r>
            <a:r>
              <a:rPr lang="en-US" sz="2000" dirty="0" smtClean="0"/>
              <a:t> </a:t>
            </a:r>
            <a:r>
              <a:rPr lang="en-US" sz="2000" dirty="0" err="1" smtClean="0"/>
              <a:t>welke</a:t>
            </a:r>
            <a:r>
              <a:rPr lang="en-US" sz="2000" dirty="0" smtClean="0"/>
              <a:t> </a:t>
            </a:r>
            <a:r>
              <a:rPr lang="en-US" sz="2000" dirty="0" err="1" smtClean="0"/>
              <a:t>kleine</a:t>
            </a:r>
            <a:r>
              <a:rPr lang="en-US" sz="2000" dirty="0" smtClean="0"/>
              <a:t> </a:t>
            </a:r>
            <a:r>
              <a:rPr lang="en-US" sz="2000" dirty="0" err="1" smtClean="0"/>
              <a:t>deeltjes</a:t>
            </a:r>
            <a:r>
              <a:rPr lang="en-US" sz="2000" dirty="0" smtClean="0"/>
              <a:t> 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gezien</a:t>
            </a:r>
            <a:r>
              <a:rPr lang="en-US" sz="2000" dirty="0" smtClean="0"/>
              <a:t> </a:t>
            </a:r>
            <a:r>
              <a:rPr lang="en-US" sz="2000" dirty="0" err="1" smtClean="0"/>
              <a:t>worden</a:t>
            </a:r>
            <a:r>
              <a:rPr lang="en-US" sz="2000" dirty="0" smtClean="0"/>
              <a:t>...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kleinste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zullen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i="1" dirty="0">
              <a:solidFill>
                <a:srgbClr val="00FFFF"/>
              </a:solidFill>
            </a:endParaRP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/>
          <a:srcRect l="9970" r="9282"/>
          <a:stretch>
            <a:fillRect/>
          </a:stretch>
        </p:blipFill>
        <p:spPr bwMode="auto">
          <a:xfrm>
            <a:off x="0" y="1341438"/>
            <a:ext cx="9144000" cy="5543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28679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28693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4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5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6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8680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28689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0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1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2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3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4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5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6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7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8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b="1"/>
              <a:t>Het heelal bestaat uit miljarden sterren </a:t>
            </a:r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>
            <a:off x="341313" y="5527675"/>
            <a:ext cx="8693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66FFFF"/>
                </a:solidFill>
              </a:rPr>
              <a:t>Hoe is het heelal begonnen? (</a:t>
            </a:r>
            <a:r>
              <a:rPr lang="en-US">
                <a:solidFill>
                  <a:srgbClr val="66FFFF"/>
                </a:solidFill>
                <a:sym typeface="Wingdings" charset="2"/>
              </a:rPr>
              <a:t></a:t>
            </a:r>
            <a:r>
              <a:rPr lang="en-US">
                <a:solidFill>
                  <a:srgbClr val="66FFFF"/>
                </a:solidFill>
              </a:rPr>
              <a:t>de Big Bang)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66FFFF"/>
                </a:solidFill>
              </a:rPr>
              <a:t>Wat zijn de kleinste deeltjes waaruit alles bestaat?</a:t>
            </a:r>
            <a:endParaRPr lang="en-US" sz="1800">
              <a:solidFill>
                <a:srgbClr val="66FFFF"/>
              </a:solidFill>
            </a:endParaRPr>
          </a:p>
        </p:txBody>
      </p:sp>
      <p:pic>
        <p:nvPicPr>
          <p:cNvPr id="9" name="Picture 2" descr="apol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2813" y="1050925"/>
            <a:ext cx="4313237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5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57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5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570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29700" name="Picture 2" descr="showers_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Deeltjes komen ook uit de ruimte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59413" y="3711575"/>
            <a:ext cx="3690937" cy="3036888"/>
            <a:chOff x="2153" y="1623"/>
            <a:chExt cx="3430" cy="2355"/>
          </a:xfrm>
        </p:grpSpPr>
        <p:pic>
          <p:nvPicPr>
            <p:cNvPr id="30728" name="Picture 7" descr="cart"/>
            <p:cNvPicPr>
              <a:picLocks noChangeAspect="1" noChangeArrowheads="1"/>
            </p:cNvPicPr>
            <p:nvPr/>
          </p:nvPicPr>
          <p:blipFill>
            <a:blip r:embed="rId3"/>
            <a:srcRect l="11830" t="32121" r="7161" b="15399"/>
            <a:stretch>
              <a:fillRect/>
            </a:stretch>
          </p:blipFill>
          <p:spPr bwMode="auto">
            <a:xfrm>
              <a:off x="2153" y="2013"/>
              <a:ext cx="3430" cy="196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729" name="AutoShape 8"/>
            <p:cNvSpPr>
              <a:spLocks noChangeArrowheads="1"/>
            </p:cNvSpPr>
            <p:nvPr/>
          </p:nvSpPr>
          <p:spPr bwMode="auto">
            <a:xfrm rot="10800000" flipH="1">
              <a:off x="2226" y="1623"/>
              <a:ext cx="2552" cy="411"/>
            </a:xfrm>
            <a:prstGeom prst="wedgeRoundRectCallout">
              <a:avLst>
                <a:gd name="adj1" fmla="val 36384"/>
                <a:gd name="adj2" fmla="val -9405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1913" y="5470525"/>
            <a:ext cx="5532437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66FFFF"/>
                </a:solidFill>
                <a:latin typeface="Verdana" charset="0"/>
              </a:rPr>
              <a:t>Lekker geslapen?</a:t>
            </a:r>
          </a:p>
          <a:p>
            <a:r>
              <a:rPr lang="en-US" sz="2400">
                <a:latin typeface="Verdana" charset="0"/>
              </a:rPr>
              <a:t>Miljoenen deeltjes gaan door ons heen en we merken er niets van!</a:t>
            </a:r>
            <a:endParaRPr lang="en-US" sz="2400" i="1">
              <a:latin typeface="Verdana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34025" y="3648075"/>
            <a:ext cx="2813050" cy="6461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800">
                <a:solidFill>
                  <a:schemeClr val="tx1"/>
                </a:solidFill>
              </a:rPr>
              <a:t>Man, ik heb zo’n last van die deeltjes uit de ruimte!</a:t>
            </a:r>
          </a:p>
        </p:txBody>
      </p:sp>
      <p:pic>
        <p:nvPicPr>
          <p:cNvPr id="30727" name="Picture 3" descr="vonkenka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988"/>
            <a:ext cx="4710113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vonken-1.WM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88488" y="36543"/>
            <a:ext cx="4446375" cy="33347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463550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We willen de oerknal beter begrijpen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32772" name="Picture 2" descr="big_bang_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1075"/>
            <a:ext cx="932497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Ook willen we een tijd-balk van het heelal maken</a:t>
            </a:r>
          </a:p>
        </p:txBody>
      </p:sp>
      <p:sp>
        <p:nvSpPr>
          <p:cNvPr id="32774" name="Line 29"/>
          <p:cNvSpPr>
            <a:spLocks noChangeShapeType="1"/>
          </p:cNvSpPr>
          <p:nvPr/>
        </p:nvSpPr>
        <p:spPr bwMode="auto">
          <a:xfrm>
            <a:off x="3995738" y="1476375"/>
            <a:ext cx="187325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5" name="Line 30"/>
          <p:cNvSpPr>
            <a:spLocks noChangeShapeType="1"/>
          </p:cNvSpPr>
          <p:nvPr/>
        </p:nvSpPr>
        <p:spPr bwMode="auto">
          <a:xfrm>
            <a:off x="5940425" y="1476375"/>
            <a:ext cx="316865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6" name="Text Box 31"/>
          <p:cNvSpPr txBox="1">
            <a:spLocks noChangeArrowheads="1"/>
          </p:cNvSpPr>
          <p:nvPr/>
        </p:nvSpPr>
        <p:spPr bwMode="auto">
          <a:xfrm>
            <a:off x="4240213" y="971550"/>
            <a:ext cx="138588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Verdana" charset="0"/>
              </a:rPr>
              <a:t>deeltjes</a:t>
            </a:r>
            <a:endParaRPr lang="en-US" sz="800">
              <a:solidFill>
                <a:srgbClr val="FFFF00"/>
              </a:solidFill>
              <a:latin typeface="Verdana" charset="0"/>
            </a:endParaRPr>
          </a:p>
          <a:p>
            <a:pPr algn="ctr"/>
            <a:r>
              <a:rPr lang="en-US" sz="800">
                <a:solidFill>
                  <a:srgbClr val="FFFF00"/>
                </a:solidFill>
                <a:latin typeface="Verdana" charset="0"/>
              </a:rPr>
              <a:t> </a:t>
            </a:r>
          </a:p>
          <a:p>
            <a:pPr algn="ctr"/>
            <a:r>
              <a:rPr lang="en-US" sz="2400">
                <a:solidFill>
                  <a:srgbClr val="FFFF00"/>
                </a:solidFill>
                <a:latin typeface="Verdana" charset="0"/>
              </a:rPr>
              <a:t>fysica</a:t>
            </a:r>
          </a:p>
        </p:txBody>
      </p:sp>
      <p:sp>
        <p:nvSpPr>
          <p:cNvPr id="32777" name="Text Box 32"/>
          <p:cNvSpPr txBox="1">
            <a:spLocks noChangeArrowheads="1"/>
          </p:cNvSpPr>
          <p:nvPr/>
        </p:nvSpPr>
        <p:spPr bwMode="auto">
          <a:xfrm>
            <a:off x="6573838" y="97155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Verdana" charset="0"/>
              </a:rPr>
              <a:t>astronomie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pic>
        <p:nvPicPr>
          <p:cNvPr id="33798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89063"/>
            <a:ext cx="9144000" cy="913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5"/>
          <p:cNvSpPr>
            <a:spLocks noChangeArrowheads="1"/>
          </p:cNvSpPr>
          <p:nvPr/>
        </p:nvSpPr>
        <p:spPr bwMode="auto">
          <a:xfrm>
            <a:off x="1560513" y="4981575"/>
            <a:ext cx="6286500" cy="1173163"/>
          </a:xfrm>
          <a:prstGeom prst="rect">
            <a:avLst/>
          </a:prstGeom>
          <a:noFill/>
          <a:ln w="31750">
            <a:solidFill>
              <a:srgbClr val="FFFF99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b="1"/>
              <a:t>Dankjewel</a:t>
            </a:r>
            <a:r>
              <a:rPr lang="en-US" b="1" u="sng"/>
              <a:t> </a:t>
            </a:r>
            <a:r>
              <a:rPr lang="en-US" b="1"/>
              <a:t>voor jullie aandacht…</a:t>
            </a:r>
          </a:p>
          <a:p>
            <a:pPr algn="ctr"/>
            <a:r>
              <a:rPr lang="en-US" b="1"/>
              <a:t>…en vragen zijn welkom!</a:t>
            </a:r>
          </a:p>
        </p:txBody>
      </p:sp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1404938" y="450850"/>
            <a:ext cx="60467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We hopen dat het lukt en dat we</a:t>
            </a:r>
          </a:p>
          <a:p>
            <a:r>
              <a:rPr lang="nl-NL"/>
              <a:t>weer meer snappen van het grootste</a:t>
            </a:r>
          </a:p>
          <a:p>
            <a:r>
              <a:rPr lang="nl-NL"/>
              <a:t>en het kleinste in het heelal!</a:t>
            </a:r>
          </a:p>
        </p:txBody>
      </p:sp>
      <p:sp>
        <p:nvSpPr>
          <p:cNvPr id="30729" name="TextBox 8"/>
          <p:cNvSpPr txBox="1">
            <a:spLocks noChangeArrowheads="1"/>
          </p:cNvSpPr>
          <p:nvPr/>
        </p:nvSpPr>
        <p:spPr bwMode="auto">
          <a:xfrm>
            <a:off x="1350963" y="2524125"/>
            <a:ext cx="601626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dirty="0"/>
              <a:t>Wil je meer weten?</a:t>
            </a:r>
          </a:p>
          <a:p>
            <a:r>
              <a:rPr lang="nl-NL" dirty="0"/>
              <a:t>Kom dan</a:t>
            </a:r>
            <a:r>
              <a:rPr lang="nl-NL" dirty="0" smtClean="0"/>
              <a:t> eens naar </a:t>
            </a:r>
            <a:r>
              <a:rPr lang="nl-NL" dirty="0"/>
              <a:t>de open dag van</a:t>
            </a:r>
            <a:r>
              <a:rPr lang="nl-NL" dirty="0" smtClean="0"/>
              <a:t> </a:t>
            </a:r>
          </a:p>
          <a:p>
            <a:r>
              <a:rPr lang="nl-NL" dirty="0" smtClean="0"/>
              <a:t>Het Nikhef in </a:t>
            </a:r>
            <a:r>
              <a:rPr lang="nl-NL" dirty="0"/>
              <a:t>oktober.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30728" grpId="0"/>
      <p:bldP spid="307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579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54534">
            <a:off x="-107950" y="1557338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Zo groot is de ondergrondse supermicroscoop</a:t>
            </a:r>
            <a:endParaRPr lang="en-US" i="1"/>
          </a:p>
        </p:txBody>
      </p:sp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54534">
            <a:off x="1331913" y="3500438"/>
            <a:ext cx="5832475" cy="34337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7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Nikhef: </a:t>
            </a:r>
            <a:r>
              <a:rPr lang="en-US" dirty="0" err="1" smtClean="0"/>
              <a:t>Organisatie</a:t>
            </a:r>
            <a:r>
              <a:rPr lang="en-US" dirty="0" smtClean="0"/>
              <a:t> en Financiering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21 </a:t>
            </a:r>
            <a:r>
              <a:rPr lang="en-US" dirty="0" err="1" smtClean="0"/>
              <a:t>cctober</a:t>
            </a:r>
            <a:r>
              <a:rPr lang="en-US" dirty="0" smtClean="0"/>
              <a:t>,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508" y="644504"/>
            <a:ext cx="7149062" cy="1015663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u="heavy" dirty="0" smtClean="0"/>
              <a:t>OCW: </a:t>
            </a:r>
            <a:r>
              <a:rPr lang="en-US" sz="2000" dirty="0" err="1" smtClean="0"/>
              <a:t>Ministerie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Onderwijs</a:t>
            </a:r>
            <a:r>
              <a:rPr lang="en-US" sz="2000" dirty="0" smtClean="0"/>
              <a:t>, </a:t>
            </a:r>
            <a:r>
              <a:rPr lang="en-US" sz="2000" dirty="0" err="1" smtClean="0"/>
              <a:t>Cultuur</a:t>
            </a:r>
            <a:r>
              <a:rPr lang="en-US" sz="2000" dirty="0" smtClean="0"/>
              <a:t> en </a:t>
            </a:r>
            <a:r>
              <a:rPr lang="en-US" sz="2000" dirty="0" err="1" smtClean="0"/>
              <a:t>Wetenschappen</a:t>
            </a:r>
            <a:endParaRPr lang="en-US" sz="2000" dirty="0" smtClean="0"/>
          </a:p>
          <a:p>
            <a:r>
              <a:rPr lang="en-US" sz="1800" dirty="0" smtClean="0">
                <a:solidFill>
                  <a:srgbClr val="D6FFD3"/>
                </a:solidFill>
              </a:rPr>
              <a:t>Minister: Ronald </a:t>
            </a:r>
            <a:r>
              <a:rPr lang="en-US" sz="1800" dirty="0" err="1" smtClean="0">
                <a:solidFill>
                  <a:srgbClr val="D6FFD3"/>
                </a:solidFill>
              </a:rPr>
              <a:t>Plasterk</a:t>
            </a:r>
            <a:endParaRPr lang="en-US" sz="1800" dirty="0" smtClean="0">
              <a:solidFill>
                <a:srgbClr val="D6FFD3"/>
              </a:solidFill>
            </a:endParaRPr>
          </a:p>
          <a:p>
            <a:r>
              <a:rPr lang="en-US" sz="1800" dirty="0" err="1" smtClean="0">
                <a:solidFill>
                  <a:srgbClr val="D6FFD3"/>
                </a:solidFill>
              </a:rPr>
              <a:t>Staatssecretaris</a:t>
            </a:r>
            <a:r>
              <a:rPr lang="en-US" sz="1800" dirty="0" smtClean="0">
                <a:solidFill>
                  <a:srgbClr val="D6FFD3"/>
                </a:solidFill>
              </a:rPr>
              <a:t>: </a:t>
            </a:r>
            <a:r>
              <a:rPr lang="en-US" sz="1800" dirty="0" err="1" smtClean="0">
                <a:solidFill>
                  <a:srgbClr val="D6FFD3"/>
                </a:solidFill>
              </a:rPr>
              <a:t>Marja</a:t>
            </a:r>
            <a:r>
              <a:rPr lang="en-US" sz="1800" dirty="0" smtClean="0">
                <a:solidFill>
                  <a:srgbClr val="D6FFD3"/>
                </a:solidFill>
              </a:rPr>
              <a:t> van </a:t>
            </a:r>
            <a:r>
              <a:rPr lang="en-US" sz="1800" dirty="0" err="1" smtClean="0">
                <a:solidFill>
                  <a:srgbClr val="D6FFD3"/>
                </a:solidFill>
              </a:rPr>
              <a:t>Bijsterveldt</a:t>
            </a:r>
            <a:r>
              <a:rPr lang="en-US" sz="1800" dirty="0" smtClean="0">
                <a:solidFill>
                  <a:srgbClr val="D6FFD3"/>
                </a:solidFill>
              </a:rPr>
              <a:t>, Sharon </a:t>
            </a:r>
            <a:r>
              <a:rPr lang="en-US" sz="1800" dirty="0" err="1" smtClean="0">
                <a:solidFill>
                  <a:srgbClr val="D6FFD3"/>
                </a:solidFill>
              </a:rPr>
              <a:t>Dijksma</a:t>
            </a:r>
            <a:endParaRPr lang="en-US" sz="1800" dirty="0" smtClean="0">
              <a:solidFill>
                <a:srgbClr val="D6FFD3"/>
              </a:solidFill>
            </a:endParaRPr>
          </a:p>
          <a:p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26147" y="2230809"/>
            <a:ext cx="7781197" cy="1015663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u="heavy" dirty="0" smtClean="0"/>
              <a:t>NWO: </a:t>
            </a:r>
            <a:r>
              <a:rPr lang="en-US" sz="2000" dirty="0" err="1" smtClean="0"/>
              <a:t>Nederlandse</a:t>
            </a:r>
            <a:r>
              <a:rPr lang="en-US" sz="2000" dirty="0" smtClean="0"/>
              <a:t> </a:t>
            </a:r>
            <a:r>
              <a:rPr lang="en-US" sz="2000" dirty="0" err="1" smtClean="0"/>
              <a:t>Organisatie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Wetenschappelijk</a:t>
            </a:r>
            <a:r>
              <a:rPr lang="en-US" sz="2000" dirty="0" smtClean="0"/>
              <a:t> </a:t>
            </a:r>
            <a:r>
              <a:rPr lang="en-US" sz="2000" dirty="0" err="1" smtClean="0"/>
              <a:t>Onderzoek</a:t>
            </a:r>
            <a:endParaRPr lang="en-US" sz="2000" dirty="0" smtClean="0"/>
          </a:p>
          <a:p>
            <a:r>
              <a:rPr lang="en-US" sz="1800" dirty="0" err="1" smtClean="0">
                <a:solidFill>
                  <a:srgbClr val="D6FFD3"/>
                </a:solidFill>
              </a:rPr>
              <a:t>Voorzitter</a:t>
            </a:r>
            <a:r>
              <a:rPr lang="en-US" sz="1800" dirty="0" smtClean="0">
                <a:solidFill>
                  <a:srgbClr val="D6FFD3"/>
                </a:solidFill>
              </a:rPr>
              <a:t> </a:t>
            </a:r>
            <a:r>
              <a:rPr lang="en-US" sz="1800" dirty="0" err="1" smtClean="0">
                <a:solidFill>
                  <a:srgbClr val="D6FFD3"/>
                </a:solidFill>
              </a:rPr>
              <a:t>Bestuur</a:t>
            </a:r>
            <a:r>
              <a:rPr lang="en-US" sz="1800" dirty="0" smtClean="0">
                <a:solidFill>
                  <a:srgbClr val="D6FFD3"/>
                </a:solidFill>
              </a:rPr>
              <a:t>: </a:t>
            </a:r>
            <a:r>
              <a:rPr lang="en-US" sz="1800" dirty="0" err="1" smtClean="0">
                <a:solidFill>
                  <a:srgbClr val="D6FFD3"/>
                </a:solidFill>
              </a:rPr>
              <a:t>Jos</a:t>
            </a:r>
            <a:r>
              <a:rPr lang="en-US" sz="1800" dirty="0" smtClean="0">
                <a:solidFill>
                  <a:srgbClr val="D6FFD3"/>
                </a:solidFill>
              </a:rPr>
              <a:t> </a:t>
            </a:r>
            <a:r>
              <a:rPr lang="en-US" sz="1800" dirty="0" err="1" smtClean="0">
                <a:solidFill>
                  <a:srgbClr val="D6FFD3"/>
                </a:solidFill>
              </a:rPr>
              <a:t>Engelen</a:t>
            </a:r>
            <a:endParaRPr lang="en-US" sz="1800" dirty="0" smtClean="0">
              <a:solidFill>
                <a:srgbClr val="D6FFD3"/>
              </a:solidFill>
            </a:endParaRPr>
          </a:p>
          <a:p>
            <a:r>
              <a:rPr lang="en-US" sz="1800" dirty="0" err="1" smtClean="0">
                <a:solidFill>
                  <a:srgbClr val="D6FFD3"/>
                </a:solidFill>
              </a:rPr>
              <a:t>Directeur</a:t>
            </a:r>
            <a:r>
              <a:rPr lang="en-US" sz="1800" dirty="0" smtClean="0">
                <a:solidFill>
                  <a:srgbClr val="D6FFD3"/>
                </a:solidFill>
              </a:rPr>
              <a:t>: </a:t>
            </a:r>
            <a:r>
              <a:rPr lang="en-US" sz="1800" dirty="0" err="1" smtClean="0">
                <a:solidFill>
                  <a:srgbClr val="D6FFD3"/>
                </a:solidFill>
              </a:rPr>
              <a:t>Cees</a:t>
            </a:r>
            <a:r>
              <a:rPr lang="en-US" sz="1800" dirty="0" smtClean="0">
                <a:solidFill>
                  <a:srgbClr val="D6FFD3"/>
                </a:solidFill>
              </a:rPr>
              <a:t> de </a:t>
            </a:r>
            <a:r>
              <a:rPr lang="en-US" sz="1800" dirty="0" err="1" smtClean="0">
                <a:solidFill>
                  <a:srgbClr val="D6FFD3"/>
                </a:solidFill>
              </a:rPr>
              <a:t>Visser</a:t>
            </a:r>
            <a:endParaRPr lang="en-US" sz="1800" dirty="0">
              <a:solidFill>
                <a:srgbClr val="D6FFD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465" y="3810228"/>
            <a:ext cx="5282190" cy="1015663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u="heavy" dirty="0" smtClean="0"/>
              <a:t>FOM: </a:t>
            </a:r>
            <a:r>
              <a:rPr lang="en-US" sz="2000" dirty="0" err="1" smtClean="0"/>
              <a:t>Fundamenteel</a:t>
            </a:r>
            <a:r>
              <a:rPr lang="en-US" sz="2000" dirty="0" smtClean="0"/>
              <a:t> </a:t>
            </a:r>
            <a:r>
              <a:rPr lang="en-US" sz="2000" dirty="0" err="1" smtClean="0"/>
              <a:t>Onderzoek</a:t>
            </a:r>
            <a:r>
              <a:rPr lang="en-US" sz="2000" dirty="0" smtClean="0"/>
              <a:t> </a:t>
            </a:r>
            <a:r>
              <a:rPr lang="en-US" sz="2000" dirty="0" err="1" smtClean="0"/>
              <a:t>der</a:t>
            </a:r>
            <a:r>
              <a:rPr lang="en-US" sz="2000" dirty="0" smtClean="0"/>
              <a:t> </a:t>
            </a:r>
            <a:r>
              <a:rPr lang="en-US" sz="2000" dirty="0" err="1" smtClean="0"/>
              <a:t>Materie</a:t>
            </a:r>
            <a:endParaRPr lang="en-US" sz="2000" dirty="0" smtClean="0"/>
          </a:p>
          <a:p>
            <a:r>
              <a:rPr lang="en-US" sz="1800" dirty="0" err="1" smtClean="0">
                <a:solidFill>
                  <a:srgbClr val="D6FFD3"/>
                </a:solidFill>
              </a:rPr>
              <a:t>Directeur</a:t>
            </a:r>
            <a:r>
              <a:rPr lang="en-US" sz="1800" dirty="0" smtClean="0">
                <a:solidFill>
                  <a:srgbClr val="D6FFD3"/>
                </a:solidFill>
              </a:rPr>
              <a:t>: </a:t>
            </a:r>
            <a:r>
              <a:rPr lang="en-US" sz="1800" dirty="0" err="1" smtClean="0">
                <a:solidFill>
                  <a:srgbClr val="D6FFD3"/>
                </a:solidFill>
              </a:rPr>
              <a:t>Wim</a:t>
            </a:r>
            <a:r>
              <a:rPr lang="en-US" sz="1800" dirty="0" smtClean="0">
                <a:solidFill>
                  <a:srgbClr val="D6FFD3"/>
                </a:solidFill>
              </a:rPr>
              <a:t> van </a:t>
            </a:r>
            <a:r>
              <a:rPr lang="en-US" sz="1800" dirty="0" err="1" smtClean="0">
                <a:solidFill>
                  <a:srgbClr val="D6FFD3"/>
                </a:solidFill>
              </a:rPr>
              <a:t>Saarloos</a:t>
            </a:r>
            <a:endParaRPr lang="en-US" sz="1800" dirty="0" smtClean="0">
              <a:solidFill>
                <a:srgbClr val="D6FFD3"/>
              </a:solidFill>
            </a:endParaRPr>
          </a:p>
          <a:p>
            <a:r>
              <a:rPr lang="en-US" sz="1800" dirty="0" err="1" smtClean="0">
                <a:solidFill>
                  <a:srgbClr val="D6FFD3"/>
                </a:solidFill>
              </a:rPr>
              <a:t>Instituten</a:t>
            </a:r>
            <a:r>
              <a:rPr lang="en-US" sz="1800" dirty="0" smtClean="0">
                <a:solidFill>
                  <a:srgbClr val="D6FFD3"/>
                </a:solidFill>
              </a:rPr>
              <a:t>: Nikhef, </a:t>
            </a:r>
            <a:r>
              <a:rPr lang="en-US" sz="1800" dirty="0" err="1" smtClean="0">
                <a:solidFill>
                  <a:srgbClr val="D6FFD3"/>
                </a:solidFill>
              </a:rPr>
              <a:t>Rijnhuizen</a:t>
            </a:r>
            <a:r>
              <a:rPr lang="en-US" sz="1800" dirty="0" smtClean="0">
                <a:solidFill>
                  <a:srgbClr val="D6FFD3"/>
                </a:solidFill>
              </a:rPr>
              <a:t>, </a:t>
            </a:r>
            <a:r>
              <a:rPr lang="en-US" sz="1800" dirty="0" err="1" smtClean="0">
                <a:solidFill>
                  <a:srgbClr val="D6FFD3"/>
                </a:solidFill>
              </a:rPr>
              <a:t>Amolf</a:t>
            </a:r>
            <a:r>
              <a:rPr lang="en-US" sz="1800" dirty="0" smtClean="0">
                <a:solidFill>
                  <a:srgbClr val="D6FFD3"/>
                </a:solidFill>
              </a:rPr>
              <a:t>, KVI</a:t>
            </a:r>
            <a:endParaRPr lang="en-US" sz="1800" dirty="0">
              <a:solidFill>
                <a:srgbClr val="D6FFD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2443" y="4291595"/>
            <a:ext cx="2125953" cy="461665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u="heavy" dirty="0" err="1" smtClean="0"/>
              <a:t>Universiteiten</a:t>
            </a:r>
            <a:endParaRPr lang="en-US" sz="2400" i="1" u="heavy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41718" y="5377800"/>
            <a:ext cx="8145204" cy="1077218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u="heavy" dirty="0" smtClean="0"/>
              <a:t>Het “</a:t>
            </a:r>
            <a:r>
              <a:rPr lang="en-US" sz="2400" i="1" u="heavy" dirty="0" err="1" smtClean="0"/>
              <a:t>echte</a:t>
            </a:r>
            <a:r>
              <a:rPr lang="en-US" sz="2400" i="1" u="heavy" dirty="0" smtClean="0"/>
              <a:t>” Nikhef:</a:t>
            </a:r>
          </a:p>
          <a:p>
            <a:r>
              <a:rPr lang="en-US" sz="2200" dirty="0" err="1" smtClean="0"/>
              <a:t>Fom</a:t>
            </a:r>
            <a:r>
              <a:rPr lang="en-US" sz="2200" dirty="0" smtClean="0"/>
              <a:t> </a:t>
            </a:r>
            <a:r>
              <a:rPr lang="en-US" sz="2200" dirty="0" err="1" smtClean="0"/>
              <a:t>instituut</a:t>
            </a:r>
            <a:r>
              <a:rPr lang="en-US" sz="2200" dirty="0" smtClean="0"/>
              <a:t> Nikhef + </a:t>
            </a:r>
            <a:r>
              <a:rPr lang="en-US" sz="2200" dirty="0" err="1" smtClean="0"/>
              <a:t>Subatomaire</a:t>
            </a:r>
            <a:r>
              <a:rPr lang="en-US" sz="2200" dirty="0" smtClean="0"/>
              <a:t> </a:t>
            </a:r>
            <a:r>
              <a:rPr lang="en-US" sz="2200" dirty="0" err="1" smtClean="0"/>
              <a:t>fysica</a:t>
            </a:r>
            <a:r>
              <a:rPr lang="en-US" sz="2200" dirty="0" smtClean="0"/>
              <a:t> van RU, UU, VU, </a:t>
            </a:r>
            <a:r>
              <a:rPr lang="en-US" sz="2200" dirty="0" err="1" smtClean="0"/>
              <a:t>UvA</a:t>
            </a:r>
            <a:endParaRPr lang="en-US" sz="2200" dirty="0" smtClean="0"/>
          </a:p>
          <a:p>
            <a:r>
              <a:rPr lang="en-US" sz="1800" dirty="0" err="1" smtClean="0">
                <a:solidFill>
                  <a:srgbClr val="D6FFD3"/>
                </a:solidFill>
              </a:rPr>
              <a:t>Directeur</a:t>
            </a:r>
            <a:r>
              <a:rPr lang="en-US" sz="1800" dirty="0" smtClean="0">
                <a:solidFill>
                  <a:srgbClr val="D6FFD3"/>
                </a:solidFill>
              </a:rPr>
              <a:t>: Frank </a:t>
            </a:r>
            <a:r>
              <a:rPr lang="en-US" sz="1800" dirty="0" err="1" smtClean="0">
                <a:solidFill>
                  <a:srgbClr val="D6FFD3"/>
                </a:solidFill>
              </a:rPr>
              <a:t>Linde</a:t>
            </a:r>
            <a:endParaRPr lang="en-US" sz="1800" dirty="0">
              <a:solidFill>
                <a:srgbClr val="D6FFD3"/>
              </a:solidFill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3548287" y="1662943"/>
            <a:ext cx="209485" cy="573822"/>
          </a:xfrm>
          <a:prstGeom prst="downArrow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3582812" y="3242593"/>
            <a:ext cx="209485" cy="573822"/>
          </a:xfrm>
          <a:prstGeom prst="downArrow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3617368" y="4822242"/>
            <a:ext cx="209485" cy="573822"/>
          </a:xfrm>
          <a:prstGeom prst="downArrow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6960896" y="4779321"/>
            <a:ext cx="266579" cy="589002"/>
          </a:xfrm>
          <a:prstGeom prst="downArrow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1275"/>
            <a:ext cx="9144000" cy="762000"/>
          </a:xfrm>
        </p:spPr>
        <p:txBody>
          <a:bodyPr/>
          <a:lstStyle/>
          <a:p>
            <a:pPr eaLnBrk="1" hangingPunct="1"/>
            <a:r>
              <a:rPr lang="en-US"/>
              <a:t>Een plant onder een super-vergrootglas</a:t>
            </a:r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 descr="bloe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 sz="2400">
              <a:solidFill>
                <a:schemeClr val="tx1"/>
              </a:solidFill>
              <a:latin typeface="Times New Roman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16460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6461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62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63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16456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6457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58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9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16452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6453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54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5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16448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49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6450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1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1644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644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4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16440" name="Picture 36" descr="bolletje_3D_roo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41" name="Picture 37" descr="bolletje_3D_gee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42" name="Picture 38" descr="bolletje_3D_groe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43" name="Picture 39" descr="bolletje_3D_groe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16436" name="Picture 41" descr="bolletje_3D_blauw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37" name="Picture 42" descr="bolletje_3D_gee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38" name="Picture 43" descr="bolletje_3D_gee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39" name="Picture 44" descr="bolletje_3D_groe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1643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643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3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16428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429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30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1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400844" y="4298157"/>
            <a:ext cx="1565275" cy="58578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804150" y="5351463"/>
            <a:ext cx="1836737" cy="52228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solidFill>
                  <a:srgbClr val="008000"/>
                </a:solidFill>
                <a:latin typeface="Comic Sans MS" charset="0"/>
              </a:rPr>
              <a:t>elektron</a:t>
            </a: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4953000" y="5734050"/>
            <a:ext cx="1639888" cy="461963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>
                <a:solidFill>
                  <a:srgbClr val="FF0066"/>
                </a:solidFill>
                <a:latin typeface="Arial" charset="0"/>
                <a:ea typeface="Arial" charset="0"/>
                <a:cs typeface="Arial" charset="0"/>
              </a:rPr>
              <a:t>atoomkern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830263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>
                <a:solidFill>
                  <a:srgbClr val="FF0066"/>
                </a:solidFill>
                <a:latin typeface="Arial" charset="0"/>
                <a:ea typeface="Arial" charset="0"/>
                <a:cs typeface="Arial" charset="0"/>
              </a:rPr>
              <a:t>neutron</a:t>
            </a:r>
          </a:p>
          <a:p>
            <a:pPr algn="ctr"/>
            <a:r>
              <a:rPr lang="en-US" sz="2400" i="1">
                <a:solidFill>
                  <a:srgbClr val="FF0066"/>
                </a:solidFill>
                <a:latin typeface="Arial" charset="0"/>
                <a:ea typeface="Arial" charset="0"/>
                <a:cs typeface="Arial" charset="0"/>
              </a:rPr>
              <a:t>proton</a:t>
            </a: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16424" name="Oval 60"/>
            <p:cNvSpPr>
              <a:spLocks noChangeArrowheads="1"/>
            </p:cNvSpPr>
            <p:nvPr/>
          </p:nvSpPr>
          <p:spPr bwMode="auto">
            <a:xfrm rot="2351444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25" name="Oval 61"/>
            <p:cNvSpPr>
              <a:spLocks noChangeArrowheads="1"/>
            </p:cNvSpPr>
            <p:nvPr/>
          </p:nvSpPr>
          <p:spPr bwMode="auto">
            <a:xfrm rot="2351444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6426" name="Line 62"/>
            <p:cNvSpPr>
              <a:spLocks noChangeShapeType="1"/>
            </p:cNvSpPr>
            <p:nvPr/>
          </p:nvSpPr>
          <p:spPr bwMode="auto">
            <a:xfrm rot="2351444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7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16422" name="Picture 65" descr="atoom_3D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423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65" cy="252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i="1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16419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20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1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</p:spPr>
      </p:pic>
      <p:sp>
        <p:nvSpPr>
          <p:cNvPr id="16413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nl-NL" sz="24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2917825" y="671513"/>
            <a:ext cx="1069975" cy="400050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/>
              <a:t>Biologie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062538" y="673100"/>
            <a:ext cx="1443037" cy="400050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/>
              <a:t>scheikunde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7173913" y="1208088"/>
            <a:ext cx="1616075" cy="400050"/>
          </a:xfrm>
          <a:prstGeom prst="rect">
            <a:avLst/>
          </a:prstGeom>
          <a:noFill/>
          <a:ln w="25400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/>
              <a:t>natuurkunde</a:t>
            </a:r>
          </a:p>
        </p:txBody>
      </p:sp>
      <p:cxnSp>
        <p:nvCxnSpPr>
          <p:cNvPr id="83" name="Straight Arrow Connector 82"/>
          <p:cNvCxnSpPr>
            <a:cxnSpLocks noChangeShapeType="1"/>
          </p:cNvCxnSpPr>
          <p:nvPr/>
        </p:nvCxnSpPr>
        <p:spPr bwMode="auto">
          <a:xfrm>
            <a:off x="4148138" y="873125"/>
            <a:ext cx="750887" cy="1588"/>
          </a:xfrm>
          <a:prstGeom prst="straightConnector1">
            <a:avLst/>
          </a:prstGeom>
          <a:noFill/>
          <a:ln w="28575">
            <a:solidFill>
              <a:srgbClr val="FFFF99"/>
            </a:solidFill>
            <a:round/>
            <a:headEnd/>
            <a:tailEnd type="arrow" w="med" len="med"/>
          </a:ln>
        </p:spPr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>
            <a:off x="6716713" y="847725"/>
            <a:ext cx="735012" cy="244475"/>
          </a:xfrm>
          <a:prstGeom prst="straightConnector1">
            <a:avLst/>
          </a:prstGeom>
          <a:noFill/>
          <a:ln w="28575">
            <a:solidFill>
              <a:srgbClr val="FFFF99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  <p:bldP spid="79" grpId="0" animBg="1"/>
      <p:bldP spid="80" grpId="0" animBg="1"/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CERN: </a:t>
            </a:r>
            <a:r>
              <a:rPr lang="en-US" i="1">
                <a:solidFill>
                  <a:srgbClr val="FFFF00"/>
                </a:solidFill>
              </a:rPr>
              <a:t>het grootste laboratorium ter wereld</a:t>
            </a: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Oval 4"/>
          <p:cNvSpPr>
            <a:spLocks noChangeArrowheads="1"/>
          </p:cNvSpPr>
          <p:nvPr/>
        </p:nvSpPr>
        <p:spPr bwMode="auto">
          <a:xfrm>
            <a:off x="3995738" y="32845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843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18436" name="Picture 2" descr="cerntod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755650" y="195263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nl-NL" b="1" i="1">
              <a:solidFill>
                <a:srgbClr val="FFFF00"/>
              </a:solidFill>
            </a:endParaRP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1739900" y="206375"/>
            <a:ext cx="6483350" cy="523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Zo ziet CERN er boven de grond uit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90500"/>
            <a:ext cx="8208962" cy="585788"/>
          </a:xfrm>
          <a:noFill/>
        </p:spPr>
        <p:txBody>
          <a:bodyPr anchor="b"/>
          <a:lstStyle/>
          <a:p>
            <a:pPr eaLnBrk="1" hangingPunct="1"/>
            <a:r>
              <a:rPr lang="en-US"/>
              <a:t>Maar het onderzoek zit onder de grond!</a:t>
            </a:r>
            <a:endParaRPr lang="en-US" i="1">
              <a:solidFill>
                <a:srgbClr val="FFFF00"/>
              </a:solidFill>
            </a:endParaRP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 de 27 km lange tunnel </a:t>
            </a:r>
            <a:br>
              <a:rPr lang="nl-NL"/>
            </a:br>
            <a:r>
              <a:rPr lang="nl-NL"/>
              <a:t>staan 4 “super-microscopen” </a:t>
            </a:r>
          </a:p>
        </p:txBody>
      </p:sp>
      <p:pic>
        <p:nvPicPr>
          <p:cNvPr id="20483" name="Picture 6" descr="lhc-underground.jpe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038" y="873125"/>
            <a:ext cx="7286625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Eerst 100 meter diep graven…</a:t>
            </a:r>
          </a:p>
        </p:txBody>
      </p:sp>
      <p:pic>
        <p:nvPicPr>
          <p:cNvPr id="21509" name="Picture 3" descr="001213_a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857250"/>
            <a:ext cx="86042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Maak een 27 km lange tunnel met grote hallen</a:t>
            </a:r>
          </a:p>
        </p:txBody>
      </p:sp>
      <p:pic>
        <p:nvPicPr>
          <p:cNvPr id="22531" name="Picture 3" descr="atlas_caver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1063" y="981075"/>
            <a:ext cx="4421187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9911035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" y="981075"/>
            <a:ext cx="411321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14196</TotalTime>
  <Words>605</Words>
  <Application>Microsoft Macintosh PowerPoint</Application>
  <PresentationFormat>On-screen Show (4:3)</PresentationFormat>
  <Paragraphs>108</Paragraphs>
  <Slides>26</Slides>
  <Notes>10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Slide 1</vt:lpstr>
      <vt:lpstr>Slide 2</vt:lpstr>
      <vt:lpstr>Een plant onder een super-vergrootglas</vt:lpstr>
      <vt:lpstr>CERN: het grootste laboratorium ter wereld</vt:lpstr>
      <vt:lpstr>Slide 5</vt:lpstr>
      <vt:lpstr>Maar het onderzoek zit onder de grond!</vt:lpstr>
      <vt:lpstr>In de 27 km lange tunnel  staan 4 “super-microscopen” </vt:lpstr>
      <vt:lpstr>Eerst 100 meter diep graven…</vt:lpstr>
      <vt:lpstr>Maak een 27 km lange tunnel met grote hallen</vt:lpstr>
      <vt:lpstr>Daarin wordt de “super-microscoop” gebouwd</vt:lpstr>
      <vt:lpstr>Slide 11</vt:lpstr>
      <vt:lpstr>Slide 12</vt:lpstr>
      <vt:lpstr>Zo ziet het er uit als je gaat kijken</vt:lpstr>
      <vt:lpstr>Slide 14</vt:lpstr>
      <vt:lpstr>Zo groot is de ondergrondse supermicroscoop</vt:lpstr>
      <vt:lpstr>Het Atlas Experiment</vt:lpstr>
      <vt:lpstr>Slide 17</vt:lpstr>
      <vt:lpstr>Slide 18</vt:lpstr>
      <vt:lpstr>Alle kleinste deeltjes zullen gemaakt worden</vt:lpstr>
      <vt:lpstr>Deeltjes komen ook uit de ruimte</vt:lpstr>
      <vt:lpstr>Slide 21</vt:lpstr>
      <vt:lpstr>We willen de oerknal beter begrijpen</vt:lpstr>
      <vt:lpstr>Ook willen we een tijd-balk van het heelal maken</vt:lpstr>
      <vt:lpstr>Slide 24</vt:lpstr>
      <vt:lpstr>Zo groot is de ondergrondse supermicroscoop</vt:lpstr>
      <vt:lpstr>Nikhef: Organisatie en Financiering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1733</cp:revision>
  <dcterms:created xsi:type="dcterms:W3CDTF">2010-03-16T10:44:03Z</dcterms:created>
  <dcterms:modified xsi:type="dcterms:W3CDTF">2010-03-16T10:47:17Z</dcterms:modified>
</cp:coreProperties>
</file>