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mp4"/>
  <Default Extension="png" ContentType="image/png"/>
  <Default Extension="wdp" ContentType="image/vnd.ms-photo"/>
  <Default Extension="rels" ContentType="application/vnd.openxmlformats-package.relationships+xml"/>
  <Default Extension="wmf" ContentType="image/x-wmf"/>
  <Default Extension="gif" ContentType="image/gif"/>
  <Default Extension="m4v" ContentType="video/unknown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02" r:id="rId3"/>
  </p:sldMasterIdLst>
  <p:notesMasterIdLst>
    <p:notesMasterId r:id="rId111"/>
  </p:notesMasterIdLst>
  <p:handoutMasterIdLst>
    <p:handoutMasterId r:id="rId112"/>
  </p:handoutMasterIdLst>
  <p:sldIdLst>
    <p:sldId id="1523" r:id="rId4"/>
    <p:sldId id="1524" r:id="rId5"/>
    <p:sldId id="1632" r:id="rId6"/>
    <p:sldId id="1658" r:id="rId7"/>
    <p:sldId id="1527" r:id="rId8"/>
    <p:sldId id="1528" r:id="rId9"/>
    <p:sldId id="1529" r:id="rId10"/>
    <p:sldId id="1530" r:id="rId11"/>
    <p:sldId id="1531" r:id="rId12"/>
    <p:sldId id="1532" r:id="rId13"/>
    <p:sldId id="1533" r:id="rId14"/>
    <p:sldId id="1534" r:id="rId15"/>
    <p:sldId id="1536" r:id="rId16"/>
    <p:sldId id="1538" r:id="rId17"/>
    <p:sldId id="1633" r:id="rId18"/>
    <p:sldId id="1540" r:id="rId19"/>
    <p:sldId id="1541" r:id="rId20"/>
    <p:sldId id="1542" r:id="rId21"/>
    <p:sldId id="1543" r:id="rId22"/>
    <p:sldId id="1660" r:id="rId23"/>
    <p:sldId id="1661" r:id="rId24"/>
    <p:sldId id="1547" r:id="rId25"/>
    <p:sldId id="1548" r:id="rId26"/>
    <p:sldId id="1622" r:id="rId27"/>
    <p:sldId id="1550" r:id="rId28"/>
    <p:sldId id="1551" r:id="rId29"/>
    <p:sldId id="1552" r:id="rId30"/>
    <p:sldId id="1553" r:id="rId31"/>
    <p:sldId id="1554" r:id="rId32"/>
    <p:sldId id="1555" r:id="rId33"/>
    <p:sldId id="1556" r:id="rId34"/>
    <p:sldId id="1557" r:id="rId35"/>
    <p:sldId id="1559" r:id="rId36"/>
    <p:sldId id="1561" r:id="rId37"/>
    <p:sldId id="1562" r:id="rId38"/>
    <p:sldId id="1563" r:id="rId39"/>
    <p:sldId id="1567" r:id="rId40"/>
    <p:sldId id="1682" r:id="rId41"/>
    <p:sldId id="1569" r:id="rId42"/>
    <p:sldId id="1695" r:id="rId43"/>
    <p:sldId id="1696" r:id="rId44"/>
    <p:sldId id="1697" r:id="rId45"/>
    <p:sldId id="1698" r:id="rId46"/>
    <p:sldId id="1678" r:id="rId47"/>
    <p:sldId id="1683" r:id="rId48"/>
    <p:sldId id="1666" r:id="rId49"/>
    <p:sldId id="1583" r:id="rId50"/>
    <p:sldId id="1582" r:id="rId51"/>
    <p:sldId id="1585" r:id="rId52"/>
    <p:sldId id="1587" r:id="rId53"/>
    <p:sldId id="1707" r:id="rId54"/>
    <p:sldId id="1590" r:id="rId55"/>
    <p:sldId id="1591" r:id="rId56"/>
    <p:sldId id="1592" r:id="rId57"/>
    <p:sldId id="1593" r:id="rId58"/>
    <p:sldId id="1594" r:id="rId59"/>
    <p:sldId id="1653" r:id="rId60"/>
    <p:sldId id="1595" r:id="rId61"/>
    <p:sldId id="1596" r:id="rId62"/>
    <p:sldId id="1597" r:id="rId63"/>
    <p:sldId id="1598" r:id="rId64"/>
    <p:sldId id="1599" r:id="rId65"/>
    <p:sldId id="1600" r:id="rId66"/>
    <p:sldId id="1601" r:id="rId67"/>
    <p:sldId id="1602" r:id="rId68"/>
    <p:sldId id="1603" r:id="rId69"/>
    <p:sldId id="1604" r:id="rId70"/>
    <p:sldId id="1605" r:id="rId71"/>
    <p:sldId id="1607" r:id="rId72"/>
    <p:sldId id="1625" r:id="rId73"/>
    <p:sldId id="1626" r:id="rId74"/>
    <p:sldId id="1628" r:id="rId75"/>
    <p:sldId id="1629" r:id="rId76"/>
    <p:sldId id="1630" r:id="rId77"/>
    <p:sldId id="1635" r:id="rId78"/>
    <p:sldId id="1636" r:id="rId79"/>
    <p:sldId id="1671" r:id="rId80"/>
    <p:sldId id="1705" r:id="rId81"/>
    <p:sldId id="1673" r:id="rId82"/>
    <p:sldId id="1675" r:id="rId83"/>
    <p:sldId id="1684" r:id="rId84"/>
    <p:sldId id="1648" r:id="rId85"/>
    <p:sldId id="1649" r:id="rId86"/>
    <p:sldId id="1650" r:id="rId87"/>
    <p:sldId id="1651" r:id="rId88"/>
    <p:sldId id="1662" r:id="rId89"/>
    <p:sldId id="1614" r:id="rId90"/>
    <p:sldId id="1616" r:id="rId91"/>
    <p:sldId id="1617" r:id="rId92"/>
    <p:sldId id="1618" r:id="rId93"/>
    <p:sldId id="1619" r:id="rId94"/>
    <p:sldId id="1620" r:id="rId95"/>
    <p:sldId id="1708" r:id="rId96"/>
    <p:sldId id="1709" r:id="rId97"/>
    <p:sldId id="1642" r:id="rId98"/>
    <p:sldId id="1687" r:id="rId99"/>
    <p:sldId id="1689" r:id="rId100"/>
    <p:sldId id="1644" r:id="rId101"/>
    <p:sldId id="1663" r:id="rId102"/>
    <p:sldId id="1694" r:id="rId103"/>
    <p:sldId id="1690" r:id="rId104"/>
    <p:sldId id="1693" r:id="rId105"/>
    <p:sldId id="1700" r:id="rId106"/>
    <p:sldId id="1701" r:id="rId107"/>
    <p:sldId id="1702" r:id="rId108"/>
    <p:sldId id="1703" r:id="rId109"/>
    <p:sldId id="1706" r:id="rId110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D4F6FF"/>
    <a:srgbClr val="FFFFB3"/>
    <a:srgbClr val="FFFCCE"/>
    <a:srgbClr val="D00CA1"/>
    <a:srgbClr val="FF993E"/>
    <a:srgbClr val="00FFFF"/>
    <a:srgbClr val="CCECFF"/>
    <a:srgbClr val="7F0000"/>
    <a:srgbClr val="D6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4" autoAdjust="0"/>
    <p:restoredTop sz="95470" autoAdjust="0"/>
  </p:normalViewPr>
  <p:slideViewPr>
    <p:cSldViewPr snapToGrid="0">
      <p:cViewPr varScale="1">
        <p:scale>
          <a:sx n="70" d="100"/>
          <a:sy n="70" d="100"/>
        </p:scale>
        <p:origin x="176" y="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110" Type="http://schemas.openxmlformats.org/officeDocument/2006/relationships/slide" Target="slides/slide107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11" Type="http://schemas.openxmlformats.org/officeDocument/2006/relationships/notesMaster" Target="notesMasters/notesMaster1.xml"/><Relationship Id="rId112" Type="http://schemas.openxmlformats.org/officeDocument/2006/relationships/handoutMaster" Target="handoutMasters/handoutMaster1.xml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17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18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19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22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F01B2-E714-4546-801F-87329F1F62C7}" type="slidenum">
              <a:rPr lang="en-US"/>
              <a:pPr/>
              <a:t>23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Dus we hebben gezien dat de wereld opgebouwd is uit electronen en quarks..maar…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DCF7-8829-4468-8DD7-9B3B89CBB90D}" type="slidenum">
              <a:rPr lang="en-US"/>
              <a:pPr/>
              <a:t>24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 Op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met anti-quarks en anti-</a:t>
            </a:r>
            <a:r>
              <a:rPr lang="en-US" dirty="0" err="1"/>
              <a:t>electronen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(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gebeurde</a:t>
            </a:r>
            <a:r>
              <a:rPr lang="en-US" dirty="0"/>
              <a:t> in het Athena experiment op CERN). Met </a:t>
            </a:r>
            <a:r>
              <a:rPr lang="en-US" dirty="0" err="1"/>
              <a:t>deze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in </a:t>
            </a:r>
            <a:r>
              <a:rPr lang="en-US" dirty="0" err="1" smtClean="0"/>
              <a:t>principe</a:t>
            </a:r>
            <a:r>
              <a:rPr lang="en-US" dirty="0" smtClean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molekulen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anti-plant.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hele</a:t>
            </a:r>
            <a:r>
              <a:rPr lang="en-US" dirty="0"/>
              <a:t> anti-</a:t>
            </a:r>
            <a:r>
              <a:rPr lang="en-US" dirty="0" err="1"/>
              <a:t>wereld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25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26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27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28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5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29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30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31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32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35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38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Dimitri</a:t>
            </a:r>
            <a:r>
              <a:rPr lang="en-US" dirty="0" smtClean="0"/>
              <a:t> John, </a:t>
            </a:r>
            <a:r>
              <a:rPr lang="en-US" dirty="0" err="1" smtClean="0"/>
              <a:t>Martijn</a:t>
            </a:r>
            <a:r>
              <a:rPr lang="en-US" dirty="0" smtClean="0"/>
              <a:t> van </a:t>
            </a:r>
            <a:r>
              <a:rPr lang="en-US" dirty="0" err="1" smtClean="0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8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6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59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60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77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86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7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88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89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102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655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107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12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13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14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16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0304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4290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6025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6884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31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649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7008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462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8701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7464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5940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3693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01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31.png"/><Relationship Id="rId6" Type="http://schemas.openxmlformats.org/officeDocument/2006/relationships/image" Target="../media/image9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14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43.jpeg"/><Relationship Id="rId5" Type="http://schemas.openxmlformats.org/officeDocument/2006/relationships/image" Target="../media/image144.jpeg"/><Relationship Id="rId6" Type="http://schemas.openxmlformats.org/officeDocument/2006/relationships/image" Target="../media/image145.jpeg"/><Relationship Id="rId7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wmf"/><Relationship Id="rId12" Type="http://schemas.openxmlformats.org/officeDocument/2006/relationships/image" Target="../media/image17.wmf"/><Relationship Id="rId13" Type="http://schemas.openxmlformats.org/officeDocument/2006/relationships/image" Target="../media/image18.wmf"/><Relationship Id="rId14" Type="http://schemas.openxmlformats.org/officeDocument/2006/relationships/image" Target="../media/image19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wmf"/><Relationship Id="rId8" Type="http://schemas.openxmlformats.org/officeDocument/2006/relationships/image" Target="../media/image13.wmf"/><Relationship Id="rId9" Type="http://schemas.openxmlformats.org/officeDocument/2006/relationships/image" Target="../media/image14.wmf"/><Relationship Id="rId10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wmf"/><Relationship Id="rId12" Type="http://schemas.openxmlformats.org/officeDocument/2006/relationships/image" Target="../media/image19.wmf"/><Relationship Id="rId13" Type="http://schemas.openxmlformats.org/officeDocument/2006/relationships/image" Target="../media/image12.wmf"/><Relationship Id="rId14" Type="http://schemas.openxmlformats.org/officeDocument/2006/relationships/image" Target="../media/image13.w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w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7" Type="http://schemas.openxmlformats.org/officeDocument/2006/relationships/image" Target="../media/image14.wmf"/><Relationship Id="rId8" Type="http://schemas.openxmlformats.org/officeDocument/2006/relationships/image" Target="../media/image15.wmf"/><Relationship Id="rId9" Type="http://schemas.openxmlformats.org/officeDocument/2006/relationships/image" Target="../media/image16.wmf"/><Relationship Id="rId10" Type="http://schemas.openxmlformats.org/officeDocument/2006/relationships/image" Target="../media/image1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1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58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7.gif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4.png"/><Relationship Id="rId5" Type="http://schemas.openxmlformats.org/officeDocument/2006/relationships/image" Target="../media/image70.png"/><Relationship Id="rId6" Type="http://schemas.microsoft.com/office/2007/relationships/hdphoto" Target="../media/hdphoto1.wdp"/><Relationship Id="rId7" Type="http://schemas.microsoft.com/office/2007/relationships/hdphoto" Target="../media/hdphoto2.wdp"/><Relationship Id="rId8" Type="http://schemas.openxmlformats.org/officeDocument/2006/relationships/image" Target="../media/image71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1.wdp"/><Relationship Id="rId5" Type="http://schemas.openxmlformats.org/officeDocument/2006/relationships/image" Target="../media/image61.jpe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1.wdp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1.wdp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7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4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wmf"/><Relationship Id="rId12" Type="http://schemas.openxmlformats.org/officeDocument/2006/relationships/image" Target="../media/image16.wmf"/><Relationship Id="rId13" Type="http://schemas.openxmlformats.org/officeDocument/2006/relationships/image" Target="../media/image17.wmf"/><Relationship Id="rId14" Type="http://schemas.openxmlformats.org/officeDocument/2006/relationships/image" Target="../media/image18.wmf"/><Relationship Id="rId15" Type="http://schemas.openxmlformats.org/officeDocument/2006/relationships/image" Target="../media/image19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7" Type="http://schemas.openxmlformats.org/officeDocument/2006/relationships/image" Target="../media/image11.wmf"/><Relationship Id="rId8" Type="http://schemas.openxmlformats.org/officeDocument/2006/relationships/image" Target="../media/image12.wmf"/><Relationship Id="rId9" Type="http://schemas.openxmlformats.org/officeDocument/2006/relationships/image" Target="../media/image13.wmf"/><Relationship Id="rId10" Type="http://schemas.openxmlformats.org/officeDocument/2006/relationships/image" Target="../media/image14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7.jpeg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5.jpeg"/><Relationship Id="rId6" Type="http://schemas.openxmlformats.org/officeDocument/2006/relationships/image" Target="../media/image9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2.wmf"/><Relationship Id="rId13" Type="http://schemas.openxmlformats.org/officeDocument/2006/relationships/image" Target="../media/image13.wmf"/><Relationship Id="rId14" Type="http://schemas.openxmlformats.org/officeDocument/2006/relationships/image" Target="../media/image11.wmf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18.wmf"/><Relationship Id="rId7" Type="http://schemas.openxmlformats.org/officeDocument/2006/relationships/image" Target="../media/image8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5.jpe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9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5.jpeg"/><Relationship Id="rId5" Type="http://schemas.openxmlformats.org/officeDocument/2006/relationships/image" Target="../media/image99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Relationship Id="rId3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10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1.wdp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jpeg"/><Relationship Id="rId3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28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29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30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3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3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13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560394"/>
            <a:ext cx="9108504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atlas.ch/angels-demons/images/page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2075486"/>
            <a:ext cx="3275785" cy="2763199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2895182" y="5755780"/>
            <a:ext cx="3629776" cy="10156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Marcel Merk</a:t>
            </a:r>
          </a:p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Rotary land van Horne, </a:t>
            </a:r>
            <a:r>
              <a:rPr lang="en-US" sz="2000" dirty="0" err="1" smtClean="0">
                <a:solidFill>
                  <a:srgbClr val="D6FFFC"/>
                </a:solidFill>
              </a:rPr>
              <a:t>Weert</a:t>
            </a:r>
            <a:r>
              <a:rPr lang="en-US" sz="2000" dirty="0" smtClean="0">
                <a:solidFill>
                  <a:srgbClr val="D6FFFC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17 Mei 2017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9926"/>
            <a:ext cx="9144000" cy="762000"/>
          </a:xfrm>
        </p:spPr>
        <p:txBody>
          <a:bodyPr/>
          <a:lstStyle/>
          <a:p>
            <a:r>
              <a:rPr lang="en-US" i="1" dirty="0" smtClean="0">
                <a:solidFill>
                  <a:srgbClr val="FFFCCE"/>
                </a:solidFill>
              </a:rPr>
              <a:t>Higgs en het </a:t>
            </a:r>
            <a:r>
              <a:rPr lang="en-US" i="1" dirty="0" err="1" smtClean="0">
                <a:solidFill>
                  <a:srgbClr val="FFFCCE"/>
                </a:solidFill>
              </a:rPr>
              <a:t>mysterie</a:t>
            </a:r>
            <a:r>
              <a:rPr lang="en-US" i="1" dirty="0" smtClean="0">
                <a:solidFill>
                  <a:srgbClr val="FFFCCE"/>
                </a:solidFill>
              </a:rPr>
              <a:t> van de </a:t>
            </a:r>
            <a:br>
              <a:rPr lang="en-US" i="1" dirty="0" smtClean="0">
                <a:solidFill>
                  <a:srgbClr val="FFFCCE"/>
                </a:solidFill>
              </a:rPr>
            </a:br>
            <a:r>
              <a:rPr lang="en-US" i="1" dirty="0" err="1" smtClean="0">
                <a:solidFill>
                  <a:srgbClr val="FFFCCE"/>
                </a:solidFill>
              </a:rPr>
              <a:t>ontbrekende</a:t>
            </a:r>
            <a:r>
              <a:rPr lang="en-US" i="1" dirty="0" smtClean="0">
                <a:solidFill>
                  <a:srgbClr val="FFFCCE"/>
                </a:solidFill>
              </a:rPr>
              <a:t> </a:t>
            </a:r>
            <a:r>
              <a:rPr lang="en-US" i="1" dirty="0" err="1">
                <a:solidFill>
                  <a:srgbClr val="FFFCCE"/>
                </a:solidFill>
              </a:rPr>
              <a:t>a</a:t>
            </a:r>
            <a:r>
              <a:rPr lang="en-US" i="1" dirty="0" err="1" smtClean="0">
                <a:solidFill>
                  <a:srgbClr val="FFFCCE"/>
                </a:solidFill>
              </a:rPr>
              <a:t>ntimaterie</a:t>
            </a:r>
            <a:endParaRPr lang="en-US" i="1" dirty="0">
              <a:solidFill>
                <a:srgbClr val="FFFCCE"/>
              </a:solidFill>
            </a:endParaRPr>
          </a:p>
        </p:txBody>
      </p:sp>
      <p:pic>
        <p:nvPicPr>
          <p:cNvPr id="9" name="Picture 8" descr="Peter_Higgs_2Curtai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4494" y="2061831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398901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24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724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2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22225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98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852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Foton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847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Wat</a:t>
            </a:r>
            <a:r>
              <a:rPr lang="en-US" sz="2000" dirty="0" smtClean="0"/>
              <a:t> 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wordt</a:t>
            </a:r>
            <a:r>
              <a:rPr lang="en-US" sz="2000" dirty="0" smtClean="0"/>
              <a:t> </a:t>
            </a:r>
            <a:r>
              <a:rPr lang="en-US" sz="2000" dirty="0" err="1" smtClean="0"/>
              <a:t>uitgewisseld</a:t>
            </a:r>
            <a:r>
              <a:rPr lang="en-US" sz="2000" dirty="0" smtClean="0"/>
              <a:t> </a:t>
            </a:r>
            <a:r>
              <a:rPr lang="en-US" sz="2000" dirty="0" err="1" smtClean="0"/>
              <a:t>noemen</a:t>
            </a:r>
            <a:r>
              <a:rPr lang="en-US" sz="2000" dirty="0" smtClean="0"/>
              <a:t> we </a:t>
            </a:r>
            <a:r>
              <a:rPr lang="en-US" sz="2000" dirty="0" err="1" smtClean="0"/>
              <a:t>een</a:t>
            </a:r>
            <a:r>
              <a:rPr lang="en-US" sz="2000" dirty="0" smtClean="0"/>
              <a:t> “quantum” </a:t>
            </a:r>
            <a:r>
              <a:rPr lang="en-US" sz="2000" dirty="0" smtClean="0">
                <a:sym typeface="Wingdings"/>
              </a:rPr>
              <a:t> Quantum </a:t>
            </a:r>
            <a:r>
              <a:rPr lang="en-US" sz="2000" dirty="0" err="1" smtClean="0">
                <a:sym typeface="Wingdings"/>
              </a:rPr>
              <a:t>Mechanica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575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Het quantum van </a:t>
            </a:r>
            <a:r>
              <a:rPr lang="en-US" sz="2000" dirty="0" err="1" smtClean="0"/>
              <a:t>zwaartekracht</a:t>
            </a:r>
            <a:r>
              <a:rPr lang="en-US" sz="2000" dirty="0" smtClean="0"/>
              <a:t> is </a:t>
            </a:r>
            <a:r>
              <a:rPr lang="en-US" sz="2000" dirty="0" err="1" smtClean="0"/>
              <a:t>nooit</a:t>
            </a:r>
            <a:r>
              <a:rPr lang="en-US" sz="2000" dirty="0" smtClean="0"/>
              <a:t> </a:t>
            </a:r>
            <a:r>
              <a:rPr lang="en-US" sz="2000" dirty="0" err="1" smtClean="0"/>
              <a:t>aangetoond</a:t>
            </a:r>
            <a:r>
              <a:rPr lang="en-US" sz="20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1621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Krachten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5568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03" y="55354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Strength</a:t>
            </a:r>
            <a:endParaRPr lang="en-US" sz="1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104390" y="3285766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64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31553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66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pic>
        <p:nvPicPr>
          <p:cNvPr id="4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Totale bundel energie gelijk aan een TGV op volle snelheid.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1798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414146" y="3368600"/>
            <a:ext cx="2471072" cy="1145876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D00CA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17846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4667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Antimaterie</a:t>
            </a:r>
            <a:r>
              <a:rPr lang="en-US" sz="4000" dirty="0" smtClean="0"/>
              <a:t> en de </a:t>
            </a:r>
            <a:r>
              <a:rPr lang="en-US" sz="4000" dirty="0" err="1" smtClean="0"/>
              <a:t>Oerknal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Woeë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zint</a:t>
            </a:r>
            <a:r>
              <a:rPr lang="en-US" sz="3200" i="1" dirty="0" smtClean="0">
                <a:solidFill>
                  <a:srgbClr val="00FFFF"/>
                </a:solidFill>
              </a:rPr>
              <a:t> die anti-</a:t>
            </a:r>
            <a:r>
              <a:rPr lang="en-US" sz="3200" i="1" dirty="0" err="1" smtClean="0">
                <a:solidFill>
                  <a:srgbClr val="00FFFF"/>
                </a:solidFill>
              </a:rPr>
              <a:t>kloemele</a:t>
            </a:r>
            <a:r>
              <a:rPr lang="en-US" sz="3200" i="1" dirty="0" smtClean="0">
                <a:solidFill>
                  <a:srgbClr val="00FFFF"/>
                </a:solidFill>
              </a:rPr>
              <a:t>?” </a:t>
            </a:r>
            <a:endParaRPr lang="en-US" sz="3200" i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/>
              <a:t>Voorspelling</a:t>
            </a:r>
            <a:r>
              <a:rPr lang="en-US" sz="2400" u="sng" dirty="0"/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701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4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2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B3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rgbClr val="FFFFB3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78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183363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800" u="sng" dirty="0" smtClean="0">
                <a:solidFill>
                  <a:srgbClr val="FFFFFF"/>
                </a:solidFill>
                <a:latin typeface="Verdana" pitchFamily="-104" charset="0"/>
              </a:rPr>
              <a:t>matter</a:t>
            </a:r>
            <a:endParaRPr lang="nl-NL" sz="3800" u="sng" dirty="0">
              <a:solidFill>
                <a:srgbClr val="FFFFFF"/>
              </a:solidFill>
              <a:latin typeface="Verdana" pitchFamily="-104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6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dirty="0" err="1" smtClean="0">
                  <a:solidFill>
                    <a:srgbClr val="FFFFFF"/>
                  </a:solidFill>
                  <a:latin typeface="Verdana" pitchFamily="-104" charset="0"/>
                </a:rPr>
                <a:t>electron</a:t>
              </a:r>
              <a:endParaRPr lang="nl-NL" sz="2600" dirty="0">
                <a:solidFill>
                  <a:srgbClr val="FFFFFF"/>
                </a:solidFill>
                <a:latin typeface="Verdana" pitchFamily="-104" charset="0"/>
              </a:endParaRP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4534" y="4431643"/>
            <a:ext cx="5497168" cy="218521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bg1"/>
                </a:solidFill>
              </a:rPr>
              <a:t>Energie</a:t>
            </a:r>
            <a:r>
              <a:rPr lang="en-US" sz="3600" b="1" i="1" dirty="0" smtClean="0">
                <a:solidFill>
                  <a:schemeClr val="bg1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00FFFF"/>
                </a:solidFill>
              </a:rPr>
              <a:t>    </a:t>
            </a:r>
            <a:r>
              <a:rPr lang="en-US" sz="6400" b="1" i="1" dirty="0" smtClean="0">
                <a:solidFill>
                  <a:schemeClr val="bg1"/>
                </a:solidFill>
              </a:rPr>
              <a:t>E=mc</a:t>
            </a:r>
            <a:r>
              <a:rPr lang="en-US" sz="6400" b="1" i="1" baseline="30000" dirty="0" smtClean="0">
                <a:solidFill>
                  <a:schemeClr val="bg1"/>
                </a:solidFill>
              </a:rPr>
              <a:t>2</a:t>
            </a:r>
            <a:endParaRPr lang="en-US" sz="6400" b="1" i="1" baseline="30000" dirty="0">
              <a:solidFill>
                <a:schemeClr val="bg1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73" y="207085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25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Antiwaterstof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4528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9874" name="Oval 2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5" name="Oval 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719877" name="Picture 5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9878" name="Picture 6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9879" name="Picture 7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9880" name="Oval 8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9882" name="Oval 10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3" name="Oval 11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4" name="Line 12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85" name="Line 13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9887" name="Oval 15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8" name="Oval 16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9" name="Line 17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0" name="Line 18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9892" name="Oval 2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3" name="Oval 2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4" name="Line 2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5" name="Line 2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9897" name="Oval 2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8" name="Oval 2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9" name="Line 2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0" name="Line 2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9902" name="Oval 30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03" name="Oval 31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04" name="Line 32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5" name="Line 33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06" name="Picture 34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719907" name="Picture 35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719908" name="Picture 36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9910" name="Picture 38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9911" name="Picture 39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2" name="Picture 40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3" name="Picture 41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9915" name="Picture 43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9916" name="Picture 44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7" name="Picture 45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8" name="Picture 46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9920" name="Oval 48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21" name="Oval 49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2" name="Line 50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3" name="Line 51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9925" name="Oval 53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926" name="Oval 54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7" name="Line 55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8" name="Line 56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9929" name="Text Box 57"/>
          <p:cNvSpPr txBox="1">
            <a:spLocks noChangeArrowheads="1"/>
          </p:cNvSpPr>
          <p:nvPr/>
        </p:nvSpPr>
        <p:spPr bwMode="auto">
          <a:xfrm rot="-5400000">
            <a:off x="-586664" y="4299847"/>
            <a:ext cx="1936917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719930" name="Text Box 58"/>
          <p:cNvSpPr txBox="1">
            <a:spLocks noChangeArrowheads="1"/>
          </p:cNvSpPr>
          <p:nvPr/>
        </p:nvSpPr>
        <p:spPr bwMode="auto">
          <a:xfrm rot="5400000">
            <a:off x="7690105" y="5122122"/>
            <a:ext cx="2064826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Comic Sans MS" pitchFamily="66" charset="0"/>
              </a:rPr>
              <a:t>elektron</a:t>
            </a:r>
            <a:endParaRPr lang="en-US" sz="3600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19931" name="Text Box 59"/>
          <p:cNvSpPr txBox="1">
            <a:spLocks noChangeArrowheads="1"/>
          </p:cNvSpPr>
          <p:nvPr/>
        </p:nvSpPr>
        <p:spPr bwMode="auto">
          <a:xfrm>
            <a:off x="5165758" y="5825410"/>
            <a:ext cx="1068321" cy="40011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719932" name="Text Box 60"/>
          <p:cNvSpPr txBox="1">
            <a:spLocks noChangeArrowheads="1"/>
          </p:cNvSpPr>
          <p:nvPr/>
        </p:nvSpPr>
        <p:spPr bwMode="auto">
          <a:xfrm>
            <a:off x="3134041" y="5883275"/>
            <a:ext cx="1233516" cy="707886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9934" name="Oval 62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35" name="Oval 63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36" name="Line 64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37" name="Line 65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719939" name="Picture 67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9940" name="Text Box 68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9942" name="Oval 70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43" name="Line 71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44" name="Line 72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45" name="Picture 73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9946" name="Oval 74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53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/>
      <p:bldP spid="719875" grpId="0" animBg="1"/>
      <p:bldP spid="719929" grpId="0" animBg="1"/>
      <p:bldP spid="719930" grpId="0" animBg="1"/>
      <p:bldP spid="719931" grpId="0" animBg="1"/>
      <p:bldP spid="7199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75538" y="5151438"/>
            <a:ext cx="715962" cy="715962"/>
            <a:chOff x="4709" y="3245"/>
            <a:chExt cx="451" cy="451"/>
          </a:xfrm>
        </p:grpSpPr>
        <p:pic>
          <p:nvPicPr>
            <p:cNvPr id="718851" name="Picture 3" descr="bolletje_3D_bruin_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9" y="3245"/>
              <a:ext cx="451" cy="451"/>
            </a:xfrm>
            <a:prstGeom prst="rect">
              <a:avLst/>
            </a:prstGeom>
            <a:noFill/>
          </p:spPr>
        </p:pic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4856" y="3354"/>
              <a:ext cx="1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</a:rPr>
              <a:t>… </a:t>
            </a:r>
            <a:r>
              <a:rPr lang="en-US" dirty="0" err="1">
                <a:solidFill>
                  <a:srgbClr val="000099"/>
                </a:solidFill>
              </a:rPr>
              <a:t>een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wereld</a:t>
            </a:r>
            <a:r>
              <a:rPr lang="en-US" dirty="0">
                <a:solidFill>
                  <a:srgbClr val="000099"/>
                </a:solidFill>
              </a:rPr>
              <a:t> van </a:t>
            </a:r>
            <a:r>
              <a:rPr lang="en-US" dirty="0" err="1">
                <a:solidFill>
                  <a:srgbClr val="000099"/>
                </a:solidFill>
              </a:rPr>
              <a:t>antimaterie</a:t>
            </a:r>
            <a:r>
              <a:rPr lang="en-US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718854" name="Picture 6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8855" name="Picture 7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8856" name="Picture 8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8857" name="Oval 9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8859" name="Oval 11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0" name="Oval 12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1" name="Line 13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2" name="Line 14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8864" name="Oval 16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5" name="Oval 17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6" name="Line 18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7" name="Line 19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8869" name="Oval 21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0" name="Oval 22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1" name="Line 23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2" name="Line 24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8874" name="Oval 26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5" name="Oval 27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6" name="Line 28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7" name="Line 29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8879" name="Oval 31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80" name="Oval 32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81" name="Line 33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82" name="Line 34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8884" name="Picture 36" descr="bolletje_3D_roo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8885" name="Picture 37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6" name="Picture 38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7" name="Picture 39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8889" name="Picture 41" descr="bolletje_3D_blau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8890" name="Picture 42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1" name="Picture 43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2" name="Picture 44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8894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95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96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97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8899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900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1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02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8903" name="Text Box 55"/>
          <p:cNvSpPr txBox="1">
            <a:spLocks noChangeArrowheads="1"/>
          </p:cNvSpPr>
          <p:nvPr/>
        </p:nvSpPr>
        <p:spPr bwMode="auto">
          <a:xfrm rot="-5400000">
            <a:off x="-994642" y="4281488"/>
            <a:ext cx="2665413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Tahoma"/>
              </a:rPr>
              <a:t>anti</a:t>
            </a:r>
            <a:r>
              <a:rPr lang="en-US" dirty="0">
                <a:solidFill>
                  <a:srgbClr val="008000"/>
                </a:solidFill>
                <a:latin typeface="Tahoma"/>
              </a:rPr>
              <a:t>-quarks</a:t>
            </a:r>
          </a:p>
        </p:txBody>
      </p:sp>
      <p:sp>
        <p:nvSpPr>
          <p:cNvPr id="718904" name="Text Box 56"/>
          <p:cNvSpPr txBox="1">
            <a:spLocks noChangeArrowheads="1"/>
          </p:cNvSpPr>
          <p:nvPr/>
        </p:nvSpPr>
        <p:spPr bwMode="auto">
          <a:xfrm rot="5400000">
            <a:off x="7545563" y="5219156"/>
            <a:ext cx="2494831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Tahoma"/>
              </a:rPr>
              <a:t>anti-</a:t>
            </a:r>
            <a:r>
              <a:rPr lang="en-US" dirty="0" err="1" smtClean="0">
                <a:solidFill>
                  <a:srgbClr val="008000"/>
                </a:solidFill>
                <a:latin typeface="Tahoma"/>
              </a:rPr>
              <a:t>elektron</a:t>
            </a:r>
            <a:endParaRPr lang="en-US" dirty="0">
              <a:solidFill>
                <a:srgbClr val="008000"/>
              </a:solidFill>
              <a:latin typeface="Tahoma"/>
            </a:endParaRPr>
          </a:p>
        </p:txBody>
      </p:sp>
      <p:sp>
        <p:nvSpPr>
          <p:cNvPr id="718905" name="Text Box 57"/>
          <p:cNvSpPr txBox="1">
            <a:spLocks noChangeArrowheads="1"/>
          </p:cNvSpPr>
          <p:nvPr/>
        </p:nvSpPr>
        <p:spPr bwMode="auto">
          <a:xfrm>
            <a:off x="5080424" y="5854700"/>
            <a:ext cx="1474758" cy="369332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-nucleus</a:t>
            </a:r>
          </a:p>
        </p:txBody>
      </p:sp>
      <p:sp>
        <p:nvSpPr>
          <p:cNvPr id="718906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6508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-neutron</a:t>
            </a:r>
            <a:endParaRPr lang="en-US" sz="1800" dirty="0" smtClean="0">
              <a:solidFill>
                <a:srgbClr val="FF0066"/>
              </a:solidFill>
              <a:latin typeface="Tahoma"/>
            </a:endParaRPr>
          </a:p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-proton</a:t>
            </a: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8908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9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910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1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6786563" y="2209800"/>
            <a:ext cx="1506537" cy="2193925"/>
            <a:chOff x="4275" y="1351"/>
            <a:chExt cx="949" cy="1382"/>
          </a:xfrm>
        </p:grpSpPr>
        <p:pic>
          <p:nvPicPr>
            <p:cNvPr id="718913" name="Picture 65" descr="atoom_3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8914" name="Text Box 66"/>
            <p:cNvSpPr txBox="1">
              <a:spLocks noChangeArrowheads="1"/>
            </p:cNvSpPr>
            <p:nvPr/>
          </p:nvSpPr>
          <p:spPr bwMode="auto">
            <a:xfrm>
              <a:off x="4367" y="1351"/>
              <a:ext cx="727" cy="218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anti-atoom</a:t>
              </a:r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8916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17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8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8919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8920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966788" y="3490913"/>
            <a:ext cx="819150" cy="819150"/>
            <a:chOff x="609" y="2199"/>
            <a:chExt cx="516" cy="516"/>
          </a:xfrm>
        </p:grpSpPr>
        <p:pic>
          <p:nvPicPr>
            <p:cNvPr id="718922" name="Picture 74" descr="bolletje_3D_groen_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" y="2199"/>
              <a:ext cx="516" cy="516"/>
            </a:xfrm>
            <a:prstGeom prst="rect">
              <a:avLst/>
            </a:prstGeom>
            <a:noFill/>
          </p:spPr>
        </p:pic>
        <p:sp>
          <p:nvSpPr>
            <p:cNvPr id="718923" name="Line 75"/>
            <p:cNvSpPr>
              <a:spLocks noChangeShapeType="1"/>
            </p:cNvSpPr>
            <p:nvPr/>
          </p:nvSpPr>
          <p:spPr bwMode="auto">
            <a:xfrm>
              <a:off x="791" y="2279"/>
              <a:ext cx="2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16" name="Group 76"/>
          <p:cNvGrpSpPr>
            <a:grpSpLocks/>
          </p:cNvGrpSpPr>
          <p:nvPr/>
        </p:nvGrpSpPr>
        <p:grpSpPr bwMode="auto">
          <a:xfrm>
            <a:off x="1176338" y="4872038"/>
            <a:ext cx="842962" cy="842962"/>
            <a:chOff x="741" y="3069"/>
            <a:chExt cx="531" cy="531"/>
          </a:xfrm>
        </p:grpSpPr>
        <p:pic>
          <p:nvPicPr>
            <p:cNvPr id="718925" name="Picture 77" descr="bolletje_3D_geel_u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1" y="3069"/>
              <a:ext cx="531" cy="531"/>
            </a:xfrm>
            <a:prstGeom prst="rect">
              <a:avLst/>
            </a:prstGeom>
            <a:noFill/>
          </p:spPr>
        </p:pic>
        <p:sp>
          <p:nvSpPr>
            <p:cNvPr id="718926" name="Line 78"/>
            <p:cNvSpPr>
              <a:spLocks noChangeShapeType="1"/>
            </p:cNvSpPr>
            <p:nvPr/>
          </p:nvSpPr>
          <p:spPr bwMode="auto">
            <a:xfrm>
              <a:off x="942" y="3241"/>
              <a:ext cx="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927" name="Text Box 79"/>
          <p:cNvSpPr txBox="1">
            <a:spLocks noChangeArrowheads="1"/>
          </p:cNvSpPr>
          <p:nvPr/>
        </p:nvSpPr>
        <p:spPr bwMode="auto">
          <a:xfrm>
            <a:off x="819150" y="1001713"/>
            <a:ext cx="1022350" cy="3397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>
                <a:solidFill>
                  <a:srgbClr val="000000"/>
                </a:solidFill>
                <a:latin typeface="Arial" charset="0"/>
              </a:rPr>
              <a:t>anti-plant</a:t>
            </a:r>
          </a:p>
        </p:txBody>
      </p:sp>
      <p:sp>
        <p:nvSpPr>
          <p:cNvPr id="718928" name="Text Box 80"/>
          <p:cNvSpPr txBox="1">
            <a:spLocks noChangeArrowheads="1"/>
          </p:cNvSpPr>
          <p:nvPr/>
        </p:nvSpPr>
        <p:spPr bwMode="auto">
          <a:xfrm>
            <a:off x="6691313" y="684213"/>
            <a:ext cx="2198687" cy="604837"/>
          </a:xfrm>
          <a:prstGeom prst="rect">
            <a:avLst/>
          </a:prstGeom>
          <a:noFill/>
          <a:ln w="25400" algn="ctr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CC0066"/>
                </a:solidFill>
              </a:rPr>
              <a:t>Identiek</a:t>
            </a:r>
            <a:r>
              <a:rPr lang="en-US" sz="3200" b="1" i="1" dirty="0">
                <a:solidFill>
                  <a:srgbClr val="CC0066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526668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03" grpId="0" animBg="1"/>
      <p:bldP spid="718904" grpId="0" animBg="1"/>
      <p:bldP spid="718905" grpId="0" animBg="1"/>
      <p:bldP spid="718906" grpId="0" animBg="1"/>
      <p:bldP spid="718927" grpId="0" animBg="1"/>
      <p:bldP spid="7189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Nee, we zouden het onmiddelijk zien: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/>
              <a:t>“Annihilatie”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(materie + anti-materie = Intense gamma stralen)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4153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510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B3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rgbClr val="FFFFB3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1504745" y="2160025"/>
            <a:ext cx="6295006" cy="2637261"/>
          </a:xfr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b="1" i="1" u="sng" dirty="0" err="1" smtClean="0">
                <a:solidFill>
                  <a:srgbClr val="D6FFFC"/>
                </a:solidFill>
              </a:rPr>
              <a:t>Inhoud</a:t>
            </a:r>
            <a:r>
              <a:rPr lang="en-US" sz="2200" b="1" i="1" u="sng" dirty="0" smtClean="0">
                <a:solidFill>
                  <a:srgbClr val="D6FFFC"/>
                </a:solidFill>
              </a:rPr>
              <a:t>:</a:t>
            </a:r>
          </a:p>
          <a:p>
            <a:r>
              <a:rPr lang="en-US" sz="2200" dirty="0" err="1" smtClean="0">
                <a:solidFill>
                  <a:srgbClr val="D6FFFC"/>
                </a:solidFill>
              </a:rPr>
              <a:t>Bouwstenen</a:t>
            </a:r>
            <a:r>
              <a:rPr lang="en-US" sz="2200" dirty="0" smtClean="0">
                <a:solidFill>
                  <a:srgbClr val="D6FFFC"/>
                </a:solidFill>
              </a:rPr>
              <a:t> van </a:t>
            </a:r>
            <a:r>
              <a:rPr lang="en-US" sz="2200" dirty="0" err="1" smtClean="0">
                <a:solidFill>
                  <a:srgbClr val="D6FFFC"/>
                </a:solidFill>
              </a:rPr>
              <a:t>materie</a:t>
            </a:r>
            <a:r>
              <a:rPr lang="en-US" sz="2200" dirty="0" smtClean="0">
                <a:solidFill>
                  <a:srgbClr val="D6FFFC"/>
                </a:solidFill>
              </a:rPr>
              <a:t>: het </a:t>
            </a:r>
            <a:r>
              <a:rPr lang="en-US" sz="2200" dirty="0" err="1" smtClean="0">
                <a:solidFill>
                  <a:srgbClr val="D6FFFC"/>
                </a:solidFill>
              </a:rPr>
              <a:t>getal</a:t>
            </a:r>
            <a:r>
              <a:rPr lang="en-US" sz="2200" dirty="0" smtClean="0">
                <a:solidFill>
                  <a:srgbClr val="D6FFFC"/>
                </a:solidFill>
              </a:rPr>
              <a:t> 3</a:t>
            </a:r>
          </a:p>
          <a:p>
            <a:r>
              <a:rPr lang="en-US" sz="2200" dirty="0" err="1" smtClean="0">
                <a:solidFill>
                  <a:srgbClr val="D6FFFC"/>
                </a:solidFill>
              </a:rPr>
              <a:t>Antimaterie</a:t>
            </a:r>
            <a:r>
              <a:rPr lang="en-US" sz="2200" dirty="0" smtClean="0">
                <a:solidFill>
                  <a:srgbClr val="D6FFFC"/>
                </a:solidFill>
              </a:rPr>
              <a:t> en de </a:t>
            </a:r>
            <a:r>
              <a:rPr lang="en-US" sz="2200" dirty="0" err="1" smtClean="0">
                <a:solidFill>
                  <a:srgbClr val="D6FFFC"/>
                </a:solidFill>
              </a:rPr>
              <a:t>oerknal</a:t>
            </a:r>
            <a:endParaRPr lang="en-US" sz="2200" dirty="0" smtClean="0">
              <a:solidFill>
                <a:srgbClr val="D6FFFC"/>
              </a:solidFill>
            </a:endParaRPr>
          </a:p>
          <a:p>
            <a:r>
              <a:rPr lang="en-US" sz="2200" dirty="0" err="1" smtClean="0">
                <a:solidFill>
                  <a:srgbClr val="D6FFFC"/>
                </a:solidFill>
              </a:rPr>
              <a:t>Standaardmodel</a:t>
            </a:r>
            <a:r>
              <a:rPr lang="en-US" sz="2200" dirty="0" smtClean="0">
                <a:solidFill>
                  <a:srgbClr val="D6FFFC"/>
                </a:solidFill>
              </a:rPr>
              <a:t>: </a:t>
            </a:r>
            <a:r>
              <a:rPr lang="en-US" sz="2200" dirty="0" err="1" smtClean="0">
                <a:solidFill>
                  <a:srgbClr val="D6FFFC"/>
                </a:solidFill>
              </a:rPr>
              <a:t>deeltjes</a:t>
            </a:r>
            <a:r>
              <a:rPr lang="en-US" sz="2200" dirty="0">
                <a:solidFill>
                  <a:srgbClr val="D6FFFC"/>
                </a:solidFill>
              </a:rPr>
              <a:t> </a:t>
            </a:r>
            <a:r>
              <a:rPr lang="en-US" sz="2200" dirty="0" smtClean="0">
                <a:solidFill>
                  <a:srgbClr val="D6FFFC"/>
                </a:solidFill>
              </a:rPr>
              <a:t>en </a:t>
            </a:r>
            <a:r>
              <a:rPr lang="en-US" sz="2200" dirty="0" err="1" smtClean="0">
                <a:solidFill>
                  <a:srgbClr val="D6FFFC"/>
                </a:solidFill>
              </a:rPr>
              <a:t>krachten</a:t>
            </a:r>
            <a:endParaRPr lang="en-US" sz="2200" dirty="0" smtClean="0">
              <a:solidFill>
                <a:srgbClr val="D6FFFC"/>
              </a:solidFill>
            </a:endParaRPr>
          </a:p>
          <a:p>
            <a:r>
              <a:rPr lang="en-US" sz="2200" dirty="0" smtClean="0">
                <a:solidFill>
                  <a:srgbClr val="D6FFFC"/>
                </a:solidFill>
              </a:rPr>
              <a:t>De </a:t>
            </a:r>
            <a:r>
              <a:rPr lang="en-US" sz="2200" dirty="0" err="1" smtClean="0">
                <a:solidFill>
                  <a:srgbClr val="D6FFFC"/>
                </a:solidFill>
              </a:rPr>
              <a:t>speurtocht</a:t>
            </a:r>
            <a:r>
              <a:rPr lang="en-US" sz="2200" dirty="0" smtClean="0">
                <a:solidFill>
                  <a:srgbClr val="D6FFFC"/>
                </a:solidFill>
              </a:rPr>
              <a:t> </a:t>
            </a:r>
            <a:r>
              <a:rPr lang="en-US" sz="2200" dirty="0" err="1" smtClean="0">
                <a:solidFill>
                  <a:srgbClr val="D6FFFC"/>
                </a:solidFill>
              </a:rPr>
              <a:t>naar</a:t>
            </a:r>
            <a:r>
              <a:rPr lang="en-US" sz="2200" dirty="0" smtClean="0">
                <a:solidFill>
                  <a:srgbClr val="D6FFFC"/>
                </a:solidFill>
              </a:rPr>
              <a:t> het Higgs </a:t>
            </a:r>
            <a:r>
              <a:rPr lang="en-US" sz="2200" dirty="0" err="1" smtClean="0">
                <a:solidFill>
                  <a:srgbClr val="D6FFFC"/>
                </a:solidFill>
              </a:rPr>
              <a:t>deeltje</a:t>
            </a:r>
            <a:endParaRPr lang="en-US" sz="2200" dirty="0">
              <a:solidFill>
                <a:srgbClr val="D6FFFC"/>
              </a:solidFill>
            </a:endParaRPr>
          </a:p>
          <a:p>
            <a:r>
              <a:rPr lang="en-US" sz="2200" dirty="0" smtClean="0">
                <a:solidFill>
                  <a:srgbClr val="D6FFFC"/>
                </a:solidFill>
              </a:rPr>
              <a:t>De </a:t>
            </a:r>
            <a:r>
              <a:rPr lang="en-US" sz="2200" dirty="0" err="1" smtClean="0">
                <a:solidFill>
                  <a:srgbClr val="D6FFFC"/>
                </a:solidFill>
              </a:rPr>
              <a:t>antimaterie</a:t>
            </a:r>
            <a:r>
              <a:rPr lang="en-US" sz="2200" dirty="0" smtClean="0">
                <a:solidFill>
                  <a:srgbClr val="D6FFFC"/>
                </a:solidFill>
              </a:rPr>
              <a:t> – Higgs </a:t>
            </a:r>
            <a:r>
              <a:rPr lang="en-US" sz="2200" dirty="0" err="1" smtClean="0">
                <a:solidFill>
                  <a:srgbClr val="D6FFFC"/>
                </a:solidFill>
              </a:rPr>
              <a:t>connectie</a:t>
            </a:r>
            <a:r>
              <a:rPr lang="en-US" sz="2200" dirty="0" smtClean="0">
                <a:solidFill>
                  <a:srgbClr val="D6FFFC"/>
                </a:solidFill>
              </a:rPr>
              <a:t>: </a:t>
            </a:r>
            <a:r>
              <a:rPr lang="en-US" sz="2200" dirty="0" err="1" smtClean="0">
                <a:solidFill>
                  <a:srgbClr val="D6FFFC"/>
                </a:solidFill>
              </a:rPr>
              <a:t>wederom</a:t>
            </a:r>
            <a:r>
              <a:rPr lang="en-US" sz="2200" dirty="0" smtClean="0">
                <a:solidFill>
                  <a:srgbClr val="D6FFFC"/>
                </a:solidFill>
              </a:rPr>
              <a:t> </a:t>
            </a:r>
            <a:r>
              <a:rPr lang="en-US" sz="2200" dirty="0">
                <a:solidFill>
                  <a:srgbClr val="D6FFFC"/>
                </a:solidFill>
              </a:rPr>
              <a:t>3</a:t>
            </a:r>
            <a:endParaRPr lang="en-US" sz="2200" dirty="0" smtClean="0">
              <a:solidFill>
                <a:srgbClr val="D6FFFC"/>
              </a:solidFill>
            </a:endParaRPr>
          </a:p>
          <a:p>
            <a:pPr lvl="1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78621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/>
              <a:t>Verhouding</a:t>
            </a:r>
            <a:r>
              <a:rPr lang="en-US" dirty="0"/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heelal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1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ntdekken</a:t>
            </a:r>
            <a:r>
              <a:rPr lang="en-US" sz="2400" dirty="0"/>
              <a:t>: “</a:t>
            </a:r>
            <a:r>
              <a:rPr lang="en-US" sz="2400" dirty="0" err="1"/>
              <a:t>achtergrond</a:t>
            </a:r>
            <a:r>
              <a:rPr lang="en-US" sz="2400" dirty="0"/>
              <a:t> </a:t>
            </a:r>
            <a:r>
              <a:rPr lang="en-US" sz="2400" dirty="0" err="1"/>
              <a:t>licht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fotonen</a:t>
            </a:r>
            <a:r>
              <a:rPr lang="en-US" sz="2400" dirty="0" smtClean="0"/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Voor</a:t>
            </a:r>
            <a:r>
              <a:rPr lang="en-US" sz="2400" dirty="0"/>
              <a:t> elk 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deeltje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fotonen</a:t>
            </a:r>
            <a:endParaRPr lang="en-US" sz="2400" dirty="0" smtClean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4073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Waargenomen</a:t>
            </a:r>
          </a:p>
          <a:p>
            <a:r>
              <a:rPr lang="en-US"/>
              <a:t>Nagloeilicht: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Resterende </a:t>
            </a:r>
          </a:p>
          <a:p>
            <a:r>
              <a:rPr lang="en-US"/>
              <a:t>materie: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2168318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Oerknal</a:t>
            </a:r>
            <a:r>
              <a:rPr lang="en-US" dirty="0" smtClean="0"/>
              <a:t>: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,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81200" y="1003300"/>
            <a:ext cx="4838700" cy="5067300"/>
            <a:chOff x="4416323" y="2204065"/>
            <a:chExt cx="3072580" cy="3080774"/>
          </a:xfrm>
        </p:grpSpPr>
        <p:sp>
          <p:nvSpPr>
            <p:cNvPr id="7" name="Rectangle 6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8" name="Picture 7" descr="asymmetry-295x30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018" y="2340077"/>
              <a:ext cx="2755491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74216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51949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Standaardmodel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Deeltjes</a:t>
            </a:r>
            <a:r>
              <a:rPr lang="en-US" sz="4000" dirty="0" smtClean="0"/>
              <a:t>, </a:t>
            </a:r>
            <a:r>
              <a:rPr lang="en-US" sz="4000" dirty="0" err="1" smtClean="0"/>
              <a:t>Krachten</a:t>
            </a:r>
            <a:r>
              <a:rPr lang="en-US" sz="4000" dirty="0" smtClean="0"/>
              <a:t> en Higgs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3" descr="05-0440-01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460" y="0"/>
            <a:ext cx="3718140" cy="2798105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01762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Wie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kumt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dat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noe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allemaol</a:t>
            </a:r>
            <a:r>
              <a:rPr lang="en-US" sz="3200" i="1" dirty="0" smtClean="0">
                <a:solidFill>
                  <a:srgbClr val="00FFFF"/>
                </a:solidFill>
              </a:rPr>
              <a:t>?” </a:t>
            </a:r>
            <a:endParaRPr lang="en-US" sz="3200" i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63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6244" y="0"/>
            <a:ext cx="6391654" cy="68689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: 3 </a:t>
            </a:r>
            <a:r>
              <a:rPr lang="en-US" dirty="0" err="1" smtClean="0"/>
              <a:t>generaties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76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04408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7080" r="11557"/>
          <a:stretch/>
        </p:blipFill>
        <p:spPr>
          <a:xfrm>
            <a:off x="243109" y="4193851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3039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67578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Zwaartekracht: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54103" y="3800797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Elektromagnetisme:</a:t>
            </a:r>
            <a:endParaRPr lang="nl-NL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4788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Sterke kernkracht:</a:t>
            </a:r>
            <a:endParaRPr lang="nl-NL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69779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Zwakke kernkracht:</a:t>
            </a:r>
            <a:endParaRPr lang="nl-NL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0080" y="2915437"/>
            <a:ext cx="357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gravitonen</a:t>
            </a:r>
            <a:r>
              <a:rPr lang="nl-NL" sz="1800" dirty="0" smtClean="0">
                <a:solidFill>
                  <a:srgbClr val="FFFF00"/>
                </a:solidFill>
              </a:rPr>
              <a:t>?)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146" y="6174327"/>
            <a:ext cx="466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Fotonen </a:t>
            </a:r>
            <a:r>
              <a:rPr lang="nl-NL" sz="1800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nl-NL" sz="1800" dirty="0">
              <a:solidFill>
                <a:srgbClr val="FFFF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332" y="2862809"/>
            <a:ext cx="228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gluonen</a:t>
            </a:r>
            <a:r>
              <a:rPr lang="nl-NL" sz="1800" dirty="0" smtClean="0">
                <a:solidFill>
                  <a:srgbClr val="FFFF00"/>
                </a:solidFill>
              </a:rPr>
              <a:t> g)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1770" y="6148918"/>
            <a:ext cx="23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W, </a:t>
            </a:r>
            <a:r>
              <a:rPr lang="nl-NL" sz="1800" dirty="0" err="1" smtClean="0">
                <a:solidFill>
                  <a:srgbClr val="FFFF00"/>
                </a:solidFill>
              </a:rPr>
              <a:t>Z</a:t>
            </a:r>
            <a:r>
              <a:rPr lang="nl-NL" sz="1800" dirty="0" smtClean="0">
                <a:solidFill>
                  <a:srgbClr val="FFFF00"/>
                </a:solidFill>
              </a:rPr>
              <a:t> bosonen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979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B3"/>
                </a:solidFill>
              </a:rPr>
              <a:t>Het </a:t>
            </a:r>
            <a:r>
              <a:rPr lang="en-US" b="1" dirty="0" err="1" smtClean="0">
                <a:solidFill>
                  <a:srgbClr val="FFFFB3"/>
                </a:solidFill>
              </a:rPr>
              <a:t>Standaard</a:t>
            </a:r>
            <a:r>
              <a:rPr lang="en-US" b="1" dirty="0" smtClean="0">
                <a:solidFill>
                  <a:srgbClr val="FFFFB3"/>
                </a:solidFill>
              </a:rPr>
              <a:t> Model</a:t>
            </a:r>
            <a:endParaRPr lang="en-US" b="1" dirty="0">
              <a:solidFill>
                <a:srgbClr val="FFFF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8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7233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51105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en het </a:t>
            </a:r>
            <a:r>
              <a:rPr lang="en-US" sz="4000" dirty="0" err="1" smtClean="0"/>
              <a:t>getal</a:t>
            </a:r>
            <a:r>
              <a:rPr lang="en-US" sz="4000" dirty="0" smtClean="0"/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http://www.infiniteartsstudio.com/astro-mandala/image/gallery/elements/element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7" y="0"/>
            <a:ext cx="2819173" cy="26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“De </a:t>
            </a:r>
            <a:r>
              <a:rPr lang="en-US" sz="3200" i="1" dirty="0" err="1" smtClean="0">
                <a:solidFill>
                  <a:srgbClr val="00FFFF"/>
                </a:solidFill>
              </a:rPr>
              <a:t>kleinste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kloemelkes</a:t>
            </a:r>
            <a:r>
              <a:rPr lang="en-US" sz="3200" i="1" dirty="0" smtClean="0">
                <a:solidFill>
                  <a:srgbClr val="00FFFF"/>
                </a:solidFill>
              </a:rPr>
              <a:t>”</a:t>
            </a:r>
            <a:endParaRPr lang="en-US" sz="3200" i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89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01" y="598176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77837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 – </a:t>
            </a:r>
            <a:r>
              <a:rPr lang="en-US" dirty="0" err="1"/>
              <a:t>wat</a:t>
            </a:r>
            <a:r>
              <a:rPr lang="en-US" dirty="0"/>
              <a:t> zit </a:t>
            </a:r>
            <a:r>
              <a:rPr lang="en-US" dirty="0" err="1"/>
              <a:t>erin</a:t>
            </a:r>
            <a:r>
              <a:rPr lang="en-US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308681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94993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95718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846212" y="4318687"/>
            <a:ext cx="2152994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</a:t>
            </a:r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</a:t>
            </a:r>
          </a:p>
          <a:p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natuurkrachten</a:t>
            </a:r>
            <a:endParaRPr lang="en-US" sz="2200" i="1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62421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68743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566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 – </a:t>
            </a:r>
            <a:r>
              <a:rPr lang="en-US" dirty="0" err="1"/>
              <a:t>wat</a:t>
            </a:r>
            <a:r>
              <a:rPr lang="en-US" dirty="0"/>
              <a:t> zit </a:t>
            </a:r>
            <a:r>
              <a:rPr lang="en-US" dirty="0" err="1"/>
              <a:t>erin</a:t>
            </a:r>
            <a:r>
              <a:rPr lang="en-US" dirty="0"/>
              <a:t>?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49743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219712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218521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5023015" y="5413685"/>
            <a:ext cx="1952816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materie</a:t>
            </a:r>
            <a:endParaRPr lang="en-US" sz="2400" i="1" dirty="0" smtClean="0">
              <a:solidFill>
                <a:srgbClr val="10C7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527681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45646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 – </a:t>
            </a:r>
            <a:r>
              <a:rPr lang="en-US" dirty="0" err="1" smtClean="0"/>
              <a:t>wat</a:t>
            </a:r>
            <a:r>
              <a:rPr lang="en-US" dirty="0" smtClean="0"/>
              <a:t> zit </a:t>
            </a:r>
            <a:r>
              <a:rPr lang="en-US" dirty="0" err="1" smtClean="0"/>
              <a:t>erin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432542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4387124"/>
            <a:ext cx="2707299" cy="1095630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dat</a:t>
            </a:r>
            <a:r>
              <a:rPr lang="en-US" sz="2200" i="1" dirty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336056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80540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971198" y="5824310"/>
            <a:ext cx="7518093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Let op: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 </a:t>
            </a:r>
            <a:r>
              <a:rPr lang="en-US" sz="2100" i="1" u="sng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voorspelt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: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lege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is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niet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leeg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7165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 – </a:t>
            </a:r>
            <a:r>
              <a:rPr lang="en-US" dirty="0" err="1" smtClean="0"/>
              <a:t>wat</a:t>
            </a:r>
            <a:r>
              <a:rPr lang="en-US" dirty="0" smtClean="0"/>
              <a:t> zit </a:t>
            </a:r>
            <a:r>
              <a:rPr lang="en-US" dirty="0" err="1" smtClean="0"/>
              <a:t>erin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26" y="5618997"/>
            <a:ext cx="9118834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Interactie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Higgs met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andere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(“de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”)</a:t>
            </a:r>
            <a:endParaRPr lang="en-US" sz="22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94901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2" name="Freeform 21"/>
          <p:cNvSpPr/>
          <p:nvPr/>
        </p:nvSpPr>
        <p:spPr>
          <a:xfrm>
            <a:off x="3121264" y="4164083"/>
            <a:ext cx="4252391" cy="1450155"/>
          </a:xfrm>
          <a:custGeom>
            <a:avLst/>
            <a:gdLst>
              <a:gd name="connsiteX0" fmla="*/ 0 w 5039379"/>
              <a:gd name="connsiteY0" fmla="*/ 147970 h 1614640"/>
              <a:gd name="connsiteX1" fmla="*/ 2786515 w 5039379"/>
              <a:gd name="connsiteY1" fmla="*/ 1590679 h 1614640"/>
              <a:gd name="connsiteX2" fmla="*/ 5018193 w 5039379"/>
              <a:gd name="connsiteY2" fmla="*/ 974137 h 1614640"/>
              <a:gd name="connsiteX3" fmla="*/ 3970167 w 5039379"/>
              <a:gd name="connsiteY3" fmla="*/ 0 h 16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9379" h="1614640">
                <a:moveTo>
                  <a:pt x="0" y="147970"/>
                </a:moveTo>
                <a:cubicBezTo>
                  <a:pt x="975075" y="800477"/>
                  <a:pt x="1950150" y="1452985"/>
                  <a:pt x="2786515" y="1590679"/>
                </a:cubicBezTo>
                <a:cubicBezTo>
                  <a:pt x="3622880" y="1728373"/>
                  <a:pt x="4820918" y="1239250"/>
                  <a:pt x="5018193" y="974137"/>
                </a:cubicBezTo>
                <a:cubicBezTo>
                  <a:pt x="5215468" y="709024"/>
                  <a:pt x="3970167" y="0"/>
                  <a:pt x="3970167" y="0"/>
                </a:cubicBezTo>
              </a:path>
            </a:pathLst>
          </a:custGeom>
          <a:noFill/>
          <a:ln w="38100" cmpd="sng">
            <a:solidFill>
              <a:srgbClr val="FFB006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1702354" y="6166497"/>
            <a:ext cx="7473918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Theorie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geformuleerd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50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jaar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voordat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Higgs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gezien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is!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</a:t>
            </a:r>
            <a:endParaRPr lang="en-US" sz="21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2044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7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4182876" y="2995845"/>
            <a:ext cx="1535619" cy="1480435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20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3666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LHC: </a:t>
            </a:r>
            <a:r>
              <a:rPr lang="en-US" sz="4000" dirty="0" err="1" smtClean="0"/>
              <a:t>Speuren</a:t>
            </a:r>
            <a:r>
              <a:rPr lang="en-US" sz="4000" dirty="0" smtClean="0"/>
              <a:t> </a:t>
            </a:r>
            <a:r>
              <a:rPr lang="en-US" sz="4000" dirty="0" err="1" smtClean="0"/>
              <a:t>naar</a:t>
            </a:r>
            <a:r>
              <a:rPr lang="en-US" sz="4000" dirty="0" smtClean="0"/>
              <a:t> het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/>
              <a:t>H</a:t>
            </a:r>
            <a:r>
              <a:rPr lang="en-US" sz="4000" dirty="0" smtClean="0"/>
              <a:t>iggs Boson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tlasSchematic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22" y="-123686"/>
            <a:ext cx="4658067" cy="3409447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Groete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apparate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inein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fisternulle</a:t>
            </a:r>
            <a:r>
              <a:rPr lang="en-US" sz="3200" i="1" dirty="0" smtClean="0">
                <a:solidFill>
                  <a:srgbClr val="00FFFF"/>
                </a:solidFill>
              </a:rPr>
              <a:t>” </a:t>
            </a:r>
            <a:endParaRPr lang="en-US" sz="3200" i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875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2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074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09" y="0"/>
            <a:ext cx="954857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FF"/>
                </a:solidFill>
              </a:rPr>
              <a:t>Het </a:t>
            </a:r>
            <a:r>
              <a:rPr lang="en-US" sz="2000" i="1" dirty="0" err="1" smtClean="0">
                <a:solidFill>
                  <a:srgbClr val="0080FF"/>
                </a:solidFill>
              </a:rPr>
              <a:t>grootste</a:t>
            </a:r>
            <a:r>
              <a:rPr lang="en-US" sz="2000" i="1" dirty="0" smtClean="0">
                <a:solidFill>
                  <a:srgbClr val="0080FF"/>
                </a:solidFill>
              </a:rPr>
              <a:t> </a:t>
            </a:r>
            <a:r>
              <a:rPr lang="en-US" sz="2000" i="1" dirty="0" err="1" smtClean="0">
                <a:solidFill>
                  <a:srgbClr val="0080FF"/>
                </a:solidFill>
              </a:rPr>
              <a:t>fototoestel</a:t>
            </a:r>
            <a:r>
              <a:rPr lang="en-US" sz="2000" i="1" dirty="0" smtClean="0">
                <a:solidFill>
                  <a:srgbClr val="0080FF"/>
                </a:solidFill>
              </a:rPr>
              <a:t> op </a:t>
            </a:r>
            <a:r>
              <a:rPr lang="en-US" sz="2000" i="1" dirty="0" err="1" smtClean="0">
                <a:solidFill>
                  <a:srgbClr val="0080FF"/>
                </a:solidFill>
              </a:rPr>
              <a:t>aarde</a:t>
            </a:r>
            <a:endParaRPr lang="en-US" sz="2000" i="1" dirty="0" smtClean="0">
              <a:solidFill>
                <a:srgbClr val="0080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080FF"/>
                </a:solidFill>
              </a:rPr>
              <a:t> 45m </a:t>
            </a:r>
            <a:r>
              <a:rPr lang="en-US" sz="2000" i="1" dirty="0" err="1" smtClean="0">
                <a:solidFill>
                  <a:srgbClr val="0080FF"/>
                </a:solidFill>
              </a:rPr>
              <a:t>x</a:t>
            </a:r>
            <a:r>
              <a:rPr lang="en-US" sz="2000" i="1" dirty="0" smtClean="0">
                <a:solidFill>
                  <a:srgbClr val="0080FF"/>
                </a:solidFill>
              </a:rPr>
              <a:t> 25 </a:t>
            </a:r>
            <a:r>
              <a:rPr lang="en-US" sz="2000" i="1" dirty="0" err="1" smtClean="0">
                <a:solidFill>
                  <a:srgbClr val="0080FF"/>
                </a:solidFill>
              </a:rPr>
              <a:t>m</a:t>
            </a:r>
            <a:endParaRPr lang="en-US" sz="2000" i="1" dirty="0" smtClean="0">
              <a:solidFill>
                <a:srgbClr val="0080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080FF"/>
                </a:solidFill>
              </a:rPr>
              <a:t> 2500 </a:t>
            </a:r>
            <a:r>
              <a:rPr lang="en-US" sz="2000" i="1" dirty="0" err="1" smtClean="0">
                <a:solidFill>
                  <a:srgbClr val="0080FF"/>
                </a:solidFill>
              </a:rPr>
              <a:t>fysici</a:t>
            </a:r>
            <a:endParaRPr lang="en-US" sz="2000" i="1" dirty="0">
              <a:solidFill>
                <a:srgbClr val="0080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744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51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299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Ontdekking</a:t>
            </a:r>
            <a:r>
              <a:rPr lang="en-US" sz="4000" dirty="0" smtClean="0"/>
              <a:t> van  Higgs boson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3" descr="05-0440-01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800" y="0"/>
            <a:ext cx="3860800" cy="2905464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6847214" y="1076844"/>
            <a:ext cx="717854" cy="7317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“Wo </a:t>
            </a:r>
            <a:r>
              <a:rPr lang="en-US" sz="3200" i="1" dirty="0" err="1" smtClean="0">
                <a:solidFill>
                  <a:srgbClr val="00FFFF"/>
                </a:solidFill>
              </a:rPr>
              <a:t>menier</a:t>
            </a:r>
            <a:r>
              <a:rPr lang="en-US" sz="3200" i="1" dirty="0" smtClean="0">
                <a:solidFill>
                  <a:srgbClr val="00FFFF"/>
                </a:solidFill>
              </a:rPr>
              <a:t> Higgs </a:t>
            </a:r>
            <a:r>
              <a:rPr lang="en-US" sz="3200" i="1" dirty="0" err="1" smtClean="0">
                <a:solidFill>
                  <a:srgbClr val="00FFFF"/>
                </a:solidFill>
              </a:rPr>
              <a:t>zich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euver</a:t>
            </a:r>
            <a:r>
              <a:rPr lang="en-US" sz="3200" i="1" smtClean="0">
                <a:solidFill>
                  <a:srgbClr val="00FFFF"/>
                </a:solidFill>
              </a:rPr>
              <a:t> </a:t>
            </a:r>
            <a:endParaRPr lang="en-US" sz="3200" i="1" dirty="0" smtClean="0">
              <a:solidFill>
                <a:srgbClr val="00FFFF"/>
              </a:solidFill>
            </a:endParaRPr>
          </a:p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aan</a:t>
            </a:r>
            <a:r>
              <a:rPr lang="en-US" sz="3200" i="1" dirty="0" smtClean="0">
                <a:solidFill>
                  <a:srgbClr val="00FFFF"/>
                </a:solidFill>
              </a:rPr>
              <a:t> de kop </a:t>
            </a:r>
            <a:r>
              <a:rPr lang="en-US" sz="3200" i="1" dirty="0" err="1" smtClean="0">
                <a:solidFill>
                  <a:srgbClr val="00FFFF"/>
                </a:solidFill>
              </a:rPr>
              <a:t>gekrets</a:t>
            </a:r>
            <a:r>
              <a:rPr lang="en-US" sz="3200" i="1" dirty="0" smtClean="0">
                <a:solidFill>
                  <a:srgbClr val="00FFFF"/>
                </a:solidFill>
              </a:rPr>
              <a:t> had.” </a:t>
            </a:r>
            <a:endParaRPr lang="en-US" sz="3200" i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27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3" name="particle_event_full_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50800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aardse materie</a:t>
            </a: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periodiek systeem</a:t>
            </a:r>
          </a:p>
          <a:p>
            <a:r>
              <a:rPr lang="en-US" sz="2000"/>
              <a:t>Van Mendeleev</a:t>
            </a:r>
          </a:p>
        </p:txBody>
      </p:sp>
      <p:pic>
        <p:nvPicPr>
          <p:cNvPr id="2" name="Picture 1" descr="zoervleis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68" y="2013214"/>
            <a:ext cx="3884417" cy="2182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1266" y="1988026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Zelfs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08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ontstaan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216942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9769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24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6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 err="1" smtClean="0"/>
              <a:t>juli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606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Nobel prize in Physics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00" y="999625"/>
            <a:ext cx="7297720" cy="43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3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0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/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err="1" smtClean="0"/>
              <a:t>Veld</a:t>
            </a:r>
            <a:r>
              <a:rPr lang="en-US" dirty="0" smtClean="0"/>
              <a:t> en </a:t>
            </a:r>
            <a:r>
              <a:rPr lang="en-US" dirty="0" err="1" smtClean="0"/>
              <a:t>Deeltje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is “golf” van het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46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9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err="1" smtClean="0"/>
              <a:t>Elektron</a:t>
            </a:r>
            <a:r>
              <a:rPr lang="en-US" dirty="0" smtClean="0"/>
              <a:t> in Higgs veld</a:t>
            </a:r>
            <a:endParaRPr lang="en-US" dirty="0"/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77126" y="3131057"/>
            <a:ext cx="10823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1964</a:t>
            </a:r>
            <a:endParaRPr lang="nl-NL" sz="3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89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900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8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005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Verdwenen</a:t>
            </a:r>
            <a:r>
              <a:rPr lang="en-US" sz="4000" dirty="0" smtClean="0"/>
              <a:t>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en Higgs: </a:t>
            </a:r>
            <a:r>
              <a:rPr lang="en-US" sz="4000" dirty="0" err="1" smtClean="0"/>
              <a:t>weer</a:t>
            </a:r>
            <a:r>
              <a:rPr lang="en-US" sz="4000" dirty="0" smtClean="0"/>
              <a:t> 3 ?</a:t>
            </a:r>
            <a:r>
              <a:rPr lang="en-US" sz="4000" dirty="0"/>
              <a:t>!</a:t>
            </a:r>
            <a:r>
              <a:rPr lang="en-US" sz="4000" dirty="0" smtClean="0"/>
              <a:t>  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4200" y="0"/>
            <a:ext cx="3314700" cy="255270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Worum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besteit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alles</a:t>
            </a:r>
            <a:r>
              <a:rPr lang="en-US" sz="3200" i="1" dirty="0" smtClean="0">
                <a:solidFill>
                  <a:srgbClr val="00FFFF"/>
                </a:solidFill>
              </a:rPr>
              <a:t> in </a:t>
            </a:r>
            <a:r>
              <a:rPr lang="en-US" sz="3200" i="1" dirty="0" err="1" smtClean="0">
                <a:solidFill>
                  <a:srgbClr val="00FFFF"/>
                </a:solidFill>
              </a:rPr>
              <a:t>drie</a:t>
            </a:r>
            <a:r>
              <a:rPr lang="en-US" sz="3200" i="1" dirty="0" smtClean="0">
                <a:solidFill>
                  <a:srgbClr val="00FFFF"/>
                </a:solidFill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08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 – </a:t>
            </a:r>
            <a:r>
              <a:rPr lang="en-US" dirty="0" err="1" smtClean="0"/>
              <a:t>wat</a:t>
            </a:r>
            <a:r>
              <a:rPr lang="en-US" dirty="0" smtClean="0"/>
              <a:t> zit </a:t>
            </a:r>
            <a:r>
              <a:rPr lang="en-US" dirty="0" err="1" smtClean="0"/>
              <a:t>erin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26" y="5618997"/>
            <a:ext cx="9118834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Interactie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Higgs met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andere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(“de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”)</a:t>
            </a:r>
            <a:endParaRPr lang="en-US" sz="22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94901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2" name="Freeform 21"/>
          <p:cNvSpPr/>
          <p:nvPr/>
        </p:nvSpPr>
        <p:spPr>
          <a:xfrm>
            <a:off x="3121264" y="4164083"/>
            <a:ext cx="4252391" cy="1450155"/>
          </a:xfrm>
          <a:custGeom>
            <a:avLst/>
            <a:gdLst>
              <a:gd name="connsiteX0" fmla="*/ 0 w 5039379"/>
              <a:gd name="connsiteY0" fmla="*/ 147970 h 1614640"/>
              <a:gd name="connsiteX1" fmla="*/ 2786515 w 5039379"/>
              <a:gd name="connsiteY1" fmla="*/ 1590679 h 1614640"/>
              <a:gd name="connsiteX2" fmla="*/ 5018193 w 5039379"/>
              <a:gd name="connsiteY2" fmla="*/ 974137 h 1614640"/>
              <a:gd name="connsiteX3" fmla="*/ 3970167 w 5039379"/>
              <a:gd name="connsiteY3" fmla="*/ 0 h 16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9379" h="1614640">
                <a:moveTo>
                  <a:pt x="0" y="147970"/>
                </a:moveTo>
                <a:cubicBezTo>
                  <a:pt x="975075" y="800477"/>
                  <a:pt x="1950150" y="1452985"/>
                  <a:pt x="2786515" y="1590679"/>
                </a:cubicBezTo>
                <a:cubicBezTo>
                  <a:pt x="3622880" y="1728373"/>
                  <a:pt x="4820918" y="1239250"/>
                  <a:pt x="5018193" y="974137"/>
                </a:cubicBezTo>
                <a:cubicBezTo>
                  <a:pt x="5215468" y="709024"/>
                  <a:pt x="3970167" y="0"/>
                  <a:pt x="3970167" y="0"/>
                </a:cubicBezTo>
              </a:path>
            </a:pathLst>
          </a:custGeom>
          <a:noFill/>
          <a:ln w="38100" cmpd="sng">
            <a:solidFill>
              <a:srgbClr val="FFB006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1702354" y="6166497"/>
            <a:ext cx="7473918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Theorie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geformuleerd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50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jaar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voordat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Higgs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gezien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is!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</a:t>
            </a:r>
            <a:endParaRPr lang="en-US" sz="21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0133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564" y="4529591"/>
            <a:ext cx="7499335" cy="1648052"/>
          </a:xfrm>
        </p:spPr>
        <p:txBody>
          <a:bodyPr/>
          <a:lstStyle/>
          <a:p>
            <a:r>
              <a:rPr lang="en-US" dirty="0" smtClean="0"/>
              <a:t>1972: </a:t>
            </a:r>
            <a:r>
              <a:rPr lang="en-US" dirty="0" err="1" smtClean="0"/>
              <a:t>Theorie</a:t>
            </a:r>
            <a:r>
              <a:rPr lang="en-US" dirty="0" smtClean="0"/>
              <a:t>: met </a:t>
            </a:r>
            <a:r>
              <a:rPr lang="en-US" b="1" dirty="0" smtClean="0"/>
              <a:t>3 </a:t>
            </a:r>
            <a:r>
              <a:rPr lang="en-US" b="1" dirty="0" err="1" smtClean="0"/>
              <a:t>generaties</a:t>
            </a:r>
            <a:r>
              <a:rPr lang="en-US" b="1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is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in </a:t>
            </a:r>
            <a:r>
              <a:rPr lang="en-US" dirty="0" err="1" smtClean="0"/>
              <a:t>krachten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Dit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wordt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veroorzaakt</a:t>
            </a:r>
            <a:r>
              <a:rPr lang="en-US" dirty="0" smtClean="0">
                <a:solidFill>
                  <a:srgbClr val="00FFFF"/>
                </a:solidFill>
              </a:rPr>
              <a:t> door het 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r>
              <a:rPr lang="en-US" dirty="0" smtClean="0">
                <a:solidFill>
                  <a:srgbClr val="00FFFF"/>
                </a:solidFill>
              </a:rPr>
              <a:t>!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8208" y="127339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202" y="131872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9010" y="771071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Makoto Kobayashi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0545" y="7783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FFFF"/>
                </a:solidFill>
              </a:rPr>
              <a:t>Toshihide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Maskawa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6953" y="3599663"/>
            <a:ext cx="2303335" cy="461665"/>
          </a:xfrm>
          <a:prstGeom prst="rect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Nobelprijs</a:t>
            </a:r>
            <a:r>
              <a:rPr lang="en-US" sz="2400" dirty="0" smtClean="0">
                <a:solidFill>
                  <a:srgbClr val="FF6600"/>
                </a:solidFill>
              </a:rPr>
              <a:t> 2008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3" name="Picture 3" descr="05-0440-01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3200" y="1242517"/>
            <a:ext cx="3860800" cy="29054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43166" y="745509"/>
            <a:ext cx="2251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3 </a:t>
            </a:r>
            <a:r>
              <a:rPr lang="en-US" dirty="0" err="1" smtClean="0">
                <a:solidFill>
                  <a:srgbClr val="66FFFF"/>
                </a:solidFill>
              </a:rPr>
              <a:t>generaties</a:t>
            </a:r>
            <a:r>
              <a:rPr lang="en-US" dirty="0" smtClean="0">
                <a:solidFill>
                  <a:srgbClr val="66FFFF"/>
                </a:solidFill>
              </a:rPr>
              <a:t>!</a:t>
            </a:r>
            <a:endParaRPr lang="en-US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26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7900" y="1173489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65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pic>
        <p:nvPicPr>
          <p:cNvPr id="76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94373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7644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   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2998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61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83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0820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5367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Dit</a:t>
            </a:r>
            <a:r>
              <a:rPr lang="en-US" sz="2200" dirty="0" smtClean="0"/>
              <a:t> </a:t>
            </a:r>
            <a:r>
              <a:rPr lang="en-US" sz="2200" dirty="0" err="1" smtClean="0"/>
              <a:t>gebeurt</a:t>
            </a:r>
            <a:r>
              <a:rPr lang="en-US" sz="2200" dirty="0" smtClean="0"/>
              <a:t> </a:t>
            </a:r>
            <a:r>
              <a:rPr lang="en-US" sz="2200" dirty="0" err="1" smtClean="0"/>
              <a:t>alleen</a:t>
            </a:r>
            <a:r>
              <a:rPr lang="en-US" sz="2200" dirty="0" smtClean="0"/>
              <a:t> </a:t>
            </a:r>
            <a:r>
              <a:rPr lang="en-US" sz="2200" dirty="0" err="1" smtClean="0"/>
              <a:t>bij</a:t>
            </a:r>
            <a:r>
              <a:rPr lang="en-US" sz="2200" dirty="0" smtClean="0"/>
              <a:t> </a:t>
            </a:r>
            <a:r>
              <a:rPr lang="en-US" sz="2200" dirty="0" err="1" smtClean="0"/>
              <a:t>zeldzame</a:t>
            </a:r>
            <a:r>
              <a:rPr lang="en-US" sz="2200" dirty="0" smtClean="0"/>
              <a:t> </a:t>
            </a:r>
            <a:r>
              <a:rPr lang="en-US" sz="2200" dirty="0" err="1" smtClean="0"/>
              <a:t>vervallen</a:t>
            </a:r>
            <a:r>
              <a:rPr lang="en-US" sz="2200" dirty="0" smtClean="0"/>
              <a:t> </a:t>
            </a:r>
            <a:r>
              <a:rPr lang="en-US" sz="2200" dirty="0" err="1" smtClean="0"/>
              <a:t>waarbij</a:t>
            </a:r>
            <a:r>
              <a:rPr lang="en-US" sz="2200" dirty="0" smtClean="0"/>
              <a:t> </a:t>
            </a:r>
            <a:r>
              <a:rPr lang="en-US" sz="2200" dirty="0" err="1" smtClean="0"/>
              <a:t>deeltjes</a:t>
            </a:r>
            <a:r>
              <a:rPr lang="en-US" sz="2200" dirty="0" smtClean="0"/>
              <a:t> van </a:t>
            </a:r>
            <a:r>
              <a:rPr lang="en-US" sz="2200" b="1" i="1" dirty="0" smtClean="0"/>
              <a:t>1e, 2e en 3e </a:t>
            </a:r>
            <a:r>
              <a:rPr lang="en-US" sz="2200" dirty="0" err="1" smtClean="0"/>
              <a:t>generatie</a:t>
            </a:r>
            <a:r>
              <a:rPr lang="en-US" sz="2200" dirty="0" smtClean="0"/>
              <a:t> </a:t>
            </a:r>
            <a:r>
              <a:rPr lang="en-US" sz="2200" dirty="0" err="1" smtClean="0"/>
              <a:t>betrokken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. </a:t>
            </a:r>
          </a:p>
          <a:p>
            <a:r>
              <a:rPr lang="en-US" sz="2200" dirty="0" err="1" smtClean="0">
                <a:solidFill>
                  <a:srgbClr val="66FFFF"/>
                </a:solidFill>
              </a:rPr>
              <a:t>Dit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gaat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precies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zoals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verwacht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volgens</a:t>
            </a:r>
            <a:r>
              <a:rPr lang="en-US" sz="2200" dirty="0" smtClean="0">
                <a:solidFill>
                  <a:srgbClr val="66FFFF"/>
                </a:solidFill>
              </a:rPr>
              <a:t> de Higgs “</a:t>
            </a:r>
            <a:r>
              <a:rPr lang="en-US" sz="2200" dirty="0" err="1" smtClean="0">
                <a:solidFill>
                  <a:srgbClr val="66FFFF"/>
                </a:solidFill>
              </a:rPr>
              <a:t>kracht</a:t>
            </a:r>
            <a:r>
              <a:rPr lang="en-US" sz="2200" dirty="0" smtClean="0">
                <a:solidFill>
                  <a:srgbClr val="66FFFF"/>
                </a:solidFill>
              </a:rPr>
              <a:t>”!</a:t>
            </a:r>
            <a:endParaRPr lang="en-US" sz="18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807" y="1739521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740055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Antimaterie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24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duidelijk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50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Escher’s </a:t>
            </a:r>
            <a:r>
              <a:rPr lang="en-US" sz="3200" dirty="0" err="1"/>
              <a:t>impressie</a:t>
            </a:r>
            <a:r>
              <a:rPr lang="en-US" sz="3200" dirty="0"/>
              <a:t> over het </a:t>
            </a:r>
            <a:br>
              <a:rPr lang="en-US" sz="3200" dirty="0"/>
            </a:br>
            <a:r>
              <a:rPr lang="en-US" sz="3200" dirty="0" err="1"/>
              <a:t>verschil</a:t>
            </a:r>
            <a:r>
              <a:rPr lang="en-US" sz="3200" dirty="0"/>
              <a:t> </a:t>
            </a:r>
            <a:r>
              <a:rPr lang="en-US" sz="3200" dirty="0" err="1"/>
              <a:t>tussen</a:t>
            </a:r>
            <a:r>
              <a:rPr lang="en-US" sz="3200" dirty="0"/>
              <a:t> </a:t>
            </a:r>
            <a:r>
              <a:rPr lang="en-US" sz="3200" dirty="0" err="1"/>
              <a:t>materie</a:t>
            </a:r>
            <a:r>
              <a:rPr lang="en-US" sz="3200" dirty="0"/>
              <a:t> en </a:t>
            </a:r>
            <a:r>
              <a:rPr lang="en-US" sz="3200" dirty="0" err="1" smtClean="0"/>
              <a:t>antimaterie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materie</a:t>
            </a: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links      rechts</a:t>
            </a: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kleur  </a:t>
            </a:r>
            <a:r>
              <a:rPr lang="en-US">
                <a:solidFill>
                  <a:srgbClr val="66FFFF"/>
                </a:solidFill>
                <a:sym typeface="Symbol" pitchFamily="18" charset="2"/>
              </a:rPr>
              <a:t>     anti-kleur</a:t>
            </a: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677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Zijn</a:t>
            </a:r>
            <a:r>
              <a:rPr lang="en-US" dirty="0" smtClean="0"/>
              <a:t> we nu </a:t>
            </a:r>
            <a:r>
              <a:rPr lang="en-US" dirty="0" err="1" smtClean="0"/>
              <a:t>klaar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23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74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117" name="Oval 116"/>
          <p:cNvSpPr/>
          <p:nvPr/>
        </p:nvSpPr>
        <p:spPr bwMode="auto">
          <a:xfrm>
            <a:off x="2747006" y="1351117"/>
            <a:ext cx="4188092" cy="3837147"/>
          </a:xfrm>
          <a:prstGeom prst="ellipse">
            <a:avLst/>
          </a:prstGeom>
          <a:solidFill>
            <a:schemeClr val="tx1">
              <a:alpha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47433" y="2549091"/>
            <a:ext cx="4043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9900"/>
                </a:solidFill>
              </a:rPr>
              <a:t>De </a:t>
            </a:r>
            <a:r>
              <a:rPr lang="en-US" b="1" dirty="0" err="1" smtClean="0">
                <a:solidFill>
                  <a:srgbClr val="FF9900"/>
                </a:solidFill>
              </a:rPr>
              <a:t>Standaardmodel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verklaring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komt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te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kort</a:t>
            </a:r>
            <a:r>
              <a:rPr lang="en-US" b="1" dirty="0" smtClean="0">
                <a:solidFill>
                  <a:srgbClr val="FF9900"/>
                </a:solidFill>
              </a:rPr>
              <a:t>. </a:t>
            </a:r>
            <a:r>
              <a:rPr lang="en-US" b="1" dirty="0" err="1" smtClean="0">
                <a:solidFill>
                  <a:srgbClr val="FF9900"/>
                </a:solidFill>
              </a:rPr>
              <a:t>Er</a:t>
            </a:r>
            <a:r>
              <a:rPr lang="en-US" b="1" dirty="0" smtClean="0">
                <a:solidFill>
                  <a:srgbClr val="FF9900"/>
                </a:solidFill>
              </a:rPr>
              <a:t> is </a:t>
            </a:r>
            <a:r>
              <a:rPr lang="en-US" b="1" dirty="0" err="1" smtClean="0">
                <a:solidFill>
                  <a:srgbClr val="FF9900"/>
                </a:solidFill>
              </a:rPr>
              <a:t>meer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nodig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dan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een</a:t>
            </a:r>
            <a:r>
              <a:rPr lang="en-US" b="1" dirty="0" smtClean="0">
                <a:solidFill>
                  <a:srgbClr val="FF9900"/>
                </a:solidFill>
              </a:rPr>
              <a:t> Higgs </a:t>
            </a:r>
            <a:r>
              <a:rPr lang="en-US" b="1" dirty="0" err="1" smtClean="0">
                <a:solidFill>
                  <a:srgbClr val="FF9900"/>
                </a:solidFill>
              </a:rPr>
              <a:t>deeltje</a:t>
            </a:r>
            <a:r>
              <a:rPr lang="en-US" b="1" dirty="0" smtClean="0">
                <a:solidFill>
                  <a:srgbClr val="FF9900"/>
                </a:solidFill>
              </a:rPr>
              <a:t>!</a:t>
            </a:r>
            <a:endParaRPr lang="en-US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0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7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37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nu </a:t>
            </a:r>
            <a:r>
              <a:rPr lang="en-US" dirty="0" err="1" smtClean="0"/>
              <a:t>verder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3" y="4006794"/>
            <a:ext cx="8493271" cy="268899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sz="2400" dirty="0" err="1" smtClean="0"/>
              <a:t>Standaardmodel</a:t>
            </a:r>
            <a:r>
              <a:rPr lang="en-US" sz="2400" dirty="0" smtClean="0"/>
              <a:t> </a:t>
            </a:r>
            <a:r>
              <a:rPr lang="en-US" sz="2400" dirty="0" err="1" smtClean="0"/>
              <a:t>beval</a:t>
            </a:r>
            <a:r>
              <a:rPr lang="en-US" sz="2400" dirty="0" smtClean="0"/>
              <a:t> </a:t>
            </a:r>
            <a:r>
              <a:rPr lang="en-US" sz="2400" dirty="0" err="1" smtClean="0"/>
              <a:t>wiskundige</a:t>
            </a:r>
            <a:r>
              <a:rPr lang="en-US" sz="2400" dirty="0" smtClean="0"/>
              <a:t> “</a:t>
            </a:r>
            <a:r>
              <a:rPr lang="en-US" sz="2400" dirty="0" err="1" smtClean="0"/>
              <a:t>toevalligheden</a:t>
            </a:r>
            <a:r>
              <a:rPr lang="en-US" sz="2400" dirty="0" smtClean="0"/>
              <a:t>”.</a:t>
            </a:r>
          </a:p>
          <a:p>
            <a:r>
              <a:rPr lang="en-US" sz="2400" dirty="0" err="1" smtClean="0"/>
              <a:t>Ontbrekende</a:t>
            </a:r>
            <a:r>
              <a:rPr lang="en-US" sz="2400" dirty="0" smtClean="0"/>
              <a:t> </a:t>
            </a:r>
            <a:r>
              <a:rPr lang="en-US" sz="2400" dirty="0" err="1" smtClean="0"/>
              <a:t>antimaterie</a:t>
            </a:r>
            <a:r>
              <a:rPr lang="en-US" sz="2400" dirty="0" smtClean="0"/>
              <a:t> is </a:t>
            </a:r>
            <a:r>
              <a:rPr lang="en-US" sz="2400" dirty="0" err="1" smtClean="0"/>
              <a:t>niet</a:t>
            </a:r>
            <a:r>
              <a:rPr lang="en-US" sz="2400" dirty="0" smtClean="0"/>
              <a:t> </a:t>
            </a:r>
            <a:r>
              <a:rPr lang="en-US" sz="2400" dirty="0" err="1" smtClean="0"/>
              <a:t>verklaard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Ligt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antwoord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</a:t>
            </a:r>
            <a:r>
              <a:rPr lang="en-US" sz="2400" dirty="0" err="1" smtClean="0"/>
              <a:t>leptonen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Wat</a:t>
            </a:r>
            <a:r>
              <a:rPr lang="en-US" sz="2400" dirty="0" smtClean="0"/>
              <a:t> is </a:t>
            </a:r>
            <a:r>
              <a:rPr lang="en-US" sz="2400" dirty="0" err="1" smtClean="0"/>
              <a:t>Donkere</a:t>
            </a:r>
            <a:r>
              <a:rPr lang="en-US" sz="2400" dirty="0" smtClean="0"/>
              <a:t>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deeltjes</a:t>
            </a:r>
            <a:r>
              <a:rPr lang="en-US" sz="2000" dirty="0" smtClean="0">
                <a:solidFill>
                  <a:srgbClr val="66FFFF"/>
                </a:solidFill>
              </a:rPr>
              <a:t>? </a:t>
            </a:r>
            <a:r>
              <a:rPr lang="en-US" sz="2000" dirty="0" err="1" smtClean="0">
                <a:solidFill>
                  <a:srgbClr val="66FFFF"/>
                </a:solidFill>
              </a:rPr>
              <a:t>Standaardmodel</a:t>
            </a:r>
            <a:r>
              <a:rPr lang="en-US" sz="2000" dirty="0" err="1" smtClean="0">
                <a:solidFill>
                  <a:srgbClr val="66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66FFFF"/>
                </a:solidFill>
              </a:rPr>
              <a:t>Supersymmetrie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LHC </a:t>
            </a:r>
            <a:r>
              <a:rPr lang="en-US" sz="2000" dirty="0" err="1" smtClean="0">
                <a:solidFill>
                  <a:srgbClr val="66FFFF"/>
                </a:solidFill>
              </a:rPr>
              <a:t>speurt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deeltjs</a:t>
            </a:r>
            <a:r>
              <a:rPr lang="en-US" sz="2000" dirty="0" smtClean="0">
                <a:solidFill>
                  <a:srgbClr val="66FFFF"/>
                </a:solidFill>
              </a:rPr>
              <a:t>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tandard_Model_of_Elementary_Partic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0806" y="178703"/>
            <a:ext cx="3933097" cy="37697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45122" y="1012188"/>
            <a:ext cx="5008407" cy="1360116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Mijn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persoonlijke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fascinatie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Waarom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zijn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drie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generaties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fundamentele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deeltjes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44201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82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759075"/>
            <a:ext cx="5651500" cy="1797050"/>
          </a:xfrm>
        </p:spPr>
        <p:txBody>
          <a:bodyPr/>
          <a:lstStyle/>
          <a:p>
            <a:pPr marL="0" indent="0">
              <a:buNone/>
            </a:pPr>
            <a:r>
              <a:rPr lang="en-US" sz="3600" smtClean="0">
                <a:solidFill>
                  <a:srgbClr val="D4F6FF"/>
                </a:solidFill>
              </a:rPr>
              <a:t>Dank </a:t>
            </a:r>
            <a:r>
              <a:rPr lang="en-US" sz="3600" dirty="0" err="1" smtClean="0">
                <a:solidFill>
                  <a:srgbClr val="D4F6FF"/>
                </a:solidFill>
              </a:rPr>
              <a:t>voor</a:t>
            </a:r>
            <a:r>
              <a:rPr lang="en-US" sz="3600" dirty="0" smtClean="0">
                <a:solidFill>
                  <a:srgbClr val="D4F6FF"/>
                </a:solidFill>
              </a:rPr>
              <a:t> </a:t>
            </a:r>
            <a:r>
              <a:rPr lang="en-US" sz="3600" dirty="0" err="1" smtClean="0">
                <a:solidFill>
                  <a:srgbClr val="D4F6FF"/>
                </a:solidFill>
              </a:rPr>
              <a:t>uw</a:t>
            </a:r>
            <a:r>
              <a:rPr lang="en-US" sz="3600" dirty="0" smtClean="0">
                <a:solidFill>
                  <a:srgbClr val="D4F6FF"/>
                </a:solidFill>
              </a:rPr>
              <a:t> </a:t>
            </a:r>
            <a:r>
              <a:rPr lang="en-US" sz="3600" dirty="0" err="1" smtClean="0">
                <a:solidFill>
                  <a:srgbClr val="D4F6FF"/>
                </a:solidFill>
              </a:rPr>
              <a:t>aandacht</a:t>
            </a:r>
            <a:r>
              <a:rPr lang="en-US" sz="3600" dirty="0" smtClean="0">
                <a:solidFill>
                  <a:srgbClr val="D4F6FF"/>
                </a:solidFill>
              </a:rPr>
              <a:t>!</a:t>
            </a:r>
            <a:endParaRPr lang="en-US" sz="3600" dirty="0">
              <a:solidFill>
                <a:srgbClr val="D4F6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4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opwinding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LHC??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9472" y="5370432"/>
            <a:ext cx="678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CMS </a:t>
            </a:r>
            <a:r>
              <a:rPr lang="en-US" b="1" i="1" dirty="0" err="1" smtClean="0"/>
              <a:t>nieuws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morgen</a:t>
            </a:r>
            <a:r>
              <a:rPr lang="en-US" b="1" i="1" dirty="0" smtClean="0"/>
              <a:t> (17-3-2016) !!!</a:t>
            </a:r>
            <a:endParaRPr lang="en-US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966882" y="5945311"/>
            <a:ext cx="7499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statistische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fluctuatie</a:t>
            </a:r>
            <a:r>
              <a:rPr lang="en-US" dirty="0">
                <a:solidFill>
                  <a:srgbClr val="FF6600"/>
                </a:solidFill>
              </a:rPr>
              <a:t>,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revolutie</a:t>
            </a:r>
            <a:r>
              <a:rPr lang="en-US" dirty="0" smtClean="0"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895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19" grpId="0"/>
      <p:bldP spid="21" grpId="0"/>
      <p:bldP spid="17" grpId="0" animBg="1"/>
      <p:bldP spid="2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opwinding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LHC??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6882" y="5945311"/>
            <a:ext cx="7499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statistische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fluctuatie</a:t>
            </a:r>
            <a:r>
              <a:rPr lang="en-US" dirty="0">
                <a:solidFill>
                  <a:srgbClr val="FF6600"/>
                </a:solidFill>
              </a:rPr>
              <a:t>,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revolutie</a:t>
            </a:r>
            <a:r>
              <a:rPr lang="en-US" dirty="0" smtClean="0"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5945" y="2036293"/>
            <a:ext cx="3882087" cy="2388217"/>
            <a:chOff x="245414" y="3988083"/>
            <a:chExt cx="3882087" cy="2388217"/>
          </a:xfrm>
        </p:grpSpPr>
        <p:pic>
          <p:nvPicPr>
            <p:cNvPr id="22" name="Picture 21" descr="muon_orde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01" y="4001400"/>
              <a:ext cx="3810000" cy="2374900"/>
            </a:xfrm>
            <a:prstGeom prst="rect">
              <a:avLst/>
            </a:prstGeom>
            <a:ln w="127000">
              <a:solidFill>
                <a:schemeClr val="bg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45414" y="3988083"/>
              <a:ext cx="2127305" cy="400110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1936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Isidor</a:t>
              </a:r>
              <a:r>
                <a:rPr lang="en-US" sz="2000" dirty="0" smtClean="0">
                  <a:solidFill>
                    <a:srgbClr val="00007E"/>
                  </a:solidFill>
                </a:rPr>
                <a:t> Rabi: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4547" y="5831108"/>
              <a:ext cx="1269323" cy="400110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het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muon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459472" y="5370432"/>
            <a:ext cx="678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CMS </a:t>
            </a:r>
            <a:r>
              <a:rPr lang="en-US" b="1" i="1" dirty="0" err="1" smtClean="0"/>
              <a:t>nieuws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morgen</a:t>
            </a:r>
            <a:r>
              <a:rPr lang="en-US" b="1" i="1" dirty="0" smtClean="0"/>
              <a:t> (17-3-2016) !!!</a:t>
            </a:r>
            <a:endParaRPr lang="en-US" b="1" i="1" dirty="0"/>
          </a:p>
        </p:txBody>
      </p:sp>
      <p:sp>
        <p:nvSpPr>
          <p:cNvPr id="19" name="Rectangle 18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9588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opwinding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LHC??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6882" y="5945311"/>
            <a:ext cx="7499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statistische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fluctuatie</a:t>
            </a:r>
            <a:r>
              <a:rPr lang="en-US" dirty="0">
                <a:solidFill>
                  <a:srgbClr val="FF6600"/>
                </a:solidFill>
              </a:rPr>
              <a:t>,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revolutie</a:t>
            </a:r>
            <a:r>
              <a:rPr lang="en-US" dirty="0" smtClean="0">
                <a:solidFill>
                  <a:srgbClr val="FF6600"/>
                </a:solidFill>
              </a:rPr>
              <a:t>!</a:t>
            </a:r>
          </a:p>
        </p:txBody>
      </p:sp>
      <p:pic>
        <p:nvPicPr>
          <p:cNvPr id="3" name="Picture 2" descr="WhoOrderedDiGam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8" y="846288"/>
            <a:ext cx="3122240" cy="4420870"/>
          </a:xfrm>
          <a:prstGeom prst="rect">
            <a:avLst/>
          </a:prstGeom>
          <a:solidFill>
            <a:srgbClr val="D6FFFC">
              <a:alpha val="50000"/>
            </a:srgbClr>
          </a:solidFill>
        </p:spPr>
      </p:pic>
      <p:sp>
        <p:nvSpPr>
          <p:cNvPr id="6" name="Rectangle 5"/>
          <p:cNvSpPr/>
          <p:nvPr/>
        </p:nvSpPr>
        <p:spPr>
          <a:xfrm>
            <a:off x="935248" y="3026498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10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9472" y="5370432"/>
            <a:ext cx="678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CMS </a:t>
            </a:r>
            <a:r>
              <a:rPr lang="en-US" b="1" i="1" dirty="0" err="1" smtClean="0"/>
              <a:t>nieuws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morgen</a:t>
            </a:r>
            <a:r>
              <a:rPr lang="en-US" b="1" i="1" dirty="0" smtClean="0"/>
              <a:t> (17-3-2016) !!!</a:t>
            </a:r>
            <a:endParaRPr lang="en-US" b="1" i="1" dirty="0"/>
          </a:p>
        </p:txBody>
      </p:sp>
      <p:sp>
        <p:nvSpPr>
          <p:cNvPr id="16" name="Rectangle 15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0919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 Particles ?? </a:t>
            </a:r>
            <a:endParaRPr lang="en-US" b="1" dirty="0">
              <a:solidFill>
                <a:schemeClr val="tx1"/>
              </a:solidFill>
              <a:latin typeface="Tahoma" pitchFamily="-104" charset="0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7881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Bedankt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uw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824904"/>
            <a:ext cx="5082932" cy="5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3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18755</TotalTime>
  <Words>3508</Words>
  <Application>Microsoft Macintosh PowerPoint</Application>
  <PresentationFormat>On-screen Show (4:3)</PresentationFormat>
  <Paragraphs>768</Paragraphs>
  <Slides>107</Slides>
  <Notes>43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107</vt:i4>
      </vt:variant>
    </vt:vector>
  </HeadingPairs>
  <TitlesOfParts>
    <vt:vector size="122" baseType="lpstr">
      <vt:lpstr>Comic Sans MS</vt:lpstr>
      <vt:lpstr>Helvetica Neue Light</vt:lpstr>
      <vt:lpstr>Helvetica Neue Medium</vt:lpstr>
      <vt:lpstr>Lucida Grande</vt:lpstr>
      <vt:lpstr>ＭＳ Ｐゴシック</vt:lpstr>
      <vt:lpstr>Symbol</vt:lpstr>
      <vt:lpstr>Tahoma</vt:lpstr>
      <vt:lpstr>Times</vt:lpstr>
      <vt:lpstr>Times New Roman</vt:lpstr>
      <vt:lpstr>Verdana</vt:lpstr>
      <vt:lpstr>Wingdings</vt:lpstr>
      <vt:lpstr>Arial</vt:lpstr>
      <vt:lpstr>Default Design</vt:lpstr>
      <vt:lpstr>2_Default Design</vt:lpstr>
      <vt:lpstr>5_Default Design</vt:lpstr>
      <vt:lpstr>Higgs en het mysterie van de  ontbrekende antimaterie</vt:lpstr>
      <vt:lpstr>PowerPoint Presentation</vt:lpstr>
      <vt:lpstr>PowerPoint Presentation</vt:lpstr>
      <vt:lpstr>Elementaire Deeltjes en het getal 3</vt:lpstr>
      <vt:lpstr>Bouwstenen van materie</vt:lpstr>
      <vt:lpstr>De aardse materie</vt:lpstr>
      <vt:lpstr>PowerPoint Presentation</vt:lpstr>
      <vt:lpstr>PowerPoint Presentation</vt:lpstr>
      <vt:lpstr>Large Electron Positron versneller</vt:lpstr>
      <vt:lpstr>Het L3 LEP Experiment</vt:lpstr>
      <vt:lpstr>Het L3 LEP Experiment</vt:lpstr>
      <vt:lpstr>Alle mogelijke materie ontstaat</vt:lpstr>
      <vt:lpstr> De Elementaire Deeltjes</vt:lpstr>
      <vt:lpstr> Is dit alles wat er is?</vt:lpstr>
      <vt:lpstr>Antimaterie en de Oerknal </vt:lpstr>
      <vt:lpstr>Fysica van elementaire deeltjes</vt:lpstr>
      <vt:lpstr>1928: Dirac voorspelt anti-deeltjes</vt:lpstr>
      <vt:lpstr> De elementaire deeltjes</vt:lpstr>
      <vt:lpstr> De elementaire deeltjes</vt:lpstr>
      <vt:lpstr>PowerPoint Presentation</vt:lpstr>
      <vt:lpstr>Antimaterie</vt:lpstr>
      <vt:lpstr>Het ATHENA experiment op CERN</vt:lpstr>
      <vt:lpstr>Een wereld van materie …</vt:lpstr>
      <vt:lpstr>… een wereld van antimaterie?</vt:lpstr>
      <vt:lpstr>Is er antimaterie in de natuur?</vt:lpstr>
      <vt:lpstr>PowerPoint Presentation</vt:lpstr>
      <vt:lpstr>Zijn er antimaterie sterrenstelsels?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Oerknal: veel materie, geen antimaterie?</vt:lpstr>
      <vt:lpstr>Het Standaardmodel Deeltjes, Krachten en Higgs</vt:lpstr>
      <vt:lpstr> De Elementaire Deeltjes: 3 generaties</vt:lpstr>
      <vt:lpstr>Vier fundamentele natuurkrachten</vt:lpstr>
      <vt:lpstr>PowerPoint Presentation</vt:lpstr>
      <vt:lpstr>PowerPoint Presentation</vt:lpstr>
      <vt:lpstr>PowerPoint Presentation</vt:lpstr>
      <vt:lpstr>Het Standaard Model – wat zit erin?</vt:lpstr>
      <vt:lpstr>Het Standaard Model – wat zit erin?</vt:lpstr>
      <vt:lpstr>Het Standaard Model – wat zit erin?</vt:lpstr>
      <vt:lpstr>Het Standaard Model – wat zit erin?</vt:lpstr>
      <vt:lpstr>PowerPoint Presentation</vt:lpstr>
      <vt:lpstr>PowerPoint Presentation</vt:lpstr>
      <vt:lpstr>LHC: Speuren naar het  Higgs Boson</vt:lpstr>
      <vt:lpstr>PowerPoint Presentation</vt:lpstr>
      <vt:lpstr>PowerPoint Presentation</vt:lpstr>
      <vt:lpstr>De LHC versneller</vt:lpstr>
      <vt:lpstr>Het Atlas Experiment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Ontdekking van  Higgs boson</vt:lpstr>
      <vt:lpstr>PowerPoint Presentation</vt:lpstr>
      <vt:lpstr>Botsingen van Deeltjes </vt:lpstr>
      <vt:lpstr>Alle mogelijke deeltjes ontstaan</vt:lpstr>
      <vt:lpstr>PowerPoint Presentation</vt:lpstr>
      <vt:lpstr>ppHiggsZZ?</vt:lpstr>
      <vt:lpstr>PowerPoint Presentation</vt:lpstr>
      <vt:lpstr>PowerPoint Presentation</vt:lpstr>
      <vt:lpstr>PowerPoint Presentation</vt:lpstr>
      <vt:lpstr>PowerPoint Presentation</vt:lpstr>
      <vt:lpstr>CERN Auditorium 4 juli 2012</vt:lpstr>
      <vt:lpstr>Nobel prize in Physics 2013</vt:lpstr>
      <vt:lpstr>PowerPoint Presentation</vt:lpstr>
      <vt:lpstr>Higgs Veld en Deeltje</vt:lpstr>
      <vt:lpstr>Het Vacuum</vt:lpstr>
      <vt:lpstr>Elektron in Higgs veld</vt:lpstr>
      <vt:lpstr>PowerPoint Presentation</vt:lpstr>
      <vt:lpstr>PowerPoint Presentation</vt:lpstr>
      <vt:lpstr>Dus…</vt:lpstr>
      <vt:lpstr>Verdwenen Antimaterie  en Higgs: weer 3 ?!   </vt:lpstr>
      <vt:lpstr>Het vroege hete heelal</vt:lpstr>
      <vt:lpstr>Het Standaard Model – wat zit erin?</vt:lpstr>
      <vt:lpstr>Materie vs Antimaterie</vt:lpstr>
      <vt:lpstr> CERN 1993: Er zijn precies 3 generaties!</vt:lpstr>
      <vt:lpstr>PowerPoint Presentation</vt:lpstr>
      <vt:lpstr>PowerPoint Presentation</vt:lpstr>
      <vt:lpstr>PowerPoint Presentation</vt:lpstr>
      <vt:lpstr>Beauty deeltjes:  verschil tussen materie en antimaterie</vt:lpstr>
      <vt:lpstr>Beauty deeltjes:  verschil tussen materie en antimaterie</vt:lpstr>
      <vt:lpstr>Escher’s impressie over het  verschil tussen materie en antimaterie</vt:lpstr>
      <vt:lpstr>Zijn we nu klaar?</vt:lpstr>
      <vt:lpstr>Het vroege hete heelal</vt:lpstr>
      <vt:lpstr>Het vroege hete heelal</vt:lpstr>
      <vt:lpstr>PowerPoint Presentation</vt:lpstr>
      <vt:lpstr>PowerPoint Presentation</vt:lpstr>
      <vt:lpstr>Hoe nu verder?</vt:lpstr>
      <vt:lpstr>PowerPoint Presentation</vt:lpstr>
      <vt:lpstr>PowerPoint Presentation</vt:lpstr>
      <vt:lpstr>Nieuwe opwinding bij de LHC??</vt:lpstr>
      <vt:lpstr>Nieuwe opwinding bij de LHC??</vt:lpstr>
      <vt:lpstr>Nieuwe opwinding bij de LHC??</vt:lpstr>
      <vt:lpstr>PowerPoint Presentation</vt:lpstr>
      <vt:lpstr>Bedankt voor uw aandacht.</vt:lpstr>
      <vt:lpstr>PowerPoint Presentation</vt:lpstr>
      <vt:lpstr> CERN 1993: Er zijn precies 3 generaties!</vt:lpstr>
      <vt:lpstr>Alle mogelijke materie ontstaat</vt:lpstr>
      <vt:lpstr>Kracht = deeltjes uitwisseling!!</vt:lpstr>
      <vt:lpstr>Hoe Sterk zijn de Krachten?</vt:lpstr>
      <vt:lpstr>PowerPoint Presentation</vt:lpstr>
      <vt:lpstr>De LHC versneller</vt:lpstr>
      <vt:lpstr>PowerPoint Presentation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1994</cp:revision>
  <dcterms:created xsi:type="dcterms:W3CDTF">2013-10-28T15:23:24Z</dcterms:created>
  <dcterms:modified xsi:type="dcterms:W3CDTF">2017-05-17T08:24:12Z</dcterms:modified>
</cp:coreProperties>
</file>