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497" r:id="rId2"/>
    <p:sldId id="501" r:id="rId3"/>
    <p:sldId id="307" r:id="rId4"/>
    <p:sldId id="443" r:id="rId5"/>
    <p:sldId id="332" r:id="rId6"/>
    <p:sldId id="351" r:id="rId7"/>
    <p:sldId id="508" r:id="rId8"/>
    <p:sldId id="445" r:id="rId9"/>
    <p:sldId id="446" r:id="rId10"/>
    <p:sldId id="447" r:id="rId11"/>
    <p:sldId id="453" r:id="rId12"/>
    <p:sldId id="506" r:id="rId13"/>
    <p:sldId id="454" r:id="rId14"/>
    <p:sldId id="498" r:id="rId15"/>
    <p:sldId id="455" r:id="rId16"/>
    <p:sldId id="456" r:id="rId17"/>
    <p:sldId id="457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1" r:id="rId40"/>
    <p:sldId id="482" r:id="rId41"/>
    <p:sldId id="484" r:id="rId42"/>
    <p:sldId id="485" r:id="rId43"/>
    <p:sldId id="486" r:id="rId44"/>
    <p:sldId id="487" r:id="rId45"/>
    <p:sldId id="488" r:id="rId46"/>
    <p:sldId id="489" r:id="rId47"/>
    <p:sldId id="490" r:id="rId48"/>
    <p:sldId id="491" r:id="rId49"/>
    <p:sldId id="502" r:id="rId50"/>
    <p:sldId id="493" r:id="rId51"/>
    <p:sldId id="494" r:id="rId52"/>
    <p:sldId id="504" r:id="rId53"/>
    <p:sldId id="495" r:id="rId54"/>
    <p:sldId id="503" r:id="rId55"/>
    <p:sldId id="507" r:id="rId56"/>
    <p:sldId id="509" r:id="rId57"/>
    <p:sldId id="449" r:id="rId58"/>
    <p:sldId id="450" r:id="rId59"/>
    <p:sldId id="451" r:id="rId60"/>
    <p:sldId id="452" r:id="rId61"/>
    <p:sldId id="370" r:id="rId62"/>
    <p:sldId id="356" r:id="rId63"/>
    <p:sldId id="436" r:id="rId64"/>
    <p:sldId id="437" r:id="rId65"/>
    <p:sldId id="438" r:id="rId66"/>
    <p:sldId id="442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EBEBEB"/>
    <a:srgbClr val="0000FF"/>
    <a:srgbClr val="FFFF99"/>
    <a:srgbClr val="FF8000"/>
    <a:srgbClr val="480048"/>
    <a:srgbClr val="CCFFFF"/>
    <a:srgbClr val="003200"/>
    <a:srgbClr val="F60025"/>
    <a:srgbClr val="FFF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25" autoAdjust="0"/>
    <p:restoredTop sz="93134" autoAdjust="0"/>
  </p:normalViewPr>
  <p:slideViewPr>
    <p:cSldViewPr snapToGrid="0" snapToObjects="1">
      <p:cViewPr>
        <p:scale>
          <a:sx n="95" d="100"/>
          <a:sy n="95" d="100"/>
        </p:scale>
        <p:origin x="-408" y="-80"/>
      </p:cViewPr>
      <p:guideLst>
        <p:guide orient="horz" pos="2160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F4FF3-B56C-2D42-B9D2-68FE8444A1A1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73220-0252-3846-B684-733AEDE90F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9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 = v T </a:t>
            </a:r>
            <a:r>
              <a:rPr lang="en-US" dirty="0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lambda = v T  lambda = v /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 = v T </a:t>
            </a:r>
            <a:r>
              <a:rPr lang="en-US" dirty="0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lambda = v T  lambda = v /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Balmer</a:t>
            </a:r>
            <a:r>
              <a:rPr lang="en-US" dirty="0" smtClean="0"/>
              <a:t> spectrum from hydrogen jumping n=7</a:t>
            </a:r>
            <a:r>
              <a:rPr lang="en-US" dirty="0" smtClean="0">
                <a:sym typeface="Wingdings"/>
              </a:rPr>
              <a:t>2 (397 nm), </a:t>
            </a:r>
            <a:r>
              <a:rPr lang="en-US" dirty="0" smtClean="0"/>
              <a:t>6</a:t>
            </a:r>
            <a:r>
              <a:rPr lang="en-US" dirty="0" smtClean="0">
                <a:sym typeface="Wingdings"/>
              </a:rPr>
              <a:t>2 (410 nm),</a:t>
            </a:r>
            <a:r>
              <a:rPr lang="en-US" baseline="0" dirty="0" smtClean="0">
                <a:sym typeface="Wingdings"/>
              </a:rPr>
              <a:t> 52 (434 nm), 42 (486 nm), 32 (656 nm).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= - Z^2 R_E / n^2. Standing</a:t>
            </a:r>
            <a:r>
              <a:rPr lang="en-US" baseline="0" dirty="0" smtClean="0"/>
              <a:t> waves; no “orbits” anymore.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6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Islay, </a:t>
            </a:r>
            <a:r>
              <a:rPr lang="en-US" dirty="0" err="1" smtClean="0"/>
              <a:t>speyside</a:t>
            </a:r>
            <a:r>
              <a:rPr lang="en-US" dirty="0" smtClean="0"/>
              <a:t>,</a:t>
            </a:r>
            <a:r>
              <a:rPr lang="en-US" baseline="0" dirty="0" smtClean="0"/>
              <a:t> highlands, lowlands</a:t>
            </a:r>
            <a:r>
              <a:rPr lang="en-US" baseline="0" smtClean="0"/>
              <a:t>,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Scientific revolution: Started</a:t>
            </a:r>
            <a:r>
              <a:rPr lang="en-US" baseline="0" dirty="0" smtClean="0"/>
              <a:t> at the renaissance until Newton’s principia.  Copernicus(1473-1543), Brahe (1546 – 1601), </a:t>
            </a:r>
            <a:r>
              <a:rPr lang="en-US" baseline="0" dirty="0" err="1" smtClean="0"/>
              <a:t>Galilei</a:t>
            </a:r>
            <a:r>
              <a:rPr lang="en-US" baseline="0" dirty="0" smtClean="0"/>
              <a:t> (1564-1642),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(1571-1642), Bacon (1561-1626), Descartes (1596-1650), Leibniz (1646 – 1716), Huygens (1629 – 1695), Newton (1642 – 1726)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7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Feynman</a:t>
            </a:r>
            <a:r>
              <a:rPr lang="en-US" baseline="0" dirty="0" smtClean="0"/>
              <a:t> found out that the m</a:t>
            </a:r>
            <a:r>
              <a:rPr lang="en-US" dirty="0" smtClean="0"/>
              <a:t>aterial of O-rings could not deal with cold weather at Cape </a:t>
            </a:r>
            <a:r>
              <a:rPr lang="en-US" dirty="0" err="1" smtClean="0"/>
              <a:t>canaveral</a:t>
            </a:r>
            <a:r>
              <a:rPr lang="en-US" dirty="0" smtClean="0"/>
              <a:t>, causing the disaster.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34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0636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3026"/>
            <a:ext cx="5711105" cy="2719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5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5154C-8D44-EB4F-84EB-012634E29AAC}" type="datetimeFigureOut">
              <a:rPr lang="en-US" smtClean="0"/>
              <a:pPr/>
              <a:t>06-01-15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ABBF2-C557-C74B-90D0-827D5B09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21.gif"/><Relationship Id="rId6" Type="http://schemas.openxmlformats.org/officeDocument/2006/relationships/image" Target="../media/image45.png"/><Relationship Id="rId1" Type="http://schemas.microsoft.com/office/2007/relationships/media" Target="file://localhost/Users/marcel/Lectures/RQW/2013/Images/DoubleSlitAnimation.gif" TargetMode="External"/><Relationship Id="rId2" Type="http://schemas.openxmlformats.org/officeDocument/2006/relationships/video" Target="file://localhost/Users/marcel/Lectures/RQW/2013/Images/DoubleSlitAnimation.gi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4.png"/><Relationship Id="rId5" Type="http://schemas.openxmlformats.org/officeDocument/2006/relationships/image" Target="../media/image13.jpeg"/><Relationship Id="rId6" Type="http://schemas.openxmlformats.org/officeDocument/2006/relationships/image" Target="../media/image6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4.jpeg"/><Relationship Id="rId5" Type="http://schemas.openxmlformats.org/officeDocument/2006/relationships/image" Target="../media/image62.jpeg"/><Relationship Id="rId6" Type="http://schemas.openxmlformats.org/officeDocument/2006/relationships/image" Target="../media/image56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7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68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2.pn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1.gif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1.gif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6.jpeg"/><Relationship Id="rId5" Type="http://schemas.openxmlformats.org/officeDocument/2006/relationships/image" Target="../media/image25.gif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2.jpeg"/><Relationship Id="rId5" Type="http://schemas.openxmlformats.org/officeDocument/2006/relationships/image" Target="../media/image27.gi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0"/>
            </a:gs>
            <a:gs pos="100000">
              <a:srgbClr val="0000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mburg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26" y="4331303"/>
            <a:ext cx="5329609" cy="214250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6" name="Picture 5" descr="SchrodingersCa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26" y="1234184"/>
            <a:ext cx="5329609" cy="283268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2083" y="297515"/>
            <a:ext cx="82894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De Bizarre </a:t>
            </a:r>
            <a:r>
              <a:rPr lang="en-US" sz="3200" dirty="0" err="1" smtClean="0">
                <a:solidFill>
                  <a:schemeClr val="bg1"/>
                </a:solidFill>
              </a:rPr>
              <a:t>Wereld</a:t>
            </a:r>
            <a:r>
              <a:rPr lang="en-US" sz="3200" dirty="0" smtClean="0">
                <a:solidFill>
                  <a:schemeClr val="bg1"/>
                </a:solidFill>
              </a:rPr>
              <a:t> van de Quantum </a:t>
            </a:r>
            <a:r>
              <a:rPr lang="en-US" sz="3200" dirty="0" err="1" smtClean="0">
                <a:solidFill>
                  <a:schemeClr val="bg1"/>
                </a:solidFill>
              </a:rPr>
              <a:t>Mechanica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1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Nog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verklaard</a:t>
            </a:r>
            <a:endParaRPr lang="en-US" dirty="0"/>
          </a:p>
        </p:txBody>
      </p:sp>
      <p:pic>
        <p:nvPicPr>
          <p:cNvPr id="4" name="Picture 3" descr="PeriodicTableOfScotchWhisky_1_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052"/>
            <a:ext cx="9132148" cy="648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4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Kopenhagen</a:t>
            </a:r>
            <a:r>
              <a:rPr lang="en-US" dirty="0" smtClean="0"/>
              <a:t> </a:t>
            </a:r>
            <a:r>
              <a:rPr lang="en-US" dirty="0" err="1" smtClean="0"/>
              <a:t>Interpretatie</a:t>
            </a:r>
            <a:endParaRPr lang="en-US" dirty="0"/>
          </a:p>
        </p:txBody>
      </p:sp>
      <p:pic>
        <p:nvPicPr>
          <p:cNvPr id="5" name="Picture 4" descr="Niels_Bo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11" y="740620"/>
            <a:ext cx="2131784" cy="3014951"/>
          </a:xfrm>
          <a:prstGeom prst="rect">
            <a:avLst/>
          </a:prstGeom>
        </p:spPr>
      </p:pic>
      <p:pic>
        <p:nvPicPr>
          <p:cNvPr id="6" name="Picture 5" descr="Max_Bo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68" y="740620"/>
            <a:ext cx="2340800" cy="3014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479" y="3386239"/>
            <a:ext cx="114646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CCE"/>
                </a:solidFill>
              </a:rPr>
              <a:t>Niels</a:t>
            </a:r>
            <a:r>
              <a:rPr lang="en-US" dirty="0" smtClean="0">
                <a:solidFill>
                  <a:srgbClr val="FFFCCE"/>
                </a:solidFill>
              </a:rPr>
              <a:t> Bohr</a:t>
            </a:r>
            <a:endParaRPr lang="en-US" dirty="0">
              <a:solidFill>
                <a:srgbClr val="FFFCC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2308" y="3386239"/>
            <a:ext cx="109165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CCE"/>
                </a:solidFill>
              </a:rPr>
              <a:t>Max Born</a:t>
            </a:r>
            <a:endParaRPr lang="en-US" dirty="0">
              <a:solidFill>
                <a:srgbClr val="FFFCC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532" y="2924574"/>
            <a:ext cx="354456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Prob(</a:t>
            </a:r>
            <a:r>
              <a:rPr lang="en-US" sz="2400" dirty="0" err="1" smtClean="0">
                <a:solidFill>
                  <a:srgbClr val="0000FF"/>
                </a:solidFill>
              </a:rPr>
              <a:t>x</a:t>
            </a:r>
            <a:r>
              <a:rPr lang="en-US" sz="2400" dirty="0" err="1" smtClean="0"/>
              <a:t>,</a:t>
            </a:r>
            <a:r>
              <a:rPr lang="en-US" sz="2400" dirty="0" err="1" smtClean="0">
                <a:solidFill>
                  <a:srgbClr val="0000FF"/>
                </a:solidFill>
              </a:rPr>
              <a:t>t</a:t>
            </a:r>
            <a:r>
              <a:rPr lang="en-US" sz="2400" dirty="0" smtClean="0"/>
              <a:t>) = |</a:t>
            </a:r>
            <a:r>
              <a:rPr lang="en-US" sz="2400" b="1" dirty="0" smtClean="0">
                <a:solidFill>
                  <a:srgbClr val="660066"/>
                </a:solidFill>
                <a:latin typeface="Symbol"/>
              </a:rPr>
              <a:t>y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0000FF"/>
                </a:solidFill>
              </a:rPr>
              <a:t>x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t</a:t>
            </a:r>
            <a:r>
              <a:rPr lang="en-US" sz="2400" dirty="0" smtClean="0"/>
              <a:t>)|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= </a:t>
            </a:r>
            <a:r>
              <a:rPr lang="en-US" sz="2400" b="1" dirty="0" err="1" smtClean="0">
                <a:solidFill>
                  <a:srgbClr val="660066"/>
                </a:solidFill>
                <a:latin typeface="Symbol"/>
              </a:rPr>
              <a:t>y</a:t>
            </a:r>
            <a:r>
              <a:rPr lang="en-US" sz="2400" b="1" dirty="0" smtClean="0">
                <a:solidFill>
                  <a:srgbClr val="660066"/>
                </a:solidFill>
                <a:latin typeface="Symbol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Symbol"/>
              </a:rPr>
              <a:t>y</a:t>
            </a:r>
            <a:r>
              <a:rPr lang="en-US" sz="2400" b="1" baseline="30000" dirty="0" smtClean="0">
                <a:solidFill>
                  <a:srgbClr val="660066"/>
                </a:solidFill>
                <a:latin typeface="Symbol"/>
              </a:rPr>
              <a:t>*</a:t>
            </a:r>
            <a:r>
              <a:rPr lang="en-US" sz="2400" b="1" dirty="0" smtClean="0">
                <a:solidFill>
                  <a:srgbClr val="660066"/>
                </a:solidFill>
              </a:rPr>
              <a:t> 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532" y="740620"/>
            <a:ext cx="3432468" cy="153888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 golf-</a:t>
            </a:r>
            <a:r>
              <a:rPr lang="en-US" dirty="0" err="1" smtClean="0"/>
              <a:t>functie</a:t>
            </a:r>
            <a:r>
              <a:rPr lang="en-US" dirty="0" smtClean="0"/>
              <a:t> </a:t>
            </a:r>
            <a:r>
              <a:rPr lang="en-US" sz="2200" b="1" dirty="0" smtClean="0">
                <a:solidFill>
                  <a:srgbClr val="660066"/>
                </a:solidFill>
                <a:latin typeface="Symbol"/>
              </a:rPr>
              <a:t>y</a:t>
            </a:r>
            <a:r>
              <a:rPr lang="en-US" dirty="0" smtClean="0"/>
              <a:t> is </a:t>
            </a:r>
            <a:r>
              <a:rPr lang="en-US" dirty="0" err="1" smtClean="0"/>
              <a:t>geen</a:t>
            </a:r>
            <a:r>
              <a:rPr lang="en-US" dirty="0" smtClean="0"/>
              <a:t> object. </a:t>
            </a:r>
            <a:r>
              <a:rPr lang="en-US" dirty="0" err="1"/>
              <a:t>E</a:t>
            </a:r>
            <a:r>
              <a:rPr lang="en-US" dirty="0" err="1" smtClean="0"/>
              <a:t>nige</a:t>
            </a:r>
            <a:r>
              <a:rPr lang="en-US" dirty="0" smtClean="0"/>
              <a:t> </a:t>
            </a:r>
            <a:r>
              <a:rPr lang="en-US" dirty="0" err="1" smtClean="0"/>
              <a:t>interpretatie</a:t>
            </a:r>
            <a:r>
              <a:rPr lang="en-US" dirty="0" smtClean="0"/>
              <a:t>:</a:t>
            </a:r>
          </a:p>
          <a:p>
            <a:r>
              <a:rPr lang="en-US" dirty="0"/>
              <a:t>H</a:t>
            </a:r>
            <a:r>
              <a:rPr lang="en-US" dirty="0" smtClean="0"/>
              <a:t>et </a:t>
            </a:r>
            <a:r>
              <a:rPr lang="en-US" b="1" i="1" dirty="0" err="1" smtClean="0"/>
              <a:t>kwadraat</a:t>
            </a:r>
            <a:r>
              <a:rPr lang="en-US" dirty="0" smtClean="0"/>
              <a:t> </a:t>
            </a:r>
            <a:r>
              <a:rPr lang="en-US" dirty="0" err="1" smtClean="0"/>
              <a:t>ervan</a:t>
            </a:r>
            <a:r>
              <a:rPr lang="en-US" dirty="0" smtClean="0"/>
              <a:t> </a:t>
            </a:r>
            <a:r>
              <a:rPr lang="en-US" dirty="0" err="1" smtClean="0"/>
              <a:t>geeft</a:t>
            </a:r>
            <a:r>
              <a:rPr lang="en-US" dirty="0" smtClean="0"/>
              <a:t> de </a:t>
            </a:r>
            <a:r>
              <a:rPr lang="en-US" b="1" i="1" dirty="0" err="1" smtClean="0"/>
              <a:t>waarschijnlijkheid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treffen</a:t>
            </a:r>
            <a:r>
              <a:rPr lang="en-US" dirty="0" smtClean="0"/>
              <a:t> op </a:t>
            </a:r>
            <a:r>
              <a:rPr lang="en-US" dirty="0" err="1" smtClean="0"/>
              <a:t>positie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00FF"/>
                </a:solidFill>
              </a:rPr>
              <a:t>x</a:t>
            </a:r>
            <a:r>
              <a:rPr lang="en-US" dirty="0" smtClean="0"/>
              <a:t> en </a:t>
            </a:r>
            <a:r>
              <a:rPr lang="en-US" dirty="0" err="1" smtClean="0"/>
              <a:t>tijd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4532" y="5631568"/>
            <a:ext cx="8149611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e </a:t>
            </a:r>
            <a:r>
              <a:rPr lang="en-US" sz="2000" dirty="0" err="1" smtClean="0">
                <a:solidFill>
                  <a:srgbClr val="0000FF"/>
                </a:solidFill>
              </a:rPr>
              <a:t>wiskunde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voor</a:t>
            </a:r>
            <a:r>
              <a:rPr lang="en-US" sz="2000" dirty="0" smtClean="0">
                <a:solidFill>
                  <a:srgbClr val="0000FF"/>
                </a:solidFill>
              </a:rPr>
              <a:t> de </a:t>
            </a:r>
            <a:r>
              <a:rPr lang="en-US" sz="2000" dirty="0" err="1" smtClean="0">
                <a:solidFill>
                  <a:srgbClr val="0000FF"/>
                </a:solidFill>
              </a:rPr>
              <a:t>waarschijnlijkheid</a:t>
            </a:r>
            <a:r>
              <a:rPr lang="en-US" sz="2000" dirty="0" smtClean="0">
                <a:solidFill>
                  <a:srgbClr val="0000FF"/>
                </a:solidFill>
              </a:rPr>
              <a:t> van </a:t>
            </a:r>
            <a:r>
              <a:rPr lang="en-US" sz="2000" dirty="0" err="1" smtClean="0">
                <a:solidFill>
                  <a:srgbClr val="0000FF"/>
                </a:solidFill>
              </a:rPr>
              <a:t>een</a:t>
            </a:r>
            <a:r>
              <a:rPr lang="en-US" sz="2000" dirty="0" smtClean="0">
                <a:solidFill>
                  <a:srgbClr val="0000FF"/>
                </a:solidFill>
              </a:rPr>
              <a:t> quantum golf is </a:t>
            </a:r>
            <a:r>
              <a:rPr lang="en-US" sz="2000" dirty="0" err="1" smtClean="0">
                <a:solidFill>
                  <a:srgbClr val="0000FF"/>
                </a:solidFill>
              </a:rPr>
              <a:t>hetzelfde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als</a:t>
            </a:r>
            <a:r>
              <a:rPr lang="en-US" sz="2000" dirty="0" smtClean="0">
                <a:solidFill>
                  <a:srgbClr val="0000FF"/>
                </a:solidFill>
              </a:rPr>
              <a:t> de </a:t>
            </a:r>
            <a:r>
              <a:rPr lang="en-US" sz="2000" dirty="0" err="1" smtClean="0">
                <a:solidFill>
                  <a:srgbClr val="0000FF"/>
                </a:solidFill>
              </a:rPr>
              <a:t>wiskunde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voor</a:t>
            </a:r>
            <a:r>
              <a:rPr lang="en-US" sz="2000" dirty="0" smtClean="0">
                <a:solidFill>
                  <a:srgbClr val="0000FF"/>
                </a:solidFill>
              </a:rPr>
              <a:t> de </a:t>
            </a:r>
            <a:r>
              <a:rPr lang="en-US" sz="2000" dirty="0" err="1" smtClean="0">
                <a:solidFill>
                  <a:srgbClr val="0000FF"/>
                </a:solidFill>
              </a:rPr>
              <a:t>intensiteit</a:t>
            </a:r>
            <a:r>
              <a:rPr lang="en-US" sz="2000" dirty="0" smtClean="0">
                <a:solidFill>
                  <a:srgbClr val="0000FF"/>
                </a:solidFill>
              </a:rPr>
              <a:t> van </a:t>
            </a:r>
            <a:r>
              <a:rPr lang="en-US" sz="2000" dirty="0" err="1" smtClean="0">
                <a:solidFill>
                  <a:srgbClr val="0000FF"/>
                </a:solidFill>
              </a:rPr>
              <a:t>een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klassieke</a:t>
            </a:r>
            <a:r>
              <a:rPr lang="en-US" sz="2000" dirty="0" smtClean="0">
                <a:solidFill>
                  <a:srgbClr val="0000FF"/>
                </a:solidFill>
              </a:rPr>
              <a:t> golf.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532" y="4083099"/>
            <a:ext cx="837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Quantum </a:t>
            </a:r>
            <a:r>
              <a:rPr lang="en-US" sz="2000" dirty="0" err="1" smtClean="0"/>
              <a:t>mechanica</a:t>
            </a:r>
            <a:r>
              <a:rPr lang="en-US" sz="2000" dirty="0" smtClean="0"/>
              <a:t> </a:t>
            </a:r>
            <a:r>
              <a:rPr lang="en-US" sz="2000" dirty="0" err="1" smtClean="0"/>
              <a:t>staat</a:t>
            </a:r>
            <a:r>
              <a:rPr lang="en-US" sz="2000" dirty="0" smtClean="0"/>
              <a:t> </a:t>
            </a:r>
            <a:r>
              <a:rPr lang="en-US" sz="2000" dirty="0" err="1" smtClean="0"/>
              <a:t>alleen</a:t>
            </a:r>
            <a:r>
              <a:rPr lang="en-US" sz="2000" dirty="0" smtClean="0"/>
              <a:t> toe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statistische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waarschijnlijkheden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geven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mogelijke</a:t>
            </a:r>
            <a:r>
              <a:rPr lang="en-US" sz="2000" dirty="0" smtClean="0"/>
              <a:t> </a:t>
            </a:r>
            <a:r>
              <a:rPr lang="en-US" sz="2000" dirty="0" err="1" smtClean="0"/>
              <a:t>uitkomsten</a:t>
            </a:r>
            <a:r>
              <a:rPr lang="en-US" sz="2000" dirty="0" smtClean="0"/>
              <a:t> van </a:t>
            </a:r>
            <a:r>
              <a:rPr lang="en-US" sz="2000" dirty="0" err="1" smtClean="0"/>
              <a:t>experimenten</a:t>
            </a:r>
            <a:r>
              <a:rPr lang="en-US" sz="2000" dirty="0" smtClean="0"/>
              <a:t> en is non-</a:t>
            </a:r>
            <a:r>
              <a:rPr lang="en-US" sz="2000" dirty="0" err="1" smtClean="0"/>
              <a:t>deterministisch</a:t>
            </a:r>
            <a:r>
              <a:rPr lang="en-US" sz="2000" dirty="0" smtClean="0"/>
              <a:t>, in </a:t>
            </a:r>
            <a:r>
              <a:rPr lang="en-US" sz="2000" dirty="0" err="1" smtClean="0"/>
              <a:t>tegenstelling</a:t>
            </a:r>
            <a:r>
              <a:rPr lang="en-US" sz="2000" dirty="0" smtClean="0"/>
              <a:t> tot </a:t>
            </a:r>
            <a:r>
              <a:rPr lang="en-US" sz="2000" dirty="0" err="1" smtClean="0"/>
              <a:t>klassieke</a:t>
            </a:r>
            <a:r>
              <a:rPr lang="en-US" sz="2000" dirty="0" smtClean="0"/>
              <a:t> </a:t>
            </a:r>
            <a:r>
              <a:rPr lang="en-US" sz="2000" dirty="0" err="1" smtClean="0"/>
              <a:t>theorie</a:t>
            </a:r>
            <a:r>
              <a:rPr lang="en-US" sz="2000" dirty="0" smtClean="0"/>
              <a:t>.  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Einstein: “</a:t>
            </a:r>
            <a:r>
              <a:rPr lang="en-US" sz="2000" i="1" dirty="0" err="1" smtClean="0">
                <a:solidFill>
                  <a:srgbClr val="000090"/>
                </a:solidFill>
              </a:rPr>
              <a:t>Gott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würfelt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nicht</a:t>
            </a:r>
            <a:r>
              <a:rPr lang="en-US" sz="2000" i="1" dirty="0" smtClean="0">
                <a:solidFill>
                  <a:srgbClr val="000090"/>
                </a:solidFill>
              </a:rPr>
              <a:t>.” 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Deterministisch</a:t>
            </a:r>
            <a:r>
              <a:rPr lang="en-US" dirty="0" smtClean="0"/>
              <a:t> </a:t>
            </a:r>
            <a:r>
              <a:rPr lang="en-US" dirty="0" err="1" smtClean="0"/>
              <a:t>Universum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0544" y="5498991"/>
            <a:ext cx="705175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Klassieke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m</a:t>
            </a:r>
            <a:r>
              <a:rPr lang="en-US" sz="2000" dirty="0" err="1" smtClean="0">
                <a:solidFill>
                  <a:srgbClr val="660066"/>
                </a:solidFill>
              </a:rPr>
              <a:t>echanica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beschrijft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een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deterministisch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universum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Quantum </a:t>
            </a:r>
            <a:r>
              <a:rPr lang="en-US" sz="2000" dirty="0" err="1" smtClean="0">
                <a:solidFill>
                  <a:srgbClr val="0000FF"/>
                </a:solidFill>
              </a:rPr>
              <a:t>mechanica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introduceert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een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fundamenteel</a:t>
            </a:r>
            <a:r>
              <a:rPr lang="en-US" sz="2000" dirty="0" smtClean="0">
                <a:solidFill>
                  <a:srgbClr val="0000FF"/>
                </a:solidFill>
              </a:rPr>
              <a:t> element van </a:t>
            </a:r>
            <a:r>
              <a:rPr lang="en-US" sz="2000" dirty="0" err="1" smtClean="0">
                <a:solidFill>
                  <a:srgbClr val="0000FF"/>
                </a:solidFill>
              </a:rPr>
              <a:t>toeval</a:t>
            </a:r>
            <a:r>
              <a:rPr lang="en-US" sz="2000" dirty="0" smtClean="0">
                <a:solidFill>
                  <a:srgbClr val="0000FF"/>
                </a:solidFill>
              </a:rPr>
              <a:t> in de </a:t>
            </a:r>
            <a:r>
              <a:rPr lang="en-US" sz="2000" dirty="0" err="1" smtClean="0">
                <a:solidFill>
                  <a:srgbClr val="0000FF"/>
                </a:solidFill>
              </a:rPr>
              <a:t>natuur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5" name="Picture 4" descr="IsaacNewton-16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55" y="1141816"/>
            <a:ext cx="2882048" cy="395838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29874" y="590479"/>
            <a:ext cx="25410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800000"/>
                </a:solidFill>
              </a:rPr>
              <a:t>Klassieke</a:t>
            </a:r>
            <a:r>
              <a:rPr lang="en-US" sz="2200" dirty="0" smtClean="0">
                <a:solidFill>
                  <a:srgbClr val="800000"/>
                </a:solidFill>
              </a:rPr>
              <a:t> </a:t>
            </a:r>
            <a:r>
              <a:rPr lang="en-US" sz="2200" dirty="0" err="1" smtClean="0">
                <a:solidFill>
                  <a:srgbClr val="800000"/>
                </a:solidFill>
              </a:rPr>
              <a:t>Mechanica</a:t>
            </a:r>
            <a:endParaRPr lang="en-US" sz="22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1352" y="4200007"/>
            <a:ext cx="1456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Isaac Newton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1642 – 1727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Prinicipia-tit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896" y="1214236"/>
            <a:ext cx="2733924" cy="383688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219342" y="766984"/>
            <a:ext cx="184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“Principia” (1687)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7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Feynman (1918 – 1988)                               .</a:t>
            </a:r>
            <a:endParaRPr lang="en-US" dirty="0"/>
          </a:p>
        </p:txBody>
      </p:sp>
      <p:pic>
        <p:nvPicPr>
          <p:cNvPr id="4" name="Picture 3" descr="Richard_Feynman_Nob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453" y="173793"/>
            <a:ext cx="2713551" cy="379897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3561" y="779373"/>
            <a:ext cx="506539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Nobelprijs</a:t>
            </a:r>
            <a:r>
              <a:rPr lang="en-US" dirty="0" smtClean="0">
                <a:solidFill>
                  <a:srgbClr val="0000FF"/>
                </a:solidFill>
              </a:rPr>
              <a:t> 1965: Quantum Electrodynamics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(Pad </a:t>
            </a:r>
            <a:r>
              <a:rPr lang="en-US" dirty="0" err="1" smtClean="0">
                <a:solidFill>
                  <a:srgbClr val="0000FF"/>
                </a:solidFill>
              </a:rPr>
              <a:t>Integraal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formulering</a:t>
            </a:r>
            <a:r>
              <a:rPr lang="en-US" dirty="0" smtClean="0">
                <a:solidFill>
                  <a:srgbClr val="0000FF"/>
                </a:solidFill>
              </a:rPr>
              <a:t> van quantum </a:t>
            </a:r>
            <a:r>
              <a:rPr lang="en-US" dirty="0" err="1" smtClean="0">
                <a:solidFill>
                  <a:srgbClr val="0000FF"/>
                </a:solidFill>
              </a:rPr>
              <a:t>mechanica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6" name="Picture 5" descr="Challenger_explo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08" y="3052456"/>
            <a:ext cx="4245975" cy="3437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004" y="3089771"/>
            <a:ext cx="215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CCE"/>
                </a:solidFill>
              </a:rPr>
              <a:t>Challenger disaster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45688" y="4320227"/>
            <a:ext cx="3471738" cy="2928109"/>
            <a:chOff x="5156335" y="4391150"/>
            <a:chExt cx="3059496" cy="2466850"/>
          </a:xfrm>
        </p:grpSpPr>
        <p:pic>
          <p:nvPicPr>
            <p:cNvPr id="8" name="Picture 7" descr="feynman-diagram-tattoo-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6335" y="4391150"/>
              <a:ext cx="3059496" cy="229462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156335" y="6167989"/>
              <a:ext cx="3059496" cy="69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40437" y="4329252"/>
            <a:ext cx="185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CCE"/>
                </a:solidFill>
              </a:rPr>
              <a:t>Feynman diagram</a:t>
            </a:r>
            <a:endParaRPr lang="en-US" dirty="0">
              <a:solidFill>
                <a:srgbClr val="FFFCC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61" y="1630755"/>
            <a:ext cx="2637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Voornamelijk</a:t>
            </a:r>
            <a:r>
              <a:rPr lang="en-US" dirty="0" smtClean="0"/>
              <a:t> </a:t>
            </a:r>
            <a:r>
              <a:rPr lang="en-US" dirty="0" err="1" smtClean="0"/>
              <a:t>bekend</a:t>
            </a:r>
            <a:r>
              <a:rPr lang="en-US" dirty="0" smtClean="0"/>
              <a:t> van:</a:t>
            </a:r>
          </a:p>
          <a:p>
            <a:pPr>
              <a:buFont typeface="Arial"/>
              <a:buChar char="•"/>
            </a:pPr>
            <a:r>
              <a:rPr lang="en-US" dirty="0" smtClean="0"/>
              <a:t> Feynman </a:t>
            </a:r>
            <a:r>
              <a:rPr lang="en-US" dirty="0" err="1" smtClean="0"/>
              <a:t>diagrammen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Challenger </a:t>
            </a:r>
            <a:r>
              <a:rPr lang="en-US" dirty="0" err="1" smtClean="0"/>
              <a:t>onderzoek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Populaire</a:t>
            </a:r>
            <a:r>
              <a:rPr lang="en-US" dirty="0" smtClean="0"/>
              <a:t> </a:t>
            </a:r>
            <a:r>
              <a:rPr lang="en-US" dirty="0" err="1" smtClean="0"/>
              <a:t>boeken</a:t>
            </a:r>
            <a:endParaRPr lang="en-US" dirty="0"/>
          </a:p>
        </p:txBody>
      </p:sp>
      <p:pic>
        <p:nvPicPr>
          <p:cNvPr id="14" name="Picture 13" descr="FeynmanLecturesPhysic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16" y="1678864"/>
            <a:ext cx="5029772" cy="42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Twee-</a:t>
            </a:r>
            <a:r>
              <a:rPr lang="en-US" dirty="0" err="1" smtClean="0"/>
              <a:t>Spleten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2517" y="1510176"/>
            <a:ext cx="3611986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err="1" smtClean="0">
                <a:solidFill>
                  <a:srgbClr val="0000FF"/>
                </a:solidFill>
              </a:rPr>
              <a:t>Geval</a:t>
            </a:r>
            <a:r>
              <a:rPr lang="en-US" sz="2400" u="sng" dirty="0" smtClean="0">
                <a:solidFill>
                  <a:srgbClr val="0000FF"/>
                </a:solidFill>
              </a:rPr>
              <a:t> 1: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Een</a:t>
            </a:r>
            <a:r>
              <a:rPr lang="en-US" sz="2400" dirty="0" smtClean="0">
                <a:solidFill>
                  <a:srgbClr val="0000FF"/>
                </a:solidFill>
              </a:rPr>
              <a:t> Experiment met </a:t>
            </a:r>
            <a:r>
              <a:rPr lang="en-US" sz="2400" dirty="0" err="1" smtClean="0">
                <a:solidFill>
                  <a:srgbClr val="0000FF"/>
                </a:solidFill>
              </a:rPr>
              <a:t>Kogels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 descr="KarkolBinn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8" y="3861644"/>
            <a:ext cx="3916478" cy="258487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 descr="KarkolBui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010" y="3861644"/>
            <a:ext cx="3922780" cy="2614165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01295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1: Experiment met </a:t>
            </a:r>
            <a:r>
              <a:rPr lang="en-US" dirty="0" err="1" smtClean="0"/>
              <a:t>Kogels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8057" y="1380107"/>
            <a:ext cx="9144000" cy="4097786"/>
            <a:chOff x="298057" y="1380107"/>
            <a:chExt cx="9144000" cy="4097786"/>
          </a:xfrm>
        </p:grpSpPr>
        <p:pic>
          <p:nvPicPr>
            <p:cNvPr id="4" name="Picture 3" descr="FeynmanLecturesBullet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057" y="1380107"/>
              <a:ext cx="9144000" cy="40977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40486" y="1380107"/>
              <a:ext cx="1645758" cy="4097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46027" y="635044"/>
            <a:ext cx="5771532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machinegeweer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vuurt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kogels</a:t>
            </a:r>
            <a:r>
              <a:rPr lang="en-US" dirty="0" smtClean="0">
                <a:solidFill>
                  <a:srgbClr val="0000FF"/>
                </a:solidFill>
              </a:rPr>
              <a:t> is </a:t>
            </a:r>
            <a:r>
              <a:rPr lang="en-US" dirty="0" err="1" smtClean="0">
                <a:solidFill>
                  <a:srgbClr val="0000FF"/>
                </a:solidFill>
              </a:rPr>
              <a:t>willekeurige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richting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1 en 2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openingen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waar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kogel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doorheen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kan.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beweegbare</a:t>
            </a:r>
            <a:r>
              <a:rPr lang="en-US" dirty="0" smtClean="0">
                <a:solidFill>
                  <a:srgbClr val="0000FF"/>
                </a:solidFill>
              </a:rPr>
              <a:t> detector “</a:t>
            </a:r>
            <a:r>
              <a:rPr lang="en-US" dirty="0" err="1" smtClean="0">
                <a:solidFill>
                  <a:srgbClr val="0000FF"/>
                </a:solidFill>
              </a:rPr>
              <a:t>vangt</a:t>
            </a:r>
            <a:r>
              <a:rPr lang="en-US" dirty="0" smtClean="0">
                <a:solidFill>
                  <a:srgbClr val="0000FF"/>
                </a:solidFill>
              </a:rPr>
              <a:t>” de </a:t>
            </a:r>
            <a:r>
              <a:rPr lang="en-US" dirty="0" err="1" smtClean="0">
                <a:solidFill>
                  <a:srgbClr val="0000FF"/>
                </a:solidFill>
              </a:rPr>
              <a:t>kogels</a:t>
            </a:r>
            <a:r>
              <a:rPr lang="en-US" dirty="0" smtClean="0">
                <a:solidFill>
                  <a:srgbClr val="0000FF"/>
                </a:solidFill>
              </a:rPr>
              <a:t> en </a:t>
            </a:r>
            <a:r>
              <a:rPr lang="en-US" dirty="0" err="1" smtClean="0">
                <a:solidFill>
                  <a:srgbClr val="0000FF"/>
                </a:solidFill>
              </a:rPr>
              <a:t>telt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ze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0339" y="5458649"/>
            <a:ext cx="4710808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is </a:t>
            </a:r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kansverdeling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spleet</a:t>
            </a:r>
            <a:r>
              <a:rPr lang="en-US" dirty="0" smtClean="0"/>
              <a:t> 1 open is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 is de </a:t>
            </a:r>
            <a:r>
              <a:rPr lang="en-US" dirty="0" err="1" smtClean="0"/>
              <a:t>kansverdeling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spleet</a:t>
            </a:r>
            <a:r>
              <a:rPr lang="en-US" dirty="0" smtClean="0"/>
              <a:t> 2 open 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94422" y="2669340"/>
            <a:ext cx="1718890" cy="92333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660066"/>
                </a:solidFill>
              </a:rPr>
              <a:t>Observatie</a:t>
            </a:r>
            <a:r>
              <a:rPr lang="en-US" u="sng" dirty="0" smtClean="0">
                <a:solidFill>
                  <a:srgbClr val="660066"/>
                </a:solidFill>
              </a:rPr>
              <a:t>: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Kogels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komen</a:t>
            </a:r>
            <a:r>
              <a:rPr lang="en-US" dirty="0" smtClean="0">
                <a:solidFill>
                  <a:srgbClr val="660066"/>
                </a:solidFill>
              </a:rPr>
              <a:t> in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“</a:t>
            </a:r>
            <a:r>
              <a:rPr lang="en-US" dirty="0" err="1" smtClean="0">
                <a:solidFill>
                  <a:srgbClr val="660066"/>
                </a:solidFill>
              </a:rPr>
              <a:t>heeltallen</a:t>
            </a:r>
            <a:r>
              <a:rPr lang="en-US" dirty="0" smtClean="0">
                <a:solidFill>
                  <a:srgbClr val="660066"/>
                </a:solidFill>
              </a:rPr>
              <a:t>”.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2068" y="6194008"/>
            <a:ext cx="620175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Wat</a:t>
            </a:r>
            <a:r>
              <a:rPr lang="en-US" dirty="0" smtClean="0">
                <a:solidFill>
                  <a:srgbClr val="0000FF"/>
                </a:solidFill>
              </a:rPr>
              <a:t> is de </a:t>
            </a:r>
            <a:r>
              <a:rPr lang="en-US" dirty="0" err="1" smtClean="0">
                <a:solidFill>
                  <a:srgbClr val="0000FF"/>
                </a:solidFill>
              </a:rPr>
              <a:t>kansverdeling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zowel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1 en </a:t>
            </a:r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2 open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6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1: Experiment met </a:t>
            </a:r>
            <a:r>
              <a:rPr lang="en-US" dirty="0" err="1" smtClean="0"/>
              <a:t>Kogels</a:t>
            </a:r>
            <a:endParaRPr lang="en-US" dirty="0"/>
          </a:p>
        </p:txBody>
      </p:sp>
      <p:pic>
        <p:nvPicPr>
          <p:cNvPr id="4" name="Picture 3" descr="FeynmanLecturesBulle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57" y="1380107"/>
            <a:ext cx="9144000" cy="4097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661" y="6210822"/>
            <a:ext cx="3910446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spleten</a:t>
            </a:r>
            <a:r>
              <a:rPr lang="en-US" dirty="0" smtClean="0">
                <a:solidFill>
                  <a:srgbClr val="0000FF"/>
                </a:solidFill>
              </a:rPr>
              <a:t> open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smtClean="0"/>
              <a:t>P</a:t>
            </a:r>
            <a:r>
              <a:rPr lang="en-US" baseline="-25000" dirty="0" smtClean="0"/>
              <a:t>12</a:t>
            </a:r>
            <a:r>
              <a:rPr lang="en-US" dirty="0" smtClean="0"/>
              <a:t> = P</a:t>
            </a:r>
            <a:r>
              <a:rPr lang="en-US" baseline="-25000" dirty="0" smtClean="0"/>
              <a:t>1</a:t>
            </a:r>
            <a:r>
              <a:rPr lang="en-US" dirty="0" smtClean="0"/>
              <a:t> + P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8848" y="6203630"/>
            <a:ext cx="3958799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</a:t>
            </a:r>
            <a:r>
              <a:rPr lang="en-US" dirty="0" err="1" smtClean="0">
                <a:solidFill>
                  <a:srgbClr val="0000FF"/>
                </a:solidFill>
              </a:rPr>
              <a:t>kunnen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kansen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gewoon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optellen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60339" y="5458649"/>
            <a:ext cx="4710808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 is </a:t>
            </a:r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kansverdeling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spleet</a:t>
            </a:r>
            <a:r>
              <a:rPr lang="en-US" dirty="0" smtClean="0"/>
              <a:t> 1 open is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 is de </a:t>
            </a:r>
            <a:r>
              <a:rPr lang="en-US" dirty="0" err="1" smtClean="0"/>
              <a:t>kansverdeling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spleet</a:t>
            </a:r>
            <a:r>
              <a:rPr lang="en-US" dirty="0" smtClean="0"/>
              <a:t> 2 open 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46027" y="635044"/>
            <a:ext cx="5771532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machinegeweer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vuurt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kogels</a:t>
            </a:r>
            <a:r>
              <a:rPr lang="en-US" dirty="0" smtClean="0">
                <a:solidFill>
                  <a:srgbClr val="0000FF"/>
                </a:solidFill>
              </a:rPr>
              <a:t> is </a:t>
            </a:r>
            <a:r>
              <a:rPr lang="en-US" dirty="0" err="1" smtClean="0">
                <a:solidFill>
                  <a:srgbClr val="0000FF"/>
                </a:solidFill>
              </a:rPr>
              <a:t>willekeurige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richting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1 en 2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openingen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waar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kogel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doorheen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kan.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beweegbare</a:t>
            </a:r>
            <a:r>
              <a:rPr lang="en-US" dirty="0" smtClean="0">
                <a:solidFill>
                  <a:srgbClr val="0000FF"/>
                </a:solidFill>
              </a:rPr>
              <a:t> detector “</a:t>
            </a:r>
            <a:r>
              <a:rPr lang="en-US" dirty="0" err="1" smtClean="0">
                <a:solidFill>
                  <a:srgbClr val="0000FF"/>
                </a:solidFill>
              </a:rPr>
              <a:t>vangt</a:t>
            </a:r>
            <a:r>
              <a:rPr lang="en-US" dirty="0" smtClean="0">
                <a:solidFill>
                  <a:srgbClr val="0000FF"/>
                </a:solidFill>
              </a:rPr>
              <a:t>” de </a:t>
            </a:r>
            <a:r>
              <a:rPr lang="en-US" dirty="0" err="1" smtClean="0">
                <a:solidFill>
                  <a:srgbClr val="0000FF"/>
                </a:solidFill>
              </a:rPr>
              <a:t>kogels</a:t>
            </a:r>
            <a:r>
              <a:rPr lang="en-US" dirty="0" smtClean="0">
                <a:solidFill>
                  <a:srgbClr val="0000FF"/>
                </a:solidFill>
              </a:rPr>
              <a:t> en </a:t>
            </a:r>
            <a:r>
              <a:rPr lang="en-US" dirty="0" err="1" smtClean="0">
                <a:solidFill>
                  <a:srgbClr val="0000FF"/>
                </a:solidFill>
              </a:rPr>
              <a:t>telt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ze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5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Twee-</a:t>
            </a:r>
            <a:r>
              <a:rPr lang="en-US" dirty="0" err="1" smtClean="0"/>
              <a:t>Spleten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7652" y="1424370"/>
            <a:ext cx="3681717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err="1" smtClean="0">
                <a:solidFill>
                  <a:srgbClr val="0000FF"/>
                </a:solidFill>
              </a:rPr>
              <a:t>Geval</a:t>
            </a:r>
            <a:r>
              <a:rPr lang="en-US" sz="2400" u="sng" dirty="0" smtClean="0">
                <a:solidFill>
                  <a:srgbClr val="0000FF"/>
                </a:solidFill>
              </a:rPr>
              <a:t> 2: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Een</a:t>
            </a:r>
            <a:r>
              <a:rPr lang="en-US" sz="2400" dirty="0" smtClean="0">
                <a:solidFill>
                  <a:srgbClr val="0000FF"/>
                </a:solidFill>
              </a:rPr>
              <a:t> Experiment met </a:t>
            </a:r>
            <a:r>
              <a:rPr lang="en-US" sz="2400" dirty="0" err="1" smtClean="0">
                <a:solidFill>
                  <a:srgbClr val="0000FF"/>
                </a:solidFill>
              </a:rPr>
              <a:t>Golven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 descr="PoshoornBinn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8" y="3629334"/>
            <a:ext cx="4144714" cy="276511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 descr="PoshoornBui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77" y="3629334"/>
            <a:ext cx="3686821" cy="276511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129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2: Experiment met </a:t>
            </a:r>
            <a:r>
              <a:rPr lang="en-US" dirty="0" err="1" smtClean="0"/>
              <a:t>Golven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0" y="1106517"/>
            <a:ext cx="8824891" cy="4760629"/>
            <a:chOff x="0" y="990853"/>
            <a:chExt cx="9144000" cy="4876293"/>
          </a:xfrm>
        </p:grpSpPr>
        <p:pic>
          <p:nvPicPr>
            <p:cNvPr id="4" name="Picture 3" descr="FeynmanLecturesWave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0853"/>
              <a:ext cx="9144000" cy="48762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77413" y="1321712"/>
              <a:ext cx="2047478" cy="437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02598" y="6070774"/>
            <a:ext cx="606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intensiteit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golf is het </a:t>
            </a:r>
            <a:r>
              <a:rPr lang="en-US" dirty="0" err="1" smtClean="0"/>
              <a:t>kwadraat</a:t>
            </a:r>
            <a:r>
              <a:rPr lang="en-US" dirty="0" smtClean="0"/>
              <a:t> van </a:t>
            </a:r>
            <a:r>
              <a:rPr lang="en-US" dirty="0" err="1" smtClean="0"/>
              <a:t>zijn</a:t>
            </a:r>
            <a:r>
              <a:rPr lang="en-US" dirty="0" smtClean="0"/>
              <a:t> amplitude…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0483" y="635044"/>
            <a:ext cx="7542788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</a:t>
            </a:r>
            <a:r>
              <a:rPr lang="en-US" dirty="0" err="1" smtClean="0">
                <a:solidFill>
                  <a:srgbClr val="0000FF"/>
                </a:solidFill>
              </a:rPr>
              <a:t>vervangen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machinegeweer</a:t>
            </a:r>
            <a:r>
              <a:rPr lang="en-US" dirty="0" smtClean="0">
                <a:solidFill>
                  <a:srgbClr val="0000FF"/>
                </a:solidFill>
              </a:rPr>
              <a:t> door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golfgenerator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van </a:t>
            </a:r>
            <a:r>
              <a:rPr lang="en-US" dirty="0" err="1" smtClean="0">
                <a:solidFill>
                  <a:srgbClr val="0000FF"/>
                </a:solidFill>
              </a:rPr>
              <a:t>watergolven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Spleten</a:t>
            </a:r>
            <a:r>
              <a:rPr lang="en-US" dirty="0" smtClean="0">
                <a:solidFill>
                  <a:srgbClr val="0000FF"/>
                </a:solidFill>
              </a:rPr>
              <a:t> 1 and 2 </a:t>
            </a:r>
            <a:r>
              <a:rPr lang="en-US" dirty="0" err="1" smtClean="0">
                <a:solidFill>
                  <a:srgbClr val="0000FF"/>
                </a:solidFill>
              </a:rPr>
              <a:t>fungeren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nieuwe</a:t>
            </a:r>
            <a:r>
              <a:rPr lang="en-US" dirty="0" smtClean="0">
                <a:solidFill>
                  <a:srgbClr val="0000FF"/>
                </a:solidFill>
              </a:rPr>
              <a:t> golf-</a:t>
            </a:r>
            <a:r>
              <a:rPr lang="en-US" dirty="0" err="1" smtClean="0">
                <a:solidFill>
                  <a:srgbClr val="0000FF"/>
                </a:solidFill>
              </a:rPr>
              <a:t>bronnen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 detector meet nu de </a:t>
            </a:r>
            <a:r>
              <a:rPr lang="en-US" dirty="0" err="1" smtClean="0">
                <a:solidFill>
                  <a:srgbClr val="0000FF"/>
                </a:solidFill>
              </a:rPr>
              <a:t>intensiteit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energie</a:t>
            </a:r>
            <a:r>
              <a:rPr lang="en-US" dirty="0" smtClean="0">
                <a:solidFill>
                  <a:srgbClr val="0000FF"/>
                </a:solidFill>
              </a:rPr>
              <a:t>) van de </a:t>
            </a:r>
            <a:r>
              <a:rPr lang="en-US" dirty="0" err="1" smtClean="0">
                <a:solidFill>
                  <a:srgbClr val="0000FF"/>
                </a:solidFill>
              </a:rPr>
              <a:t>golven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4422" y="2669340"/>
            <a:ext cx="1967205" cy="92333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660066"/>
                </a:solidFill>
              </a:rPr>
              <a:t>Observatie</a:t>
            </a:r>
            <a:r>
              <a:rPr lang="en-US" u="sng" dirty="0" smtClean="0">
                <a:solidFill>
                  <a:srgbClr val="660066"/>
                </a:solidFill>
              </a:rPr>
              <a:t>: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Golven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komen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niet</a:t>
            </a:r>
            <a:r>
              <a:rPr lang="en-US" dirty="0" smtClean="0">
                <a:solidFill>
                  <a:srgbClr val="660066"/>
                </a:solidFill>
              </a:rPr>
              <a:t> 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in “</a:t>
            </a:r>
            <a:r>
              <a:rPr lang="en-US" dirty="0" err="1" smtClean="0">
                <a:solidFill>
                  <a:srgbClr val="660066"/>
                </a:solidFill>
              </a:rPr>
              <a:t>heeltallen</a:t>
            </a:r>
            <a:r>
              <a:rPr lang="en-US" dirty="0" smtClean="0">
                <a:solidFill>
                  <a:srgbClr val="660066"/>
                </a:solidFill>
              </a:rPr>
              <a:t>”.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94422" y="3800737"/>
            <a:ext cx="1622309" cy="1683739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5388" y="3800737"/>
            <a:ext cx="13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= |h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05388" y="4308960"/>
            <a:ext cx="13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= |h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723094" y="4907346"/>
            <a:ext cx="1047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= ??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87669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Intermezzo: </a:t>
            </a:r>
            <a:r>
              <a:rPr lang="en-US" dirty="0" err="1" smtClean="0"/>
              <a:t>Golfbeweging</a:t>
            </a:r>
            <a:r>
              <a:rPr lang="en-US" dirty="0" smtClean="0"/>
              <a:t> &amp; </a:t>
            </a:r>
            <a:r>
              <a:rPr lang="en-US" dirty="0" err="1" smtClean="0"/>
              <a:t>Intensiteit</a:t>
            </a:r>
            <a:endParaRPr lang="en-US" dirty="0"/>
          </a:p>
        </p:txBody>
      </p:sp>
      <p:pic>
        <p:nvPicPr>
          <p:cNvPr id="4" name="Picture 3" descr="TransverseWav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72" y="1842658"/>
            <a:ext cx="7341178" cy="293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7064" y="5383332"/>
            <a:ext cx="295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R(t</a:t>
            </a:r>
            <a:r>
              <a:rPr lang="en-US" sz="2400" dirty="0" smtClean="0"/>
              <a:t>) = </a:t>
            </a:r>
            <a:r>
              <a:rPr lang="en-US" sz="2400" dirty="0" err="1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 </a:t>
            </a:r>
            <a:r>
              <a:rPr lang="en-US" sz="2400" dirty="0" err="1" smtClean="0"/>
              <a:t>cos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008000"/>
                </a:solidFill>
                <a:latin typeface="Symbol"/>
              </a:rPr>
              <a:t>2p</a:t>
            </a:r>
            <a:r>
              <a:rPr lang="en-US" sz="2400" dirty="0" smtClean="0">
                <a:solidFill>
                  <a:srgbClr val="008000"/>
                </a:solidFill>
              </a:rPr>
              <a:t>f</a:t>
            </a:r>
            <a:r>
              <a:rPr lang="en-US" sz="2400" dirty="0" smtClean="0"/>
              <a:t> </a:t>
            </a:r>
            <a:r>
              <a:rPr lang="en-US" sz="2400" dirty="0" err="1" smtClean="0"/>
              <a:t>t</a:t>
            </a:r>
            <a:r>
              <a:rPr lang="en-US" sz="2400" dirty="0" smtClean="0"/>
              <a:t> + </a:t>
            </a:r>
            <a:r>
              <a:rPr lang="en-US" sz="2400" dirty="0" err="1" smtClean="0">
                <a:solidFill>
                  <a:srgbClr val="660066"/>
                </a:solidFill>
                <a:latin typeface="Symbol"/>
              </a:rPr>
              <a:t>f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68006" y="557817"/>
            <a:ext cx="6969651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Energie</a:t>
            </a:r>
            <a:r>
              <a:rPr lang="en-US" dirty="0" smtClean="0"/>
              <a:t> in </a:t>
            </a:r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oscillatie</a:t>
            </a:r>
            <a:r>
              <a:rPr lang="en-US" dirty="0" smtClean="0"/>
              <a:t> (up-</a:t>
            </a:r>
            <a:r>
              <a:rPr lang="en-US" dirty="0" err="1" smtClean="0"/>
              <a:t>neer</a:t>
            </a:r>
            <a:r>
              <a:rPr lang="en-US" dirty="0" smtClean="0"/>
              <a:t>) </a:t>
            </a:r>
            <a:r>
              <a:rPr lang="en-US" dirty="0" err="1" smtClean="0"/>
              <a:t>beweging</a:t>
            </a:r>
            <a:r>
              <a:rPr lang="en-US" dirty="0" smtClean="0"/>
              <a:t> van de </a:t>
            </a:r>
            <a:r>
              <a:rPr lang="en-US" dirty="0" err="1" smtClean="0"/>
              <a:t>molekulen</a:t>
            </a:r>
            <a:r>
              <a:rPr lang="en-US" dirty="0" smtClean="0"/>
              <a:t>: 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</a:rPr>
              <a:t>kin</a:t>
            </a:r>
            <a:r>
              <a:rPr lang="en-US" dirty="0" smtClean="0">
                <a:solidFill>
                  <a:srgbClr val="0000FF"/>
                </a:solidFill>
              </a:rPr>
              <a:t> = ½ m v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dirty="0" smtClean="0"/>
              <a:t>en   </a:t>
            </a:r>
            <a:r>
              <a:rPr lang="en-US" dirty="0" smtClean="0">
                <a:solidFill>
                  <a:srgbClr val="0000FF"/>
                </a:solidFill>
              </a:rPr>
              <a:t>v</a:t>
            </a:r>
            <a:r>
              <a:rPr lang="en-US" dirty="0" smtClean="0"/>
              <a:t> is </a:t>
            </a:r>
            <a:r>
              <a:rPr lang="en-US" dirty="0" err="1" smtClean="0"/>
              <a:t>proportioneel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de amplitude of </a:t>
            </a:r>
            <a:r>
              <a:rPr lang="en-US" dirty="0" err="1" smtClean="0"/>
              <a:t>hoogte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FF"/>
                </a:solidFill>
              </a:rPr>
              <a:t>v ≈ h</a:t>
            </a:r>
          </a:p>
          <a:p>
            <a:r>
              <a:rPr lang="en-US" dirty="0" err="1" smtClean="0"/>
              <a:t>Zodat</a:t>
            </a:r>
            <a:r>
              <a:rPr lang="en-US" dirty="0" smtClean="0"/>
              <a:t> de </a:t>
            </a:r>
            <a:r>
              <a:rPr lang="en-US" dirty="0" err="1" smtClean="0"/>
              <a:t>intensiteit</a:t>
            </a:r>
            <a:r>
              <a:rPr lang="en-US" dirty="0" smtClean="0"/>
              <a:t> van de golf </a:t>
            </a:r>
            <a:r>
              <a:rPr lang="en-US" dirty="0" err="1" smtClean="0"/>
              <a:t>evenredig</a:t>
            </a:r>
            <a:r>
              <a:rPr lang="en-US" dirty="0" smtClean="0"/>
              <a:t> is </a:t>
            </a:r>
            <a:r>
              <a:rPr lang="en-US" dirty="0" err="1" smtClean="0"/>
              <a:t>aan</a:t>
            </a:r>
            <a:r>
              <a:rPr lang="en-US" dirty="0" smtClean="0"/>
              <a:t>:  </a:t>
            </a:r>
            <a:r>
              <a:rPr lang="en-US" dirty="0" smtClean="0">
                <a:solidFill>
                  <a:srgbClr val="0000FF"/>
                </a:solidFill>
              </a:rPr>
              <a:t>I ≈ h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5739966" y="2854936"/>
            <a:ext cx="984461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9172" y="236349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3629" y="4951838"/>
            <a:ext cx="670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Formule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de </a:t>
            </a:r>
            <a:r>
              <a:rPr lang="en-US" dirty="0" err="1" smtClean="0"/>
              <a:t>oscillatie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water </a:t>
            </a:r>
            <a:r>
              <a:rPr lang="en-US" dirty="0" err="1" smtClean="0"/>
              <a:t>molekuul</a:t>
            </a:r>
            <a:r>
              <a:rPr lang="en-US" dirty="0" smtClean="0"/>
              <a:t> </a:t>
            </a:r>
            <a:r>
              <a:rPr lang="en-US" dirty="0" err="1" smtClean="0"/>
              <a:t>ergens</a:t>
            </a:r>
            <a:r>
              <a:rPr lang="en-US" dirty="0" smtClean="0"/>
              <a:t> in de golf: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98111" y="5779140"/>
            <a:ext cx="234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 </a:t>
            </a:r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Intesiteit</a:t>
            </a:r>
            <a:r>
              <a:rPr lang="en-US" dirty="0" smtClean="0"/>
              <a:t>: </a:t>
            </a:r>
            <a:r>
              <a:rPr lang="en-US" sz="2400" dirty="0" smtClean="0">
                <a:solidFill>
                  <a:srgbClr val="0000FF"/>
                </a:solidFill>
              </a:rPr>
              <a:t>I = h</a:t>
            </a:r>
            <a:r>
              <a:rPr lang="en-US" sz="2400" baseline="30000" dirty="0" smtClean="0">
                <a:solidFill>
                  <a:srgbClr val="0000FF"/>
                </a:solidFill>
              </a:rPr>
              <a:t>2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2991" y="2548165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8181" y="370156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v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4285" y="5383332"/>
            <a:ext cx="3209630" cy="976285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07383" y="5504785"/>
            <a:ext cx="148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 = </a:t>
            </a:r>
            <a:r>
              <a:rPr lang="en-US" dirty="0" err="1" smtClean="0">
                <a:solidFill>
                  <a:srgbClr val="008000"/>
                </a:solidFill>
              </a:rPr>
              <a:t>frequencie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  <a:latin typeface="Symbol"/>
                <a:ea typeface="나눔손글씨 붓"/>
              </a:rPr>
              <a:t>f </a:t>
            </a:r>
            <a:r>
              <a:rPr lang="en-US" dirty="0" smtClean="0">
                <a:solidFill>
                  <a:srgbClr val="660066"/>
                </a:solidFill>
              </a:rPr>
              <a:t>= </a:t>
            </a:r>
            <a:r>
              <a:rPr lang="en-US" dirty="0" err="1">
                <a:solidFill>
                  <a:srgbClr val="660066"/>
                </a:solidFill>
              </a:rPr>
              <a:t>f</a:t>
            </a:r>
            <a:r>
              <a:rPr lang="en-US" dirty="0" err="1" smtClean="0">
                <a:solidFill>
                  <a:srgbClr val="660066"/>
                </a:solidFill>
              </a:rPr>
              <a:t>ase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4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Relativiteitstheorie</a:t>
            </a:r>
            <a:r>
              <a:rPr lang="en-US" dirty="0" smtClean="0"/>
              <a:t> en Quantum </a:t>
            </a:r>
            <a:r>
              <a:rPr lang="en-US" dirty="0" err="1" smtClean="0"/>
              <a:t>Mechanica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088105" y="1526938"/>
            <a:ext cx="7457816" cy="3537982"/>
            <a:chOff x="1074737" y="1060450"/>
            <a:chExt cx="7457816" cy="3537982"/>
          </a:xfrm>
        </p:grpSpPr>
        <p:sp>
          <p:nvSpPr>
            <p:cNvPr id="4" name="AutoShape 10"/>
            <p:cNvSpPr>
              <a:spLocks noChangeArrowheads="1"/>
            </p:cNvSpPr>
            <p:nvPr/>
          </p:nvSpPr>
          <p:spPr bwMode="auto">
            <a:xfrm>
              <a:off x="1074737" y="2860675"/>
              <a:ext cx="2879725" cy="14398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FF33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 algn="ctr"/>
              <a:r>
                <a:rPr lang="en-US" dirty="0"/>
                <a:t>Quantum-</a:t>
              </a:r>
            </a:p>
            <a:p>
              <a:pPr marL="447675" indent="-447675" algn="ctr"/>
              <a:r>
                <a:rPr lang="en-US" dirty="0" err="1" smtClean="0"/>
                <a:t>mechanica</a:t>
              </a:r>
              <a:endParaRPr lang="en-US" dirty="0"/>
            </a:p>
          </p:txBody>
        </p:sp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3740150" y="2936489"/>
              <a:ext cx="2879725" cy="14398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FF33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 algn="ctr"/>
              <a:r>
                <a:rPr lang="en-US" dirty="0" err="1" smtClean="0"/>
                <a:t>Klassieke</a:t>
              </a:r>
              <a:endParaRPr lang="en-US" dirty="0"/>
            </a:p>
            <a:p>
              <a:pPr marL="447675" indent="-447675"/>
              <a:r>
                <a:rPr lang="en-US" dirty="0" err="1" smtClean="0"/>
                <a:t>mechanica</a:t>
              </a:r>
              <a:endParaRPr lang="en-US" dirty="0"/>
            </a:p>
          </p:txBody>
        </p:sp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1074737" y="1565275"/>
              <a:ext cx="2879725" cy="14398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FF33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 algn="ctr"/>
              <a:r>
                <a:rPr lang="en-US" dirty="0"/>
                <a:t>Quantum-</a:t>
              </a:r>
              <a:endParaRPr lang="en-US" dirty="0" smtClean="0"/>
            </a:p>
            <a:p>
              <a:pPr marL="447675" indent="-447675" algn="ctr"/>
              <a:r>
                <a:rPr lang="en-US" dirty="0" err="1" smtClean="0"/>
                <a:t>Velden</a:t>
              </a:r>
              <a:r>
                <a:rPr lang="en-US" dirty="0" smtClean="0"/>
                <a:t> </a:t>
              </a:r>
              <a:r>
                <a:rPr lang="en-US" dirty="0" err="1" smtClean="0"/>
                <a:t>theorie</a:t>
              </a:r>
              <a:endParaRPr lang="en-US" dirty="0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740150" y="1492250"/>
              <a:ext cx="2879725" cy="14398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FF33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 algn="ctr"/>
              <a:r>
                <a:rPr lang="en-US" dirty="0" err="1" smtClean="0"/>
                <a:t>Speciale</a:t>
              </a:r>
              <a:r>
                <a:rPr lang="en-US" dirty="0" smtClean="0"/>
                <a:t> </a:t>
              </a:r>
              <a:r>
                <a:rPr lang="en-US" dirty="0" err="1" smtClean="0"/>
                <a:t>Relativiteits</a:t>
              </a:r>
              <a:r>
                <a:rPr lang="en-US" dirty="0" smtClean="0"/>
                <a:t>-</a:t>
              </a:r>
              <a:endParaRPr lang="en-US" dirty="0"/>
            </a:p>
            <a:p>
              <a:pPr marL="447675" indent="-447675"/>
              <a:r>
                <a:rPr lang="en-US" dirty="0" err="1" smtClean="0"/>
                <a:t>theorie</a:t>
              </a:r>
              <a:endParaRPr lang="en-US" dirty="0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4964112" y="1133475"/>
              <a:ext cx="0" cy="2879725"/>
            </a:xfrm>
            <a:prstGeom prst="line">
              <a:avLst/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866900" y="4013200"/>
              <a:ext cx="597693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435100" y="1708150"/>
              <a:ext cx="6624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7453053" y="4344987"/>
              <a:ext cx="1079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289690" y="4078539"/>
              <a:ext cx="1159091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sz="2400" dirty="0" err="1" smtClean="0">
                  <a:solidFill>
                    <a:srgbClr val="FF0000"/>
                  </a:solidFill>
                </a:rPr>
                <a:t>Grootte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rot="16200000">
              <a:off x="7075402" y="2465387"/>
              <a:ext cx="10795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7128002" y="2998787"/>
              <a:ext cx="1258728" cy="46166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sz="2400" dirty="0" err="1" smtClean="0">
                  <a:solidFill>
                    <a:srgbClr val="FF0000"/>
                  </a:solidFill>
                </a:rPr>
                <a:t>Snelheid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94912" y="1394076"/>
              <a:ext cx="14114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i="1" dirty="0" err="1" smtClean="0"/>
                <a:t>lichtsnelheid</a:t>
              </a:r>
              <a:endParaRPr lang="en-US" i="1" dirty="0"/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2371725" y="1060450"/>
              <a:ext cx="43180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sz="3200" b="1"/>
                <a:t>?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4964112" y="1060450"/>
              <a:ext cx="43180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sz="3200" b="1"/>
                <a:t>?</a:t>
              </a:r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3379787" y="2141537"/>
              <a:ext cx="720725" cy="215900"/>
            </a:xfrm>
            <a:prstGeom prst="rightArrow">
              <a:avLst>
                <a:gd name="adj1" fmla="val 50000"/>
                <a:gd name="adj2" fmla="val 83456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 rot="5400000">
              <a:off x="2298699" y="2789238"/>
              <a:ext cx="504825" cy="215900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AutoShape 24"/>
            <p:cNvSpPr>
              <a:spLocks noChangeArrowheads="1"/>
            </p:cNvSpPr>
            <p:nvPr/>
          </p:nvSpPr>
          <p:spPr bwMode="auto">
            <a:xfrm>
              <a:off x="3451225" y="3581400"/>
              <a:ext cx="720725" cy="215900"/>
            </a:xfrm>
            <a:prstGeom prst="rightArrow">
              <a:avLst>
                <a:gd name="adj1" fmla="val 50000"/>
                <a:gd name="adj2" fmla="val 83456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AutoShape 26"/>
            <p:cNvSpPr>
              <a:spLocks noChangeArrowheads="1"/>
            </p:cNvSpPr>
            <p:nvPr/>
          </p:nvSpPr>
          <p:spPr bwMode="auto">
            <a:xfrm rot="5400000">
              <a:off x="4891087" y="2789238"/>
              <a:ext cx="504825" cy="215900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4304674" y="4229100"/>
              <a:ext cx="1793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i="1" dirty="0" err="1" smtClean="0"/>
                <a:t>Menselijke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maat</a:t>
              </a:r>
              <a:endParaRPr lang="en-US" i="1" dirty="0"/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1174733" y="4229100"/>
              <a:ext cx="30396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i="1" dirty="0" err="1" smtClean="0"/>
                <a:t>Kleinste</a:t>
              </a:r>
              <a:r>
                <a:rPr lang="en-US" i="1" dirty="0" smtClean="0"/>
                <a:t> </a:t>
              </a:r>
              <a:r>
                <a:rPr lang="en-US" i="1" dirty="0"/>
                <a:t>; </a:t>
              </a:r>
              <a:r>
                <a:rPr lang="en-US" i="1" dirty="0" err="1" smtClean="0"/>
                <a:t>elementaire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deeltjes</a:t>
              </a:r>
              <a:endParaRPr lang="en-US" i="1" dirty="0"/>
            </a:p>
          </p:txBody>
        </p:sp>
      </p:grpSp>
      <p:pic>
        <p:nvPicPr>
          <p:cNvPr id="25" name="Picture 24" descr="Dir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59" y="621147"/>
            <a:ext cx="1098854" cy="1621216"/>
          </a:xfrm>
          <a:prstGeom prst="rect">
            <a:avLst/>
          </a:prstGeom>
        </p:spPr>
      </p:pic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275" y="613723"/>
            <a:ext cx="1258034" cy="1778402"/>
          </a:xfrm>
          <a:prstGeom prst="rect">
            <a:avLst/>
          </a:prstGeom>
        </p:spPr>
      </p:pic>
      <p:pic>
        <p:nvPicPr>
          <p:cNvPr id="28" name="Picture 27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60" y="5040212"/>
            <a:ext cx="1272616" cy="1705567"/>
          </a:xfrm>
          <a:prstGeom prst="rect">
            <a:avLst/>
          </a:prstGeom>
        </p:spPr>
      </p:pic>
      <p:pic>
        <p:nvPicPr>
          <p:cNvPr id="29" name="Picture 28" descr="Niels_Boh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614" y="5052020"/>
            <a:ext cx="1225094" cy="1732633"/>
          </a:xfrm>
          <a:prstGeom prst="rect">
            <a:avLst/>
          </a:prstGeom>
        </p:spPr>
      </p:pic>
      <p:pic>
        <p:nvPicPr>
          <p:cNvPr id="30" name="Picture 29" descr="IsaacNewton-168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498" y="5051508"/>
            <a:ext cx="1261869" cy="173313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1" name="Picture 5" descr="galilei"/>
          <p:cNvPicPr>
            <a:picLocks noChangeAspect="1" noChangeArrowheads="1"/>
          </p:cNvPicPr>
          <p:nvPr/>
        </p:nvPicPr>
        <p:blipFill>
          <a:blip r:embed="rId7"/>
          <a:srcRect r="7610"/>
          <a:stretch>
            <a:fillRect/>
          </a:stretch>
        </p:blipFill>
        <p:spPr bwMode="auto">
          <a:xfrm>
            <a:off x="5697118" y="5081150"/>
            <a:ext cx="1299981" cy="171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955958" y="1812013"/>
            <a:ext cx="3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0000FF"/>
                </a:solidFill>
              </a:rPr>
              <a:t>c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7028" y="4378814"/>
            <a:ext cx="205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Planck </a:t>
            </a:r>
            <a:r>
              <a:rPr lang="en-US" i="1" dirty="0" err="1" smtClean="0"/>
              <a:t>constante</a:t>
            </a:r>
            <a:r>
              <a:rPr lang="en-US" i="1" dirty="0" smtClean="0"/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ħ</a:t>
            </a:r>
            <a:endParaRPr lang="en-US" sz="2400" i="1" dirty="0">
              <a:solidFill>
                <a:srgbClr val="0000FF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941926" y="2883347"/>
            <a:ext cx="3192681" cy="158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Feynma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675" y="615940"/>
            <a:ext cx="1440608" cy="16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5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2: Experiment met </a:t>
            </a:r>
            <a:r>
              <a:rPr lang="en-US" dirty="0" err="1" smtClean="0"/>
              <a:t>Golven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0" y="1106517"/>
            <a:ext cx="8824891" cy="4760629"/>
            <a:chOff x="0" y="990853"/>
            <a:chExt cx="9144000" cy="4876293"/>
          </a:xfrm>
        </p:grpSpPr>
        <p:pic>
          <p:nvPicPr>
            <p:cNvPr id="4" name="Picture 3" descr="FeynmanLecturesWave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0853"/>
              <a:ext cx="9144000" cy="48762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77413" y="1321712"/>
              <a:ext cx="2047478" cy="437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20222" y="1497314"/>
            <a:ext cx="2493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 (</a:t>
            </a:r>
            <a:r>
              <a:rPr lang="en-US" dirty="0" err="1" smtClean="0"/>
              <a:t>t</a:t>
            </a:r>
            <a:r>
              <a:rPr lang="en-US" dirty="0" smtClean="0"/>
              <a:t>) = </a:t>
            </a:r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/>
              <a:t> </a:t>
            </a:r>
            <a:r>
              <a:rPr lang="en-US" dirty="0" err="1" smtClean="0"/>
              <a:t>cos</a:t>
            </a:r>
            <a:r>
              <a:rPr lang="en-US" dirty="0" smtClean="0"/>
              <a:t> (</a:t>
            </a:r>
            <a:r>
              <a:rPr lang="en-US" dirty="0" smtClean="0">
                <a:latin typeface="Symbol"/>
              </a:rPr>
              <a:t>2p</a:t>
            </a:r>
            <a:r>
              <a:rPr lang="en-US" dirty="0" smtClean="0"/>
              <a:t>f </a:t>
            </a:r>
            <a:r>
              <a:rPr lang="en-US" dirty="0" err="1" smtClean="0"/>
              <a:t>t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660066"/>
                </a:solidFill>
                <a:latin typeface="Symbol"/>
              </a:rPr>
              <a:t>f</a:t>
            </a:r>
            <a:r>
              <a:rPr lang="en-US" baseline="-25000" dirty="0" smtClean="0">
                <a:solidFill>
                  <a:srgbClr val="660066"/>
                </a:solidFill>
                <a:latin typeface="Symbol"/>
              </a:rPr>
              <a:t>1</a:t>
            </a:r>
            <a:r>
              <a:rPr lang="en-US" dirty="0" smtClean="0">
                <a:latin typeface="Symbol"/>
              </a:rPr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5665" y="635044"/>
            <a:ext cx="6883878" cy="6771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spleten</a:t>
            </a:r>
            <a:r>
              <a:rPr lang="en-US" dirty="0" smtClean="0">
                <a:solidFill>
                  <a:srgbClr val="0000FF"/>
                </a:solidFill>
              </a:rPr>
              <a:t> open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er</a:t>
            </a:r>
            <a:r>
              <a:rPr lang="en-US" dirty="0" smtClean="0">
                <a:solidFill>
                  <a:srgbClr val="0000FF"/>
                </a:solidFill>
              </a:rPr>
              <a:t> twee </a:t>
            </a:r>
            <a:r>
              <a:rPr lang="en-US" dirty="0" err="1" smtClean="0">
                <a:solidFill>
                  <a:srgbClr val="0000FF"/>
                </a:solidFill>
              </a:rPr>
              <a:t>bijdragen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aan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golfbeweging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b</a:t>
            </a:r>
            <a:r>
              <a:rPr lang="en-US" dirty="0" err="1" smtClean="0">
                <a:solidFill>
                  <a:srgbClr val="0000FF"/>
                </a:solidFill>
              </a:rPr>
              <a:t>ij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 detector: </a:t>
            </a:r>
            <a:r>
              <a:rPr lang="en-US" sz="2000" dirty="0" smtClean="0"/>
              <a:t>R(t) = R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(t) + R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(t)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70982" y="2707828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80603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20222" y="1866646"/>
            <a:ext cx="252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t</a:t>
            </a:r>
            <a:r>
              <a:rPr lang="en-US" dirty="0" smtClean="0"/>
              <a:t>) = </a:t>
            </a:r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 err="1" smtClean="0"/>
              <a:t>cos</a:t>
            </a:r>
            <a:r>
              <a:rPr lang="en-US" dirty="0" smtClean="0"/>
              <a:t> (</a:t>
            </a:r>
            <a:r>
              <a:rPr lang="en-US" dirty="0" smtClean="0">
                <a:latin typeface="Symbol"/>
              </a:rPr>
              <a:t>2p</a:t>
            </a:r>
            <a:r>
              <a:rPr lang="en-US" dirty="0" smtClean="0"/>
              <a:t>f </a:t>
            </a:r>
            <a:r>
              <a:rPr lang="en-US" dirty="0" err="1" smtClean="0"/>
              <a:t>t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660066"/>
                </a:solidFill>
                <a:latin typeface="Symbol"/>
              </a:rPr>
              <a:t>f</a:t>
            </a:r>
            <a:r>
              <a:rPr lang="en-US" baseline="-25000" dirty="0" smtClean="0">
                <a:solidFill>
                  <a:srgbClr val="660066"/>
                </a:solidFill>
                <a:latin typeface="Symbol"/>
              </a:rPr>
              <a:t>2</a:t>
            </a:r>
            <a:r>
              <a:rPr lang="en-US" dirty="0" smtClean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94422" y="3800737"/>
            <a:ext cx="1622309" cy="1683739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05388" y="3800737"/>
            <a:ext cx="13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= |h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6705388" y="4308960"/>
            <a:ext cx="13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= |h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23094" y="4907346"/>
            <a:ext cx="1047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= ??</a:t>
            </a:r>
            <a:endParaRPr lang="en-US" sz="24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730692" y="5924878"/>
            <a:ext cx="7839631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Eerst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optellen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sz="2000" dirty="0" smtClean="0"/>
              <a:t>R(t) = R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(t) + R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(t)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Bekijk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daarna</a:t>
            </a:r>
            <a:r>
              <a:rPr lang="en-US" sz="2000" dirty="0" smtClean="0">
                <a:solidFill>
                  <a:srgbClr val="0000FF"/>
                </a:solidFill>
              </a:rPr>
              <a:t> de amplitude en </a:t>
            </a:r>
            <a:r>
              <a:rPr lang="en-US" sz="2000" dirty="0" err="1" smtClean="0">
                <a:solidFill>
                  <a:srgbClr val="0000FF"/>
                </a:solidFill>
              </a:rPr>
              <a:t>intensiteit</a:t>
            </a:r>
            <a:r>
              <a:rPr lang="en-US" sz="2000" dirty="0" smtClean="0">
                <a:solidFill>
                  <a:srgbClr val="0000FF"/>
                </a:solidFill>
              </a:rPr>
              <a:t> van </a:t>
            </a:r>
            <a:r>
              <a:rPr lang="en-US" sz="2000" dirty="0" err="1" smtClean="0">
                <a:solidFill>
                  <a:srgbClr val="0000FF"/>
                </a:solidFill>
              </a:rPr>
              <a:t>resulterende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golfbeweging</a:t>
            </a:r>
            <a:r>
              <a:rPr lang="en-US" sz="2000" dirty="0" smtClean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80405" y="2301477"/>
            <a:ext cx="194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Symbol"/>
              </a:rPr>
              <a:t>f</a:t>
            </a:r>
            <a:r>
              <a:rPr lang="en-US" baseline="-25000" dirty="0" smtClean="0">
                <a:solidFill>
                  <a:srgbClr val="660066"/>
                </a:solidFill>
                <a:latin typeface="Symbol"/>
              </a:rPr>
              <a:t>1 </a:t>
            </a:r>
            <a:r>
              <a:rPr lang="en-US" dirty="0" smtClean="0"/>
              <a:t>en </a:t>
            </a:r>
            <a:r>
              <a:rPr lang="en-US" dirty="0" smtClean="0">
                <a:solidFill>
                  <a:srgbClr val="660066"/>
                </a:solidFill>
                <a:latin typeface="Symbol"/>
              </a:rPr>
              <a:t>f</a:t>
            </a:r>
            <a:r>
              <a:rPr lang="en-US" baseline="-25000" dirty="0" smtClean="0">
                <a:solidFill>
                  <a:srgbClr val="660066"/>
                </a:solidFill>
                <a:latin typeface="Symbol"/>
              </a:rPr>
              <a:t>2 </a:t>
            </a:r>
            <a:r>
              <a:rPr lang="en-US" dirty="0" smtClean="0"/>
              <a:t> </a:t>
            </a:r>
            <a:r>
              <a:rPr lang="en-US" dirty="0" err="1" smtClean="0"/>
              <a:t>hangen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van de </a:t>
            </a:r>
            <a:r>
              <a:rPr lang="en-US" dirty="0" err="1" smtClean="0"/>
              <a:t>afstand</a:t>
            </a:r>
            <a:r>
              <a:rPr lang="en-US" dirty="0" smtClean="0"/>
              <a:t> tot  1 en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8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50377" y="610361"/>
            <a:ext cx="7256127" cy="613934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5" y="793341"/>
            <a:ext cx="64643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Wiskunde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de die-hards…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10028" y="2923841"/>
            <a:ext cx="5853085" cy="1437313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0028" y="5975675"/>
            <a:ext cx="5853085" cy="689123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7149" y="6171104"/>
            <a:ext cx="1412879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Interference!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Interferentie</a:t>
            </a:r>
            <a:r>
              <a:rPr lang="en-US" dirty="0" smtClean="0"/>
              <a:t> van </a:t>
            </a:r>
            <a:r>
              <a:rPr lang="en-US" dirty="0" err="1" smtClean="0"/>
              <a:t>Golven</a:t>
            </a:r>
            <a:endParaRPr lang="en-US" dirty="0"/>
          </a:p>
        </p:txBody>
      </p:sp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973" y="700917"/>
            <a:ext cx="3636628" cy="3045071"/>
          </a:xfrm>
          <a:prstGeom prst="rect">
            <a:avLst/>
          </a:prstGeom>
          <a:ln w="127000">
            <a:noFill/>
          </a:ln>
        </p:spPr>
      </p:pic>
      <p:pic>
        <p:nvPicPr>
          <p:cNvPr id="15" name="Picture 14" descr="TransverseWav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64" y="700918"/>
            <a:ext cx="3573558" cy="1429423"/>
          </a:xfrm>
          <a:prstGeom prst="rect">
            <a:avLst/>
          </a:prstGeom>
        </p:spPr>
      </p:pic>
      <p:pic>
        <p:nvPicPr>
          <p:cNvPr id="18" name="Picture 17" descr="water_interfer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09" y="3977697"/>
            <a:ext cx="3662234" cy="2746675"/>
          </a:xfrm>
          <a:prstGeom prst="rect">
            <a:avLst/>
          </a:prstGeom>
        </p:spPr>
      </p:pic>
      <p:pic>
        <p:nvPicPr>
          <p:cNvPr id="19" name="Picture 18" descr="TransverseWav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3" y="2063323"/>
            <a:ext cx="3573558" cy="14294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3778" y="3592976"/>
            <a:ext cx="3998661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Interfererende</a:t>
            </a:r>
            <a:r>
              <a:rPr lang="en-US" dirty="0" smtClean="0"/>
              <a:t> </a:t>
            </a:r>
            <a:r>
              <a:rPr lang="en-US" dirty="0" err="1" smtClean="0"/>
              <a:t>golven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</a:rPr>
              <a:t>12</a:t>
            </a:r>
            <a:r>
              <a:rPr lang="en-US" dirty="0" smtClean="0">
                <a:solidFill>
                  <a:srgbClr val="0000FF"/>
                </a:solidFill>
              </a:rPr>
              <a:t> = |R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+ R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|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= h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+ h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+ 2h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2 </a:t>
            </a:r>
            <a:r>
              <a:rPr lang="en-US" dirty="0" err="1" smtClean="0">
                <a:solidFill>
                  <a:srgbClr val="0000FF"/>
                </a:solidFill>
              </a:rPr>
              <a:t>cos(</a:t>
            </a:r>
            <a:r>
              <a:rPr lang="en-US" dirty="0" err="1" smtClean="0">
                <a:solidFill>
                  <a:srgbClr val="B0028B"/>
                </a:solidFill>
                <a:latin typeface="Symbol"/>
              </a:rPr>
              <a:t>Df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6200000" flipH="1">
            <a:off x="3686128" y="1201606"/>
            <a:ext cx="555806" cy="1"/>
          </a:xfrm>
          <a:prstGeom prst="line">
            <a:avLst/>
          </a:prstGeom>
          <a:ln>
            <a:solidFill>
              <a:srgbClr val="0000FF"/>
            </a:solidFill>
            <a:headEnd type="triangle" w="lg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3944378" y="2514086"/>
            <a:ext cx="555806" cy="1"/>
          </a:xfrm>
          <a:prstGeom prst="line">
            <a:avLst/>
          </a:prstGeom>
          <a:ln>
            <a:solidFill>
              <a:srgbClr val="0000FF"/>
            </a:solidFill>
            <a:headEnd type="triangle" w="lg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62708" y="923703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0109" y="2236183"/>
            <a:ext cx="38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3778" y="4685859"/>
            <a:ext cx="3948204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Regionen</a:t>
            </a:r>
            <a:r>
              <a:rPr lang="en-US" dirty="0" smtClean="0"/>
              <a:t> van </a:t>
            </a:r>
            <a:r>
              <a:rPr lang="en-US" i="1" dirty="0" smtClean="0"/>
              <a:t>constructive</a:t>
            </a:r>
            <a:r>
              <a:rPr lang="en-US" dirty="0" smtClean="0"/>
              <a:t> </a:t>
            </a:r>
            <a:r>
              <a:rPr lang="en-US" dirty="0" err="1" smtClean="0"/>
              <a:t>interferentie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</a:rPr>
              <a:t>12</a:t>
            </a:r>
            <a:r>
              <a:rPr lang="en-US" dirty="0" smtClean="0">
                <a:solidFill>
                  <a:srgbClr val="0000FF"/>
                </a:solidFill>
              </a:rPr>
              <a:t> = 2 ×  ( I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+ I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726" y="5772823"/>
            <a:ext cx="3843946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Regionen</a:t>
            </a:r>
            <a:r>
              <a:rPr lang="en-US" dirty="0" smtClean="0"/>
              <a:t> van </a:t>
            </a:r>
            <a:r>
              <a:rPr lang="en-US" i="1" dirty="0" smtClean="0"/>
              <a:t>destructive</a:t>
            </a:r>
            <a:r>
              <a:rPr lang="en-US" dirty="0" smtClean="0"/>
              <a:t> </a:t>
            </a:r>
            <a:r>
              <a:rPr lang="en-US" dirty="0" err="1" smtClean="0"/>
              <a:t>interferentie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</a:rPr>
              <a:t>12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24643" y="1000410"/>
            <a:ext cx="1136326" cy="68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56451" y="2147387"/>
            <a:ext cx="1136326" cy="68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24643" y="855519"/>
            <a:ext cx="114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cos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B0028B"/>
                </a:solidFill>
                <a:latin typeface="Symbol"/>
              </a:rPr>
              <a:t>Df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= 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859012" y="2215571"/>
            <a:ext cx="528481" cy="1562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47927" y="2002496"/>
            <a:ext cx="121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cos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B0028B"/>
                </a:solidFill>
                <a:latin typeface="Symbol"/>
              </a:rPr>
              <a:t>Df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= -1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2: Experiment met </a:t>
            </a:r>
            <a:r>
              <a:rPr lang="en-US" dirty="0" err="1" smtClean="0"/>
              <a:t>Golven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0" y="1106517"/>
            <a:ext cx="8824891" cy="4760629"/>
            <a:chOff x="0" y="990853"/>
            <a:chExt cx="9144000" cy="4876293"/>
          </a:xfrm>
        </p:grpSpPr>
        <p:pic>
          <p:nvPicPr>
            <p:cNvPr id="4" name="Picture 3" descr="FeynmanLecturesWave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0853"/>
              <a:ext cx="9144000" cy="48762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77413" y="1321712"/>
              <a:ext cx="2047478" cy="437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2770982" y="2707828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80603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5665" y="635044"/>
            <a:ext cx="6883878" cy="6771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spleten</a:t>
            </a:r>
            <a:r>
              <a:rPr lang="en-US" dirty="0" smtClean="0">
                <a:solidFill>
                  <a:srgbClr val="0000FF"/>
                </a:solidFill>
              </a:rPr>
              <a:t> open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er</a:t>
            </a:r>
            <a:r>
              <a:rPr lang="en-US" dirty="0" smtClean="0">
                <a:solidFill>
                  <a:srgbClr val="0000FF"/>
                </a:solidFill>
              </a:rPr>
              <a:t> twee </a:t>
            </a:r>
            <a:r>
              <a:rPr lang="en-US" dirty="0" err="1" smtClean="0">
                <a:solidFill>
                  <a:srgbClr val="0000FF"/>
                </a:solidFill>
              </a:rPr>
              <a:t>bijdragen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aan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golfbeweging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b</a:t>
            </a:r>
            <a:r>
              <a:rPr lang="en-US" dirty="0" err="1" smtClean="0">
                <a:solidFill>
                  <a:srgbClr val="0000FF"/>
                </a:solidFill>
              </a:rPr>
              <a:t>ij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 detector: </a:t>
            </a:r>
            <a:r>
              <a:rPr lang="en-US" sz="2000" dirty="0" smtClean="0"/>
              <a:t>R(t) = R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(t) + R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92" y="5924878"/>
            <a:ext cx="7839631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Eerst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optellen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sz="2000" dirty="0" smtClean="0"/>
              <a:t>R(t) = R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(t) + R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(t)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Bekijk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daarna</a:t>
            </a:r>
            <a:r>
              <a:rPr lang="en-US" sz="2000" dirty="0" smtClean="0">
                <a:solidFill>
                  <a:srgbClr val="0000FF"/>
                </a:solidFill>
              </a:rPr>
              <a:t> de amplitude en </a:t>
            </a:r>
            <a:r>
              <a:rPr lang="en-US" sz="2000" dirty="0" err="1" smtClean="0">
                <a:solidFill>
                  <a:srgbClr val="0000FF"/>
                </a:solidFill>
              </a:rPr>
              <a:t>intensiteit</a:t>
            </a:r>
            <a:r>
              <a:rPr lang="en-US" sz="2000" dirty="0" smtClean="0">
                <a:solidFill>
                  <a:srgbClr val="0000FF"/>
                </a:solidFill>
              </a:rPr>
              <a:t> van </a:t>
            </a:r>
            <a:r>
              <a:rPr lang="en-US" sz="2000" dirty="0" err="1" smtClean="0">
                <a:solidFill>
                  <a:srgbClr val="0000FF"/>
                </a:solidFill>
              </a:rPr>
              <a:t>resulterende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golfbeweging</a:t>
            </a:r>
            <a:r>
              <a:rPr lang="en-US" sz="2000" dirty="0" smtClean="0">
                <a:solidFill>
                  <a:srgbClr val="0000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320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2: Experiment met </a:t>
            </a:r>
            <a:r>
              <a:rPr lang="en-US" dirty="0" err="1" smtClean="0"/>
              <a:t>Golven</a:t>
            </a:r>
            <a:endParaRPr lang="en-US" dirty="0"/>
          </a:p>
        </p:txBody>
      </p:sp>
      <p:pic>
        <p:nvPicPr>
          <p:cNvPr id="4" name="Picture 3" descr="FeynmanLecturesWav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517"/>
            <a:ext cx="8824891" cy="47606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770982" y="2707828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80603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7636" y="5974103"/>
            <a:ext cx="768480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Interferentie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patroon</a:t>
            </a:r>
            <a:r>
              <a:rPr lang="en-US" dirty="0" smtClean="0"/>
              <a:t>:</a:t>
            </a:r>
            <a:r>
              <a:rPr lang="en-US" sz="800" dirty="0" smtClean="0"/>
              <a:t>  </a:t>
            </a:r>
            <a:r>
              <a:rPr lang="en-US" dirty="0" smtClean="0"/>
              <a:t>I</a:t>
            </a:r>
            <a:r>
              <a:rPr lang="en-US" baseline="-25000" dirty="0" smtClean="0"/>
              <a:t>12</a:t>
            </a:r>
            <a:r>
              <a:rPr lang="en-US" dirty="0" smtClean="0"/>
              <a:t> = |R</a:t>
            </a:r>
            <a:r>
              <a:rPr lang="en-US" baseline="-25000" dirty="0" smtClean="0"/>
              <a:t>1</a:t>
            </a:r>
            <a:r>
              <a:rPr lang="en-US" dirty="0" smtClean="0"/>
              <a:t> + R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 = h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2</a:t>
            </a:r>
            <a:r>
              <a:rPr lang="en-US" dirty="0" smtClean="0"/>
              <a:t> + h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2</a:t>
            </a:r>
            <a:r>
              <a:rPr lang="en-US" dirty="0" smtClean="0"/>
              <a:t> + 2h</a:t>
            </a:r>
            <a:r>
              <a:rPr lang="en-US" baseline="-25000" dirty="0" smtClean="0"/>
              <a:t>1</a:t>
            </a:r>
            <a:r>
              <a:rPr lang="en-US" dirty="0" smtClean="0"/>
              <a:t>h</a:t>
            </a:r>
            <a:r>
              <a:rPr lang="en-US" baseline="-25000" dirty="0" smtClean="0"/>
              <a:t>2 </a:t>
            </a:r>
            <a:r>
              <a:rPr lang="en-US" dirty="0" err="1" smtClean="0"/>
              <a:t>cos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B0028B"/>
                </a:solidFill>
                <a:latin typeface="Symbol"/>
              </a:rPr>
              <a:t>Df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Gebieden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waar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golven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elkaar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versterken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660066"/>
                </a:solidFill>
              </a:rPr>
              <a:t>versterken</a:t>
            </a:r>
            <a:r>
              <a:rPr lang="en-US" i="1" dirty="0" smtClean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en </a:t>
            </a:r>
            <a:r>
              <a:rPr lang="en-US" dirty="0" err="1" smtClean="0">
                <a:solidFill>
                  <a:srgbClr val="0000FF"/>
                </a:solidFill>
              </a:rPr>
              <a:t>gebieden</a:t>
            </a:r>
            <a:r>
              <a:rPr lang="en-US" dirty="0" smtClean="0">
                <a:solidFill>
                  <a:srgbClr val="0000FF"/>
                </a:solidFill>
              </a:rPr>
              <a:t> met </a:t>
            </a:r>
            <a:r>
              <a:rPr lang="en-US" i="1" dirty="0" err="1" smtClean="0">
                <a:solidFill>
                  <a:srgbClr val="660066"/>
                </a:solidFill>
              </a:rPr>
              <a:t>uitdoving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sz="200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2343233" y="4386628"/>
            <a:ext cx="6439458" cy="386375"/>
            <a:chOff x="2597225" y="4386628"/>
            <a:chExt cx="6439458" cy="386375"/>
          </a:xfrm>
        </p:grpSpPr>
        <p:sp>
          <p:nvSpPr>
            <p:cNvPr id="11" name="TextBox 10"/>
            <p:cNvSpPr txBox="1"/>
            <p:nvPr/>
          </p:nvSpPr>
          <p:spPr>
            <a:xfrm>
              <a:off x="2597225" y="4386628"/>
              <a:ext cx="6439458" cy="369332"/>
            </a:xfrm>
            <a:prstGeom prst="rect">
              <a:avLst/>
            </a:prstGeom>
            <a:solidFill>
              <a:schemeClr val="bg1"/>
            </a:solidFill>
            <a:ln w="254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In </a:t>
              </a:r>
              <a:r>
                <a:rPr lang="en-US" dirty="0" err="1" smtClean="0">
                  <a:solidFill>
                    <a:srgbClr val="660066"/>
                  </a:solidFill>
                </a:rPr>
                <a:t>tegenstelling</a:t>
              </a:r>
              <a:r>
                <a:rPr lang="en-US" dirty="0" smtClean="0">
                  <a:solidFill>
                    <a:srgbClr val="660066"/>
                  </a:solidFill>
                </a:rPr>
                <a:t> tot “</a:t>
              </a:r>
              <a:r>
                <a:rPr lang="en-US" dirty="0" err="1" smtClean="0">
                  <a:solidFill>
                    <a:srgbClr val="660066"/>
                  </a:solidFill>
                </a:rPr>
                <a:t>kogels</a:t>
              </a:r>
              <a:r>
                <a:rPr lang="en-US" dirty="0" smtClean="0">
                  <a:solidFill>
                    <a:srgbClr val="660066"/>
                  </a:solidFill>
                </a:rPr>
                <a:t>” </a:t>
              </a:r>
              <a:r>
                <a:rPr lang="en-US" dirty="0" err="1" smtClean="0">
                  <a:solidFill>
                    <a:srgbClr val="660066"/>
                  </a:solidFill>
                </a:rPr>
                <a:t>kunnen</a:t>
              </a:r>
              <a:r>
                <a:rPr lang="en-US" dirty="0" smtClean="0">
                  <a:solidFill>
                    <a:srgbClr val="660066"/>
                  </a:solidFill>
                </a:rPr>
                <a:t> we </a:t>
              </a:r>
              <a:r>
                <a:rPr lang="en-US" dirty="0" err="1" smtClean="0">
                  <a:solidFill>
                    <a:srgbClr val="660066"/>
                  </a:solidFill>
                </a:rPr>
                <a:t>intensiteiten</a:t>
              </a:r>
              <a:r>
                <a:rPr lang="en-US" dirty="0" smtClean="0">
                  <a:solidFill>
                    <a:srgbClr val="660066"/>
                  </a:solidFill>
                </a:rPr>
                <a:t> </a:t>
              </a:r>
              <a:r>
                <a:rPr lang="en-US" b="1" dirty="0" err="1" smtClean="0">
                  <a:solidFill>
                    <a:srgbClr val="660066"/>
                  </a:solidFill>
                </a:rPr>
                <a:t>niet</a:t>
              </a:r>
              <a:r>
                <a:rPr lang="en-US" dirty="0" smtClean="0">
                  <a:solidFill>
                    <a:srgbClr val="660066"/>
                  </a:solidFill>
                </a:rPr>
                <a:t> </a:t>
              </a:r>
              <a:r>
                <a:rPr lang="en-US" dirty="0" err="1" smtClean="0">
                  <a:solidFill>
                    <a:srgbClr val="660066"/>
                  </a:solidFill>
                </a:rPr>
                <a:t>optellen</a:t>
              </a:r>
              <a:r>
                <a:rPr lang="en-US" dirty="0" smtClean="0">
                  <a:solidFill>
                    <a:srgbClr val="660066"/>
                  </a:solidFill>
                </a:rPr>
                <a:t>.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97225" y="4389458"/>
              <a:ext cx="6346697" cy="383545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5665" y="635044"/>
            <a:ext cx="6883878" cy="6771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spleten</a:t>
            </a:r>
            <a:r>
              <a:rPr lang="en-US" dirty="0" smtClean="0">
                <a:solidFill>
                  <a:srgbClr val="0000FF"/>
                </a:solidFill>
              </a:rPr>
              <a:t> open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er</a:t>
            </a:r>
            <a:r>
              <a:rPr lang="en-US" dirty="0" smtClean="0">
                <a:solidFill>
                  <a:srgbClr val="0000FF"/>
                </a:solidFill>
              </a:rPr>
              <a:t> twee </a:t>
            </a:r>
            <a:r>
              <a:rPr lang="en-US" dirty="0" err="1" smtClean="0">
                <a:solidFill>
                  <a:srgbClr val="0000FF"/>
                </a:solidFill>
              </a:rPr>
              <a:t>bijdragen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aan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golfbeweging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</a:rPr>
              <a:t>b</a:t>
            </a:r>
            <a:r>
              <a:rPr lang="en-US" dirty="0" err="1" smtClean="0">
                <a:solidFill>
                  <a:srgbClr val="0000FF"/>
                </a:solidFill>
              </a:rPr>
              <a:t>ij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 detector: </a:t>
            </a:r>
            <a:r>
              <a:rPr lang="en-US" sz="2000" dirty="0" smtClean="0"/>
              <a:t>R(t) = R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(t) + R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350651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Twee-</a:t>
            </a:r>
            <a:r>
              <a:rPr lang="en-US" dirty="0" err="1" smtClean="0"/>
              <a:t>Spleten</a:t>
            </a:r>
            <a:r>
              <a:rPr lang="en-US" dirty="0" smtClean="0"/>
              <a:t> Experiment met </a:t>
            </a:r>
            <a:r>
              <a:rPr lang="en-US" dirty="0" err="1" smtClean="0"/>
              <a:t>Licht</a:t>
            </a:r>
            <a:r>
              <a:rPr lang="en-US" dirty="0" smtClean="0"/>
              <a:t> (Young)</a:t>
            </a:r>
            <a:endParaRPr lang="en-US" dirty="0"/>
          </a:p>
        </p:txBody>
      </p:sp>
      <p:pic>
        <p:nvPicPr>
          <p:cNvPr id="4" name="DoubleSlitAnimation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559" y="708814"/>
            <a:ext cx="3972948" cy="2904225"/>
          </a:xfrm>
          <a:prstGeom prst="rect">
            <a:avLst/>
          </a:prstGeom>
        </p:spPr>
      </p:pic>
      <p:pic>
        <p:nvPicPr>
          <p:cNvPr id="5" name="Picture 4" descr="ThomasYoung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106" y="724351"/>
            <a:ext cx="3810000" cy="2870200"/>
          </a:xfrm>
          <a:prstGeom prst="rect">
            <a:avLst/>
          </a:prstGeom>
        </p:spPr>
      </p:pic>
      <p:pic>
        <p:nvPicPr>
          <p:cNvPr id="6" name="Picture 5" descr="DoubleSlitLaserPictur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44" y="3988805"/>
            <a:ext cx="6996143" cy="26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9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Twee-</a:t>
            </a:r>
            <a:r>
              <a:rPr lang="en-US" dirty="0" err="1" smtClean="0"/>
              <a:t>Spleten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16525" y="1338559"/>
            <a:ext cx="4163971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err="1" smtClean="0">
                <a:solidFill>
                  <a:srgbClr val="0000FF"/>
                </a:solidFill>
              </a:rPr>
              <a:t>Geval</a:t>
            </a:r>
            <a:r>
              <a:rPr lang="en-US" sz="2400" u="sng" dirty="0" smtClean="0">
                <a:solidFill>
                  <a:srgbClr val="0000FF"/>
                </a:solidFill>
              </a:rPr>
              <a:t> 3: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Een</a:t>
            </a:r>
            <a:r>
              <a:rPr lang="en-US" sz="2400" dirty="0" smtClean="0">
                <a:solidFill>
                  <a:srgbClr val="0000FF"/>
                </a:solidFill>
              </a:rPr>
              <a:t> Experiment met </a:t>
            </a:r>
            <a:r>
              <a:rPr lang="en-US" sz="2400" dirty="0" err="1" smtClean="0">
                <a:solidFill>
                  <a:srgbClr val="0000FF"/>
                </a:solidFill>
              </a:rPr>
              <a:t>Elektronen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 descr="KnijnspiepBinn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21" y="2558195"/>
            <a:ext cx="2908253" cy="387767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 descr="KnijnspiepBui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676" y="2558194"/>
            <a:ext cx="2908254" cy="387767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93585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211266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94422" y="2669340"/>
            <a:ext cx="2326278" cy="92333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660066"/>
                </a:solidFill>
              </a:rPr>
              <a:t>Observatie</a:t>
            </a:r>
            <a:r>
              <a:rPr lang="en-US" u="sng" dirty="0" smtClean="0">
                <a:solidFill>
                  <a:srgbClr val="660066"/>
                </a:solidFill>
              </a:rPr>
              <a:t>: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Elektronen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komen</a:t>
            </a:r>
            <a:r>
              <a:rPr lang="en-US" dirty="0" smtClean="0">
                <a:solidFill>
                  <a:srgbClr val="660066"/>
                </a:solidFill>
              </a:rPr>
              <a:t> in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“</a:t>
            </a:r>
            <a:r>
              <a:rPr lang="en-US" dirty="0" err="1" smtClean="0">
                <a:solidFill>
                  <a:srgbClr val="660066"/>
                </a:solidFill>
              </a:rPr>
              <a:t>heeltallen</a:t>
            </a:r>
            <a:r>
              <a:rPr lang="en-US" dirty="0" smtClean="0">
                <a:solidFill>
                  <a:srgbClr val="660066"/>
                </a:solidFill>
              </a:rPr>
              <a:t>”,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kogels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9875" y="681304"/>
            <a:ext cx="6754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Bepaal</a:t>
            </a:r>
            <a:r>
              <a:rPr lang="en-US" dirty="0" smtClean="0"/>
              <a:t> met de detector </a:t>
            </a:r>
            <a:r>
              <a:rPr lang="en-US" dirty="0" err="1" smtClean="0"/>
              <a:t>wederom</a:t>
            </a:r>
            <a:r>
              <a:rPr lang="en-US" dirty="0" smtClean="0"/>
              <a:t> de </a:t>
            </a:r>
            <a:r>
              <a:rPr lang="en-US" dirty="0" err="1" smtClean="0"/>
              <a:t>waarschijnlijkheden</a:t>
            </a:r>
            <a:r>
              <a:rPr lang="en-US" dirty="0" smtClean="0"/>
              <a:t> P</a:t>
            </a:r>
            <a:r>
              <a:rPr lang="en-US" baseline="-25000" dirty="0" smtClean="0"/>
              <a:t>1</a:t>
            </a:r>
            <a:r>
              <a:rPr lang="en-US" dirty="0" smtClean="0"/>
              <a:t> and P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Om </a:t>
            </a:r>
            <a:r>
              <a:rPr lang="en-US" dirty="0" err="1" smtClean="0"/>
              <a:t>misverstanden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voorkomen</a:t>
            </a:r>
            <a:r>
              <a:rPr lang="en-US" dirty="0" smtClean="0"/>
              <a:t> </a:t>
            </a:r>
            <a:r>
              <a:rPr lang="en-US" dirty="0" err="1" smtClean="0"/>
              <a:t>vuur</a:t>
            </a:r>
            <a:r>
              <a:rPr lang="en-US" dirty="0" smtClean="0"/>
              <a:t> </a:t>
            </a:r>
            <a:r>
              <a:rPr lang="en-US" dirty="0" err="1" smtClean="0"/>
              <a:t>losse</a:t>
            </a:r>
            <a:r>
              <a:rPr lang="en-US" dirty="0" smtClean="0"/>
              <a:t> </a:t>
            </a:r>
            <a:r>
              <a:rPr lang="en-US" dirty="0" err="1" smtClean="0"/>
              <a:t>elekronen</a:t>
            </a:r>
            <a:r>
              <a:rPr lang="en-US" dirty="0" smtClean="0"/>
              <a:t>: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!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341724" y="5974734"/>
            <a:ext cx="481619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verwachten</a:t>
            </a:r>
            <a:r>
              <a:rPr lang="en-US" dirty="0" smtClean="0">
                <a:solidFill>
                  <a:srgbClr val="0000FF"/>
                </a:solidFill>
              </a:rPr>
              <a:t> we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spleten</a:t>
            </a:r>
            <a:r>
              <a:rPr lang="en-US" dirty="0" smtClean="0">
                <a:solidFill>
                  <a:srgbClr val="0000FF"/>
                </a:solidFill>
              </a:rPr>
              <a:t> open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524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-96210" y="1211266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13565" y="2646021"/>
            <a:ext cx="2382011" cy="6858000"/>
            <a:chOff x="1026676" y="0"/>
            <a:chExt cx="2382011" cy="6858000"/>
          </a:xfrm>
        </p:grpSpPr>
        <p:pic>
          <p:nvPicPr>
            <p:cNvPr id="8" name="Picture 7" descr="Double-slit_experiment_results_Tanamura_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918" y="0"/>
              <a:ext cx="2362769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26676" y="1375930"/>
              <a:ext cx="2362769" cy="5482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5047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-96210" y="1211266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28610" y="1278620"/>
            <a:ext cx="2362769" cy="7003879"/>
            <a:chOff x="4440752" y="691225"/>
            <a:chExt cx="2362769" cy="7003879"/>
          </a:xfrm>
        </p:grpSpPr>
        <p:pic>
          <p:nvPicPr>
            <p:cNvPr id="11" name="Picture 10" descr="Double-slit_experiment_results_Tanamura_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0752" y="691225"/>
              <a:ext cx="2362769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440752" y="691225"/>
              <a:ext cx="2362769" cy="1396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40752" y="3431912"/>
              <a:ext cx="2362769" cy="426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8463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1283" y="781298"/>
            <a:ext cx="5181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“If Quantum Mechanics hasn’t profoundly shocked you, you haven’t understood it yet.”</a:t>
            </a:r>
          </a:p>
          <a:p>
            <a:pPr>
              <a:buFontTx/>
              <a:buChar char="-"/>
            </a:pPr>
            <a:r>
              <a:rPr lang="en-US" sz="2000" dirty="0" err="1" smtClean="0"/>
              <a:t>Niels</a:t>
            </a:r>
            <a:r>
              <a:rPr lang="en-US" sz="2000" dirty="0" smtClean="0"/>
              <a:t> Bohr</a:t>
            </a:r>
          </a:p>
          <a:p>
            <a:pPr>
              <a:buFontTx/>
              <a:buChar char="-"/>
            </a:pPr>
            <a:endParaRPr lang="en-US" sz="2000" dirty="0" smtClean="0"/>
          </a:p>
          <a:p>
            <a:r>
              <a:rPr lang="en-US" sz="2000" i="1" dirty="0" smtClean="0">
                <a:solidFill>
                  <a:srgbClr val="0000FF"/>
                </a:solidFill>
              </a:rPr>
              <a:t>“</a:t>
            </a:r>
            <a:r>
              <a:rPr lang="en-US" sz="2000" i="1" dirty="0" err="1" smtClean="0">
                <a:solidFill>
                  <a:srgbClr val="0000FF"/>
                </a:solidFill>
              </a:rPr>
              <a:t>Gott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würfelt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nicht</a:t>
            </a:r>
            <a:r>
              <a:rPr lang="en-US" sz="2000" i="1" dirty="0" smtClean="0">
                <a:solidFill>
                  <a:srgbClr val="0000FF"/>
                </a:solidFill>
              </a:rPr>
              <a:t>.” 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sz="2000" dirty="0" smtClean="0"/>
              <a:t>Albert Einstein</a:t>
            </a:r>
          </a:p>
        </p:txBody>
      </p:sp>
      <p:pic>
        <p:nvPicPr>
          <p:cNvPr id="8" name="Picture 7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31" y="707761"/>
            <a:ext cx="3188590" cy="461443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0636"/>
          </a:xfrm>
        </p:spPr>
        <p:txBody>
          <a:bodyPr/>
          <a:lstStyle/>
          <a:p>
            <a:r>
              <a:rPr lang="en-US" dirty="0" smtClean="0"/>
              <a:t>Bohr-Einstein </a:t>
            </a:r>
            <a:r>
              <a:rPr lang="en-US" dirty="0" err="1" smtClean="0"/>
              <a:t>Dialogen</a:t>
            </a:r>
            <a:endParaRPr lang="en-US" dirty="0"/>
          </a:p>
        </p:txBody>
      </p:sp>
      <p:pic>
        <p:nvPicPr>
          <p:cNvPr id="9" name="Picture 8" descr="EinsteinBohr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179" y="2945391"/>
            <a:ext cx="2688169" cy="359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8440" y="5708787"/>
            <a:ext cx="2944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Gedachtenexperimenten</a:t>
            </a:r>
            <a:r>
              <a:rPr lang="en-US" sz="2000" b="1" i="1" dirty="0" smtClean="0"/>
              <a:t>: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96210" y="1211266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18994" y="-89273"/>
            <a:ext cx="2362769" cy="7003879"/>
            <a:chOff x="6644067" y="691224"/>
            <a:chExt cx="2362769" cy="7003879"/>
          </a:xfrm>
        </p:grpSpPr>
        <p:pic>
          <p:nvPicPr>
            <p:cNvPr id="11" name="Picture 10" descr="Double-slit_experiment_results_Tanamura_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4067" y="691225"/>
              <a:ext cx="2362769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644067" y="691224"/>
              <a:ext cx="2362769" cy="2740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44067" y="4791700"/>
              <a:ext cx="2362769" cy="2903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1408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96210" y="1211266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20534" y="-1450808"/>
            <a:ext cx="2362769" cy="6915731"/>
            <a:chOff x="353173" y="837104"/>
            <a:chExt cx="2362769" cy="6915731"/>
          </a:xfrm>
        </p:grpSpPr>
        <p:pic>
          <p:nvPicPr>
            <p:cNvPr id="11" name="Picture 10" descr="Double-slit_experiment_results_Tanamura_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173" y="837104"/>
              <a:ext cx="2362769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3173" y="837104"/>
              <a:ext cx="2362769" cy="412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3173" y="6321580"/>
              <a:ext cx="2362769" cy="1431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4893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96210" y="1211266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10911" y="-2811141"/>
            <a:ext cx="2362769" cy="6858000"/>
            <a:chOff x="3335827" y="344838"/>
            <a:chExt cx="2362769" cy="6858000"/>
          </a:xfrm>
        </p:grpSpPr>
        <p:pic>
          <p:nvPicPr>
            <p:cNvPr id="11" name="Picture 10" descr="Double-slit_experiment_results_Tanamura_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5827" y="344838"/>
              <a:ext cx="2362769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35827" y="344838"/>
              <a:ext cx="2362769" cy="5467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</a:t>
            </a:r>
            <a:r>
              <a:rPr lang="en-US" dirty="0" err="1"/>
              <a:t>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6379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266"/>
            <a:ext cx="9144000" cy="4435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257" y="5792376"/>
            <a:ext cx="231614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Tel </a:t>
            </a:r>
            <a:r>
              <a:rPr lang="en-US" dirty="0" err="1" smtClean="0">
                <a:solidFill>
                  <a:srgbClr val="0000FF"/>
                </a:solidFill>
              </a:rPr>
              <a:t>eerst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golven</a:t>
            </a:r>
            <a:r>
              <a:rPr lang="en-US" dirty="0" smtClean="0">
                <a:solidFill>
                  <a:srgbClr val="0000FF"/>
                </a:solidFill>
              </a:rPr>
              <a:t> op:</a:t>
            </a:r>
          </a:p>
          <a:p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12</a:t>
            </a:r>
            <a:r>
              <a:rPr lang="en-US" dirty="0" smtClean="0"/>
              <a:t> = 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 + 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490829" y="640966"/>
            <a:ext cx="6455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Interferentie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patroon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</a:p>
          <a:p>
            <a:r>
              <a:rPr lang="en-US" dirty="0" smtClean="0"/>
              <a:t>De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golffunktie</a:t>
            </a:r>
            <a:r>
              <a:rPr lang="en-US" dirty="0" smtClean="0"/>
              <a:t> </a:t>
            </a:r>
            <a:r>
              <a:rPr lang="en-US" dirty="0" err="1" smtClean="0"/>
              <a:t>gedraagd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precies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klassieke</a:t>
            </a:r>
            <a:r>
              <a:rPr lang="en-US" dirty="0" smtClean="0"/>
              <a:t> </a:t>
            </a:r>
            <a:r>
              <a:rPr lang="en-US" dirty="0" err="1" smtClean="0"/>
              <a:t>golven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01654" y="5792376"/>
            <a:ext cx="489822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 </a:t>
            </a:r>
            <a:r>
              <a:rPr lang="en-US" dirty="0" err="1" smtClean="0">
                <a:solidFill>
                  <a:srgbClr val="0000FF"/>
                </a:solidFill>
              </a:rPr>
              <a:t>kans</a:t>
            </a:r>
            <a:r>
              <a:rPr lang="en-US" dirty="0" smtClean="0">
                <a:solidFill>
                  <a:srgbClr val="0000FF"/>
                </a:solidFill>
              </a:rPr>
              <a:t> is het </a:t>
            </a:r>
            <a:r>
              <a:rPr lang="en-US" dirty="0" err="1" smtClean="0">
                <a:solidFill>
                  <a:srgbClr val="0000FF"/>
                </a:solidFill>
              </a:rPr>
              <a:t>kwadraat</a:t>
            </a:r>
            <a:r>
              <a:rPr lang="en-US" dirty="0" smtClean="0">
                <a:solidFill>
                  <a:srgbClr val="0000FF"/>
                </a:solidFill>
              </a:rPr>
              <a:t> van de </a:t>
            </a:r>
            <a:r>
              <a:rPr lang="en-US" dirty="0" err="1" smtClean="0">
                <a:solidFill>
                  <a:srgbClr val="0000FF"/>
                </a:solidFill>
              </a:rPr>
              <a:t>som</a:t>
            </a:r>
            <a:r>
              <a:rPr lang="en-US" dirty="0" smtClean="0">
                <a:solidFill>
                  <a:srgbClr val="0000FF"/>
                </a:solidFill>
              </a:rPr>
              <a:t> van </a:t>
            </a:r>
            <a:r>
              <a:rPr lang="en-US" dirty="0" err="1" smtClean="0">
                <a:solidFill>
                  <a:srgbClr val="0000FF"/>
                </a:solidFill>
              </a:rPr>
              <a:t>golven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12</a:t>
            </a:r>
            <a:r>
              <a:rPr lang="en-US" dirty="0" smtClean="0"/>
              <a:t> = |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12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 = |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 + 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 </a:t>
            </a:r>
            <a:r>
              <a:rPr lang="en-US" dirty="0" smtClean="0"/>
              <a:t>= |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 + |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 + 2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1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7502419" y="698697"/>
            <a:ext cx="1348743" cy="64633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De Broglie waves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4707" y="4977565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 </a:t>
            </a:r>
            <a:r>
              <a:rPr lang="en-US" dirty="0" smtClean="0"/>
              <a:t>+ 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        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160254" y="4369585"/>
            <a:ext cx="5339016" cy="386375"/>
            <a:chOff x="2580177" y="4386628"/>
            <a:chExt cx="5339016" cy="386375"/>
          </a:xfrm>
        </p:grpSpPr>
        <p:sp>
          <p:nvSpPr>
            <p:cNvPr id="15" name="TextBox 14"/>
            <p:cNvSpPr txBox="1"/>
            <p:nvPr/>
          </p:nvSpPr>
          <p:spPr>
            <a:xfrm>
              <a:off x="2597225" y="4386628"/>
              <a:ext cx="5299723" cy="369332"/>
            </a:xfrm>
            <a:prstGeom prst="rect">
              <a:avLst/>
            </a:prstGeom>
            <a:solidFill>
              <a:schemeClr val="bg1"/>
            </a:solidFill>
            <a:ln w="254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Net </a:t>
              </a:r>
              <a:r>
                <a:rPr lang="en-US" dirty="0" err="1" smtClean="0">
                  <a:solidFill>
                    <a:srgbClr val="660066"/>
                  </a:solidFill>
                </a:rPr>
                <a:t>als</a:t>
              </a:r>
              <a:r>
                <a:rPr lang="en-US" dirty="0" smtClean="0">
                  <a:solidFill>
                    <a:srgbClr val="660066"/>
                  </a:solidFill>
                </a:rPr>
                <a:t> “</a:t>
              </a:r>
              <a:r>
                <a:rPr lang="en-US" dirty="0" err="1" smtClean="0">
                  <a:solidFill>
                    <a:srgbClr val="660066"/>
                  </a:solidFill>
                </a:rPr>
                <a:t>golven</a:t>
              </a:r>
              <a:r>
                <a:rPr lang="en-US" dirty="0" smtClean="0">
                  <a:solidFill>
                    <a:srgbClr val="660066"/>
                  </a:solidFill>
                </a:rPr>
                <a:t>” </a:t>
              </a:r>
              <a:r>
                <a:rPr lang="en-US" dirty="0" err="1" smtClean="0">
                  <a:solidFill>
                    <a:srgbClr val="660066"/>
                  </a:solidFill>
                </a:rPr>
                <a:t>kunnen</a:t>
              </a:r>
              <a:r>
                <a:rPr lang="en-US" dirty="0" smtClean="0">
                  <a:solidFill>
                    <a:srgbClr val="660066"/>
                  </a:solidFill>
                </a:rPr>
                <a:t> we </a:t>
              </a:r>
              <a:r>
                <a:rPr lang="en-US" dirty="0" err="1" smtClean="0">
                  <a:solidFill>
                    <a:srgbClr val="660066"/>
                  </a:solidFill>
                </a:rPr>
                <a:t>intensiteiten</a:t>
              </a:r>
              <a:r>
                <a:rPr lang="en-US" dirty="0" smtClean="0">
                  <a:solidFill>
                    <a:srgbClr val="660066"/>
                  </a:solidFill>
                </a:rPr>
                <a:t> </a:t>
              </a:r>
              <a:r>
                <a:rPr lang="en-US" b="1" dirty="0" err="1" smtClean="0">
                  <a:solidFill>
                    <a:srgbClr val="660066"/>
                  </a:solidFill>
                </a:rPr>
                <a:t>niet</a:t>
              </a:r>
              <a:r>
                <a:rPr lang="en-US" dirty="0" smtClean="0">
                  <a:solidFill>
                    <a:srgbClr val="660066"/>
                  </a:solidFill>
                </a:rPr>
                <a:t> </a:t>
              </a:r>
              <a:r>
                <a:rPr lang="en-US" dirty="0" err="1" smtClean="0">
                  <a:solidFill>
                    <a:srgbClr val="660066"/>
                  </a:solidFill>
                </a:rPr>
                <a:t>optellen</a:t>
              </a:r>
              <a:r>
                <a:rPr lang="en-US" dirty="0" smtClean="0">
                  <a:solidFill>
                    <a:srgbClr val="660066"/>
                  </a:solidFill>
                </a:rPr>
                <a:t>.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80177" y="4389458"/>
              <a:ext cx="5339016" cy="383545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2965367" y="2668955"/>
            <a:ext cx="1500949" cy="29841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74988" y="2757759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95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3: Experiment met </a:t>
            </a:r>
            <a:r>
              <a:rPr lang="en-US" dirty="0" err="1" smtClean="0"/>
              <a:t>Elektronen</a:t>
            </a:r>
            <a:endParaRPr lang="en-US" dirty="0"/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266"/>
            <a:ext cx="9144000" cy="4435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606" y="689123"/>
            <a:ext cx="7053959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Misschien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interfereren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elektronen</a:t>
            </a:r>
            <a:r>
              <a:rPr lang="en-US" dirty="0" smtClean="0">
                <a:solidFill>
                  <a:srgbClr val="0000FF"/>
                </a:solidFill>
              </a:rPr>
              <a:t> met </a:t>
            </a:r>
            <a:r>
              <a:rPr lang="en-US" dirty="0" err="1" smtClean="0">
                <a:solidFill>
                  <a:srgbClr val="0000FF"/>
                </a:solidFill>
              </a:rPr>
              <a:t>elkaar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Reduceer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snelheid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schiet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elektronen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voor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zelfde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resultaat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6961" y="5526889"/>
            <a:ext cx="700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P.S.: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Klassiek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gedraagt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licht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zich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golven</a:t>
            </a:r>
            <a:r>
              <a:rPr lang="en-US" dirty="0" smtClean="0">
                <a:solidFill>
                  <a:srgbClr val="660066"/>
                </a:solidFill>
              </a:rPr>
              <a:t>.  </a:t>
            </a:r>
            <a:r>
              <a:rPr lang="en-US" dirty="0" err="1" smtClean="0">
                <a:solidFill>
                  <a:srgbClr val="660066"/>
                </a:solidFill>
              </a:rPr>
              <a:t>Echter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je </a:t>
            </a:r>
            <a:r>
              <a:rPr lang="en-US" dirty="0" err="1" smtClean="0">
                <a:solidFill>
                  <a:srgbClr val="660066"/>
                </a:solidFill>
              </a:rPr>
              <a:t>licht</a:t>
            </a:r>
            <a:r>
              <a:rPr lang="en-US" dirty="0" err="1">
                <a:solidFill>
                  <a:srgbClr val="660066"/>
                </a:solidFill>
              </a:rPr>
              <a:t>-</a:t>
            </a:r>
            <a:r>
              <a:rPr lang="en-US" dirty="0" err="1" smtClean="0">
                <a:solidFill>
                  <a:srgbClr val="660066"/>
                </a:solidFill>
              </a:rPr>
              <a:t>fotonen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stuk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voor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stuk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schiet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arriveren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ze</a:t>
            </a:r>
            <a:r>
              <a:rPr lang="en-US" dirty="0" smtClean="0">
                <a:solidFill>
                  <a:srgbClr val="660066"/>
                </a:solidFill>
              </a:rPr>
              <a:t> in “</a:t>
            </a:r>
            <a:r>
              <a:rPr lang="en-US" dirty="0" err="1" smtClean="0">
                <a:solidFill>
                  <a:srgbClr val="660066"/>
                </a:solidFill>
              </a:rPr>
              <a:t>heeltallen</a:t>
            </a:r>
            <a:r>
              <a:rPr lang="en-US" dirty="0" smtClean="0">
                <a:solidFill>
                  <a:srgbClr val="660066"/>
                </a:solidFill>
              </a:rPr>
              <a:t>” net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elektronen</a:t>
            </a:r>
            <a:r>
              <a:rPr lang="en-US" dirty="0" smtClean="0">
                <a:solidFill>
                  <a:srgbClr val="660066"/>
                </a:solidFill>
              </a:rPr>
              <a:t>.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Quantum </a:t>
            </a:r>
            <a:r>
              <a:rPr lang="en-US" dirty="0" err="1" smtClean="0">
                <a:solidFill>
                  <a:srgbClr val="660066"/>
                </a:solidFill>
              </a:rPr>
              <a:t>Mechanica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van </a:t>
            </a:r>
            <a:r>
              <a:rPr lang="en-US" dirty="0" err="1" smtClean="0">
                <a:solidFill>
                  <a:srgbClr val="660066"/>
                </a:solidFill>
              </a:rPr>
              <a:t>fotonen</a:t>
            </a:r>
            <a:r>
              <a:rPr lang="en-US" dirty="0" smtClean="0">
                <a:solidFill>
                  <a:srgbClr val="660066"/>
                </a:solidFill>
              </a:rPr>
              <a:t> is </a:t>
            </a:r>
            <a:r>
              <a:rPr lang="en-US" dirty="0" err="1" smtClean="0">
                <a:solidFill>
                  <a:srgbClr val="660066"/>
                </a:solidFill>
              </a:rPr>
              <a:t>hetzelfde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voor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elektronen</a:t>
            </a:r>
            <a:r>
              <a:rPr lang="en-US" dirty="0" smtClean="0">
                <a:solidFill>
                  <a:srgbClr val="660066"/>
                </a:solidFill>
              </a:rPr>
              <a:t>.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04707" y="4977565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 </a:t>
            </a:r>
            <a:r>
              <a:rPr lang="en-US" dirty="0" smtClean="0"/>
              <a:t>+ </a:t>
            </a:r>
            <a:r>
              <a:rPr lang="en-US" dirty="0" smtClean="0">
                <a:latin typeface="Symbol"/>
              </a:rPr>
              <a:t>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        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044350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2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044350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/>
              </a:rPr>
              <a:t>|y</a:t>
            </a:r>
            <a:r>
              <a:rPr lang="en-US" baseline="-25000" dirty="0" smtClean="0"/>
              <a:t>1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940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Twee-</a:t>
            </a:r>
            <a:r>
              <a:rPr lang="en-US" dirty="0" err="1" smtClean="0"/>
              <a:t>Spleten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7469" y="1580136"/>
            <a:ext cx="4762091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err="1" smtClean="0">
                <a:solidFill>
                  <a:srgbClr val="0000FF"/>
                </a:solidFill>
              </a:rPr>
              <a:t>Geval</a:t>
            </a:r>
            <a:r>
              <a:rPr lang="en-US" sz="2400" u="sng" dirty="0" smtClean="0">
                <a:solidFill>
                  <a:srgbClr val="0000FF"/>
                </a:solidFill>
              </a:rPr>
              <a:t> 4: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Een</a:t>
            </a:r>
            <a:r>
              <a:rPr lang="en-US" sz="2400" dirty="0" smtClean="0">
                <a:solidFill>
                  <a:srgbClr val="0000FF"/>
                </a:solidFill>
              </a:rPr>
              <a:t> Slim Experiment met </a:t>
            </a:r>
            <a:r>
              <a:rPr lang="en-US" sz="2400" dirty="0" err="1" smtClean="0">
                <a:solidFill>
                  <a:srgbClr val="0000FF"/>
                </a:solidFill>
              </a:rPr>
              <a:t>Elektronen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Picture 5" descr="VogelstruysBuit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763" y="3732098"/>
            <a:ext cx="3523536" cy="264265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Vogelstruys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57" y="3732098"/>
            <a:ext cx="3960883" cy="2642652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92847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4: </a:t>
            </a:r>
            <a:r>
              <a:rPr lang="en-US" dirty="0" err="1" smtClean="0"/>
              <a:t>Bespioneer</a:t>
            </a:r>
            <a:r>
              <a:rPr lang="en-US" dirty="0" smtClean="0"/>
              <a:t> de </a:t>
            </a:r>
            <a:r>
              <a:rPr lang="en-US" dirty="0" err="1" smtClean="0"/>
              <a:t>Elektronen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9952416">
            <a:off x="2779106" y="3672105"/>
            <a:ext cx="1432183" cy="555512"/>
            <a:chOff x="2335634" y="1857024"/>
            <a:chExt cx="3659333" cy="19347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-47287" y="1183492"/>
            <a:ext cx="9144079" cy="4102084"/>
            <a:chOff x="-47287" y="1183492"/>
            <a:chExt cx="9144079" cy="4102084"/>
          </a:xfrm>
        </p:grpSpPr>
        <p:pic>
          <p:nvPicPr>
            <p:cNvPr id="4" name="Picture 3" descr="FeynmanLecturesDifferent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7287" y="1183492"/>
              <a:ext cx="9144079" cy="41020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811997" y="1183492"/>
              <a:ext cx="1789593" cy="4102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5"/>
          <p:cNvGrpSpPr/>
          <p:nvPr/>
        </p:nvGrpSpPr>
        <p:grpSpPr>
          <a:xfrm rot="19952416">
            <a:off x="3403092" y="2521162"/>
            <a:ext cx="539239" cy="167027"/>
            <a:chOff x="2335634" y="1857024"/>
            <a:chExt cx="3659333" cy="19347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"/>
          <p:cNvGrpSpPr/>
          <p:nvPr/>
        </p:nvGrpSpPr>
        <p:grpSpPr>
          <a:xfrm rot="1592425">
            <a:off x="3405684" y="3772341"/>
            <a:ext cx="539239" cy="167027"/>
            <a:chOff x="2335634" y="1857024"/>
            <a:chExt cx="3659333" cy="193479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3398689" y="2107194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D</a:t>
            </a:r>
            <a:r>
              <a:rPr lang="en-US" sz="2000" baseline="-25000" dirty="0" smtClean="0">
                <a:solidFill>
                  <a:srgbClr val="660066"/>
                </a:solidFill>
              </a:rPr>
              <a:t>1</a:t>
            </a:r>
            <a:endParaRPr lang="en-US" sz="2000" baseline="-25000" dirty="0">
              <a:solidFill>
                <a:srgbClr val="66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8683" y="386631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D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endParaRPr lang="en-US" sz="2000" baseline="-25000" dirty="0">
              <a:solidFill>
                <a:srgbClr val="6600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4956" y="814160"/>
            <a:ext cx="7180759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</a:t>
            </a:r>
            <a:r>
              <a:rPr lang="en-US" dirty="0" err="1" smtClean="0">
                <a:solidFill>
                  <a:srgbClr val="0000FF"/>
                </a:solidFill>
              </a:rPr>
              <a:t>proberen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elektron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bedriegen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bekijk</a:t>
            </a:r>
            <a:r>
              <a:rPr lang="en-US" dirty="0" smtClean="0">
                <a:solidFill>
                  <a:srgbClr val="0000FF"/>
                </a:solidFill>
              </a:rPr>
              <a:t> door </a:t>
            </a:r>
            <a:r>
              <a:rPr lang="en-US" dirty="0" err="1" smtClean="0">
                <a:solidFill>
                  <a:srgbClr val="0000FF"/>
                </a:solidFill>
              </a:rPr>
              <a:t>welke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gaat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9575" y="5285576"/>
            <a:ext cx="714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</a:t>
            </a:r>
            <a:r>
              <a:rPr lang="en-US" baseline="-25000" dirty="0" smtClean="0">
                <a:solidFill>
                  <a:srgbClr val="660066"/>
                </a:solidFill>
              </a:rPr>
              <a:t>1</a:t>
            </a:r>
            <a:r>
              <a:rPr lang="en-US" dirty="0" smtClean="0">
                <a:solidFill>
                  <a:srgbClr val="660066"/>
                </a:solidFill>
              </a:rPr>
              <a:t> en D</a:t>
            </a:r>
            <a:r>
              <a:rPr lang="en-US" baseline="-25000" dirty="0" smtClean="0">
                <a:solidFill>
                  <a:srgbClr val="660066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zijn</a:t>
            </a:r>
            <a:r>
              <a:rPr lang="en-US" dirty="0" smtClean="0">
                <a:solidFill>
                  <a:srgbClr val="660066"/>
                </a:solidFill>
              </a:rPr>
              <a:t> twee “</a:t>
            </a:r>
            <a:r>
              <a:rPr lang="en-US" dirty="0" err="1" smtClean="0">
                <a:solidFill>
                  <a:srgbClr val="660066"/>
                </a:solidFill>
              </a:rPr>
              <a:t>microscopen</a:t>
            </a:r>
            <a:r>
              <a:rPr lang="en-US" dirty="0" smtClean="0">
                <a:solidFill>
                  <a:srgbClr val="660066"/>
                </a:solidFill>
              </a:rPr>
              <a:t>” die </a:t>
            </a:r>
            <a:r>
              <a:rPr lang="en-US" dirty="0" err="1" smtClean="0">
                <a:solidFill>
                  <a:srgbClr val="660066"/>
                </a:solidFill>
              </a:rPr>
              <a:t>respectievelijk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spleet</a:t>
            </a:r>
            <a:r>
              <a:rPr lang="en-US" dirty="0" smtClean="0">
                <a:solidFill>
                  <a:srgbClr val="660066"/>
                </a:solidFill>
              </a:rPr>
              <a:t> 1 en 2 </a:t>
            </a:r>
            <a:r>
              <a:rPr lang="en-US" dirty="0" err="1" smtClean="0">
                <a:solidFill>
                  <a:srgbClr val="660066"/>
                </a:solidFill>
              </a:rPr>
              <a:t>bekijken</a:t>
            </a:r>
            <a:r>
              <a:rPr lang="en-US" dirty="0" smtClean="0">
                <a:solidFill>
                  <a:srgbClr val="660066"/>
                </a:solidFill>
              </a:rPr>
              <a:t>.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0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Geval</a:t>
            </a:r>
            <a:r>
              <a:rPr lang="en-US" dirty="0" smtClean="0"/>
              <a:t> 4: </a:t>
            </a:r>
            <a:r>
              <a:rPr lang="en-US" dirty="0" err="1" smtClean="0"/>
              <a:t>Bespioneer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Elektronen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 rot="19952416">
            <a:off x="2779106" y="3672105"/>
            <a:ext cx="1432183" cy="555512"/>
            <a:chOff x="2335634" y="1857024"/>
            <a:chExt cx="3659333" cy="19347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FeynmanLecturesDifferent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87" y="1183492"/>
            <a:ext cx="9144079" cy="4102084"/>
          </a:xfrm>
          <a:prstGeom prst="rect">
            <a:avLst/>
          </a:prstGeom>
        </p:spPr>
      </p:pic>
      <p:grpSp>
        <p:nvGrpSpPr>
          <p:cNvPr id="7" name="Group 5"/>
          <p:cNvGrpSpPr/>
          <p:nvPr/>
        </p:nvGrpSpPr>
        <p:grpSpPr>
          <a:xfrm rot="19952416">
            <a:off x="3403092" y="2521162"/>
            <a:ext cx="539239" cy="167027"/>
            <a:chOff x="2335634" y="1857024"/>
            <a:chExt cx="3659333" cy="19347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5"/>
          <p:cNvGrpSpPr/>
          <p:nvPr/>
        </p:nvGrpSpPr>
        <p:grpSpPr>
          <a:xfrm rot="1592425">
            <a:off x="3405684" y="3772341"/>
            <a:ext cx="539239" cy="167027"/>
            <a:chOff x="2335634" y="1857024"/>
            <a:chExt cx="3659333" cy="193479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3398689" y="2107194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D</a:t>
            </a:r>
            <a:r>
              <a:rPr lang="en-US" sz="2000" baseline="-25000" dirty="0" smtClean="0">
                <a:solidFill>
                  <a:srgbClr val="660066"/>
                </a:solidFill>
              </a:rPr>
              <a:t>1</a:t>
            </a:r>
            <a:endParaRPr lang="en-US" sz="2000" baseline="-25000" dirty="0">
              <a:solidFill>
                <a:srgbClr val="66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8683" y="386631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D</a:t>
            </a:r>
            <a:r>
              <a:rPr lang="en-US" sz="2000" baseline="-25000" dirty="0" smtClean="0">
                <a:solidFill>
                  <a:srgbClr val="660066"/>
                </a:solidFill>
              </a:rPr>
              <a:t>2</a:t>
            </a:r>
            <a:endParaRPr lang="en-US" sz="2000" baseline="-25000" dirty="0">
              <a:solidFill>
                <a:srgbClr val="6600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754" y="5407501"/>
            <a:ext cx="913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Kijken</a:t>
            </a:r>
            <a:r>
              <a:rPr lang="en-US" dirty="0" smtClean="0"/>
              <a:t> we de </a:t>
            </a:r>
            <a:r>
              <a:rPr lang="en-US" dirty="0" err="1" smtClean="0"/>
              <a:t>helft</a:t>
            </a:r>
            <a:r>
              <a:rPr lang="en-US" dirty="0" smtClean="0"/>
              <a:t> van de </a:t>
            </a:r>
            <a:r>
              <a:rPr lang="en-US" dirty="0" err="1" smtClean="0"/>
              <a:t>tijd</a:t>
            </a:r>
            <a:r>
              <a:rPr lang="en-US" dirty="0" smtClean="0"/>
              <a:t>; </a:t>
            </a:r>
            <a:r>
              <a:rPr lang="en-US" dirty="0" err="1" smtClean="0"/>
              <a:t>ontstaat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interferentie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gevallen</a:t>
            </a:r>
            <a:r>
              <a:rPr lang="en-US" dirty="0" smtClean="0"/>
              <a:t> </a:t>
            </a:r>
            <a:r>
              <a:rPr lang="en-US" dirty="0" err="1" smtClean="0"/>
              <a:t>waarbij</a:t>
            </a:r>
            <a:r>
              <a:rPr lang="en-US" dirty="0" smtClean="0"/>
              <a:t> we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keken</a:t>
            </a:r>
            <a:r>
              <a:rPr lang="en-US" dirty="0" smtClean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1664" y="5929233"/>
            <a:ext cx="814162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Het </a:t>
            </a:r>
            <a:r>
              <a:rPr lang="en-US" dirty="0" err="1" smtClean="0">
                <a:solidFill>
                  <a:srgbClr val="0000FF"/>
                </a:solidFill>
              </a:rPr>
              <a:t>vereist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waarneming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om</a:t>
            </a:r>
            <a:r>
              <a:rPr lang="en-US" dirty="0" smtClean="0">
                <a:solidFill>
                  <a:srgbClr val="0000FF"/>
                </a:solidFill>
              </a:rPr>
              <a:t> de quantum golf </a:t>
            </a:r>
            <a:r>
              <a:rPr lang="en-US" dirty="0" err="1" smtClean="0">
                <a:solidFill>
                  <a:srgbClr val="0000FF"/>
                </a:solidFill>
              </a:rPr>
              <a:t>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laten</a:t>
            </a:r>
            <a:r>
              <a:rPr lang="en-US" dirty="0" smtClean="0">
                <a:solidFill>
                  <a:srgbClr val="0000FF"/>
                </a:solidFill>
              </a:rPr>
              <a:t> “</a:t>
            </a:r>
            <a:r>
              <a:rPr lang="en-US" dirty="0" err="1" smtClean="0">
                <a:solidFill>
                  <a:srgbClr val="0000FF"/>
                </a:solidFill>
              </a:rPr>
              <a:t>instorten</a:t>
            </a:r>
            <a:r>
              <a:rPr lang="en-US" dirty="0" smtClean="0">
                <a:solidFill>
                  <a:srgbClr val="0000FF"/>
                </a:solidFill>
              </a:rPr>
              <a:t>” </a:t>
            </a:r>
            <a:r>
              <a:rPr lang="en-US" dirty="0" err="1" smtClean="0">
                <a:solidFill>
                  <a:srgbClr val="0000FF"/>
                </a:solidFill>
              </a:rPr>
              <a:t>naar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realiteit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Zolang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geen</a:t>
            </a:r>
            <a:r>
              <a:rPr lang="en-US" dirty="0" smtClean="0">
                <a:solidFill>
                  <a:srgbClr val="0000FF"/>
                </a:solidFill>
              </a:rPr>
              <a:t> meting </a:t>
            </a:r>
            <a:r>
              <a:rPr lang="en-US" dirty="0" err="1" smtClean="0">
                <a:solidFill>
                  <a:srgbClr val="0000FF"/>
                </a:solidFill>
              </a:rPr>
              <a:t>gedaan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wordt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houdt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golffunctie</a:t>
            </a:r>
            <a:r>
              <a:rPr lang="en-US" dirty="0" smtClean="0">
                <a:solidFill>
                  <a:srgbClr val="0000FF"/>
                </a:solidFill>
              </a:rPr>
              <a:t> “</a:t>
            </a:r>
            <a:r>
              <a:rPr lang="en-US" dirty="0" err="1" smtClean="0">
                <a:solidFill>
                  <a:srgbClr val="0000FF"/>
                </a:solidFill>
              </a:rPr>
              <a:t>alle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opties</a:t>
            </a:r>
            <a:r>
              <a:rPr lang="en-US" dirty="0" smtClean="0">
                <a:solidFill>
                  <a:srgbClr val="0000FF"/>
                </a:solidFill>
              </a:rPr>
              <a:t> open”.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869" y="658548"/>
            <a:ext cx="835960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we </a:t>
            </a:r>
            <a:r>
              <a:rPr lang="en-US" dirty="0" err="1" smtClean="0">
                <a:solidFill>
                  <a:srgbClr val="660066"/>
                </a:solidFill>
              </a:rPr>
              <a:t>kijken</a:t>
            </a:r>
            <a:r>
              <a:rPr lang="en-US" dirty="0" smtClean="0">
                <a:solidFill>
                  <a:srgbClr val="660066"/>
                </a:solidFill>
              </a:rPr>
              <a:t> door </a:t>
            </a:r>
            <a:r>
              <a:rPr lang="en-US" dirty="0" err="1" smtClean="0">
                <a:solidFill>
                  <a:srgbClr val="660066"/>
                </a:solidFill>
              </a:rPr>
              <a:t>welke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spleet</a:t>
            </a:r>
            <a:r>
              <a:rPr lang="en-US" dirty="0" smtClean="0">
                <a:solidFill>
                  <a:srgbClr val="660066"/>
                </a:solidFill>
              </a:rPr>
              <a:t> de </a:t>
            </a:r>
            <a:r>
              <a:rPr lang="en-US" dirty="0" err="1" smtClean="0">
                <a:solidFill>
                  <a:srgbClr val="660066"/>
                </a:solidFill>
              </a:rPr>
              <a:t>elektronen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gaan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vernietigen</a:t>
            </a:r>
            <a:r>
              <a:rPr lang="en-US" dirty="0" smtClean="0">
                <a:solidFill>
                  <a:srgbClr val="660066"/>
                </a:solidFill>
              </a:rPr>
              <a:t> we de </a:t>
            </a:r>
            <a:r>
              <a:rPr lang="en-US" dirty="0" err="1" smtClean="0">
                <a:solidFill>
                  <a:srgbClr val="660066"/>
                </a:solidFill>
              </a:rPr>
              <a:t>interferentie</a:t>
            </a:r>
            <a:r>
              <a:rPr lang="en-US" dirty="0" smtClean="0">
                <a:solidFill>
                  <a:srgbClr val="660066"/>
                </a:solidFill>
              </a:rPr>
              <a:t>!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Nu </a:t>
            </a:r>
            <a:r>
              <a:rPr lang="en-US" dirty="0" err="1" smtClean="0">
                <a:solidFill>
                  <a:srgbClr val="660066"/>
                </a:solidFill>
              </a:rPr>
              <a:t>gedraagt</a:t>
            </a:r>
            <a:r>
              <a:rPr lang="en-US" dirty="0" smtClean="0">
                <a:solidFill>
                  <a:srgbClr val="660066"/>
                </a:solidFill>
              </a:rPr>
              <a:t> het </a:t>
            </a:r>
            <a:r>
              <a:rPr lang="en-US" dirty="0" err="1" smtClean="0">
                <a:solidFill>
                  <a:srgbClr val="660066"/>
                </a:solidFill>
              </a:rPr>
              <a:t>elektron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zich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ineens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een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klassiek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deeltje</a:t>
            </a:r>
            <a:r>
              <a:rPr lang="en-US" dirty="0" smtClean="0">
                <a:solidFill>
                  <a:srgbClr val="660066"/>
                </a:solidFill>
              </a:rPr>
              <a:t> (“</a:t>
            </a:r>
            <a:r>
              <a:rPr lang="en-US" dirty="0" err="1" smtClean="0">
                <a:solidFill>
                  <a:srgbClr val="660066"/>
                </a:solidFill>
              </a:rPr>
              <a:t>kogel</a:t>
            </a:r>
            <a:r>
              <a:rPr lang="en-US" dirty="0" smtClean="0">
                <a:solidFill>
                  <a:srgbClr val="660066"/>
                </a:solidFill>
              </a:rPr>
              <a:t>”).</a:t>
            </a:r>
          </a:p>
        </p:txBody>
      </p:sp>
    </p:spTree>
    <p:extLst>
      <p:ext uri="{BB962C8B-B14F-4D97-AF65-F5344CB8AC3E}">
        <p14:creationId xmlns:p14="http://schemas.microsoft.com/office/powerpoint/2010/main" val="341141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Golf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Dualiteit</a:t>
            </a:r>
            <a:endParaRPr lang="en-US" dirty="0"/>
          </a:p>
        </p:txBody>
      </p:sp>
      <p:pic>
        <p:nvPicPr>
          <p:cNvPr id="4" name="Picture 3" descr="Wave-Particle-P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5" y="954226"/>
            <a:ext cx="9041735" cy="48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8821" y="5929141"/>
            <a:ext cx="6241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We </a:t>
            </a:r>
            <a:r>
              <a:rPr lang="en-US" dirty="0" err="1" smtClean="0">
                <a:solidFill>
                  <a:srgbClr val="660066"/>
                </a:solidFill>
              </a:rPr>
              <a:t>kunnen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nog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verder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gaan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om</a:t>
            </a:r>
            <a:r>
              <a:rPr lang="en-US" dirty="0" smtClean="0">
                <a:solidFill>
                  <a:srgbClr val="660066"/>
                </a:solidFill>
              </a:rPr>
              <a:t> de </a:t>
            </a:r>
            <a:r>
              <a:rPr lang="en-US" dirty="0" err="1" smtClean="0">
                <a:solidFill>
                  <a:srgbClr val="660066"/>
                </a:solidFill>
              </a:rPr>
              <a:t>natuur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te</a:t>
            </a:r>
            <a:r>
              <a:rPr lang="en-US" dirty="0" smtClean="0">
                <a:solidFill>
                  <a:srgbClr val="660066"/>
                </a:solidFill>
              </a:rPr>
              <a:t> slim </a:t>
            </a:r>
            <a:r>
              <a:rPr lang="en-US" dirty="0" err="1" smtClean="0">
                <a:solidFill>
                  <a:srgbClr val="660066"/>
                </a:solidFill>
              </a:rPr>
              <a:t>af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te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zijn</a:t>
            </a:r>
            <a:r>
              <a:rPr lang="en-US" dirty="0" smtClean="0">
                <a:solidFill>
                  <a:srgbClr val="660066"/>
                </a:solidFill>
              </a:rPr>
              <a:t>…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… maar </a:t>
            </a:r>
            <a:r>
              <a:rPr lang="en-US" dirty="0" err="1" smtClean="0">
                <a:solidFill>
                  <a:srgbClr val="660066"/>
                </a:solidFill>
              </a:rPr>
              <a:t>zullen</a:t>
            </a:r>
            <a:r>
              <a:rPr lang="en-US" dirty="0" smtClean="0">
                <a:solidFill>
                  <a:srgbClr val="660066"/>
                </a:solidFill>
              </a:rPr>
              <a:t> de bizarre </a:t>
            </a:r>
            <a:r>
              <a:rPr lang="en-US" dirty="0" err="1" smtClean="0">
                <a:solidFill>
                  <a:srgbClr val="660066"/>
                </a:solidFill>
              </a:rPr>
              <a:t>consequenties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onder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ogen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moeten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zien</a:t>
            </a:r>
            <a:r>
              <a:rPr lang="en-US" dirty="0" smtClean="0">
                <a:solidFill>
                  <a:srgbClr val="660066"/>
                </a:solidFill>
              </a:rPr>
              <a:t>. 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8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9325" y="5001134"/>
            <a:ext cx="6650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“Your theory is crazy, but not crazy enough to be true.”</a:t>
            </a:r>
          </a:p>
          <a:p>
            <a:pPr>
              <a:buFontTx/>
              <a:buChar char="-"/>
            </a:pPr>
            <a:r>
              <a:rPr lang="en-US" dirty="0" err="1" smtClean="0"/>
              <a:t>Niels</a:t>
            </a:r>
            <a:r>
              <a:rPr lang="en-US" dirty="0" smtClean="0"/>
              <a:t> Bohr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“I don’t like it, and I’m sorry I ever had anything to do with it.”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dirty="0" smtClean="0"/>
              <a:t>Erwin Schrödinger</a:t>
            </a:r>
          </a:p>
        </p:txBody>
      </p:sp>
      <p:pic>
        <p:nvPicPr>
          <p:cNvPr id="3" name="Picture 2" descr="Schrod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215" y="1304903"/>
            <a:ext cx="2596113" cy="3479327"/>
          </a:xfrm>
          <a:prstGeom prst="rect">
            <a:avLst/>
          </a:prstGeom>
        </p:spPr>
      </p:pic>
      <p:pic>
        <p:nvPicPr>
          <p:cNvPr id="4" name="Picture 3" descr="Niels_Bo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53" y="1186021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76553" y="4280358"/>
            <a:ext cx="1364476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Niels</a:t>
            </a:r>
            <a:r>
              <a:rPr lang="en-US" sz="2200" dirty="0" smtClean="0"/>
              <a:t> Bohr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5413017" y="4266987"/>
            <a:ext cx="2276247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Erwin Schrödinger</a:t>
            </a:r>
            <a:endParaRPr lang="en-US" sz="22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0636"/>
          </a:xfrm>
        </p:spPr>
        <p:txBody>
          <a:bodyPr/>
          <a:lstStyle/>
          <a:p>
            <a:r>
              <a:rPr lang="en-US" dirty="0" err="1" smtClean="0"/>
              <a:t>Filosofische</a:t>
            </a:r>
            <a:r>
              <a:rPr lang="en-US" dirty="0" smtClean="0"/>
              <a:t> </a:t>
            </a:r>
            <a:r>
              <a:rPr lang="en-US" dirty="0" err="1" smtClean="0"/>
              <a:t>Aspecten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2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</a:t>
            </a:r>
            <a:r>
              <a:rPr lang="en-US" dirty="0" err="1" smtClean="0"/>
              <a:t>Mechanica</a:t>
            </a:r>
            <a:r>
              <a:rPr lang="en-US" dirty="0" smtClean="0"/>
              <a:t> </a:t>
            </a:r>
            <a:r>
              <a:rPr lang="en-US" dirty="0" err="1" smtClean="0"/>
              <a:t>Geschiedenis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227721" y="394429"/>
            <a:ext cx="2849051" cy="2585109"/>
            <a:chOff x="227721" y="394429"/>
            <a:chExt cx="2849051" cy="2585109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21" y="731262"/>
              <a:ext cx="1636939" cy="224827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19160" y="394429"/>
              <a:ext cx="1957611" cy="646331"/>
            </a:xfrm>
            <a:prstGeom prst="wedgeEllipseCallout">
              <a:avLst>
                <a:gd name="adj1" fmla="val -38247"/>
                <a:gd name="adj2" fmla="val 107396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19160" y="394429"/>
              <a:ext cx="1957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90"/>
                  </a:solidFill>
                </a:rPr>
                <a:t>Licht</a:t>
              </a:r>
              <a:r>
                <a:rPr lang="en-US" dirty="0" smtClean="0">
                  <a:solidFill>
                    <a:srgbClr val="000090"/>
                  </a:solidFill>
                </a:rPr>
                <a:t> is </a:t>
              </a:r>
              <a:r>
                <a:rPr lang="en-US" dirty="0" err="1" smtClean="0">
                  <a:solidFill>
                    <a:srgbClr val="000090"/>
                  </a:solidFill>
                </a:rPr>
                <a:t>een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stroom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 van </a:t>
              </a:r>
              <a:r>
                <a:rPr lang="en-US" dirty="0" err="1" smtClean="0">
                  <a:solidFill>
                    <a:srgbClr val="000090"/>
                  </a:solidFill>
                </a:rPr>
                <a:t>deeltjes</a:t>
              </a:r>
              <a:endParaRPr lang="en-US" i="1" dirty="0">
                <a:solidFill>
                  <a:srgbClr val="00009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3096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CCE"/>
                  </a:solidFill>
                </a:rPr>
                <a:t>Isaac Newton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91095" y="1510810"/>
            <a:ext cx="2700222" cy="2198686"/>
            <a:chOff x="2091095" y="1510810"/>
            <a:chExt cx="2700222" cy="219868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379579" y="1510810"/>
              <a:ext cx="2348871" cy="646331"/>
            </a:xfrm>
            <a:prstGeom prst="wedgeEllipseCallout">
              <a:avLst>
                <a:gd name="adj1" fmla="val -31565"/>
                <a:gd name="adj2" fmla="val 119581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270223" y="1549315"/>
              <a:ext cx="2521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90"/>
                  </a:solidFill>
                </a:rPr>
                <a:t>Licht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wordt</a:t>
              </a:r>
              <a:r>
                <a:rPr lang="en-US" i="1" dirty="0" smtClean="0">
                  <a:solidFill>
                    <a:srgbClr val="000090"/>
                  </a:solidFill>
                </a:rPr>
                <a:t>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uitgezonden</a:t>
              </a:r>
              <a:endParaRPr lang="en-US" i="1" dirty="0">
                <a:solidFill>
                  <a:srgbClr val="00009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in quanta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70223" y="3329204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CCE"/>
                  </a:solidFill>
                </a:rPr>
                <a:t>Max Planck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39512" y="3524748"/>
            <a:ext cx="1678398" cy="3059297"/>
            <a:chOff x="139512" y="3524748"/>
            <a:chExt cx="1678398" cy="3059297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139512" y="3524748"/>
              <a:ext cx="1636939" cy="857367"/>
            </a:xfrm>
            <a:prstGeom prst="wedgeEllipseCallout">
              <a:avLst>
                <a:gd name="adj1" fmla="val 12076"/>
                <a:gd name="adj2" fmla="val 104326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27721" y="3650426"/>
              <a:ext cx="1489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90"/>
                  </a:solidFill>
                </a:rPr>
                <a:t>Licht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bestaat</a:t>
              </a:r>
              <a:r>
                <a:rPr lang="en-US" i="1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uit</a:t>
              </a:r>
              <a:r>
                <a:rPr lang="en-US" dirty="0" smtClean="0">
                  <a:solidFill>
                    <a:srgbClr val="000090"/>
                  </a:solidFill>
                </a:rPr>
                <a:t>  quanta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4361" y="6214713"/>
              <a:ext cx="14035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CCE"/>
                  </a:solidFill>
                </a:rPr>
                <a:t>Albert Einstein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02201" y="3876780"/>
            <a:ext cx="2136129" cy="2713120"/>
            <a:chOff x="1902201" y="3876780"/>
            <a:chExt cx="2136129" cy="2713120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091095" y="3876780"/>
              <a:ext cx="1947235" cy="776827"/>
            </a:xfrm>
            <a:prstGeom prst="wedgeEllipseCallout">
              <a:avLst>
                <a:gd name="adj1" fmla="val -8468"/>
                <a:gd name="adj2" fmla="val 114136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270191" y="3876780"/>
              <a:ext cx="1753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90"/>
                  </a:solidFill>
                </a:rPr>
                <a:t>Ja</a:t>
              </a:r>
              <a:r>
                <a:rPr lang="en-US" dirty="0" smtClean="0">
                  <a:solidFill>
                    <a:srgbClr val="000090"/>
                  </a:solidFill>
                </a:rPr>
                <a:t>, want</a:t>
              </a:r>
              <a:r>
                <a:rPr lang="en-US" dirty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fotonen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kunnen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botsen</a:t>
              </a:r>
              <a:r>
                <a:rPr lang="en-US" dirty="0" smtClean="0">
                  <a:solidFill>
                    <a:srgbClr val="000090"/>
                  </a:solidFill>
                </a:rPr>
                <a:t>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2201" y="6232045"/>
              <a:ext cx="1548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CCE"/>
                  </a:solidFill>
                </a:rPr>
                <a:t>Arthur Compton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400261" y="3576133"/>
            <a:ext cx="2473332" cy="3013767"/>
            <a:chOff x="6400261" y="3576133"/>
            <a:chExt cx="2473332" cy="301376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261" y="4057681"/>
              <a:ext cx="1790458" cy="2532219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6909455" y="3576133"/>
              <a:ext cx="1964138" cy="946978"/>
            </a:xfrm>
            <a:prstGeom prst="wedgeEllipseCallout">
              <a:avLst>
                <a:gd name="adj1" fmla="val -20399"/>
                <a:gd name="adj2" fmla="val 9858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6936947" y="3588381"/>
              <a:ext cx="18789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90"/>
                  </a:solidFill>
                </a:rPr>
                <a:t>Deeltjes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zijn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waaschijnlijkheids</a:t>
              </a:r>
              <a:r>
                <a:rPr lang="en-US" i="1" dirty="0" smtClean="0">
                  <a:solidFill>
                    <a:srgbClr val="000090"/>
                  </a:solidFill>
                </a:rPr>
                <a:t>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golven</a:t>
              </a:r>
              <a:endParaRPr lang="en-US" i="1" dirty="0" smtClean="0">
                <a:solidFill>
                  <a:srgbClr val="00009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09468" y="621471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FCCE"/>
                  </a:solidFill>
                </a:rPr>
                <a:t>Niels</a:t>
              </a:r>
              <a:r>
                <a:rPr lang="en-US" sz="1600" dirty="0" smtClean="0">
                  <a:solidFill>
                    <a:srgbClr val="FFFCCE"/>
                  </a:solidFill>
                </a:rPr>
                <a:t> Bohr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357885" y="420175"/>
            <a:ext cx="3147314" cy="2535003"/>
            <a:chOff x="3357885" y="420175"/>
            <a:chExt cx="3147314" cy="2535003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4600" y="731262"/>
              <a:ext cx="1595661" cy="2223916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377951" y="442538"/>
              <a:ext cx="2029330" cy="900967"/>
            </a:xfrm>
            <a:prstGeom prst="wedgeEllipseCallout">
              <a:avLst>
                <a:gd name="adj1" fmla="val 53804"/>
                <a:gd name="adj2" fmla="val 3831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7885" y="420175"/>
              <a:ext cx="19969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Net </a:t>
              </a:r>
              <a:r>
                <a:rPr lang="en-US" dirty="0" err="1" smtClean="0">
                  <a:solidFill>
                    <a:srgbClr val="000090"/>
                  </a:solidFill>
                </a:rPr>
                <a:t>als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geluid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bestaat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licht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</a:rPr>
                <a:t>u</a:t>
              </a:r>
              <a:r>
                <a:rPr lang="en-US" dirty="0" err="1" smtClean="0">
                  <a:solidFill>
                    <a:srgbClr val="000090"/>
                  </a:solidFill>
                </a:rPr>
                <a:t>it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golven</a:t>
              </a:r>
              <a:endParaRPr lang="en-US" i="1" dirty="0" smtClean="0">
                <a:solidFill>
                  <a:srgbClr val="00009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28451" y="2585846"/>
              <a:ext cx="1776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FCCE"/>
                  </a:solidFill>
                </a:rPr>
                <a:t>Christiaan</a:t>
              </a:r>
              <a:r>
                <a:rPr lang="en-US" sz="1600" dirty="0" smtClean="0">
                  <a:solidFill>
                    <a:srgbClr val="FFFCCE"/>
                  </a:solidFill>
                </a:rPr>
                <a:t> Huygens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30572" y="406284"/>
            <a:ext cx="2407444" cy="2548894"/>
            <a:chOff x="6530572" y="406284"/>
            <a:chExt cx="2407444" cy="2548894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0572" y="770641"/>
              <a:ext cx="1723826" cy="2184537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154610" y="416129"/>
              <a:ext cx="1768107" cy="646331"/>
            </a:xfrm>
            <a:prstGeom prst="wedgeEllipseCallout">
              <a:avLst>
                <a:gd name="adj1" fmla="val -26275"/>
                <a:gd name="adj2" fmla="val 11484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141919" y="406284"/>
              <a:ext cx="17960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90"/>
                  </a:solidFill>
                </a:rPr>
                <a:t>Ja</a:t>
              </a:r>
              <a:r>
                <a:rPr lang="en-US" dirty="0" smtClean="0">
                  <a:solidFill>
                    <a:srgbClr val="000090"/>
                  </a:solidFill>
                </a:rPr>
                <a:t>, want </a:t>
              </a:r>
              <a:r>
                <a:rPr lang="en-US" dirty="0" err="1" smtClean="0">
                  <a:solidFill>
                    <a:srgbClr val="000090"/>
                  </a:solidFill>
                </a:rPr>
                <a:t>licht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kan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interfereren</a:t>
              </a:r>
              <a:endParaRPr lang="en-US" i="1" dirty="0">
                <a:solidFill>
                  <a:srgbClr val="00009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73439" y="2568969"/>
              <a:ext cx="1394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CCE"/>
                  </a:solidFill>
                </a:rPr>
                <a:t>Thomas Young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201637" y="3138742"/>
            <a:ext cx="2936972" cy="3108908"/>
            <a:chOff x="4201637" y="3138742"/>
            <a:chExt cx="2936972" cy="3108908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1637" y="4146196"/>
              <a:ext cx="1654688" cy="210145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4969213" y="3138742"/>
              <a:ext cx="2169396" cy="1007453"/>
            </a:xfrm>
            <a:prstGeom prst="wedgeEllipseCallout">
              <a:avLst>
                <a:gd name="adj1" fmla="val -40971"/>
                <a:gd name="adj2" fmla="val 8967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53137" y="5758277"/>
              <a:ext cx="14978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CCE"/>
                  </a:solidFill>
                </a:rPr>
                <a:t>Louis de Broglie</a:t>
              </a:r>
              <a:endParaRPr lang="en-US" sz="1600" dirty="0">
                <a:solidFill>
                  <a:srgbClr val="FFFCC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9213" y="3220429"/>
              <a:ext cx="21693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90"/>
                  </a:solidFill>
                </a:rPr>
                <a:t>Deeltjes</a:t>
              </a:r>
              <a:r>
                <a:rPr lang="en-US" dirty="0" smtClean="0">
                  <a:solidFill>
                    <a:srgbClr val="000090"/>
                  </a:solidFill>
                </a:rPr>
                <a:t>  </a:t>
              </a:r>
              <a:r>
                <a:rPr lang="en-US" dirty="0" err="1" smtClean="0">
                  <a:solidFill>
                    <a:srgbClr val="000090"/>
                  </a:solidFill>
                </a:rPr>
                <a:t>hebben</a:t>
              </a:r>
              <a:r>
                <a:rPr lang="en-US" dirty="0" smtClean="0">
                  <a:solidFill>
                    <a:srgbClr val="000090"/>
                  </a:solidFill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</a:rPr>
                <a:t>een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ctr"/>
              <a:r>
                <a:rPr lang="en-US" i="1" dirty="0" smtClean="0">
                  <a:solidFill>
                    <a:srgbClr val="000090"/>
                  </a:solidFill>
                </a:rPr>
                <a:t>golf </a:t>
              </a:r>
              <a:r>
                <a:rPr lang="en-US" i="1" dirty="0" err="1" smtClean="0">
                  <a:solidFill>
                    <a:srgbClr val="000090"/>
                  </a:solidFill>
                </a:rPr>
                <a:t>karakter</a:t>
              </a:r>
              <a:r>
                <a:rPr lang="en-US" dirty="0" smtClean="0">
                  <a:solidFill>
                    <a:srgbClr val="000090"/>
                  </a:solidFill>
                </a:rPr>
                <a:t>:</a:t>
              </a:r>
              <a:r>
                <a:rPr lang="en-US" dirty="0" smtClean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 smtClean="0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 smtClean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</a:rPr>
                <a:t>= </a:t>
              </a:r>
              <a:r>
                <a:rPr lang="en-US" dirty="0" err="1" smtClean="0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10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Twee-</a:t>
            </a:r>
            <a:r>
              <a:rPr lang="en-US" dirty="0" err="1" smtClean="0"/>
              <a:t>Spleten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6715" y="1252910"/>
            <a:ext cx="4462280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err="1" smtClean="0">
                <a:solidFill>
                  <a:srgbClr val="0000FF"/>
                </a:solidFill>
              </a:rPr>
              <a:t>Geval</a:t>
            </a:r>
            <a:r>
              <a:rPr lang="en-US" sz="2400" u="sng" dirty="0" smtClean="0">
                <a:solidFill>
                  <a:srgbClr val="0000FF"/>
                </a:solidFill>
              </a:rPr>
              <a:t> 5: 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Het </a:t>
            </a:r>
            <a:r>
              <a:rPr lang="en-US" sz="2400" dirty="0" err="1" smtClean="0">
                <a:solidFill>
                  <a:srgbClr val="0000FF"/>
                </a:solidFill>
              </a:rPr>
              <a:t>Uitgestelde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</a:t>
            </a:r>
            <a:r>
              <a:rPr lang="en-US" sz="2400" dirty="0" err="1" smtClean="0">
                <a:solidFill>
                  <a:srgbClr val="0000FF"/>
                </a:solidFill>
              </a:rPr>
              <a:t>euze</a:t>
            </a:r>
            <a:r>
              <a:rPr lang="en-US" sz="2400" dirty="0" smtClean="0">
                <a:solidFill>
                  <a:srgbClr val="0000FF"/>
                </a:solidFill>
              </a:rPr>
              <a:t> Experiment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6" descr="PruuskeBinn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44" y="3000175"/>
            <a:ext cx="4232686" cy="317596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PruuskeBui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72" y="3000175"/>
            <a:ext cx="2381975" cy="317596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42656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Wheeler’s </a:t>
            </a:r>
            <a:r>
              <a:rPr lang="en-US" dirty="0" err="1" smtClean="0"/>
              <a:t>Suggestie</a:t>
            </a:r>
            <a:r>
              <a:rPr lang="en-US" dirty="0" smtClean="0"/>
              <a:t> (1978)</a:t>
            </a:r>
            <a:endParaRPr lang="en-US" dirty="0"/>
          </a:p>
        </p:txBody>
      </p:sp>
      <p:pic>
        <p:nvPicPr>
          <p:cNvPr id="6" name="Picture 5" descr="JohnWhee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989" y="605866"/>
            <a:ext cx="2066696" cy="236943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3020" y="624059"/>
            <a:ext cx="405143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000090"/>
                </a:solidFill>
              </a:rPr>
              <a:t>John Wheeler (1911 – 2008):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Bekend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vanwege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zijn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werk</a:t>
            </a:r>
            <a:r>
              <a:rPr lang="en-US" dirty="0" smtClean="0">
                <a:solidFill>
                  <a:srgbClr val="000090"/>
                </a:solidFill>
              </a:rPr>
              <a:t> met </a:t>
            </a:r>
            <a:r>
              <a:rPr lang="en-US" dirty="0" err="1" smtClean="0">
                <a:solidFill>
                  <a:srgbClr val="000090"/>
                </a:solidFill>
              </a:rPr>
              <a:t>gravitatie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(Black holes – quantum gravity)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530" y="1653507"/>
            <a:ext cx="553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Vervang</a:t>
            </a:r>
            <a:r>
              <a:rPr lang="en-US" dirty="0" smtClean="0"/>
              <a:t> </a:t>
            </a:r>
            <a:r>
              <a:rPr lang="en-US" dirty="0" err="1" smtClean="0"/>
              <a:t>detectoren</a:t>
            </a:r>
            <a:r>
              <a:rPr lang="en-US" dirty="0" smtClean="0"/>
              <a:t> D</a:t>
            </a:r>
            <a:r>
              <a:rPr lang="en-US" baseline="-25000" dirty="0" smtClean="0"/>
              <a:t>1</a:t>
            </a:r>
            <a:r>
              <a:rPr lang="en-US" dirty="0" smtClean="0"/>
              <a:t> and D</a:t>
            </a:r>
            <a:r>
              <a:rPr lang="en-US" baseline="-25000" dirty="0" smtClean="0"/>
              <a:t>2</a:t>
            </a:r>
            <a:r>
              <a:rPr lang="en-US" dirty="0" smtClean="0"/>
              <a:t> door </a:t>
            </a:r>
            <a:r>
              <a:rPr lang="en-US" dirty="0" err="1" smtClean="0"/>
              <a:t>telescopen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/>
              <a:t> die </a:t>
            </a:r>
            <a:r>
              <a:rPr lang="en-US" dirty="0" err="1" smtClean="0"/>
              <a:t>gericht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op </a:t>
            </a:r>
            <a:r>
              <a:rPr lang="en-US" dirty="0" err="1" smtClean="0"/>
              <a:t>spleten</a:t>
            </a:r>
            <a:r>
              <a:rPr lang="en-US" dirty="0" smtClean="0"/>
              <a:t> 1 and 2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188493" y="3234865"/>
            <a:ext cx="3543906" cy="2968297"/>
            <a:chOff x="326073" y="3054673"/>
            <a:chExt cx="3852815" cy="3148489"/>
          </a:xfrm>
        </p:grpSpPr>
        <p:pic>
          <p:nvPicPr>
            <p:cNvPr id="4" name="Picture 3" descr="FeynmanLightSourc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530" y="3475120"/>
              <a:ext cx="3526429" cy="25863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26073" y="3054673"/>
              <a:ext cx="3852815" cy="314848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3925161" y="4483501"/>
            <a:ext cx="489956" cy="3301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498" y="2408630"/>
            <a:ext cx="512278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gebeurd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we </a:t>
            </a:r>
            <a:r>
              <a:rPr lang="en-US" b="1" i="1" dirty="0" err="1" smtClean="0">
                <a:solidFill>
                  <a:srgbClr val="0000FF"/>
                </a:solidFill>
              </a:rPr>
              <a:t>achteraf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reconstrueren</a:t>
            </a:r>
            <a:r>
              <a:rPr lang="en-US" dirty="0" smtClean="0">
                <a:solidFill>
                  <a:srgbClr val="0000FF"/>
                </a:solidFill>
              </a:rPr>
              <a:t> of het </a:t>
            </a:r>
            <a:r>
              <a:rPr lang="en-US" dirty="0" err="1" smtClean="0">
                <a:solidFill>
                  <a:srgbClr val="0000FF"/>
                </a:solidFill>
              </a:rPr>
              <a:t>elektron</a:t>
            </a:r>
            <a:r>
              <a:rPr lang="en-US" dirty="0" smtClean="0">
                <a:solidFill>
                  <a:srgbClr val="0000FF"/>
                </a:solidFill>
              </a:rPr>
              <a:t> door </a:t>
            </a:r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1 of </a:t>
            </a:r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2 is </a:t>
            </a:r>
            <a:r>
              <a:rPr lang="en-US" dirty="0" err="1" smtClean="0">
                <a:solidFill>
                  <a:srgbClr val="0000FF"/>
                </a:solidFill>
              </a:rPr>
              <a:t>gegaan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 descr="FeynmanSlitWheele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280" y="3234865"/>
            <a:ext cx="4200515" cy="296829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056939" y="3784312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56939" y="4813684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1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ynmanSlitWheel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2" y="1920429"/>
            <a:ext cx="4200515" cy="296829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Wheeler’s </a:t>
            </a:r>
            <a:r>
              <a:rPr lang="en-US" dirty="0" err="1" smtClean="0"/>
              <a:t>Uitgestelde</a:t>
            </a:r>
            <a:r>
              <a:rPr lang="en-US" dirty="0" smtClean="0"/>
              <a:t> </a:t>
            </a:r>
            <a:r>
              <a:rPr lang="en-US" dirty="0" err="1" smtClean="0"/>
              <a:t>Keuze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4" name="Picture 3" descr="basic_delayed_cho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39180" y="1811732"/>
            <a:ext cx="3449378" cy="318948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7006" y="707711"/>
            <a:ext cx="7346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door het </a:t>
            </a:r>
            <a:r>
              <a:rPr lang="en-US" dirty="0" err="1" smtClean="0"/>
              <a:t>scherm</a:t>
            </a:r>
            <a:r>
              <a:rPr lang="en-US" dirty="0" smtClean="0"/>
              <a:t> </a:t>
            </a:r>
            <a:r>
              <a:rPr lang="en-US" dirty="0" err="1" smtClean="0"/>
              <a:t>doorzichtig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elektronen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</a:t>
            </a:r>
            <a:r>
              <a:rPr lang="en-US" dirty="0" err="1" smtClean="0"/>
              <a:t>beslissen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pas </a:t>
            </a:r>
            <a:r>
              <a:rPr lang="en-US" b="1" i="1" dirty="0" err="1" smtClean="0"/>
              <a:t>nadat</a:t>
            </a:r>
            <a:r>
              <a:rPr lang="en-US" dirty="0" smtClean="0"/>
              <a:t> the </a:t>
            </a:r>
            <a:r>
              <a:rPr lang="en-US" dirty="0" err="1" smtClean="0"/>
              <a:t>elektronen</a:t>
            </a:r>
            <a:r>
              <a:rPr lang="en-US" dirty="0" smtClean="0"/>
              <a:t> de </a:t>
            </a:r>
            <a:r>
              <a:rPr lang="en-US" dirty="0" err="1" smtClean="0"/>
              <a:t>spleten</a:t>
            </a:r>
            <a:r>
              <a:rPr lang="en-US" dirty="0" smtClean="0"/>
              <a:t> </a:t>
            </a:r>
            <a:r>
              <a:rPr lang="en-US" dirty="0" err="1" smtClean="0"/>
              <a:t>gepasseerd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2219" y="5480235"/>
            <a:ext cx="7045518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zullen</a:t>
            </a:r>
            <a:r>
              <a:rPr lang="en-US" dirty="0" smtClean="0">
                <a:solidFill>
                  <a:srgbClr val="0000FF"/>
                </a:solidFill>
              </a:rPr>
              <a:t> we </a:t>
            </a:r>
            <a:r>
              <a:rPr lang="en-US" dirty="0" err="1" smtClean="0">
                <a:solidFill>
                  <a:srgbClr val="0000FF"/>
                </a:solidFill>
              </a:rPr>
              <a:t>zien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golf </a:t>
            </a:r>
            <a:r>
              <a:rPr lang="en-US" dirty="0" err="1" smtClean="0">
                <a:solidFill>
                  <a:srgbClr val="0000FF"/>
                </a:solidFill>
              </a:rPr>
              <a:t>interferentie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patroon</a:t>
            </a:r>
            <a:r>
              <a:rPr lang="en-US" dirty="0" smtClean="0">
                <a:solidFill>
                  <a:srgbClr val="0000FF"/>
                </a:solidFill>
              </a:rPr>
              <a:t> of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kogel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niet-interferentie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patroon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6064" y="2459475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064" y="3488847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219" y="6167982"/>
            <a:ext cx="74482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Antwoord</a:t>
            </a:r>
            <a:r>
              <a:rPr lang="en-US" dirty="0" smtClean="0"/>
              <a:t>: “</a:t>
            </a:r>
            <a:r>
              <a:rPr lang="en-US" dirty="0" err="1" smtClean="0"/>
              <a:t>Kogels</a:t>
            </a:r>
            <a:r>
              <a:rPr lang="en-US" dirty="0" smtClean="0"/>
              <a:t>”. We </a:t>
            </a:r>
            <a:r>
              <a:rPr lang="en-US" dirty="0" err="1" smtClean="0"/>
              <a:t>hebben</a:t>
            </a:r>
            <a:r>
              <a:rPr lang="en-US" dirty="0" smtClean="0"/>
              <a:t> het </a:t>
            </a:r>
            <a:r>
              <a:rPr lang="en-US" dirty="0" err="1" smtClean="0"/>
              <a:t>interferentiepatroon</a:t>
            </a:r>
            <a:r>
              <a:rPr lang="en-US" dirty="0" smtClean="0"/>
              <a:t> </a:t>
            </a:r>
            <a:r>
              <a:rPr lang="en-US" dirty="0" err="1" smtClean="0"/>
              <a:t>alsnog</a:t>
            </a:r>
            <a:r>
              <a:rPr lang="en-US" dirty="0" smtClean="0"/>
              <a:t> </a:t>
            </a:r>
            <a:r>
              <a:rPr lang="en-US" dirty="0" err="1" smtClean="0"/>
              <a:t>vernietigd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1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Wheeler’s </a:t>
            </a:r>
            <a:r>
              <a:rPr lang="en-US" dirty="0" err="1" smtClean="0"/>
              <a:t>idee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4722" y="644577"/>
            <a:ext cx="673774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we nu de </a:t>
            </a:r>
            <a:r>
              <a:rPr lang="en-US" dirty="0" err="1" smtClean="0">
                <a:solidFill>
                  <a:srgbClr val="0000FF"/>
                </a:solidFill>
              </a:rPr>
              <a:t>afstand</a:t>
            </a:r>
            <a:r>
              <a:rPr lang="en-US" dirty="0" smtClean="0">
                <a:solidFill>
                  <a:srgbClr val="0000FF"/>
                </a:solidFill>
              </a:rPr>
              <a:t> van </a:t>
            </a:r>
            <a:r>
              <a:rPr lang="en-US" dirty="0" err="1" smtClean="0">
                <a:solidFill>
                  <a:srgbClr val="0000FF"/>
                </a:solidFill>
              </a:rPr>
              <a:t>spleet</a:t>
            </a:r>
            <a:r>
              <a:rPr lang="en-US" dirty="0" smtClean="0">
                <a:solidFill>
                  <a:srgbClr val="0000FF"/>
                </a:solidFill>
              </a:rPr>
              <a:t> tot </a:t>
            </a:r>
            <a:r>
              <a:rPr lang="en-US" dirty="0" err="1" smtClean="0">
                <a:solidFill>
                  <a:srgbClr val="0000FF"/>
                </a:solidFill>
              </a:rPr>
              <a:t>scherm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enorm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groot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dirty="0" err="1" smtClean="0">
                <a:solidFill>
                  <a:srgbClr val="0000FF"/>
                </a:solidFill>
              </a:rPr>
              <a:t>aken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255" y="5347501"/>
            <a:ext cx="603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Ofwel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Projecteer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beeld</a:t>
            </a:r>
            <a:r>
              <a:rPr lang="en-US" dirty="0" smtClean="0">
                <a:solidFill>
                  <a:srgbClr val="0000FF"/>
                </a:solidFill>
              </a:rPr>
              <a:t> van T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en T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op twee </a:t>
            </a:r>
            <a:r>
              <a:rPr lang="en-US" dirty="0" err="1" smtClean="0">
                <a:solidFill>
                  <a:srgbClr val="0000FF"/>
                </a:solidFill>
              </a:rPr>
              <a:t>aparte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schermen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Or:       </a:t>
            </a:r>
            <a:r>
              <a:rPr lang="en-US" dirty="0" err="1" smtClean="0">
                <a:solidFill>
                  <a:srgbClr val="0000FF"/>
                </a:solidFill>
              </a:rPr>
              <a:t>Combineer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beeld</a:t>
            </a:r>
            <a:r>
              <a:rPr lang="en-US" dirty="0" smtClean="0">
                <a:solidFill>
                  <a:srgbClr val="0000FF"/>
                </a:solidFill>
              </a:rPr>
              <a:t> van T</a:t>
            </a:r>
            <a:r>
              <a:rPr lang="en-US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en T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op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enkel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scherm</a:t>
            </a:r>
            <a:endParaRPr lang="en-US" dirty="0" smtClean="0">
              <a:solidFill>
                <a:srgbClr val="0000FF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21703" y="1672795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Galaxy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One </a:t>
              </a:r>
              <a:r>
                <a:rPr lang="en-US" dirty="0" err="1" smtClean="0"/>
                <a:t>scherm</a:t>
              </a:r>
              <a:r>
                <a:rPr lang="en-US" dirty="0" smtClean="0"/>
                <a:t> of twee </a:t>
              </a:r>
              <a:r>
                <a:rPr lang="en-US" dirty="0" err="1" smtClean="0"/>
                <a:t>schermen</a:t>
              </a:r>
              <a:endParaRPr lang="en-US" dirty="0" smtClean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 smtClean="0">
                  <a:solidFill>
                    <a:schemeClr val="accent1"/>
                  </a:solidFill>
                </a:rPr>
                <a:t>1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 smtClean="0">
                  <a:solidFill>
                    <a:schemeClr val="accent1"/>
                  </a:solidFill>
                </a:rPr>
                <a:t>2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3764" y="6267994"/>
            <a:ext cx="906426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90"/>
                </a:solidFill>
              </a:rPr>
              <a:t>Cruciaal</a:t>
            </a:r>
            <a:r>
              <a:rPr lang="en-US" i="1" dirty="0" smtClean="0">
                <a:solidFill>
                  <a:srgbClr val="000090"/>
                </a:solidFill>
              </a:rPr>
              <a:t> punt: </a:t>
            </a:r>
            <a:r>
              <a:rPr lang="en-US" dirty="0" smtClean="0">
                <a:solidFill>
                  <a:srgbClr val="000090"/>
                </a:solidFill>
              </a:rPr>
              <a:t>het </a:t>
            </a:r>
            <a:r>
              <a:rPr lang="en-US" dirty="0" err="1" smtClean="0">
                <a:solidFill>
                  <a:srgbClr val="000090"/>
                </a:solidFill>
              </a:rPr>
              <a:t>moet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i="1" dirty="0" err="1" smtClean="0">
                <a:solidFill>
                  <a:srgbClr val="000090"/>
                </a:solidFill>
              </a:rPr>
              <a:t>onmogelijk</a:t>
            </a:r>
            <a:r>
              <a:rPr lang="en-US" i="1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zijn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het </a:t>
            </a:r>
            <a:r>
              <a:rPr lang="en-US" dirty="0" err="1" smtClean="0">
                <a:solidFill>
                  <a:srgbClr val="000090"/>
                </a:solidFill>
              </a:rPr>
              <a:t>foton</a:t>
            </a:r>
            <a:r>
              <a:rPr lang="en-US" dirty="0" smtClean="0">
                <a:solidFill>
                  <a:srgbClr val="000090"/>
                </a:solidFill>
              </a:rPr>
              <a:t> pad </a:t>
            </a:r>
            <a:r>
              <a:rPr lang="en-US" dirty="0" err="1" smtClean="0">
                <a:solidFill>
                  <a:srgbClr val="000090"/>
                </a:solidFill>
              </a:rPr>
              <a:t>te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achterhalen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om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interferentie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te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zien</a:t>
            </a:r>
            <a:r>
              <a:rPr lang="en-US" dirty="0" smtClean="0">
                <a:solidFill>
                  <a:srgbClr val="000090"/>
                </a:solidFill>
              </a:rPr>
              <a:t>!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40487" y="5348927"/>
            <a:ext cx="2492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660066"/>
                </a:solidFill>
              </a:rPr>
              <a:t>QM: no </a:t>
            </a:r>
            <a:r>
              <a:rPr lang="en-US" dirty="0" err="1" smtClean="0">
                <a:solidFill>
                  <a:srgbClr val="660066"/>
                </a:solidFill>
              </a:rPr>
              <a:t>interferentie</a:t>
            </a:r>
            <a:r>
              <a:rPr lang="en-US" dirty="0" smtClean="0">
                <a:solidFill>
                  <a:srgbClr val="660066"/>
                </a:solidFill>
              </a:rPr>
              <a:t>!</a:t>
            </a:r>
          </a:p>
          <a:p>
            <a:r>
              <a:rPr lang="en-US" dirty="0" smtClean="0">
                <a:solidFill>
                  <a:srgbClr val="0032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3200"/>
                </a:solidFill>
              </a:rPr>
              <a:t>QM: </a:t>
            </a:r>
            <a:r>
              <a:rPr lang="en-US" dirty="0" err="1" smtClean="0">
                <a:solidFill>
                  <a:srgbClr val="003200"/>
                </a:solidFill>
              </a:rPr>
              <a:t>interferentie</a:t>
            </a:r>
            <a:r>
              <a:rPr lang="en-US" dirty="0" smtClean="0">
                <a:solidFill>
                  <a:srgbClr val="003200"/>
                </a:solidFill>
              </a:rPr>
              <a:t>!</a:t>
            </a:r>
            <a:endParaRPr lang="en-US" dirty="0">
              <a:solidFill>
                <a:srgbClr val="0032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9910" y="1090616"/>
            <a:ext cx="81546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Het twee-</a:t>
            </a:r>
            <a:r>
              <a:rPr lang="en-US" dirty="0" err="1" smtClean="0"/>
              <a:t>spleten</a:t>
            </a:r>
            <a:r>
              <a:rPr lang="en-US" dirty="0" smtClean="0"/>
              <a:t> experiment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gedaan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met </a:t>
            </a:r>
            <a:r>
              <a:rPr lang="en-US" dirty="0" err="1" smtClean="0"/>
              <a:t>fotonen</a:t>
            </a:r>
            <a:r>
              <a:rPr lang="en-US" dirty="0" smtClean="0"/>
              <a:t> </a:t>
            </a:r>
            <a:r>
              <a:rPr lang="en-US" dirty="0" err="1" smtClean="0"/>
              <a:t>ipv</a:t>
            </a:r>
            <a:r>
              <a:rPr lang="en-US" dirty="0" smtClean="0"/>
              <a:t> </a:t>
            </a:r>
            <a:r>
              <a:rPr lang="en-US" dirty="0" err="1" smtClean="0"/>
              <a:t>elektronen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Wheeler </a:t>
            </a:r>
            <a:r>
              <a:rPr lang="en-US" dirty="0" err="1" smtClean="0"/>
              <a:t>denkt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zg</a:t>
            </a:r>
            <a:r>
              <a:rPr lang="en-US" dirty="0" smtClean="0"/>
              <a:t>. “</a:t>
            </a:r>
            <a:r>
              <a:rPr lang="en-US" i="1" dirty="0" smtClean="0"/>
              <a:t>gravitational lensing” </a:t>
            </a:r>
            <a:r>
              <a:rPr lang="en-US" dirty="0" err="1" smtClean="0"/>
              <a:t>als</a:t>
            </a:r>
            <a:r>
              <a:rPr lang="en-US" dirty="0" smtClean="0"/>
              <a:t> “</a:t>
            </a:r>
            <a:r>
              <a:rPr lang="en-US" dirty="0" err="1" smtClean="0"/>
              <a:t>dubbele</a:t>
            </a:r>
            <a:r>
              <a:rPr lang="en-US" dirty="0" smtClean="0"/>
              <a:t> </a:t>
            </a:r>
            <a:r>
              <a:rPr lang="en-US" dirty="0" err="1" smtClean="0"/>
              <a:t>spleet</a:t>
            </a:r>
            <a:r>
              <a:rPr lang="en-US" dirty="0" smtClean="0"/>
              <a:t>”.</a:t>
            </a:r>
          </a:p>
          <a:p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30303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Delayed Choice…?</a:t>
            </a:r>
            <a:endParaRPr lang="en-US" dirty="0"/>
          </a:p>
        </p:txBody>
      </p:sp>
      <p:pic>
        <p:nvPicPr>
          <p:cNvPr id="4" name="Picture 3" descr="Wave-Particle-P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5" y="1151647"/>
            <a:ext cx="9041735" cy="48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Experiment van Aspect (2007)                   .</a:t>
            </a:r>
            <a:endParaRPr lang="en-US" dirty="0"/>
          </a:p>
        </p:txBody>
      </p:sp>
      <p:pic>
        <p:nvPicPr>
          <p:cNvPr id="4" name="Picture 3" descr="Alain_Aspect_in_Tel_Aviv_Univers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336" y="0"/>
            <a:ext cx="2481676" cy="3308901"/>
          </a:xfrm>
          <a:prstGeom prst="rect">
            <a:avLst/>
          </a:prstGeom>
        </p:spPr>
      </p:pic>
      <p:pic>
        <p:nvPicPr>
          <p:cNvPr id="5" name="Picture 4" descr="Beamsplitter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22" y="2177460"/>
            <a:ext cx="2526477" cy="1902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016" y="698904"/>
            <a:ext cx="548817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Alain Aspect en </a:t>
            </a:r>
            <a:r>
              <a:rPr lang="en-US" dirty="0" err="1" smtClean="0">
                <a:solidFill>
                  <a:srgbClr val="0000FF"/>
                </a:solidFill>
              </a:rPr>
              <a:t>zijn</a:t>
            </a:r>
            <a:r>
              <a:rPr lang="en-US" dirty="0" smtClean="0">
                <a:solidFill>
                  <a:srgbClr val="0000FF"/>
                </a:solidFill>
              </a:rPr>
              <a:t> team </a:t>
            </a:r>
            <a:r>
              <a:rPr lang="en-US" dirty="0" err="1" smtClean="0">
                <a:solidFill>
                  <a:srgbClr val="0000FF"/>
                </a:solidFill>
              </a:rPr>
              <a:t>hebben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dit</a:t>
            </a:r>
            <a:r>
              <a:rPr lang="en-US" dirty="0" smtClean="0">
                <a:solidFill>
                  <a:srgbClr val="0000FF"/>
                </a:solidFill>
              </a:rPr>
              <a:t> experiment </a:t>
            </a:r>
            <a:r>
              <a:rPr lang="en-US" dirty="0" err="1" smtClean="0">
                <a:solidFill>
                  <a:srgbClr val="0000FF"/>
                </a:solidFill>
              </a:rPr>
              <a:t>gedaan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op </a:t>
            </a:r>
            <a:r>
              <a:rPr lang="en-US" dirty="0" err="1" smtClean="0">
                <a:solidFill>
                  <a:srgbClr val="0000FF"/>
                </a:solidFill>
              </a:rPr>
              <a:t>weer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andere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manier</a:t>
            </a:r>
            <a:r>
              <a:rPr lang="en-US" dirty="0" smtClean="0">
                <a:solidFill>
                  <a:srgbClr val="0000FF"/>
                </a:solidFill>
              </a:rPr>
              <a:t>: met </a:t>
            </a:r>
            <a:r>
              <a:rPr lang="en-US" dirty="0" err="1" smtClean="0">
                <a:solidFill>
                  <a:srgbClr val="0000FF"/>
                </a:solidFill>
              </a:rPr>
              <a:t>fotonen</a:t>
            </a:r>
            <a:r>
              <a:rPr lang="en-US" dirty="0" smtClean="0">
                <a:solidFill>
                  <a:srgbClr val="0000FF"/>
                </a:solidFill>
              </a:rPr>
              <a:t> in het lab.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016" y="1464561"/>
            <a:ext cx="5635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Gebruik</a:t>
            </a:r>
            <a:r>
              <a:rPr lang="en-US" dirty="0" smtClean="0"/>
              <a:t> “beam-splitters” </a:t>
            </a:r>
            <a:r>
              <a:rPr lang="en-US" dirty="0" err="1" smtClean="0"/>
              <a:t>om</a:t>
            </a:r>
            <a:r>
              <a:rPr lang="en-US" dirty="0" smtClean="0"/>
              <a:t> twee </a:t>
            </a:r>
            <a:r>
              <a:rPr lang="en-US" dirty="0" err="1" smtClean="0"/>
              <a:t>alternatieve</a:t>
            </a:r>
            <a:r>
              <a:rPr lang="en-US" dirty="0" smtClean="0"/>
              <a:t> routes </a:t>
            </a:r>
            <a:r>
              <a:rPr lang="en-US" dirty="0" err="1" smtClean="0"/>
              <a:t>te</a:t>
            </a:r>
            <a:endParaRPr lang="en-US" dirty="0" smtClean="0"/>
          </a:p>
          <a:p>
            <a:r>
              <a:rPr lang="en-US" dirty="0" err="1"/>
              <a:t>m</a:t>
            </a:r>
            <a:r>
              <a:rPr lang="en-US" dirty="0" err="1" smtClean="0"/>
              <a:t>aken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dezelfde</a:t>
            </a:r>
            <a:r>
              <a:rPr lang="en-US" dirty="0" smtClean="0"/>
              <a:t> </a:t>
            </a:r>
            <a:r>
              <a:rPr lang="en-US" dirty="0" err="1" smtClean="0"/>
              <a:t>plaats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60025"/>
                </a:solidFill>
              </a:rPr>
              <a:t>Path 1 = Path 2 = 48 m</a:t>
            </a:r>
            <a:endParaRPr lang="en-US" dirty="0">
              <a:solidFill>
                <a:srgbClr val="F6002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355" y="2271213"/>
            <a:ext cx="3903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Beam-splitter: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Photon </a:t>
            </a:r>
            <a:r>
              <a:rPr lang="en-US" dirty="0" err="1" smtClean="0">
                <a:solidFill>
                  <a:srgbClr val="000090"/>
                </a:solidFill>
              </a:rPr>
              <a:t>heeft</a:t>
            </a:r>
            <a:r>
              <a:rPr lang="en-US" dirty="0" smtClean="0">
                <a:solidFill>
                  <a:srgbClr val="000090"/>
                </a:solidFill>
              </a:rPr>
              <a:t> 50% </a:t>
            </a:r>
            <a:r>
              <a:rPr lang="en-US" dirty="0" err="1" smtClean="0">
                <a:solidFill>
                  <a:srgbClr val="000090"/>
                </a:solidFill>
              </a:rPr>
              <a:t>kans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om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rechtdoor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te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gaan</a:t>
            </a:r>
            <a:r>
              <a:rPr lang="en-US" dirty="0" smtClean="0">
                <a:solidFill>
                  <a:srgbClr val="000090"/>
                </a:solidFill>
              </a:rPr>
              <a:t> en 50% </a:t>
            </a:r>
            <a:r>
              <a:rPr lang="en-US" dirty="0" err="1" smtClean="0">
                <a:solidFill>
                  <a:srgbClr val="000090"/>
                </a:solidFill>
              </a:rPr>
              <a:t>om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te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reflecteren</a:t>
            </a:r>
            <a:r>
              <a:rPr lang="en-US" dirty="0" smtClean="0">
                <a:solidFill>
                  <a:srgbClr val="000090"/>
                </a:solidFill>
              </a:rPr>
              <a:t>.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Net </a:t>
            </a:r>
            <a:r>
              <a:rPr lang="en-US" dirty="0" err="1" smtClean="0">
                <a:solidFill>
                  <a:srgbClr val="000090"/>
                </a:solidFill>
              </a:rPr>
              <a:t>als</a:t>
            </a:r>
            <a:r>
              <a:rPr lang="en-US" dirty="0" smtClean="0">
                <a:solidFill>
                  <a:srgbClr val="000090"/>
                </a:solidFill>
              </a:rPr>
              <a:t> 2-spleten: quantum </a:t>
            </a:r>
            <a:r>
              <a:rPr lang="en-US" dirty="0" err="1" smtClean="0">
                <a:solidFill>
                  <a:srgbClr val="000090"/>
                </a:solidFill>
              </a:rPr>
              <a:t>kan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allebei</a:t>
            </a:r>
            <a:r>
              <a:rPr lang="en-US" dirty="0">
                <a:solidFill>
                  <a:srgbClr val="000090"/>
                </a:solidFill>
              </a:rPr>
              <a:t>!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AspectDelayedChoiceSet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296" y="3839447"/>
            <a:ext cx="6194030" cy="2656659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8792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Drie</a:t>
            </a:r>
            <a:r>
              <a:rPr lang="en-US" dirty="0" smtClean="0"/>
              <a:t> </a:t>
            </a:r>
            <a:r>
              <a:rPr lang="en-US" dirty="0" err="1" smtClean="0"/>
              <a:t>Equivalente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endParaRPr lang="en-US" dirty="0"/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6" y="520636"/>
            <a:ext cx="4574030" cy="221871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97977" y="2850990"/>
            <a:ext cx="4608461" cy="1813403"/>
            <a:chOff x="446205" y="2883061"/>
            <a:chExt cx="7963056" cy="3718747"/>
          </a:xfrm>
        </p:grpSpPr>
        <p:pic>
          <p:nvPicPr>
            <p:cNvPr id="6" name="Picture 5" descr="InterGalactic_Wheel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5" y="2883061"/>
              <a:ext cx="7963056" cy="371874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 rot="20550944">
              <a:off x="6473455" y="5060047"/>
              <a:ext cx="962224" cy="266360"/>
              <a:chOff x="5242917" y="2532294"/>
              <a:chExt cx="1819147" cy="596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 rot="1137073">
              <a:off x="6480018" y="4591924"/>
              <a:ext cx="920934" cy="280854"/>
              <a:chOff x="5242917" y="2532294"/>
              <a:chExt cx="1819147" cy="5968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6679389" y="3829595"/>
              <a:ext cx="756453" cy="82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 smtClean="0">
                  <a:solidFill>
                    <a:schemeClr val="accent1"/>
                  </a:solidFill>
                </a:rPr>
                <a:t>1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98740" y="5016616"/>
              <a:ext cx="821378" cy="82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 smtClean="0">
                  <a:solidFill>
                    <a:schemeClr val="accent1"/>
                  </a:solidFill>
                </a:rPr>
                <a:t>2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7" name="Picture 36" descr="AspectDelayedChoiceSet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23" y="4766669"/>
            <a:ext cx="4489248" cy="192546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203222" y="4387247"/>
            <a:ext cx="2277134" cy="2876858"/>
            <a:chOff x="6537821" y="3255872"/>
            <a:chExt cx="1732384" cy="2309845"/>
          </a:xfrm>
        </p:grpSpPr>
        <p:pic>
          <p:nvPicPr>
            <p:cNvPr id="38" name="Picture 37" descr="Alain_Aspect_in_Tel_Aviv_Universit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7821" y="3255872"/>
              <a:ext cx="1732384" cy="2309845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6537821" y="3255872"/>
              <a:ext cx="1732384" cy="359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950170" y="3603083"/>
              <a:ext cx="320035" cy="1962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37821" y="3603083"/>
              <a:ext cx="458230" cy="1527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37821" y="4977563"/>
              <a:ext cx="1732384" cy="588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JohnWheel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756" y="2924851"/>
            <a:ext cx="1374121" cy="1575409"/>
          </a:xfrm>
          <a:prstGeom prst="rect">
            <a:avLst/>
          </a:prstGeom>
        </p:spPr>
      </p:pic>
      <p:pic>
        <p:nvPicPr>
          <p:cNvPr id="45" name="Picture 44" descr="Richard_Feynman_Nobe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6521" y="744847"/>
            <a:ext cx="1291357" cy="180790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0" y="2790492"/>
            <a:ext cx="9144000" cy="1588"/>
          </a:xfrm>
          <a:prstGeom prst="line">
            <a:avLst/>
          </a:prstGeom>
          <a:ln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0" y="4662805"/>
            <a:ext cx="9144000" cy="1588"/>
          </a:xfrm>
          <a:prstGeom prst="line">
            <a:avLst/>
          </a:prstGeom>
          <a:ln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90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5394822" y="4574533"/>
            <a:ext cx="3349887" cy="3542464"/>
            <a:chOff x="4543232" y="2037051"/>
            <a:chExt cx="3349887" cy="354246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9768" y="2037051"/>
              <a:ext cx="3119787" cy="3499849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543232" y="3826929"/>
              <a:ext cx="3349887" cy="1752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61244" y="2079666"/>
              <a:ext cx="180324" cy="24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52200" y="-616341"/>
            <a:ext cx="3333500" cy="3755545"/>
            <a:chOff x="4551095" y="1823970"/>
            <a:chExt cx="3333500" cy="3755545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1244" y="2079666"/>
              <a:ext cx="3119787" cy="349984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661244" y="1823970"/>
              <a:ext cx="3223351" cy="198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51095" y="3843974"/>
              <a:ext cx="271442" cy="221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Experiment van Aspect (2007)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44978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7671" y="679025"/>
            <a:ext cx="455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Situatie</a:t>
            </a:r>
            <a:r>
              <a:rPr lang="en-US" u="sng" dirty="0" smtClean="0"/>
              <a:t> 1: </a:t>
            </a:r>
            <a:r>
              <a:rPr lang="en-US" dirty="0" smtClean="0"/>
              <a:t>“Ben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b="1" i="1" dirty="0" err="1" smtClean="0"/>
              <a:t>deeltje</a:t>
            </a:r>
            <a:r>
              <a:rPr lang="en-US" dirty="0" smtClean="0"/>
              <a:t>?” (</a:t>
            </a:r>
            <a:r>
              <a:rPr lang="en-US" b="1" i="1" dirty="0" smtClean="0"/>
              <a:t>open</a:t>
            </a:r>
            <a:r>
              <a:rPr lang="en-US" dirty="0" smtClean="0"/>
              <a:t> </a:t>
            </a:r>
            <a:r>
              <a:rPr lang="en-US" dirty="0" err="1" smtClean="0"/>
              <a:t>BS</a:t>
            </a:r>
            <a:r>
              <a:rPr lang="en-US" baseline="-25000" dirty="0" err="1" smtClean="0"/>
              <a:t>output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0071" y="3811704"/>
            <a:ext cx="439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Situatie</a:t>
            </a:r>
            <a:r>
              <a:rPr lang="en-US" u="sng" dirty="0" smtClean="0"/>
              <a:t> 2: </a:t>
            </a:r>
            <a:r>
              <a:rPr lang="en-US" dirty="0" smtClean="0"/>
              <a:t>“Ben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b="1" i="1" dirty="0" smtClean="0"/>
              <a:t>golf</a:t>
            </a:r>
            <a:r>
              <a:rPr lang="en-US" dirty="0" smtClean="0"/>
              <a:t>?” (</a:t>
            </a:r>
            <a:r>
              <a:rPr lang="en-US" b="1" i="1" dirty="0" smtClean="0"/>
              <a:t>closed</a:t>
            </a:r>
            <a:r>
              <a:rPr lang="en-US" dirty="0" smtClean="0"/>
              <a:t> </a:t>
            </a:r>
            <a:r>
              <a:rPr lang="en-US" dirty="0" err="1" smtClean="0"/>
              <a:t>BS</a:t>
            </a:r>
            <a:r>
              <a:rPr lang="en-US" baseline="-25000" dirty="0" err="1" smtClean="0"/>
              <a:t>output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1" y="4335889"/>
            <a:ext cx="4800924" cy="208819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6138469" y="846645"/>
            <a:ext cx="26285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Antwoord</a:t>
            </a:r>
            <a:r>
              <a:rPr lang="en-US" dirty="0" smtClean="0"/>
              <a:t>: “</a:t>
            </a:r>
            <a:r>
              <a:rPr lang="en-US" dirty="0" err="1" smtClean="0"/>
              <a:t>Ja</a:t>
            </a:r>
            <a:r>
              <a:rPr lang="en-US" dirty="0" smtClean="0"/>
              <a:t>!”</a:t>
            </a:r>
          </a:p>
          <a:p>
            <a:r>
              <a:rPr lang="en-US" sz="1600" dirty="0" smtClean="0"/>
              <a:t>(</a:t>
            </a:r>
            <a:r>
              <a:rPr lang="en-US" sz="1600" dirty="0" err="1"/>
              <a:t>F</a:t>
            </a:r>
            <a:r>
              <a:rPr lang="en-US" sz="1600" dirty="0" err="1" smtClean="0"/>
              <a:t>oton</a:t>
            </a:r>
            <a:r>
              <a:rPr lang="en-US" sz="1600" dirty="0" smtClean="0"/>
              <a:t> </a:t>
            </a:r>
            <a:r>
              <a:rPr lang="en-US" sz="1600" dirty="0" err="1" smtClean="0"/>
              <a:t>nooit</a:t>
            </a:r>
            <a:r>
              <a:rPr lang="en-US" sz="1600" dirty="0" smtClean="0"/>
              <a:t> op </a:t>
            </a:r>
            <a:r>
              <a:rPr lang="en-US" sz="1600" dirty="0" err="1" smtClean="0"/>
              <a:t>beide</a:t>
            </a:r>
            <a:r>
              <a:rPr lang="en-US" sz="1600" dirty="0" smtClean="0"/>
              <a:t> </a:t>
            </a:r>
            <a:r>
              <a:rPr lang="en-US" sz="1600" dirty="0" err="1" smtClean="0"/>
              <a:t>paden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240757" y="3936709"/>
            <a:ext cx="238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Antwoord</a:t>
            </a:r>
            <a:r>
              <a:rPr lang="en-US" dirty="0" smtClean="0"/>
              <a:t>: “</a:t>
            </a:r>
            <a:r>
              <a:rPr lang="en-US" dirty="0" err="1" smtClean="0"/>
              <a:t>Ja</a:t>
            </a:r>
            <a:r>
              <a:rPr lang="en-US" dirty="0" smtClean="0"/>
              <a:t>!”</a:t>
            </a:r>
          </a:p>
          <a:p>
            <a:r>
              <a:rPr lang="en-US" dirty="0" smtClean="0"/>
              <a:t>(</a:t>
            </a:r>
            <a:r>
              <a:rPr lang="en-US" dirty="0" err="1"/>
              <a:t>F</a:t>
            </a:r>
            <a:r>
              <a:rPr lang="en-US" dirty="0" err="1" smtClean="0"/>
              <a:t>oton</a:t>
            </a:r>
            <a:r>
              <a:rPr lang="en-US" dirty="0" smtClean="0"/>
              <a:t> op </a:t>
            </a:r>
            <a:r>
              <a:rPr lang="en-US" dirty="0" err="1" smtClean="0"/>
              <a:t>beide</a:t>
            </a:r>
            <a:r>
              <a:rPr lang="en-US" dirty="0" smtClean="0"/>
              <a:t> </a:t>
            </a:r>
            <a:r>
              <a:rPr lang="en-US" dirty="0" err="1" smtClean="0"/>
              <a:t>paden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112009" y="3191470"/>
            <a:ext cx="3759359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Maak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keuze</a:t>
            </a:r>
            <a:r>
              <a:rPr lang="en-US" i="1" dirty="0" smtClean="0">
                <a:solidFill>
                  <a:srgbClr val="0000FF"/>
                </a:solidFill>
              </a:rPr>
              <a:t>: </a:t>
            </a:r>
            <a:r>
              <a:rPr lang="en-US" b="1" i="1" dirty="0" smtClean="0">
                <a:solidFill>
                  <a:srgbClr val="0000FF"/>
                </a:solidFill>
              </a:rPr>
              <a:t>open of </a:t>
            </a:r>
            <a:r>
              <a:rPr lang="en-US" b="1" i="1" dirty="0" err="1" smtClean="0">
                <a:solidFill>
                  <a:srgbClr val="0000FF"/>
                </a:solidFill>
              </a:rPr>
              <a:t>sluit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BS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output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nádat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het </a:t>
            </a:r>
            <a:r>
              <a:rPr lang="en-US" i="1" dirty="0" err="1">
                <a:solidFill>
                  <a:srgbClr val="0000FF"/>
                </a:solidFill>
              </a:rPr>
              <a:t>f</a:t>
            </a:r>
            <a:r>
              <a:rPr lang="en-US" i="1" dirty="0" err="1" smtClean="0">
                <a:solidFill>
                  <a:srgbClr val="0000FF"/>
                </a:solidFill>
              </a:rPr>
              <a:t>oton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voorbij</a:t>
            </a:r>
            <a:r>
              <a:rPr lang="en-US" i="1" dirty="0" smtClean="0">
                <a:solidFill>
                  <a:srgbClr val="0000FF"/>
                </a:solidFill>
              </a:rPr>
              <a:t> is </a:t>
            </a:r>
            <a:r>
              <a:rPr lang="en-US" i="1" dirty="0" err="1" smtClean="0">
                <a:solidFill>
                  <a:srgbClr val="0000FF"/>
                </a:solidFill>
              </a:rPr>
              <a:t>aan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BS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input</a:t>
            </a:r>
            <a:r>
              <a:rPr lang="en-US" i="1" dirty="0" smtClean="0">
                <a:solidFill>
                  <a:srgbClr val="0000FF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89964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1" grpId="0"/>
      <p:bldP spid="52" grpId="0"/>
      <p:bldP spid="5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7"/>
          <p:cNvGrpSpPr/>
          <p:nvPr/>
        </p:nvGrpSpPr>
        <p:grpSpPr>
          <a:xfrm>
            <a:off x="5394822" y="4574533"/>
            <a:ext cx="3349887" cy="3542464"/>
            <a:chOff x="4543232" y="2037051"/>
            <a:chExt cx="3349887" cy="354246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9768" y="2037051"/>
              <a:ext cx="3119787" cy="3499849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543232" y="3826929"/>
              <a:ext cx="3349887" cy="1752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61244" y="2079666"/>
              <a:ext cx="180324" cy="24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3"/>
          <p:cNvGrpSpPr/>
          <p:nvPr/>
        </p:nvGrpSpPr>
        <p:grpSpPr>
          <a:xfrm>
            <a:off x="5352200" y="-616341"/>
            <a:ext cx="3333500" cy="3755545"/>
            <a:chOff x="4551095" y="1823970"/>
            <a:chExt cx="3333500" cy="3755545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1244" y="2079666"/>
              <a:ext cx="3119787" cy="349984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661244" y="1823970"/>
              <a:ext cx="3223351" cy="198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51095" y="3843974"/>
              <a:ext cx="271442" cy="221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Experiment van Aspect (2007)</a:t>
            </a:r>
            <a:endParaRPr lang="en-US" dirty="0"/>
          </a:p>
        </p:txBody>
      </p:sp>
      <p:grpSp>
        <p:nvGrpSpPr>
          <p:cNvPr id="5" name="Group 52"/>
          <p:cNvGrpSpPr/>
          <p:nvPr/>
        </p:nvGrpSpPr>
        <p:grpSpPr>
          <a:xfrm>
            <a:off x="44978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7671" y="679025"/>
            <a:ext cx="455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Situatie</a:t>
            </a:r>
            <a:r>
              <a:rPr lang="en-US" u="sng" dirty="0" smtClean="0"/>
              <a:t> 1: </a:t>
            </a:r>
            <a:r>
              <a:rPr lang="en-US" dirty="0" smtClean="0"/>
              <a:t>“Ben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b="1" i="1" dirty="0" err="1" smtClean="0"/>
              <a:t>deeltje</a:t>
            </a:r>
            <a:r>
              <a:rPr lang="en-US" dirty="0" smtClean="0"/>
              <a:t>?” (</a:t>
            </a:r>
            <a:r>
              <a:rPr lang="en-US" b="1" i="1" dirty="0" smtClean="0"/>
              <a:t>open</a:t>
            </a:r>
            <a:r>
              <a:rPr lang="en-US" dirty="0" smtClean="0"/>
              <a:t> </a:t>
            </a:r>
            <a:r>
              <a:rPr lang="en-US" dirty="0" err="1" smtClean="0"/>
              <a:t>BS</a:t>
            </a:r>
            <a:r>
              <a:rPr lang="en-US" baseline="-25000" dirty="0" err="1" smtClean="0"/>
              <a:t>output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0071" y="3811704"/>
            <a:ext cx="439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Situatie</a:t>
            </a:r>
            <a:r>
              <a:rPr lang="en-US" u="sng" dirty="0" smtClean="0"/>
              <a:t> 2: </a:t>
            </a:r>
            <a:r>
              <a:rPr lang="en-US" dirty="0" smtClean="0"/>
              <a:t>“Ben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b="1" i="1" dirty="0" smtClean="0"/>
              <a:t>golf</a:t>
            </a:r>
            <a:r>
              <a:rPr lang="en-US" dirty="0" smtClean="0"/>
              <a:t>?” (</a:t>
            </a:r>
            <a:r>
              <a:rPr lang="en-US" b="1" i="1" dirty="0" smtClean="0"/>
              <a:t>closed</a:t>
            </a:r>
            <a:r>
              <a:rPr lang="en-US" dirty="0" smtClean="0"/>
              <a:t> </a:t>
            </a:r>
            <a:r>
              <a:rPr lang="en-US" dirty="0" err="1" smtClean="0"/>
              <a:t>BS</a:t>
            </a:r>
            <a:r>
              <a:rPr lang="en-US" baseline="-25000" dirty="0" err="1" smtClean="0"/>
              <a:t>output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1" y="4335889"/>
            <a:ext cx="4800924" cy="208819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6138469" y="846645"/>
            <a:ext cx="23535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Answer: “Yes!”</a:t>
            </a:r>
          </a:p>
          <a:p>
            <a:r>
              <a:rPr lang="en-US" sz="1600" dirty="0" smtClean="0"/>
              <a:t>(Photon never on 2 paths)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240757" y="3936709"/>
            <a:ext cx="238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Antwoord</a:t>
            </a:r>
            <a:r>
              <a:rPr lang="en-US" dirty="0" smtClean="0"/>
              <a:t>: “</a:t>
            </a:r>
            <a:r>
              <a:rPr lang="en-US" dirty="0" err="1" smtClean="0"/>
              <a:t>Ja</a:t>
            </a:r>
            <a:r>
              <a:rPr lang="en-US" dirty="0" smtClean="0"/>
              <a:t>!”</a:t>
            </a:r>
          </a:p>
          <a:p>
            <a:r>
              <a:rPr lang="en-US" dirty="0" smtClean="0"/>
              <a:t>(</a:t>
            </a:r>
            <a:r>
              <a:rPr lang="en-US" dirty="0" err="1"/>
              <a:t>F</a:t>
            </a:r>
            <a:r>
              <a:rPr lang="en-US" dirty="0" err="1" smtClean="0"/>
              <a:t>oton</a:t>
            </a:r>
            <a:r>
              <a:rPr lang="en-US" dirty="0" smtClean="0"/>
              <a:t> op </a:t>
            </a:r>
            <a:r>
              <a:rPr lang="en-US" dirty="0" err="1" smtClean="0"/>
              <a:t>beide</a:t>
            </a:r>
            <a:r>
              <a:rPr lang="en-US" dirty="0" smtClean="0"/>
              <a:t> </a:t>
            </a:r>
            <a:r>
              <a:rPr lang="en-US" dirty="0" err="1" smtClean="0"/>
              <a:t>paden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462349" y="846645"/>
            <a:ext cx="3282360" cy="2292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81022" y="3936709"/>
            <a:ext cx="3360535" cy="2487370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12009" y="3191470"/>
            <a:ext cx="3759359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Maak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keuze</a:t>
            </a:r>
            <a:r>
              <a:rPr lang="en-US" i="1" dirty="0" smtClean="0">
                <a:solidFill>
                  <a:srgbClr val="0000FF"/>
                </a:solidFill>
              </a:rPr>
              <a:t>: </a:t>
            </a:r>
            <a:r>
              <a:rPr lang="en-US" b="1" i="1" dirty="0" smtClean="0">
                <a:solidFill>
                  <a:srgbClr val="0000FF"/>
                </a:solidFill>
              </a:rPr>
              <a:t>open of </a:t>
            </a:r>
            <a:r>
              <a:rPr lang="en-US" b="1" i="1" dirty="0" err="1" smtClean="0">
                <a:solidFill>
                  <a:srgbClr val="0000FF"/>
                </a:solidFill>
              </a:rPr>
              <a:t>sluit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BS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output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nádat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het </a:t>
            </a:r>
            <a:r>
              <a:rPr lang="en-US" i="1" dirty="0" err="1">
                <a:solidFill>
                  <a:srgbClr val="0000FF"/>
                </a:solidFill>
              </a:rPr>
              <a:t>f</a:t>
            </a:r>
            <a:r>
              <a:rPr lang="en-US" i="1" dirty="0" err="1" smtClean="0">
                <a:solidFill>
                  <a:srgbClr val="0000FF"/>
                </a:solidFill>
              </a:rPr>
              <a:t>oton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voorbij</a:t>
            </a:r>
            <a:r>
              <a:rPr lang="en-US" i="1" dirty="0" smtClean="0">
                <a:solidFill>
                  <a:srgbClr val="0000FF"/>
                </a:solidFill>
              </a:rPr>
              <a:t> is </a:t>
            </a:r>
            <a:r>
              <a:rPr lang="en-US" i="1" dirty="0" err="1" smtClean="0">
                <a:solidFill>
                  <a:srgbClr val="0000FF"/>
                </a:solidFill>
              </a:rPr>
              <a:t>aan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BS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input</a:t>
            </a:r>
            <a:r>
              <a:rPr lang="en-US" i="1" dirty="0" smtClean="0">
                <a:solidFill>
                  <a:srgbClr val="0000FF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70700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5394822" y="4574533"/>
            <a:ext cx="3349887" cy="3542464"/>
            <a:chOff x="4543232" y="2037051"/>
            <a:chExt cx="3349887" cy="354246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9768" y="2037051"/>
              <a:ext cx="3119787" cy="3499849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543232" y="3826929"/>
              <a:ext cx="3349887" cy="1752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61244" y="2079666"/>
              <a:ext cx="180324" cy="24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52200" y="-616341"/>
            <a:ext cx="3333500" cy="3755545"/>
            <a:chOff x="4551095" y="1823970"/>
            <a:chExt cx="3333500" cy="3755545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1244" y="2079666"/>
              <a:ext cx="3119787" cy="349984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661244" y="1823970"/>
              <a:ext cx="3223351" cy="198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51095" y="3843974"/>
              <a:ext cx="271442" cy="221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Experiment van Aspect (2007)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44978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7671" y="679025"/>
            <a:ext cx="455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Situatie</a:t>
            </a:r>
            <a:r>
              <a:rPr lang="en-US" u="sng" dirty="0" smtClean="0"/>
              <a:t> 1: </a:t>
            </a:r>
            <a:r>
              <a:rPr lang="en-US" dirty="0" smtClean="0"/>
              <a:t>“Ben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b="1" i="1" dirty="0" err="1" smtClean="0"/>
              <a:t>deeltje</a:t>
            </a:r>
            <a:r>
              <a:rPr lang="en-US" dirty="0" smtClean="0"/>
              <a:t>?” (</a:t>
            </a:r>
            <a:r>
              <a:rPr lang="en-US" b="1" i="1" dirty="0" smtClean="0"/>
              <a:t>open</a:t>
            </a:r>
            <a:r>
              <a:rPr lang="en-US" dirty="0" smtClean="0"/>
              <a:t> </a:t>
            </a:r>
            <a:r>
              <a:rPr lang="en-US" dirty="0" err="1" smtClean="0"/>
              <a:t>BS</a:t>
            </a:r>
            <a:r>
              <a:rPr lang="en-US" baseline="-25000" dirty="0" err="1" smtClean="0"/>
              <a:t>output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0071" y="3811704"/>
            <a:ext cx="4394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Situatie</a:t>
            </a:r>
            <a:r>
              <a:rPr lang="en-US" u="sng" dirty="0" smtClean="0"/>
              <a:t> 2: </a:t>
            </a:r>
            <a:r>
              <a:rPr lang="en-US" dirty="0" smtClean="0"/>
              <a:t>“Ben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b="1" i="1" dirty="0" smtClean="0"/>
              <a:t>golf</a:t>
            </a:r>
            <a:r>
              <a:rPr lang="en-US" dirty="0" smtClean="0"/>
              <a:t>?” (</a:t>
            </a:r>
            <a:r>
              <a:rPr lang="en-US" b="1" i="1" dirty="0" smtClean="0"/>
              <a:t>closed</a:t>
            </a:r>
            <a:r>
              <a:rPr lang="en-US" dirty="0" smtClean="0"/>
              <a:t> </a:t>
            </a:r>
            <a:r>
              <a:rPr lang="en-US" dirty="0" err="1" smtClean="0"/>
              <a:t>BS</a:t>
            </a:r>
            <a:r>
              <a:rPr lang="en-US" baseline="-25000" dirty="0" err="1" smtClean="0"/>
              <a:t>output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1" y="4335889"/>
            <a:ext cx="4800924" cy="208819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6138469" y="846645"/>
            <a:ext cx="26285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Antwoord</a:t>
            </a:r>
            <a:r>
              <a:rPr lang="en-US" dirty="0" smtClean="0"/>
              <a:t>: “</a:t>
            </a:r>
            <a:r>
              <a:rPr lang="en-US" dirty="0" err="1" smtClean="0"/>
              <a:t>Ja</a:t>
            </a:r>
            <a:r>
              <a:rPr lang="en-US" dirty="0" smtClean="0"/>
              <a:t>!”</a:t>
            </a:r>
          </a:p>
          <a:p>
            <a:r>
              <a:rPr lang="en-US" sz="1600" dirty="0" smtClean="0"/>
              <a:t>(</a:t>
            </a:r>
            <a:r>
              <a:rPr lang="en-US" sz="1600" dirty="0" err="1"/>
              <a:t>F</a:t>
            </a:r>
            <a:r>
              <a:rPr lang="en-US" sz="1600" dirty="0" err="1" smtClean="0"/>
              <a:t>oton</a:t>
            </a:r>
            <a:r>
              <a:rPr lang="en-US" sz="1600" dirty="0" smtClean="0"/>
              <a:t> </a:t>
            </a:r>
            <a:r>
              <a:rPr lang="en-US" sz="1600" dirty="0" err="1" smtClean="0"/>
              <a:t>nooit</a:t>
            </a:r>
            <a:r>
              <a:rPr lang="en-US" sz="1600" dirty="0" smtClean="0"/>
              <a:t> op </a:t>
            </a:r>
            <a:r>
              <a:rPr lang="en-US" sz="1600" dirty="0" err="1" smtClean="0"/>
              <a:t>beide</a:t>
            </a:r>
            <a:r>
              <a:rPr lang="en-US" sz="1600" dirty="0" smtClean="0"/>
              <a:t> </a:t>
            </a:r>
            <a:r>
              <a:rPr lang="en-US" sz="1600" dirty="0" err="1" smtClean="0"/>
              <a:t>paden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6240757" y="3936709"/>
            <a:ext cx="238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Antwoord</a:t>
            </a:r>
            <a:r>
              <a:rPr lang="en-US" dirty="0" smtClean="0"/>
              <a:t>: “</a:t>
            </a:r>
            <a:r>
              <a:rPr lang="en-US" dirty="0" err="1" smtClean="0"/>
              <a:t>Ja</a:t>
            </a:r>
            <a:r>
              <a:rPr lang="en-US" dirty="0" smtClean="0"/>
              <a:t>!”</a:t>
            </a:r>
          </a:p>
          <a:p>
            <a:r>
              <a:rPr lang="en-US" dirty="0" smtClean="0"/>
              <a:t>(</a:t>
            </a:r>
            <a:r>
              <a:rPr lang="en-US" dirty="0" err="1"/>
              <a:t>F</a:t>
            </a:r>
            <a:r>
              <a:rPr lang="en-US" dirty="0" err="1" smtClean="0"/>
              <a:t>oton</a:t>
            </a:r>
            <a:r>
              <a:rPr lang="en-US" dirty="0" smtClean="0"/>
              <a:t> op </a:t>
            </a:r>
            <a:r>
              <a:rPr lang="en-US" dirty="0" err="1" smtClean="0"/>
              <a:t>beide</a:t>
            </a:r>
            <a:r>
              <a:rPr lang="en-US" dirty="0" smtClean="0"/>
              <a:t> </a:t>
            </a:r>
            <a:r>
              <a:rPr lang="en-US" dirty="0" err="1" smtClean="0"/>
              <a:t>paden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193344" y="2055113"/>
            <a:ext cx="6793538" cy="1354170"/>
            <a:chOff x="1193344" y="2055113"/>
            <a:chExt cx="6793538" cy="1354170"/>
          </a:xfrm>
        </p:grpSpPr>
        <p:sp>
          <p:nvSpPr>
            <p:cNvPr id="32" name="TextBox 31"/>
            <p:cNvSpPr txBox="1"/>
            <p:nvPr/>
          </p:nvSpPr>
          <p:spPr>
            <a:xfrm>
              <a:off x="1373738" y="2301287"/>
              <a:ext cx="6340197" cy="923330"/>
            </a:xfrm>
            <a:prstGeom prst="rect">
              <a:avLst/>
            </a:prstGeom>
            <a:noFill/>
            <a:ln w="1270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“Thus one decides the photon shall have come by one route or by</a:t>
              </a:r>
            </a:p>
            <a:p>
              <a:r>
                <a:rPr lang="en-US" i="1" dirty="0" smtClean="0">
                  <a:solidFill>
                    <a:srgbClr val="0000FF"/>
                  </a:solidFill>
                </a:rPr>
                <a:t>both routes after it has already done its travel”</a:t>
              </a:r>
            </a:p>
            <a:p>
              <a:r>
                <a:rPr lang="en-US" dirty="0" smtClean="0"/>
                <a:t>- John A. Wheeler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93344" y="2055113"/>
              <a:ext cx="6793538" cy="135417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93344" y="4181036"/>
            <a:ext cx="6793539" cy="1354170"/>
            <a:chOff x="1193344" y="2055113"/>
            <a:chExt cx="6793539" cy="1354170"/>
          </a:xfrm>
        </p:grpSpPr>
        <p:sp>
          <p:nvSpPr>
            <p:cNvPr id="44" name="TextBox 43"/>
            <p:cNvSpPr txBox="1"/>
            <p:nvPr/>
          </p:nvSpPr>
          <p:spPr>
            <a:xfrm>
              <a:off x="1373739" y="2301287"/>
              <a:ext cx="6613144" cy="923330"/>
            </a:xfrm>
            <a:prstGeom prst="rect">
              <a:avLst/>
            </a:prstGeom>
            <a:noFill/>
            <a:ln w="12700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De quantum golf-</a:t>
              </a:r>
              <a:r>
                <a:rPr lang="en-US" i="1" dirty="0" err="1" smtClean="0">
                  <a:solidFill>
                    <a:srgbClr val="0000FF"/>
                  </a:solidFill>
                </a:rPr>
                <a:t>funktie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bevat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beide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mogelijkheden</a:t>
              </a:r>
              <a:r>
                <a:rPr lang="en-US" i="1" dirty="0" smtClean="0">
                  <a:solidFill>
                    <a:srgbClr val="0000FF"/>
                  </a:solidFill>
                </a:rPr>
                <a:t>.</a:t>
              </a:r>
            </a:p>
            <a:p>
              <a:r>
                <a:rPr lang="en-US" i="1" dirty="0" err="1" smtClean="0">
                  <a:solidFill>
                    <a:srgbClr val="0000FF"/>
                  </a:solidFill>
                </a:rPr>
                <a:t>Een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waarneming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maakt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een</a:t>
              </a:r>
              <a:r>
                <a:rPr lang="en-US" i="1" dirty="0" smtClean="0">
                  <a:solidFill>
                    <a:srgbClr val="0000FF"/>
                  </a:solidFill>
                </a:rPr>
                <a:t> van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beide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een</a:t>
              </a:r>
              <a:r>
                <a:rPr lang="en-US" i="1" dirty="0" smtClean="0">
                  <a:solidFill>
                    <a:srgbClr val="0000FF"/>
                  </a:solidFill>
                </a:rPr>
                <a:t> </a:t>
              </a:r>
              <a:r>
                <a:rPr lang="en-US" i="1" dirty="0" err="1" smtClean="0">
                  <a:solidFill>
                    <a:srgbClr val="0000FF"/>
                  </a:solidFill>
                </a:rPr>
                <a:t>realiteit</a:t>
              </a:r>
              <a:r>
                <a:rPr lang="en-US" i="1" dirty="0" smtClean="0">
                  <a:solidFill>
                    <a:srgbClr val="0000FF"/>
                  </a:solidFill>
                </a:rPr>
                <a:t> door het </a:t>
              </a:r>
              <a:r>
                <a:rPr lang="en-US" b="1" i="1" dirty="0" err="1" smtClean="0">
                  <a:solidFill>
                    <a:srgbClr val="660066"/>
                  </a:solidFill>
                </a:rPr>
                <a:t>instorten</a:t>
              </a:r>
              <a:r>
                <a:rPr lang="en-US" b="1" i="1" dirty="0" smtClean="0">
                  <a:solidFill>
                    <a:srgbClr val="660066"/>
                  </a:solidFill>
                </a:rPr>
                <a:t> van de golf-</a:t>
              </a:r>
              <a:r>
                <a:rPr lang="en-US" b="1" i="1" dirty="0" err="1" smtClean="0">
                  <a:solidFill>
                    <a:srgbClr val="660066"/>
                  </a:solidFill>
                </a:rPr>
                <a:t>funktie</a:t>
              </a:r>
              <a:r>
                <a:rPr lang="en-US" i="1" dirty="0" smtClean="0">
                  <a:solidFill>
                    <a:srgbClr val="0000FF"/>
                  </a:solidFill>
                </a:rPr>
                <a:t>.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93344" y="2055113"/>
              <a:ext cx="6793538" cy="135417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750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 smtClean="0"/>
              <a:t>Licht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742" y="846416"/>
            <a:ext cx="3839732" cy="258532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Isaac Newton (1642 – 1727):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Licht</a:t>
            </a:r>
            <a:r>
              <a:rPr lang="en-US" dirty="0" smtClean="0">
                <a:solidFill>
                  <a:srgbClr val="0000FF"/>
                </a:solidFill>
              </a:rPr>
              <a:t> is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stroom</a:t>
            </a:r>
            <a:r>
              <a:rPr lang="en-US" dirty="0" smtClean="0">
                <a:solidFill>
                  <a:srgbClr val="0000FF"/>
                </a:solidFill>
              </a:rPr>
              <a:t> van </a:t>
            </a:r>
            <a:r>
              <a:rPr lang="en-US" dirty="0" err="1" smtClean="0">
                <a:solidFill>
                  <a:srgbClr val="0000FF"/>
                </a:solidFill>
              </a:rPr>
              <a:t>deeltjes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Christiaan</a:t>
            </a:r>
            <a:r>
              <a:rPr lang="en-US" dirty="0" smtClean="0"/>
              <a:t> Huygens (1629 – 1695): 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Licht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bestaat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golven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Thomas Young (1773 – 1829):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Interferentie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waargenomen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Het </a:t>
            </a:r>
            <a:r>
              <a:rPr lang="en-US" dirty="0" err="1" smtClean="0">
                <a:solidFill>
                  <a:srgbClr val="0000FF"/>
                </a:solidFill>
              </a:rPr>
              <a:t>bewijs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voor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golven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6" name="Picture 5" descr="LightParticleWav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46" y="3631191"/>
            <a:ext cx="5567089" cy="293771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Christiaan_Huyge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472" y="595101"/>
            <a:ext cx="1975637" cy="27535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IsaacNewton-16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561" y="595101"/>
            <a:ext cx="2004785" cy="27535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52902" y="2987596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Isaac Newton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7317" y="2991237"/>
            <a:ext cx="203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99"/>
                </a:solidFill>
              </a:rPr>
              <a:t>Christiaan</a:t>
            </a:r>
            <a:r>
              <a:rPr lang="en-US" dirty="0" smtClean="0">
                <a:solidFill>
                  <a:srgbClr val="FFFF99"/>
                </a:solidFill>
              </a:rPr>
              <a:t> Huygens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12" name="Picture 11" descr="Thomas_Young_(scientist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044" y="3631191"/>
            <a:ext cx="2287065" cy="289830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866674" y="6067858"/>
            <a:ext cx="154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Thomas Young</a:t>
            </a:r>
            <a:endParaRPr 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ukeBinn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28" y="2343868"/>
            <a:ext cx="3194410" cy="398522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Picture 3" descr="DukeBui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278" y="2343868"/>
            <a:ext cx="2984494" cy="398522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41462" y="1252910"/>
            <a:ext cx="2352777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00FF"/>
                </a:solidFill>
              </a:rPr>
              <a:t>Schrödinger’s Cat</a:t>
            </a:r>
          </a:p>
        </p:txBody>
      </p:sp>
    </p:spTree>
    <p:extLst>
      <p:ext uri="{BB962C8B-B14F-4D97-AF65-F5344CB8AC3E}">
        <p14:creationId xmlns:p14="http://schemas.microsoft.com/office/powerpoint/2010/main" val="6488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/>
              <a:t>K</a:t>
            </a:r>
            <a:r>
              <a:rPr lang="en-US" dirty="0" err="1" smtClean="0"/>
              <a:t>openhagen</a:t>
            </a:r>
            <a:r>
              <a:rPr lang="en-US" dirty="0" smtClean="0"/>
              <a:t> </a:t>
            </a:r>
            <a:r>
              <a:rPr lang="en-US" dirty="0" err="1" smtClean="0"/>
              <a:t>Interpretatie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832" y="5103673"/>
            <a:ext cx="8476574" cy="135421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Deeltjes</a:t>
            </a:r>
            <a:r>
              <a:rPr lang="en-US" dirty="0" smtClean="0"/>
              <a:t>-golf </a:t>
            </a:r>
            <a:r>
              <a:rPr lang="en-US" dirty="0" err="1" smtClean="0"/>
              <a:t>dualiteit</a:t>
            </a:r>
            <a:r>
              <a:rPr lang="en-US" dirty="0" smtClean="0"/>
              <a:t>:  </a:t>
            </a:r>
            <a:r>
              <a:rPr lang="en-US" dirty="0" err="1" smtClean="0"/>
              <a:t>een</a:t>
            </a:r>
            <a:r>
              <a:rPr lang="en-US" dirty="0" smtClean="0"/>
              <a:t> van de </a:t>
            </a:r>
            <a:r>
              <a:rPr lang="en-US" dirty="0" err="1" smtClean="0"/>
              <a:t>centrale</a:t>
            </a:r>
            <a:r>
              <a:rPr lang="en-US" dirty="0" smtClean="0"/>
              <a:t> mysteries van de quantum </a:t>
            </a:r>
            <a:r>
              <a:rPr lang="en-US" dirty="0" err="1" smtClean="0"/>
              <a:t>fysika</a:t>
            </a:r>
            <a:r>
              <a:rPr lang="en-US" dirty="0" smtClean="0"/>
              <a:t>.</a:t>
            </a:r>
          </a:p>
          <a:p>
            <a:endParaRPr lang="en-US" sz="1000" dirty="0" smtClean="0"/>
          </a:p>
          <a:p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</a:rPr>
              <a:t>omplementariteit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quantum object is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zowel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deeltje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golf. </a:t>
            </a:r>
          </a:p>
          <a:p>
            <a:r>
              <a:rPr lang="en-US" dirty="0" err="1" smtClean="0"/>
              <a:t>Een</a:t>
            </a:r>
            <a:r>
              <a:rPr lang="en-US" dirty="0" smtClean="0"/>
              <a:t> meting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b="1" dirty="0" err="1" smtClean="0"/>
              <a:t>ofwel</a:t>
            </a:r>
            <a:r>
              <a:rPr lang="en-US" dirty="0" smtClean="0"/>
              <a:t> het </a:t>
            </a:r>
            <a:r>
              <a:rPr lang="en-US" dirty="0" err="1" smtClean="0"/>
              <a:t>deeltje-karakter</a:t>
            </a:r>
            <a:r>
              <a:rPr lang="en-US" dirty="0" smtClean="0"/>
              <a:t> </a:t>
            </a:r>
            <a:r>
              <a:rPr lang="en-US" b="1" dirty="0" err="1" smtClean="0"/>
              <a:t>ofwel</a:t>
            </a:r>
            <a:r>
              <a:rPr lang="en-US" b="1" dirty="0" smtClean="0"/>
              <a:t> </a:t>
            </a:r>
            <a:r>
              <a:rPr lang="en-US" dirty="0" smtClean="0"/>
              <a:t>het golf-</a:t>
            </a:r>
            <a:r>
              <a:rPr lang="en-US" dirty="0" err="1" smtClean="0"/>
              <a:t>karakter</a:t>
            </a:r>
            <a:r>
              <a:rPr lang="en-US" dirty="0" smtClean="0"/>
              <a:t> </a:t>
            </a:r>
            <a:r>
              <a:rPr lang="en-US" dirty="0" err="1" smtClean="0"/>
              <a:t>aantonen</a:t>
            </a:r>
            <a:r>
              <a:rPr lang="en-US" dirty="0"/>
              <a:t> </a:t>
            </a:r>
            <a:r>
              <a:rPr lang="en-US" dirty="0" smtClean="0"/>
              <a:t>maar </a:t>
            </a:r>
            <a:r>
              <a:rPr lang="en-US" dirty="0" err="1" smtClean="0"/>
              <a:t>nooit</a:t>
            </a:r>
            <a:r>
              <a:rPr lang="en-US" dirty="0" smtClean="0"/>
              <a:t> </a:t>
            </a:r>
            <a:r>
              <a:rPr lang="en-US" dirty="0" err="1" smtClean="0"/>
              <a:t>alletwee</a:t>
            </a:r>
            <a:r>
              <a:rPr lang="en-US" dirty="0" smtClean="0"/>
              <a:t> </a:t>
            </a:r>
            <a:r>
              <a:rPr lang="en-US" dirty="0" err="1" smtClean="0"/>
              <a:t>tegelijkertijd</a:t>
            </a:r>
            <a:r>
              <a:rPr lang="en-US" dirty="0" smtClean="0"/>
              <a:t>, </a:t>
            </a:r>
            <a:r>
              <a:rPr lang="en-US" dirty="0" err="1" smtClean="0"/>
              <a:t>omdat</a:t>
            </a:r>
            <a:r>
              <a:rPr lang="en-US" dirty="0" smtClean="0"/>
              <a:t> het object </a:t>
            </a:r>
            <a:r>
              <a:rPr lang="en-US" dirty="0" err="1" smtClean="0"/>
              <a:t>beinvloedt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door de meting.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1405" y="1504911"/>
            <a:ext cx="3044423" cy="1200329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3200"/>
                </a:solidFill>
              </a:rPr>
              <a:t>Niels</a:t>
            </a:r>
            <a:r>
              <a:rPr lang="en-US" u="sng" dirty="0" smtClean="0">
                <a:solidFill>
                  <a:srgbClr val="003200"/>
                </a:solidFill>
              </a:rPr>
              <a:t> Bohr: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3200"/>
                </a:solidFill>
              </a:rPr>
              <a:t> </a:t>
            </a:r>
            <a:r>
              <a:rPr lang="en-US" dirty="0" err="1" smtClean="0">
                <a:solidFill>
                  <a:srgbClr val="003200"/>
                </a:solidFill>
              </a:rPr>
              <a:t>Onzekerheidsrelatie</a:t>
            </a:r>
            <a:endParaRPr lang="en-US" dirty="0" smtClean="0">
              <a:solidFill>
                <a:srgbClr val="0032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3200"/>
                </a:solidFill>
              </a:rPr>
              <a:t> </a:t>
            </a:r>
            <a:r>
              <a:rPr lang="en-US" dirty="0" err="1">
                <a:solidFill>
                  <a:srgbClr val="003200"/>
                </a:solidFill>
              </a:rPr>
              <a:t>K</a:t>
            </a:r>
            <a:r>
              <a:rPr lang="en-US" dirty="0" err="1" smtClean="0">
                <a:solidFill>
                  <a:srgbClr val="003200"/>
                </a:solidFill>
              </a:rPr>
              <a:t>omplementariteit</a:t>
            </a:r>
            <a:r>
              <a:rPr lang="en-US" dirty="0" smtClean="0">
                <a:solidFill>
                  <a:srgbClr val="003200"/>
                </a:solidFill>
              </a:rPr>
              <a:t>, </a:t>
            </a:r>
            <a:r>
              <a:rPr lang="en-US" dirty="0" err="1" smtClean="0">
                <a:solidFill>
                  <a:srgbClr val="003200"/>
                </a:solidFill>
              </a:rPr>
              <a:t>instorten</a:t>
            </a:r>
            <a:endParaRPr lang="en-US" dirty="0" smtClean="0">
              <a:solidFill>
                <a:srgbClr val="003200"/>
              </a:solidFill>
            </a:endParaRPr>
          </a:p>
          <a:p>
            <a:r>
              <a:rPr lang="en-US" dirty="0" smtClean="0">
                <a:solidFill>
                  <a:srgbClr val="003200"/>
                </a:solidFill>
              </a:rPr>
              <a:t>   van de </a:t>
            </a:r>
            <a:r>
              <a:rPr lang="en-US" dirty="0" err="1" smtClean="0">
                <a:solidFill>
                  <a:srgbClr val="003200"/>
                </a:solidFill>
              </a:rPr>
              <a:t>golffunctie</a:t>
            </a:r>
            <a:r>
              <a:rPr lang="en-US" dirty="0" smtClean="0">
                <a:solidFill>
                  <a:srgbClr val="003200"/>
                </a:solidFill>
              </a:rPr>
              <a:t>.</a:t>
            </a:r>
            <a:endParaRPr lang="en-US" dirty="0">
              <a:solidFill>
                <a:srgbClr val="003200"/>
              </a:solidFill>
            </a:endParaRPr>
          </a:p>
        </p:txBody>
      </p:sp>
      <p:pic>
        <p:nvPicPr>
          <p:cNvPr id="7" name="Picture 6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31" y="707761"/>
            <a:ext cx="2887213" cy="417829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331405" y="737288"/>
            <a:ext cx="558533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Niels</a:t>
            </a:r>
            <a:r>
              <a:rPr lang="en-US" dirty="0" smtClean="0">
                <a:solidFill>
                  <a:srgbClr val="0000FF"/>
                </a:solidFill>
              </a:rPr>
              <a:t> Bohr en Albert Einstein </a:t>
            </a:r>
            <a:r>
              <a:rPr lang="en-US" dirty="0" err="1" smtClean="0">
                <a:solidFill>
                  <a:srgbClr val="0000FF"/>
                </a:solidFill>
              </a:rPr>
              <a:t>debatteren</a:t>
            </a:r>
            <a:r>
              <a:rPr lang="en-US" dirty="0" smtClean="0">
                <a:solidFill>
                  <a:srgbClr val="0000FF"/>
                </a:solidFill>
              </a:rPr>
              <a:t> op Solvay conf.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5501" y="3227416"/>
            <a:ext cx="2634054" cy="92333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660066"/>
                </a:solidFill>
              </a:rPr>
              <a:t>Albert Einstein: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 “God does not play dice”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Objectieve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Realiteit</a:t>
            </a:r>
            <a:endParaRPr lang="en-US" dirty="0" smtClean="0">
              <a:solidFill>
                <a:srgbClr val="660066"/>
              </a:solidFill>
            </a:endParaRPr>
          </a:p>
        </p:txBody>
      </p:sp>
      <p:pic>
        <p:nvPicPr>
          <p:cNvPr id="10" name="Picture 9" descr="Ebohr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15" y="1760601"/>
            <a:ext cx="2433490" cy="2922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9765" y="4192871"/>
            <a:ext cx="219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CCE"/>
                </a:solidFill>
              </a:rPr>
              <a:t>Photo: Paul </a:t>
            </a:r>
            <a:r>
              <a:rPr lang="en-US" dirty="0" err="1" smtClean="0">
                <a:solidFill>
                  <a:srgbClr val="FFFCCE"/>
                </a:solidFill>
              </a:rPr>
              <a:t>Ehrenfest</a:t>
            </a:r>
            <a:endParaRPr lang="en-US" dirty="0" smtClean="0">
              <a:solidFill>
                <a:srgbClr val="FFFCCE"/>
              </a:solidFill>
            </a:endParaRPr>
          </a:p>
          <a:p>
            <a:r>
              <a:rPr lang="en-US" dirty="0" smtClean="0">
                <a:solidFill>
                  <a:srgbClr val="FFFCCE"/>
                </a:solidFill>
              </a:rPr>
              <a:t>(December 1925)</a:t>
            </a:r>
            <a:endParaRPr lang="en-US" dirty="0">
              <a:solidFill>
                <a:srgbClr val="FFFCC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2353" y="1277080"/>
            <a:ext cx="65264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1927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3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ghtParticleWaveJok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02" y="-26736"/>
            <a:ext cx="794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5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Schrödinger’s Kat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184" y="590951"/>
            <a:ext cx="662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Paradox </a:t>
            </a:r>
            <a:r>
              <a:rPr lang="en-US" dirty="0" err="1" smtClean="0"/>
              <a:t>bedacht</a:t>
            </a:r>
            <a:r>
              <a:rPr lang="en-US" dirty="0" smtClean="0"/>
              <a:t> door </a:t>
            </a:r>
            <a:r>
              <a:rPr lang="en-US" dirty="0" smtClean="0">
                <a:solidFill>
                  <a:srgbClr val="0000FF"/>
                </a:solidFill>
              </a:rPr>
              <a:t>Erwin Schrödinger in 1935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tonen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Kopenhagen</a:t>
            </a:r>
            <a:r>
              <a:rPr lang="en-US" dirty="0" smtClean="0"/>
              <a:t> </a:t>
            </a:r>
            <a:r>
              <a:rPr lang="en-US" dirty="0" err="1" smtClean="0"/>
              <a:t>interpretatie</a:t>
            </a:r>
            <a:r>
              <a:rPr lang="en-US" dirty="0" smtClean="0"/>
              <a:t> </a:t>
            </a:r>
            <a:r>
              <a:rPr lang="en-US" dirty="0" err="1" smtClean="0"/>
              <a:t>onzinnig</a:t>
            </a:r>
            <a:r>
              <a:rPr lang="en-US" dirty="0" smtClean="0"/>
              <a:t> is. </a:t>
            </a:r>
            <a:endParaRPr lang="en-US" dirty="0"/>
          </a:p>
        </p:txBody>
      </p:sp>
      <p:pic>
        <p:nvPicPr>
          <p:cNvPr id="5" name="Picture 4" descr="Schrod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25" y="1305466"/>
            <a:ext cx="1569776" cy="21038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4090" y="4511370"/>
            <a:ext cx="730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radioactieve</a:t>
            </a:r>
            <a:r>
              <a:rPr lang="en-US" dirty="0" smtClean="0"/>
              <a:t> </a:t>
            </a:r>
            <a:r>
              <a:rPr lang="en-US" dirty="0" err="1" smtClean="0"/>
              <a:t>bron</a:t>
            </a:r>
            <a:r>
              <a:rPr lang="en-US" dirty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enkel</a:t>
            </a:r>
            <a:r>
              <a:rPr lang="en-US" dirty="0" smtClean="0"/>
              <a:t> </a:t>
            </a:r>
            <a:r>
              <a:rPr lang="en-US" dirty="0" err="1" smtClean="0"/>
              <a:t>statistische</a:t>
            </a:r>
            <a:r>
              <a:rPr lang="en-US" dirty="0" smtClean="0"/>
              <a:t> quantum </a:t>
            </a:r>
            <a:r>
              <a:rPr lang="en-US" dirty="0" err="1" smtClean="0"/>
              <a:t>gebeurtenis</a:t>
            </a:r>
            <a:r>
              <a:rPr lang="en-US" dirty="0" smtClean="0"/>
              <a:t> 50% </a:t>
            </a:r>
            <a:r>
              <a:rPr lang="en-US" dirty="0" err="1" smtClean="0"/>
              <a:t>kans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hefboom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activeren</a:t>
            </a:r>
            <a:r>
              <a:rPr lang="en-US" dirty="0" smtClean="0"/>
              <a:t> die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flesje</a:t>
            </a:r>
            <a:r>
              <a:rPr lang="en-US" dirty="0" smtClean="0"/>
              <a:t> met </a:t>
            </a:r>
            <a:r>
              <a:rPr lang="en-US" dirty="0" err="1" smtClean="0"/>
              <a:t>dodelijk</a:t>
            </a:r>
            <a:r>
              <a:rPr lang="en-US" dirty="0" smtClean="0"/>
              <a:t> gif </a:t>
            </a:r>
            <a:r>
              <a:rPr lang="en-US" dirty="0" err="1" smtClean="0"/>
              <a:t>stuk</a:t>
            </a:r>
            <a:r>
              <a:rPr lang="en-US" dirty="0" smtClean="0"/>
              <a:t> </a:t>
            </a:r>
            <a:r>
              <a:rPr lang="en-US" dirty="0" err="1" smtClean="0"/>
              <a:t>slaat</a:t>
            </a:r>
            <a:r>
              <a:rPr lang="en-US" dirty="0" smtClean="0"/>
              <a:t>.</a:t>
            </a:r>
            <a:endParaRPr lang="en-US" sz="800" dirty="0" smtClean="0"/>
          </a:p>
        </p:txBody>
      </p:sp>
      <p:pic>
        <p:nvPicPr>
          <p:cNvPr id="7" name="Picture 6" descr="Schrodingers_cat 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17" y="2009922"/>
            <a:ext cx="2657198" cy="142860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Schrodingers_cat 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623" y="1961641"/>
            <a:ext cx="2657198" cy="144764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1902" y="5254713"/>
            <a:ext cx="851027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Is de </a:t>
            </a:r>
            <a:r>
              <a:rPr lang="en-US" dirty="0" err="1" smtClean="0">
                <a:solidFill>
                  <a:srgbClr val="0000FF"/>
                </a:solidFill>
              </a:rPr>
              <a:t>kat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zowel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dood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levend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voordat</a:t>
            </a:r>
            <a:r>
              <a:rPr lang="en-US" dirty="0" smtClean="0">
                <a:solidFill>
                  <a:srgbClr val="0000FF"/>
                </a:solidFill>
              </a:rPr>
              <a:t> we de </a:t>
            </a:r>
            <a:r>
              <a:rPr lang="en-US" dirty="0" err="1" smtClean="0">
                <a:solidFill>
                  <a:srgbClr val="0000FF"/>
                </a:solidFill>
              </a:rPr>
              <a:t>doos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openen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om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waarneming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doen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988" y="5828267"/>
            <a:ext cx="853418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Wie</a:t>
            </a:r>
            <a:r>
              <a:rPr lang="en-US" dirty="0" smtClean="0">
                <a:solidFill>
                  <a:srgbClr val="0000FF"/>
                </a:solidFill>
              </a:rPr>
              <a:t> is de </a:t>
            </a:r>
            <a:r>
              <a:rPr lang="en-US" dirty="0" err="1" smtClean="0">
                <a:solidFill>
                  <a:srgbClr val="0000FF"/>
                </a:solidFill>
              </a:rPr>
              <a:t>waarnemer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 err="1" smtClean="0">
                <a:solidFill>
                  <a:srgbClr val="0000FF"/>
                </a:solidFill>
              </a:rPr>
              <a:t>Wanneer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stort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golffunctie</a:t>
            </a:r>
            <a:r>
              <a:rPr lang="en-US" dirty="0" smtClean="0">
                <a:solidFill>
                  <a:srgbClr val="0000FF"/>
                </a:solidFill>
              </a:rPr>
              <a:t> in? </a:t>
            </a:r>
            <a:r>
              <a:rPr lang="en-US" dirty="0" err="1" smtClean="0">
                <a:solidFill>
                  <a:srgbClr val="0000FF"/>
                </a:solidFill>
              </a:rPr>
              <a:t>Vereist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bewustzijn</a:t>
            </a:r>
            <a:r>
              <a:rPr lang="en-US" dirty="0">
                <a:solidFill>
                  <a:srgbClr val="0000FF"/>
                </a:solidFill>
              </a:rPr>
              <a:t>?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Is het de </a:t>
            </a:r>
            <a:r>
              <a:rPr lang="en-US" dirty="0" err="1" smtClean="0">
                <a:solidFill>
                  <a:srgbClr val="0000FF"/>
                </a:solidFill>
              </a:rPr>
              <a:t>kat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 </a:t>
            </a:r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dirty="0" err="1" smtClean="0">
                <a:solidFill>
                  <a:srgbClr val="0000FF"/>
                </a:solidFill>
              </a:rPr>
              <a:t>xperimentator</a:t>
            </a:r>
            <a:r>
              <a:rPr lang="en-US" dirty="0" smtClean="0">
                <a:solidFill>
                  <a:srgbClr val="0000FF"/>
                </a:solidFill>
              </a:rPr>
              <a:t>? De </a:t>
            </a:r>
            <a:r>
              <a:rPr lang="en-US" dirty="0" err="1" smtClean="0">
                <a:solidFill>
                  <a:srgbClr val="0000FF"/>
                </a:solidFill>
              </a:rPr>
              <a:t>verslaggever</a:t>
            </a:r>
            <a:r>
              <a:rPr lang="en-US" dirty="0" smtClean="0">
                <a:solidFill>
                  <a:srgbClr val="0000FF"/>
                </a:solidFill>
              </a:rPr>
              <a:t>? Of </a:t>
            </a:r>
            <a:r>
              <a:rPr lang="en-US" dirty="0" err="1" smtClean="0">
                <a:solidFill>
                  <a:srgbClr val="0000FF"/>
                </a:solidFill>
              </a:rPr>
              <a:t>wij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we het </a:t>
            </a:r>
            <a:r>
              <a:rPr lang="en-US" dirty="0" err="1" smtClean="0">
                <a:solidFill>
                  <a:srgbClr val="0000FF"/>
                </a:solidFill>
              </a:rPr>
              <a:t>nieuws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horen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9550" y="3682036"/>
            <a:ext cx="395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Vergelijk</a:t>
            </a:r>
            <a:r>
              <a:rPr lang="en-US" dirty="0" smtClean="0"/>
              <a:t> de quantum </a:t>
            </a:r>
            <a:r>
              <a:rPr lang="en-US" dirty="0" err="1" smtClean="0"/>
              <a:t>beslissing</a:t>
            </a:r>
            <a:r>
              <a:rPr lang="en-US" dirty="0" smtClean="0"/>
              <a:t> </a:t>
            </a:r>
            <a:r>
              <a:rPr lang="en-US" dirty="0" smtClean="0"/>
              <a:t>met  het </a:t>
            </a:r>
          </a:p>
          <a:p>
            <a:r>
              <a:rPr lang="en-US" dirty="0" smtClean="0"/>
              <a:t>twee-</a:t>
            </a:r>
            <a:r>
              <a:rPr lang="en-US" dirty="0" err="1" smtClean="0"/>
              <a:t>spleten</a:t>
            </a:r>
            <a:r>
              <a:rPr lang="en-US" dirty="0" smtClean="0"/>
              <a:t> experiment.</a:t>
            </a:r>
            <a:endParaRPr lang="en-US" dirty="0"/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17" y="1367200"/>
            <a:ext cx="5711004" cy="3035399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05308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Schrödinger’s Kat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184" y="590951"/>
            <a:ext cx="662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Paradox </a:t>
            </a:r>
            <a:r>
              <a:rPr lang="en-US" dirty="0" err="1" smtClean="0"/>
              <a:t>bedacht</a:t>
            </a:r>
            <a:r>
              <a:rPr lang="en-US" dirty="0" smtClean="0"/>
              <a:t> </a:t>
            </a:r>
            <a:r>
              <a:rPr lang="en-US" dirty="0" smtClean="0"/>
              <a:t>door </a:t>
            </a:r>
            <a:r>
              <a:rPr lang="en-US" dirty="0" smtClean="0">
                <a:solidFill>
                  <a:srgbClr val="0000FF"/>
                </a:solidFill>
              </a:rPr>
              <a:t>Erwin Schrödinger in 1935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tonen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Kopenhagen</a:t>
            </a:r>
            <a:r>
              <a:rPr lang="en-US" dirty="0" smtClean="0"/>
              <a:t> </a:t>
            </a:r>
            <a:r>
              <a:rPr lang="en-US" dirty="0" err="1" smtClean="0"/>
              <a:t>interpretatie</a:t>
            </a:r>
            <a:r>
              <a:rPr lang="en-US" dirty="0" smtClean="0"/>
              <a:t> </a:t>
            </a:r>
            <a:r>
              <a:rPr lang="en-US" dirty="0" err="1" smtClean="0"/>
              <a:t>onzinnig</a:t>
            </a:r>
            <a:r>
              <a:rPr lang="en-US" dirty="0" smtClean="0"/>
              <a:t> is. </a:t>
            </a:r>
            <a:endParaRPr lang="en-US" dirty="0"/>
          </a:p>
        </p:txBody>
      </p:sp>
      <p:pic>
        <p:nvPicPr>
          <p:cNvPr id="5" name="Picture 4" descr="Schrod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825" y="1305466"/>
            <a:ext cx="1569776" cy="21038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4090" y="4511370"/>
            <a:ext cx="730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radioactieve</a:t>
            </a:r>
            <a:r>
              <a:rPr lang="en-US" dirty="0" smtClean="0"/>
              <a:t> </a:t>
            </a:r>
            <a:r>
              <a:rPr lang="en-US" dirty="0" err="1" smtClean="0"/>
              <a:t>bron</a:t>
            </a:r>
            <a:r>
              <a:rPr lang="en-US" dirty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enkel</a:t>
            </a:r>
            <a:r>
              <a:rPr lang="en-US" dirty="0" smtClean="0"/>
              <a:t> </a:t>
            </a:r>
            <a:r>
              <a:rPr lang="en-US" dirty="0" err="1" smtClean="0"/>
              <a:t>willekeurige</a:t>
            </a:r>
            <a:r>
              <a:rPr lang="en-US" dirty="0" smtClean="0"/>
              <a:t> quantum </a:t>
            </a:r>
            <a:r>
              <a:rPr lang="en-US" dirty="0" err="1" smtClean="0"/>
              <a:t>gebeurtenis</a:t>
            </a:r>
            <a:r>
              <a:rPr lang="en-US" dirty="0" smtClean="0"/>
              <a:t> 50% </a:t>
            </a:r>
            <a:r>
              <a:rPr lang="en-US" dirty="0" err="1" smtClean="0"/>
              <a:t>kans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hefboom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activeren</a:t>
            </a:r>
            <a:r>
              <a:rPr lang="en-US" dirty="0" smtClean="0"/>
              <a:t> die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flesje</a:t>
            </a:r>
            <a:r>
              <a:rPr lang="en-US" dirty="0" smtClean="0"/>
              <a:t> met </a:t>
            </a:r>
            <a:r>
              <a:rPr lang="en-US" dirty="0" err="1" smtClean="0"/>
              <a:t>dodelijk</a:t>
            </a:r>
            <a:r>
              <a:rPr lang="en-US" dirty="0" smtClean="0"/>
              <a:t> gif </a:t>
            </a:r>
            <a:r>
              <a:rPr lang="en-US" dirty="0" err="1" smtClean="0"/>
              <a:t>stuk</a:t>
            </a:r>
            <a:r>
              <a:rPr lang="en-US" dirty="0" smtClean="0"/>
              <a:t> </a:t>
            </a:r>
            <a:r>
              <a:rPr lang="en-US" dirty="0" err="1" smtClean="0"/>
              <a:t>slaat</a:t>
            </a:r>
            <a:r>
              <a:rPr lang="en-US" dirty="0" smtClean="0"/>
              <a:t>.</a:t>
            </a:r>
            <a:endParaRPr lang="en-US" sz="800" dirty="0" smtClean="0"/>
          </a:p>
        </p:txBody>
      </p:sp>
      <p:pic>
        <p:nvPicPr>
          <p:cNvPr id="7" name="Picture 6" descr="Schrodingers_cat 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17" y="2009922"/>
            <a:ext cx="2657198" cy="142860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Schrodingers_cat 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623" y="1961641"/>
            <a:ext cx="2657198" cy="144764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1902" y="5254713"/>
            <a:ext cx="851027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Is de </a:t>
            </a:r>
            <a:r>
              <a:rPr lang="en-US" dirty="0" err="1" smtClean="0">
                <a:solidFill>
                  <a:srgbClr val="0000FF"/>
                </a:solidFill>
              </a:rPr>
              <a:t>kat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zowel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dood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levend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voordat</a:t>
            </a:r>
            <a:r>
              <a:rPr lang="en-US" dirty="0" smtClean="0">
                <a:solidFill>
                  <a:srgbClr val="0000FF"/>
                </a:solidFill>
              </a:rPr>
              <a:t> we de </a:t>
            </a:r>
            <a:r>
              <a:rPr lang="en-US" dirty="0" err="1" smtClean="0">
                <a:solidFill>
                  <a:srgbClr val="0000FF"/>
                </a:solidFill>
              </a:rPr>
              <a:t>doos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openen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om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waarneming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doen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988" y="5828267"/>
            <a:ext cx="853418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Wie</a:t>
            </a:r>
            <a:r>
              <a:rPr lang="en-US" dirty="0" smtClean="0">
                <a:solidFill>
                  <a:srgbClr val="0000FF"/>
                </a:solidFill>
              </a:rPr>
              <a:t> is de </a:t>
            </a:r>
            <a:r>
              <a:rPr lang="en-US" dirty="0" err="1" smtClean="0">
                <a:solidFill>
                  <a:srgbClr val="0000FF"/>
                </a:solidFill>
              </a:rPr>
              <a:t>waarnemer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 err="1" smtClean="0">
                <a:solidFill>
                  <a:srgbClr val="0000FF"/>
                </a:solidFill>
              </a:rPr>
              <a:t>Wanneer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stort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golffunctie</a:t>
            </a:r>
            <a:r>
              <a:rPr lang="en-US" dirty="0" smtClean="0">
                <a:solidFill>
                  <a:srgbClr val="0000FF"/>
                </a:solidFill>
              </a:rPr>
              <a:t> in? </a:t>
            </a:r>
            <a:r>
              <a:rPr lang="en-US" dirty="0" err="1" smtClean="0">
                <a:solidFill>
                  <a:srgbClr val="0000FF"/>
                </a:solidFill>
              </a:rPr>
              <a:t>Vereist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bewustzijn</a:t>
            </a:r>
            <a:r>
              <a:rPr lang="en-US" dirty="0">
                <a:solidFill>
                  <a:srgbClr val="0000FF"/>
                </a:solidFill>
              </a:rPr>
              <a:t>?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Is het de </a:t>
            </a:r>
            <a:r>
              <a:rPr lang="en-US" dirty="0" err="1" smtClean="0">
                <a:solidFill>
                  <a:srgbClr val="0000FF"/>
                </a:solidFill>
              </a:rPr>
              <a:t>kat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 </a:t>
            </a:r>
            <a:r>
              <a:rPr lang="en-US" dirty="0" err="1" smtClean="0">
                <a:solidFill>
                  <a:srgbClr val="0000FF"/>
                </a:solidFill>
              </a:rPr>
              <a:t>Experimentator</a:t>
            </a:r>
            <a:r>
              <a:rPr lang="en-US" dirty="0" smtClean="0">
                <a:solidFill>
                  <a:srgbClr val="0000FF"/>
                </a:solidFill>
              </a:rPr>
              <a:t>? De </a:t>
            </a:r>
            <a:r>
              <a:rPr lang="en-US" dirty="0" err="1" smtClean="0">
                <a:solidFill>
                  <a:srgbClr val="0000FF"/>
                </a:solidFill>
              </a:rPr>
              <a:t>pers</a:t>
            </a:r>
            <a:r>
              <a:rPr lang="en-US" dirty="0" smtClean="0">
                <a:solidFill>
                  <a:srgbClr val="0000FF"/>
                </a:solidFill>
              </a:rPr>
              <a:t> reporter? Of </a:t>
            </a:r>
            <a:r>
              <a:rPr lang="en-US" dirty="0" err="1" smtClean="0">
                <a:solidFill>
                  <a:srgbClr val="0000FF"/>
                </a:solidFill>
              </a:rPr>
              <a:t>wij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als</a:t>
            </a:r>
            <a:r>
              <a:rPr lang="en-US" dirty="0" smtClean="0">
                <a:solidFill>
                  <a:srgbClr val="0000FF"/>
                </a:solidFill>
              </a:rPr>
              <a:t> we het </a:t>
            </a:r>
            <a:r>
              <a:rPr lang="en-US" dirty="0" err="1" smtClean="0">
                <a:solidFill>
                  <a:srgbClr val="0000FF"/>
                </a:solidFill>
              </a:rPr>
              <a:t>nieuws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horen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614" y="3682036"/>
            <a:ext cx="503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 quantum choice with double slit situation.</a:t>
            </a:r>
            <a:endParaRPr lang="en-US" dirty="0"/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17" y="1367200"/>
            <a:ext cx="5711004" cy="303539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 descr="schrodingercatfu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911" y="1525656"/>
            <a:ext cx="4098962" cy="256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0636"/>
          </a:xfrm>
        </p:spPr>
        <p:txBody>
          <a:bodyPr/>
          <a:lstStyle/>
          <a:p>
            <a:r>
              <a:rPr lang="en-US" b="1" i="1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Filosofisch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194" y="703209"/>
            <a:ext cx="599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Hugh Everett </a:t>
            </a:r>
            <a:r>
              <a:rPr lang="en-US" dirty="0" smtClean="0"/>
              <a:t>(Student van John Wheeler) </a:t>
            </a:r>
            <a:r>
              <a:rPr lang="en-US" dirty="0" err="1" smtClean="0"/>
              <a:t>formuleerde</a:t>
            </a:r>
            <a:r>
              <a:rPr lang="en-US" dirty="0" smtClean="0"/>
              <a:t> de </a:t>
            </a:r>
            <a:r>
              <a:rPr lang="en-US" b="1" i="1" dirty="0" smtClean="0">
                <a:solidFill>
                  <a:srgbClr val="660066"/>
                </a:solidFill>
              </a:rPr>
              <a:t>Many Worlds </a:t>
            </a:r>
            <a:r>
              <a:rPr lang="en-US" dirty="0" err="1" smtClean="0">
                <a:solidFill>
                  <a:srgbClr val="660066"/>
                </a:solidFill>
              </a:rPr>
              <a:t>Interpretatie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van quantum </a:t>
            </a:r>
            <a:r>
              <a:rPr lang="en-US" dirty="0" err="1" smtClean="0"/>
              <a:t>mechanica</a:t>
            </a:r>
            <a:r>
              <a:rPr lang="en-US" dirty="0" smtClean="0"/>
              <a:t> in 1957.</a:t>
            </a:r>
            <a:endParaRPr lang="en-US" dirty="0"/>
          </a:p>
        </p:txBody>
      </p:sp>
      <p:pic>
        <p:nvPicPr>
          <p:cNvPr id="4" name="Picture 3" descr="Schroedingers_cat_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20" y="2161118"/>
            <a:ext cx="4312648" cy="2790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194" y="1373417"/>
            <a:ext cx="634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golf-</a:t>
            </a:r>
            <a:r>
              <a:rPr lang="en-US" dirty="0" err="1" smtClean="0"/>
              <a:t>funktie</a:t>
            </a:r>
            <a:r>
              <a:rPr lang="en-US" dirty="0" smtClean="0"/>
              <a:t> </a:t>
            </a:r>
            <a:r>
              <a:rPr lang="en-US" dirty="0" err="1" smtClean="0"/>
              <a:t>stort</a:t>
            </a:r>
            <a:r>
              <a:rPr lang="en-US" dirty="0" smtClean="0"/>
              <a:t> </a:t>
            </a:r>
            <a:r>
              <a:rPr lang="en-US" b="1" i="1" dirty="0" err="1" smtClean="0"/>
              <a:t>niet</a:t>
            </a:r>
            <a:r>
              <a:rPr lang="en-US" dirty="0" smtClean="0"/>
              <a:t> in, maar </a:t>
            </a:r>
            <a:r>
              <a:rPr lang="en-US" dirty="0" err="1" smtClean="0"/>
              <a:t>bij</a:t>
            </a:r>
            <a:r>
              <a:rPr lang="en-US" dirty="0" smtClean="0"/>
              <a:t> elk quantum </a:t>
            </a:r>
            <a:r>
              <a:rPr lang="en-US" dirty="0" err="1" smtClean="0"/>
              <a:t>besluit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beide</a:t>
            </a:r>
            <a:r>
              <a:rPr lang="en-US" dirty="0" smtClean="0"/>
              <a:t> </a:t>
            </a:r>
            <a:r>
              <a:rPr lang="en-US" dirty="0" err="1" smtClean="0"/>
              <a:t>mogelijkheden</a:t>
            </a:r>
            <a:r>
              <a:rPr lang="en-US" dirty="0" smtClean="0"/>
              <a:t> door 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nieuw</a:t>
            </a:r>
            <a:r>
              <a:rPr lang="en-US" dirty="0" smtClean="0"/>
              <a:t>, </a:t>
            </a:r>
            <a:r>
              <a:rPr lang="en-US" dirty="0" err="1" smtClean="0"/>
              <a:t>ontkoppeld</a:t>
            </a:r>
            <a:r>
              <a:rPr lang="en-US" dirty="0" smtClean="0"/>
              <a:t>, </a:t>
            </a:r>
            <a:r>
              <a:rPr lang="en-US" dirty="0" err="1" smtClean="0"/>
              <a:t>universum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ManyWorl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425" y="3118285"/>
            <a:ext cx="1790700" cy="179832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 descr="Hugh-Everet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719" y="669284"/>
            <a:ext cx="1698036" cy="2326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84037" y="3844918"/>
            <a:ext cx="2148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Een</a:t>
            </a:r>
            <a:r>
              <a:rPr lang="en-US" dirty="0" smtClean="0"/>
              <a:t> boom van quantum </a:t>
            </a:r>
            <a:r>
              <a:rPr lang="en-US" dirty="0" err="1" smtClean="0"/>
              <a:t>werelden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elk quantum </a:t>
            </a:r>
            <a:r>
              <a:rPr lang="en-US" dirty="0" err="1" smtClean="0"/>
              <a:t>besluit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7280" y="2161118"/>
            <a:ext cx="3566512" cy="646331"/>
          </a:xfrm>
          <a:prstGeom prst="rect">
            <a:avLst/>
          </a:prstGeom>
          <a:solidFill>
            <a:schemeClr val="bg1"/>
          </a:solidFill>
          <a:ln w="3175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Dit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voedde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menig</a:t>
            </a:r>
            <a:r>
              <a:rPr lang="en-US" dirty="0" smtClean="0">
                <a:solidFill>
                  <a:srgbClr val="0000FF"/>
                </a:solidFill>
              </a:rPr>
              <a:t> science fiction </a:t>
            </a:r>
            <a:r>
              <a:rPr lang="en-US" dirty="0" err="1" smtClean="0">
                <a:solidFill>
                  <a:srgbClr val="0000FF"/>
                </a:solidFill>
              </a:rPr>
              <a:t>verhaal</a:t>
            </a:r>
            <a:r>
              <a:rPr lang="en-US" dirty="0" smtClean="0">
                <a:solidFill>
                  <a:srgbClr val="0000FF"/>
                </a:solidFill>
              </a:rPr>
              <a:t> over “</a:t>
            </a:r>
            <a:r>
              <a:rPr lang="en-US" dirty="0" err="1" smtClean="0">
                <a:solidFill>
                  <a:srgbClr val="0000FF"/>
                </a:solidFill>
              </a:rPr>
              <a:t>parallelle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universa</a:t>
            </a:r>
            <a:r>
              <a:rPr lang="en-US" dirty="0" smtClean="0">
                <a:solidFill>
                  <a:srgbClr val="0000FF"/>
                </a:solidFill>
              </a:rPr>
              <a:t>”.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648" y="2161118"/>
            <a:ext cx="3365985" cy="646331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271538"/>
            <a:ext cx="9144000" cy="8699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7280" y="5590769"/>
            <a:ext cx="8596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Nog</a:t>
            </a:r>
            <a:r>
              <a:rPr lang="en-US" dirty="0" smtClean="0">
                <a:solidFill>
                  <a:srgbClr val="660066"/>
                </a:solidFill>
              </a:rPr>
              <a:t> steeds </a:t>
            </a:r>
            <a:r>
              <a:rPr lang="en-US" dirty="0" err="1" smtClean="0">
                <a:solidFill>
                  <a:srgbClr val="660066"/>
                </a:solidFill>
              </a:rPr>
              <a:t>onderwerp</a:t>
            </a:r>
            <a:r>
              <a:rPr lang="en-US" dirty="0" smtClean="0">
                <a:solidFill>
                  <a:srgbClr val="660066"/>
                </a:solidFill>
              </a:rPr>
              <a:t> van </a:t>
            </a:r>
            <a:r>
              <a:rPr lang="en-US" dirty="0" err="1" smtClean="0">
                <a:solidFill>
                  <a:srgbClr val="660066"/>
                </a:solidFill>
              </a:rPr>
              <a:t>discussie</a:t>
            </a:r>
            <a:r>
              <a:rPr lang="en-US" dirty="0" smtClean="0">
                <a:solidFill>
                  <a:srgbClr val="660066"/>
                </a:solidFill>
              </a:rPr>
              <a:t> (en </a:t>
            </a:r>
            <a:r>
              <a:rPr lang="en-US" dirty="0" err="1" smtClean="0">
                <a:solidFill>
                  <a:srgbClr val="660066"/>
                </a:solidFill>
              </a:rPr>
              <a:t>theoretische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berekeningen</a:t>
            </a:r>
            <a:r>
              <a:rPr lang="en-US" dirty="0" smtClean="0">
                <a:solidFill>
                  <a:srgbClr val="660066"/>
                </a:solidFill>
              </a:rPr>
              <a:t>). 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Er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zijn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verschillende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alternatieve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ideeen</a:t>
            </a:r>
            <a:r>
              <a:rPr lang="en-US" dirty="0" smtClean="0">
                <a:solidFill>
                  <a:srgbClr val="660066"/>
                </a:solidFill>
              </a:rPr>
              <a:t> (tot </a:t>
            </a:r>
            <a:r>
              <a:rPr lang="en-US" dirty="0" err="1" smtClean="0">
                <a:solidFill>
                  <a:srgbClr val="660066"/>
                </a:solidFill>
              </a:rPr>
              <a:t>aan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rariteiten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als</a:t>
            </a:r>
            <a:r>
              <a:rPr lang="en-US" dirty="0" smtClean="0">
                <a:solidFill>
                  <a:srgbClr val="660066"/>
                </a:solidFill>
              </a:rPr>
              <a:t> “Many Minds”).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Mijn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mening</a:t>
            </a:r>
            <a:r>
              <a:rPr lang="en-US" dirty="0" smtClean="0">
                <a:solidFill>
                  <a:srgbClr val="660066"/>
                </a:solidFill>
              </a:rPr>
              <a:t>:  Quantum </a:t>
            </a:r>
            <a:r>
              <a:rPr lang="en-US" dirty="0" err="1" smtClean="0">
                <a:solidFill>
                  <a:srgbClr val="660066"/>
                </a:solidFill>
              </a:rPr>
              <a:t>coherentie</a:t>
            </a:r>
            <a:r>
              <a:rPr lang="en-US" dirty="0" smtClean="0">
                <a:solidFill>
                  <a:srgbClr val="660066"/>
                </a:solidFill>
              </a:rPr>
              <a:t> is </a:t>
            </a:r>
            <a:r>
              <a:rPr lang="en-US" dirty="0" err="1" smtClean="0">
                <a:solidFill>
                  <a:srgbClr val="660066"/>
                </a:solidFill>
              </a:rPr>
              <a:t>gerelateerd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err="1" smtClean="0">
                <a:solidFill>
                  <a:srgbClr val="660066"/>
                </a:solidFill>
              </a:rPr>
              <a:t>aan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i="1" dirty="0" err="1" smtClean="0">
                <a:solidFill>
                  <a:srgbClr val="660066"/>
                </a:solidFill>
              </a:rPr>
              <a:t>complexiteit</a:t>
            </a:r>
            <a:r>
              <a:rPr lang="en-US" i="1" dirty="0" smtClean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van de golf-</a:t>
            </a:r>
            <a:r>
              <a:rPr lang="en-US" dirty="0" err="1" smtClean="0">
                <a:solidFill>
                  <a:srgbClr val="660066"/>
                </a:solidFill>
              </a:rPr>
              <a:t>funktie</a:t>
            </a:r>
            <a:r>
              <a:rPr lang="en-US" dirty="0" smtClean="0">
                <a:solidFill>
                  <a:srgbClr val="660066"/>
                </a:solidFill>
              </a:rPr>
              <a:t>.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6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17" y="1367200"/>
            <a:ext cx="5711004" cy="303539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 Bizarre Quantum </a:t>
            </a:r>
            <a:r>
              <a:rPr lang="en-US" dirty="0" err="1" smtClean="0"/>
              <a:t>Wereld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988" y="590951"/>
            <a:ext cx="823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r>
              <a:rPr lang="en-US" dirty="0" smtClean="0"/>
              <a:t> </a:t>
            </a:r>
            <a:r>
              <a:rPr lang="en-US" dirty="0" err="1" smtClean="0"/>
              <a:t>bevestigen</a:t>
            </a:r>
            <a:r>
              <a:rPr lang="en-US" dirty="0" smtClean="0"/>
              <a:t> het </a:t>
            </a:r>
            <a:r>
              <a:rPr lang="en-US" dirty="0" err="1" smtClean="0"/>
              <a:t>begrip</a:t>
            </a:r>
            <a:r>
              <a:rPr lang="en-US" dirty="0" smtClean="0"/>
              <a:t> </a:t>
            </a:r>
            <a:r>
              <a:rPr lang="en-US" b="1" i="1" dirty="0" err="1" smtClean="0"/>
              <a:t>superpositie</a:t>
            </a:r>
            <a:r>
              <a:rPr lang="en-US" dirty="0" smtClean="0"/>
              <a:t> van de quantum </a:t>
            </a:r>
            <a:r>
              <a:rPr lang="en-US" dirty="0" err="1" smtClean="0"/>
              <a:t>mechanica</a:t>
            </a:r>
            <a:r>
              <a:rPr lang="en-US" dirty="0" smtClean="0"/>
              <a:t>: </a:t>
            </a:r>
          </a:p>
          <a:p>
            <a:r>
              <a:rPr lang="en-US" dirty="0"/>
              <a:t>o</a:t>
            </a:r>
            <a:r>
              <a:rPr lang="en-US" dirty="0" smtClean="0"/>
              <a:t>p </a:t>
            </a:r>
            <a:r>
              <a:rPr lang="en-US" dirty="0" err="1" smtClean="0"/>
              <a:t>subatomair</a:t>
            </a:r>
            <a:r>
              <a:rPr lang="en-US" dirty="0" smtClean="0"/>
              <a:t> </a:t>
            </a:r>
            <a:r>
              <a:rPr lang="en-US" dirty="0" err="1" smtClean="0"/>
              <a:t>golffunktie</a:t>
            </a:r>
            <a:r>
              <a:rPr lang="en-US" dirty="0" err="1"/>
              <a:t>-</a:t>
            </a:r>
            <a:r>
              <a:rPr lang="en-US" dirty="0" err="1" smtClean="0"/>
              <a:t>niveau</a:t>
            </a:r>
            <a:r>
              <a:rPr lang="en-US" dirty="0" smtClean="0"/>
              <a:t> </a:t>
            </a:r>
            <a:r>
              <a:rPr lang="en-US" dirty="0" err="1" smtClean="0"/>
              <a:t>bestaan</a:t>
            </a:r>
            <a:r>
              <a:rPr lang="en-US" dirty="0" smtClean="0"/>
              <a:t> </a:t>
            </a:r>
            <a:r>
              <a:rPr lang="en-US" dirty="0" err="1" smtClean="0"/>
              <a:t>toestanden</a:t>
            </a:r>
            <a:r>
              <a:rPr lang="en-US" dirty="0" smtClean="0"/>
              <a:t> </a:t>
            </a:r>
            <a:r>
              <a:rPr lang="en-US" dirty="0" err="1" smtClean="0"/>
              <a:t>wel</a:t>
            </a:r>
            <a:r>
              <a:rPr lang="en-US" dirty="0" smtClean="0"/>
              <a:t> </a:t>
            </a:r>
            <a:r>
              <a:rPr lang="en-US" dirty="0" err="1" smtClean="0"/>
              <a:t>degelijk</a:t>
            </a:r>
            <a:r>
              <a:rPr lang="en-US" dirty="0" smtClean="0"/>
              <a:t> </a:t>
            </a:r>
            <a:r>
              <a:rPr lang="en-US" dirty="0" err="1" smtClean="0"/>
              <a:t>tegelijkertijd</a:t>
            </a:r>
            <a:r>
              <a:rPr lang="en-US" dirty="0"/>
              <a:t>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825" y="1305466"/>
            <a:ext cx="1569776" cy="21038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1902" y="4893777"/>
            <a:ext cx="8510272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Het </a:t>
            </a:r>
            <a:r>
              <a:rPr lang="en-US" dirty="0" err="1" smtClean="0">
                <a:solidFill>
                  <a:srgbClr val="0000FF"/>
                </a:solidFill>
              </a:rPr>
              <a:t>feit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dat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natuur</a:t>
            </a:r>
            <a:r>
              <a:rPr lang="en-US" dirty="0" smtClean="0">
                <a:solidFill>
                  <a:srgbClr val="0000FF"/>
                </a:solidFill>
              </a:rPr>
              <a:t> op de </a:t>
            </a:r>
            <a:r>
              <a:rPr lang="en-US" dirty="0" err="1" smtClean="0">
                <a:solidFill>
                  <a:srgbClr val="0000FF"/>
                </a:solidFill>
              </a:rPr>
              <a:t>kleinste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schaal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andere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logika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kent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objecten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onze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dagelijkse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omgeving</a:t>
            </a:r>
            <a:r>
              <a:rPr lang="en-US" dirty="0" smtClean="0">
                <a:solidFill>
                  <a:srgbClr val="0000FF"/>
                </a:solidFill>
              </a:rPr>
              <a:t> is op </a:t>
            </a:r>
            <a:r>
              <a:rPr lang="en-US" dirty="0" err="1" smtClean="0">
                <a:solidFill>
                  <a:srgbClr val="0000FF"/>
                </a:solidFill>
              </a:rPr>
              <a:t>zich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niet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verbazingwekkend</a:t>
            </a:r>
            <a:r>
              <a:rPr lang="en-US" dirty="0" smtClean="0">
                <a:solidFill>
                  <a:srgbClr val="0000FF"/>
                </a:solidFill>
              </a:rPr>
              <a:t>: hoe </a:t>
            </a:r>
            <a:r>
              <a:rPr lang="en-US" dirty="0" err="1" smtClean="0">
                <a:solidFill>
                  <a:srgbClr val="0000FF"/>
                </a:solidFill>
              </a:rPr>
              <a:t>zou</a:t>
            </a:r>
            <a:r>
              <a:rPr lang="en-US" dirty="0" smtClean="0">
                <a:solidFill>
                  <a:srgbClr val="0000FF"/>
                </a:solidFill>
              </a:rPr>
              <a:t> het </a:t>
            </a:r>
            <a:r>
              <a:rPr lang="en-US" dirty="0" err="1" smtClean="0">
                <a:solidFill>
                  <a:srgbClr val="0000FF"/>
                </a:solidFill>
              </a:rPr>
              <a:t>anders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fundamentele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objecten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kunnen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beschrijven</a:t>
            </a:r>
            <a:r>
              <a:rPr lang="en-US" dirty="0">
                <a:solidFill>
                  <a:srgbClr val="0000FF"/>
                </a:solidFill>
              </a:rPr>
              <a:t>?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1375" y="6089718"/>
            <a:ext cx="639904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Maar het </a:t>
            </a:r>
            <a:r>
              <a:rPr lang="en-US" b="1" i="1" dirty="0" err="1" smtClean="0">
                <a:solidFill>
                  <a:srgbClr val="0000FF"/>
                </a:solidFill>
              </a:rPr>
              <a:t>blijft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moeilijk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voorstelbaar</a:t>
            </a:r>
            <a:r>
              <a:rPr lang="en-US" b="1" i="1" dirty="0" smtClean="0">
                <a:solidFill>
                  <a:srgbClr val="0000FF"/>
                </a:solidFill>
              </a:rPr>
              <a:t> en </a:t>
            </a:r>
            <a:r>
              <a:rPr lang="en-US" b="1" i="1" dirty="0" err="1" smtClean="0">
                <a:solidFill>
                  <a:srgbClr val="0000FF"/>
                </a:solidFill>
              </a:rPr>
              <a:t>eigenlijk</a:t>
            </a:r>
            <a:r>
              <a:rPr lang="en-US" b="1" i="1" dirty="0" smtClean="0">
                <a:solidFill>
                  <a:srgbClr val="0000FF"/>
                </a:solidFill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</a:rPr>
              <a:t>gewoon</a:t>
            </a:r>
            <a:r>
              <a:rPr lang="en-US" b="1" i="1" dirty="0" smtClean="0">
                <a:solidFill>
                  <a:srgbClr val="0000FF"/>
                </a:solidFill>
              </a:rPr>
              <a:t>: </a:t>
            </a:r>
            <a:r>
              <a:rPr lang="en-US" b="1" i="1" dirty="0" err="1" smtClean="0">
                <a:solidFill>
                  <a:srgbClr val="0000FF"/>
                </a:solidFill>
              </a:rPr>
              <a:t>bizar</a:t>
            </a:r>
            <a:r>
              <a:rPr lang="en-US" b="1" i="1" dirty="0" smtClean="0">
                <a:solidFill>
                  <a:srgbClr val="0000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589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7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7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0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Golven</a:t>
            </a:r>
            <a:r>
              <a:rPr lang="en-US" dirty="0" smtClean="0"/>
              <a:t> &amp; </a:t>
            </a:r>
            <a:r>
              <a:rPr lang="en-US" dirty="0" err="1" smtClean="0"/>
              <a:t>Interferentie</a:t>
            </a:r>
            <a:r>
              <a:rPr lang="en-US" dirty="0" smtClean="0"/>
              <a:t> : water, </a:t>
            </a:r>
            <a:r>
              <a:rPr lang="en-US" dirty="0" err="1" smtClean="0"/>
              <a:t>geluid</a:t>
            </a:r>
            <a:r>
              <a:rPr lang="en-US" dirty="0" smtClean="0"/>
              <a:t>, </a:t>
            </a:r>
            <a:r>
              <a:rPr lang="en-US" dirty="0" err="1" smtClean="0"/>
              <a:t>licht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860" y="3856153"/>
            <a:ext cx="330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 smtClean="0"/>
              <a:t>Geluid</a:t>
            </a:r>
            <a:r>
              <a:rPr lang="en-US" b="1" i="1" u="sng" dirty="0" smtClean="0"/>
              <a:t>:</a:t>
            </a:r>
            <a:r>
              <a:rPr lang="en-US" dirty="0" smtClean="0"/>
              <a:t> Active noise cancellation:</a:t>
            </a:r>
            <a:endParaRPr lang="en-US" dirty="0"/>
          </a:p>
        </p:txBody>
      </p:sp>
      <p:pic>
        <p:nvPicPr>
          <p:cNvPr id="5" name="Picture 4" descr="InterferenceWaterWave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57" y="1011370"/>
            <a:ext cx="2597246" cy="266669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 descr="TransverseWav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88" y="1165571"/>
            <a:ext cx="4247517" cy="252376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Active_Noise_Reduc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48" y="4243721"/>
            <a:ext cx="2950080" cy="235858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 descr="ThomasYoung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52" y="4254021"/>
            <a:ext cx="3051371" cy="229869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390384" y="3813538"/>
            <a:ext cx="33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 smtClean="0"/>
              <a:t>Licht</a:t>
            </a:r>
            <a:r>
              <a:rPr lang="en-US" b="1" i="1" u="sng" dirty="0" smtClean="0"/>
              <a:t>: </a:t>
            </a:r>
            <a:r>
              <a:rPr lang="en-US" dirty="0" smtClean="0"/>
              <a:t>Thomas Young experiment: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45517" y="572272"/>
            <a:ext cx="29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Water:</a:t>
            </a:r>
            <a:r>
              <a:rPr lang="en-US" dirty="0" smtClean="0"/>
              <a:t> </a:t>
            </a:r>
            <a:r>
              <a:rPr lang="en-US" dirty="0" err="1" smtClean="0"/>
              <a:t>Interferentie</a:t>
            </a:r>
            <a:r>
              <a:rPr lang="en-US" dirty="0" smtClean="0"/>
              <a:t> </a:t>
            </a:r>
            <a:r>
              <a:rPr lang="en-US" dirty="0" err="1" smtClean="0"/>
              <a:t>patroon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1473" y="642038"/>
            <a:ext cx="220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Principe van </a:t>
            </a:r>
            <a:r>
              <a:rPr lang="en-US" dirty="0" err="1" smtClean="0"/>
              <a:t>een</a:t>
            </a:r>
            <a:r>
              <a:rPr lang="en-US" dirty="0" smtClean="0"/>
              <a:t> golf: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17349" y="5887285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licht</a:t>
            </a:r>
            <a:r>
              <a:rPr lang="en-US" dirty="0" smtClean="0">
                <a:solidFill>
                  <a:srgbClr val="0000FF"/>
                </a:solidFill>
              </a:rPr>
              <a:t> + </a:t>
            </a:r>
            <a:r>
              <a:rPr lang="en-US" dirty="0" err="1" smtClean="0">
                <a:solidFill>
                  <a:srgbClr val="0000FF"/>
                </a:solidFill>
              </a:rPr>
              <a:t>licht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</a:rPr>
              <a:t>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donkerte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geven</a:t>
            </a:r>
            <a:r>
              <a:rPr lang="en-US" dirty="0" smtClean="0">
                <a:solidFill>
                  <a:srgbClr val="0000FF"/>
                </a:solidFill>
              </a:rPr>
              <a:t>!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5940" y="642038"/>
            <a:ext cx="966931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 = </a:t>
            </a:r>
            <a:r>
              <a:rPr lang="en-US" sz="2000" dirty="0" err="1" smtClean="0"/>
              <a:t>v</a:t>
            </a:r>
            <a:r>
              <a:rPr lang="en-US" sz="2000" dirty="0" smtClean="0"/>
              <a:t> / </a:t>
            </a:r>
            <a:r>
              <a:rPr lang="en-US" sz="2000" dirty="0" err="1" smtClean="0"/>
              <a:t>f</a:t>
            </a:r>
            <a:endParaRPr lang="en-US" sz="2000" dirty="0"/>
          </a:p>
        </p:txBody>
      </p:sp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875" y="1806067"/>
            <a:ext cx="4896700" cy="4100171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3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icroscopeJo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47" y="253998"/>
            <a:ext cx="4844811" cy="63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7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Imaginary Numbers</a:t>
            </a:r>
            <a:endParaRPr lang="en-US" dirty="0"/>
          </a:p>
        </p:txBody>
      </p:sp>
      <p:pic>
        <p:nvPicPr>
          <p:cNvPr id="4" name="Picture 6" descr="http://www.science.uva.nl/~tsvanerp/research/hallucinairy/hallucy/CalvinHobb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144" y="1705429"/>
            <a:ext cx="7793193" cy="2928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1: Quantum Cryptography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7032" y="3916173"/>
            <a:ext cx="4707635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Quantum Key Distribution (QKD):</a:t>
            </a:r>
          </a:p>
          <a:p>
            <a:r>
              <a:rPr lang="en-US" dirty="0" smtClean="0"/>
              <a:t>1. Public Channel (Internet, email):</a:t>
            </a:r>
          </a:p>
          <a:p>
            <a:pPr marL="342900" indent="-342900"/>
            <a:r>
              <a:rPr lang="en-US" dirty="0" smtClean="0"/>
              <a:t>     send an encrypted message.</a:t>
            </a:r>
          </a:p>
          <a:p>
            <a:r>
              <a:rPr lang="en-US" dirty="0" smtClean="0"/>
              <a:t>2. Quantum Channel (Laser + fiber optics)</a:t>
            </a:r>
          </a:p>
          <a:p>
            <a:r>
              <a:rPr lang="en-US" dirty="0" smtClean="0"/>
              <a:t>    send key to decode the public message </a:t>
            </a:r>
          </a:p>
          <a:p>
            <a:r>
              <a:rPr lang="en-US" dirty="0" smtClean="0"/>
              <a:t>3. Eve cannot secretly eavesdrop. She destroys</a:t>
            </a:r>
          </a:p>
          <a:p>
            <a:r>
              <a:rPr lang="en-US" dirty="0" smtClean="0"/>
              <a:t> 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387" y="657008"/>
            <a:ext cx="2754578" cy="31732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840" y="657007"/>
            <a:ext cx="650617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Alice</a:t>
            </a:r>
            <a:r>
              <a:rPr lang="en-US" dirty="0" smtClean="0"/>
              <a:t> sends a secret message to </a:t>
            </a:r>
            <a:r>
              <a:rPr lang="en-US" dirty="0" smtClean="0">
                <a:solidFill>
                  <a:srgbClr val="0000FF"/>
                </a:solidFill>
              </a:rPr>
              <a:t>Bob</a:t>
            </a:r>
            <a:r>
              <a:rPr lang="en-US" dirty="0" smtClean="0"/>
              <a:t> and prevents </a:t>
            </a:r>
            <a:r>
              <a:rPr lang="en-US" dirty="0" smtClean="0">
                <a:solidFill>
                  <a:srgbClr val="660066"/>
                </a:solidFill>
              </a:rPr>
              <a:t>Eve</a:t>
            </a:r>
            <a:r>
              <a:rPr lang="en-US" dirty="0" smtClean="0"/>
              <a:t> to eavesdrop.</a:t>
            </a:r>
            <a:endParaRPr lang="en-US" dirty="0"/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75" y="1826123"/>
            <a:ext cx="4850253" cy="177519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46376" y="1142112"/>
            <a:ext cx="3908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First idea by Stephen </a:t>
            </a:r>
            <a:r>
              <a:rPr lang="en-US" sz="1400" b="1" dirty="0" err="1" smtClean="0">
                <a:solidFill>
                  <a:srgbClr val="000090"/>
                </a:solidFill>
              </a:rPr>
              <a:t>Wiesner</a:t>
            </a:r>
            <a:r>
              <a:rPr lang="en-US" sz="1400" b="1" dirty="0" smtClean="0">
                <a:solidFill>
                  <a:srgbClr val="000090"/>
                </a:solidFill>
              </a:rPr>
              <a:t> (1970s)</a:t>
            </a:r>
          </a:p>
          <a:p>
            <a:r>
              <a:rPr lang="en-US" sz="1400" b="1" dirty="0" smtClean="0">
                <a:solidFill>
                  <a:srgbClr val="000090"/>
                </a:solidFill>
              </a:rPr>
              <a:t>Worked out by </a:t>
            </a:r>
            <a:r>
              <a:rPr lang="en-US" sz="1400" b="1" dirty="0" err="1" smtClean="0">
                <a:solidFill>
                  <a:srgbClr val="000090"/>
                </a:solidFill>
              </a:rPr>
              <a:t>Bennet</a:t>
            </a:r>
            <a:r>
              <a:rPr lang="en-US" sz="1400" b="1" dirty="0" smtClean="0">
                <a:solidFill>
                  <a:srgbClr val="000090"/>
                </a:solidFill>
              </a:rPr>
              <a:t> (IBM) and Brassard (1980s)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508" y="6110713"/>
            <a:ext cx="4707635" cy="5847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660066"/>
                </a:solidFill>
              </a:rPr>
              <a:t>Physicsworld.com</a:t>
            </a:r>
            <a:r>
              <a:rPr lang="en-US" sz="1600" b="1" dirty="0" smtClean="0">
                <a:solidFill>
                  <a:srgbClr val="660066"/>
                </a:solidFill>
              </a:rPr>
              <a:t> Sept 2, 2013</a:t>
            </a:r>
          </a:p>
          <a:p>
            <a:r>
              <a:rPr lang="en-US" sz="1600" b="1" dirty="0" smtClean="0">
                <a:solidFill>
                  <a:srgbClr val="660066"/>
                </a:solidFill>
              </a:rPr>
              <a:t>“Quantum cryptography coming to mobile phones”</a:t>
            </a:r>
            <a:endParaRPr lang="en-US" sz="1600" b="1" dirty="0">
              <a:solidFill>
                <a:srgbClr val="660066"/>
              </a:solidFill>
            </a:endParaRPr>
          </a:p>
        </p:txBody>
      </p:sp>
      <p:pic>
        <p:nvPicPr>
          <p:cNvPr id="15" name="Picture 14" descr="mobile-qk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660" y="3928121"/>
            <a:ext cx="3471609" cy="276736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6" name="Picture 15" descr="AliceBobEveStr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058" y="1498071"/>
            <a:ext cx="3444035" cy="18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Application2: Quantum Computer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383" y="615110"/>
            <a:ext cx="848843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Idea: </a:t>
            </a:r>
            <a:r>
              <a:rPr lang="en-US" dirty="0" smtClean="0">
                <a:solidFill>
                  <a:srgbClr val="0000FF"/>
                </a:solidFill>
              </a:rPr>
              <a:t>Yuri </a:t>
            </a:r>
            <a:r>
              <a:rPr lang="en-US" dirty="0" err="1" smtClean="0">
                <a:solidFill>
                  <a:srgbClr val="0000FF"/>
                </a:solidFill>
              </a:rPr>
              <a:t>Manin</a:t>
            </a:r>
            <a:r>
              <a:rPr lang="en-US" dirty="0" smtClean="0">
                <a:solidFill>
                  <a:srgbClr val="0000FF"/>
                </a:solidFill>
              </a:rPr>
              <a:t> and Richard Feynman: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Use superposition and entanglement of quantum states to make a super-fast computer.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527" y="1358032"/>
            <a:ext cx="6560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computer: </a:t>
            </a:r>
            <a:r>
              <a:rPr lang="en-US" dirty="0" smtClean="0">
                <a:solidFill>
                  <a:srgbClr val="0000FF"/>
                </a:solidFill>
              </a:rPr>
              <a:t>bits</a:t>
            </a:r>
            <a:r>
              <a:rPr lang="en-US" dirty="0" smtClean="0"/>
              <a:t> are either 0 or 1</a:t>
            </a:r>
          </a:p>
          <a:p>
            <a:r>
              <a:rPr lang="en-US" dirty="0" smtClean="0"/>
              <a:t>Quantum computer: </a:t>
            </a:r>
            <a:r>
              <a:rPr lang="en-US" dirty="0" err="1" smtClean="0">
                <a:solidFill>
                  <a:srgbClr val="0000FF"/>
                </a:solidFill>
              </a:rPr>
              <a:t>qbits</a:t>
            </a:r>
            <a:r>
              <a:rPr lang="en-US" dirty="0" smtClean="0"/>
              <a:t> are  super-positions of two states: 0 and 1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. spin up and spin down)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588" y="2412074"/>
            <a:ext cx="4896217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Compute with quantum logic.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With </a:t>
            </a:r>
            <a:r>
              <a:rPr lang="en-US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 bits it can do </a:t>
            </a:r>
            <a:r>
              <a:rPr lang="en-US" dirty="0" smtClean="0">
                <a:solidFill>
                  <a:srgbClr val="0000FF"/>
                </a:solidFill>
              </a:rPr>
              <a:t>4</a:t>
            </a:r>
            <a:r>
              <a:rPr lang="en-US" dirty="0" smtClean="0">
                <a:solidFill>
                  <a:srgbClr val="660066"/>
                </a:solidFill>
              </a:rPr>
              <a:t> calculations simultaneously.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With </a:t>
            </a:r>
            <a:r>
              <a:rPr lang="en-US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660066"/>
                </a:solidFill>
              </a:rPr>
              <a:t> bits </a:t>
            </a:r>
            <a:r>
              <a:rPr lang="en-US" dirty="0" smtClean="0">
                <a:solidFill>
                  <a:srgbClr val="0000FF"/>
                </a:solidFill>
              </a:rPr>
              <a:t>8</a:t>
            </a:r>
            <a:r>
              <a:rPr lang="en-US" dirty="0" smtClean="0">
                <a:solidFill>
                  <a:srgbClr val="660066"/>
                </a:solidFill>
              </a:rPr>
              <a:t> calculations, with 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660066"/>
                </a:solidFill>
              </a:rPr>
              <a:t> bits </a:t>
            </a:r>
            <a:r>
              <a:rPr lang="en-US" dirty="0" smtClean="0">
                <a:solidFill>
                  <a:srgbClr val="0000FF"/>
                </a:solidFill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660066"/>
                </a:solidFill>
              </a:rPr>
              <a:t> ! </a:t>
            </a:r>
          </a:p>
        </p:txBody>
      </p:sp>
      <p:pic>
        <p:nvPicPr>
          <p:cNvPr id="8" name="Picture 7" descr="DWave_128ch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75" y="2397150"/>
            <a:ext cx="3640717" cy="25122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3588" y="3457776"/>
            <a:ext cx="435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 </a:t>
            </a:r>
            <a:r>
              <a:rPr lang="en-US" dirty="0" smtClean="0"/>
              <a:t>Difficulty: prevent “</a:t>
            </a:r>
            <a:r>
              <a:rPr lang="en-US" dirty="0" err="1" smtClean="0"/>
              <a:t>decoherence</a:t>
            </a:r>
            <a:r>
              <a:rPr lang="en-US" dirty="0" smtClean="0"/>
              <a:t>”.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6478" y="5224743"/>
            <a:ext cx="3670988" cy="132343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Recently, “D-wave systems”: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Claim the first commercial quantum computer based on 128 </a:t>
            </a:r>
            <a:r>
              <a:rPr lang="en-US" sz="1600" dirty="0" err="1" smtClean="0">
                <a:solidFill>
                  <a:srgbClr val="000090"/>
                </a:solidFill>
              </a:rPr>
              <a:t>qbits</a:t>
            </a:r>
            <a:r>
              <a:rPr lang="en-US" sz="1600" dirty="0" smtClean="0">
                <a:solidFill>
                  <a:srgbClr val="000090"/>
                </a:solidFill>
              </a:rPr>
              <a:t>.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Not generally accepted by the community that it really uses quantum mechanics.</a:t>
            </a:r>
          </a:p>
        </p:txBody>
      </p:sp>
      <p:pic>
        <p:nvPicPr>
          <p:cNvPr id="11" name="Picture 10" descr="QuantumComputing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7" y="3968970"/>
            <a:ext cx="4483565" cy="2731186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90067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for thought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8047" y="1165652"/>
            <a:ext cx="6420542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Relativity theory: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finite speed of light </a:t>
            </a:r>
            <a:r>
              <a:rPr lang="en-US" dirty="0" smtClean="0"/>
              <a:t>means that there is no sharp separation between space and time. (Think of different observers)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Universal constant: </a:t>
            </a:r>
            <a:r>
              <a:rPr lang="en-US" dirty="0" err="1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 = 300 000 km/</a:t>
            </a:r>
            <a:r>
              <a:rPr lang="en-US" dirty="0" err="1" smtClean="0">
                <a:solidFill>
                  <a:srgbClr val="0000FF"/>
                </a:solidFill>
              </a:rPr>
              <a:t>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047" y="2879337"/>
            <a:ext cx="6420542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Quantum Mechanics: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finite value of the quantum of action </a:t>
            </a:r>
            <a:r>
              <a:rPr lang="en-US" dirty="0" smtClean="0"/>
              <a:t>means that there is no sharp separation between a system and an observer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Universal constant: </a:t>
            </a:r>
            <a:r>
              <a:rPr lang="en-US" dirty="0" err="1" smtClean="0">
                <a:solidFill>
                  <a:srgbClr val="0000FF"/>
                </a:solidFill>
              </a:rPr>
              <a:t>ħ</a:t>
            </a:r>
            <a:r>
              <a:rPr lang="en-US" dirty="0" smtClean="0">
                <a:solidFill>
                  <a:srgbClr val="0000FF"/>
                </a:solidFill>
              </a:rPr>
              <a:t> = 6.6262 × 10</a:t>
            </a:r>
            <a:r>
              <a:rPr lang="en-US" baseline="30000" dirty="0" smtClean="0">
                <a:solidFill>
                  <a:srgbClr val="0000FF"/>
                </a:solidFill>
              </a:rPr>
              <a:t>-34 </a:t>
            </a:r>
            <a:r>
              <a:rPr lang="en-US" dirty="0" smtClean="0">
                <a:solidFill>
                  <a:srgbClr val="0000FF"/>
                </a:solidFill>
              </a:rPr>
              <a:t>Js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488" y="4832669"/>
            <a:ext cx="6386102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John Wheeler:</a:t>
            </a:r>
          </a:p>
          <a:p>
            <a:r>
              <a:rPr lang="en-US" dirty="0" smtClean="0"/>
              <a:t>“Bohr’s principle of </a:t>
            </a:r>
            <a:r>
              <a:rPr lang="en-US" dirty="0" err="1" smtClean="0">
                <a:solidFill>
                  <a:srgbClr val="0000FF"/>
                </a:solidFill>
              </a:rPr>
              <a:t>complementarity</a:t>
            </a:r>
            <a:r>
              <a:rPr lang="en-US" dirty="0" smtClean="0"/>
              <a:t> is the most revolutionary scientific concept of the century.”</a:t>
            </a:r>
          </a:p>
        </p:txBody>
      </p:sp>
    </p:spTree>
    <p:extLst>
      <p:ext uri="{BB962C8B-B14F-4D97-AF65-F5344CB8AC3E}">
        <p14:creationId xmlns:p14="http://schemas.microsoft.com/office/powerpoint/2010/main" val="325827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</a:t>
            </a:r>
            <a:r>
              <a:rPr lang="en-US" smtClean="0"/>
              <a:t>erhaps </a:t>
            </a:r>
            <a:r>
              <a:rPr lang="en-US" dirty="0" smtClean="0"/>
              <a:t>time for…</a:t>
            </a:r>
            <a:endParaRPr lang="en-US" dirty="0"/>
          </a:p>
        </p:txBody>
      </p:sp>
      <p:pic>
        <p:nvPicPr>
          <p:cNvPr id="6" name="Picture 5" descr="TribunalBinn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60" y="2096714"/>
            <a:ext cx="4030461" cy="269537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 descr="TribunalBuite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40" y="2096714"/>
            <a:ext cx="4040170" cy="269537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40562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Golven</a:t>
            </a:r>
            <a:r>
              <a:rPr lang="en-US" dirty="0" smtClean="0"/>
              <a:t> &amp; </a:t>
            </a:r>
            <a:r>
              <a:rPr lang="en-US" dirty="0" err="1" smtClean="0"/>
              <a:t>Interferentie</a:t>
            </a:r>
            <a:r>
              <a:rPr lang="en-US" dirty="0" smtClean="0"/>
              <a:t> : water, </a:t>
            </a:r>
            <a:r>
              <a:rPr lang="en-US" dirty="0" err="1" smtClean="0"/>
              <a:t>geluid</a:t>
            </a:r>
            <a:r>
              <a:rPr lang="en-US" dirty="0" smtClean="0"/>
              <a:t>, </a:t>
            </a:r>
            <a:r>
              <a:rPr lang="en-US" dirty="0" err="1" smtClean="0"/>
              <a:t>licht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860" y="3856153"/>
            <a:ext cx="330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 smtClean="0"/>
              <a:t>Geluid</a:t>
            </a:r>
            <a:r>
              <a:rPr lang="en-US" b="1" i="1" u="sng" dirty="0" smtClean="0"/>
              <a:t>:</a:t>
            </a:r>
            <a:r>
              <a:rPr lang="en-US" dirty="0" smtClean="0"/>
              <a:t> Active noise cancellation:</a:t>
            </a:r>
            <a:endParaRPr lang="en-US" dirty="0"/>
          </a:p>
        </p:txBody>
      </p:sp>
      <p:pic>
        <p:nvPicPr>
          <p:cNvPr id="5" name="Picture 4" descr="InterferenceWaterWave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57" y="1011370"/>
            <a:ext cx="2597246" cy="266669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 descr="TransverseWav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88" y="1165571"/>
            <a:ext cx="4247517" cy="252376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Active_Noise_Reduc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48" y="4243721"/>
            <a:ext cx="2950080" cy="235858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 descr="ThomasYoung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52" y="4254021"/>
            <a:ext cx="3051371" cy="229869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390384" y="3813538"/>
            <a:ext cx="33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 smtClean="0"/>
              <a:t>Licht</a:t>
            </a:r>
            <a:r>
              <a:rPr lang="en-US" b="1" i="1" u="sng" dirty="0" smtClean="0"/>
              <a:t>: </a:t>
            </a:r>
            <a:r>
              <a:rPr lang="en-US" dirty="0" smtClean="0"/>
              <a:t>Thomas Young experiment: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45517" y="572272"/>
            <a:ext cx="29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/>
              <a:t>Water:</a:t>
            </a:r>
            <a:r>
              <a:rPr lang="en-US" dirty="0" smtClean="0"/>
              <a:t> </a:t>
            </a:r>
            <a:r>
              <a:rPr lang="en-US" dirty="0" err="1" smtClean="0"/>
              <a:t>Interferentie</a:t>
            </a:r>
            <a:r>
              <a:rPr lang="en-US" dirty="0" smtClean="0"/>
              <a:t> </a:t>
            </a:r>
            <a:r>
              <a:rPr lang="en-US" dirty="0" err="1" smtClean="0"/>
              <a:t>patroon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1473" y="642038"/>
            <a:ext cx="220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Principe van </a:t>
            </a:r>
            <a:r>
              <a:rPr lang="en-US" dirty="0" err="1" smtClean="0"/>
              <a:t>een</a:t>
            </a:r>
            <a:r>
              <a:rPr lang="en-US" dirty="0" smtClean="0"/>
              <a:t> golf: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17349" y="5887285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licht</a:t>
            </a:r>
            <a:r>
              <a:rPr lang="en-US" dirty="0" smtClean="0">
                <a:solidFill>
                  <a:srgbClr val="0000FF"/>
                </a:solidFill>
              </a:rPr>
              <a:t> + </a:t>
            </a:r>
            <a:r>
              <a:rPr lang="en-US" dirty="0" err="1" smtClean="0">
                <a:solidFill>
                  <a:srgbClr val="0000FF"/>
                </a:solidFill>
              </a:rPr>
              <a:t>licht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</a:rPr>
              <a:t>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donkerte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geven</a:t>
            </a:r>
            <a:r>
              <a:rPr lang="en-US" dirty="0" smtClean="0">
                <a:solidFill>
                  <a:srgbClr val="0000FF"/>
                </a:solidFill>
              </a:rPr>
              <a:t>!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5940" y="642038"/>
            <a:ext cx="966931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λ</a:t>
            </a:r>
            <a:r>
              <a:rPr lang="en-US" sz="2000" dirty="0" smtClean="0"/>
              <a:t> = </a:t>
            </a:r>
            <a:r>
              <a:rPr lang="en-US" sz="2000" dirty="0" err="1" smtClean="0"/>
              <a:t>v</a:t>
            </a:r>
            <a:r>
              <a:rPr lang="en-US" sz="2000" dirty="0" smtClean="0"/>
              <a:t> / </a:t>
            </a:r>
            <a:r>
              <a:rPr lang="en-US" sz="2000" dirty="0" err="1" smtClean="0"/>
              <a:t>f</a:t>
            </a:r>
            <a:endParaRPr lang="en-US" sz="2000" dirty="0"/>
          </a:p>
        </p:txBody>
      </p:sp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875" y="1806067"/>
            <a:ext cx="4896700" cy="4100171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5" name="Picture 14" descr="water_interferenc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206" y="1644316"/>
            <a:ext cx="5657293" cy="42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Quantum </a:t>
            </a:r>
            <a:r>
              <a:rPr lang="en-US" dirty="0" err="1" smtClean="0"/>
              <a:t>Atoom</a:t>
            </a:r>
            <a:r>
              <a:rPr lang="en-US" dirty="0" smtClean="0"/>
              <a:t> van </a:t>
            </a:r>
            <a:r>
              <a:rPr lang="en-US" dirty="0" err="1" smtClean="0"/>
              <a:t>Niels</a:t>
            </a:r>
            <a:r>
              <a:rPr lang="en-US" dirty="0" smtClean="0"/>
              <a:t> Bohr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140" y="725717"/>
            <a:ext cx="3301574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Het </a:t>
            </a:r>
            <a:r>
              <a:rPr lang="en-US" dirty="0" err="1" smtClean="0">
                <a:solidFill>
                  <a:srgbClr val="0000FF"/>
                </a:solidFill>
              </a:rPr>
              <a:t>klassieke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Atoom</a:t>
            </a:r>
            <a:r>
              <a:rPr lang="en-US" dirty="0" smtClean="0">
                <a:solidFill>
                  <a:srgbClr val="0000FF"/>
                </a:solidFill>
              </a:rPr>
              <a:t> is </a:t>
            </a:r>
            <a:r>
              <a:rPr lang="en-US" dirty="0" err="1" smtClean="0">
                <a:solidFill>
                  <a:srgbClr val="0000FF"/>
                </a:solidFill>
              </a:rPr>
              <a:t>onstabiel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</a:p>
          <a:p>
            <a:r>
              <a:rPr lang="en-US" dirty="0" err="1" smtClean="0"/>
              <a:t>Verwacht</a:t>
            </a:r>
            <a:r>
              <a:rPr lang="en-US" dirty="0" smtClean="0"/>
              <a:t>: t &lt; 10</a:t>
            </a:r>
            <a:r>
              <a:rPr lang="en-US" baseline="30000" dirty="0" smtClean="0"/>
              <a:t>-10 </a:t>
            </a:r>
            <a:r>
              <a:rPr lang="en-US" dirty="0" smtClean="0"/>
              <a:t>s</a:t>
            </a:r>
          </a:p>
          <a:p>
            <a:r>
              <a:rPr lang="en-US" dirty="0" err="1" smtClean="0"/>
              <a:t>Niels</a:t>
            </a:r>
            <a:r>
              <a:rPr lang="en-US" dirty="0" smtClean="0"/>
              <a:t> Bohr:  </a:t>
            </a:r>
            <a:r>
              <a:rPr lang="en-US" dirty="0" err="1"/>
              <a:t>a</a:t>
            </a:r>
            <a:r>
              <a:rPr lang="en-US" dirty="0" err="1" smtClean="0"/>
              <a:t>toom</a:t>
            </a:r>
            <a:r>
              <a:rPr lang="en-US" dirty="0" smtClean="0"/>
              <a:t> is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stabiel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specifieke</a:t>
            </a:r>
            <a:r>
              <a:rPr lang="en-US" dirty="0" smtClean="0"/>
              <a:t> “</a:t>
            </a:r>
            <a:r>
              <a:rPr lang="en-US" dirty="0" err="1" smtClean="0"/>
              <a:t>banen</a:t>
            </a:r>
            <a:r>
              <a:rPr lang="en-US" dirty="0" smtClean="0"/>
              <a:t>” of “</a:t>
            </a:r>
            <a:r>
              <a:rPr lang="en-US" dirty="0" err="1" smtClean="0"/>
              <a:t>energie</a:t>
            </a:r>
            <a:r>
              <a:rPr lang="en-US" dirty="0" smtClean="0"/>
              <a:t> </a:t>
            </a:r>
            <a:r>
              <a:rPr lang="en-US" dirty="0" err="1" smtClean="0"/>
              <a:t>niveau’s</a:t>
            </a:r>
            <a:r>
              <a:rPr lang="en-US" dirty="0" smtClean="0"/>
              <a:t>”.</a:t>
            </a:r>
            <a:endParaRPr lang="en-US" dirty="0"/>
          </a:p>
        </p:txBody>
      </p:sp>
      <p:pic>
        <p:nvPicPr>
          <p:cNvPr id="6" name="Picture 5" descr="Bohr-atom-P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95" y="2627049"/>
            <a:ext cx="3548489" cy="309073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80" y="691421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UnstableAtom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351" y="709563"/>
            <a:ext cx="2333171" cy="174513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84293" y="3441474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Niels</a:t>
            </a:r>
            <a:r>
              <a:rPr lang="en-US" dirty="0" smtClean="0">
                <a:solidFill>
                  <a:schemeClr val="bg1"/>
                </a:solidFill>
              </a:rPr>
              <a:t> Bohr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1885 - 1962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1266" y="4635994"/>
            <a:ext cx="4398285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Een</a:t>
            </a:r>
            <a:r>
              <a:rPr lang="en-US" dirty="0" smtClean="0"/>
              <a:t> electron </a:t>
            </a:r>
            <a:r>
              <a:rPr lang="en-US" dirty="0" err="1" smtClean="0"/>
              <a:t>kan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hoger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lager </a:t>
            </a:r>
            <a:r>
              <a:rPr lang="en-US" dirty="0" err="1" smtClean="0"/>
              <a:t>niveau</a:t>
            </a:r>
            <a:r>
              <a:rPr lang="en-US" dirty="0" smtClean="0"/>
              <a:t> </a:t>
            </a:r>
            <a:r>
              <a:rPr lang="en-US" dirty="0" err="1" smtClean="0"/>
              <a:t>springen</a:t>
            </a:r>
            <a:r>
              <a:rPr lang="en-US" dirty="0" smtClean="0"/>
              <a:t> </a:t>
            </a:r>
            <a:r>
              <a:rPr lang="en-US" dirty="0" err="1" smtClean="0"/>
              <a:t>onder</a:t>
            </a:r>
            <a:r>
              <a:rPr lang="en-US" dirty="0" smtClean="0"/>
              <a:t> </a:t>
            </a:r>
            <a:r>
              <a:rPr lang="en-US" dirty="0" err="1" smtClean="0"/>
              <a:t>emissie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</a:t>
            </a:r>
            <a:r>
              <a:rPr lang="en-US" dirty="0" err="1" smtClean="0"/>
              <a:t>kwantum</a:t>
            </a:r>
            <a:r>
              <a:rPr lang="en-US" dirty="0" smtClean="0"/>
              <a:t> met </a:t>
            </a:r>
            <a:r>
              <a:rPr lang="en-US" dirty="0" err="1" smtClean="0"/>
              <a:t>corresponderende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" name="Picture 8" descr="Visible_spectrum_of_hydroge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89" y="5811359"/>
            <a:ext cx="8689551" cy="9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Schrödinger: Bohr </a:t>
            </a:r>
            <a:r>
              <a:rPr lang="en-US" dirty="0" err="1" smtClean="0"/>
              <a:t>atoom</a:t>
            </a:r>
            <a:r>
              <a:rPr lang="en-US" dirty="0" smtClean="0"/>
              <a:t> met </a:t>
            </a:r>
            <a:r>
              <a:rPr lang="en-US" dirty="0" err="1" smtClean="0"/>
              <a:t>elektronen</a:t>
            </a:r>
            <a:r>
              <a:rPr lang="en-US" dirty="0" smtClean="0"/>
              <a:t> </a:t>
            </a:r>
            <a:r>
              <a:rPr lang="en-US" dirty="0" err="1" smtClean="0"/>
              <a:t>golven</a:t>
            </a:r>
            <a:r>
              <a:rPr lang="en-US" dirty="0" smtClean="0"/>
              <a:t>!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6335" y="5153123"/>
            <a:ext cx="1837462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 = </a:t>
            </a:r>
            <a:r>
              <a:rPr lang="en-US" dirty="0" err="1" smtClean="0"/>
              <a:t>r</a:t>
            </a:r>
            <a:r>
              <a:rPr lang="en-US" dirty="0" smtClean="0"/>
              <a:t>  </a:t>
            </a:r>
            <a:r>
              <a:rPr lang="en-US" dirty="0" err="1" smtClean="0"/>
              <a:t>p</a:t>
            </a:r>
            <a:r>
              <a:rPr lang="en-US" dirty="0" smtClean="0"/>
              <a:t> </a:t>
            </a:r>
          </a:p>
          <a:p>
            <a:r>
              <a:rPr lang="en-US" dirty="0" smtClean="0"/>
              <a:t>L = </a:t>
            </a:r>
            <a:r>
              <a:rPr lang="en-US" dirty="0" err="1" smtClean="0"/>
              <a:t>r</a:t>
            </a:r>
            <a:r>
              <a:rPr lang="en-US" dirty="0" smtClean="0"/>
              <a:t>  </a:t>
            </a:r>
            <a:r>
              <a:rPr lang="en-US" dirty="0" err="1" smtClean="0"/>
              <a:t>h</a:t>
            </a:r>
            <a:r>
              <a:rPr lang="en-US" dirty="0" smtClean="0"/>
              <a:t>/ </a:t>
            </a:r>
            <a:r>
              <a:rPr lang="en-US" dirty="0" err="1" smtClean="0"/>
              <a:t>λ</a:t>
            </a:r>
            <a:endParaRPr lang="en-US" dirty="0" smtClean="0"/>
          </a:p>
          <a:p>
            <a:r>
              <a:rPr lang="en-US" dirty="0" smtClean="0"/>
              <a:t>L = </a:t>
            </a:r>
            <a:r>
              <a:rPr lang="en-US" dirty="0" err="1" smtClean="0"/>
              <a:t>r</a:t>
            </a:r>
            <a:r>
              <a:rPr lang="en-US" dirty="0" smtClean="0"/>
              <a:t>  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h</a:t>
            </a:r>
            <a:r>
              <a:rPr lang="en-US" dirty="0" smtClean="0"/>
              <a:t>/ (2 </a:t>
            </a:r>
            <a:r>
              <a:rPr lang="en-US" dirty="0" err="1" smtClean="0"/>
              <a:t>π</a:t>
            </a:r>
            <a:r>
              <a:rPr lang="en-US" dirty="0" smtClean="0"/>
              <a:t> </a:t>
            </a:r>
            <a:r>
              <a:rPr lang="en-US" dirty="0" err="1" smtClean="0"/>
              <a:t>r</a:t>
            </a:r>
            <a:r>
              <a:rPr lang="en-US" dirty="0" smtClean="0"/>
              <a:t>)</a:t>
            </a:r>
          </a:p>
          <a:p>
            <a:r>
              <a:rPr lang="en-US" dirty="0" smtClean="0"/>
              <a:t>L = </a:t>
            </a:r>
            <a:r>
              <a:rPr lang="en-US" dirty="0" err="1" smtClean="0"/>
              <a:t>n</a:t>
            </a:r>
            <a:r>
              <a:rPr lang="en-US" dirty="0" smtClean="0"/>
              <a:t> h/(2π) = 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ħ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8" name="Picture 7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920" y="689988"/>
            <a:ext cx="1808794" cy="2424157"/>
          </a:xfrm>
          <a:prstGeom prst="rect">
            <a:avLst/>
          </a:prstGeom>
        </p:spPr>
      </p:pic>
      <p:pic>
        <p:nvPicPr>
          <p:cNvPr id="12" name="Picture 11" descr="InterferenceDiagr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02" y="689988"/>
            <a:ext cx="2989437" cy="2503156"/>
          </a:xfrm>
          <a:prstGeom prst="rect">
            <a:avLst/>
          </a:prstGeom>
          <a:ln w="127000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80980" y="4701660"/>
            <a:ext cx="200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Broglie: </a:t>
            </a:r>
            <a:r>
              <a:rPr lang="en-US" dirty="0" err="1" smtClean="0"/>
              <a:t>λ</a:t>
            </a:r>
            <a:r>
              <a:rPr lang="en-US" dirty="0" smtClean="0"/>
              <a:t> = </a:t>
            </a:r>
            <a:r>
              <a:rPr lang="en-US" dirty="0" err="1" smtClean="0"/>
              <a:t>h</a:t>
            </a:r>
            <a:r>
              <a:rPr lang="en-US" dirty="0" smtClean="0"/>
              <a:t> / </a:t>
            </a:r>
            <a:r>
              <a:rPr lang="en-US" dirty="0" err="1" smtClean="0"/>
              <a:t>p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421768" y="689988"/>
            <a:ext cx="4399640" cy="3736009"/>
            <a:chOff x="3421768" y="689988"/>
            <a:chExt cx="4399640" cy="3736009"/>
          </a:xfrm>
        </p:grpSpPr>
        <p:grpSp>
          <p:nvGrpSpPr>
            <p:cNvPr id="11" name="Group 10"/>
            <p:cNvGrpSpPr/>
            <p:nvPr/>
          </p:nvGrpSpPr>
          <p:grpSpPr>
            <a:xfrm>
              <a:off x="3421768" y="689988"/>
              <a:ext cx="4399640" cy="3736009"/>
              <a:chOff x="1280473" y="2280601"/>
              <a:chExt cx="4996078" cy="4216400"/>
            </a:xfrm>
          </p:grpSpPr>
          <p:pic>
            <p:nvPicPr>
              <p:cNvPr id="4" name="Picture 3" descr="BohrAtomBroglie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0473" y="2280601"/>
                <a:ext cx="4914902" cy="42164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361651" y="5851071"/>
                <a:ext cx="4914900" cy="6459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989289" y="2095503"/>
              <a:ext cx="67043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b="1" dirty="0" err="1" smtClean="0"/>
                <a:t>n</a:t>
              </a:r>
              <a:r>
                <a:rPr lang="en-US" sz="1900" b="1" dirty="0" smtClean="0"/>
                <a:t> = 1</a:t>
              </a:r>
              <a:endParaRPr lang="en-US" sz="19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02719" y="3093363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Erwin Schrödinger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765" y="3490319"/>
            <a:ext cx="538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baan</a:t>
            </a:r>
            <a:r>
              <a:rPr lang="en-US" dirty="0" smtClean="0"/>
              <a:t> </a:t>
            </a:r>
            <a:r>
              <a:rPr lang="en-US" dirty="0" err="1" smtClean="0"/>
              <a:t>lengte</a:t>
            </a:r>
            <a:r>
              <a:rPr lang="en-US" dirty="0" smtClean="0"/>
              <a:t> “past”:  </a:t>
            </a:r>
            <a:r>
              <a:rPr lang="en-US" sz="2000" dirty="0" smtClean="0"/>
              <a:t>2π r = n </a:t>
            </a:r>
            <a:r>
              <a:rPr lang="en-US" sz="2000" dirty="0" err="1" smtClean="0"/>
              <a:t>λ</a:t>
            </a:r>
            <a:r>
              <a:rPr lang="en-US" sz="2000" dirty="0" smtClean="0"/>
              <a:t>    </a:t>
            </a:r>
            <a:r>
              <a:rPr lang="en-US" dirty="0" smtClean="0"/>
              <a:t>with n = 1, 2, 3, …</a:t>
            </a:r>
          </a:p>
          <a:p>
            <a:r>
              <a:rPr lang="en-US" dirty="0" smtClean="0"/>
              <a:t>De golf </a:t>
            </a:r>
            <a:r>
              <a:rPr lang="en-US" dirty="0" err="1" smtClean="0"/>
              <a:t>interfereert</a:t>
            </a:r>
            <a:r>
              <a:rPr lang="en-US" dirty="0" smtClean="0"/>
              <a:t> </a:t>
            </a:r>
            <a:r>
              <a:rPr lang="en-US" dirty="0" err="1" smtClean="0"/>
              <a:t>constructief</a:t>
            </a:r>
            <a:r>
              <a:rPr lang="en-US" dirty="0" smtClean="0"/>
              <a:t> met </a:t>
            </a:r>
            <a:r>
              <a:rPr lang="en-US" dirty="0" err="1" smtClean="0"/>
              <a:t>zichzelf</a:t>
            </a:r>
            <a:r>
              <a:rPr lang="en-US" dirty="0" smtClean="0"/>
              <a:t>! </a:t>
            </a:r>
          </a:p>
          <a:p>
            <a:r>
              <a:rPr lang="en-US" dirty="0" smtClean="0">
                <a:sym typeface="Wingdings"/>
              </a:rPr>
              <a:t></a:t>
            </a:r>
            <a:r>
              <a:rPr lang="en-US" dirty="0" err="1" smtClean="0"/>
              <a:t>Stabiele</a:t>
            </a:r>
            <a:r>
              <a:rPr lang="en-US" dirty="0" smtClean="0"/>
              <a:t> </a:t>
            </a:r>
            <a:r>
              <a:rPr lang="en-US" dirty="0" err="1" smtClean="0"/>
              <a:t>atomen</a:t>
            </a:r>
            <a:r>
              <a:rPr lang="en-US" dirty="0" smtClean="0"/>
              <a:t>!</a:t>
            </a:r>
          </a:p>
        </p:txBody>
      </p:sp>
      <p:pic>
        <p:nvPicPr>
          <p:cNvPr id="17" name="Picture 16" descr="PeriodicTable-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862" y="4016414"/>
            <a:ext cx="4590143" cy="258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8045" y="5144052"/>
            <a:ext cx="238884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Energie-nivo’s</a:t>
            </a:r>
            <a:r>
              <a:rPr lang="en-US" dirty="0" smtClean="0"/>
              <a:t> </a:t>
            </a:r>
            <a:r>
              <a:rPr lang="en-US" dirty="0" err="1" smtClean="0"/>
              <a:t>verkaard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Atoom</a:t>
            </a:r>
            <a:r>
              <a:rPr lang="en-US" dirty="0" smtClean="0"/>
              <a:t> </a:t>
            </a:r>
            <a:r>
              <a:rPr lang="en-US" dirty="0" err="1" smtClean="0"/>
              <a:t>verklaard</a:t>
            </a:r>
            <a:endParaRPr lang="en-US" dirty="0" smtClean="0"/>
          </a:p>
          <a:p>
            <a:r>
              <a:rPr lang="en-US" dirty="0" err="1" smtClean="0"/>
              <a:t>Buitenste</a:t>
            </a:r>
            <a:r>
              <a:rPr lang="en-US" dirty="0" smtClean="0"/>
              <a:t> </a:t>
            </a:r>
            <a:r>
              <a:rPr lang="en-US" dirty="0" err="1" smtClean="0"/>
              <a:t>elektronen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r>
              <a:rPr lang="en-US" dirty="0" err="1" smtClean="0"/>
              <a:t>Scheikunde</a:t>
            </a:r>
            <a:r>
              <a:rPr lang="en-US" dirty="0" smtClean="0"/>
              <a:t> </a:t>
            </a:r>
            <a:r>
              <a:rPr lang="en-US" dirty="0" err="1" smtClean="0"/>
              <a:t>verklaard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3502</Words>
  <Application>Microsoft Macintosh PowerPoint</Application>
  <PresentationFormat>On-screen Show (4:3)</PresentationFormat>
  <Paragraphs>455</Paragraphs>
  <Slides>66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Relativiteitstheorie en Quantum Mechanica</vt:lpstr>
      <vt:lpstr>Bohr-Einstein Dialogen</vt:lpstr>
      <vt:lpstr>Quantum Mechanica Geschiedenis</vt:lpstr>
      <vt:lpstr>Wat is Licht?</vt:lpstr>
      <vt:lpstr>Golven &amp; Interferentie : water, geluid, licht</vt:lpstr>
      <vt:lpstr>Golven &amp; Interferentie : water, geluid, licht</vt:lpstr>
      <vt:lpstr>Het Quantum Atoom van Niels Bohr</vt:lpstr>
      <vt:lpstr>Schrödinger: Bohr atoom met elektronen golven! </vt:lpstr>
      <vt:lpstr>Nog niet verklaard</vt:lpstr>
      <vt:lpstr>De Kopenhagen Interpretatie</vt:lpstr>
      <vt:lpstr>Deterministisch Universum?</vt:lpstr>
      <vt:lpstr>Richard Feynman (1918 – 1988)                               .</vt:lpstr>
      <vt:lpstr>Het Twee-Spleten Experiment</vt:lpstr>
      <vt:lpstr>Geval 1: Experiment met Kogels</vt:lpstr>
      <vt:lpstr>Geval 1: Experiment met Kogels</vt:lpstr>
      <vt:lpstr>Het Twee-Spleten Experiment</vt:lpstr>
      <vt:lpstr>Geval 2: Experiment met Golven</vt:lpstr>
      <vt:lpstr>Intermezzo: Golfbeweging &amp; Intensiteit</vt:lpstr>
      <vt:lpstr>Geval 2: Experiment met Golven</vt:lpstr>
      <vt:lpstr>Wiskunde voor de die-hards…</vt:lpstr>
      <vt:lpstr>Interferentie van Golven</vt:lpstr>
      <vt:lpstr>Geval 2: Experiment met Golven</vt:lpstr>
      <vt:lpstr>Geval 2: Experiment met Golven</vt:lpstr>
      <vt:lpstr>Twee-Spleten Experiment met Licht (Young)</vt:lpstr>
      <vt:lpstr>Het Twee-Spleten Experiment</vt:lpstr>
      <vt:lpstr>Geval 3: Experiment met Elektronen</vt:lpstr>
      <vt:lpstr>Geval 3: Experiment met Elektronen</vt:lpstr>
      <vt:lpstr>Geval 3: Experiment met Elektronen</vt:lpstr>
      <vt:lpstr>Geval 3: Experiment met Elektronen</vt:lpstr>
      <vt:lpstr>Geval 3: Experiment met Elektronen</vt:lpstr>
      <vt:lpstr>Geval 3: Experiment met Elektronen</vt:lpstr>
      <vt:lpstr>Geval 3: Experiment met Elektronen</vt:lpstr>
      <vt:lpstr>Geval 3: Experiment met Elektronen</vt:lpstr>
      <vt:lpstr>Het Twee-Spleten Experiment</vt:lpstr>
      <vt:lpstr>Geval 4: Bespioneer de Elektronen</vt:lpstr>
      <vt:lpstr>Geval 4: Bespioneer de Elektronen</vt:lpstr>
      <vt:lpstr>Golf Deeltjes Dualiteit</vt:lpstr>
      <vt:lpstr>Filosofische Aspecten</vt:lpstr>
      <vt:lpstr>Het Twee-Spleten Experiment</vt:lpstr>
      <vt:lpstr>Wheeler’s Suggestie (1978)</vt:lpstr>
      <vt:lpstr>Wheeler’s Uitgestelde Keuze Experiment</vt:lpstr>
      <vt:lpstr>Wheeler’s idee</vt:lpstr>
      <vt:lpstr>Delayed Choice…?</vt:lpstr>
      <vt:lpstr>Het Experiment van Aspect (2007)                   .</vt:lpstr>
      <vt:lpstr>Drie Equivalente Experimenten</vt:lpstr>
      <vt:lpstr>Het Experiment van Aspect (2007)</vt:lpstr>
      <vt:lpstr>Het Experiment van Aspect (2007)</vt:lpstr>
      <vt:lpstr>Het Experiment van Aspect (2007)</vt:lpstr>
      <vt:lpstr>PowerPoint Presentation</vt:lpstr>
      <vt:lpstr>De Kopenhagen Interpretatie</vt:lpstr>
      <vt:lpstr>PowerPoint Presentation</vt:lpstr>
      <vt:lpstr>Schrödinger’s Kat </vt:lpstr>
      <vt:lpstr>Schrödinger’s Kat </vt:lpstr>
      <vt:lpstr>Te Filosofisch?</vt:lpstr>
      <vt:lpstr> De Bizarre Quantum Wereld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Imaginary Numbers</vt:lpstr>
      <vt:lpstr>Application 1: Quantum Cryptography</vt:lpstr>
      <vt:lpstr>Application2: Quantum Computer</vt:lpstr>
      <vt:lpstr>Food for thought</vt:lpstr>
      <vt:lpstr>Perhaps time for…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 Merk</dc:creator>
  <cp:lastModifiedBy>Marcel Merk</cp:lastModifiedBy>
  <cp:revision>138</cp:revision>
  <dcterms:created xsi:type="dcterms:W3CDTF">2013-09-23T11:36:46Z</dcterms:created>
  <dcterms:modified xsi:type="dcterms:W3CDTF">2015-01-06T15:57:38Z</dcterms:modified>
</cp:coreProperties>
</file>