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Default Extension="gif" ContentType="image/gif"/>
  <Default Extension="m4v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88" r:id="rId2"/>
    <p:sldMasterId id="2147483802" r:id="rId3"/>
  </p:sldMasterIdLst>
  <p:notesMasterIdLst>
    <p:notesMasterId r:id="rId112"/>
  </p:notesMasterIdLst>
  <p:handoutMasterIdLst>
    <p:handoutMasterId r:id="rId113"/>
  </p:handoutMasterIdLst>
  <p:sldIdLst>
    <p:sldId id="1523" r:id="rId4"/>
    <p:sldId id="1524" r:id="rId5"/>
    <p:sldId id="1632" r:id="rId6"/>
    <p:sldId id="1658" r:id="rId7"/>
    <p:sldId id="1657" r:id="rId8"/>
    <p:sldId id="1527" r:id="rId9"/>
    <p:sldId id="1528" r:id="rId10"/>
    <p:sldId id="1529" r:id="rId11"/>
    <p:sldId id="1530" r:id="rId12"/>
    <p:sldId id="1531" r:id="rId13"/>
    <p:sldId id="1532" r:id="rId14"/>
    <p:sldId id="1533" r:id="rId15"/>
    <p:sldId id="1534" r:id="rId16"/>
    <p:sldId id="1535" r:id="rId17"/>
    <p:sldId id="1536" r:id="rId18"/>
    <p:sldId id="1686" r:id="rId19"/>
    <p:sldId id="1538" r:id="rId20"/>
    <p:sldId id="1633" r:id="rId21"/>
    <p:sldId id="1659" r:id="rId22"/>
    <p:sldId id="1540" r:id="rId23"/>
    <p:sldId id="1541" r:id="rId24"/>
    <p:sldId id="1542" r:id="rId25"/>
    <p:sldId id="1543" r:id="rId26"/>
    <p:sldId id="1660" r:id="rId27"/>
    <p:sldId id="1661" r:id="rId28"/>
    <p:sldId id="1547" r:id="rId29"/>
    <p:sldId id="1548" r:id="rId30"/>
    <p:sldId id="1622" r:id="rId31"/>
    <p:sldId id="1550" r:id="rId32"/>
    <p:sldId id="1551" r:id="rId33"/>
    <p:sldId id="1552" r:id="rId34"/>
    <p:sldId id="1553" r:id="rId35"/>
    <p:sldId id="1554" r:id="rId36"/>
    <p:sldId id="1555" r:id="rId37"/>
    <p:sldId id="1556" r:id="rId38"/>
    <p:sldId id="1557" r:id="rId39"/>
    <p:sldId id="1559" r:id="rId40"/>
    <p:sldId id="1561" r:id="rId41"/>
    <p:sldId id="1665" r:id="rId42"/>
    <p:sldId id="1562" r:id="rId43"/>
    <p:sldId id="1563" r:id="rId44"/>
    <p:sldId id="1564" r:id="rId45"/>
    <p:sldId id="1566" r:id="rId46"/>
    <p:sldId id="1567" r:id="rId47"/>
    <p:sldId id="1682" r:id="rId48"/>
    <p:sldId id="1569" r:id="rId49"/>
    <p:sldId id="1641" r:id="rId50"/>
    <p:sldId id="1678" r:id="rId51"/>
    <p:sldId id="1570" r:id="rId52"/>
    <p:sldId id="1683" r:id="rId53"/>
    <p:sldId id="1666" r:id="rId54"/>
    <p:sldId id="1667" r:id="rId55"/>
    <p:sldId id="1583" r:id="rId56"/>
    <p:sldId id="1582" r:id="rId57"/>
    <p:sldId id="1585" r:id="rId58"/>
    <p:sldId id="1587" r:id="rId59"/>
    <p:sldId id="1638" r:id="rId60"/>
    <p:sldId id="1590" r:id="rId61"/>
    <p:sldId id="1591" r:id="rId62"/>
    <p:sldId id="1592" r:id="rId63"/>
    <p:sldId id="1593" r:id="rId64"/>
    <p:sldId id="1594" r:id="rId65"/>
    <p:sldId id="1653" r:id="rId66"/>
    <p:sldId id="1669" r:id="rId67"/>
    <p:sldId id="1595" r:id="rId68"/>
    <p:sldId id="1596" r:id="rId69"/>
    <p:sldId id="1597" r:id="rId70"/>
    <p:sldId id="1598" r:id="rId71"/>
    <p:sldId id="1599" r:id="rId72"/>
    <p:sldId id="1600" r:id="rId73"/>
    <p:sldId id="1601" r:id="rId74"/>
    <p:sldId id="1602" r:id="rId75"/>
    <p:sldId id="1603" r:id="rId76"/>
    <p:sldId id="1680" r:id="rId77"/>
    <p:sldId id="1604" r:id="rId78"/>
    <p:sldId id="1605" r:id="rId79"/>
    <p:sldId id="1607" r:id="rId80"/>
    <p:sldId id="1625" r:id="rId81"/>
    <p:sldId id="1626" r:id="rId82"/>
    <p:sldId id="1628" r:id="rId83"/>
    <p:sldId id="1629" r:id="rId84"/>
    <p:sldId id="1630" r:id="rId85"/>
    <p:sldId id="1635" r:id="rId86"/>
    <p:sldId id="1636" r:id="rId87"/>
    <p:sldId id="1679" r:id="rId88"/>
    <p:sldId id="1671" r:id="rId89"/>
    <p:sldId id="1672" r:id="rId90"/>
    <p:sldId id="1676" r:id="rId91"/>
    <p:sldId id="1673" r:id="rId92"/>
    <p:sldId id="1675" r:id="rId93"/>
    <p:sldId id="1684" r:id="rId94"/>
    <p:sldId id="1648" r:id="rId95"/>
    <p:sldId id="1649" r:id="rId96"/>
    <p:sldId id="1650" r:id="rId97"/>
    <p:sldId id="1651" r:id="rId98"/>
    <p:sldId id="1662" r:id="rId99"/>
    <p:sldId id="1614" r:id="rId100"/>
    <p:sldId id="1616" r:id="rId101"/>
    <p:sldId id="1617" r:id="rId102"/>
    <p:sldId id="1618" r:id="rId103"/>
    <p:sldId id="1619" r:id="rId104"/>
    <p:sldId id="1620" r:id="rId105"/>
    <p:sldId id="1642" r:id="rId106"/>
    <p:sldId id="1687" r:id="rId107"/>
    <p:sldId id="1689" r:id="rId108"/>
    <p:sldId id="1644" r:id="rId109"/>
    <p:sldId id="1621" r:id="rId110"/>
    <p:sldId id="1663" r:id="rId111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0CA1"/>
    <a:srgbClr val="FF993E"/>
    <a:srgbClr val="D4F6FF"/>
    <a:srgbClr val="00FFFF"/>
    <a:srgbClr val="FFFFB3"/>
    <a:srgbClr val="FFFF99"/>
    <a:srgbClr val="CCECFF"/>
    <a:srgbClr val="FFFCCE"/>
    <a:srgbClr val="7F0000"/>
    <a:srgbClr val="D6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6" autoAdjust="0"/>
    <p:restoredTop sz="95721" autoAdjust="0"/>
  </p:normalViewPr>
  <p:slideViewPr>
    <p:cSldViewPr snapToGrid="0">
      <p:cViewPr varScale="1">
        <p:scale>
          <a:sx n="92" d="100"/>
          <a:sy n="92" d="100"/>
        </p:scale>
        <p:origin x="-92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8.xml"/><Relationship Id="rId102" Type="http://schemas.openxmlformats.org/officeDocument/2006/relationships/slide" Target="slides/slide99.xml"/><Relationship Id="rId103" Type="http://schemas.openxmlformats.org/officeDocument/2006/relationships/slide" Target="slides/slide100.xml"/><Relationship Id="rId104" Type="http://schemas.openxmlformats.org/officeDocument/2006/relationships/slide" Target="slides/slide101.xml"/><Relationship Id="rId105" Type="http://schemas.openxmlformats.org/officeDocument/2006/relationships/slide" Target="slides/slide102.xml"/><Relationship Id="rId106" Type="http://schemas.openxmlformats.org/officeDocument/2006/relationships/slide" Target="slides/slide103.xml"/><Relationship Id="rId107" Type="http://schemas.openxmlformats.org/officeDocument/2006/relationships/slide" Target="slides/slide10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8" Type="http://schemas.openxmlformats.org/officeDocument/2006/relationships/slide" Target="slides/slide105.xml"/><Relationship Id="rId109" Type="http://schemas.openxmlformats.org/officeDocument/2006/relationships/slide" Target="slides/slide10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110" Type="http://schemas.openxmlformats.org/officeDocument/2006/relationships/slide" Target="slides/slide107.xml"/><Relationship Id="rId90" Type="http://schemas.openxmlformats.org/officeDocument/2006/relationships/slide" Target="slides/slide87.xml"/><Relationship Id="rId91" Type="http://schemas.openxmlformats.org/officeDocument/2006/relationships/slide" Target="slides/slide88.xml"/><Relationship Id="rId92" Type="http://schemas.openxmlformats.org/officeDocument/2006/relationships/slide" Target="slides/slide89.xml"/><Relationship Id="rId93" Type="http://schemas.openxmlformats.org/officeDocument/2006/relationships/slide" Target="slides/slide90.xml"/><Relationship Id="rId94" Type="http://schemas.openxmlformats.org/officeDocument/2006/relationships/slide" Target="slides/slide91.xml"/><Relationship Id="rId95" Type="http://schemas.openxmlformats.org/officeDocument/2006/relationships/slide" Target="slides/slide92.xml"/><Relationship Id="rId96" Type="http://schemas.openxmlformats.org/officeDocument/2006/relationships/slide" Target="slides/slide93.xml"/><Relationship Id="rId97" Type="http://schemas.openxmlformats.org/officeDocument/2006/relationships/slide" Target="slides/slide94.xml"/><Relationship Id="rId98" Type="http://schemas.openxmlformats.org/officeDocument/2006/relationships/slide" Target="slides/slide95.xml"/><Relationship Id="rId99" Type="http://schemas.openxmlformats.org/officeDocument/2006/relationships/slide" Target="slides/slide96.xml"/><Relationship Id="rId111" Type="http://schemas.openxmlformats.org/officeDocument/2006/relationships/slide" Target="slides/slide108.xml"/><Relationship Id="rId112" Type="http://schemas.openxmlformats.org/officeDocument/2006/relationships/notesMaster" Target="notesMasters/notesMaster1.xml"/><Relationship Id="rId113" Type="http://schemas.openxmlformats.org/officeDocument/2006/relationships/handoutMaster" Target="handoutMasters/handoutMaster1.xml"/><Relationship Id="rId114" Type="http://schemas.openxmlformats.org/officeDocument/2006/relationships/printerSettings" Target="printerSettings/printerSettings1.bin"/><Relationship Id="rId115" Type="http://schemas.openxmlformats.org/officeDocument/2006/relationships/presProps" Target="presProps.xml"/><Relationship Id="rId116" Type="http://schemas.openxmlformats.org/officeDocument/2006/relationships/viewProps" Target="viewProps.xml"/><Relationship Id="rId117" Type="http://schemas.openxmlformats.org/officeDocument/2006/relationships/theme" Target="theme/theme1.xml"/><Relationship Id="rId118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100" Type="http://schemas.openxmlformats.org/officeDocument/2006/relationships/slide" Target="slides/slide97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fld id="{DC1152BE-4DCB-4308-AF30-A5059CC0D3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76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1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6938"/>
            <a:ext cx="5435600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1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C37F9AFE-375D-4590-93B4-2253F0A751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3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Willem de Sitter: </a:t>
            </a:r>
            <a:r>
              <a:rPr lang="en-US" dirty="0" err="1" smtClean="0"/>
              <a:t>cosmologie</a:t>
            </a:r>
            <a:r>
              <a:rPr lang="en-US" baseline="0" dirty="0" smtClean="0"/>
              <a:t> Leiden. De Sitter </a:t>
            </a:r>
            <a:r>
              <a:rPr lang="en-US" baseline="0" dirty="0" err="1" smtClean="0"/>
              <a:t>ruimte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oplossing</a:t>
            </a:r>
            <a:r>
              <a:rPr lang="en-US" baseline="0" dirty="0" smtClean="0"/>
              <a:t> van Einstein </a:t>
            </a:r>
            <a:r>
              <a:rPr lang="en-US" baseline="0" dirty="0" err="1" smtClean="0"/>
              <a:t>vergelijking</a:t>
            </a:r>
            <a:r>
              <a:rPr lang="en-US" baseline="0" dirty="0" smtClean="0"/>
              <a:t> met positive </a:t>
            </a:r>
            <a:r>
              <a:rPr lang="en-US" baseline="0" dirty="0" err="1" smtClean="0"/>
              <a:t>cosmologische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constante</a:t>
            </a:r>
            <a:r>
              <a:rPr lang="en-US" baseline="0" dirty="0" smtClean="0"/>
              <a:t> (“dark energy”). </a:t>
            </a:r>
            <a:r>
              <a:rPr lang="en-US" baseline="0" dirty="0" err="1" smtClean="0"/>
              <a:t>Schreef</a:t>
            </a:r>
            <a:r>
              <a:rPr lang="en-US" baseline="0" dirty="0" smtClean="0"/>
              <a:t> in 1932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paper </a:t>
            </a:r>
            <a:r>
              <a:rPr lang="en-US" baseline="0" dirty="0" err="1" smtClean="0"/>
              <a:t>samen</a:t>
            </a:r>
            <a:r>
              <a:rPr lang="en-US" baseline="0" dirty="0" smtClean="0"/>
              <a:t> met Einstein </a:t>
            </a:r>
            <a:r>
              <a:rPr lang="en-US" baseline="0" dirty="0" err="1" smtClean="0"/>
              <a:t>waarin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gerefereeerd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materie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geen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straling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uitzendt</a:t>
            </a:r>
            <a:r>
              <a:rPr lang="en-US" baseline="0" dirty="0" smtClean="0"/>
              <a:t>, nu “dark matter”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Willem de Sitter: </a:t>
            </a:r>
            <a:r>
              <a:rPr lang="en-US" dirty="0" err="1" smtClean="0"/>
              <a:t>cosmologie</a:t>
            </a:r>
            <a:r>
              <a:rPr lang="en-US" baseline="0" dirty="0" smtClean="0"/>
              <a:t> Leiden. De Sitter </a:t>
            </a:r>
            <a:r>
              <a:rPr lang="en-US" baseline="0" dirty="0" err="1" smtClean="0"/>
              <a:t>ruimte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oplossing</a:t>
            </a:r>
            <a:r>
              <a:rPr lang="en-US" baseline="0" dirty="0" smtClean="0"/>
              <a:t> van Einstein </a:t>
            </a:r>
            <a:r>
              <a:rPr lang="en-US" baseline="0" dirty="0" err="1" smtClean="0"/>
              <a:t>vergelijking</a:t>
            </a:r>
            <a:r>
              <a:rPr lang="en-US" baseline="0" dirty="0" smtClean="0"/>
              <a:t> met positive </a:t>
            </a:r>
            <a:r>
              <a:rPr lang="en-US" baseline="0" dirty="0" err="1" smtClean="0"/>
              <a:t>cosmologische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constante</a:t>
            </a:r>
            <a:r>
              <a:rPr lang="en-US" baseline="0" dirty="0" smtClean="0"/>
              <a:t> (“dark energy”). </a:t>
            </a:r>
            <a:r>
              <a:rPr lang="en-US" baseline="0" dirty="0" err="1" smtClean="0"/>
              <a:t>Schreef</a:t>
            </a:r>
            <a:r>
              <a:rPr lang="en-US" baseline="0" dirty="0" smtClean="0"/>
              <a:t> in 1932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paper </a:t>
            </a:r>
            <a:r>
              <a:rPr lang="en-US" baseline="0" dirty="0" err="1" smtClean="0"/>
              <a:t>samen</a:t>
            </a:r>
            <a:r>
              <a:rPr lang="en-US" baseline="0" dirty="0" smtClean="0"/>
              <a:t> met Einstein </a:t>
            </a:r>
            <a:r>
              <a:rPr lang="en-US" baseline="0" dirty="0" err="1" smtClean="0"/>
              <a:t>waarin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gerefereeerd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materie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geen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straling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uitzendt</a:t>
            </a:r>
            <a:r>
              <a:rPr lang="en-US" baseline="0" dirty="0" smtClean="0"/>
              <a:t>, nu “dark matter”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70AA83-0691-413C-8CAD-725A69615736}" type="slidenum">
              <a:rPr lang="en-US"/>
              <a:pPr/>
              <a:t>20</a:t>
            </a:fld>
            <a:endParaRPr lang="en-US"/>
          </a:p>
        </p:txBody>
      </p:sp>
      <p:sp>
        <p:nvSpPr>
          <p:cNvPr id="87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elem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De </a:t>
            </a:r>
            <a:r>
              <a:rPr lang="en-US" dirty="0" err="1"/>
              <a:t>briljante</a:t>
            </a:r>
            <a:r>
              <a:rPr lang="en-US" dirty="0"/>
              <a:t> </a:t>
            </a:r>
            <a:r>
              <a:rPr lang="en-US" dirty="0" err="1"/>
              <a:t>theoretische</a:t>
            </a:r>
            <a:r>
              <a:rPr lang="en-US" dirty="0"/>
              <a:t> </a:t>
            </a:r>
            <a:r>
              <a:rPr lang="en-US" dirty="0" err="1"/>
              <a:t>natuurkundige</a:t>
            </a:r>
            <a:r>
              <a:rPr lang="en-US" dirty="0"/>
              <a:t> Paul Dirac </a:t>
            </a:r>
            <a:r>
              <a:rPr lang="en-US" dirty="0" err="1"/>
              <a:t>heeft</a:t>
            </a:r>
            <a:r>
              <a:rPr lang="en-US" dirty="0"/>
              <a:t> in het begin van de </a:t>
            </a:r>
            <a:r>
              <a:rPr lang="en-US" dirty="0" err="1"/>
              <a:t>vorige</a:t>
            </a:r>
            <a:r>
              <a:rPr lang="en-US" dirty="0"/>
              <a:t> </a:t>
            </a:r>
            <a:r>
              <a:rPr lang="en-US" dirty="0" err="1"/>
              <a:t>eeuw</a:t>
            </a:r>
            <a:r>
              <a:rPr lang="en-US" dirty="0"/>
              <a:t> de </a:t>
            </a:r>
            <a:r>
              <a:rPr lang="en-US" dirty="0" err="1"/>
              <a:t>relativiteits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 van Einstein en de quantum </a:t>
            </a:r>
            <a:r>
              <a:rPr lang="en-US" dirty="0" err="1"/>
              <a:t>mechanica</a:t>
            </a:r>
            <a:r>
              <a:rPr lang="en-US" dirty="0"/>
              <a:t> </a:t>
            </a:r>
            <a:r>
              <a:rPr lang="en-US" dirty="0" err="1" smtClean="0"/>
              <a:t>gekombineed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. Het </a:t>
            </a:r>
            <a:r>
              <a:rPr lang="en-US" dirty="0" err="1"/>
              <a:t>bijzondere</a:t>
            </a:r>
            <a:r>
              <a:rPr lang="en-US" dirty="0"/>
              <a:t> was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hij</a:t>
            </a:r>
            <a:r>
              <a:rPr lang="en-US" dirty="0"/>
              <a:t> </a:t>
            </a:r>
            <a:r>
              <a:rPr lang="en-US" dirty="0" err="1"/>
              <a:t>daarbij</a:t>
            </a:r>
            <a:r>
              <a:rPr lang="en-US" dirty="0"/>
              <a:t> </a:t>
            </a:r>
            <a:r>
              <a:rPr lang="en-US" dirty="0" err="1"/>
              <a:t>voorspelde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alk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anti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zou</a:t>
            </a:r>
            <a:r>
              <a:rPr lang="en-US" dirty="0"/>
              <a:t>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bestaan</a:t>
            </a:r>
            <a:r>
              <a:rPr lang="en-US" dirty="0"/>
              <a:t>.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beroemde</a:t>
            </a:r>
            <a:r>
              <a:rPr lang="en-US" dirty="0"/>
              <a:t> </a:t>
            </a:r>
            <a:r>
              <a:rPr lang="en-US" dirty="0" err="1"/>
              <a:t>formule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op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en-US" dirty="0"/>
              <a:t> in </a:t>
            </a:r>
            <a:r>
              <a:rPr lang="en-US" dirty="0" smtClean="0"/>
              <a:t>Westminster </a:t>
            </a:r>
            <a:r>
              <a:rPr lang="en-US" dirty="0"/>
              <a:t>abbey in London.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761B37-26CC-46F1-B734-DD25940A9170}" type="slidenum">
              <a:rPr lang="en-US"/>
              <a:pPr/>
              <a:t>21</a:t>
            </a:fld>
            <a:endParaRPr lang="en-US"/>
          </a:p>
        </p:txBody>
      </p:sp>
      <p:sp>
        <p:nvSpPr>
          <p:cNvPr id="87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Hoewel</a:t>
            </a:r>
            <a:r>
              <a:rPr lang="en-US" dirty="0"/>
              <a:t> de </a:t>
            </a:r>
            <a:r>
              <a:rPr lang="en-US" dirty="0" err="1"/>
              <a:t>theorie</a:t>
            </a:r>
            <a:r>
              <a:rPr lang="en-US" dirty="0"/>
              <a:t> van Dirac </a:t>
            </a:r>
            <a:r>
              <a:rPr lang="en-US" dirty="0" err="1"/>
              <a:t>eerst</a:t>
            </a:r>
            <a:r>
              <a:rPr lang="en-US" dirty="0"/>
              <a:t> erg </a:t>
            </a:r>
            <a:r>
              <a:rPr lang="en-US" dirty="0" err="1"/>
              <a:t>skeptisch</a:t>
            </a:r>
            <a:r>
              <a:rPr lang="en-US" dirty="0"/>
              <a:t> </a:t>
            </a:r>
            <a:r>
              <a:rPr lang="en-US" dirty="0" err="1"/>
              <a:t>ontvangen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, </a:t>
            </a:r>
            <a:r>
              <a:rPr lang="en-US" dirty="0" err="1"/>
              <a:t>niemand</a:t>
            </a:r>
            <a:r>
              <a:rPr lang="en-US" dirty="0"/>
              <a:t> </a:t>
            </a:r>
            <a:r>
              <a:rPr lang="en-US" dirty="0" err="1"/>
              <a:t>geloofde</a:t>
            </a:r>
            <a:r>
              <a:rPr lang="en-US" dirty="0"/>
              <a:t> in de anti </a:t>
            </a:r>
            <a:r>
              <a:rPr lang="en-US" dirty="0" err="1"/>
              <a:t>materie</a:t>
            </a:r>
            <a:r>
              <a:rPr lang="en-US" dirty="0"/>
              <a:t>, </a:t>
            </a:r>
            <a:r>
              <a:rPr lang="en-US" dirty="0" err="1"/>
              <a:t>veranderde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toen</a:t>
            </a:r>
            <a:r>
              <a:rPr lang="en-US" dirty="0"/>
              <a:t> </a:t>
            </a:r>
            <a:r>
              <a:rPr lang="en-US" dirty="0" err="1"/>
              <a:t>meneer</a:t>
            </a:r>
            <a:r>
              <a:rPr lang="en-US" dirty="0"/>
              <a:t> Anderson in 1932 het anti </a:t>
            </a:r>
            <a:r>
              <a:rPr lang="en-US" dirty="0" err="1"/>
              <a:t>deeltje</a:t>
            </a:r>
            <a:r>
              <a:rPr lang="en-US" dirty="0"/>
              <a:t> van het electron </a:t>
            </a:r>
            <a:r>
              <a:rPr lang="en-US" dirty="0" err="1"/>
              <a:t>ontdekte</a:t>
            </a:r>
            <a:r>
              <a:rPr lang="en-US" dirty="0"/>
              <a:t>. U </a:t>
            </a:r>
            <a:r>
              <a:rPr lang="en-US" dirty="0" err="1"/>
              <a:t>ziet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 smtClean="0"/>
              <a:t>opnames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zogenaamd</a:t>
            </a:r>
            <a:r>
              <a:rPr lang="en-US" dirty="0" smtClean="0"/>
              <a:t> </a:t>
            </a:r>
            <a:r>
              <a:rPr lang="en-US" dirty="0" err="1" smtClean="0"/>
              <a:t>nevelvat</a:t>
            </a:r>
            <a:r>
              <a:rPr lang="en-US" dirty="0" smtClean="0"/>
              <a:t> </a:t>
            </a:r>
            <a:r>
              <a:rPr lang="en-US" dirty="0" err="1" smtClean="0"/>
              <a:t>waarmee</a:t>
            </a:r>
            <a:r>
              <a:rPr lang="en-US" dirty="0" smtClean="0"/>
              <a:t> je </a:t>
            </a:r>
            <a:r>
              <a:rPr lang="en-US" dirty="0" err="1" smtClean="0"/>
              <a:t>passerende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</a:t>
            </a:r>
            <a:r>
              <a:rPr lang="en-US" dirty="0" err="1" smtClean="0"/>
              <a:t>zichtbaar</a:t>
            </a:r>
            <a:r>
              <a:rPr lang="en-US" dirty="0" smtClean="0"/>
              <a:t> </a:t>
            </a:r>
            <a:r>
              <a:rPr lang="en-US" dirty="0" err="1" smtClean="0"/>
              <a:t>kunt</a:t>
            </a:r>
            <a:r>
              <a:rPr lang="en-US" dirty="0" smtClean="0"/>
              <a:t> </a:t>
            </a:r>
            <a:r>
              <a:rPr lang="en-US" dirty="0" err="1" smtClean="0"/>
              <a:t>maken</a:t>
            </a:r>
            <a:r>
              <a:rPr lang="en-US" dirty="0" smtClean="0"/>
              <a:t>,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vergelijkbare</a:t>
            </a:r>
            <a:r>
              <a:rPr lang="en-US" dirty="0"/>
              <a:t> </a:t>
            </a:r>
            <a:r>
              <a:rPr lang="en-US" dirty="0" err="1"/>
              <a:t>techniek</a:t>
            </a:r>
            <a:r>
              <a:rPr lang="en-US" dirty="0"/>
              <a:t> die U </a:t>
            </a:r>
            <a:r>
              <a:rPr lang="en-US" dirty="0" err="1"/>
              <a:t>ook</a:t>
            </a:r>
            <a:r>
              <a:rPr lang="en-US" dirty="0"/>
              <a:t> in de Nikhef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</a:t>
            </a:r>
            <a:r>
              <a:rPr lang="en-US" dirty="0" err="1" smtClean="0"/>
              <a:t>zien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FFC30B-6AB8-4E03-AA57-2100FEB5CBAB}" type="slidenum">
              <a:rPr lang="en-US"/>
              <a:pPr/>
              <a:t>22</a:t>
            </a:fld>
            <a:endParaRPr lang="en-US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5FB06-0091-466E-ADE9-C8C12A0297F4}" type="slidenum">
              <a:rPr lang="en-US"/>
              <a:pPr/>
              <a:t>23</a:t>
            </a:fld>
            <a:endParaRPr lang="en-US"/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 smtClean="0"/>
              <a:t>. </a:t>
            </a:r>
            <a:r>
              <a:rPr lang="en-US" dirty="0" err="1" smtClean="0"/>
              <a:t>Gelijke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massa</a:t>
            </a:r>
            <a:r>
              <a:rPr lang="en-US" baseline="0" dirty="0" smtClean="0"/>
              <a:t>!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B8FCF6-C628-40E9-9ED1-CC5BBD00A7B5}" type="slidenum">
              <a:rPr lang="en-US"/>
              <a:pPr/>
              <a:t>26</a:t>
            </a:fld>
            <a:endParaRPr lang="en-US"/>
          </a:p>
        </p:txBody>
      </p:sp>
      <p:sp>
        <p:nvSpPr>
          <p:cNvPr id="88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hoe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dergelijk</a:t>
            </a:r>
            <a:r>
              <a:rPr lang="en-US" dirty="0"/>
              <a:t> experiment in CERN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plaatsvind</a:t>
            </a:r>
            <a:r>
              <a:rPr lang="en-US" dirty="0"/>
              <a:t>… </a:t>
            </a:r>
            <a:r>
              <a:rPr lang="en-US" dirty="0" smtClean="0"/>
              <a:t>(</a:t>
            </a:r>
            <a:r>
              <a:rPr lang="en-US" dirty="0" err="1" smtClean="0"/>
              <a:t>misschien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geheel</a:t>
            </a:r>
            <a:r>
              <a:rPr lang="en-US" dirty="0" smtClean="0"/>
              <a:t> </a:t>
            </a:r>
            <a:r>
              <a:rPr lang="en-US" dirty="0" err="1" smtClean="0"/>
              <a:t>volgens</a:t>
            </a:r>
            <a:r>
              <a:rPr lang="en-US" dirty="0" smtClean="0"/>
              <a:t> de </a:t>
            </a:r>
            <a:r>
              <a:rPr lang="en-US" dirty="0" err="1" smtClean="0"/>
              <a:t>huidige</a:t>
            </a:r>
            <a:r>
              <a:rPr lang="en-US" dirty="0" smtClean="0"/>
              <a:t> </a:t>
            </a:r>
            <a:r>
              <a:rPr lang="en-US" dirty="0" err="1" smtClean="0"/>
              <a:t>arbo</a:t>
            </a:r>
            <a:r>
              <a:rPr lang="en-US" dirty="0" smtClean="0"/>
              <a:t> </a:t>
            </a:r>
            <a:r>
              <a:rPr lang="en-US" dirty="0" err="1" smtClean="0"/>
              <a:t>richtlijnen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werkomstandigheden</a:t>
            </a:r>
            <a:r>
              <a:rPr lang="en-US" dirty="0" smtClean="0"/>
              <a:t>).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/>
              <a:t>het </a:t>
            </a:r>
            <a:r>
              <a:rPr lang="en-US" dirty="0" err="1"/>
              <a:t>analyseren</a:t>
            </a:r>
            <a:r>
              <a:rPr lang="en-US" dirty="0"/>
              <a:t> van de </a:t>
            </a:r>
            <a:r>
              <a:rPr lang="en-US" dirty="0" err="1"/>
              <a:t>meetresultaten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discussie</a:t>
            </a:r>
            <a:r>
              <a:rPr lang="en-US" dirty="0"/>
              <a:t> </a:t>
            </a:r>
            <a:r>
              <a:rPr lang="en-US" dirty="0" err="1"/>
              <a:t>voordat</a:t>
            </a:r>
            <a:r>
              <a:rPr lang="en-US" dirty="0"/>
              <a:t> men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realiseerde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anti-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. </a:t>
            </a:r>
            <a:r>
              <a:rPr lang="en-US" dirty="0" err="1"/>
              <a:t>Uiteindelijk</a:t>
            </a:r>
            <a:r>
              <a:rPr lang="en-US" dirty="0"/>
              <a:t> </a:t>
            </a:r>
            <a:r>
              <a:rPr lang="en-US" dirty="0" err="1"/>
              <a:t>leidt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meestal</a:t>
            </a:r>
            <a:r>
              <a:rPr lang="en-US" dirty="0"/>
              <a:t> tot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feestje</a:t>
            </a:r>
            <a:r>
              <a:rPr lang="en-US" dirty="0"/>
              <a:t>!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lijken</a:t>
            </a:r>
            <a:r>
              <a:rPr lang="en-US" dirty="0"/>
              <a:t> </a:t>
            </a:r>
            <a:r>
              <a:rPr lang="en-US" dirty="0" err="1"/>
              <a:t>soms</a:t>
            </a:r>
            <a:r>
              <a:rPr lang="en-US" dirty="0"/>
              <a:t> net </a:t>
            </a:r>
            <a:r>
              <a:rPr lang="en-US" dirty="0" err="1"/>
              <a:t>mensen</a:t>
            </a:r>
            <a:r>
              <a:rPr lang="en-US" dirty="0" smtClean="0"/>
              <a:t>!</a:t>
            </a:r>
          </a:p>
          <a:p>
            <a:r>
              <a:rPr lang="en-US" dirty="0" err="1" smtClean="0"/>
              <a:t>p</a:t>
            </a:r>
            <a:r>
              <a:rPr lang="en-US" dirty="0" smtClean="0"/>
              <a:t>+ </a:t>
            </a:r>
            <a:r>
              <a:rPr lang="en-US" dirty="0" err="1" smtClean="0"/>
              <a:t>p</a:t>
            </a:r>
            <a:r>
              <a:rPr lang="en-US" dirty="0" smtClean="0"/>
              <a:t>-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pi+pi-pi+pi</a:t>
            </a:r>
            <a:r>
              <a:rPr lang="en-US" dirty="0" smtClean="0">
                <a:sym typeface="Wingdings"/>
              </a:rPr>
              <a:t>- (</a:t>
            </a:r>
            <a:r>
              <a:rPr lang="en-US" dirty="0" err="1" smtClean="0">
                <a:sym typeface="Wingdings"/>
              </a:rPr>
              <a:t>geel</a:t>
            </a:r>
            <a:r>
              <a:rPr lang="en-US" dirty="0" smtClean="0">
                <a:sym typeface="Wingdings"/>
              </a:rPr>
              <a:t>)  en </a:t>
            </a:r>
            <a:r>
              <a:rPr lang="en-US" dirty="0" err="1" smtClean="0">
                <a:sym typeface="Wingdings"/>
              </a:rPr>
              <a:t>e+e</a:t>
            </a:r>
            <a:r>
              <a:rPr lang="en-US" dirty="0" smtClean="0">
                <a:sym typeface="Wingdings"/>
              </a:rPr>
              <a:t>- </a:t>
            </a:r>
            <a:r>
              <a:rPr lang="en-US" dirty="0" err="1" smtClean="0">
                <a:sym typeface="Wingdings"/>
              </a:rPr>
              <a:t>gamma</a:t>
            </a:r>
            <a:r>
              <a:rPr lang="en-US" dirty="0" smtClean="0">
                <a:sym typeface="Wingdings"/>
              </a:rPr>
              <a:t> gamma (rood)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2F01B2-E714-4546-801F-87329F1F62C7}" type="slidenum">
              <a:rPr lang="en-US"/>
              <a:pPr/>
              <a:t>27</a:t>
            </a:fld>
            <a:endParaRPr lang="en-US"/>
          </a:p>
        </p:txBody>
      </p:sp>
      <p:sp>
        <p:nvSpPr>
          <p:cNvPr id="88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Dus we hebben gezien dat de wereld opgebouwd is uit electronen en quarks..maar…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04DCF7-8829-4468-8DD7-9B3B89CBB90D}" type="slidenum">
              <a:rPr lang="en-US"/>
              <a:pPr/>
              <a:t>28</a:t>
            </a:fld>
            <a:endParaRPr lang="en-US"/>
          </a:p>
        </p:txBody>
      </p:sp>
      <p:sp>
        <p:nvSpPr>
          <p:cNvPr id="88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…. Op </a:t>
            </a:r>
            <a:r>
              <a:rPr lang="en-US" dirty="0" err="1"/>
              <a:t>dezelfde</a:t>
            </a:r>
            <a:r>
              <a:rPr lang="en-US" dirty="0"/>
              <a:t> </a:t>
            </a:r>
            <a:r>
              <a:rPr lang="en-US" dirty="0" err="1"/>
              <a:t>manier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met anti-quarks en anti-</a:t>
            </a:r>
            <a:r>
              <a:rPr lang="en-US" dirty="0" err="1"/>
              <a:t>electronen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anti-</a:t>
            </a:r>
            <a:r>
              <a:rPr lang="en-US" dirty="0" err="1"/>
              <a:t>atomen</a:t>
            </a:r>
            <a:r>
              <a:rPr lang="en-US" dirty="0"/>
              <a:t> </a:t>
            </a:r>
            <a:r>
              <a:rPr lang="en-US" dirty="0" err="1"/>
              <a:t>gemaakt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(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gebeurde</a:t>
            </a:r>
            <a:r>
              <a:rPr lang="en-US" dirty="0"/>
              <a:t> in het Athena experiment op CERN). Met </a:t>
            </a:r>
            <a:r>
              <a:rPr lang="en-US" dirty="0" err="1"/>
              <a:t>deze</a:t>
            </a:r>
            <a:r>
              <a:rPr lang="en-US" dirty="0"/>
              <a:t> anti-</a:t>
            </a:r>
            <a:r>
              <a:rPr lang="en-US" dirty="0" err="1"/>
              <a:t>atomen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in </a:t>
            </a:r>
            <a:r>
              <a:rPr lang="en-US" dirty="0" err="1" smtClean="0"/>
              <a:t>principe</a:t>
            </a:r>
            <a:r>
              <a:rPr lang="en-US" dirty="0" smtClean="0"/>
              <a:t> </a:t>
            </a:r>
            <a:r>
              <a:rPr lang="en-US" dirty="0" err="1"/>
              <a:t>ook</a:t>
            </a:r>
            <a:r>
              <a:rPr lang="en-US" dirty="0"/>
              <a:t> anti-</a:t>
            </a:r>
            <a:r>
              <a:rPr lang="en-US" dirty="0" err="1"/>
              <a:t>molekulen</a:t>
            </a:r>
            <a:r>
              <a:rPr lang="en-US" dirty="0"/>
              <a:t> </a:t>
            </a:r>
            <a:r>
              <a:rPr lang="en-US" dirty="0" err="1"/>
              <a:t>gemaakt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en </a:t>
            </a:r>
            <a:r>
              <a:rPr lang="en-US" dirty="0" err="1"/>
              <a:t>uiteindelijk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bv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anti-plant. Op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dergelijke</a:t>
            </a:r>
            <a:r>
              <a:rPr lang="en-US" dirty="0"/>
              <a:t> </a:t>
            </a:r>
            <a:r>
              <a:rPr lang="en-US" dirty="0" err="1"/>
              <a:t>manier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hele</a:t>
            </a:r>
            <a:r>
              <a:rPr lang="en-US" dirty="0"/>
              <a:t> anti-</a:t>
            </a:r>
            <a:r>
              <a:rPr lang="en-US" dirty="0" err="1"/>
              <a:t>wereld</a:t>
            </a:r>
            <a:r>
              <a:rPr lang="en-US" dirty="0"/>
              <a:t> </a:t>
            </a:r>
            <a:r>
              <a:rPr lang="en-US" dirty="0" err="1"/>
              <a:t>bestaan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39149C-A61D-4F80-BE82-CE214C689DFA}" type="slidenum">
              <a:rPr lang="en-US"/>
              <a:pPr/>
              <a:t>29</a:t>
            </a:fld>
            <a:endParaRPr lang="en-US"/>
          </a:p>
        </p:txBody>
      </p:sp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9BE115-9811-45FC-8F82-82A29B3ADEA7}" type="slidenum">
              <a:rPr lang="en-US"/>
              <a:pPr/>
              <a:t>30</a:t>
            </a:fld>
            <a:endParaRPr lang="en-US"/>
          </a:p>
        </p:txBody>
      </p:sp>
      <p:sp>
        <p:nvSpPr>
          <p:cNvPr id="88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March 2013 Sam Ting reported</a:t>
            </a:r>
            <a:r>
              <a:rPr lang="en-US" baseline="0" dirty="0" smtClean="0"/>
              <a:t> 400 000 positrons by AMS with a positron over electron ratio increasing between 10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 and 250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, consistent with dark matter annihilation.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0B7FC3-EE4A-4FE3-83D6-013B1E69131F}" type="slidenum">
              <a:rPr lang="en-US"/>
              <a:pPr/>
              <a:t>31</a:t>
            </a:fld>
            <a:endParaRPr lang="en-US"/>
          </a:p>
        </p:txBody>
      </p:sp>
      <p:sp>
        <p:nvSpPr>
          <p:cNvPr id="88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204DB6-5E26-4254-8482-097E7CC1F587}" type="slidenum">
              <a:rPr lang="en-US"/>
              <a:pPr/>
              <a:t>32</a:t>
            </a:fld>
            <a:endParaRPr lang="en-US"/>
          </a:p>
        </p:txBody>
      </p:sp>
      <p:sp>
        <p:nvSpPr>
          <p:cNvPr id="88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33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321E77-E273-4262-A7AB-E9AB87BFD512}" type="slidenum">
              <a:rPr lang="en-US"/>
              <a:pPr/>
              <a:t>34</a:t>
            </a:fld>
            <a:endParaRPr lang="en-US"/>
          </a:p>
        </p:txBody>
      </p:sp>
      <p:sp>
        <p:nvSpPr>
          <p:cNvPr id="88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8BAA2-5065-4378-BAAF-343A43841A5D}" type="slidenum">
              <a:rPr lang="en-US"/>
              <a:pPr/>
              <a:t>35</a:t>
            </a:fld>
            <a:endParaRPr lang="en-US"/>
          </a:p>
        </p:txBody>
      </p:sp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Penzias en Wilson </a:t>
            </a:r>
            <a:r>
              <a:rPr lang="en-US" dirty="0" err="1" smtClean="0"/>
              <a:t>zochten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zwakke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radiosignalen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interstellaire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ruimte</a:t>
            </a:r>
            <a:r>
              <a:rPr lang="en-US" baseline="0" dirty="0" smtClean="0"/>
              <a:t>. (</a:t>
            </a:r>
            <a:r>
              <a:rPr lang="en-US" baseline="0" dirty="0" err="1" smtClean="0"/>
              <a:t>Doel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communicatie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satellieten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Echter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zien</a:t>
            </a:r>
            <a:r>
              <a:rPr lang="en-US" baseline="0" dirty="0" smtClean="0"/>
              <a:t> heel </a:t>
            </a:r>
            <a:r>
              <a:rPr lang="en-US" baseline="0" dirty="0" err="1" smtClean="0"/>
              <a:t>sterk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signaal</a:t>
            </a:r>
            <a:r>
              <a:rPr lang="en-US" baseline="0" dirty="0" smtClean="0"/>
              <a:t>: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licht</a:t>
            </a:r>
            <a:r>
              <a:rPr lang="en-US" dirty="0" smtClean="0"/>
              <a:t> van big bang!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Geen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ruis</a:t>
            </a:r>
            <a:r>
              <a:rPr lang="en-US" baseline="0" dirty="0" smtClean="0"/>
              <a:t> door </a:t>
            </a:r>
            <a:r>
              <a:rPr lang="en-US" baseline="0" dirty="0" err="1" smtClean="0"/>
              <a:t>duivenstront</a:t>
            </a:r>
            <a:r>
              <a:rPr lang="en-US" baseline="0" dirty="0" smtClean="0"/>
              <a:t>!)</a:t>
            </a:r>
            <a:r>
              <a:rPr lang="en-US" dirty="0" smtClean="0"/>
              <a:t> </a:t>
            </a:r>
            <a:r>
              <a:rPr lang="en-US" dirty="0" err="1"/>
              <a:t>Dit</a:t>
            </a:r>
            <a:r>
              <a:rPr lang="en-US" dirty="0"/>
              <a:t> is </a:t>
            </a:r>
            <a:r>
              <a:rPr lang="en-US" dirty="0" err="1"/>
              <a:t>infrarood</a:t>
            </a:r>
            <a:r>
              <a:rPr lang="en-US" dirty="0"/>
              <a:t> </a:t>
            </a:r>
            <a:r>
              <a:rPr lang="en-US" dirty="0" err="1"/>
              <a:t>licht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zichtbaar</a:t>
            </a:r>
            <a:r>
              <a:rPr lang="en-US" dirty="0"/>
              <a:t> is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blote</a:t>
            </a:r>
            <a:r>
              <a:rPr lang="en-US" dirty="0"/>
              <a:t> </a:t>
            </a:r>
            <a:r>
              <a:rPr lang="en-US" dirty="0" err="1" smtClean="0"/>
              <a:t>oog</a:t>
            </a:r>
            <a:r>
              <a:rPr lang="en-US" dirty="0" smtClean="0"/>
              <a:t>. </a:t>
            </a:r>
            <a:r>
              <a:rPr lang="en-US" dirty="0"/>
              <a:t>Te </a:t>
            </a:r>
            <a:r>
              <a:rPr lang="en-US" dirty="0" err="1"/>
              <a:t>vergelijken</a:t>
            </a:r>
            <a:r>
              <a:rPr lang="en-US" dirty="0"/>
              <a:t> met de </a:t>
            </a:r>
            <a:r>
              <a:rPr lang="en-US" dirty="0" err="1"/>
              <a:t>straling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magnetron. U </a:t>
            </a:r>
            <a:r>
              <a:rPr lang="en-US" dirty="0" err="1"/>
              <a:t>ziet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de </a:t>
            </a:r>
            <a:r>
              <a:rPr lang="en-US" dirty="0" err="1"/>
              <a:t>schotelantenne</a:t>
            </a:r>
            <a:r>
              <a:rPr lang="en-US" dirty="0"/>
              <a:t> </a:t>
            </a:r>
            <a:r>
              <a:rPr lang="en-US" dirty="0" err="1"/>
              <a:t>waarmee</a:t>
            </a:r>
            <a:r>
              <a:rPr lang="en-US" dirty="0"/>
              <a:t> de </a:t>
            </a:r>
            <a:r>
              <a:rPr lang="en-US" dirty="0" err="1"/>
              <a:t>signalen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: 1 mm.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belangrijkste</a:t>
            </a:r>
            <a:r>
              <a:rPr lang="en-US" dirty="0"/>
              <a:t> </a:t>
            </a:r>
            <a:r>
              <a:rPr lang="en-US" dirty="0" err="1"/>
              <a:t>kosmologische</a:t>
            </a:r>
            <a:r>
              <a:rPr lang="en-US" dirty="0"/>
              <a:t> </a:t>
            </a:r>
            <a:r>
              <a:rPr lang="en-US" dirty="0" err="1"/>
              <a:t>ontdekkingen</a:t>
            </a:r>
            <a:r>
              <a:rPr lang="en-US" dirty="0"/>
              <a:t>. Het is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/>
              <a:t>soort</a:t>
            </a:r>
            <a:r>
              <a:rPr lang="en-US" dirty="0"/>
              <a:t> van </a:t>
            </a:r>
            <a:r>
              <a:rPr lang="en-US" dirty="0" err="1"/>
              <a:t>temperatuur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vergelijking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van de </a:t>
            </a:r>
            <a:r>
              <a:rPr lang="en-US" dirty="0" err="1"/>
              <a:t>aarde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recentelijk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 </a:t>
            </a:r>
            <a:r>
              <a:rPr lang="en-US" dirty="0" err="1"/>
              <a:t>gemaakt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Nobelprijs</a:t>
            </a:r>
            <a:r>
              <a:rPr lang="en-US" dirty="0"/>
              <a:t> 1978. Mather en Smoot </a:t>
            </a:r>
            <a:r>
              <a:rPr lang="en-US" dirty="0" err="1"/>
              <a:t>hebben</a:t>
            </a:r>
            <a:r>
              <a:rPr lang="en-US" dirty="0"/>
              <a:t> de </a:t>
            </a:r>
            <a:r>
              <a:rPr lang="en-US" dirty="0" err="1"/>
              <a:t>nobelprijs</a:t>
            </a:r>
            <a:r>
              <a:rPr lang="en-US" dirty="0"/>
              <a:t> 2006 </a:t>
            </a:r>
            <a:r>
              <a:rPr lang="en-US" dirty="0" err="1"/>
              <a:t>Cobe</a:t>
            </a:r>
            <a:r>
              <a:rPr lang="en-US" dirty="0"/>
              <a:t> </a:t>
            </a:r>
            <a:r>
              <a:rPr lang="en-US" dirty="0" err="1"/>
              <a:t>satelliet</a:t>
            </a:r>
            <a:r>
              <a:rPr lang="en-US" dirty="0"/>
              <a:t>. </a:t>
            </a:r>
            <a:r>
              <a:rPr lang="en-US" dirty="0" err="1"/>
              <a:t>Hoekverdeling</a:t>
            </a:r>
            <a:r>
              <a:rPr lang="en-US" dirty="0"/>
              <a:t>. Het </a:t>
            </a:r>
            <a:r>
              <a:rPr lang="en-US" dirty="0" err="1"/>
              <a:t>verbazingwekkende</a:t>
            </a:r>
            <a:r>
              <a:rPr lang="en-US" dirty="0"/>
              <a:t> is nu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miljard</a:t>
            </a:r>
            <a:r>
              <a:rPr lang="en-US" dirty="0"/>
              <a:t> </a:t>
            </a:r>
            <a:r>
              <a:rPr lang="en-US" dirty="0" err="1"/>
              <a:t>maal</a:t>
            </a:r>
            <a:r>
              <a:rPr lang="en-US" dirty="0"/>
              <a:t> </a:t>
            </a:r>
            <a:r>
              <a:rPr lang="en-US" dirty="0" err="1"/>
              <a:t>zoveel</a:t>
            </a:r>
            <a:r>
              <a:rPr lang="en-US" dirty="0"/>
              <a:t> </a:t>
            </a:r>
            <a:r>
              <a:rPr lang="en-US" dirty="0" err="1"/>
              <a:t>lichtdeeltjes</a:t>
            </a:r>
            <a:r>
              <a:rPr lang="en-US" dirty="0"/>
              <a:t> (</a:t>
            </a:r>
            <a:r>
              <a:rPr lang="en-US" dirty="0" err="1"/>
              <a:t>fotonen</a:t>
            </a:r>
            <a:r>
              <a:rPr lang="en-US" dirty="0"/>
              <a:t>)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voorkomen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De </a:t>
            </a:r>
            <a:r>
              <a:rPr lang="en-US" dirty="0" err="1"/>
              <a:t>vraag</a:t>
            </a:r>
            <a:r>
              <a:rPr lang="en-US" dirty="0"/>
              <a:t> is </a:t>
            </a:r>
            <a:r>
              <a:rPr lang="en-US" dirty="0" err="1"/>
              <a:t>waar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vandaan</a:t>
            </a:r>
            <a:r>
              <a:rPr lang="en-US" dirty="0"/>
              <a:t> </a:t>
            </a:r>
            <a:r>
              <a:rPr lang="en-US" dirty="0" err="1"/>
              <a:t>komt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C4EE72-16C0-4615-84A1-E0FF512AB7A2}" type="slidenum">
              <a:rPr lang="en-US"/>
              <a:pPr/>
              <a:t>36</a:t>
            </a:fld>
            <a:endParaRPr lang="en-US"/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waargenomen</a:t>
            </a:r>
            <a:r>
              <a:rPr lang="en-US" dirty="0"/>
              <a:t> </a:t>
            </a:r>
            <a:r>
              <a:rPr lang="en-US" dirty="0" err="1"/>
              <a:t>nagloeilicht</a:t>
            </a:r>
            <a:r>
              <a:rPr lang="en-US" dirty="0"/>
              <a:t> van </a:t>
            </a:r>
            <a:r>
              <a:rPr lang="en-US" dirty="0" smtClean="0"/>
              <a:t>Penzias </a:t>
            </a:r>
            <a:r>
              <a:rPr lang="en-US" dirty="0"/>
              <a:t>en Wilson (heel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fotonen</a:t>
            </a:r>
            <a:r>
              <a:rPr lang="en-US" dirty="0"/>
              <a:t>) en de </a:t>
            </a:r>
            <a:r>
              <a:rPr lang="en-US" dirty="0" err="1"/>
              <a:t>resterende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vormen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sterrenstelsels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08CDE-0051-4444-B88A-CEDA6CF5DDA9}" type="slidenum">
              <a:rPr lang="en-US"/>
              <a:pPr/>
              <a:t>40</a:t>
            </a:fld>
            <a:endParaRPr lang="en-US"/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 smtClean="0"/>
              <a:t>wordt</a:t>
            </a:r>
            <a:r>
              <a:rPr lang="en-US" baseline="0" dirty="0" smtClean="0"/>
              <a:t> e</a:t>
            </a:r>
            <a:r>
              <a:rPr lang="en-US" dirty="0" smtClean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 smtClean="0"/>
              <a:t>vanaf</a:t>
            </a:r>
            <a:r>
              <a:rPr lang="en-US" dirty="0" smtClean="0"/>
              <a:t> </a:t>
            </a:r>
            <a:r>
              <a:rPr lang="en-US" dirty="0"/>
              <a:t>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 smtClean="0"/>
              <a:t>. </a:t>
            </a:r>
            <a:r>
              <a:rPr lang="en-US" dirty="0" err="1" smtClean="0"/>
              <a:t>Rechts</a:t>
            </a:r>
            <a:r>
              <a:rPr lang="en-US" dirty="0" smtClean="0"/>
              <a:t> </a:t>
            </a:r>
            <a:r>
              <a:rPr lang="en-US" dirty="0" err="1" smtClean="0"/>
              <a:t>ziet</a:t>
            </a:r>
            <a:r>
              <a:rPr lang="en-US" dirty="0" smtClean="0"/>
              <a:t> U </a:t>
            </a:r>
            <a:r>
              <a:rPr lang="en-US" dirty="0" err="1" smtClean="0"/>
              <a:t>weer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voorbeeld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weergave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gebeurtenis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experiment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de 90-er </a:t>
            </a:r>
            <a:r>
              <a:rPr lang="en-US" baseline="0" dirty="0" err="1" smtClean="0"/>
              <a:t>jaren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vorige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eeuw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55726C-87C8-4349-98DE-E806F6166C6B}" type="slidenum">
              <a:rPr lang="en-US"/>
              <a:pPr/>
              <a:t>6</a:t>
            </a:fld>
            <a:endParaRPr lang="en-US"/>
          </a:p>
        </p:txBody>
      </p:sp>
      <p:sp>
        <p:nvSpPr>
          <p:cNvPr id="84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Plant. Met </a:t>
            </a:r>
            <a:r>
              <a:rPr lang="en-US" dirty="0" err="1"/>
              <a:t>microscoop</a:t>
            </a:r>
            <a:r>
              <a:rPr lang="en-US" dirty="0"/>
              <a:t> </a:t>
            </a:r>
            <a:r>
              <a:rPr lang="en-US" dirty="0" err="1"/>
              <a:t>zien</a:t>
            </a:r>
            <a:r>
              <a:rPr lang="en-US" dirty="0"/>
              <a:t> we </a:t>
            </a:r>
            <a:r>
              <a:rPr lang="en-US" dirty="0" err="1" smtClean="0"/>
              <a:t>cellen</a:t>
            </a:r>
            <a:r>
              <a:rPr lang="en-US" dirty="0" smtClean="0"/>
              <a:t> (</a:t>
            </a:r>
            <a:r>
              <a:rPr lang="en-US" dirty="0" err="1" smtClean="0"/>
              <a:t>biologie</a:t>
            </a:r>
            <a:r>
              <a:rPr lang="en-US" dirty="0" smtClean="0"/>
              <a:t>). De </a:t>
            </a:r>
            <a:r>
              <a:rPr lang="en-US" dirty="0" err="1" smtClean="0"/>
              <a:t>cel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opgebouwd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moleculen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Moleculen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kleinste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onderdelen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materiaal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alle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chemische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eigenschappen</a:t>
            </a:r>
            <a:r>
              <a:rPr lang="en-US" baseline="0" dirty="0" smtClean="0"/>
              <a:t> van het </a:t>
            </a:r>
            <a:r>
              <a:rPr lang="en-US" baseline="0" dirty="0" err="1" smtClean="0"/>
              <a:t>materiaal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bevat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scheikunde</a:t>
            </a:r>
            <a:r>
              <a:rPr lang="en-US" baseline="0" dirty="0" smtClean="0"/>
              <a:t>). </a:t>
            </a:r>
            <a:r>
              <a:rPr lang="en-US" dirty="0" err="1" smtClean="0"/>
              <a:t>Moleculen</a:t>
            </a:r>
            <a:r>
              <a:rPr lang="en-US" dirty="0" smtClean="0"/>
              <a:t> </a:t>
            </a:r>
            <a:r>
              <a:rPr lang="en-US" dirty="0" err="1"/>
              <a:t>bestaan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atomen</a:t>
            </a:r>
            <a:r>
              <a:rPr lang="en-US" dirty="0"/>
              <a:t>. </a:t>
            </a:r>
            <a:r>
              <a:rPr lang="en-US" dirty="0" err="1"/>
              <a:t>Atoomkernen</a:t>
            </a:r>
            <a:r>
              <a:rPr lang="en-US" dirty="0"/>
              <a:t> en </a:t>
            </a:r>
            <a:r>
              <a:rPr lang="en-US" dirty="0" err="1"/>
              <a:t>electronen</a:t>
            </a:r>
            <a:r>
              <a:rPr lang="en-US" dirty="0"/>
              <a:t> in </a:t>
            </a:r>
            <a:r>
              <a:rPr lang="en-US" dirty="0" err="1"/>
              <a:t>baan</a:t>
            </a:r>
            <a:r>
              <a:rPr lang="en-US" dirty="0"/>
              <a:t> </a:t>
            </a:r>
            <a:r>
              <a:rPr lang="en-US" dirty="0" err="1" smtClean="0"/>
              <a:t>eromheen</a:t>
            </a:r>
            <a:r>
              <a:rPr lang="en-US" dirty="0" smtClean="0"/>
              <a:t> (</a:t>
            </a:r>
            <a:r>
              <a:rPr lang="en-US" dirty="0" err="1" smtClean="0"/>
              <a:t>natuurkunde</a:t>
            </a:r>
            <a:r>
              <a:rPr lang="en-US" dirty="0" smtClean="0"/>
              <a:t>). </a:t>
            </a:r>
            <a:r>
              <a:rPr lang="en-US" dirty="0"/>
              <a:t>Kern </a:t>
            </a:r>
            <a:r>
              <a:rPr lang="en-US" dirty="0" err="1"/>
              <a:t>bestaat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protonen</a:t>
            </a:r>
            <a:r>
              <a:rPr lang="en-US" dirty="0"/>
              <a:t> en </a:t>
            </a:r>
            <a:r>
              <a:rPr lang="en-US" dirty="0" err="1"/>
              <a:t>neutronen</a:t>
            </a:r>
            <a:r>
              <a:rPr lang="en-US" dirty="0"/>
              <a:t>. Lang </a:t>
            </a:r>
            <a:r>
              <a:rPr lang="en-US" dirty="0" err="1"/>
              <a:t>gedacht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die </a:t>
            </a:r>
            <a:r>
              <a:rPr lang="en-US" dirty="0" err="1"/>
              <a:t>elementair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sinds</a:t>
            </a:r>
            <a:r>
              <a:rPr lang="en-US" dirty="0"/>
              <a:t> 1970 </a:t>
            </a:r>
            <a:r>
              <a:rPr lang="en-US" dirty="0" err="1"/>
              <a:t>weten</a:t>
            </a:r>
            <a:r>
              <a:rPr lang="en-US" dirty="0"/>
              <a:t> we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quarks </a:t>
            </a:r>
            <a:r>
              <a:rPr lang="en-US" dirty="0" err="1"/>
              <a:t>bestaan</a:t>
            </a:r>
            <a:r>
              <a:rPr lang="en-US" dirty="0"/>
              <a:t>. Up, down, electron is </a:t>
            </a:r>
            <a:r>
              <a:rPr lang="en-US" dirty="0" err="1"/>
              <a:t>elementair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45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47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versneller</a:t>
            </a:r>
            <a:r>
              <a:rPr lang="en-US" dirty="0" smtClean="0"/>
              <a:t> </a:t>
            </a:r>
            <a:r>
              <a:rPr lang="en-US" dirty="0" err="1" smtClean="0"/>
              <a:t>loopt</a:t>
            </a:r>
            <a:r>
              <a:rPr lang="en-US" baseline="0" dirty="0" smtClean="0"/>
              <a:t> 100m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landschap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Zwitserland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Frankrijk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precies</a:t>
            </a:r>
            <a:r>
              <a:rPr lang="en-US" baseline="0" dirty="0" smtClean="0"/>
              <a:t> op de </a:t>
            </a:r>
            <a:r>
              <a:rPr lang="en-US" baseline="0" dirty="0" err="1" smtClean="0"/>
              <a:t>grens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ondergrondse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hallen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grote</a:t>
            </a:r>
            <a:r>
              <a:rPr lang="en-US" baseline="0" dirty="0" smtClean="0"/>
              <a:t> detector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geinstalleerd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waarin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botsen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voorbeeld</a:t>
            </a:r>
            <a:r>
              <a:rPr lang="en-US" baseline="0" dirty="0" smtClean="0"/>
              <a:t> van Atlas.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Om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idee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geven</a:t>
            </a:r>
            <a:r>
              <a:rPr lang="en-US" dirty="0" smtClean="0"/>
              <a:t> van de </a:t>
            </a:r>
            <a:r>
              <a:rPr lang="en-US" dirty="0" err="1" smtClean="0"/>
              <a:t>omvang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dergelijk</a:t>
            </a:r>
            <a:r>
              <a:rPr lang="en-US" baseline="0" dirty="0" smtClean="0"/>
              <a:t> experiment is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vergelijking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bekend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gebouw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Jos</a:t>
            </a:r>
            <a:r>
              <a:rPr lang="en-US" dirty="0" smtClean="0"/>
              <a:t> </a:t>
            </a:r>
            <a:r>
              <a:rPr lang="en-US" dirty="0" err="1" smtClean="0"/>
              <a:t>Engelen</a:t>
            </a:r>
            <a:r>
              <a:rPr lang="en-US" dirty="0" smtClean="0"/>
              <a:t>: </a:t>
            </a:r>
            <a:r>
              <a:rPr lang="en-US" dirty="0" err="1" smtClean="0"/>
              <a:t>Wetenschappelijk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directeur</a:t>
            </a:r>
            <a:r>
              <a:rPr lang="en-US" baseline="0" dirty="0" smtClean="0"/>
              <a:t> CERN. </a:t>
            </a:r>
            <a:r>
              <a:rPr lang="en-US" baseline="0" dirty="0" err="1" smtClean="0"/>
              <a:t>Jos</a:t>
            </a:r>
            <a:r>
              <a:rPr lang="en-US" baseline="0" dirty="0" smtClean="0"/>
              <a:t>-&gt;Nijmegen student.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007433-4233-46F6-A663-63F6647220E3}" type="slidenum">
              <a:rPr lang="en-US"/>
              <a:pPr/>
              <a:t>7</a:t>
            </a:fld>
            <a:endParaRPr lang="en-US"/>
          </a:p>
        </p:txBody>
      </p:sp>
      <p:sp>
        <p:nvSpPr>
          <p:cNvPr id="84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Mendeleev </a:t>
            </a:r>
            <a:r>
              <a:rPr lang="en-US" dirty="0" smtClean="0"/>
              <a:t>1869  </a:t>
            </a:r>
            <a:r>
              <a:rPr lang="en-US" dirty="0" err="1" smtClean="0"/>
              <a:t>zag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overeenkomst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tussen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materialen</a:t>
            </a:r>
            <a:r>
              <a:rPr lang="en-US" baseline="0" dirty="0" smtClean="0"/>
              <a:t>. Nu </a:t>
            </a:r>
            <a:r>
              <a:rPr lang="en-US" baseline="0" dirty="0" err="1" smtClean="0"/>
              <a:t>weten</a:t>
            </a:r>
            <a:r>
              <a:rPr lang="en-US" baseline="0" dirty="0" smtClean="0"/>
              <a:t> we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gevolg</a:t>
            </a:r>
            <a:r>
              <a:rPr lang="en-US" baseline="0" dirty="0" smtClean="0"/>
              <a:t> is van het </a:t>
            </a:r>
            <a:r>
              <a:rPr lang="en-US" baseline="0" dirty="0" err="1" smtClean="0"/>
              <a:t>feit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atomen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kernen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electronen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bestaan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Chemische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eigenschappen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bepaald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door het </a:t>
            </a:r>
            <a:r>
              <a:rPr lang="en-US" baseline="0" dirty="0" err="1" smtClean="0"/>
              <a:t>aatntal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electronen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buitenste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schil</a:t>
            </a:r>
            <a:r>
              <a:rPr lang="en-US" baseline="0" dirty="0" smtClean="0"/>
              <a:t> van het </a:t>
            </a:r>
            <a:r>
              <a:rPr lang="en-US" baseline="0" dirty="0" err="1" smtClean="0"/>
              <a:t>atoom</a:t>
            </a:r>
            <a:r>
              <a:rPr lang="en-US" baseline="0" dirty="0" smtClean="0"/>
              <a:t>.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/>
              <a:t>materie</a:t>
            </a:r>
            <a:r>
              <a:rPr lang="en-US" dirty="0"/>
              <a:t> op </a:t>
            </a:r>
            <a:r>
              <a:rPr lang="en-US" dirty="0" err="1"/>
              <a:t>aarde</a:t>
            </a:r>
            <a:r>
              <a:rPr lang="en-US" dirty="0"/>
              <a:t> </a:t>
            </a:r>
            <a:r>
              <a:rPr lang="en-US" dirty="0" err="1"/>
              <a:t>bestaat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het “up” en “down” quark in </a:t>
            </a:r>
            <a:r>
              <a:rPr lang="en-US" dirty="0" err="1"/>
              <a:t>atoomkernen</a:t>
            </a:r>
            <a:r>
              <a:rPr lang="en-US" dirty="0"/>
              <a:t> en het electron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baan</a:t>
            </a:r>
            <a:r>
              <a:rPr lang="en-US" dirty="0"/>
              <a:t> </a:t>
            </a:r>
            <a:r>
              <a:rPr lang="en-US" dirty="0" err="1"/>
              <a:t>eromheen</a:t>
            </a:r>
            <a:r>
              <a:rPr lang="en-US" dirty="0"/>
              <a:t>. We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 smtClean="0"/>
              <a:t>scheikundige</a:t>
            </a:r>
            <a:r>
              <a:rPr lang="en-US" dirty="0" smtClean="0"/>
              <a:t> </a:t>
            </a:r>
            <a:r>
              <a:rPr lang="en-US" dirty="0" err="1"/>
              <a:t>processen</a:t>
            </a:r>
            <a:r>
              <a:rPr lang="en-US" dirty="0"/>
              <a:t> op </a:t>
            </a:r>
            <a:r>
              <a:rPr lang="en-US" dirty="0" err="1"/>
              <a:t>aarde</a:t>
            </a:r>
            <a:r>
              <a:rPr lang="en-US" dirty="0" smtClean="0"/>
              <a:t> </a:t>
            </a:r>
            <a:r>
              <a:rPr lang="en-US" dirty="0" err="1" smtClean="0"/>
              <a:t>verklaren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behulp</a:t>
            </a:r>
            <a:r>
              <a:rPr lang="en-US" baseline="0" dirty="0" smtClean="0"/>
              <a:t> van het model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bestaat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: up, down, electron.</a:t>
            </a:r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738227-4338-4023-885C-12FAEC82A4A2}" type="slidenum">
              <a:rPr lang="en-US"/>
              <a:pPr/>
              <a:t>66</a:t>
            </a:fld>
            <a:endParaRPr lang="en-US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67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Hendrik</a:t>
            </a:r>
            <a:r>
              <a:rPr lang="en-US" dirty="0" smtClean="0"/>
              <a:t> </a:t>
            </a:r>
            <a:r>
              <a:rPr lang="en-US" dirty="0" err="1" smtClean="0"/>
              <a:t>Brugt</a:t>
            </a:r>
            <a:r>
              <a:rPr lang="en-US" dirty="0" smtClean="0"/>
              <a:t> Gerhard </a:t>
            </a:r>
            <a:r>
              <a:rPr lang="en-US" dirty="0" err="1" smtClean="0"/>
              <a:t>Casimir</a:t>
            </a:r>
            <a:r>
              <a:rPr lang="en-US" dirty="0" smtClean="0"/>
              <a:t>. </a:t>
            </a:r>
            <a:r>
              <a:rPr lang="en-US" dirty="0" err="1" smtClean="0"/>
              <a:t>Casimir</a:t>
            </a:r>
            <a:r>
              <a:rPr lang="en-US" dirty="0" smtClean="0"/>
              <a:t> studied physics under Paul </a:t>
            </a:r>
            <a:r>
              <a:rPr lang="en-US" dirty="0" err="1" smtClean="0"/>
              <a:t>Ehrenfest</a:t>
            </a:r>
            <a:r>
              <a:rPr lang="en-US" baseline="0" dirty="0" smtClean="0"/>
              <a:t>. Went to Copenhagen under </a:t>
            </a:r>
            <a:r>
              <a:rPr lang="en-US" baseline="0" dirty="0" err="1" smtClean="0"/>
              <a:t>Niels</a:t>
            </a:r>
            <a:r>
              <a:rPr lang="en-US" baseline="0" dirty="0" smtClean="0"/>
              <a:t> Bohr. Professor in Leiden in 1938. To Philips </a:t>
            </a:r>
            <a:r>
              <a:rPr lang="en-US" baseline="0" dirty="0" err="1" smtClean="0"/>
              <a:t>Natlab</a:t>
            </a:r>
            <a:r>
              <a:rPr lang="en-US" baseline="0" dirty="0" smtClean="0"/>
              <a:t> in 1942 (co-director). 1948: </a:t>
            </a:r>
            <a:r>
              <a:rPr lang="en-US" baseline="0" dirty="0" err="1" smtClean="0"/>
              <a:t>Casimir</a:t>
            </a:r>
            <a:r>
              <a:rPr lang="en-US" baseline="0" dirty="0" smtClean="0"/>
              <a:t> Effect. Quantum mechanical attraction between conducting plates. Vacuum polarization of virtual particles.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Hendrik</a:t>
            </a:r>
            <a:r>
              <a:rPr lang="en-US" dirty="0" smtClean="0"/>
              <a:t> </a:t>
            </a:r>
            <a:r>
              <a:rPr lang="en-US" dirty="0" err="1" smtClean="0"/>
              <a:t>Brugt</a:t>
            </a:r>
            <a:r>
              <a:rPr lang="en-US" dirty="0" smtClean="0"/>
              <a:t> Gerhard </a:t>
            </a:r>
            <a:r>
              <a:rPr lang="en-US" dirty="0" err="1" smtClean="0"/>
              <a:t>Casimir</a:t>
            </a:r>
            <a:r>
              <a:rPr lang="en-US" dirty="0" smtClean="0"/>
              <a:t>. </a:t>
            </a:r>
            <a:r>
              <a:rPr lang="en-US" dirty="0" err="1" smtClean="0"/>
              <a:t>Casimir</a:t>
            </a:r>
            <a:r>
              <a:rPr lang="en-US" dirty="0" smtClean="0"/>
              <a:t> studied physics under Paul </a:t>
            </a:r>
            <a:r>
              <a:rPr lang="en-US" dirty="0" err="1" smtClean="0"/>
              <a:t>Ehrenfest</a:t>
            </a:r>
            <a:r>
              <a:rPr lang="en-US" baseline="0" dirty="0" smtClean="0"/>
              <a:t>. Went to Copenhagen under </a:t>
            </a:r>
            <a:r>
              <a:rPr lang="en-US" baseline="0" dirty="0" err="1" smtClean="0"/>
              <a:t>Niels</a:t>
            </a:r>
            <a:r>
              <a:rPr lang="en-US" baseline="0" dirty="0" smtClean="0"/>
              <a:t> Bohr. Professor in Leiden in 1938. To Philips </a:t>
            </a:r>
            <a:r>
              <a:rPr lang="en-US" baseline="0" dirty="0" err="1" smtClean="0"/>
              <a:t>Natlab</a:t>
            </a:r>
            <a:r>
              <a:rPr lang="en-US" baseline="0" dirty="0" smtClean="0"/>
              <a:t> in 1942 (co-director). 1948: </a:t>
            </a:r>
            <a:r>
              <a:rPr lang="en-US" baseline="0" dirty="0" err="1" smtClean="0"/>
              <a:t>Casimir</a:t>
            </a:r>
            <a:r>
              <a:rPr lang="en-US" baseline="0" dirty="0" smtClean="0"/>
              <a:t> Effect. Quantum mechanical attraction between conducting plates. Vacuum polarization of virtual particles.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86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B8F3DA-54F8-48C4-978D-8A56124C6AC9}" type="slidenum">
              <a:rPr lang="en-US"/>
              <a:pPr/>
              <a:t>87</a:t>
            </a:fld>
            <a:endParaRPr lang="en-US"/>
          </a:p>
        </p:txBody>
      </p:sp>
      <p:sp>
        <p:nvSpPr>
          <p:cNvPr id="78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 slot </a:t>
            </a:r>
            <a:r>
              <a:rPr lang="en-US" dirty="0" err="1"/>
              <a:t>wil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eindigen</a:t>
            </a:r>
            <a:r>
              <a:rPr lang="en-US" dirty="0"/>
              <a:t> met </a:t>
            </a:r>
            <a:r>
              <a:rPr lang="en-US" dirty="0" err="1"/>
              <a:t>dezelfde</a:t>
            </a:r>
            <a:r>
              <a:rPr lang="en-US" dirty="0"/>
              <a:t> </a:t>
            </a:r>
            <a:r>
              <a:rPr lang="en-US" dirty="0" err="1"/>
              <a:t>transparant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waarmee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begon</a:t>
            </a:r>
            <a:r>
              <a:rPr lang="en-US" dirty="0"/>
              <a:t>: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van Escher. </a:t>
            </a:r>
            <a:r>
              <a:rPr lang="en-US" dirty="0" err="1"/>
              <a:t>Als</a:t>
            </a:r>
            <a:r>
              <a:rPr lang="en-US" dirty="0"/>
              <a:t> U </a:t>
            </a:r>
            <a:r>
              <a:rPr lang="en-US" dirty="0" err="1"/>
              <a:t>linksboven</a:t>
            </a:r>
            <a:r>
              <a:rPr lang="en-US" dirty="0"/>
              <a:t> de </a:t>
            </a:r>
            <a:r>
              <a:rPr lang="en-US" dirty="0" err="1"/>
              <a:t>kleuren</a:t>
            </a:r>
            <a:r>
              <a:rPr lang="en-US" dirty="0"/>
              <a:t> </a:t>
            </a:r>
            <a:r>
              <a:rPr lang="en-US" dirty="0" err="1"/>
              <a:t>zwart</a:t>
            </a:r>
            <a:r>
              <a:rPr lang="en-US" dirty="0"/>
              <a:t> en wit </a:t>
            </a:r>
            <a:r>
              <a:rPr lang="en-US" dirty="0" err="1"/>
              <a:t>verwisseld</a:t>
            </a:r>
            <a:r>
              <a:rPr lang="en-US" dirty="0"/>
              <a:t> </a:t>
            </a:r>
            <a:r>
              <a:rPr lang="en-US" dirty="0" err="1"/>
              <a:t>krijgt</a:t>
            </a:r>
            <a:r>
              <a:rPr lang="en-US" dirty="0"/>
              <a:t> U het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linksonder</a:t>
            </a:r>
            <a:r>
              <a:rPr lang="en-US" dirty="0"/>
              <a:t>. </a:t>
            </a:r>
            <a:r>
              <a:rPr lang="en-US" dirty="0" err="1"/>
              <a:t>Als</a:t>
            </a:r>
            <a:r>
              <a:rPr lang="en-US" dirty="0"/>
              <a:t> U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spiegelt</a:t>
            </a:r>
            <a:r>
              <a:rPr lang="en-US" dirty="0"/>
              <a:t> door </a:t>
            </a:r>
            <a:r>
              <a:rPr lang="en-US" dirty="0" err="1"/>
              <a:t>linke</a:t>
            </a:r>
            <a:r>
              <a:rPr lang="en-US" dirty="0"/>
              <a:t> en </a:t>
            </a:r>
            <a:r>
              <a:rPr lang="en-US" dirty="0" err="1"/>
              <a:t>rechts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verwisselen</a:t>
            </a:r>
            <a:r>
              <a:rPr lang="en-US" dirty="0"/>
              <a:t> </a:t>
            </a:r>
            <a:r>
              <a:rPr lang="en-US" dirty="0" err="1"/>
              <a:t>krijgt</a:t>
            </a:r>
            <a:r>
              <a:rPr lang="en-US" dirty="0"/>
              <a:t> U het </a:t>
            </a:r>
            <a:r>
              <a:rPr lang="en-US" dirty="0" err="1"/>
              <a:t>zelfde</a:t>
            </a:r>
            <a:r>
              <a:rPr lang="en-US" dirty="0"/>
              <a:t>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.</a:t>
            </a:r>
          </a:p>
          <a:p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U </a:t>
            </a:r>
            <a:r>
              <a:rPr lang="en-US" dirty="0" err="1"/>
              <a:t>beschouwen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de anti-</a:t>
            </a:r>
            <a:r>
              <a:rPr lang="en-US" dirty="0" err="1"/>
              <a:t>versie</a:t>
            </a:r>
            <a:r>
              <a:rPr lang="en-US" dirty="0"/>
              <a:t> van </a:t>
            </a:r>
            <a:r>
              <a:rPr lang="en-US" dirty="0" err="1"/>
              <a:t>linksboven</a:t>
            </a:r>
            <a:r>
              <a:rPr lang="en-US" dirty="0"/>
              <a:t>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U nu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kijkt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helemaal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Blauw</a:t>
            </a:r>
            <a:r>
              <a:rPr lang="en-US" dirty="0"/>
              <a:t>: </a:t>
            </a:r>
            <a:r>
              <a:rPr lang="en-US" dirty="0" err="1" smtClean="0"/>
              <a:t>bootje</a:t>
            </a:r>
            <a:r>
              <a:rPr lang="en-US" dirty="0" smtClean="0"/>
              <a:t> </a:t>
            </a:r>
            <a:r>
              <a:rPr lang="en-US" dirty="0" err="1"/>
              <a:t>ontbreekt</a:t>
            </a:r>
            <a:endParaRPr lang="en-US" dirty="0"/>
          </a:p>
          <a:p>
            <a:r>
              <a:rPr lang="en-US" dirty="0"/>
              <a:t>In </a:t>
            </a:r>
            <a:r>
              <a:rPr lang="en-US" dirty="0" err="1"/>
              <a:t>Groen</a:t>
            </a:r>
            <a:r>
              <a:rPr lang="en-US" dirty="0"/>
              <a:t> </a:t>
            </a:r>
            <a:r>
              <a:rPr lang="en-US" dirty="0" err="1"/>
              <a:t>staart</a:t>
            </a:r>
            <a:r>
              <a:rPr lang="en-US" dirty="0"/>
              <a:t> </a:t>
            </a:r>
            <a:r>
              <a:rPr lang="en-US" dirty="0" err="1"/>
              <a:t>omhoog</a:t>
            </a:r>
            <a:r>
              <a:rPr lang="en-US" dirty="0"/>
              <a:t>/</a:t>
            </a:r>
            <a:r>
              <a:rPr lang="en-US" dirty="0" err="1"/>
              <a:t>omlaag</a:t>
            </a:r>
            <a:r>
              <a:rPr lang="en-US" dirty="0"/>
              <a:t>. De </a:t>
            </a:r>
            <a:r>
              <a:rPr lang="en-US" dirty="0" err="1"/>
              <a:t>symmetrie</a:t>
            </a:r>
            <a:r>
              <a:rPr lang="en-US" dirty="0"/>
              <a:t> is </a:t>
            </a:r>
            <a:r>
              <a:rPr lang="en-US" dirty="0" err="1"/>
              <a:t>gebroken</a:t>
            </a:r>
            <a:r>
              <a:rPr lang="en-US" dirty="0"/>
              <a:t>! Het </a:t>
            </a:r>
            <a:r>
              <a:rPr lang="en-US" dirty="0" err="1"/>
              <a:t>feit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wereld</a:t>
            </a:r>
            <a:r>
              <a:rPr lang="en-US" dirty="0"/>
              <a:t> van </a:t>
            </a:r>
            <a:r>
              <a:rPr lang="en-US" dirty="0" err="1"/>
              <a:t>matere</a:t>
            </a:r>
            <a:r>
              <a:rPr lang="en-US" dirty="0"/>
              <a:t> en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wereld</a:t>
            </a:r>
            <a:r>
              <a:rPr lang="en-US" dirty="0"/>
              <a:t> van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anders</a:t>
            </a:r>
            <a:r>
              <a:rPr lang="en-US" dirty="0"/>
              <a:t> </a:t>
            </a:r>
            <a:r>
              <a:rPr lang="en-US" dirty="0" err="1"/>
              <a:t>zouden</a:t>
            </a:r>
            <a:r>
              <a:rPr lang="en-US" dirty="0"/>
              <a:t> </a:t>
            </a:r>
            <a:r>
              <a:rPr lang="en-US" dirty="0" err="1"/>
              <a:t>uitzien</a:t>
            </a:r>
            <a:r>
              <a:rPr lang="en-US" dirty="0"/>
              <a:t> is </a:t>
            </a:r>
            <a:r>
              <a:rPr lang="en-US" dirty="0" err="1"/>
              <a:t>essentieel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onderzoek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miljardste</a:t>
            </a:r>
            <a:r>
              <a:rPr lang="en-US" dirty="0"/>
              <a:t> </a:t>
            </a:r>
            <a:r>
              <a:rPr lang="en-US" dirty="0" err="1"/>
              <a:t>seconde</a:t>
            </a:r>
            <a:r>
              <a:rPr lang="en-US" dirty="0"/>
              <a:t> in het </a:t>
            </a:r>
            <a:r>
              <a:rPr lang="en-US" dirty="0" err="1"/>
              <a:t>heelal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88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FAF02-BE61-421B-AB96-9C351693673B}" type="slidenum">
              <a:rPr lang="en-US">
                <a:solidFill>
                  <a:prstClr val="black"/>
                </a:solidFill>
              </a:rPr>
              <a:pPr/>
              <a:t>93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B8F3DA-54F8-48C4-978D-8A56124C6AC9}" type="slidenum">
              <a:rPr lang="en-US"/>
              <a:pPr/>
              <a:t>96</a:t>
            </a:fld>
            <a:endParaRPr lang="en-US"/>
          </a:p>
        </p:txBody>
      </p:sp>
      <p:sp>
        <p:nvSpPr>
          <p:cNvPr id="78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 slot </a:t>
            </a:r>
            <a:r>
              <a:rPr lang="en-US" dirty="0" err="1"/>
              <a:t>wil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eindigen</a:t>
            </a:r>
            <a:r>
              <a:rPr lang="en-US" dirty="0"/>
              <a:t> met </a:t>
            </a:r>
            <a:r>
              <a:rPr lang="en-US" dirty="0" err="1"/>
              <a:t>dezelfde</a:t>
            </a:r>
            <a:r>
              <a:rPr lang="en-US" dirty="0"/>
              <a:t> </a:t>
            </a:r>
            <a:r>
              <a:rPr lang="en-US" dirty="0" err="1"/>
              <a:t>transparant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waarmee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begon</a:t>
            </a:r>
            <a:r>
              <a:rPr lang="en-US" dirty="0"/>
              <a:t>: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van Escher. </a:t>
            </a:r>
            <a:r>
              <a:rPr lang="en-US" dirty="0" err="1"/>
              <a:t>Als</a:t>
            </a:r>
            <a:r>
              <a:rPr lang="en-US" dirty="0"/>
              <a:t> U </a:t>
            </a:r>
            <a:r>
              <a:rPr lang="en-US" dirty="0" err="1"/>
              <a:t>linksboven</a:t>
            </a:r>
            <a:r>
              <a:rPr lang="en-US" dirty="0"/>
              <a:t> de </a:t>
            </a:r>
            <a:r>
              <a:rPr lang="en-US" dirty="0" err="1"/>
              <a:t>kleuren</a:t>
            </a:r>
            <a:r>
              <a:rPr lang="en-US" dirty="0"/>
              <a:t> </a:t>
            </a:r>
            <a:r>
              <a:rPr lang="en-US" dirty="0" err="1"/>
              <a:t>zwart</a:t>
            </a:r>
            <a:r>
              <a:rPr lang="en-US" dirty="0"/>
              <a:t> en wit </a:t>
            </a:r>
            <a:r>
              <a:rPr lang="en-US" dirty="0" err="1"/>
              <a:t>verwisseld</a:t>
            </a:r>
            <a:r>
              <a:rPr lang="en-US" dirty="0"/>
              <a:t> </a:t>
            </a:r>
            <a:r>
              <a:rPr lang="en-US" dirty="0" err="1"/>
              <a:t>krijgt</a:t>
            </a:r>
            <a:r>
              <a:rPr lang="en-US" dirty="0"/>
              <a:t> U het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linksonder</a:t>
            </a:r>
            <a:r>
              <a:rPr lang="en-US" dirty="0"/>
              <a:t>. </a:t>
            </a:r>
            <a:r>
              <a:rPr lang="en-US" dirty="0" err="1"/>
              <a:t>Als</a:t>
            </a:r>
            <a:r>
              <a:rPr lang="en-US" dirty="0"/>
              <a:t> U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spiegelt</a:t>
            </a:r>
            <a:r>
              <a:rPr lang="en-US" dirty="0"/>
              <a:t> door </a:t>
            </a:r>
            <a:r>
              <a:rPr lang="en-US" dirty="0" err="1"/>
              <a:t>linke</a:t>
            </a:r>
            <a:r>
              <a:rPr lang="en-US" dirty="0"/>
              <a:t> en </a:t>
            </a:r>
            <a:r>
              <a:rPr lang="en-US" dirty="0" err="1"/>
              <a:t>rechts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verwisselen</a:t>
            </a:r>
            <a:r>
              <a:rPr lang="en-US" dirty="0"/>
              <a:t> </a:t>
            </a:r>
            <a:r>
              <a:rPr lang="en-US" dirty="0" err="1"/>
              <a:t>krijgt</a:t>
            </a:r>
            <a:r>
              <a:rPr lang="en-US" dirty="0"/>
              <a:t> U het </a:t>
            </a:r>
            <a:r>
              <a:rPr lang="en-US" dirty="0" err="1"/>
              <a:t>zelfde</a:t>
            </a:r>
            <a:r>
              <a:rPr lang="en-US" dirty="0"/>
              <a:t>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.</a:t>
            </a:r>
          </a:p>
          <a:p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U </a:t>
            </a:r>
            <a:r>
              <a:rPr lang="en-US" dirty="0" err="1"/>
              <a:t>beschouwen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de anti-</a:t>
            </a:r>
            <a:r>
              <a:rPr lang="en-US" dirty="0" err="1"/>
              <a:t>versie</a:t>
            </a:r>
            <a:r>
              <a:rPr lang="en-US" dirty="0"/>
              <a:t> van </a:t>
            </a:r>
            <a:r>
              <a:rPr lang="en-US" dirty="0" err="1"/>
              <a:t>linksboven</a:t>
            </a:r>
            <a:r>
              <a:rPr lang="en-US" dirty="0"/>
              <a:t>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U nu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kijkt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helemaal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Blauw</a:t>
            </a:r>
            <a:r>
              <a:rPr lang="en-US" dirty="0"/>
              <a:t>: </a:t>
            </a:r>
            <a:r>
              <a:rPr lang="en-US" dirty="0" err="1" smtClean="0"/>
              <a:t>bootje</a:t>
            </a:r>
            <a:r>
              <a:rPr lang="en-US" dirty="0" smtClean="0"/>
              <a:t> </a:t>
            </a:r>
            <a:r>
              <a:rPr lang="en-US" dirty="0" err="1"/>
              <a:t>ontbreekt</a:t>
            </a:r>
            <a:endParaRPr lang="en-US" dirty="0"/>
          </a:p>
          <a:p>
            <a:r>
              <a:rPr lang="en-US" dirty="0"/>
              <a:t>In </a:t>
            </a:r>
            <a:r>
              <a:rPr lang="en-US" dirty="0" err="1"/>
              <a:t>Groen</a:t>
            </a:r>
            <a:r>
              <a:rPr lang="en-US" dirty="0"/>
              <a:t> </a:t>
            </a:r>
            <a:r>
              <a:rPr lang="en-US" dirty="0" err="1"/>
              <a:t>staart</a:t>
            </a:r>
            <a:r>
              <a:rPr lang="en-US" dirty="0"/>
              <a:t> </a:t>
            </a:r>
            <a:r>
              <a:rPr lang="en-US" dirty="0" err="1"/>
              <a:t>omhoog</a:t>
            </a:r>
            <a:r>
              <a:rPr lang="en-US" dirty="0"/>
              <a:t>/</a:t>
            </a:r>
            <a:r>
              <a:rPr lang="en-US" dirty="0" err="1"/>
              <a:t>omlaag</a:t>
            </a:r>
            <a:r>
              <a:rPr lang="en-US" dirty="0"/>
              <a:t>. De </a:t>
            </a:r>
            <a:r>
              <a:rPr lang="en-US" dirty="0" err="1"/>
              <a:t>symmetrie</a:t>
            </a:r>
            <a:r>
              <a:rPr lang="en-US" dirty="0"/>
              <a:t> is </a:t>
            </a:r>
            <a:r>
              <a:rPr lang="en-US" dirty="0" err="1"/>
              <a:t>gebroken</a:t>
            </a:r>
            <a:r>
              <a:rPr lang="en-US" dirty="0"/>
              <a:t>! Het </a:t>
            </a:r>
            <a:r>
              <a:rPr lang="en-US" dirty="0" err="1"/>
              <a:t>feit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wereld</a:t>
            </a:r>
            <a:r>
              <a:rPr lang="en-US" dirty="0"/>
              <a:t> van </a:t>
            </a:r>
            <a:r>
              <a:rPr lang="en-US" dirty="0" err="1"/>
              <a:t>matere</a:t>
            </a:r>
            <a:r>
              <a:rPr lang="en-US" dirty="0"/>
              <a:t> en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wereld</a:t>
            </a:r>
            <a:r>
              <a:rPr lang="en-US" dirty="0"/>
              <a:t> van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anders</a:t>
            </a:r>
            <a:r>
              <a:rPr lang="en-US" dirty="0"/>
              <a:t> </a:t>
            </a:r>
            <a:r>
              <a:rPr lang="en-US" dirty="0" err="1"/>
              <a:t>zouden</a:t>
            </a:r>
            <a:r>
              <a:rPr lang="en-US" dirty="0"/>
              <a:t> </a:t>
            </a:r>
            <a:r>
              <a:rPr lang="en-US" dirty="0" err="1"/>
              <a:t>uitzien</a:t>
            </a:r>
            <a:r>
              <a:rPr lang="en-US" dirty="0"/>
              <a:t> is </a:t>
            </a:r>
            <a:r>
              <a:rPr lang="en-US" dirty="0" err="1"/>
              <a:t>essentieel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onderzoek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miljardste</a:t>
            </a:r>
            <a:r>
              <a:rPr lang="en-US" dirty="0"/>
              <a:t> </a:t>
            </a:r>
            <a:r>
              <a:rPr lang="en-US" dirty="0" err="1"/>
              <a:t>seconde</a:t>
            </a:r>
            <a:r>
              <a:rPr lang="en-US" dirty="0"/>
              <a:t> in het </a:t>
            </a:r>
            <a:r>
              <a:rPr lang="en-US" dirty="0" err="1"/>
              <a:t>heelal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4A4DD4-EDDB-4E6F-889D-656F971882D4}" type="slidenum">
              <a:rPr lang="en-US"/>
              <a:pPr/>
              <a:t>8</a:t>
            </a:fld>
            <a:endParaRPr lang="en-US"/>
          </a:p>
        </p:txBody>
      </p:sp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98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99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13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14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08CDE-0051-4444-B88A-CEDA6CF5DDA9}" type="slidenum">
              <a:rPr lang="en-US"/>
              <a:pPr/>
              <a:t>15</a:t>
            </a:fld>
            <a:endParaRPr lang="en-US"/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 smtClean="0"/>
              <a:t>wordt</a:t>
            </a:r>
            <a:r>
              <a:rPr lang="en-US" baseline="0" dirty="0" smtClean="0"/>
              <a:t> e</a:t>
            </a:r>
            <a:r>
              <a:rPr lang="en-US" dirty="0" smtClean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 smtClean="0"/>
              <a:t>vanaf</a:t>
            </a:r>
            <a:r>
              <a:rPr lang="en-US" dirty="0" smtClean="0"/>
              <a:t> </a:t>
            </a:r>
            <a:r>
              <a:rPr lang="en-US" dirty="0"/>
              <a:t>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 smtClean="0"/>
              <a:t>. </a:t>
            </a:r>
            <a:r>
              <a:rPr lang="en-US" dirty="0" err="1" smtClean="0"/>
              <a:t>Rechts</a:t>
            </a:r>
            <a:r>
              <a:rPr lang="en-US" dirty="0" smtClean="0"/>
              <a:t> </a:t>
            </a:r>
            <a:r>
              <a:rPr lang="en-US" dirty="0" err="1" smtClean="0"/>
              <a:t>ziet</a:t>
            </a:r>
            <a:r>
              <a:rPr lang="en-US" dirty="0" smtClean="0"/>
              <a:t> U </a:t>
            </a:r>
            <a:r>
              <a:rPr lang="en-US" dirty="0" err="1" smtClean="0"/>
              <a:t>weer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voorbeeld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weergave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gebeurtenis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experiment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de 90-er </a:t>
            </a:r>
            <a:r>
              <a:rPr lang="en-US" baseline="0" dirty="0" err="1" smtClean="0"/>
              <a:t>jaren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vorige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eeuw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D55A8C-811A-4890-9D49-31E5FF4A01AA}" type="slidenum">
              <a:rPr lang="en-US"/>
              <a:pPr/>
              <a:t>17</a:t>
            </a:fld>
            <a:endParaRPr lang="en-US"/>
          </a:p>
        </p:txBody>
      </p:sp>
      <p:sp>
        <p:nvSpPr>
          <p:cNvPr id="87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vraag</a:t>
            </a:r>
            <a:r>
              <a:rPr lang="en-US" dirty="0"/>
              <a:t> is nu of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alles</a:t>
            </a:r>
            <a:r>
              <a:rPr lang="en-US" dirty="0"/>
              <a:t> is </a:t>
            </a:r>
            <a:r>
              <a:rPr lang="en-US" dirty="0" err="1"/>
              <a:t>wat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voorkomt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374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april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2716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5593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978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851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7209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6130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april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789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803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3316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044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104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603045"/>
      </p:ext>
    </p:extLst>
  </p:cSld>
  <p:clrMapOvr>
    <a:masterClrMapping/>
  </p:clrMapOvr>
  <p:transition xmlns:p14="http://schemas.microsoft.com/office/powerpoint/2010/main"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042905"/>
      </p:ext>
    </p:extLst>
  </p:cSld>
  <p:clrMapOvr>
    <a:masterClrMapping/>
  </p:clrMapOvr>
  <p:transition xmlns:p14="http://schemas.microsoft.com/office/powerpoint/2010/main"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960259"/>
      </p:ext>
    </p:extLst>
  </p:cSld>
  <p:clrMapOvr>
    <a:masterClrMapping/>
  </p:clrMapOvr>
  <p:transition xmlns:p14="http://schemas.microsoft.com/office/powerpoint/2010/main"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268843"/>
      </p:ext>
    </p:extLst>
  </p:cSld>
  <p:clrMapOvr>
    <a:masterClrMapping/>
  </p:clrMapOvr>
  <p:transition xmlns:p14="http://schemas.microsoft.com/office/powerpoint/2010/main"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453100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746494"/>
      </p:ext>
    </p:extLst>
  </p:cSld>
  <p:clrMapOvr>
    <a:masterClrMapping/>
  </p:clrMapOvr>
  <p:transition xmlns:p14="http://schemas.microsoft.com/office/powerpoint/2010/main"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70088"/>
      </p:ext>
    </p:extLst>
  </p:cSld>
  <p:clrMapOvr>
    <a:masterClrMapping/>
  </p:clrMapOvr>
  <p:transition xmlns:p14="http://schemas.microsoft.com/office/powerpoint/2010/main"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404623"/>
      </p:ext>
    </p:extLst>
  </p:cSld>
  <p:clrMapOvr>
    <a:masterClrMapping/>
  </p:clrMapOvr>
  <p:transition xmlns:p14="http://schemas.microsoft.com/office/powerpoint/2010/main"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19 </a:t>
            </a:r>
            <a:r>
              <a:rPr lang="en-US" dirty="0" err="1" smtClean="0"/>
              <a:t>Maart</a:t>
            </a:r>
            <a:r>
              <a:rPr lang="en-US" dirty="0" smtClean="0"/>
              <a:t> 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687018"/>
      </p:ext>
    </p:extLst>
  </p:cSld>
  <p:clrMapOvr>
    <a:masterClrMapping/>
  </p:clrMapOvr>
  <p:transition xmlns:p14="http://schemas.microsoft.com/office/powerpoint/2010/main"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574642"/>
      </p:ext>
    </p:extLst>
  </p:cSld>
  <p:clrMapOvr>
    <a:masterClrMapping/>
  </p:clrMapOvr>
  <p:transition xmlns:p14="http://schemas.microsoft.com/office/powerpoint/2010/main"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859402"/>
      </p:ext>
    </p:extLst>
  </p:cSld>
  <p:clrMapOvr>
    <a:masterClrMapping/>
  </p:clrMapOvr>
  <p:transition xmlns:p14="http://schemas.microsoft.com/office/powerpoint/2010/main"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036936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40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601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9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Relationship Id="rId3" Type="http://schemas.openxmlformats.org/officeDocument/2006/relationships/image" Target="../media/image148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Relationship Id="rId3" Type="http://schemas.openxmlformats.org/officeDocument/2006/relationships/image" Target="../media/image149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Relationship Id="rId3" Type="http://schemas.openxmlformats.org/officeDocument/2006/relationships/image" Target="../media/image150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6.wmf"/><Relationship Id="rId5" Type="http://schemas.openxmlformats.org/officeDocument/2006/relationships/image" Target="../media/image17.w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6" Type="http://schemas.openxmlformats.org/officeDocument/2006/relationships/image" Target="../media/image51.jpeg"/><Relationship Id="rId7" Type="http://schemas.openxmlformats.org/officeDocument/2006/relationships/image" Target="../media/image52.jpeg"/><Relationship Id="rId8" Type="http://schemas.openxmlformats.org/officeDocument/2006/relationships/image" Target="../media/image53.jpeg"/><Relationship Id="rId9" Type="http://schemas.openxmlformats.org/officeDocument/2006/relationships/image" Target="../media/image54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wmf"/><Relationship Id="rId12" Type="http://schemas.openxmlformats.org/officeDocument/2006/relationships/image" Target="../media/image18.wmf"/><Relationship Id="rId13" Type="http://schemas.openxmlformats.org/officeDocument/2006/relationships/image" Target="../media/image19.wmf"/><Relationship Id="rId14" Type="http://schemas.openxmlformats.org/officeDocument/2006/relationships/image" Target="../media/image20.w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wmf"/><Relationship Id="rId4" Type="http://schemas.openxmlformats.org/officeDocument/2006/relationships/image" Target="../media/image10.wmf"/><Relationship Id="rId5" Type="http://schemas.openxmlformats.org/officeDocument/2006/relationships/image" Target="../media/image11.wmf"/><Relationship Id="rId6" Type="http://schemas.openxmlformats.org/officeDocument/2006/relationships/image" Target="../media/image12.wmf"/><Relationship Id="rId7" Type="http://schemas.openxmlformats.org/officeDocument/2006/relationships/image" Target="../media/image13.wmf"/><Relationship Id="rId8" Type="http://schemas.openxmlformats.org/officeDocument/2006/relationships/image" Target="../media/image14.wmf"/><Relationship Id="rId9" Type="http://schemas.openxmlformats.org/officeDocument/2006/relationships/image" Target="../media/image15.wmf"/><Relationship Id="rId10" Type="http://schemas.openxmlformats.org/officeDocument/2006/relationships/image" Target="../media/image16.wmf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wmf"/><Relationship Id="rId12" Type="http://schemas.openxmlformats.org/officeDocument/2006/relationships/image" Target="../media/image20.wmf"/><Relationship Id="rId13" Type="http://schemas.openxmlformats.org/officeDocument/2006/relationships/image" Target="../media/image13.wmf"/><Relationship Id="rId14" Type="http://schemas.openxmlformats.org/officeDocument/2006/relationships/image" Target="../media/image14.wmf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wmf"/><Relationship Id="rId4" Type="http://schemas.openxmlformats.org/officeDocument/2006/relationships/image" Target="../media/image9.wmf"/><Relationship Id="rId5" Type="http://schemas.openxmlformats.org/officeDocument/2006/relationships/image" Target="../media/image10.wmf"/><Relationship Id="rId6" Type="http://schemas.openxmlformats.org/officeDocument/2006/relationships/image" Target="../media/image11.wmf"/><Relationship Id="rId7" Type="http://schemas.openxmlformats.org/officeDocument/2006/relationships/image" Target="../media/image15.wmf"/><Relationship Id="rId8" Type="http://schemas.openxmlformats.org/officeDocument/2006/relationships/image" Target="../media/image16.wmf"/><Relationship Id="rId9" Type="http://schemas.openxmlformats.org/officeDocument/2006/relationships/image" Target="../media/image17.wmf"/><Relationship Id="rId10" Type="http://schemas.openxmlformats.org/officeDocument/2006/relationships/image" Target="../media/image18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2.jpeg"/><Relationship Id="rId5" Type="http://schemas.openxmlformats.org/officeDocument/2006/relationships/image" Target="../media/image55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56.png"/><Relationship Id="rId5" Type="http://schemas.openxmlformats.org/officeDocument/2006/relationships/image" Target="../media/image57.jpe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66.gif"/><Relationship Id="rId6" Type="http://schemas.openxmlformats.org/officeDocument/2006/relationships/image" Target="../media/image67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4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75.gif"/><Relationship Id="rId5" Type="http://schemas.openxmlformats.org/officeDocument/2006/relationships/image" Target="../media/image76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78.jpeg"/><Relationship Id="rId5" Type="http://schemas.openxmlformats.org/officeDocument/2006/relationships/image" Target="../media/image79.jpeg"/><Relationship Id="rId6" Type="http://schemas.openxmlformats.org/officeDocument/2006/relationships/image" Target="../media/image80.jpeg"/><Relationship Id="rId7" Type="http://schemas.openxmlformats.org/officeDocument/2006/relationships/image" Target="../media/image81.e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2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84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8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8.png"/><Relationship Id="rId3" Type="http://schemas.openxmlformats.org/officeDocument/2006/relationships/image" Target="../media/image8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5.jpe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wmf"/><Relationship Id="rId12" Type="http://schemas.openxmlformats.org/officeDocument/2006/relationships/image" Target="../media/image18.wmf"/><Relationship Id="rId13" Type="http://schemas.openxmlformats.org/officeDocument/2006/relationships/image" Target="../media/image19.wmf"/><Relationship Id="rId14" Type="http://schemas.openxmlformats.org/officeDocument/2006/relationships/image" Target="../media/image20.w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wmf"/><Relationship Id="rId4" Type="http://schemas.openxmlformats.org/officeDocument/2006/relationships/image" Target="../media/image10.wmf"/><Relationship Id="rId5" Type="http://schemas.openxmlformats.org/officeDocument/2006/relationships/image" Target="../media/image11.wmf"/><Relationship Id="rId6" Type="http://schemas.openxmlformats.org/officeDocument/2006/relationships/image" Target="../media/image12.wmf"/><Relationship Id="rId7" Type="http://schemas.openxmlformats.org/officeDocument/2006/relationships/image" Target="../media/image13.wmf"/><Relationship Id="rId8" Type="http://schemas.openxmlformats.org/officeDocument/2006/relationships/image" Target="../media/image14.wmf"/><Relationship Id="rId9" Type="http://schemas.openxmlformats.org/officeDocument/2006/relationships/image" Target="../media/image15.wmf"/><Relationship Id="rId10" Type="http://schemas.openxmlformats.org/officeDocument/2006/relationships/image" Target="../media/image16.w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6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7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99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openxmlformats.org/officeDocument/2006/relationships/image" Target="../media/image101.png"/><Relationship Id="rId5" Type="http://schemas.openxmlformats.org/officeDocument/2006/relationships/image" Target="../media/image102.jpeg"/><Relationship Id="rId6" Type="http://schemas.openxmlformats.org/officeDocument/2006/relationships/image" Target="../media/image103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40.xml"/><Relationship Id="rId5" Type="http://schemas.openxmlformats.org/officeDocument/2006/relationships/image" Target="../media/image104.png"/><Relationship Id="rId1" Type="http://schemas.microsoft.com/office/2007/relationships/media" Target="file://localhost/Users/marcel/Presentations/Merk/2013/Nijmegen_24_4_2013/particle_event_full_ns.avi" TargetMode="External"/><Relationship Id="rId2" Type="http://schemas.openxmlformats.org/officeDocument/2006/relationships/video" Target="file://localhost/Users/marcel/Presentations/Merk/2013/Nijmegen_24_4_2013/particle_event_full_ns.avi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5.wmf"/><Relationship Id="rId5" Type="http://schemas.openxmlformats.org/officeDocument/2006/relationships/image" Target="../media/image16.wmf"/><Relationship Id="rId6" Type="http://schemas.openxmlformats.org/officeDocument/2006/relationships/image" Target="../media/image17.w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105.png"/><Relationship Id="rId5" Type="http://schemas.openxmlformats.org/officeDocument/2006/relationships/image" Target="../media/image3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5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wmf"/><Relationship Id="rId12" Type="http://schemas.openxmlformats.org/officeDocument/2006/relationships/image" Target="../media/image14.wmf"/><Relationship Id="rId13" Type="http://schemas.openxmlformats.org/officeDocument/2006/relationships/image" Target="../media/image12.wmf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image" Target="../media/image25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19.wmf"/><Relationship Id="rId6" Type="http://schemas.openxmlformats.org/officeDocument/2006/relationships/image" Target="../media/image9.wmf"/><Relationship Id="rId7" Type="http://schemas.openxmlformats.org/officeDocument/2006/relationships/image" Target="../media/image15.wmf"/><Relationship Id="rId8" Type="http://schemas.openxmlformats.org/officeDocument/2006/relationships/image" Target="../media/image16.wmf"/><Relationship Id="rId9" Type="http://schemas.openxmlformats.org/officeDocument/2006/relationships/image" Target="../media/image17.wmf"/><Relationship Id="rId10" Type="http://schemas.openxmlformats.org/officeDocument/2006/relationships/image" Target="../media/image18.w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6.tiff"/><Relationship Id="rId3" Type="http://schemas.openxmlformats.org/officeDocument/2006/relationships/image" Target="../media/image10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8.png"/><Relationship Id="rId3" Type="http://schemas.openxmlformats.org/officeDocument/2006/relationships/image" Target="../media/image109.tif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111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4" Type="http://schemas.openxmlformats.org/officeDocument/2006/relationships/image" Target="../media/image114.tif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2.tif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5.jpeg"/><Relationship Id="rId3" Type="http://schemas.openxmlformats.org/officeDocument/2006/relationships/image" Target="../media/image116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7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8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9.png"/><Relationship Id="rId3" Type="http://schemas.openxmlformats.org/officeDocument/2006/relationships/image" Target="../media/image12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Relationship Id="rId3" Type="http://schemas.openxmlformats.org/officeDocument/2006/relationships/image" Target="../media/image1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2.jpeg"/><Relationship Id="rId3" Type="http://schemas.openxmlformats.org/officeDocument/2006/relationships/image" Target="../media/image123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4.png"/><Relationship Id="rId3" Type="http://schemas.openxmlformats.org/officeDocument/2006/relationships/image" Target="../media/image125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128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78.jpeg"/><Relationship Id="rId5" Type="http://schemas.openxmlformats.org/officeDocument/2006/relationships/image" Target="../media/image79.jpeg"/><Relationship Id="rId6" Type="http://schemas.openxmlformats.org/officeDocument/2006/relationships/image" Target="../media/image80.jpeg"/><Relationship Id="rId7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8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3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4" Type="http://schemas.openxmlformats.org/officeDocument/2006/relationships/image" Target="../media/image137.jpeg"/><Relationship Id="rId5" Type="http://schemas.openxmlformats.org/officeDocument/2006/relationships/image" Target="../media/image138.png"/><Relationship Id="rId6" Type="http://schemas.openxmlformats.org/officeDocument/2006/relationships/image" Target="../media/image139.png"/><Relationship Id="rId7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Relationship Id="rId3" Type="http://schemas.openxmlformats.org/officeDocument/2006/relationships/image" Target="../media/image14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jp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" y="560394"/>
            <a:ext cx="9108504" cy="55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atlas.ch/angels-demons/images/page3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28" y="2075486"/>
            <a:ext cx="3275785" cy="2763199"/>
          </a:xfrm>
          <a:prstGeom prst="rect">
            <a:avLst/>
          </a:prstGeom>
          <a:noFill/>
          <a:ln w="12700">
            <a:solidFill>
              <a:srgbClr val="3366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3726189" y="5755780"/>
            <a:ext cx="1967756" cy="101566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D6FFFC"/>
                </a:solidFill>
              </a:rPr>
              <a:t>Marcel Merk</a:t>
            </a:r>
          </a:p>
          <a:p>
            <a:pPr algn="ctr"/>
            <a:r>
              <a:rPr lang="en-US" sz="2000" dirty="0" err="1" smtClean="0">
                <a:solidFill>
                  <a:srgbClr val="D6FFFC"/>
                </a:solidFill>
              </a:rPr>
              <a:t>Probus</a:t>
            </a:r>
            <a:r>
              <a:rPr lang="en-US" sz="2000" dirty="0" smtClean="0">
                <a:solidFill>
                  <a:srgbClr val="D6FFFC"/>
                </a:solidFill>
              </a:rPr>
              <a:t>-II </a:t>
            </a:r>
            <a:r>
              <a:rPr lang="en-US" sz="2000" dirty="0" err="1" smtClean="0">
                <a:solidFill>
                  <a:srgbClr val="D6FFFC"/>
                </a:solidFill>
              </a:rPr>
              <a:t>lezing</a:t>
            </a:r>
            <a:r>
              <a:rPr lang="en-US" sz="2000" dirty="0" smtClean="0">
                <a:solidFill>
                  <a:srgbClr val="D6FFFC"/>
                </a:solidFill>
              </a:rPr>
              <a:t> </a:t>
            </a:r>
          </a:p>
          <a:p>
            <a:pPr algn="ctr"/>
            <a:r>
              <a:rPr lang="en-US" sz="2000" dirty="0" smtClean="0">
                <a:solidFill>
                  <a:srgbClr val="D6FFFC"/>
                </a:solidFill>
              </a:rPr>
              <a:t>16 </a:t>
            </a:r>
            <a:r>
              <a:rPr lang="en-US" sz="2000" dirty="0" err="1" smtClean="0">
                <a:solidFill>
                  <a:srgbClr val="D6FFFC"/>
                </a:solidFill>
              </a:rPr>
              <a:t>Maart</a:t>
            </a:r>
            <a:r>
              <a:rPr lang="en-US" sz="2000" dirty="0" smtClean="0">
                <a:solidFill>
                  <a:srgbClr val="D6FFFC"/>
                </a:solidFill>
              </a:rPr>
              <a:t> 2016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9926"/>
            <a:ext cx="9144000" cy="762000"/>
          </a:xfrm>
        </p:spPr>
        <p:txBody>
          <a:bodyPr/>
          <a:lstStyle/>
          <a:p>
            <a:r>
              <a:rPr lang="en-US" i="1" dirty="0" smtClean="0">
                <a:solidFill>
                  <a:srgbClr val="FFFFB3"/>
                </a:solidFill>
              </a:rPr>
              <a:t>Higgs en het </a:t>
            </a:r>
            <a:r>
              <a:rPr lang="en-US" i="1" dirty="0" err="1" smtClean="0">
                <a:solidFill>
                  <a:srgbClr val="FFFFB3"/>
                </a:solidFill>
              </a:rPr>
              <a:t>mysterie</a:t>
            </a:r>
            <a:r>
              <a:rPr lang="en-US" i="1" dirty="0" smtClean="0">
                <a:solidFill>
                  <a:srgbClr val="FFFFB3"/>
                </a:solidFill>
              </a:rPr>
              <a:t> van de </a:t>
            </a:r>
            <a:br>
              <a:rPr lang="en-US" i="1" dirty="0" smtClean="0">
                <a:solidFill>
                  <a:srgbClr val="FFFFB3"/>
                </a:solidFill>
              </a:rPr>
            </a:br>
            <a:r>
              <a:rPr lang="en-US" i="1" dirty="0" err="1" smtClean="0">
                <a:solidFill>
                  <a:srgbClr val="FFFFB3"/>
                </a:solidFill>
              </a:rPr>
              <a:t>ontbrekende</a:t>
            </a:r>
            <a:r>
              <a:rPr lang="en-US" i="1" dirty="0" smtClean="0">
                <a:solidFill>
                  <a:srgbClr val="FFFFB3"/>
                </a:solidFill>
              </a:rPr>
              <a:t> </a:t>
            </a:r>
            <a:r>
              <a:rPr lang="en-US" i="1" dirty="0" err="1">
                <a:solidFill>
                  <a:srgbClr val="FFFFB3"/>
                </a:solidFill>
              </a:rPr>
              <a:t>a</a:t>
            </a:r>
            <a:r>
              <a:rPr lang="en-US" i="1" dirty="0" err="1" smtClean="0">
                <a:solidFill>
                  <a:srgbClr val="FFFFB3"/>
                </a:solidFill>
              </a:rPr>
              <a:t>ntimaterie</a:t>
            </a:r>
            <a:endParaRPr lang="en-US" i="1" dirty="0">
              <a:solidFill>
                <a:srgbClr val="FFFFB3"/>
              </a:solidFill>
            </a:endParaRPr>
          </a:p>
        </p:txBody>
      </p:sp>
      <p:pic>
        <p:nvPicPr>
          <p:cNvPr id="9" name="Picture 8" descr="Peter_Higgs_2Curtain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4494" y="2061831"/>
            <a:ext cx="4334851" cy="2705786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33989018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Electron Positron </a:t>
            </a:r>
            <a:r>
              <a:rPr lang="en-US" dirty="0" err="1" smtClean="0"/>
              <a:t>versneller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506" y="1052513"/>
            <a:ext cx="8064500" cy="55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1096" y="663990"/>
            <a:ext cx="16573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7200" dirty="0">
                <a:solidFill>
                  <a:srgbClr val="00FFFF"/>
                </a:solidFill>
                <a:latin typeface="Tahoma" pitchFamily="-104" charset="0"/>
                <a:ea typeface="Arial" pitchFamily="-104" charset="0"/>
                <a:cs typeface="Arial" pitchFamily="-104" charset="0"/>
              </a:rPr>
              <a:t>LEP</a:t>
            </a:r>
            <a:endParaRPr lang="en-GB" sz="2400" i="1" dirty="0">
              <a:solidFill>
                <a:srgbClr val="00FFFF"/>
              </a:solidFill>
              <a:latin typeface="Tahoma" pitchFamily="-104" charset="0"/>
              <a:ea typeface="Arial" pitchFamily="-104" charset="0"/>
              <a:cs typeface="Arial" pitchFamily="-1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7999" y="1052285"/>
            <a:ext cx="188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1989-2000</a:t>
            </a:r>
            <a:endParaRPr lang="en-US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5461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292099"/>
            <a:ext cx="4914900" cy="636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972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049" y="154498"/>
            <a:ext cx="4420736" cy="654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377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Hoe nu </a:t>
            </a:r>
            <a:r>
              <a:rPr lang="en-US" dirty="0" err="1" smtClean="0"/>
              <a:t>verder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123" y="4006794"/>
            <a:ext cx="8493271" cy="2688990"/>
          </a:xfrm>
        </p:spPr>
        <p:txBody>
          <a:bodyPr/>
          <a:lstStyle/>
          <a:p>
            <a:r>
              <a:rPr lang="en-US" sz="2400" dirty="0" err="1" smtClean="0"/>
              <a:t>Standaardmodel</a:t>
            </a:r>
            <a:r>
              <a:rPr lang="en-US" sz="2400" dirty="0" smtClean="0"/>
              <a:t> </a:t>
            </a:r>
            <a:r>
              <a:rPr lang="en-US" sz="2400" dirty="0" err="1" smtClean="0"/>
              <a:t>beval</a:t>
            </a:r>
            <a:r>
              <a:rPr lang="en-US" sz="2400" dirty="0" smtClean="0"/>
              <a:t> </a:t>
            </a:r>
            <a:r>
              <a:rPr lang="en-US" sz="2400" dirty="0" err="1" smtClean="0"/>
              <a:t>wiskundige</a:t>
            </a:r>
            <a:r>
              <a:rPr lang="en-US" sz="2400" dirty="0" smtClean="0"/>
              <a:t> “</a:t>
            </a:r>
            <a:r>
              <a:rPr lang="en-US" sz="2400" dirty="0" err="1" smtClean="0"/>
              <a:t>toevalligheden</a:t>
            </a:r>
            <a:r>
              <a:rPr lang="en-US" sz="2400" dirty="0" smtClean="0"/>
              <a:t>”.</a:t>
            </a:r>
          </a:p>
          <a:p>
            <a:r>
              <a:rPr lang="en-US" sz="2400" dirty="0" err="1" smtClean="0"/>
              <a:t>Ontbrekende</a:t>
            </a:r>
            <a:r>
              <a:rPr lang="en-US" sz="2400" dirty="0" smtClean="0"/>
              <a:t> </a:t>
            </a:r>
            <a:r>
              <a:rPr lang="en-US" sz="2400" dirty="0" err="1" smtClean="0"/>
              <a:t>antimaterie</a:t>
            </a:r>
            <a:r>
              <a:rPr lang="en-US" sz="2400" dirty="0" smtClean="0"/>
              <a:t> is </a:t>
            </a:r>
            <a:r>
              <a:rPr lang="en-US" sz="2400" dirty="0" err="1" smtClean="0"/>
              <a:t>niet</a:t>
            </a:r>
            <a:r>
              <a:rPr lang="en-US" sz="2400" dirty="0" smtClean="0"/>
              <a:t> </a:t>
            </a:r>
            <a:r>
              <a:rPr lang="en-US" sz="2400" dirty="0" err="1" smtClean="0"/>
              <a:t>verklaard</a:t>
            </a:r>
            <a:r>
              <a:rPr lang="en-US" sz="2400" dirty="0" smtClean="0"/>
              <a:t>.</a:t>
            </a:r>
          </a:p>
          <a:p>
            <a:r>
              <a:rPr lang="en-US" sz="2400" dirty="0" err="1" smtClean="0"/>
              <a:t>Ligt</a:t>
            </a:r>
            <a:r>
              <a:rPr lang="en-US" sz="2400" dirty="0" smtClean="0"/>
              <a:t> </a:t>
            </a:r>
            <a:r>
              <a:rPr lang="en-US" sz="2400" dirty="0" err="1" smtClean="0"/>
              <a:t>een</a:t>
            </a:r>
            <a:r>
              <a:rPr lang="en-US" sz="2400" dirty="0" smtClean="0"/>
              <a:t> </a:t>
            </a:r>
            <a:r>
              <a:rPr lang="en-US" sz="2400" dirty="0" err="1" smtClean="0"/>
              <a:t>antwoord</a:t>
            </a:r>
            <a:r>
              <a:rPr lang="en-US" sz="2400" dirty="0" smtClean="0"/>
              <a:t> </a:t>
            </a:r>
            <a:r>
              <a:rPr lang="en-US" sz="2400" dirty="0" err="1" smtClean="0"/>
              <a:t>bij</a:t>
            </a:r>
            <a:r>
              <a:rPr lang="en-US" sz="2400" dirty="0" smtClean="0"/>
              <a:t> </a:t>
            </a:r>
            <a:r>
              <a:rPr lang="en-US" sz="2400" dirty="0" err="1" smtClean="0"/>
              <a:t>leptonen</a:t>
            </a:r>
            <a:r>
              <a:rPr lang="en-US" sz="2400" dirty="0" smtClean="0"/>
              <a:t>?</a:t>
            </a:r>
          </a:p>
          <a:p>
            <a:r>
              <a:rPr lang="en-US" sz="2400" dirty="0" err="1" smtClean="0"/>
              <a:t>Wat</a:t>
            </a:r>
            <a:r>
              <a:rPr lang="en-US" sz="2400" dirty="0" smtClean="0"/>
              <a:t> is </a:t>
            </a:r>
            <a:r>
              <a:rPr lang="en-US" sz="2400" dirty="0" err="1" smtClean="0"/>
              <a:t>Donkere</a:t>
            </a:r>
            <a:r>
              <a:rPr lang="en-US" sz="2400" dirty="0" smtClean="0"/>
              <a:t> </a:t>
            </a:r>
            <a:r>
              <a:rPr lang="en-US" sz="2400" dirty="0" err="1" smtClean="0"/>
              <a:t>Materie</a:t>
            </a:r>
            <a:r>
              <a:rPr lang="en-US" sz="2400" dirty="0" smtClean="0"/>
              <a:t>?</a:t>
            </a:r>
          </a:p>
          <a:p>
            <a:pPr lvl="1"/>
            <a:r>
              <a:rPr lang="en-US" sz="2000" dirty="0" err="1" smtClean="0">
                <a:solidFill>
                  <a:srgbClr val="66FFFF"/>
                </a:solidFill>
              </a:rPr>
              <a:t>Nieuwe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deeltjes</a:t>
            </a:r>
            <a:r>
              <a:rPr lang="en-US" sz="2000" dirty="0" smtClean="0">
                <a:solidFill>
                  <a:srgbClr val="66FFFF"/>
                </a:solidFill>
              </a:rPr>
              <a:t>? </a:t>
            </a:r>
            <a:r>
              <a:rPr lang="en-US" sz="2000" dirty="0" err="1" smtClean="0">
                <a:solidFill>
                  <a:srgbClr val="66FFFF"/>
                </a:solidFill>
              </a:rPr>
              <a:t>Standaardmodel</a:t>
            </a:r>
            <a:r>
              <a:rPr lang="en-US" sz="2000" dirty="0" err="1" smtClean="0">
                <a:solidFill>
                  <a:srgbClr val="66FFFF"/>
                </a:solidFill>
                <a:sym typeface="Wingdings"/>
              </a:rPr>
              <a:t></a:t>
            </a:r>
            <a:r>
              <a:rPr lang="en-US" sz="2000" dirty="0" err="1" smtClean="0">
                <a:solidFill>
                  <a:srgbClr val="66FFFF"/>
                </a:solidFill>
              </a:rPr>
              <a:t>Supersymmetrie</a:t>
            </a:r>
            <a:r>
              <a:rPr lang="en-US" sz="2000" dirty="0" smtClean="0">
                <a:solidFill>
                  <a:srgbClr val="66FFFF"/>
                </a:solidFill>
              </a:rPr>
              <a:t>?</a:t>
            </a:r>
          </a:p>
          <a:p>
            <a:pPr lvl="1"/>
            <a:r>
              <a:rPr lang="en-US" sz="2000" dirty="0" smtClean="0">
                <a:solidFill>
                  <a:srgbClr val="66FFFF"/>
                </a:solidFill>
              </a:rPr>
              <a:t>De LHC </a:t>
            </a:r>
            <a:r>
              <a:rPr lang="en-US" sz="2000" dirty="0" err="1" smtClean="0">
                <a:solidFill>
                  <a:srgbClr val="66FFFF"/>
                </a:solidFill>
              </a:rPr>
              <a:t>speurt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naar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nieuwe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deeltjs</a:t>
            </a:r>
            <a:r>
              <a:rPr lang="en-US" sz="2000" dirty="0" smtClean="0">
                <a:solidFill>
                  <a:srgbClr val="66FFFF"/>
                </a:solidFill>
              </a:rPr>
              <a:t>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Standard_Model_of_Elementary_Particl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10806" y="178703"/>
            <a:ext cx="3933097" cy="376974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45122" y="1012188"/>
            <a:ext cx="5008407" cy="1360116"/>
          </a:xfrm>
          <a:prstGeom prst="rect">
            <a:avLst/>
          </a:prstGeom>
          <a:noFill/>
          <a:ln w="19050">
            <a:solidFill>
              <a:srgbClr val="FFFCC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Mijn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persoonlijke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fascinatie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Waarom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zijn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er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1" u="sng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drie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generaties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fundamentele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deeltjes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344201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Untitled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" y="1201099"/>
            <a:ext cx="4463142" cy="411411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Nieuwe</a:t>
            </a:r>
            <a:r>
              <a:rPr lang="en-US" dirty="0" smtClean="0"/>
              <a:t> </a:t>
            </a:r>
            <a:r>
              <a:rPr lang="en-US" dirty="0" err="1" smtClean="0"/>
              <a:t>opwinding</a:t>
            </a:r>
            <a:r>
              <a:rPr lang="en-US" dirty="0" smtClean="0"/>
              <a:t> </a:t>
            </a:r>
            <a:r>
              <a:rPr lang="en-US" dirty="0" err="1" smtClean="0"/>
              <a:t>bij</a:t>
            </a:r>
            <a:r>
              <a:rPr lang="en-US" dirty="0" smtClean="0"/>
              <a:t> de LHC??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HiggsGammaGamma750PeakAt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51" y="1159683"/>
            <a:ext cx="4247750" cy="41284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437" y="704088"/>
            <a:ext cx="44125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Higgs </a:t>
            </a:r>
            <a:r>
              <a:rPr lang="en-US" sz="2200" b="1" dirty="0" err="1" smtClean="0">
                <a:solidFill>
                  <a:srgbClr val="D6FFFC"/>
                </a:solidFill>
              </a:rPr>
              <a:t>ontdekking</a:t>
            </a:r>
            <a:r>
              <a:rPr lang="en-US" sz="2200" b="1" dirty="0" smtClean="0">
                <a:solidFill>
                  <a:srgbClr val="D6FFFC"/>
                </a:solidFill>
              </a:rPr>
              <a:t> 2011-2012: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60198" y="704628"/>
            <a:ext cx="31945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Atlas in </a:t>
            </a:r>
            <a:r>
              <a:rPr lang="en-US" sz="2200" b="1" dirty="0">
                <a:solidFill>
                  <a:srgbClr val="D6FFFC"/>
                </a:solidFill>
              </a:rPr>
              <a:t>D</a:t>
            </a:r>
            <a:r>
              <a:rPr lang="en-US" sz="2200" b="1" dirty="0" smtClean="0">
                <a:solidFill>
                  <a:srgbClr val="D6FFFC"/>
                </a:solidFill>
              </a:rPr>
              <a:t>ec 2015 (!):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6780" y="3230553"/>
            <a:ext cx="2300858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6600"/>
                </a:solidFill>
              </a:rPr>
              <a:t>M</a:t>
            </a:r>
            <a:r>
              <a:rPr lang="en-US" sz="2200" baseline="-25000" dirty="0" err="1" smtClean="0">
                <a:solidFill>
                  <a:srgbClr val="FF6600"/>
                </a:solidFill>
              </a:rPr>
              <a:t>Higgs</a:t>
            </a:r>
            <a:r>
              <a:rPr lang="en-US" sz="2200" dirty="0" smtClean="0">
                <a:solidFill>
                  <a:srgbClr val="FF6600"/>
                </a:solidFill>
              </a:rPr>
              <a:t> = 126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endParaRPr lang="en-US" sz="2200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9665" y="3162062"/>
            <a:ext cx="2082621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6600"/>
                </a:solidFill>
              </a:rPr>
              <a:t>M</a:t>
            </a:r>
            <a:r>
              <a:rPr lang="en-US" sz="2200" baseline="-25000" dirty="0">
                <a:solidFill>
                  <a:srgbClr val="FF6600"/>
                </a:solidFill>
              </a:rPr>
              <a:t>X</a:t>
            </a:r>
            <a:r>
              <a:rPr lang="en-US" sz="2200" dirty="0" smtClean="0">
                <a:solidFill>
                  <a:srgbClr val="FF6600"/>
                </a:solidFill>
              </a:rPr>
              <a:t> = 750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r>
              <a:rPr lang="en-US" sz="2200" dirty="0" smtClean="0">
                <a:solidFill>
                  <a:srgbClr val="FF6600"/>
                </a:solidFill>
              </a:rPr>
              <a:t>?</a:t>
            </a:r>
            <a:endParaRPr lang="en-US" sz="2200" dirty="0">
              <a:solidFill>
                <a:srgbClr val="FF66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2351454" y="3661440"/>
            <a:ext cx="9179" cy="1225791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6598727" y="3590029"/>
            <a:ext cx="14353" cy="1393842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Oval 17"/>
          <p:cNvSpPr/>
          <p:nvPr/>
        </p:nvSpPr>
        <p:spPr bwMode="auto">
          <a:xfrm rot="1000105">
            <a:off x="6225995" y="2485033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59472" y="5370432"/>
            <a:ext cx="6781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CMS </a:t>
            </a:r>
            <a:r>
              <a:rPr lang="en-US" b="1" i="1" dirty="0" err="1" smtClean="0"/>
              <a:t>nieuws</a:t>
            </a:r>
            <a:r>
              <a:rPr lang="en-US" b="1" i="1" dirty="0" smtClean="0"/>
              <a:t> </a:t>
            </a:r>
            <a:r>
              <a:rPr lang="en-US" b="1" i="1" dirty="0" err="1" smtClean="0"/>
              <a:t>morgen</a:t>
            </a:r>
            <a:r>
              <a:rPr lang="en-US" b="1" i="1" dirty="0" smtClean="0"/>
              <a:t> (17-3-2016) !!!</a:t>
            </a:r>
            <a:endParaRPr lang="en-US" b="1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966882" y="5945311"/>
            <a:ext cx="7499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6600"/>
                </a:solidFill>
              </a:rPr>
              <a:t>Ofwel</a:t>
            </a:r>
            <a:r>
              <a:rPr lang="en-US" dirty="0" smtClean="0">
                <a:solidFill>
                  <a:srgbClr val="FF6600"/>
                </a:solidFill>
              </a:rPr>
              <a:t>: </a:t>
            </a:r>
            <a:r>
              <a:rPr lang="en-US" dirty="0" err="1" smtClean="0">
                <a:solidFill>
                  <a:srgbClr val="FF6600"/>
                </a:solidFill>
              </a:rPr>
              <a:t>statistische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fluctuatie</a:t>
            </a:r>
            <a:r>
              <a:rPr lang="en-US" dirty="0">
                <a:solidFill>
                  <a:srgbClr val="FF6600"/>
                </a:solidFill>
              </a:rPr>
              <a:t>,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Ofwel</a:t>
            </a:r>
            <a:r>
              <a:rPr lang="en-US" dirty="0" smtClean="0">
                <a:solidFill>
                  <a:srgbClr val="FF6600"/>
                </a:solidFill>
              </a:rPr>
              <a:t>: </a:t>
            </a:r>
            <a:r>
              <a:rPr lang="en-US" dirty="0" err="1" smtClean="0">
                <a:solidFill>
                  <a:srgbClr val="FF6600"/>
                </a:solidFill>
              </a:rPr>
              <a:t>revolutie</a:t>
            </a:r>
            <a:r>
              <a:rPr lang="en-US" dirty="0" smtClean="0">
                <a:solidFill>
                  <a:srgbClr val="FF6600"/>
                </a:solidFill>
              </a:rPr>
              <a:t>!</a:t>
            </a:r>
          </a:p>
        </p:txBody>
      </p:sp>
      <p:sp>
        <p:nvSpPr>
          <p:cNvPr id="17" name="Oval 16"/>
          <p:cNvSpPr/>
          <p:nvPr/>
        </p:nvSpPr>
        <p:spPr bwMode="auto">
          <a:xfrm rot="1000105">
            <a:off x="2016051" y="2609820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90406" y="1596070"/>
            <a:ext cx="54784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en-US" sz="5000" b="1" dirty="0">
              <a:ln w="1905"/>
              <a:solidFill>
                <a:srgbClr val="00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28952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8" grpId="0" animBg="1"/>
      <p:bldP spid="19" grpId="0"/>
      <p:bldP spid="21" grpId="0"/>
      <p:bldP spid="17" grpId="0" animBg="1"/>
      <p:bldP spid="20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Nieuwe</a:t>
            </a:r>
            <a:r>
              <a:rPr lang="en-US" dirty="0" smtClean="0"/>
              <a:t> </a:t>
            </a:r>
            <a:r>
              <a:rPr lang="en-US" dirty="0" err="1" smtClean="0"/>
              <a:t>opwinding</a:t>
            </a:r>
            <a:r>
              <a:rPr lang="en-US" dirty="0" smtClean="0"/>
              <a:t> </a:t>
            </a:r>
            <a:r>
              <a:rPr lang="en-US" dirty="0" err="1" smtClean="0"/>
              <a:t>bij</a:t>
            </a:r>
            <a:r>
              <a:rPr lang="en-US" dirty="0" smtClean="0"/>
              <a:t> de LHC??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HiggsGammaGamma750PeakAt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51" y="1159683"/>
            <a:ext cx="4247750" cy="41284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60198" y="704628"/>
            <a:ext cx="31945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Atlas in </a:t>
            </a:r>
            <a:r>
              <a:rPr lang="en-US" sz="2200" b="1" dirty="0">
                <a:solidFill>
                  <a:srgbClr val="D6FFFC"/>
                </a:solidFill>
              </a:rPr>
              <a:t>D</a:t>
            </a:r>
            <a:r>
              <a:rPr lang="en-US" sz="2200" b="1" dirty="0" smtClean="0">
                <a:solidFill>
                  <a:srgbClr val="D6FFFC"/>
                </a:solidFill>
              </a:rPr>
              <a:t>ec 2015 (!):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6780" y="3230553"/>
            <a:ext cx="2300858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6600"/>
                </a:solidFill>
              </a:rPr>
              <a:t>M</a:t>
            </a:r>
            <a:r>
              <a:rPr lang="en-US" sz="2200" baseline="-25000" dirty="0" err="1" smtClean="0">
                <a:solidFill>
                  <a:srgbClr val="FF6600"/>
                </a:solidFill>
              </a:rPr>
              <a:t>Higgs</a:t>
            </a:r>
            <a:r>
              <a:rPr lang="en-US" sz="2200" dirty="0" smtClean="0">
                <a:solidFill>
                  <a:srgbClr val="FF6600"/>
                </a:solidFill>
              </a:rPr>
              <a:t> = 126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endParaRPr lang="en-US" sz="2200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9665" y="3162062"/>
            <a:ext cx="2082621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6600"/>
                </a:solidFill>
              </a:rPr>
              <a:t>M</a:t>
            </a:r>
            <a:r>
              <a:rPr lang="en-US" sz="2200" baseline="-25000" dirty="0">
                <a:solidFill>
                  <a:srgbClr val="FF6600"/>
                </a:solidFill>
              </a:rPr>
              <a:t>X</a:t>
            </a:r>
            <a:r>
              <a:rPr lang="en-US" sz="2200" dirty="0" smtClean="0">
                <a:solidFill>
                  <a:srgbClr val="FF6600"/>
                </a:solidFill>
              </a:rPr>
              <a:t> = 750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r>
              <a:rPr lang="en-US" sz="2200" dirty="0" smtClean="0">
                <a:solidFill>
                  <a:srgbClr val="FF6600"/>
                </a:solidFill>
              </a:rPr>
              <a:t>?</a:t>
            </a:r>
            <a:endParaRPr lang="en-US" sz="2200" dirty="0">
              <a:solidFill>
                <a:srgbClr val="FF66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6598727" y="3590029"/>
            <a:ext cx="14353" cy="1393842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Oval 17"/>
          <p:cNvSpPr/>
          <p:nvPr/>
        </p:nvSpPr>
        <p:spPr bwMode="auto">
          <a:xfrm rot="1000105">
            <a:off x="6225995" y="2485033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66882" y="5945311"/>
            <a:ext cx="7499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6600"/>
                </a:solidFill>
              </a:rPr>
              <a:t>Ofwel</a:t>
            </a:r>
            <a:r>
              <a:rPr lang="en-US" dirty="0" smtClean="0">
                <a:solidFill>
                  <a:srgbClr val="FF6600"/>
                </a:solidFill>
              </a:rPr>
              <a:t>: </a:t>
            </a:r>
            <a:r>
              <a:rPr lang="en-US" dirty="0" err="1" smtClean="0">
                <a:solidFill>
                  <a:srgbClr val="FF6600"/>
                </a:solidFill>
              </a:rPr>
              <a:t>statistische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fluctuatie</a:t>
            </a:r>
            <a:r>
              <a:rPr lang="en-US" dirty="0">
                <a:solidFill>
                  <a:srgbClr val="FF6600"/>
                </a:solidFill>
              </a:rPr>
              <a:t>,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Ofwel</a:t>
            </a:r>
            <a:r>
              <a:rPr lang="en-US" dirty="0" smtClean="0">
                <a:solidFill>
                  <a:srgbClr val="FF6600"/>
                </a:solidFill>
              </a:rPr>
              <a:t>: </a:t>
            </a:r>
            <a:r>
              <a:rPr lang="en-US" dirty="0" err="1" smtClean="0">
                <a:solidFill>
                  <a:srgbClr val="FF6600"/>
                </a:solidFill>
              </a:rPr>
              <a:t>revolutie</a:t>
            </a:r>
            <a:r>
              <a:rPr lang="en-US" dirty="0" smtClean="0">
                <a:solidFill>
                  <a:srgbClr val="FF6600"/>
                </a:solidFill>
              </a:rPr>
              <a:t>!</a:t>
            </a:r>
          </a:p>
        </p:txBody>
      </p:sp>
      <p:sp>
        <p:nvSpPr>
          <p:cNvPr id="17" name="Oval 16"/>
          <p:cNvSpPr/>
          <p:nvPr/>
        </p:nvSpPr>
        <p:spPr bwMode="auto">
          <a:xfrm rot="1000105">
            <a:off x="2016051" y="2609820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45945" y="2036293"/>
            <a:ext cx="3882087" cy="2388217"/>
            <a:chOff x="245414" y="3988083"/>
            <a:chExt cx="3882087" cy="2388217"/>
          </a:xfrm>
        </p:grpSpPr>
        <p:pic>
          <p:nvPicPr>
            <p:cNvPr id="22" name="Picture 21" descr="muon_order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501" y="4001400"/>
              <a:ext cx="3810000" cy="2374900"/>
            </a:xfrm>
            <a:prstGeom prst="rect">
              <a:avLst/>
            </a:prstGeom>
            <a:ln w="127000">
              <a:solidFill>
                <a:schemeClr val="bg1"/>
              </a:solidFill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245414" y="3988083"/>
              <a:ext cx="2127305" cy="400110"/>
            </a:xfrm>
            <a:prstGeom prst="rect">
              <a:avLst/>
            </a:prstGeom>
            <a:noFill/>
            <a:ln w="12700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7E"/>
                  </a:solidFill>
                </a:rPr>
                <a:t>1936 </a:t>
              </a:r>
              <a:r>
                <a:rPr lang="en-US" sz="2000" dirty="0" err="1" smtClean="0">
                  <a:solidFill>
                    <a:srgbClr val="00007E"/>
                  </a:solidFill>
                </a:rPr>
                <a:t>Isidor</a:t>
              </a:r>
              <a:r>
                <a:rPr lang="en-US" sz="2000" dirty="0" smtClean="0">
                  <a:solidFill>
                    <a:srgbClr val="00007E"/>
                  </a:solidFill>
                </a:rPr>
                <a:t> Rabi:</a:t>
              </a:r>
              <a:endParaRPr lang="en-US" sz="2000" dirty="0">
                <a:solidFill>
                  <a:srgbClr val="00007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24547" y="5831108"/>
              <a:ext cx="1269323" cy="400110"/>
            </a:xfrm>
            <a:prstGeom prst="rect">
              <a:avLst/>
            </a:prstGeom>
            <a:noFill/>
            <a:ln w="12700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7E"/>
                  </a:solidFill>
                </a:rPr>
                <a:t>het </a:t>
              </a:r>
              <a:r>
                <a:rPr lang="en-US" sz="2000" dirty="0" err="1" smtClean="0">
                  <a:solidFill>
                    <a:srgbClr val="00007E"/>
                  </a:solidFill>
                </a:rPr>
                <a:t>muon</a:t>
              </a:r>
              <a:endParaRPr lang="en-US" sz="2000" dirty="0">
                <a:solidFill>
                  <a:srgbClr val="00007E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459472" y="5370432"/>
            <a:ext cx="6781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CMS </a:t>
            </a:r>
            <a:r>
              <a:rPr lang="en-US" b="1" i="1" dirty="0" err="1" smtClean="0"/>
              <a:t>nieuws</a:t>
            </a:r>
            <a:r>
              <a:rPr lang="en-US" b="1" i="1" dirty="0" smtClean="0"/>
              <a:t> </a:t>
            </a:r>
            <a:r>
              <a:rPr lang="en-US" b="1" i="1" dirty="0" err="1" smtClean="0"/>
              <a:t>morgen</a:t>
            </a:r>
            <a:r>
              <a:rPr lang="en-US" b="1" i="1" dirty="0" smtClean="0"/>
              <a:t> (17-3-2016) !!!</a:t>
            </a:r>
            <a:endParaRPr lang="en-US" b="1" i="1" dirty="0"/>
          </a:p>
        </p:txBody>
      </p:sp>
      <p:sp>
        <p:nvSpPr>
          <p:cNvPr id="19" name="Rectangle 18"/>
          <p:cNvSpPr/>
          <p:nvPr/>
        </p:nvSpPr>
        <p:spPr>
          <a:xfrm>
            <a:off x="6290406" y="1596070"/>
            <a:ext cx="54784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en-US" sz="5000" b="1" dirty="0">
              <a:ln w="1905"/>
              <a:solidFill>
                <a:srgbClr val="00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95880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Nieuwe</a:t>
            </a:r>
            <a:r>
              <a:rPr lang="en-US" dirty="0" smtClean="0"/>
              <a:t> </a:t>
            </a:r>
            <a:r>
              <a:rPr lang="en-US" dirty="0" err="1" smtClean="0"/>
              <a:t>opwinding</a:t>
            </a:r>
            <a:r>
              <a:rPr lang="en-US" dirty="0" smtClean="0"/>
              <a:t> </a:t>
            </a:r>
            <a:r>
              <a:rPr lang="en-US" dirty="0" err="1" smtClean="0"/>
              <a:t>bij</a:t>
            </a:r>
            <a:r>
              <a:rPr lang="en-US" dirty="0" smtClean="0"/>
              <a:t> de LHC??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HiggsGammaGamma750PeakAt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51" y="1159683"/>
            <a:ext cx="4247750" cy="41284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60198" y="704628"/>
            <a:ext cx="31945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Atlas in </a:t>
            </a:r>
            <a:r>
              <a:rPr lang="en-US" sz="2200" b="1" dirty="0">
                <a:solidFill>
                  <a:srgbClr val="D6FFFC"/>
                </a:solidFill>
              </a:rPr>
              <a:t>D</a:t>
            </a:r>
            <a:r>
              <a:rPr lang="en-US" sz="2200" b="1" dirty="0" smtClean="0">
                <a:solidFill>
                  <a:srgbClr val="D6FFFC"/>
                </a:solidFill>
              </a:rPr>
              <a:t>ec 2015 (!):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9665" y="3162062"/>
            <a:ext cx="2082621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6600"/>
                </a:solidFill>
              </a:rPr>
              <a:t>M</a:t>
            </a:r>
            <a:r>
              <a:rPr lang="en-US" sz="2200" baseline="-25000" dirty="0">
                <a:solidFill>
                  <a:srgbClr val="FF6600"/>
                </a:solidFill>
              </a:rPr>
              <a:t>X</a:t>
            </a:r>
            <a:r>
              <a:rPr lang="en-US" sz="2200" dirty="0" smtClean="0">
                <a:solidFill>
                  <a:srgbClr val="FF6600"/>
                </a:solidFill>
              </a:rPr>
              <a:t> = 750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r>
              <a:rPr lang="en-US" sz="2200" dirty="0" smtClean="0">
                <a:solidFill>
                  <a:srgbClr val="FF6600"/>
                </a:solidFill>
              </a:rPr>
              <a:t>?</a:t>
            </a:r>
            <a:endParaRPr lang="en-US" sz="2200" dirty="0">
              <a:solidFill>
                <a:srgbClr val="FF66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6598727" y="3590029"/>
            <a:ext cx="14353" cy="1393842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Oval 17"/>
          <p:cNvSpPr/>
          <p:nvPr/>
        </p:nvSpPr>
        <p:spPr bwMode="auto">
          <a:xfrm rot="1000105">
            <a:off x="6225995" y="2485033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66882" y="5945311"/>
            <a:ext cx="7499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6600"/>
                </a:solidFill>
              </a:rPr>
              <a:t>Ofwel</a:t>
            </a:r>
            <a:r>
              <a:rPr lang="en-US" dirty="0" smtClean="0">
                <a:solidFill>
                  <a:srgbClr val="FF6600"/>
                </a:solidFill>
              </a:rPr>
              <a:t>: </a:t>
            </a:r>
            <a:r>
              <a:rPr lang="en-US" dirty="0" err="1" smtClean="0">
                <a:solidFill>
                  <a:srgbClr val="FF6600"/>
                </a:solidFill>
              </a:rPr>
              <a:t>statistische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fluctuatie</a:t>
            </a:r>
            <a:r>
              <a:rPr lang="en-US" dirty="0">
                <a:solidFill>
                  <a:srgbClr val="FF6600"/>
                </a:solidFill>
              </a:rPr>
              <a:t>,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Ofwel</a:t>
            </a:r>
            <a:r>
              <a:rPr lang="en-US" dirty="0" smtClean="0">
                <a:solidFill>
                  <a:srgbClr val="FF6600"/>
                </a:solidFill>
              </a:rPr>
              <a:t>: </a:t>
            </a:r>
            <a:r>
              <a:rPr lang="en-US" dirty="0" err="1" smtClean="0">
                <a:solidFill>
                  <a:srgbClr val="FF6600"/>
                </a:solidFill>
              </a:rPr>
              <a:t>revolutie</a:t>
            </a:r>
            <a:r>
              <a:rPr lang="en-US" dirty="0" smtClean="0">
                <a:solidFill>
                  <a:srgbClr val="FF6600"/>
                </a:solidFill>
              </a:rPr>
              <a:t>!</a:t>
            </a:r>
          </a:p>
        </p:txBody>
      </p:sp>
      <p:pic>
        <p:nvPicPr>
          <p:cNvPr id="3" name="Picture 2" descr="WhoOrderedDiGamm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8" y="846288"/>
            <a:ext cx="3122240" cy="4420870"/>
          </a:xfrm>
          <a:prstGeom prst="rect">
            <a:avLst/>
          </a:prstGeom>
          <a:solidFill>
            <a:srgbClr val="D6FFFC">
              <a:alpha val="50000"/>
            </a:srgbClr>
          </a:solidFill>
        </p:spPr>
      </p:pic>
      <p:sp>
        <p:nvSpPr>
          <p:cNvPr id="6" name="Rectangle 5"/>
          <p:cNvSpPr/>
          <p:nvPr/>
        </p:nvSpPr>
        <p:spPr>
          <a:xfrm>
            <a:off x="935248" y="3026498"/>
            <a:ext cx="91102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 smtClean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en-US" sz="10000" b="1" dirty="0">
              <a:ln w="1905"/>
              <a:solidFill>
                <a:srgbClr val="00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59472" y="5370432"/>
            <a:ext cx="6781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CMS </a:t>
            </a:r>
            <a:r>
              <a:rPr lang="en-US" b="1" i="1" dirty="0" err="1" smtClean="0"/>
              <a:t>nieuws</a:t>
            </a:r>
            <a:r>
              <a:rPr lang="en-US" b="1" i="1" dirty="0" smtClean="0"/>
              <a:t> </a:t>
            </a:r>
            <a:r>
              <a:rPr lang="en-US" b="1" i="1" dirty="0" err="1" smtClean="0"/>
              <a:t>morgen</a:t>
            </a:r>
            <a:r>
              <a:rPr lang="en-US" b="1" i="1" dirty="0" smtClean="0"/>
              <a:t> (17-3-2016) !!!</a:t>
            </a:r>
            <a:endParaRPr lang="en-US" b="1" i="1" dirty="0"/>
          </a:p>
        </p:txBody>
      </p:sp>
      <p:sp>
        <p:nvSpPr>
          <p:cNvPr id="16" name="Rectangle 15"/>
          <p:cNvSpPr/>
          <p:nvPr/>
        </p:nvSpPr>
        <p:spPr>
          <a:xfrm>
            <a:off x="6290406" y="1596070"/>
            <a:ext cx="54784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en-US" sz="5000" b="1" dirty="0">
              <a:ln w="1905"/>
              <a:solidFill>
                <a:srgbClr val="00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09197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0884" name="Picture 4" descr="susyparticles_s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5132" y="1452564"/>
            <a:ext cx="9261643" cy="4552722"/>
          </a:xfrm>
          <a:prstGeom prst="rect">
            <a:avLst/>
          </a:prstGeom>
          <a:noFill/>
        </p:spPr>
      </p:pic>
      <p:sp>
        <p:nvSpPr>
          <p:cNvPr id="250886" name="Rectangle 6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err="1" smtClean="0">
                <a:solidFill>
                  <a:schemeClr val="tx1"/>
                </a:solidFill>
                <a:latin typeface="Tahoma" pitchFamily="-104" charset="0"/>
                <a:sym typeface="Symbol" pitchFamily="-104" charset="2"/>
              </a:rPr>
              <a:t>Supersymmetry</a:t>
            </a:r>
            <a:r>
              <a:rPr lang="en-US" b="1" dirty="0" smtClean="0">
                <a:solidFill>
                  <a:schemeClr val="tx1"/>
                </a:solidFill>
                <a:latin typeface="Tahoma" pitchFamily="-104" charset="0"/>
                <a:sym typeface="Symbol" pitchFamily="-104" charset="2"/>
              </a:rPr>
              <a:t> Particles ?? </a:t>
            </a:r>
            <a:endParaRPr lang="en-US" b="1" dirty="0">
              <a:solidFill>
                <a:schemeClr val="tx1"/>
              </a:solidFill>
              <a:latin typeface="Tahoma" pitchFamily="-104" charset="0"/>
              <a:sym typeface="Symbol" pitchFamily="-104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478815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DoesntMat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254" y="104082"/>
            <a:ext cx="4763492" cy="66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04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Bedankt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uw</a:t>
            </a:r>
            <a:r>
              <a:rPr lang="en-US" dirty="0" smtClean="0"/>
              <a:t> </a:t>
            </a:r>
            <a:r>
              <a:rPr lang="en-US" dirty="0" err="1" smtClean="0"/>
              <a:t>aandacht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06" y="824904"/>
            <a:ext cx="5082932" cy="579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434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L3 LEP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569" y="611642"/>
            <a:ext cx="8016875" cy="595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1096" y="663990"/>
            <a:ext cx="16573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7200" dirty="0">
                <a:solidFill>
                  <a:srgbClr val="00FFFF"/>
                </a:solidFill>
                <a:latin typeface="Tahoma" pitchFamily="-104" charset="0"/>
                <a:ea typeface="Arial" pitchFamily="-104" charset="0"/>
                <a:cs typeface="Arial" pitchFamily="-104" charset="0"/>
              </a:rPr>
              <a:t>LEP</a:t>
            </a:r>
            <a:endParaRPr lang="en-GB" sz="2400" i="1" dirty="0">
              <a:solidFill>
                <a:srgbClr val="00FFFF"/>
              </a:solidFill>
              <a:latin typeface="Tahoma" pitchFamily="-104" charset="0"/>
              <a:ea typeface="Arial" pitchFamily="-104" charset="0"/>
              <a:cs typeface="Arial" pitchFamily="-1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7999" y="1052285"/>
            <a:ext cx="188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1989-2000</a:t>
            </a:r>
            <a:endParaRPr lang="en-US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4758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Het L3 LEP Experiment</a:t>
            </a:r>
            <a:endParaRPr lang="en-US" i="1" dirty="0"/>
          </a:p>
        </p:txBody>
      </p:sp>
      <p:pic>
        <p:nvPicPr>
          <p:cNvPr id="24581" name="Picture 3" descr="l3+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0463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40259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solidFill>
                  <a:srgbClr val="FFFF99"/>
                </a:solidFill>
              </a:rPr>
              <a:t>Alle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mogelijke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materie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ontstaat</a:t>
            </a:r>
            <a:endParaRPr lang="en-US" sz="2800" b="1" dirty="0">
              <a:solidFill>
                <a:srgbClr val="FFFF99"/>
              </a:solidFill>
            </a:endParaRP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60400" y="2133600"/>
            <a:ext cx="7772400" cy="3959225"/>
            <a:chOff x="416" y="1344"/>
            <a:chExt cx="4896" cy="2494"/>
          </a:xfrm>
        </p:grpSpPr>
        <p:pic>
          <p:nvPicPr>
            <p:cNvPr id="839687" name="Picture 7" descr="bolletje_3D_gee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8673907">
              <a:off x="5072" y="2438"/>
              <a:ext cx="240" cy="250"/>
            </a:xfrm>
            <a:prstGeom prst="rect">
              <a:avLst/>
            </a:prstGeom>
            <a:noFill/>
          </p:spPr>
        </p:pic>
        <p:pic>
          <p:nvPicPr>
            <p:cNvPr id="839694" name="Picture 14" descr="bolletje_3D_groe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9466866">
              <a:off x="416" y="2444"/>
              <a:ext cx="240" cy="250"/>
            </a:xfrm>
            <a:prstGeom prst="rect">
              <a:avLst/>
            </a:prstGeom>
            <a:noFill/>
          </p:spPr>
        </p:pic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3807798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solidFill>
                  <a:srgbClr val="FFFF99"/>
                </a:solidFill>
              </a:rPr>
              <a:t>Alle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mogelijke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materie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ontstaat</a:t>
            </a:r>
            <a:endParaRPr lang="en-US" sz="2800" b="1" dirty="0">
              <a:solidFill>
                <a:srgbClr val="FFFF99"/>
              </a:solidFill>
            </a:endParaRPr>
          </a:p>
        </p:txBody>
      </p:sp>
      <p:pic>
        <p:nvPicPr>
          <p:cNvPr id="2" name="Higgs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6200" y="2222500"/>
            <a:ext cx="6502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113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 err="1" smtClean="0"/>
              <a:t>lementaire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eeltjes</a:t>
            </a:r>
            <a:endParaRPr lang="en-US" dirty="0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3138488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67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u="sng"/>
                <a:t>Lading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  <a:r>
                <a:rPr lang="en-US" sz="2400"/>
                <a:t>2/3</a:t>
              </a:r>
              <a:r>
                <a:rPr lang="en-US"/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1/3</a:t>
              </a:r>
              <a:r>
                <a:rPr lang="en-US"/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</a:t>
              </a:r>
              <a:r>
                <a:rPr lang="en-US"/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0</a:t>
              </a:r>
              <a:r>
                <a:rPr lang="en-US"/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558800" y="793750"/>
            <a:ext cx="808038" cy="4868863"/>
            <a:chOff x="352" y="500"/>
            <a:chExt cx="509" cy="3067"/>
          </a:xfrm>
        </p:grpSpPr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(1956)</a:t>
              </a: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43"/>
              <a:ext cx="344" cy="366"/>
              <a:chOff x="306" y="871"/>
              <a:chExt cx="344" cy="366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902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990033"/>
                    </a:solidFill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500"/>
              <a:ext cx="344" cy="373"/>
              <a:chOff x="301" y="1473"/>
              <a:chExt cx="344" cy="37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511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94"/>
              <a:ext cx="344" cy="366"/>
              <a:chOff x="317" y="2431"/>
              <a:chExt cx="344" cy="366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462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19"/>
              <a:chOff x="311" y="2983"/>
              <a:chExt cx="370" cy="419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67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</a:rPr>
                  <a:t>e</a:t>
                </a:r>
                <a:endParaRPr lang="en-US" sz="3200" b="1">
                  <a:solidFill>
                    <a:srgbClr val="990033"/>
                  </a:solidFill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(1895)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2220913" y="793750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896"/>
              <a:chOff x="1428" y="500"/>
              <a:chExt cx="424" cy="2896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69"/>
                <a:ext cx="344" cy="365"/>
                <a:chOff x="1438" y="897"/>
                <a:chExt cx="344" cy="365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908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526"/>
                <a:ext cx="344" cy="365"/>
                <a:chOff x="1442" y="1472"/>
                <a:chExt cx="344" cy="365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8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90"/>
                <a:ext cx="344" cy="365"/>
                <a:chOff x="1447" y="2436"/>
                <a:chExt cx="344" cy="365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456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27"/>
                <a:chOff x="1450" y="2969"/>
                <a:chExt cx="348" cy="427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3061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1384300" y="793750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890"/>
              <a:chOff x="951" y="500"/>
              <a:chExt cx="374" cy="2890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49"/>
                <a:ext cx="344" cy="366"/>
                <a:chOff x="860" y="868"/>
                <a:chExt cx="344" cy="366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9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510"/>
                <a:ext cx="344" cy="365"/>
                <a:chOff x="877" y="1474"/>
                <a:chExt cx="344" cy="365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502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93"/>
                <a:ext cx="344" cy="368"/>
                <a:chOff x="873" y="2421"/>
                <a:chExt cx="344" cy="368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454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21"/>
                <a:chOff x="880" y="2969"/>
                <a:chExt cx="363" cy="421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3055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105627">
            <a:off x="4425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426909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4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CERN 1993: </a:t>
            </a:r>
            <a:r>
              <a:rPr lang="en-US" u="sng"/>
              <a:t>Er zijn precies 3 generaties!</a:t>
            </a:r>
          </a:p>
        </p:txBody>
      </p:sp>
      <p:sp>
        <p:nvSpPr>
          <p:cNvPr id="846851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846852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846853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846854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846855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846857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58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846860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1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846863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4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846866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7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846869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0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846872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3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846874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846875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846876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846878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9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846881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2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846884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5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846887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8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846890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1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846893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4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846895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846896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846897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846898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sp>
        <p:nvSpPr>
          <p:cNvPr id="846899" name="Text Box 51"/>
          <p:cNvSpPr txBox="1">
            <a:spLocks noChangeArrowheads="1"/>
          </p:cNvSpPr>
          <p:nvPr/>
        </p:nvSpPr>
        <p:spPr bwMode="auto">
          <a:xfrm>
            <a:off x="558800" y="532606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(1956)</a:t>
            </a:r>
          </a:p>
        </p:txBody>
      </p:sp>
      <p:sp>
        <p:nvSpPr>
          <p:cNvPr id="846900" name="Text Box 52"/>
          <p:cNvSpPr txBox="1">
            <a:spLocks noChangeArrowheads="1"/>
          </p:cNvSpPr>
          <p:nvPr/>
        </p:nvSpPr>
        <p:spPr bwMode="auto">
          <a:xfrm>
            <a:off x="2246313" y="444658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(1973)</a:t>
            </a:r>
          </a:p>
        </p:txBody>
      </p:sp>
      <p:sp>
        <p:nvSpPr>
          <p:cNvPr id="846901" name="Text Box 53"/>
          <p:cNvSpPr txBox="1">
            <a:spLocks noChangeArrowheads="1"/>
          </p:cNvSpPr>
          <p:nvPr/>
        </p:nvSpPr>
        <p:spPr bwMode="auto">
          <a:xfrm>
            <a:off x="1423988" y="446563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(1936)</a:t>
            </a:r>
          </a:p>
        </p:txBody>
      </p:sp>
      <p:sp>
        <p:nvSpPr>
          <p:cNvPr id="846902" name="Text Box 54"/>
          <p:cNvSpPr txBox="1">
            <a:spLocks noChangeArrowheads="1"/>
          </p:cNvSpPr>
          <p:nvPr/>
        </p:nvSpPr>
        <p:spPr bwMode="auto">
          <a:xfrm>
            <a:off x="1384300" y="5324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(1963)</a:t>
            </a:r>
          </a:p>
        </p:txBody>
      </p:sp>
      <p:sp>
        <p:nvSpPr>
          <p:cNvPr id="846903" name="Text Box 55"/>
          <p:cNvSpPr txBox="1">
            <a:spLocks noChangeArrowheads="1"/>
          </p:cNvSpPr>
          <p:nvPr/>
        </p:nvSpPr>
        <p:spPr bwMode="auto">
          <a:xfrm>
            <a:off x="2251075" y="531971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(2000)</a:t>
            </a:r>
          </a:p>
        </p:txBody>
      </p:sp>
      <p:sp>
        <p:nvSpPr>
          <p:cNvPr id="846904" name="Text Box 56"/>
          <p:cNvSpPr txBox="1">
            <a:spLocks noChangeArrowheads="1"/>
          </p:cNvSpPr>
          <p:nvPr/>
        </p:nvSpPr>
        <p:spPr bwMode="auto">
          <a:xfrm>
            <a:off x="582613" y="445135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(1895)</a:t>
            </a:r>
          </a:p>
        </p:txBody>
      </p:sp>
      <p:sp>
        <p:nvSpPr>
          <p:cNvPr id="846905" name="Text Box 57"/>
          <p:cNvSpPr txBox="1">
            <a:spLocks noChangeArrowheads="1"/>
          </p:cNvSpPr>
          <p:nvPr/>
        </p:nvSpPr>
        <p:spPr bwMode="auto">
          <a:xfrm>
            <a:off x="1414463" y="2936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(1947)</a:t>
            </a:r>
          </a:p>
        </p:txBody>
      </p:sp>
      <p:sp>
        <p:nvSpPr>
          <p:cNvPr id="846906" name="Text Box 58"/>
          <p:cNvSpPr txBox="1">
            <a:spLocks noChangeArrowheads="1"/>
          </p:cNvSpPr>
          <p:nvPr/>
        </p:nvSpPr>
        <p:spPr bwMode="auto">
          <a:xfrm>
            <a:off x="2244725" y="297180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(1978)</a:t>
            </a:r>
          </a:p>
        </p:txBody>
      </p:sp>
      <p:sp>
        <p:nvSpPr>
          <p:cNvPr id="846907" name="Text Box 59"/>
          <p:cNvSpPr txBox="1">
            <a:spLocks noChangeArrowheads="1"/>
          </p:cNvSpPr>
          <p:nvPr/>
        </p:nvSpPr>
        <p:spPr bwMode="auto">
          <a:xfrm>
            <a:off x="2220913" y="2047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(1995)</a:t>
            </a:r>
          </a:p>
        </p:txBody>
      </p:sp>
      <p:sp>
        <p:nvSpPr>
          <p:cNvPr id="846908" name="Text Box 60"/>
          <p:cNvSpPr txBox="1">
            <a:spLocks noChangeArrowheads="1"/>
          </p:cNvSpPr>
          <p:nvPr/>
        </p:nvSpPr>
        <p:spPr bwMode="auto">
          <a:xfrm>
            <a:off x="1384300" y="2022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(1976)</a:t>
            </a:r>
          </a:p>
        </p:txBody>
      </p:sp>
      <p:grpSp>
        <p:nvGrpSpPr>
          <p:cNvPr id="14" name="Group 61"/>
          <p:cNvGrpSpPr>
            <a:grpSpLocks/>
          </p:cNvGrpSpPr>
          <p:nvPr/>
        </p:nvGrpSpPr>
        <p:grpSpPr bwMode="auto">
          <a:xfrm>
            <a:off x="4500563" y="1019175"/>
            <a:ext cx="4697412" cy="5588000"/>
            <a:chOff x="2835" y="642"/>
            <a:chExt cx="2959" cy="3520"/>
          </a:xfrm>
        </p:grpSpPr>
        <p:pic>
          <p:nvPicPr>
            <p:cNvPr id="846910" name="Picture 6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35" y="683"/>
              <a:ext cx="2903" cy="3291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/>
          </p:spPr>
        </p:pic>
        <p:sp>
          <p:nvSpPr>
            <p:cNvPr id="846911" name="Text Box 63"/>
            <p:cNvSpPr txBox="1">
              <a:spLocks noChangeArrowheads="1"/>
            </p:cNvSpPr>
            <p:nvPr/>
          </p:nvSpPr>
          <p:spPr bwMode="auto">
            <a:xfrm>
              <a:off x="4681" y="719"/>
              <a:ext cx="966" cy="50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6600">
                  <a:solidFill>
                    <a:schemeClr val="tx1"/>
                  </a:solidFill>
                </a:rPr>
                <a:t>LEP</a:t>
              </a:r>
              <a:endParaRPr lang="en-US" sz="6600">
                <a:solidFill>
                  <a:schemeClr val="tx1"/>
                </a:solidFill>
                <a:sym typeface="Symbol" pitchFamily="18" charset="2"/>
              </a:endParaRPr>
            </a:p>
          </p:txBody>
        </p:sp>
        <p:sp>
          <p:nvSpPr>
            <p:cNvPr id="846912" name="Text Box 64"/>
            <p:cNvSpPr txBox="1">
              <a:spLocks noChangeArrowheads="1"/>
            </p:cNvSpPr>
            <p:nvPr/>
          </p:nvSpPr>
          <p:spPr bwMode="auto">
            <a:xfrm>
              <a:off x="4649" y="1933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66FFFF"/>
                  </a:solidFill>
                </a:rPr>
                <a:t>2 neutrino’s</a:t>
              </a:r>
              <a:endParaRPr lang="en-US" sz="2400">
                <a:solidFill>
                  <a:srgbClr val="66FFFF"/>
                </a:solidFill>
                <a:sym typeface="Symbol" pitchFamily="18" charset="2"/>
              </a:endParaRPr>
            </a:p>
          </p:txBody>
        </p:sp>
        <p:sp>
          <p:nvSpPr>
            <p:cNvPr id="846913" name="Text Box 65"/>
            <p:cNvSpPr txBox="1">
              <a:spLocks noChangeArrowheads="1"/>
            </p:cNvSpPr>
            <p:nvPr/>
          </p:nvSpPr>
          <p:spPr bwMode="auto">
            <a:xfrm>
              <a:off x="4649" y="1661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FFFF00"/>
                  </a:solidFill>
                </a:rPr>
                <a:t>3 neutrino’s</a:t>
              </a:r>
              <a:endParaRPr lang="en-US" sz="2400">
                <a:solidFill>
                  <a:srgbClr val="FFFF00"/>
                </a:solidFill>
                <a:sym typeface="Symbol" pitchFamily="18" charset="2"/>
              </a:endParaRPr>
            </a:p>
          </p:txBody>
        </p:sp>
        <p:sp>
          <p:nvSpPr>
            <p:cNvPr id="846914" name="Text Box 66"/>
            <p:cNvSpPr txBox="1">
              <a:spLocks noChangeArrowheads="1"/>
            </p:cNvSpPr>
            <p:nvPr/>
          </p:nvSpPr>
          <p:spPr bwMode="auto">
            <a:xfrm>
              <a:off x="4649" y="1389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66FF33"/>
                  </a:solidFill>
                </a:rPr>
                <a:t>4 neutrino’s</a:t>
              </a:r>
              <a:endParaRPr lang="en-US" sz="2400">
                <a:solidFill>
                  <a:srgbClr val="66FF33"/>
                </a:solidFill>
                <a:sym typeface="Symbol" pitchFamily="18" charset="2"/>
              </a:endParaRPr>
            </a:p>
          </p:txBody>
        </p:sp>
        <p:grpSp>
          <p:nvGrpSpPr>
            <p:cNvPr id="15" name="Group 67"/>
            <p:cNvGrpSpPr>
              <a:grpSpLocks/>
            </p:cNvGrpSpPr>
            <p:nvPr/>
          </p:nvGrpSpPr>
          <p:grpSpPr bwMode="auto">
            <a:xfrm>
              <a:off x="3288" y="3339"/>
              <a:ext cx="1043" cy="318"/>
              <a:chOff x="3107" y="650"/>
              <a:chExt cx="1043" cy="318"/>
            </a:xfrm>
          </p:grpSpPr>
          <p:grpSp>
            <p:nvGrpSpPr>
              <p:cNvPr id="16" name="Group 68"/>
              <p:cNvGrpSpPr>
                <a:grpSpLocks/>
              </p:cNvGrpSpPr>
              <p:nvPr/>
            </p:nvGrpSpPr>
            <p:grpSpPr bwMode="auto">
              <a:xfrm>
                <a:off x="3107" y="650"/>
                <a:ext cx="136" cy="318"/>
                <a:chOff x="3107" y="1071"/>
                <a:chExt cx="136" cy="318"/>
              </a:xfrm>
            </p:grpSpPr>
            <p:sp>
              <p:nvSpPr>
                <p:cNvPr id="846917" name="Oval 69"/>
                <p:cNvSpPr>
                  <a:spLocks noChangeArrowheads="1"/>
                </p:cNvSpPr>
                <p:nvPr/>
              </p:nvSpPr>
              <p:spPr bwMode="auto">
                <a:xfrm>
                  <a:off x="3107" y="1162"/>
                  <a:ext cx="136" cy="136"/>
                </a:xfrm>
                <a:prstGeom prst="ellipse">
                  <a:avLst/>
                </a:prstGeom>
                <a:solidFill>
                  <a:srgbClr val="FF0000"/>
                </a:solidFill>
                <a:ln w="57150">
                  <a:noFill/>
                  <a:round/>
                  <a:headEnd/>
                  <a:tailEnd/>
                </a:ln>
                <a:effectLst/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846918" name="Line 70"/>
                <p:cNvSpPr>
                  <a:spLocks noChangeShapeType="1"/>
                </p:cNvSpPr>
                <p:nvPr/>
              </p:nvSpPr>
              <p:spPr bwMode="auto">
                <a:xfrm>
                  <a:off x="3175" y="1071"/>
                  <a:ext cx="0" cy="318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nl-NL"/>
                </a:p>
              </p:txBody>
            </p:sp>
          </p:grpSp>
          <p:sp>
            <p:nvSpPr>
              <p:cNvPr id="846919" name="Text Box 71"/>
              <p:cNvSpPr txBox="1">
                <a:spLocks noChangeArrowheads="1"/>
              </p:cNvSpPr>
              <p:nvPr/>
            </p:nvSpPr>
            <p:spPr bwMode="auto">
              <a:xfrm>
                <a:off x="3243" y="699"/>
                <a:ext cx="907" cy="219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>
                  <a:lnSpc>
                    <a:spcPct val="70000"/>
                  </a:lnSpc>
                </a:pPr>
                <a:r>
                  <a:rPr lang="en-US" sz="2400">
                    <a:solidFill>
                      <a:srgbClr val="FF0000"/>
                    </a:solidFill>
                  </a:rPr>
                  <a:t>metingen</a:t>
                </a:r>
              </a:p>
            </p:txBody>
          </p:sp>
        </p:grpSp>
        <p:sp>
          <p:nvSpPr>
            <p:cNvPr id="846920" name="Text Box 72"/>
            <p:cNvSpPr txBox="1">
              <a:spLocks noChangeArrowheads="1"/>
            </p:cNvSpPr>
            <p:nvPr/>
          </p:nvSpPr>
          <p:spPr bwMode="auto">
            <a:xfrm>
              <a:off x="4105" y="3970"/>
              <a:ext cx="1689" cy="192"/>
            </a:xfrm>
            <a:prstGeom prst="rect">
              <a:avLst/>
            </a:prstGeom>
            <a:solidFill>
              <a:schemeClr val="tx1"/>
            </a:solidFill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>
                  <a:solidFill>
                    <a:srgbClr val="66FFFF"/>
                  </a:solidFill>
                </a:rPr>
                <a:t>Botsingsenergie (GeV)</a:t>
              </a:r>
            </a:p>
          </p:txBody>
        </p:sp>
        <p:sp>
          <p:nvSpPr>
            <p:cNvPr id="846921" name="Text Box 73"/>
            <p:cNvSpPr txBox="1">
              <a:spLocks noChangeArrowheads="1"/>
            </p:cNvSpPr>
            <p:nvPr/>
          </p:nvSpPr>
          <p:spPr bwMode="auto">
            <a:xfrm rot="16200000">
              <a:off x="2130" y="1528"/>
              <a:ext cx="1964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>
                  <a:solidFill>
                    <a:srgbClr val="66FFFF"/>
                  </a:solidFill>
                </a:rPr>
                <a:t>Het aantal gebeurtenissen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28997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6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Is dit alles wat er is?</a:t>
            </a:r>
          </a:p>
        </p:txBody>
      </p:sp>
      <p:sp>
        <p:nvSpPr>
          <p:cNvPr id="646147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46148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46149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46150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46151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46153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54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46156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57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46159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0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46162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3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46165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6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46168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9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46170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46171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46172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46174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75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46177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78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46180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1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46183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4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46186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7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46189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90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46191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6192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6193" name="Text Box 49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6194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pic>
        <p:nvPicPr>
          <p:cNvPr id="646195" name="Picture 51" descr="Androme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1350" y="1733550"/>
            <a:ext cx="4692650" cy="3144838"/>
          </a:xfrm>
          <a:prstGeom prst="rect">
            <a:avLst/>
          </a:prstGeom>
          <a:noFill/>
        </p:spPr>
      </p:pic>
      <p:sp>
        <p:nvSpPr>
          <p:cNvPr id="646196" name="Text Box 52"/>
          <p:cNvSpPr txBox="1">
            <a:spLocks noChangeArrowheads="1"/>
          </p:cNvSpPr>
          <p:nvPr/>
        </p:nvSpPr>
        <p:spPr bwMode="auto">
          <a:xfrm>
            <a:off x="558800" y="5326063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197" name="Text Box 53"/>
          <p:cNvSpPr txBox="1">
            <a:spLocks noChangeArrowheads="1"/>
          </p:cNvSpPr>
          <p:nvPr/>
        </p:nvSpPr>
        <p:spPr bwMode="auto">
          <a:xfrm>
            <a:off x="2246313" y="4446588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1777</a:t>
            </a:r>
          </a:p>
        </p:txBody>
      </p:sp>
      <p:sp>
        <p:nvSpPr>
          <p:cNvPr id="646198" name="Text Box 54"/>
          <p:cNvSpPr txBox="1">
            <a:spLocks noChangeArrowheads="1"/>
          </p:cNvSpPr>
          <p:nvPr/>
        </p:nvSpPr>
        <p:spPr bwMode="auto">
          <a:xfrm>
            <a:off x="1423988" y="4465638"/>
            <a:ext cx="5175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106</a:t>
            </a:r>
          </a:p>
        </p:txBody>
      </p:sp>
      <p:sp>
        <p:nvSpPr>
          <p:cNvPr id="646199" name="Text Box 55"/>
          <p:cNvSpPr txBox="1">
            <a:spLocks noChangeArrowheads="1"/>
          </p:cNvSpPr>
          <p:nvPr/>
        </p:nvSpPr>
        <p:spPr bwMode="auto">
          <a:xfrm>
            <a:off x="1384300" y="5324475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200" name="Text Box 56"/>
          <p:cNvSpPr txBox="1">
            <a:spLocks noChangeArrowheads="1"/>
          </p:cNvSpPr>
          <p:nvPr/>
        </p:nvSpPr>
        <p:spPr bwMode="auto">
          <a:xfrm>
            <a:off x="2251075" y="5319713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201" name="Text Box 57"/>
          <p:cNvSpPr txBox="1">
            <a:spLocks noChangeArrowheads="1"/>
          </p:cNvSpPr>
          <p:nvPr/>
        </p:nvSpPr>
        <p:spPr bwMode="auto">
          <a:xfrm>
            <a:off x="582613" y="4451350"/>
            <a:ext cx="69056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0.511</a:t>
            </a:r>
          </a:p>
        </p:txBody>
      </p:sp>
      <p:sp>
        <p:nvSpPr>
          <p:cNvPr id="646202" name="Text Box 58"/>
          <p:cNvSpPr txBox="1">
            <a:spLocks noChangeArrowheads="1"/>
          </p:cNvSpPr>
          <p:nvPr/>
        </p:nvSpPr>
        <p:spPr bwMode="auto">
          <a:xfrm>
            <a:off x="1414463" y="2936875"/>
            <a:ext cx="5175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120</a:t>
            </a:r>
          </a:p>
        </p:txBody>
      </p:sp>
      <p:sp>
        <p:nvSpPr>
          <p:cNvPr id="646203" name="Text Box 59"/>
          <p:cNvSpPr txBox="1">
            <a:spLocks noChangeArrowheads="1"/>
          </p:cNvSpPr>
          <p:nvPr/>
        </p:nvSpPr>
        <p:spPr bwMode="auto">
          <a:xfrm>
            <a:off x="2244725" y="2971800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4300</a:t>
            </a:r>
          </a:p>
        </p:txBody>
      </p:sp>
      <p:sp>
        <p:nvSpPr>
          <p:cNvPr id="646204" name="Text Box 60"/>
          <p:cNvSpPr txBox="1">
            <a:spLocks noChangeArrowheads="1"/>
          </p:cNvSpPr>
          <p:nvPr/>
        </p:nvSpPr>
        <p:spPr bwMode="auto">
          <a:xfrm>
            <a:off x="2220913" y="2047875"/>
            <a:ext cx="85090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176300</a:t>
            </a:r>
          </a:p>
        </p:txBody>
      </p:sp>
      <p:sp>
        <p:nvSpPr>
          <p:cNvPr id="646205" name="Text Box 61"/>
          <p:cNvSpPr txBox="1">
            <a:spLocks noChangeArrowheads="1"/>
          </p:cNvSpPr>
          <p:nvPr/>
        </p:nvSpPr>
        <p:spPr bwMode="auto">
          <a:xfrm>
            <a:off x="1384300" y="2022475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1200</a:t>
            </a:r>
          </a:p>
        </p:txBody>
      </p:sp>
      <p:sp>
        <p:nvSpPr>
          <p:cNvPr id="646206" name="Text Box 62"/>
          <p:cNvSpPr txBox="1">
            <a:spLocks noChangeArrowheads="1"/>
          </p:cNvSpPr>
          <p:nvPr/>
        </p:nvSpPr>
        <p:spPr bwMode="auto">
          <a:xfrm>
            <a:off x="735013" y="2908300"/>
            <a:ext cx="4429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~7</a:t>
            </a:r>
          </a:p>
        </p:txBody>
      </p:sp>
      <p:sp>
        <p:nvSpPr>
          <p:cNvPr id="646207" name="Text Box 63"/>
          <p:cNvSpPr txBox="1">
            <a:spLocks noChangeArrowheads="1"/>
          </p:cNvSpPr>
          <p:nvPr/>
        </p:nvSpPr>
        <p:spPr bwMode="auto">
          <a:xfrm>
            <a:off x="741363" y="2043113"/>
            <a:ext cx="4429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~3</a:t>
            </a:r>
          </a:p>
        </p:txBody>
      </p:sp>
      <p:sp>
        <p:nvSpPr>
          <p:cNvPr id="646208" name="Text Box 64"/>
          <p:cNvSpPr txBox="1">
            <a:spLocks noChangeArrowheads="1"/>
          </p:cNvSpPr>
          <p:nvPr/>
        </p:nvSpPr>
        <p:spPr bwMode="auto">
          <a:xfrm>
            <a:off x="6157913" y="5975350"/>
            <a:ext cx="2809875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1 MeV = 1.8 x 10</a:t>
            </a:r>
            <a:r>
              <a:rPr lang="en-US" sz="2000" i="1" baseline="30000">
                <a:solidFill>
                  <a:schemeClr val="bg1"/>
                </a:solidFill>
              </a:rPr>
              <a:t> -30 -</a:t>
            </a:r>
            <a:r>
              <a:rPr lang="en-US" sz="2000" i="1">
                <a:solidFill>
                  <a:schemeClr val="bg1"/>
                </a:solidFill>
              </a:rPr>
              <a:t>kg</a:t>
            </a:r>
          </a:p>
        </p:txBody>
      </p:sp>
      <p:pic>
        <p:nvPicPr>
          <p:cNvPr id="67" name="Picture 66" descr="anti_matter_joke_poster-r42bcde5a0423417cb123162b65e5c50b_wad_4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579" y="1745227"/>
            <a:ext cx="3093065" cy="309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393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446679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Antimaterie</a:t>
            </a:r>
            <a:r>
              <a:rPr lang="en-US" sz="4000" dirty="0" smtClean="0"/>
              <a:t> en de </a:t>
            </a:r>
            <a:r>
              <a:rPr lang="en-US" sz="4000" dirty="0" err="1" smtClean="0"/>
              <a:t>Oerknal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4" descr="http://www.atlas.ch/angels-demons/images/page3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551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446679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Antimaterie</a:t>
            </a:r>
            <a:r>
              <a:rPr lang="en-US" sz="4000" dirty="0" smtClean="0"/>
              <a:t> en de </a:t>
            </a:r>
            <a:r>
              <a:rPr lang="en-US" sz="4000" dirty="0" err="1" smtClean="0"/>
              <a:t>Oerknal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/>
            <a:r>
              <a:rPr lang="en-US" sz="3200" i="1" dirty="0">
                <a:solidFill>
                  <a:srgbClr val="00FFFF"/>
                </a:solidFill>
              </a:rPr>
              <a:t>“</a:t>
            </a:r>
            <a:r>
              <a:rPr lang="en-US" sz="3200" i="1" dirty="0" err="1">
                <a:solidFill>
                  <a:srgbClr val="00FFFF"/>
                </a:solidFill>
              </a:rPr>
              <a:t>Boe</a:t>
            </a:r>
            <a:r>
              <a:rPr lang="en-US" sz="3200" i="1" dirty="0">
                <a:solidFill>
                  <a:srgbClr val="00FFFF"/>
                </a:solidFill>
              </a:rPr>
              <a:t> </a:t>
            </a:r>
            <a:r>
              <a:rPr lang="en-US" sz="3200" i="1" dirty="0" err="1">
                <a:solidFill>
                  <a:srgbClr val="00FFFF"/>
                </a:solidFill>
              </a:rPr>
              <a:t>zien</a:t>
            </a:r>
            <a:r>
              <a:rPr lang="en-US" sz="3200" i="1" dirty="0">
                <a:solidFill>
                  <a:srgbClr val="00FFFF"/>
                </a:solidFill>
              </a:rPr>
              <a:t> </a:t>
            </a:r>
            <a:r>
              <a:rPr lang="en-US" sz="3200" i="1" dirty="0" smtClean="0">
                <a:solidFill>
                  <a:srgbClr val="00FFFF"/>
                </a:solidFill>
              </a:rPr>
              <a:t>die anti</a:t>
            </a:r>
            <a:r>
              <a:rPr lang="en-US" sz="3200" i="1" dirty="0">
                <a:solidFill>
                  <a:srgbClr val="00FFFF"/>
                </a:solidFill>
              </a:rPr>
              <a:t>-</a:t>
            </a:r>
            <a:r>
              <a:rPr lang="en-US" sz="3200" i="1" dirty="0" err="1" smtClean="0">
                <a:solidFill>
                  <a:srgbClr val="00FFFF"/>
                </a:solidFill>
              </a:rPr>
              <a:t>kloomele</a:t>
            </a:r>
            <a:r>
              <a:rPr lang="en-US" sz="3200" i="1" dirty="0" smtClean="0">
                <a:solidFill>
                  <a:srgbClr val="00FFFF"/>
                </a:solidFill>
              </a:rPr>
              <a:t>?” 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Riek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9777" y="510165"/>
            <a:ext cx="3387916" cy="22989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64432" y="165965"/>
            <a:ext cx="1786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Rika (</a:t>
            </a:r>
            <a:r>
              <a:rPr lang="en-US" sz="1200" b="1" dirty="0" err="1" smtClean="0">
                <a:solidFill>
                  <a:schemeClr val="bg1"/>
                </a:solidFill>
              </a:rPr>
              <a:t>antimaterie</a:t>
            </a:r>
            <a:r>
              <a:rPr lang="en-US" sz="1200" b="1" dirty="0" smtClean="0">
                <a:solidFill>
                  <a:schemeClr val="bg1"/>
                </a:solidFill>
              </a:rPr>
              <a:t>??)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860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414" y="0"/>
            <a:ext cx="8382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289634" y="609600"/>
            <a:ext cx="19435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B3"/>
                </a:solidFill>
                <a:latin typeface="Verdana" pitchFamily="-105" charset="0"/>
              </a:rPr>
              <a:t>A</a:t>
            </a:r>
            <a:r>
              <a:rPr lang="nl-NL" sz="2400" dirty="0" smtClean="0">
                <a:solidFill>
                  <a:srgbClr val="FFFFB3"/>
                </a:solidFill>
                <a:latin typeface="Verdana" pitchFamily="-105" charset="0"/>
              </a:rPr>
              <a:t>stronomie</a:t>
            </a:r>
            <a:endParaRPr lang="nl-NL" sz="2400" dirty="0">
              <a:solidFill>
                <a:srgbClr val="FFFFB3"/>
              </a:solidFill>
              <a:latin typeface="Verdana" pitchFamily="-105" charset="0"/>
            </a:endParaRP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651370" y="504848"/>
            <a:ext cx="16366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 dirty="0" err="1" smtClean="0">
                <a:solidFill>
                  <a:srgbClr val="FFFFB3"/>
                </a:solidFill>
                <a:latin typeface="Verdana" pitchFamily="-105" charset="0"/>
              </a:rPr>
              <a:t>Deeltjes-fysica</a:t>
            </a:r>
            <a:endParaRPr lang="nl-NL" sz="2400" dirty="0">
              <a:solidFill>
                <a:srgbClr val="FFFFB3"/>
              </a:solidFill>
              <a:latin typeface="Verdana" pitchFamily="-105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3605" y="2946159"/>
            <a:ext cx="544872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D6FFFC"/>
                </a:solidFill>
              </a:rPr>
              <a:t>“</a:t>
            </a:r>
            <a:r>
              <a:rPr lang="en-US" b="1" i="1" dirty="0" err="1" smtClean="0">
                <a:solidFill>
                  <a:srgbClr val="D6FFFC"/>
                </a:solidFill>
              </a:rPr>
              <a:t>Nieuwe</a:t>
            </a:r>
            <a:r>
              <a:rPr lang="en-US" b="1" i="1" dirty="0" smtClean="0">
                <a:solidFill>
                  <a:srgbClr val="D6FFFC"/>
                </a:solidFill>
              </a:rPr>
              <a:t> </a:t>
            </a:r>
            <a:r>
              <a:rPr lang="en-US" b="1" i="1" dirty="0" err="1" smtClean="0">
                <a:solidFill>
                  <a:srgbClr val="D6FFFC"/>
                </a:solidFill>
              </a:rPr>
              <a:t>Fysica</a:t>
            </a:r>
            <a:r>
              <a:rPr lang="en-US" b="1" i="1" dirty="0" smtClean="0">
                <a:solidFill>
                  <a:srgbClr val="D6FFFC"/>
                </a:solidFill>
              </a:rPr>
              <a:t>”?</a:t>
            </a:r>
          </a:p>
          <a:p>
            <a:pPr algn="ctr"/>
            <a:r>
              <a:rPr lang="en-US" sz="2200" b="1" i="1" dirty="0" smtClean="0">
                <a:solidFill>
                  <a:srgbClr val="D6FFFC"/>
                </a:solidFill>
              </a:rPr>
              <a:t>(</a:t>
            </a:r>
            <a:r>
              <a:rPr lang="en-US" sz="2200" b="1" i="1" dirty="0" err="1" smtClean="0">
                <a:solidFill>
                  <a:srgbClr val="D6FFFC"/>
                </a:solidFill>
              </a:rPr>
              <a:t>Fysica</a:t>
            </a:r>
            <a:r>
              <a:rPr lang="en-US" sz="2200" b="1" i="1" dirty="0" smtClean="0">
                <a:solidFill>
                  <a:srgbClr val="D6FFFC"/>
                </a:solidFill>
              </a:rPr>
              <a:t> </a:t>
            </a:r>
            <a:r>
              <a:rPr lang="en-US" sz="2200" b="1" i="1" dirty="0" err="1" smtClean="0">
                <a:solidFill>
                  <a:srgbClr val="D6FFFC"/>
                </a:solidFill>
              </a:rPr>
              <a:t>voorbij</a:t>
            </a:r>
            <a:r>
              <a:rPr lang="en-US" sz="2200" b="1" i="1" dirty="0" smtClean="0">
                <a:solidFill>
                  <a:srgbClr val="D6FFFC"/>
                </a:solidFill>
              </a:rPr>
              <a:t> het </a:t>
            </a:r>
            <a:r>
              <a:rPr lang="en-US" sz="2200" b="1" i="1" dirty="0" err="1" smtClean="0">
                <a:solidFill>
                  <a:srgbClr val="D6FFFC"/>
                </a:solidFill>
              </a:rPr>
              <a:t>Standaardmodel</a:t>
            </a:r>
            <a:r>
              <a:rPr lang="en-US" sz="2200" b="1" i="1" dirty="0" smtClean="0">
                <a:solidFill>
                  <a:schemeClr val="bg1"/>
                </a:solidFill>
              </a:rPr>
              <a:t>)</a:t>
            </a:r>
            <a:endParaRPr lang="en-US" sz="2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5789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64590" name="Picture 14" descr="dira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888" y="2838450"/>
            <a:ext cx="3403600" cy="3268663"/>
          </a:xfrm>
          <a:prstGeom prst="rect">
            <a:avLst/>
          </a:prstGeom>
          <a:noFill/>
        </p:spPr>
      </p:pic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Fysica</a:t>
            </a:r>
            <a:r>
              <a:rPr lang="en-US" dirty="0" smtClean="0"/>
              <a:t> van </a:t>
            </a:r>
            <a:r>
              <a:rPr lang="en-US" dirty="0" err="1" smtClean="0"/>
              <a:t>elementaire</a:t>
            </a:r>
            <a:r>
              <a:rPr lang="en-US" dirty="0" smtClean="0"/>
              <a:t> </a:t>
            </a:r>
            <a:r>
              <a:rPr lang="en-US" dirty="0" err="1"/>
              <a:t>deeltjes</a:t>
            </a:r>
            <a:endParaRPr lang="en-US" dirty="0"/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582" y="715963"/>
            <a:ext cx="5576888" cy="22256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 err="1"/>
              <a:t>Revoluties</a:t>
            </a:r>
            <a:r>
              <a:rPr lang="en-US" sz="2600" dirty="0"/>
              <a:t> begin </a:t>
            </a:r>
            <a:r>
              <a:rPr lang="en-US" sz="2600" dirty="0" err="1"/>
              <a:t>vorige</a:t>
            </a:r>
            <a:r>
              <a:rPr lang="en-US" sz="2600" dirty="0"/>
              <a:t> </a:t>
            </a:r>
            <a:r>
              <a:rPr lang="en-US" sz="2600" dirty="0" err="1"/>
              <a:t>eeuw</a:t>
            </a:r>
            <a:r>
              <a:rPr lang="en-US" sz="2600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dirty="0" err="1">
                <a:solidFill>
                  <a:srgbClr val="66FFFF"/>
                </a:solidFill>
              </a:rPr>
              <a:t>Relativiteitstheorie</a:t>
            </a:r>
            <a:r>
              <a:rPr lang="en-US" dirty="0">
                <a:solidFill>
                  <a:srgbClr val="66FFFF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Quantum </a:t>
            </a:r>
            <a:r>
              <a:rPr lang="en-US" dirty="0" err="1">
                <a:solidFill>
                  <a:srgbClr val="66FFFF"/>
                </a:solidFill>
              </a:rPr>
              <a:t>Mechanica</a:t>
            </a:r>
            <a:r>
              <a:rPr lang="en-US" dirty="0"/>
              <a:t> 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Paul Dirac: </a:t>
            </a:r>
            <a:r>
              <a:rPr lang="en-US" sz="2600" dirty="0" err="1"/>
              <a:t>relativistische</a:t>
            </a:r>
            <a:r>
              <a:rPr lang="en-US" sz="2600" dirty="0" smtClean="0"/>
              <a:t> </a:t>
            </a:r>
          </a:p>
          <a:p>
            <a:pPr>
              <a:lnSpc>
                <a:spcPct val="90000"/>
              </a:lnSpc>
              <a:buNone/>
            </a:pPr>
            <a:r>
              <a:rPr lang="en-US" sz="2600" dirty="0" smtClean="0"/>
              <a:t>			  quantum </a:t>
            </a:r>
            <a:r>
              <a:rPr lang="en-US" sz="2600" dirty="0" err="1"/>
              <a:t>theorie</a:t>
            </a:r>
            <a:r>
              <a:rPr lang="en-US" sz="2600" dirty="0"/>
              <a:t>! 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2724" y="2828312"/>
            <a:ext cx="4238981" cy="4007464"/>
            <a:chOff x="3168" y="624"/>
            <a:chExt cx="2160" cy="1947"/>
          </a:xfrm>
        </p:grpSpPr>
        <p:pic>
          <p:nvPicPr>
            <p:cNvPr id="664581" name="Picture 5" descr="DiracCom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68" y="624"/>
              <a:ext cx="2160" cy="1598"/>
            </a:xfrm>
            <a:prstGeom prst="rect">
              <a:avLst/>
            </a:prstGeom>
            <a:noFill/>
          </p:spPr>
        </p:pic>
        <p:sp>
          <p:nvSpPr>
            <p:cNvPr id="664582" name="Text Box 6"/>
            <p:cNvSpPr txBox="1">
              <a:spLocks noChangeArrowheads="1"/>
            </p:cNvSpPr>
            <p:nvPr/>
          </p:nvSpPr>
          <p:spPr bwMode="auto">
            <a:xfrm>
              <a:off x="3456" y="2352"/>
              <a:ext cx="454" cy="218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chemeClr val="accent2"/>
                  </a:solidFill>
                  <a:latin typeface="Times New Roman" pitchFamily="18" charset="0"/>
                </a:rPr>
                <a:t>Dirac</a:t>
              </a:r>
            </a:p>
          </p:txBody>
        </p:sp>
        <p:sp>
          <p:nvSpPr>
            <p:cNvPr id="664583" name="Text Box 7"/>
            <p:cNvSpPr txBox="1">
              <a:spLocks noChangeArrowheads="1"/>
            </p:cNvSpPr>
            <p:nvPr/>
          </p:nvSpPr>
          <p:spPr bwMode="auto">
            <a:xfrm>
              <a:off x="4368" y="2352"/>
              <a:ext cx="883" cy="21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FFFF00"/>
                  </a:solidFill>
                  <a:latin typeface="Times New Roman" pitchFamily="18" charset="0"/>
                </a:rPr>
                <a:t>AntiDirac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621338" y="814388"/>
            <a:ext cx="3362325" cy="3035300"/>
            <a:chOff x="3142" y="983"/>
            <a:chExt cx="2801" cy="2408"/>
          </a:xfrm>
        </p:grpSpPr>
        <p:sp>
          <p:nvSpPr>
            <p:cNvPr id="664585" name="Rectangle 9"/>
            <p:cNvSpPr>
              <a:spLocks noChangeArrowheads="1"/>
            </p:cNvSpPr>
            <p:nvPr/>
          </p:nvSpPr>
          <p:spPr bwMode="auto">
            <a:xfrm>
              <a:off x="3142" y="983"/>
              <a:ext cx="2801" cy="240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pic>
          <p:nvPicPr>
            <p:cNvPr id="664586" name="Picture 10" descr="dirac_plaqu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67" y="1014"/>
              <a:ext cx="2755" cy="2343"/>
            </a:xfrm>
            <a:prstGeom prst="rect">
              <a:avLst/>
            </a:prstGeom>
            <a:noFill/>
          </p:spPr>
        </p:pic>
      </p:grpSp>
      <p:sp>
        <p:nvSpPr>
          <p:cNvPr id="664588" name="Text Box 12"/>
          <p:cNvSpPr txBox="1">
            <a:spLocks noChangeArrowheads="1"/>
          </p:cNvSpPr>
          <p:nvPr/>
        </p:nvSpPr>
        <p:spPr bwMode="auto">
          <a:xfrm>
            <a:off x="5276850" y="4873625"/>
            <a:ext cx="3484247" cy="15696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 dirty="0" err="1"/>
              <a:t>Voorspelling</a:t>
            </a:r>
            <a:r>
              <a:rPr lang="en-US" sz="2400" u="sng" dirty="0"/>
              <a:t> Dirac 1928:</a:t>
            </a:r>
          </a:p>
          <a:p>
            <a:r>
              <a:rPr lang="en-US" sz="2400" dirty="0" err="1">
                <a:solidFill>
                  <a:srgbClr val="66FFFF"/>
                </a:solidFill>
              </a:rPr>
              <a:t>Voor</a:t>
            </a:r>
            <a:r>
              <a:rPr lang="en-US" sz="2400" dirty="0">
                <a:solidFill>
                  <a:srgbClr val="66FFFF"/>
                </a:solidFill>
              </a:rPr>
              <a:t> elk </a:t>
            </a:r>
            <a:r>
              <a:rPr lang="en-US" sz="2400" dirty="0" err="1">
                <a:solidFill>
                  <a:srgbClr val="66FFFF"/>
                </a:solidFill>
              </a:rPr>
              <a:t>materie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>
                <a:solidFill>
                  <a:srgbClr val="66FFFF"/>
                </a:solidFill>
              </a:rPr>
              <a:t>deeltje</a:t>
            </a:r>
            <a:endParaRPr lang="en-US" sz="2400" dirty="0">
              <a:solidFill>
                <a:srgbClr val="66FFFF"/>
              </a:solidFill>
            </a:endParaRPr>
          </a:p>
          <a:p>
            <a:r>
              <a:rPr lang="en-US" sz="2400" dirty="0" err="1">
                <a:solidFill>
                  <a:srgbClr val="66FFFF"/>
                </a:solidFill>
              </a:rPr>
              <a:t>bestaat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>
                <a:solidFill>
                  <a:srgbClr val="66FFFF"/>
                </a:solidFill>
              </a:rPr>
              <a:t>een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antimaterie</a:t>
            </a:r>
            <a:endParaRPr lang="en-US" sz="2400" dirty="0" smtClean="0">
              <a:solidFill>
                <a:srgbClr val="66FFFF"/>
              </a:solidFill>
            </a:endParaRPr>
          </a:p>
          <a:p>
            <a:r>
              <a:rPr lang="en-US" sz="2400" dirty="0" err="1">
                <a:solidFill>
                  <a:srgbClr val="66FFFF"/>
                </a:solidFill>
              </a:rPr>
              <a:t>d</a:t>
            </a:r>
            <a:r>
              <a:rPr lang="en-US" sz="2400" dirty="0" err="1" smtClean="0">
                <a:solidFill>
                  <a:srgbClr val="66FFFF"/>
                </a:solidFill>
              </a:rPr>
              <a:t>eeltje</a:t>
            </a:r>
            <a:r>
              <a:rPr lang="en-US" sz="2400" dirty="0">
                <a:solidFill>
                  <a:srgbClr val="66FFFF"/>
                </a:solidFill>
              </a:rPr>
              <a:t>!</a:t>
            </a:r>
          </a:p>
        </p:txBody>
      </p:sp>
      <p:sp>
        <p:nvSpPr>
          <p:cNvPr id="664589" name="Text Box 13"/>
          <p:cNvSpPr txBox="1">
            <a:spLocks noChangeArrowheads="1"/>
          </p:cNvSpPr>
          <p:nvPr/>
        </p:nvSpPr>
        <p:spPr bwMode="auto">
          <a:xfrm>
            <a:off x="6008688" y="3879850"/>
            <a:ext cx="2527300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9900"/>
                </a:solidFill>
              </a:rPr>
              <a:t>(Westminster abbey)</a:t>
            </a:r>
          </a:p>
        </p:txBody>
      </p:sp>
      <p:sp>
        <p:nvSpPr>
          <p:cNvPr id="664591" name="AutoShape 15"/>
          <p:cNvSpPr>
            <a:spLocks noChangeArrowheads="1"/>
          </p:cNvSpPr>
          <p:nvPr/>
        </p:nvSpPr>
        <p:spPr bwMode="auto">
          <a:xfrm rot="1022278">
            <a:off x="4395788" y="4549775"/>
            <a:ext cx="841375" cy="485775"/>
          </a:xfrm>
          <a:prstGeom prst="rightArrow">
            <a:avLst>
              <a:gd name="adj1" fmla="val 50000"/>
              <a:gd name="adj2" fmla="val 43301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87014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458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7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36571" cy="589643"/>
          </a:xfrm>
        </p:spPr>
        <p:txBody>
          <a:bodyPr/>
          <a:lstStyle/>
          <a:p>
            <a:pPr algn="l"/>
            <a:r>
              <a:rPr lang="en-US" sz="2000" b="0" dirty="0" smtClean="0"/>
              <a:t>1928: Dirac </a:t>
            </a:r>
            <a:r>
              <a:rPr lang="en-US" sz="2000" b="0" dirty="0" err="1" smtClean="0"/>
              <a:t>voorspelt</a:t>
            </a:r>
            <a:r>
              <a:rPr lang="en-US" sz="2000" b="0" dirty="0" smtClean="0"/>
              <a:t> anti-</a:t>
            </a:r>
            <a:r>
              <a:rPr lang="en-US" sz="2000" b="0" dirty="0" err="1" smtClean="0"/>
              <a:t>deeltjes</a:t>
            </a:r>
            <a:endParaRPr lang="en-US" sz="2000" b="0" dirty="0"/>
          </a:p>
        </p:txBody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5150" y="4747533"/>
            <a:ext cx="4471988" cy="12940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Anderson </a:t>
            </a:r>
            <a:r>
              <a:rPr lang="en-US" sz="2400" dirty="0" err="1"/>
              <a:t>zag</a:t>
            </a:r>
            <a:r>
              <a:rPr lang="en-US" sz="2400" dirty="0"/>
              <a:t>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 smtClean="0"/>
              <a:t>elektron</a:t>
            </a:r>
            <a:r>
              <a:rPr lang="en-US" sz="2400" dirty="0" smtClean="0"/>
              <a:t> </a:t>
            </a:r>
            <a:r>
              <a:rPr lang="en-US" sz="2400" dirty="0"/>
              <a:t>met “</a:t>
            </a:r>
            <a:r>
              <a:rPr lang="en-US" sz="2400" dirty="0" err="1"/>
              <a:t>verkeerde</a:t>
            </a:r>
            <a:r>
              <a:rPr lang="en-US" sz="2400" dirty="0"/>
              <a:t>” lading: </a:t>
            </a:r>
            <a:r>
              <a:rPr lang="en-US" sz="2400" dirty="0" err="1"/>
              <a:t>e</a:t>
            </a:r>
            <a:r>
              <a:rPr lang="en-US" sz="2400" baseline="30000" dirty="0"/>
              <a:t>+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err="1">
                <a:solidFill>
                  <a:srgbClr val="66FFFF"/>
                </a:solidFill>
              </a:rPr>
              <a:t>Registratie</a:t>
            </a:r>
            <a:r>
              <a:rPr lang="en-US" sz="2400" dirty="0">
                <a:solidFill>
                  <a:srgbClr val="66FFFF"/>
                </a:solidFill>
              </a:rPr>
              <a:t> in </a:t>
            </a:r>
            <a:r>
              <a:rPr lang="en-US" sz="2400" dirty="0" err="1">
                <a:solidFill>
                  <a:srgbClr val="66FFFF"/>
                </a:solidFill>
              </a:rPr>
              <a:t>een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nevelvat</a:t>
            </a:r>
            <a:endParaRPr lang="en-US" sz="2400" dirty="0">
              <a:solidFill>
                <a:srgbClr val="66FFFF"/>
              </a:solidFill>
            </a:endParaRPr>
          </a:p>
        </p:txBody>
      </p:sp>
      <p:pic>
        <p:nvPicPr>
          <p:cNvPr id="677892" name="Picture 4" descr="ANDERSON"/>
          <p:cNvPicPr>
            <a:picLocks noChangeAspect="1" noChangeArrowheads="1"/>
          </p:cNvPicPr>
          <p:nvPr/>
        </p:nvPicPr>
        <p:blipFill>
          <a:blip r:embed="rId3" cstate="print"/>
          <a:srcRect l="6320" r="1263" b="2197"/>
          <a:stretch>
            <a:fillRect/>
          </a:stretch>
        </p:blipFill>
        <p:spPr bwMode="auto">
          <a:xfrm>
            <a:off x="4027713" y="553599"/>
            <a:ext cx="4908550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7893" name="Picture 5" descr="1926_tran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19" y="3775359"/>
            <a:ext cx="3020786" cy="3082641"/>
          </a:xfrm>
          <a:prstGeom prst="rect">
            <a:avLst/>
          </a:prstGeom>
          <a:noFill/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aul+dirac.bm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706" y="567885"/>
            <a:ext cx="3571875" cy="3200400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90361" y="-90710"/>
            <a:ext cx="446314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1932: Anderson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ontdekt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anti-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elektron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727328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7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De elementaire deeltjes</a:t>
            </a:r>
          </a:p>
        </p:txBody>
      </p:sp>
      <p:sp>
        <p:nvSpPr>
          <p:cNvPr id="674819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74820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74821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74822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74823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74825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26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74828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29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74831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2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74834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5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74837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8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74840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41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74842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74843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74844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74846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47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74849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0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74852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3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74855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6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74858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9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74861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62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7486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7486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74865" name="Text Box 49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7486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</p:spTree>
    <p:extLst>
      <p:ext uri="{BB962C8B-B14F-4D97-AF65-F5344CB8AC3E}">
        <p14:creationId xmlns:p14="http://schemas.microsoft.com/office/powerpoint/2010/main" val="15239843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4572000" y="-106363"/>
            <a:ext cx="4806950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De element</a:t>
            </a:r>
            <a:r>
              <a:rPr lang="en-US">
                <a:solidFill>
                  <a:srgbClr val="000099"/>
                </a:solidFill>
              </a:rPr>
              <a:t>aire deeltjes</a:t>
            </a: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4606925" y="150812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-</a:t>
            </a:r>
            <a:r>
              <a:rPr lang="en-US" sz="2400">
                <a:solidFill>
                  <a:srgbClr val="000099"/>
                </a:solidFill>
              </a:rPr>
              <a:t>2/3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4538663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4667250" y="3994150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4787900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99"/>
                </a:solidFill>
              </a:rPr>
              <a:t>0</a:t>
            </a:r>
            <a:r>
              <a:rPr lang="en-US">
                <a:solidFill>
                  <a:srgbClr val="000099"/>
                </a:solidFill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5865813" y="1492250"/>
            <a:ext cx="546100" cy="531813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5899150" y="1443038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3200" b="1">
                <a:solidFill>
                  <a:srgbClr val="990033"/>
                </a:solidFill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5857875" y="2327275"/>
            <a:ext cx="546100" cy="592138"/>
            <a:chOff x="301" y="1473"/>
            <a:chExt cx="344" cy="37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6673850" y="1452563"/>
            <a:ext cx="546100" cy="581025"/>
            <a:chOff x="860" y="868"/>
            <a:chExt cx="344" cy="366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6672263" y="2343150"/>
            <a:ext cx="546100" cy="579438"/>
            <a:chOff x="877" y="1474"/>
            <a:chExt cx="344" cy="365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7491413" y="1484313"/>
            <a:ext cx="546100" cy="579437"/>
            <a:chOff x="1438" y="897"/>
            <a:chExt cx="344" cy="365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7483475" y="2368550"/>
            <a:ext cx="546100" cy="579438"/>
            <a:chOff x="1442" y="1472"/>
            <a:chExt cx="344" cy="365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5870575" y="3978275"/>
            <a:ext cx="546100" cy="581025"/>
            <a:chOff x="317" y="2431"/>
            <a:chExt cx="344" cy="366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7535863" y="3971925"/>
            <a:ext cx="546100" cy="579438"/>
            <a:chOff x="1447" y="2436"/>
            <a:chExt cx="344" cy="365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6710363" y="3976688"/>
            <a:ext cx="546100" cy="584200"/>
            <a:chOff x="873" y="2421"/>
            <a:chExt cx="344" cy="368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5832475" y="4725988"/>
            <a:ext cx="587375" cy="665162"/>
            <a:chOff x="311" y="2983"/>
            <a:chExt cx="370" cy="419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6678613" y="4732338"/>
            <a:ext cx="576262" cy="668337"/>
            <a:chOff x="880" y="2969"/>
            <a:chExt cx="363" cy="421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7540625" y="4732338"/>
            <a:ext cx="552450" cy="677862"/>
            <a:chOff x="1450" y="2969"/>
            <a:chExt cx="348" cy="427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6035675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6827838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7635875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6035675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6842125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7666038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5989638" y="4114800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6873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7726363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5973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6858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7650163" y="4983163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6076950" y="5883275"/>
            <a:ext cx="2430463" cy="617538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99"/>
                </a:solidFill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4624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>
                <a:solidFill>
                  <a:srgbClr val="000099"/>
                </a:solidFill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7434263" y="8572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5999163" y="860425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6696075" y="847725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92247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6881813" y="0"/>
            <a:ext cx="2286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-104" charset="0"/>
            </a:endParaRPr>
          </a:p>
        </p:txBody>
      </p:sp>
      <p:pic>
        <p:nvPicPr>
          <p:cNvPr id="178179" name="Picture 3" descr="einstein_mat_antim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3200" y="0"/>
            <a:ext cx="614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945188" y="-39688"/>
            <a:ext cx="3275012" cy="6810376"/>
            <a:chOff x="3730" y="-25"/>
            <a:chExt cx="2063" cy="4290"/>
          </a:xfrm>
        </p:grpSpPr>
        <p:sp>
          <p:nvSpPr>
            <p:cNvPr id="178200" name="Text Box 5"/>
            <p:cNvSpPr txBox="1">
              <a:spLocks noChangeArrowheads="1"/>
            </p:cNvSpPr>
            <p:nvPr/>
          </p:nvSpPr>
          <p:spPr bwMode="auto">
            <a:xfrm>
              <a:off x="3730" y="-25"/>
              <a:ext cx="2006" cy="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800" i="1" u="sng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  <a:r>
                <a:rPr lang="nl-NL" sz="3800" u="sng">
                  <a:solidFill>
                    <a:srgbClr val="000000"/>
                  </a:solidFill>
                  <a:latin typeface="Verdana" pitchFamily="-104" charset="0"/>
                </a:rPr>
                <a:t>-materie</a:t>
              </a:r>
            </a:p>
          </p:txBody>
        </p:sp>
        <p:sp>
          <p:nvSpPr>
            <p:cNvPr id="178201" name="Text Box 6"/>
            <p:cNvSpPr txBox="1">
              <a:spLocks noChangeArrowheads="1"/>
            </p:cNvSpPr>
            <p:nvPr/>
          </p:nvSpPr>
          <p:spPr bwMode="auto">
            <a:xfrm>
              <a:off x="4820" y="672"/>
              <a:ext cx="973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elektron</a:t>
              </a:r>
            </a:p>
          </p:txBody>
        </p:sp>
        <p:sp>
          <p:nvSpPr>
            <p:cNvPr id="178202" name="Text Box 7"/>
            <p:cNvSpPr txBox="1">
              <a:spLocks noChangeArrowheads="1"/>
            </p:cNvSpPr>
            <p:nvPr/>
          </p:nvSpPr>
          <p:spPr bwMode="auto">
            <a:xfrm>
              <a:off x="4896" y="2133"/>
              <a:ext cx="823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quarks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4953" y="2662"/>
              <a:ext cx="705" cy="799"/>
              <a:chOff x="751" y="1688"/>
              <a:chExt cx="705" cy="799"/>
            </a:xfrm>
          </p:grpSpPr>
          <p:sp>
            <p:nvSpPr>
              <p:cNvPr id="178212" name="Oval 9"/>
              <p:cNvSpPr>
                <a:spLocks noChangeArrowheads="1"/>
              </p:cNvSpPr>
              <p:nvPr/>
            </p:nvSpPr>
            <p:spPr bwMode="auto">
              <a:xfrm flipV="1">
                <a:off x="751" y="1767"/>
                <a:ext cx="705" cy="720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13" name="Text Box 10"/>
              <p:cNvSpPr txBox="1">
                <a:spLocks noChangeArrowheads="1"/>
              </p:cNvSpPr>
              <p:nvPr/>
            </p:nvSpPr>
            <p:spPr bwMode="auto">
              <a:xfrm>
                <a:off x="878" y="1688"/>
                <a:ext cx="450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u</a:t>
                </a:r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4953" y="3498"/>
              <a:ext cx="705" cy="767"/>
              <a:chOff x="751" y="2524"/>
              <a:chExt cx="705" cy="767"/>
            </a:xfrm>
          </p:grpSpPr>
          <p:sp>
            <p:nvSpPr>
              <p:cNvPr id="178210" name="Oval 12"/>
              <p:cNvSpPr>
                <a:spLocks noChangeArrowheads="1"/>
              </p:cNvSpPr>
              <p:nvPr/>
            </p:nvSpPr>
            <p:spPr bwMode="auto">
              <a:xfrm flipV="1">
                <a:off x="751" y="2569"/>
                <a:ext cx="705" cy="722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11" name="Text Box 13"/>
              <p:cNvSpPr txBox="1">
                <a:spLocks noChangeArrowheads="1"/>
              </p:cNvSpPr>
              <p:nvPr/>
            </p:nvSpPr>
            <p:spPr bwMode="auto">
              <a:xfrm>
                <a:off x="881" y="2524"/>
                <a:ext cx="445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d</a:t>
                </a: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4954" y="1245"/>
              <a:ext cx="704" cy="764"/>
              <a:chOff x="751" y="3329"/>
              <a:chExt cx="704" cy="764"/>
            </a:xfrm>
          </p:grpSpPr>
          <p:sp>
            <p:nvSpPr>
              <p:cNvPr id="178208" name="Oval 15"/>
              <p:cNvSpPr>
                <a:spLocks noChangeArrowheads="1"/>
              </p:cNvSpPr>
              <p:nvPr/>
            </p:nvSpPr>
            <p:spPr bwMode="auto">
              <a:xfrm flipV="1">
                <a:off x="751" y="3373"/>
                <a:ext cx="704" cy="720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09" name="Text Box 16"/>
              <p:cNvSpPr txBox="1">
                <a:spLocks noChangeArrowheads="1"/>
              </p:cNvSpPr>
              <p:nvPr/>
            </p:nvSpPr>
            <p:spPr bwMode="auto">
              <a:xfrm>
                <a:off x="888" y="3329"/>
                <a:ext cx="431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e</a:t>
                </a:r>
              </a:p>
            </p:txBody>
          </p:sp>
        </p:grpSp>
        <p:sp>
          <p:nvSpPr>
            <p:cNvPr id="178206" name="Text Box 17"/>
            <p:cNvSpPr txBox="1">
              <a:spLocks noChangeArrowheads="1"/>
            </p:cNvSpPr>
            <p:nvPr/>
          </p:nvSpPr>
          <p:spPr bwMode="auto">
            <a:xfrm>
              <a:off x="4480" y="2832"/>
              <a:ext cx="512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up</a:t>
              </a:r>
            </a:p>
          </p:txBody>
        </p:sp>
        <p:sp>
          <p:nvSpPr>
            <p:cNvPr id="178207" name="Text Box 18"/>
            <p:cNvSpPr txBox="1">
              <a:spLocks noChangeArrowheads="1"/>
            </p:cNvSpPr>
            <p:nvPr/>
          </p:nvSpPr>
          <p:spPr bwMode="auto">
            <a:xfrm>
              <a:off x="4320" y="3648"/>
              <a:ext cx="674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down</a:t>
              </a: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4572000" y="0"/>
            <a:ext cx="4572000" cy="6934200"/>
            <a:chOff x="2880" y="0"/>
            <a:chExt cx="2880" cy="4368"/>
          </a:xfrm>
        </p:grpSpPr>
        <p:pic>
          <p:nvPicPr>
            <p:cNvPr id="178198" name="Picture 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0" y="0"/>
              <a:ext cx="1917" cy="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8199" name="Rectangle 21"/>
            <p:cNvSpPr>
              <a:spLocks noChangeArrowheads="1"/>
            </p:cNvSpPr>
            <p:nvPr/>
          </p:nvSpPr>
          <p:spPr bwMode="auto">
            <a:xfrm>
              <a:off x="4656" y="0"/>
              <a:ext cx="1104" cy="432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</p:grpSp>
      <p:sp>
        <p:nvSpPr>
          <p:cNvPr id="178182" name="Text Box 22"/>
          <p:cNvSpPr txBox="1">
            <a:spLocks noChangeArrowheads="1"/>
          </p:cNvSpPr>
          <p:nvPr/>
        </p:nvSpPr>
        <p:spPr bwMode="auto">
          <a:xfrm>
            <a:off x="76200" y="-39688"/>
            <a:ext cx="183363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800" u="sng" dirty="0" smtClean="0">
                <a:solidFill>
                  <a:srgbClr val="FFFFFF"/>
                </a:solidFill>
                <a:latin typeface="Verdana" pitchFamily="-104" charset="0"/>
              </a:rPr>
              <a:t>matter</a:t>
            </a:r>
            <a:endParaRPr lang="nl-NL" sz="3800" u="sng" dirty="0">
              <a:solidFill>
                <a:srgbClr val="FFFFFF"/>
              </a:solidFill>
              <a:latin typeface="Verdana" pitchFamily="-104" charset="0"/>
            </a:endParaRPr>
          </a:p>
        </p:txBody>
      </p: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0" y="1458913"/>
            <a:ext cx="2365375" cy="5322887"/>
            <a:chOff x="0" y="919"/>
            <a:chExt cx="1490" cy="3353"/>
          </a:xfrm>
        </p:grpSpPr>
        <p:sp>
          <p:nvSpPr>
            <p:cNvPr id="178185" name="Text Box 24"/>
            <p:cNvSpPr txBox="1">
              <a:spLocks noChangeArrowheads="1"/>
            </p:cNvSpPr>
            <p:nvPr/>
          </p:nvSpPr>
          <p:spPr bwMode="auto">
            <a:xfrm>
              <a:off x="0" y="919"/>
              <a:ext cx="966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 dirty="0" err="1" smtClean="0">
                  <a:solidFill>
                    <a:srgbClr val="FFFFFF"/>
                  </a:solidFill>
                  <a:latin typeface="Verdana" pitchFamily="-104" charset="0"/>
                </a:rPr>
                <a:t>electron</a:t>
              </a:r>
              <a:endParaRPr lang="nl-NL" sz="2600" dirty="0">
                <a:solidFill>
                  <a:srgbClr val="FFFFFF"/>
                </a:solidFill>
                <a:latin typeface="Verdana" pitchFamily="-104" charset="0"/>
              </a:endParaRPr>
            </a:p>
          </p:txBody>
        </p:sp>
        <p:sp>
          <p:nvSpPr>
            <p:cNvPr id="178186" name="Text Box 25"/>
            <p:cNvSpPr txBox="1">
              <a:spLocks noChangeArrowheads="1"/>
            </p:cNvSpPr>
            <p:nvPr/>
          </p:nvSpPr>
          <p:spPr bwMode="auto">
            <a:xfrm>
              <a:off x="75" y="2380"/>
              <a:ext cx="823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quarks</a:t>
              </a:r>
            </a:p>
          </p:txBody>
        </p: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133" y="2669"/>
              <a:ext cx="705" cy="799"/>
              <a:chOff x="751" y="1688"/>
              <a:chExt cx="705" cy="799"/>
            </a:xfrm>
          </p:grpSpPr>
          <p:sp>
            <p:nvSpPr>
              <p:cNvPr id="178196" name="Oval 27"/>
              <p:cNvSpPr>
                <a:spLocks noChangeArrowheads="1"/>
              </p:cNvSpPr>
              <p:nvPr/>
            </p:nvSpPr>
            <p:spPr bwMode="auto">
              <a:xfrm flipV="1">
                <a:off x="751" y="1767"/>
                <a:ext cx="705" cy="72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7" name="Text Box 28"/>
              <p:cNvSpPr txBox="1">
                <a:spLocks noChangeArrowheads="1"/>
              </p:cNvSpPr>
              <p:nvPr/>
            </p:nvSpPr>
            <p:spPr bwMode="auto">
              <a:xfrm>
                <a:off x="878" y="1688"/>
                <a:ext cx="450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u</a:t>
                </a:r>
              </a:p>
            </p:txBody>
          </p:sp>
        </p:grpSp>
        <p:grpSp>
          <p:nvGrpSpPr>
            <p:cNvPr id="9" name="Group 29"/>
            <p:cNvGrpSpPr>
              <a:grpSpLocks/>
            </p:cNvGrpSpPr>
            <p:nvPr/>
          </p:nvGrpSpPr>
          <p:grpSpPr bwMode="auto">
            <a:xfrm>
              <a:off x="133" y="3505"/>
              <a:ext cx="705" cy="767"/>
              <a:chOff x="751" y="2524"/>
              <a:chExt cx="705" cy="767"/>
            </a:xfrm>
          </p:grpSpPr>
          <p:sp>
            <p:nvSpPr>
              <p:cNvPr id="178194" name="Oval 30"/>
              <p:cNvSpPr>
                <a:spLocks noChangeArrowheads="1"/>
              </p:cNvSpPr>
              <p:nvPr/>
            </p:nvSpPr>
            <p:spPr bwMode="auto">
              <a:xfrm flipV="1">
                <a:off x="751" y="2569"/>
                <a:ext cx="705" cy="722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5" name="Text Box 31"/>
              <p:cNvSpPr txBox="1">
                <a:spLocks noChangeArrowheads="1"/>
              </p:cNvSpPr>
              <p:nvPr/>
            </p:nvSpPr>
            <p:spPr bwMode="auto">
              <a:xfrm>
                <a:off x="881" y="2524"/>
                <a:ext cx="445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d</a:t>
                </a:r>
              </a:p>
            </p:txBody>
          </p:sp>
        </p:grpSp>
        <p:grpSp>
          <p:nvGrpSpPr>
            <p:cNvPr id="10" name="Group 32"/>
            <p:cNvGrpSpPr>
              <a:grpSpLocks/>
            </p:cNvGrpSpPr>
            <p:nvPr/>
          </p:nvGrpSpPr>
          <p:grpSpPr bwMode="auto">
            <a:xfrm>
              <a:off x="134" y="1252"/>
              <a:ext cx="704" cy="764"/>
              <a:chOff x="751" y="3329"/>
              <a:chExt cx="704" cy="764"/>
            </a:xfrm>
          </p:grpSpPr>
          <p:sp>
            <p:nvSpPr>
              <p:cNvPr id="178192" name="Oval 33"/>
              <p:cNvSpPr>
                <a:spLocks noChangeArrowheads="1"/>
              </p:cNvSpPr>
              <p:nvPr/>
            </p:nvSpPr>
            <p:spPr bwMode="auto">
              <a:xfrm flipV="1">
                <a:off x="751" y="3373"/>
                <a:ext cx="704" cy="72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3" name="Text Box 34"/>
              <p:cNvSpPr txBox="1">
                <a:spLocks noChangeArrowheads="1"/>
              </p:cNvSpPr>
              <p:nvPr/>
            </p:nvSpPr>
            <p:spPr bwMode="auto">
              <a:xfrm>
                <a:off x="888" y="3329"/>
                <a:ext cx="431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e</a:t>
                </a:r>
              </a:p>
            </p:txBody>
          </p:sp>
        </p:grpSp>
        <p:sp>
          <p:nvSpPr>
            <p:cNvPr id="178190" name="Text Box 35"/>
            <p:cNvSpPr txBox="1">
              <a:spLocks noChangeArrowheads="1"/>
            </p:cNvSpPr>
            <p:nvPr/>
          </p:nvSpPr>
          <p:spPr bwMode="auto">
            <a:xfrm>
              <a:off x="816" y="2908"/>
              <a:ext cx="37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up</a:t>
              </a:r>
            </a:p>
          </p:txBody>
        </p:sp>
        <p:sp>
          <p:nvSpPr>
            <p:cNvPr id="178191" name="Text Box 36"/>
            <p:cNvSpPr txBox="1">
              <a:spLocks noChangeArrowheads="1"/>
            </p:cNvSpPr>
            <p:nvPr/>
          </p:nvSpPr>
          <p:spPr bwMode="auto">
            <a:xfrm>
              <a:off x="816" y="3744"/>
              <a:ext cx="674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down</a:t>
              </a:r>
            </a:p>
          </p:txBody>
        </p:sp>
      </p:grpSp>
      <p:sp>
        <p:nvSpPr>
          <p:cNvPr id="11301" name="Text Box 37"/>
          <p:cNvSpPr txBox="1">
            <a:spLocks noChangeArrowheads="1"/>
          </p:cNvSpPr>
          <p:nvPr/>
        </p:nvSpPr>
        <p:spPr bwMode="auto">
          <a:xfrm>
            <a:off x="7620000" y="1019175"/>
            <a:ext cx="1533525" cy="885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2600">
              <a:solidFill>
                <a:srgbClr val="000000"/>
              </a:solidFill>
              <a:latin typeface="Verdana" pitchFamily="-10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2600">
                <a:solidFill>
                  <a:srgbClr val="000000"/>
                </a:solidFill>
                <a:latin typeface="Verdana" pitchFamily="-104" charset="0"/>
              </a:rPr>
              <a:t>positron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84534" y="4431643"/>
            <a:ext cx="5497168" cy="218521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i="1" dirty="0" err="1" smtClean="0">
                <a:solidFill>
                  <a:schemeClr val="bg1"/>
                </a:solidFill>
              </a:rPr>
              <a:t>Energie</a:t>
            </a:r>
            <a:r>
              <a:rPr lang="en-US" sz="3600" b="1" i="1" dirty="0" smtClean="0">
                <a:solidFill>
                  <a:schemeClr val="bg1"/>
                </a:solidFill>
              </a:rPr>
              <a:t> = </a:t>
            </a:r>
          </a:p>
          <a:p>
            <a:r>
              <a:rPr lang="en-US" sz="3600" b="1" i="1" dirty="0" err="1" smtClean="0">
                <a:solidFill>
                  <a:srgbClr val="3366FF"/>
                </a:solidFill>
              </a:rPr>
              <a:t>Materie</a:t>
            </a:r>
            <a:r>
              <a:rPr lang="en-US" sz="3600" b="1" i="1" dirty="0" smtClean="0">
                <a:solidFill>
                  <a:srgbClr val="00FFFF"/>
                </a:solidFill>
              </a:rPr>
              <a:t> </a:t>
            </a:r>
            <a:r>
              <a:rPr lang="en-US" sz="3600" b="1" i="1" dirty="0" smtClean="0">
                <a:solidFill>
                  <a:schemeClr val="bg1"/>
                </a:solidFill>
              </a:rPr>
              <a:t>+</a:t>
            </a:r>
            <a:r>
              <a:rPr lang="en-US" sz="3600" b="1" i="1" dirty="0" smtClean="0">
                <a:solidFill>
                  <a:srgbClr val="00FFFF"/>
                </a:solidFill>
              </a:rPr>
              <a:t> </a:t>
            </a:r>
            <a:r>
              <a:rPr lang="en-US" sz="3600" b="1" i="1" dirty="0" err="1" smtClean="0">
                <a:solidFill>
                  <a:srgbClr val="FF993E"/>
                </a:solidFill>
              </a:rPr>
              <a:t>Antimaterie</a:t>
            </a:r>
            <a:endParaRPr lang="en-US" sz="3600" b="1" i="1" dirty="0" smtClean="0">
              <a:solidFill>
                <a:srgbClr val="FF993E"/>
              </a:solidFill>
            </a:endParaRPr>
          </a:p>
          <a:p>
            <a:r>
              <a:rPr lang="en-US" sz="6400" b="1" i="1" dirty="0" smtClean="0">
                <a:solidFill>
                  <a:srgbClr val="00FFFF"/>
                </a:solidFill>
              </a:rPr>
              <a:t>    </a:t>
            </a:r>
            <a:r>
              <a:rPr lang="en-US" sz="6400" b="1" i="1" dirty="0" smtClean="0">
                <a:solidFill>
                  <a:schemeClr val="bg1"/>
                </a:solidFill>
              </a:rPr>
              <a:t>E=mc</a:t>
            </a:r>
            <a:r>
              <a:rPr lang="en-US" sz="6400" b="1" i="1" baseline="30000" dirty="0" smtClean="0">
                <a:solidFill>
                  <a:schemeClr val="bg1"/>
                </a:solidFill>
              </a:rPr>
              <a:t>2</a:t>
            </a:r>
            <a:endParaRPr lang="en-US" sz="6400" b="1" i="1" baseline="30000" dirty="0">
              <a:solidFill>
                <a:schemeClr val="bg1"/>
              </a:solidFill>
            </a:endParaRPr>
          </a:p>
        </p:txBody>
      </p:sp>
      <p:pic>
        <p:nvPicPr>
          <p:cNvPr id="39" name="Picture 4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373" y="207085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3252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4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5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6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xit" presetSubtype="0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grpId="8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1" grpId="0" animBg="1"/>
      <p:bldP spid="11301" grpId="1" animBg="1"/>
      <p:bldP spid="11301" grpId="2" animBg="1"/>
      <p:bldP spid="11301" grpId="3" animBg="1"/>
      <p:bldP spid="11301" grpId="4" animBg="1"/>
      <p:bldP spid="11301" grpId="5" animBg="1"/>
      <p:bldP spid="11301" grpId="6" animBg="1"/>
      <p:bldP spid="11301" grpId="7" animBg="1"/>
      <p:bldP spid="11301" grpId="8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antimatt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00" y="1314450"/>
            <a:ext cx="6604000" cy="4229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2777" y="4956254"/>
            <a:ext cx="2447004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Waterstof</a:t>
            </a:r>
            <a:r>
              <a:rPr lang="en-US" sz="2400" dirty="0" smtClean="0"/>
              <a:t> </a:t>
            </a:r>
            <a:r>
              <a:rPr lang="en-US" sz="2400" dirty="0" err="1" smtClean="0"/>
              <a:t>atoom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777025" y="4970595"/>
            <a:ext cx="293602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Antiwaterstof</a:t>
            </a:r>
            <a:r>
              <a:rPr lang="en-US" sz="2400" dirty="0" smtClean="0"/>
              <a:t> </a:t>
            </a:r>
            <a:r>
              <a:rPr lang="en-US" sz="2400" dirty="0" err="1" smtClean="0"/>
              <a:t>atoom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545289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0658" name="Picture 2" descr="dew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7475" y="757238"/>
            <a:ext cx="2632075" cy="3509962"/>
          </a:xfrm>
          <a:prstGeom prst="rect">
            <a:avLst/>
          </a:prstGeom>
          <a:noFill/>
        </p:spPr>
      </p:pic>
      <p:pic>
        <p:nvPicPr>
          <p:cNvPr id="710659" name="Picture 3" descr="morning_CP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87813"/>
            <a:ext cx="3698875" cy="2770187"/>
          </a:xfrm>
          <a:prstGeom prst="rect">
            <a:avLst/>
          </a:prstGeom>
          <a:noFill/>
        </p:spPr>
      </p:pic>
      <p:pic>
        <p:nvPicPr>
          <p:cNvPr id="710660" name="Picture 4" descr="dirk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9550" y="774700"/>
            <a:ext cx="3854450" cy="2886075"/>
          </a:xfrm>
          <a:prstGeom prst="rect">
            <a:avLst/>
          </a:prstGeom>
          <a:noFill/>
        </p:spPr>
      </p:pic>
      <p:sp>
        <p:nvSpPr>
          <p:cNvPr id="7106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Het ATHENA experiment op CERN</a:t>
            </a:r>
          </a:p>
        </p:txBody>
      </p:sp>
      <p:pic>
        <p:nvPicPr>
          <p:cNvPr id="710662" name="Picture 6" descr="overvi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35013"/>
            <a:ext cx="2644775" cy="3479800"/>
          </a:xfrm>
          <a:prstGeom prst="rect">
            <a:avLst/>
          </a:prstGeom>
          <a:noFill/>
        </p:spPr>
      </p:pic>
      <p:pic>
        <p:nvPicPr>
          <p:cNvPr id="710663" name="Picture 7" descr="discuss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06763" y="4191000"/>
            <a:ext cx="3563937" cy="2667000"/>
          </a:xfrm>
          <a:prstGeom prst="rect">
            <a:avLst/>
          </a:prstGeom>
          <a:noFill/>
        </p:spPr>
      </p:pic>
      <p:pic>
        <p:nvPicPr>
          <p:cNvPr id="710664" name="Picture 8" descr="food_for_al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19788" y="3416300"/>
            <a:ext cx="3224212" cy="2413000"/>
          </a:xfrm>
          <a:prstGeom prst="rect">
            <a:avLst/>
          </a:prstGeom>
          <a:noFill/>
        </p:spPr>
      </p:pic>
      <p:pic>
        <p:nvPicPr>
          <p:cNvPr id="710665" name="Picture 9" descr="det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38475" y="2379663"/>
            <a:ext cx="3022600" cy="2787650"/>
          </a:xfrm>
          <a:prstGeom prst="rect">
            <a:avLst/>
          </a:prstGeom>
          <a:noFill/>
        </p:spPr>
      </p:pic>
      <p:sp>
        <p:nvSpPr>
          <p:cNvPr id="710667" name="Text Box 11"/>
          <p:cNvSpPr txBox="1">
            <a:spLocks noChangeArrowheads="1"/>
          </p:cNvSpPr>
          <p:nvPr/>
        </p:nvSpPr>
        <p:spPr bwMode="auto">
          <a:xfrm>
            <a:off x="6885214" y="5851071"/>
            <a:ext cx="2258786" cy="9541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00FFFF"/>
                </a:solidFill>
                <a:latin typeface="+mn-lt"/>
              </a:rPr>
              <a:t>Antimaterie</a:t>
            </a:r>
            <a:r>
              <a:rPr lang="en-US" dirty="0" smtClean="0">
                <a:solidFill>
                  <a:srgbClr val="00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FFFF"/>
                </a:solidFill>
                <a:latin typeface="+mn-lt"/>
              </a:rPr>
              <a:t>bestaat</a:t>
            </a:r>
            <a:r>
              <a:rPr lang="en-US" dirty="0">
                <a:solidFill>
                  <a:srgbClr val="00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FFFF"/>
                </a:solidFill>
                <a:latin typeface="+mn-lt"/>
              </a:rPr>
              <a:t>echt</a:t>
            </a:r>
            <a:r>
              <a:rPr lang="en-US" dirty="0">
                <a:solidFill>
                  <a:srgbClr val="00FFFF"/>
                </a:solidFill>
                <a:latin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767958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1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71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1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6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19874" name="Oval 2"/>
          <p:cNvSpPr>
            <a:spLocks noChangeArrowheads="1"/>
          </p:cNvSpPr>
          <p:nvPr/>
        </p:nvSpPr>
        <p:spPr bwMode="auto">
          <a:xfrm>
            <a:off x="6534150" y="2581275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19875" name="Oval 3"/>
          <p:cNvSpPr>
            <a:spLocks noChangeArrowheads="1"/>
          </p:cNvSpPr>
          <p:nvPr/>
        </p:nvSpPr>
        <p:spPr bwMode="auto">
          <a:xfrm>
            <a:off x="4867275" y="1225550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19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</a:t>
            </a:r>
            <a:r>
              <a:rPr lang="en-US" dirty="0" err="1"/>
              <a:t>e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/>
              <a:t>wereld</a:t>
            </a:r>
            <a:r>
              <a:rPr lang="en-US" dirty="0"/>
              <a:t> van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pic>
        <p:nvPicPr>
          <p:cNvPr id="719877" name="Picture 5" descr="atoomkern_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4005263"/>
            <a:ext cx="1677987" cy="1577975"/>
          </a:xfrm>
          <a:prstGeom prst="rect">
            <a:avLst/>
          </a:prstGeom>
          <a:noFill/>
        </p:spPr>
      </p:pic>
      <p:pic>
        <p:nvPicPr>
          <p:cNvPr id="719878" name="Picture 6" descr="molekuul_FRUCTO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250" y="1463675"/>
            <a:ext cx="1657350" cy="1408113"/>
          </a:xfrm>
          <a:prstGeom prst="rect">
            <a:avLst/>
          </a:prstGeom>
          <a:noFill/>
        </p:spPr>
      </p:pic>
      <p:pic>
        <p:nvPicPr>
          <p:cNvPr id="719879" name="Picture 7" descr="bloe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950" y="1536700"/>
            <a:ext cx="1196975" cy="1422400"/>
          </a:xfrm>
          <a:prstGeom prst="rect">
            <a:avLst/>
          </a:prstGeom>
          <a:noFill/>
        </p:spPr>
      </p:pic>
      <p:sp>
        <p:nvSpPr>
          <p:cNvPr id="719880" name="Oval 8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786188" y="1196975"/>
            <a:ext cx="3030537" cy="1939925"/>
            <a:chOff x="1200" y="1248"/>
            <a:chExt cx="1909" cy="1222"/>
          </a:xfrm>
        </p:grpSpPr>
        <p:sp>
          <p:nvSpPr>
            <p:cNvPr id="719882" name="Oval 10"/>
            <p:cNvSpPr>
              <a:spLocks noChangeArrowheads="1"/>
            </p:cNvSpPr>
            <p:nvPr/>
          </p:nvSpPr>
          <p:spPr bwMode="auto">
            <a:xfrm>
              <a:off x="1200" y="1845"/>
              <a:ext cx="48" cy="48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883" name="Oval 11"/>
            <p:cNvSpPr>
              <a:spLocks noChangeArrowheads="1"/>
            </p:cNvSpPr>
            <p:nvPr/>
          </p:nvSpPr>
          <p:spPr bwMode="auto">
            <a:xfrm>
              <a:off x="1872" y="124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884" name="Line 12"/>
            <p:cNvSpPr>
              <a:spLocks noChangeShapeType="1"/>
            </p:cNvSpPr>
            <p:nvPr/>
          </p:nvSpPr>
          <p:spPr bwMode="auto">
            <a:xfrm>
              <a:off x="1215" y="1894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885" name="Line 13"/>
            <p:cNvSpPr>
              <a:spLocks noChangeShapeType="1"/>
            </p:cNvSpPr>
            <p:nvPr/>
          </p:nvSpPr>
          <p:spPr bwMode="auto">
            <a:xfrm flipV="1">
              <a:off x="1218" y="1301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724400" y="3108325"/>
            <a:ext cx="3276600" cy="2640013"/>
            <a:chOff x="3312" y="2443"/>
            <a:chExt cx="2064" cy="1663"/>
          </a:xfrm>
        </p:grpSpPr>
        <p:sp>
          <p:nvSpPr>
            <p:cNvPr id="719887" name="Oval 15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888" name="Oval 16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889" name="Line 17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890" name="Line 18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030538" y="4625975"/>
            <a:ext cx="2762250" cy="1277938"/>
            <a:chOff x="2245" y="3399"/>
            <a:chExt cx="1740" cy="805"/>
          </a:xfrm>
        </p:grpSpPr>
        <p:sp>
          <p:nvSpPr>
            <p:cNvPr id="719892" name="Oval 20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893" name="Oval 21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894" name="Line 22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895" name="Line 23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2832100" y="3240088"/>
            <a:ext cx="3149600" cy="1501775"/>
            <a:chOff x="2120" y="2526"/>
            <a:chExt cx="1984" cy="946"/>
          </a:xfrm>
        </p:grpSpPr>
        <p:sp>
          <p:nvSpPr>
            <p:cNvPr id="719897" name="Oval 25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898" name="Oval 26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899" name="Line 27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00" name="Line 28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7137400" y="4176713"/>
            <a:ext cx="1206500" cy="1774825"/>
            <a:chOff x="4832" y="3116"/>
            <a:chExt cx="760" cy="1118"/>
          </a:xfrm>
        </p:grpSpPr>
        <p:sp>
          <p:nvSpPr>
            <p:cNvPr id="719902" name="Oval 30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903" name="Oval 31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04" name="Line 32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05" name="Line 33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719906" name="Picture 34" descr="bolletje_3D_bruin_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75538" y="5151438"/>
            <a:ext cx="715962" cy="715962"/>
          </a:xfrm>
          <a:prstGeom prst="rect">
            <a:avLst/>
          </a:prstGeom>
          <a:noFill/>
        </p:spPr>
      </p:pic>
      <p:pic>
        <p:nvPicPr>
          <p:cNvPr id="719907" name="Picture 35" descr="bolletje_3D_groen_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6788" y="3490913"/>
            <a:ext cx="819150" cy="819150"/>
          </a:xfrm>
          <a:prstGeom prst="rect">
            <a:avLst/>
          </a:prstGeom>
          <a:noFill/>
        </p:spPr>
      </p:pic>
      <p:pic>
        <p:nvPicPr>
          <p:cNvPr id="719908" name="Picture 36" descr="bolletje_3D_geel_u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76338" y="4872038"/>
            <a:ext cx="842962" cy="842962"/>
          </a:xfrm>
          <a:prstGeom prst="rect">
            <a:avLst/>
          </a:prstGeom>
          <a:noFill/>
        </p:spPr>
      </p:pic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2971800" y="3476625"/>
            <a:ext cx="1019175" cy="1019175"/>
            <a:chOff x="2217" y="2601"/>
            <a:chExt cx="642" cy="642"/>
          </a:xfrm>
        </p:grpSpPr>
        <p:pic>
          <p:nvPicPr>
            <p:cNvPr id="719910" name="Picture 38" descr="bolletje_3D_rood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</p:spPr>
        </p:pic>
        <p:pic>
          <p:nvPicPr>
            <p:cNvPr id="719911" name="Picture 39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9912" name="Picture 40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9913" name="Picture 41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3209925" y="4810125"/>
            <a:ext cx="981075" cy="981075"/>
            <a:chOff x="2343" y="3495"/>
            <a:chExt cx="618" cy="618"/>
          </a:xfrm>
        </p:grpSpPr>
        <p:pic>
          <p:nvPicPr>
            <p:cNvPr id="719915" name="Picture 43" descr="bolletje_3D_blauw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</p:spPr>
        </p:pic>
        <p:pic>
          <p:nvPicPr>
            <p:cNvPr id="719916" name="Picture 44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9917" name="Picture 45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9918" name="Picture 46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977900" y="4576763"/>
            <a:ext cx="2678113" cy="1231900"/>
            <a:chOff x="952" y="3368"/>
            <a:chExt cx="1687" cy="776"/>
          </a:xfrm>
        </p:grpSpPr>
        <p:sp>
          <p:nvSpPr>
            <p:cNvPr id="719920" name="Oval 48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921" name="Oval 49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22" name="Line 50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23" name="Line 51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0" name="Group 52"/>
          <p:cNvGrpSpPr>
            <a:grpSpLocks/>
          </p:cNvGrpSpPr>
          <p:nvPr/>
        </p:nvGrpSpPr>
        <p:grpSpPr bwMode="auto">
          <a:xfrm>
            <a:off x="758825" y="3284538"/>
            <a:ext cx="2678113" cy="1231900"/>
            <a:chOff x="952" y="3368"/>
            <a:chExt cx="1687" cy="776"/>
          </a:xfrm>
        </p:grpSpPr>
        <p:sp>
          <p:nvSpPr>
            <p:cNvPr id="719925" name="Oval 53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9926" name="Oval 54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27" name="Line 55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28" name="Line 56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719929" name="Text Box 57"/>
          <p:cNvSpPr txBox="1">
            <a:spLocks noChangeArrowheads="1"/>
          </p:cNvSpPr>
          <p:nvPr/>
        </p:nvSpPr>
        <p:spPr bwMode="auto">
          <a:xfrm rot="-5400000">
            <a:off x="-586664" y="4299847"/>
            <a:ext cx="1936917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+mn-lt"/>
              </a:rPr>
              <a:t>quarks</a:t>
            </a:r>
          </a:p>
        </p:txBody>
      </p:sp>
      <p:sp>
        <p:nvSpPr>
          <p:cNvPr id="719930" name="Text Box 58"/>
          <p:cNvSpPr txBox="1">
            <a:spLocks noChangeArrowheads="1"/>
          </p:cNvSpPr>
          <p:nvPr/>
        </p:nvSpPr>
        <p:spPr bwMode="auto">
          <a:xfrm rot="5400000">
            <a:off x="7690105" y="5122122"/>
            <a:ext cx="2064826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8000"/>
                </a:solidFill>
                <a:latin typeface="Comic Sans MS" pitchFamily="66" charset="0"/>
              </a:rPr>
              <a:t>elektron</a:t>
            </a:r>
            <a:endParaRPr lang="en-US" sz="3600" dirty="0">
              <a:solidFill>
                <a:srgbClr val="008000"/>
              </a:solidFill>
              <a:latin typeface="Comic Sans MS" pitchFamily="66" charset="0"/>
            </a:endParaRPr>
          </a:p>
        </p:txBody>
      </p:sp>
      <p:sp>
        <p:nvSpPr>
          <p:cNvPr id="719931" name="Text Box 59"/>
          <p:cNvSpPr txBox="1">
            <a:spLocks noChangeArrowheads="1"/>
          </p:cNvSpPr>
          <p:nvPr/>
        </p:nvSpPr>
        <p:spPr bwMode="auto">
          <a:xfrm>
            <a:off x="5165758" y="5825410"/>
            <a:ext cx="1068321" cy="400110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0066"/>
                </a:solidFill>
                <a:latin typeface="+mn-lt"/>
              </a:rPr>
              <a:t>Nucleus</a:t>
            </a:r>
          </a:p>
        </p:txBody>
      </p:sp>
      <p:sp>
        <p:nvSpPr>
          <p:cNvPr id="719932" name="Text Box 60"/>
          <p:cNvSpPr txBox="1">
            <a:spLocks noChangeArrowheads="1"/>
          </p:cNvSpPr>
          <p:nvPr/>
        </p:nvSpPr>
        <p:spPr bwMode="auto">
          <a:xfrm>
            <a:off x="3134041" y="5883275"/>
            <a:ext cx="1233516" cy="707886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66"/>
                </a:solidFill>
                <a:latin typeface="+mn-lt"/>
              </a:rPr>
              <a:t>neutron</a:t>
            </a:r>
          </a:p>
          <a:p>
            <a:pPr algn="ctr"/>
            <a:r>
              <a:rPr lang="en-US" sz="2000" dirty="0">
                <a:solidFill>
                  <a:srgbClr val="FF0066"/>
                </a:solidFill>
                <a:latin typeface="+mn-lt"/>
              </a:rPr>
              <a:t>proton</a:t>
            </a:r>
          </a:p>
        </p:txBody>
      </p:sp>
      <p:grpSp>
        <p:nvGrpSpPr>
          <p:cNvPr id="11" name="Group 61"/>
          <p:cNvGrpSpPr>
            <a:grpSpLocks/>
          </p:cNvGrpSpPr>
          <p:nvPr/>
        </p:nvGrpSpPr>
        <p:grpSpPr bwMode="auto">
          <a:xfrm>
            <a:off x="5397500" y="1963738"/>
            <a:ext cx="3092450" cy="2543175"/>
            <a:chOff x="3736" y="1722"/>
            <a:chExt cx="1948" cy="1602"/>
          </a:xfrm>
        </p:grpSpPr>
        <p:sp>
          <p:nvSpPr>
            <p:cNvPr id="719934" name="Oval 62"/>
            <p:cNvSpPr>
              <a:spLocks noChangeArrowheads="1"/>
            </p:cNvSpPr>
            <p:nvPr/>
          </p:nvSpPr>
          <p:spPr bwMode="auto">
            <a:xfrm rot="-19248556">
              <a:off x="4447" y="2102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35" name="Oval 63"/>
            <p:cNvSpPr>
              <a:spLocks noChangeArrowheads="1"/>
            </p:cNvSpPr>
            <p:nvPr/>
          </p:nvSpPr>
          <p:spPr bwMode="auto">
            <a:xfrm rot="-19248556">
              <a:off x="3956" y="1935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936" name="Line 64"/>
            <p:cNvSpPr>
              <a:spLocks noChangeShapeType="1"/>
            </p:cNvSpPr>
            <p:nvPr/>
          </p:nvSpPr>
          <p:spPr bwMode="auto">
            <a:xfrm rot="-19248556">
              <a:off x="3736" y="2300"/>
              <a:ext cx="993" cy="378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37" name="Line 65"/>
            <p:cNvSpPr>
              <a:spLocks noChangeShapeType="1"/>
            </p:cNvSpPr>
            <p:nvPr/>
          </p:nvSpPr>
          <p:spPr bwMode="auto">
            <a:xfrm rot="2351444" flipV="1">
              <a:off x="4107" y="1722"/>
              <a:ext cx="1035" cy="6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2" name="Group 66"/>
          <p:cNvGrpSpPr>
            <a:grpSpLocks/>
          </p:cNvGrpSpPr>
          <p:nvPr/>
        </p:nvGrpSpPr>
        <p:grpSpPr bwMode="auto">
          <a:xfrm>
            <a:off x="6786563" y="2185988"/>
            <a:ext cx="1506537" cy="2217737"/>
            <a:chOff x="4275" y="1336"/>
            <a:chExt cx="949" cy="1397"/>
          </a:xfrm>
        </p:grpSpPr>
        <p:pic>
          <p:nvPicPr>
            <p:cNvPr id="719939" name="Picture 67" descr="atoom_3D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275" y="1743"/>
              <a:ext cx="949" cy="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19940" name="Text Box 68"/>
            <p:cNvSpPr txBox="1">
              <a:spLocks noChangeArrowheads="1"/>
            </p:cNvSpPr>
            <p:nvPr/>
          </p:nvSpPr>
          <p:spPr bwMode="auto">
            <a:xfrm>
              <a:off x="4470" y="1336"/>
              <a:ext cx="522" cy="237"/>
            </a:xfrm>
            <a:prstGeom prst="rect">
              <a:avLst/>
            </a:prstGeom>
            <a:solidFill>
              <a:srgbClr val="E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solidFill>
                    <a:srgbClr val="000000"/>
                  </a:solidFill>
                  <a:latin typeface="Arial" charset="0"/>
                </a:rPr>
                <a:t>atoom</a:t>
              </a:r>
            </a:p>
          </p:txBody>
        </p:sp>
      </p:grpSp>
      <p:grpSp>
        <p:nvGrpSpPr>
          <p:cNvPr id="13" name="Group 69"/>
          <p:cNvGrpSpPr>
            <a:grpSpLocks/>
          </p:cNvGrpSpPr>
          <p:nvPr/>
        </p:nvGrpSpPr>
        <p:grpSpPr bwMode="auto">
          <a:xfrm>
            <a:off x="1395413" y="1219200"/>
            <a:ext cx="3006725" cy="1939925"/>
            <a:chOff x="879" y="768"/>
            <a:chExt cx="1894" cy="1222"/>
          </a:xfrm>
        </p:grpSpPr>
        <p:sp>
          <p:nvSpPr>
            <p:cNvPr id="719942" name="Oval 70"/>
            <p:cNvSpPr>
              <a:spLocks noChangeArrowheads="1"/>
            </p:cNvSpPr>
            <p:nvPr/>
          </p:nvSpPr>
          <p:spPr bwMode="auto">
            <a:xfrm>
              <a:off x="1536" y="76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43" name="Line 71"/>
            <p:cNvSpPr>
              <a:spLocks noChangeShapeType="1"/>
            </p:cNvSpPr>
            <p:nvPr/>
          </p:nvSpPr>
          <p:spPr bwMode="auto">
            <a:xfrm flipV="1">
              <a:off x="882" y="816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44" name="Line 72"/>
            <p:cNvSpPr>
              <a:spLocks noChangeShapeType="1"/>
            </p:cNvSpPr>
            <p:nvPr/>
          </p:nvSpPr>
          <p:spPr bwMode="auto">
            <a:xfrm>
              <a:off x="879" y="1365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719945" name="Picture 73" descr="plantcel"/>
          <p:cNvPicPr>
            <a:picLocks noGrp="1" noChangeAspect="1" noChangeArrowheads="1"/>
          </p:cNvPicPr>
          <p:nvPr>
            <p:ph idx="1"/>
          </p:nvPr>
        </p:nvPicPr>
        <p:blipFill>
          <a:blip r:embed="rId14" cstate="print"/>
          <a:srcRect/>
          <a:stretch>
            <a:fillRect/>
          </a:stretch>
        </p:blipFill>
        <p:spPr>
          <a:xfrm>
            <a:off x="2819400" y="1143000"/>
            <a:ext cx="1277938" cy="1974850"/>
          </a:xfrm>
          <a:noFill/>
          <a:ln/>
        </p:spPr>
      </p:pic>
      <p:sp>
        <p:nvSpPr>
          <p:cNvPr id="719946" name="Oval 74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3533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19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19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19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19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74" grpId="0" animBg="1"/>
      <p:bldP spid="719875" grpId="0" animBg="1"/>
      <p:bldP spid="719929" grpId="0" animBg="1"/>
      <p:bldP spid="719930" grpId="0" animBg="1"/>
      <p:bldP spid="719931" grpId="0" animBg="1"/>
      <p:bldP spid="7199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475538" y="5151438"/>
            <a:ext cx="715962" cy="715962"/>
            <a:chOff x="4709" y="3245"/>
            <a:chExt cx="451" cy="451"/>
          </a:xfrm>
        </p:grpSpPr>
        <p:pic>
          <p:nvPicPr>
            <p:cNvPr id="718851" name="Picture 3" descr="bolletje_3D_bruin_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09" y="3245"/>
              <a:ext cx="451" cy="451"/>
            </a:xfrm>
            <a:prstGeom prst="rect">
              <a:avLst/>
            </a:prstGeom>
            <a:noFill/>
          </p:spPr>
        </p:pic>
        <p:sp>
          <p:nvSpPr>
            <p:cNvPr id="718852" name="Line 4"/>
            <p:cNvSpPr>
              <a:spLocks noChangeShapeType="1"/>
            </p:cNvSpPr>
            <p:nvPr/>
          </p:nvSpPr>
          <p:spPr bwMode="auto">
            <a:xfrm>
              <a:off x="4856" y="3354"/>
              <a:ext cx="17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</p:grpSp>
      <p:sp>
        <p:nvSpPr>
          <p:cNvPr id="7188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99"/>
                </a:solidFill>
              </a:rPr>
              <a:t>… </a:t>
            </a:r>
            <a:r>
              <a:rPr lang="en-US" dirty="0" err="1">
                <a:solidFill>
                  <a:srgbClr val="000099"/>
                </a:solidFill>
              </a:rPr>
              <a:t>een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 err="1">
                <a:solidFill>
                  <a:srgbClr val="000099"/>
                </a:solidFill>
              </a:rPr>
              <a:t>wereld</a:t>
            </a:r>
            <a:r>
              <a:rPr lang="en-US" dirty="0">
                <a:solidFill>
                  <a:srgbClr val="000099"/>
                </a:solidFill>
              </a:rPr>
              <a:t> van </a:t>
            </a:r>
            <a:r>
              <a:rPr lang="en-US" dirty="0" err="1">
                <a:solidFill>
                  <a:srgbClr val="000099"/>
                </a:solidFill>
              </a:rPr>
              <a:t>antimaterie</a:t>
            </a:r>
            <a:r>
              <a:rPr lang="en-US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718854" name="Picture 6" descr="atoomkern_3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4005263"/>
            <a:ext cx="1677987" cy="1577975"/>
          </a:xfrm>
          <a:prstGeom prst="rect">
            <a:avLst/>
          </a:prstGeom>
          <a:noFill/>
        </p:spPr>
      </p:pic>
      <p:pic>
        <p:nvPicPr>
          <p:cNvPr id="718855" name="Picture 7" descr="molekuul_FRUCTO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8250" y="1463675"/>
            <a:ext cx="1657350" cy="1408113"/>
          </a:xfrm>
          <a:prstGeom prst="rect">
            <a:avLst/>
          </a:prstGeom>
          <a:noFill/>
        </p:spPr>
      </p:pic>
      <p:pic>
        <p:nvPicPr>
          <p:cNvPr id="718856" name="Picture 8" descr="bloe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950" y="1536700"/>
            <a:ext cx="1196975" cy="1422400"/>
          </a:xfrm>
          <a:prstGeom prst="rect">
            <a:avLst/>
          </a:prstGeom>
          <a:noFill/>
        </p:spPr>
      </p:pic>
      <p:sp>
        <p:nvSpPr>
          <p:cNvPr id="718857" name="Oval 9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786188" y="1196975"/>
            <a:ext cx="3030537" cy="1939925"/>
            <a:chOff x="1200" y="1248"/>
            <a:chExt cx="1909" cy="1222"/>
          </a:xfrm>
        </p:grpSpPr>
        <p:sp>
          <p:nvSpPr>
            <p:cNvPr id="718859" name="Oval 11"/>
            <p:cNvSpPr>
              <a:spLocks noChangeArrowheads="1"/>
            </p:cNvSpPr>
            <p:nvPr/>
          </p:nvSpPr>
          <p:spPr bwMode="auto">
            <a:xfrm>
              <a:off x="1200" y="1845"/>
              <a:ext cx="48" cy="48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60" name="Oval 12"/>
            <p:cNvSpPr>
              <a:spLocks noChangeArrowheads="1"/>
            </p:cNvSpPr>
            <p:nvPr/>
          </p:nvSpPr>
          <p:spPr bwMode="auto">
            <a:xfrm>
              <a:off x="1872" y="1248"/>
              <a:ext cx="1237" cy="1222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61" name="Line 13"/>
            <p:cNvSpPr>
              <a:spLocks noChangeShapeType="1"/>
            </p:cNvSpPr>
            <p:nvPr/>
          </p:nvSpPr>
          <p:spPr bwMode="auto">
            <a:xfrm>
              <a:off x="1215" y="1894"/>
              <a:ext cx="986" cy="507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62" name="Line 14"/>
            <p:cNvSpPr>
              <a:spLocks noChangeShapeType="1"/>
            </p:cNvSpPr>
            <p:nvPr/>
          </p:nvSpPr>
          <p:spPr bwMode="auto">
            <a:xfrm flipV="1">
              <a:off x="1218" y="1301"/>
              <a:ext cx="1015" cy="545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724400" y="3108325"/>
            <a:ext cx="3276600" cy="2640013"/>
            <a:chOff x="3312" y="2443"/>
            <a:chExt cx="2064" cy="1663"/>
          </a:xfrm>
        </p:grpSpPr>
        <p:sp>
          <p:nvSpPr>
            <p:cNvPr id="718864" name="Oval 16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65" name="Oval 17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66" name="Line 18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67" name="Line 19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3030538" y="4625975"/>
            <a:ext cx="2762250" cy="1277938"/>
            <a:chOff x="2245" y="3399"/>
            <a:chExt cx="1740" cy="805"/>
          </a:xfrm>
        </p:grpSpPr>
        <p:sp>
          <p:nvSpPr>
            <p:cNvPr id="718869" name="Oval 21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70" name="Oval 22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71" name="Line 23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72" name="Line 24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832100" y="3240088"/>
            <a:ext cx="3149600" cy="1501775"/>
            <a:chOff x="2120" y="2526"/>
            <a:chExt cx="1984" cy="946"/>
          </a:xfrm>
        </p:grpSpPr>
        <p:sp>
          <p:nvSpPr>
            <p:cNvPr id="718874" name="Oval 26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75" name="Oval 27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76" name="Line 28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77" name="Line 29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7137400" y="4176713"/>
            <a:ext cx="1206500" cy="1774825"/>
            <a:chOff x="4832" y="3116"/>
            <a:chExt cx="760" cy="1118"/>
          </a:xfrm>
        </p:grpSpPr>
        <p:sp>
          <p:nvSpPr>
            <p:cNvPr id="718879" name="Oval 31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80" name="Oval 32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81" name="Line 33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82" name="Line 34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8" name="Group 35"/>
          <p:cNvGrpSpPr>
            <a:grpSpLocks/>
          </p:cNvGrpSpPr>
          <p:nvPr/>
        </p:nvGrpSpPr>
        <p:grpSpPr bwMode="auto">
          <a:xfrm>
            <a:off x="2971800" y="3476625"/>
            <a:ext cx="1019175" cy="1019175"/>
            <a:chOff x="2217" y="2601"/>
            <a:chExt cx="642" cy="642"/>
          </a:xfrm>
        </p:grpSpPr>
        <p:pic>
          <p:nvPicPr>
            <p:cNvPr id="718884" name="Picture 36" descr="bolletje_3D_roo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</p:spPr>
        </p:pic>
        <p:pic>
          <p:nvPicPr>
            <p:cNvPr id="718885" name="Picture 37" descr="bolletje_3D_gee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8886" name="Picture 38" descr="bolletje_3D_groe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8887" name="Picture 39" descr="bolletje_3D_groe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9" name="Group 40"/>
          <p:cNvGrpSpPr>
            <a:grpSpLocks/>
          </p:cNvGrpSpPr>
          <p:nvPr/>
        </p:nvGrpSpPr>
        <p:grpSpPr bwMode="auto">
          <a:xfrm>
            <a:off x="3209925" y="4810125"/>
            <a:ext cx="981075" cy="981075"/>
            <a:chOff x="2343" y="3495"/>
            <a:chExt cx="618" cy="618"/>
          </a:xfrm>
        </p:grpSpPr>
        <p:pic>
          <p:nvPicPr>
            <p:cNvPr id="718889" name="Picture 41" descr="bolletje_3D_blauw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</p:spPr>
        </p:pic>
        <p:pic>
          <p:nvPicPr>
            <p:cNvPr id="718890" name="Picture 42" descr="bolletje_3D_gee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8891" name="Picture 43" descr="bolletje_3D_gee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8892" name="Picture 44" descr="bolletje_3D_groe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10" name="Group 45"/>
          <p:cNvGrpSpPr>
            <a:grpSpLocks/>
          </p:cNvGrpSpPr>
          <p:nvPr/>
        </p:nvGrpSpPr>
        <p:grpSpPr bwMode="auto">
          <a:xfrm>
            <a:off x="977900" y="4576763"/>
            <a:ext cx="2678113" cy="1231900"/>
            <a:chOff x="952" y="3368"/>
            <a:chExt cx="1687" cy="776"/>
          </a:xfrm>
        </p:grpSpPr>
        <p:sp>
          <p:nvSpPr>
            <p:cNvPr id="718894" name="Oval 46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95" name="Oval 47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96" name="Line 48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97" name="Line 49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758825" y="3284538"/>
            <a:ext cx="2678113" cy="1231900"/>
            <a:chOff x="952" y="3368"/>
            <a:chExt cx="1687" cy="776"/>
          </a:xfrm>
        </p:grpSpPr>
        <p:sp>
          <p:nvSpPr>
            <p:cNvPr id="718899" name="Oval 51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8900" name="Oval 52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901" name="Line 53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902" name="Line 54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718903" name="Text Box 55"/>
          <p:cNvSpPr txBox="1">
            <a:spLocks noChangeArrowheads="1"/>
          </p:cNvSpPr>
          <p:nvPr/>
        </p:nvSpPr>
        <p:spPr bwMode="auto">
          <a:xfrm rot="-5400000">
            <a:off x="-994642" y="4281488"/>
            <a:ext cx="2665413" cy="528638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  <a:latin typeface="Tahoma"/>
              </a:rPr>
              <a:t>anti</a:t>
            </a:r>
            <a:r>
              <a:rPr lang="en-US" dirty="0">
                <a:solidFill>
                  <a:srgbClr val="008000"/>
                </a:solidFill>
                <a:latin typeface="Tahoma"/>
              </a:rPr>
              <a:t>-quarks</a:t>
            </a:r>
          </a:p>
        </p:txBody>
      </p:sp>
      <p:sp>
        <p:nvSpPr>
          <p:cNvPr id="718904" name="Text Box 56"/>
          <p:cNvSpPr txBox="1">
            <a:spLocks noChangeArrowheads="1"/>
          </p:cNvSpPr>
          <p:nvPr/>
        </p:nvSpPr>
        <p:spPr bwMode="auto">
          <a:xfrm rot="5400000">
            <a:off x="7545563" y="5219156"/>
            <a:ext cx="2494831" cy="528638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8000"/>
                </a:solidFill>
                <a:latin typeface="Tahoma"/>
              </a:rPr>
              <a:t>anti-</a:t>
            </a:r>
            <a:r>
              <a:rPr lang="en-US" dirty="0" err="1" smtClean="0">
                <a:solidFill>
                  <a:srgbClr val="008000"/>
                </a:solidFill>
                <a:latin typeface="Tahoma"/>
              </a:rPr>
              <a:t>elektron</a:t>
            </a:r>
            <a:endParaRPr lang="en-US" dirty="0">
              <a:solidFill>
                <a:srgbClr val="008000"/>
              </a:solidFill>
              <a:latin typeface="Tahoma"/>
            </a:endParaRPr>
          </a:p>
        </p:txBody>
      </p:sp>
      <p:sp>
        <p:nvSpPr>
          <p:cNvPr id="718905" name="Text Box 57"/>
          <p:cNvSpPr txBox="1">
            <a:spLocks noChangeArrowheads="1"/>
          </p:cNvSpPr>
          <p:nvPr/>
        </p:nvSpPr>
        <p:spPr bwMode="auto">
          <a:xfrm>
            <a:off x="5080424" y="5854700"/>
            <a:ext cx="1474758" cy="369332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solidFill>
                  <a:srgbClr val="FF0066"/>
                </a:solidFill>
                <a:latin typeface="Tahoma"/>
              </a:rPr>
              <a:t>a</a:t>
            </a:r>
            <a:r>
              <a:rPr lang="en-US" sz="1800" dirty="0" smtClean="0">
                <a:solidFill>
                  <a:srgbClr val="FF0066"/>
                </a:solidFill>
                <a:latin typeface="Tahoma"/>
              </a:rPr>
              <a:t>nti</a:t>
            </a:r>
            <a:r>
              <a:rPr lang="en-US" sz="1800" dirty="0">
                <a:solidFill>
                  <a:srgbClr val="FF0066"/>
                </a:solidFill>
                <a:latin typeface="Tahoma"/>
              </a:rPr>
              <a:t>-nucleus</a:t>
            </a:r>
          </a:p>
        </p:txBody>
      </p:sp>
      <p:sp>
        <p:nvSpPr>
          <p:cNvPr id="718906" name="Text Box 58"/>
          <p:cNvSpPr txBox="1">
            <a:spLocks noChangeArrowheads="1"/>
          </p:cNvSpPr>
          <p:nvPr/>
        </p:nvSpPr>
        <p:spPr bwMode="auto">
          <a:xfrm>
            <a:off x="2946400" y="5883275"/>
            <a:ext cx="1625600" cy="650875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 dirty="0">
                <a:solidFill>
                  <a:srgbClr val="FF0066"/>
                </a:solidFill>
                <a:latin typeface="Tahoma"/>
              </a:rPr>
              <a:t>a</a:t>
            </a:r>
            <a:r>
              <a:rPr lang="en-US" sz="1800" dirty="0" smtClean="0">
                <a:solidFill>
                  <a:srgbClr val="FF0066"/>
                </a:solidFill>
                <a:latin typeface="Tahoma"/>
              </a:rPr>
              <a:t>nti</a:t>
            </a:r>
            <a:r>
              <a:rPr lang="en-US" sz="1800" dirty="0">
                <a:solidFill>
                  <a:srgbClr val="FF0066"/>
                </a:solidFill>
                <a:latin typeface="Tahoma"/>
              </a:rPr>
              <a:t>-neutron</a:t>
            </a:r>
            <a:endParaRPr lang="en-US" sz="1800" dirty="0" smtClean="0">
              <a:solidFill>
                <a:srgbClr val="FF0066"/>
              </a:solidFill>
              <a:latin typeface="Tahoma"/>
            </a:endParaRPr>
          </a:p>
          <a:p>
            <a:pPr algn="ctr"/>
            <a:r>
              <a:rPr lang="en-US" sz="1800" dirty="0">
                <a:solidFill>
                  <a:srgbClr val="FF0066"/>
                </a:solidFill>
                <a:latin typeface="Tahoma"/>
              </a:rPr>
              <a:t>a</a:t>
            </a:r>
            <a:r>
              <a:rPr lang="en-US" sz="1800" dirty="0" smtClean="0">
                <a:solidFill>
                  <a:srgbClr val="FF0066"/>
                </a:solidFill>
                <a:latin typeface="Tahoma"/>
              </a:rPr>
              <a:t>nti</a:t>
            </a:r>
            <a:r>
              <a:rPr lang="en-US" sz="1800" dirty="0">
                <a:solidFill>
                  <a:srgbClr val="FF0066"/>
                </a:solidFill>
                <a:latin typeface="Tahoma"/>
              </a:rPr>
              <a:t>-proton</a:t>
            </a:r>
          </a:p>
        </p:txBody>
      </p:sp>
      <p:grpSp>
        <p:nvGrpSpPr>
          <p:cNvPr id="12" name="Group 59"/>
          <p:cNvGrpSpPr>
            <a:grpSpLocks/>
          </p:cNvGrpSpPr>
          <p:nvPr/>
        </p:nvGrpSpPr>
        <p:grpSpPr bwMode="auto">
          <a:xfrm>
            <a:off x="5397500" y="1963738"/>
            <a:ext cx="3092450" cy="2543175"/>
            <a:chOff x="3736" y="1722"/>
            <a:chExt cx="1948" cy="1602"/>
          </a:xfrm>
        </p:grpSpPr>
        <p:sp>
          <p:nvSpPr>
            <p:cNvPr id="718908" name="Oval 60"/>
            <p:cNvSpPr>
              <a:spLocks noChangeArrowheads="1"/>
            </p:cNvSpPr>
            <p:nvPr/>
          </p:nvSpPr>
          <p:spPr bwMode="auto">
            <a:xfrm rot="-19248556">
              <a:off x="4447" y="2102"/>
              <a:ext cx="1237" cy="1222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909" name="Oval 61"/>
            <p:cNvSpPr>
              <a:spLocks noChangeArrowheads="1"/>
            </p:cNvSpPr>
            <p:nvPr/>
          </p:nvSpPr>
          <p:spPr bwMode="auto">
            <a:xfrm rot="-19248556">
              <a:off x="3956" y="1935"/>
              <a:ext cx="120" cy="120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910" name="Line 62"/>
            <p:cNvSpPr>
              <a:spLocks noChangeShapeType="1"/>
            </p:cNvSpPr>
            <p:nvPr/>
          </p:nvSpPr>
          <p:spPr bwMode="auto">
            <a:xfrm rot="-19248556">
              <a:off x="3736" y="2300"/>
              <a:ext cx="993" cy="378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911" name="Line 63"/>
            <p:cNvSpPr>
              <a:spLocks noChangeShapeType="1"/>
            </p:cNvSpPr>
            <p:nvPr/>
          </p:nvSpPr>
          <p:spPr bwMode="auto">
            <a:xfrm rot="2351444" flipV="1">
              <a:off x="4107" y="1722"/>
              <a:ext cx="1035" cy="607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3" name="Group 64"/>
          <p:cNvGrpSpPr>
            <a:grpSpLocks/>
          </p:cNvGrpSpPr>
          <p:nvPr/>
        </p:nvGrpSpPr>
        <p:grpSpPr bwMode="auto">
          <a:xfrm>
            <a:off x="6786563" y="2209800"/>
            <a:ext cx="1506537" cy="2193925"/>
            <a:chOff x="4275" y="1351"/>
            <a:chExt cx="949" cy="1382"/>
          </a:xfrm>
        </p:grpSpPr>
        <p:pic>
          <p:nvPicPr>
            <p:cNvPr id="718913" name="Picture 65" descr="atoom_3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275" y="1743"/>
              <a:ext cx="949" cy="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18914" name="Text Box 66"/>
            <p:cNvSpPr txBox="1">
              <a:spLocks noChangeArrowheads="1"/>
            </p:cNvSpPr>
            <p:nvPr/>
          </p:nvSpPr>
          <p:spPr bwMode="auto">
            <a:xfrm>
              <a:off x="4367" y="1351"/>
              <a:ext cx="727" cy="218"/>
            </a:xfrm>
            <a:prstGeom prst="rect">
              <a:avLst/>
            </a:prstGeom>
            <a:solidFill>
              <a:srgbClr val="E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anti-atoom</a:t>
              </a:r>
            </a:p>
          </p:txBody>
        </p:sp>
      </p:grpSp>
      <p:grpSp>
        <p:nvGrpSpPr>
          <p:cNvPr id="14" name="Group 67"/>
          <p:cNvGrpSpPr>
            <a:grpSpLocks/>
          </p:cNvGrpSpPr>
          <p:nvPr/>
        </p:nvGrpSpPr>
        <p:grpSpPr bwMode="auto">
          <a:xfrm>
            <a:off x="1395413" y="1219200"/>
            <a:ext cx="3006725" cy="1939925"/>
            <a:chOff x="879" y="768"/>
            <a:chExt cx="1894" cy="1222"/>
          </a:xfrm>
        </p:grpSpPr>
        <p:sp>
          <p:nvSpPr>
            <p:cNvPr id="718916" name="Oval 68"/>
            <p:cNvSpPr>
              <a:spLocks noChangeArrowheads="1"/>
            </p:cNvSpPr>
            <p:nvPr/>
          </p:nvSpPr>
          <p:spPr bwMode="auto">
            <a:xfrm>
              <a:off x="1536" y="768"/>
              <a:ext cx="1237" cy="1222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917" name="Line 69"/>
            <p:cNvSpPr>
              <a:spLocks noChangeShapeType="1"/>
            </p:cNvSpPr>
            <p:nvPr/>
          </p:nvSpPr>
          <p:spPr bwMode="auto">
            <a:xfrm flipV="1">
              <a:off x="882" y="816"/>
              <a:ext cx="1015" cy="545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918" name="Line 70"/>
            <p:cNvSpPr>
              <a:spLocks noChangeShapeType="1"/>
            </p:cNvSpPr>
            <p:nvPr/>
          </p:nvSpPr>
          <p:spPr bwMode="auto">
            <a:xfrm>
              <a:off x="879" y="1365"/>
              <a:ext cx="986" cy="507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718919" name="Picture 71" descr="plantcel"/>
          <p:cNvPicPr>
            <a:picLocks noGrp="1" noChangeAspect="1" noChangeArrowheads="1"/>
          </p:cNvPicPr>
          <p:nvPr>
            <p:ph idx="1"/>
          </p:nvPr>
        </p:nvPicPr>
        <p:blipFill>
          <a:blip r:embed="rId12" cstate="print"/>
          <a:srcRect/>
          <a:stretch>
            <a:fillRect/>
          </a:stretch>
        </p:blipFill>
        <p:spPr>
          <a:xfrm>
            <a:off x="2819400" y="1143000"/>
            <a:ext cx="1277938" cy="1974850"/>
          </a:xfrm>
          <a:noFill/>
          <a:ln/>
        </p:spPr>
      </p:pic>
      <p:sp>
        <p:nvSpPr>
          <p:cNvPr id="718920" name="Oval 72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5" name="Group 73"/>
          <p:cNvGrpSpPr>
            <a:grpSpLocks/>
          </p:cNvGrpSpPr>
          <p:nvPr/>
        </p:nvGrpSpPr>
        <p:grpSpPr bwMode="auto">
          <a:xfrm>
            <a:off x="966788" y="3490913"/>
            <a:ext cx="819150" cy="819150"/>
            <a:chOff x="609" y="2199"/>
            <a:chExt cx="516" cy="516"/>
          </a:xfrm>
        </p:grpSpPr>
        <p:pic>
          <p:nvPicPr>
            <p:cNvPr id="718922" name="Picture 74" descr="bolletje_3D_groen_d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09" y="2199"/>
              <a:ext cx="516" cy="516"/>
            </a:xfrm>
            <a:prstGeom prst="rect">
              <a:avLst/>
            </a:prstGeom>
            <a:noFill/>
          </p:spPr>
        </p:pic>
        <p:sp>
          <p:nvSpPr>
            <p:cNvPr id="718923" name="Line 75"/>
            <p:cNvSpPr>
              <a:spLocks noChangeShapeType="1"/>
            </p:cNvSpPr>
            <p:nvPr/>
          </p:nvSpPr>
          <p:spPr bwMode="auto">
            <a:xfrm>
              <a:off x="791" y="2279"/>
              <a:ext cx="20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</p:grpSp>
      <p:grpSp>
        <p:nvGrpSpPr>
          <p:cNvPr id="16" name="Group 76"/>
          <p:cNvGrpSpPr>
            <a:grpSpLocks/>
          </p:cNvGrpSpPr>
          <p:nvPr/>
        </p:nvGrpSpPr>
        <p:grpSpPr bwMode="auto">
          <a:xfrm>
            <a:off x="1176338" y="4872038"/>
            <a:ext cx="842962" cy="842962"/>
            <a:chOff x="741" y="3069"/>
            <a:chExt cx="531" cy="531"/>
          </a:xfrm>
        </p:grpSpPr>
        <p:pic>
          <p:nvPicPr>
            <p:cNvPr id="718925" name="Picture 77" descr="bolletje_3D_geel_u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41" y="3069"/>
              <a:ext cx="531" cy="531"/>
            </a:xfrm>
            <a:prstGeom prst="rect">
              <a:avLst/>
            </a:prstGeom>
            <a:noFill/>
          </p:spPr>
        </p:pic>
        <p:sp>
          <p:nvSpPr>
            <p:cNvPr id="718926" name="Line 78"/>
            <p:cNvSpPr>
              <a:spLocks noChangeShapeType="1"/>
            </p:cNvSpPr>
            <p:nvPr/>
          </p:nvSpPr>
          <p:spPr bwMode="auto">
            <a:xfrm>
              <a:off x="942" y="3241"/>
              <a:ext cx="1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</p:grpSp>
      <p:sp>
        <p:nvSpPr>
          <p:cNvPr id="718927" name="Text Box 79"/>
          <p:cNvSpPr txBox="1">
            <a:spLocks noChangeArrowheads="1"/>
          </p:cNvSpPr>
          <p:nvPr/>
        </p:nvSpPr>
        <p:spPr bwMode="auto">
          <a:xfrm>
            <a:off x="819150" y="1001713"/>
            <a:ext cx="1022350" cy="339725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>
                <a:solidFill>
                  <a:srgbClr val="000000"/>
                </a:solidFill>
                <a:latin typeface="Arial" charset="0"/>
              </a:rPr>
              <a:t>anti-plant</a:t>
            </a:r>
          </a:p>
        </p:txBody>
      </p:sp>
      <p:sp>
        <p:nvSpPr>
          <p:cNvPr id="718928" name="Text Box 80"/>
          <p:cNvSpPr txBox="1">
            <a:spLocks noChangeArrowheads="1"/>
          </p:cNvSpPr>
          <p:nvPr/>
        </p:nvSpPr>
        <p:spPr bwMode="auto">
          <a:xfrm>
            <a:off x="6691313" y="684213"/>
            <a:ext cx="2198687" cy="604837"/>
          </a:xfrm>
          <a:prstGeom prst="rect">
            <a:avLst/>
          </a:prstGeom>
          <a:noFill/>
          <a:ln w="25400" algn="ctr">
            <a:solidFill>
              <a:srgbClr val="CC0066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 i="1" dirty="0" err="1">
                <a:solidFill>
                  <a:srgbClr val="CC0066"/>
                </a:solidFill>
              </a:rPr>
              <a:t>Identiek</a:t>
            </a:r>
            <a:r>
              <a:rPr lang="en-US" sz="3200" b="1" i="1" dirty="0">
                <a:solidFill>
                  <a:srgbClr val="CC0066"/>
                </a:solidFill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5266683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18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18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1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903" grpId="0" animBg="1"/>
      <p:bldP spid="718904" grpId="0" animBg="1"/>
      <p:bldP spid="718905" grpId="0" animBg="1"/>
      <p:bldP spid="718906" grpId="0" animBg="1"/>
      <p:bldP spid="718927" grpId="0" animBg="1"/>
      <p:bldP spid="7189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4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/>
              <a:t>in de </a:t>
            </a:r>
            <a:r>
              <a:rPr lang="en-US" dirty="0" err="1"/>
              <a:t>natuur</a:t>
            </a:r>
            <a:r>
              <a:rPr lang="en-US" dirty="0"/>
              <a:t>?</a:t>
            </a:r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104900"/>
            <a:ext cx="2963863" cy="1419225"/>
          </a:xfrm>
        </p:spPr>
        <p:txBody>
          <a:bodyPr/>
          <a:lstStyle/>
          <a:p>
            <a:r>
              <a:rPr lang="en-US"/>
              <a:t>Komt het voor op Aarde?</a:t>
            </a:r>
          </a:p>
          <a:p>
            <a:pPr lvl="1">
              <a:buFont typeface="Wingdings" pitchFamily="2" charset="2"/>
              <a:buNone/>
            </a:pPr>
            <a:endParaRPr lang="en-US"/>
          </a:p>
        </p:txBody>
      </p:sp>
      <p:pic>
        <p:nvPicPr>
          <p:cNvPr id="708612" name="Picture 4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8688" y="773113"/>
            <a:ext cx="4056062" cy="4056062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897438" y="5048250"/>
            <a:ext cx="3051175" cy="1416050"/>
            <a:chOff x="168" y="3215"/>
            <a:chExt cx="1922" cy="892"/>
          </a:xfrm>
        </p:grpSpPr>
        <p:sp>
          <p:nvSpPr>
            <p:cNvPr id="708615" name="Rectangle 7"/>
            <p:cNvSpPr>
              <a:spLocks noChangeArrowheads="1"/>
            </p:cNvSpPr>
            <p:nvPr/>
          </p:nvSpPr>
          <p:spPr bwMode="auto">
            <a:xfrm>
              <a:off x="168" y="3215"/>
              <a:ext cx="1922" cy="892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80" y="3240"/>
              <a:ext cx="1853" cy="848"/>
              <a:chOff x="467" y="1260"/>
              <a:chExt cx="2395" cy="1238"/>
            </a:xfrm>
          </p:grpSpPr>
          <p:sp>
            <p:nvSpPr>
              <p:cNvPr id="708617" name="Line 9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08618" name="Line 10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2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2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3" name="Freeform 15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7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5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6" name="Freeform 18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8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8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9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08630" name="Line 22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" name="Group 23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24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4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35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2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7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38" name="Freeform 30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3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40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41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08642" name="Line 34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4" name="Group 35"/>
              <p:cNvGrpSpPr>
                <a:grpSpLocks/>
              </p:cNvGrpSpPr>
              <p:nvPr/>
            </p:nvGrpSpPr>
            <p:grpSpPr bwMode="auto">
              <a:xfrm>
                <a:off x="467" y="1504"/>
                <a:ext cx="413" cy="589"/>
                <a:chOff x="467" y="1344"/>
                <a:chExt cx="413" cy="589"/>
              </a:xfrm>
            </p:grpSpPr>
            <p:sp>
              <p:nvSpPr>
                <p:cNvPr id="708644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67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5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591" y="1364"/>
                  <a:ext cx="289" cy="4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2478" y="1522"/>
                <a:ext cx="384" cy="589"/>
                <a:chOff x="468" y="1344"/>
                <a:chExt cx="384" cy="589"/>
              </a:xfrm>
            </p:grpSpPr>
            <p:sp>
              <p:nvSpPr>
                <p:cNvPr id="708647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68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619" y="1364"/>
                  <a:ext cx="233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08649" name="Rectangle 41"/>
          <p:cNvSpPr>
            <a:spLocks noChangeArrowheads="1"/>
          </p:cNvSpPr>
          <p:nvPr/>
        </p:nvSpPr>
        <p:spPr bwMode="auto">
          <a:xfrm>
            <a:off x="365125" y="5068888"/>
            <a:ext cx="4033838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/>
              <a:t>Nee, we zouden het onmiddelijk zien: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/>
              <a:t>“Annihilatie”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None/>
            </a:pPr>
            <a:endParaRPr lang="en-US" sz="2400"/>
          </a:p>
        </p:txBody>
      </p:sp>
      <p:pic>
        <p:nvPicPr>
          <p:cNvPr id="44" name="Picture 43" descr="antipeop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0007" y="2468542"/>
            <a:ext cx="2259928" cy="219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44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414" y="0"/>
            <a:ext cx="8382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289634" y="609600"/>
            <a:ext cx="19435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B3"/>
                </a:solidFill>
                <a:latin typeface="Verdana" pitchFamily="-105" charset="0"/>
              </a:rPr>
              <a:t>A</a:t>
            </a:r>
            <a:r>
              <a:rPr lang="nl-NL" sz="2400" dirty="0" smtClean="0">
                <a:solidFill>
                  <a:srgbClr val="FFFFB3"/>
                </a:solidFill>
                <a:latin typeface="Verdana" pitchFamily="-105" charset="0"/>
              </a:rPr>
              <a:t>stronomie</a:t>
            </a:r>
            <a:endParaRPr lang="nl-NL" sz="2400" dirty="0">
              <a:solidFill>
                <a:srgbClr val="FFFFB3"/>
              </a:solidFill>
              <a:latin typeface="Verdana" pitchFamily="-105" charset="0"/>
            </a:endParaRP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651370" y="504848"/>
            <a:ext cx="16366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 dirty="0" err="1" smtClean="0">
                <a:solidFill>
                  <a:srgbClr val="FFFFB3"/>
                </a:solidFill>
                <a:latin typeface="Verdana" pitchFamily="-105" charset="0"/>
              </a:rPr>
              <a:t>Deeltjes-fysica</a:t>
            </a:r>
            <a:endParaRPr lang="nl-NL" sz="2400" dirty="0">
              <a:solidFill>
                <a:srgbClr val="FFFFB3"/>
              </a:solidFill>
              <a:latin typeface="Verdana" pitchFamily="-105" charset="0"/>
            </a:endParaRPr>
          </a:p>
        </p:txBody>
      </p:sp>
      <p:sp>
        <p:nvSpPr>
          <p:cNvPr id="6" name="Content Placeholder 6"/>
          <p:cNvSpPr>
            <a:spLocks noGrp="1"/>
          </p:cNvSpPr>
          <p:nvPr>
            <p:ph idx="1"/>
          </p:nvPr>
        </p:nvSpPr>
        <p:spPr>
          <a:xfrm>
            <a:off x="1504745" y="2054009"/>
            <a:ext cx="6295006" cy="2971277"/>
          </a:xfr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200" b="1" i="1" u="sng" dirty="0" err="1" smtClean="0">
                <a:solidFill>
                  <a:srgbClr val="D6FFFC"/>
                </a:solidFill>
              </a:rPr>
              <a:t>Inhoud</a:t>
            </a:r>
            <a:r>
              <a:rPr lang="en-US" sz="2200" b="1" i="1" u="sng" dirty="0" smtClean="0">
                <a:solidFill>
                  <a:srgbClr val="D6FFFC"/>
                </a:solidFill>
              </a:rPr>
              <a:t>:</a:t>
            </a:r>
          </a:p>
          <a:p>
            <a:r>
              <a:rPr lang="en-US" sz="2200" dirty="0" err="1" smtClean="0">
                <a:solidFill>
                  <a:srgbClr val="D6FFFC"/>
                </a:solidFill>
              </a:rPr>
              <a:t>Bouwstenen</a:t>
            </a:r>
            <a:r>
              <a:rPr lang="en-US" sz="2200" dirty="0" smtClean="0">
                <a:solidFill>
                  <a:srgbClr val="D6FFFC"/>
                </a:solidFill>
              </a:rPr>
              <a:t> van </a:t>
            </a:r>
            <a:r>
              <a:rPr lang="en-US" sz="2200" dirty="0" err="1" smtClean="0">
                <a:solidFill>
                  <a:srgbClr val="D6FFFC"/>
                </a:solidFill>
              </a:rPr>
              <a:t>materie</a:t>
            </a:r>
            <a:r>
              <a:rPr lang="en-US" sz="2200" dirty="0" smtClean="0">
                <a:solidFill>
                  <a:srgbClr val="D6FFFC"/>
                </a:solidFill>
              </a:rPr>
              <a:t>: het </a:t>
            </a:r>
            <a:r>
              <a:rPr lang="en-US" sz="2200" dirty="0" err="1" smtClean="0">
                <a:solidFill>
                  <a:srgbClr val="D6FFFC"/>
                </a:solidFill>
              </a:rPr>
              <a:t>getal</a:t>
            </a:r>
            <a:r>
              <a:rPr lang="en-US" sz="2200" dirty="0" smtClean="0">
                <a:solidFill>
                  <a:srgbClr val="D6FFFC"/>
                </a:solidFill>
              </a:rPr>
              <a:t> 3</a:t>
            </a:r>
          </a:p>
          <a:p>
            <a:r>
              <a:rPr lang="en-US" sz="2200" dirty="0" err="1" smtClean="0">
                <a:solidFill>
                  <a:srgbClr val="D6FFFC"/>
                </a:solidFill>
              </a:rPr>
              <a:t>Antimaterie</a:t>
            </a:r>
            <a:r>
              <a:rPr lang="en-US" sz="2200" dirty="0" smtClean="0">
                <a:solidFill>
                  <a:srgbClr val="D6FFFC"/>
                </a:solidFill>
              </a:rPr>
              <a:t> en de </a:t>
            </a:r>
            <a:r>
              <a:rPr lang="en-US" sz="2200" dirty="0" err="1" smtClean="0">
                <a:solidFill>
                  <a:srgbClr val="D6FFFC"/>
                </a:solidFill>
              </a:rPr>
              <a:t>oerknal</a:t>
            </a:r>
            <a:endParaRPr lang="en-US" sz="2200" dirty="0" smtClean="0">
              <a:solidFill>
                <a:srgbClr val="D6FFFC"/>
              </a:solidFill>
            </a:endParaRPr>
          </a:p>
          <a:p>
            <a:r>
              <a:rPr lang="en-US" sz="2200" dirty="0" err="1" smtClean="0">
                <a:solidFill>
                  <a:srgbClr val="D6FFFC"/>
                </a:solidFill>
              </a:rPr>
              <a:t>Standaardmodel</a:t>
            </a:r>
            <a:r>
              <a:rPr lang="en-US" sz="2200" dirty="0" smtClean="0">
                <a:solidFill>
                  <a:srgbClr val="D6FFFC"/>
                </a:solidFill>
              </a:rPr>
              <a:t>: </a:t>
            </a:r>
            <a:r>
              <a:rPr lang="en-US" sz="2200" dirty="0" err="1" smtClean="0">
                <a:solidFill>
                  <a:srgbClr val="D6FFFC"/>
                </a:solidFill>
              </a:rPr>
              <a:t>deeltjes</a:t>
            </a:r>
            <a:r>
              <a:rPr lang="en-US" sz="2200" dirty="0">
                <a:solidFill>
                  <a:srgbClr val="D6FFFC"/>
                </a:solidFill>
              </a:rPr>
              <a:t> </a:t>
            </a:r>
            <a:r>
              <a:rPr lang="en-US" sz="2200" dirty="0" smtClean="0">
                <a:solidFill>
                  <a:srgbClr val="D6FFFC"/>
                </a:solidFill>
              </a:rPr>
              <a:t>en </a:t>
            </a:r>
            <a:r>
              <a:rPr lang="en-US" sz="2200" dirty="0" err="1" smtClean="0">
                <a:solidFill>
                  <a:srgbClr val="D6FFFC"/>
                </a:solidFill>
              </a:rPr>
              <a:t>krachten</a:t>
            </a:r>
            <a:endParaRPr lang="en-US" sz="2200" dirty="0" smtClean="0">
              <a:solidFill>
                <a:srgbClr val="D6FFFC"/>
              </a:solidFill>
            </a:endParaRPr>
          </a:p>
          <a:p>
            <a:r>
              <a:rPr lang="en-US" sz="2200" dirty="0" smtClean="0">
                <a:solidFill>
                  <a:srgbClr val="D6FFFC"/>
                </a:solidFill>
              </a:rPr>
              <a:t>De </a:t>
            </a:r>
            <a:r>
              <a:rPr lang="en-US" sz="2200" dirty="0" err="1" smtClean="0">
                <a:solidFill>
                  <a:srgbClr val="D6FFFC"/>
                </a:solidFill>
              </a:rPr>
              <a:t>speurtocht</a:t>
            </a:r>
            <a:r>
              <a:rPr lang="en-US" sz="2200" dirty="0" smtClean="0">
                <a:solidFill>
                  <a:srgbClr val="D6FFFC"/>
                </a:solidFill>
              </a:rPr>
              <a:t> </a:t>
            </a:r>
            <a:r>
              <a:rPr lang="en-US" sz="2200" dirty="0" err="1" smtClean="0">
                <a:solidFill>
                  <a:srgbClr val="D6FFFC"/>
                </a:solidFill>
              </a:rPr>
              <a:t>naar</a:t>
            </a:r>
            <a:r>
              <a:rPr lang="en-US" sz="2200" dirty="0" smtClean="0">
                <a:solidFill>
                  <a:srgbClr val="D6FFFC"/>
                </a:solidFill>
              </a:rPr>
              <a:t> het Higgs </a:t>
            </a:r>
            <a:r>
              <a:rPr lang="en-US" sz="2200" dirty="0" err="1" smtClean="0">
                <a:solidFill>
                  <a:srgbClr val="D6FFFC"/>
                </a:solidFill>
              </a:rPr>
              <a:t>deeltje</a:t>
            </a:r>
            <a:endParaRPr lang="en-US" sz="2200" dirty="0">
              <a:solidFill>
                <a:srgbClr val="D6FFFC"/>
              </a:solidFill>
            </a:endParaRPr>
          </a:p>
          <a:p>
            <a:r>
              <a:rPr lang="en-US" sz="2200" dirty="0" smtClean="0">
                <a:solidFill>
                  <a:srgbClr val="D6FFFC"/>
                </a:solidFill>
              </a:rPr>
              <a:t>De </a:t>
            </a:r>
            <a:r>
              <a:rPr lang="en-US" sz="2200" dirty="0" err="1" smtClean="0">
                <a:solidFill>
                  <a:srgbClr val="D6FFFC"/>
                </a:solidFill>
              </a:rPr>
              <a:t>antimaterie</a:t>
            </a:r>
            <a:r>
              <a:rPr lang="en-US" sz="2200" dirty="0" smtClean="0">
                <a:solidFill>
                  <a:srgbClr val="D6FFFC"/>
                </a:solidFill>
              </a:rPr>
              <a:t> – Higgs </a:t>
            </a:r>
            <a:r>
              <a:rPr lang="en-US" sz="2200" dirty="0" err="1" smtClean="0">
                <a:solidFill>
                  <a:srgbClr val="D6FFFC"/>
                </a:solidFill>
              </a:rPr>
              <a:t>connectie</a:t>
            </a:r>
            <a:r>
              <a:rPr lang="en-US" sz="2200" dirty="0" smtClean="0">
                <a:solidFill>
                  <a:srgbClr val="D6FFFC"/>
                </a:solidFill>
              </a:rPr>
              <a:t>: </a:t>
            </a:r>
            <a:r>
              <a:rPr lang="en-US" sz="2200" dirty="0" err="1" smtClean="0">
                <a:solidFill>
                  <a:srgbClr val="D6FFFC"/>
                </a:solidFill>
              </a:rPr>
              <a:t>wederom</a:t>
            </a:r>
            <a:r>
              <a:rPr lang="en-US" sz="2200" dirty="0" smtClean="0">
                <a:solidFill>
                  <a:srgbClr val="D6FFFC"/>
                </a:solidFill>
              </a:rPr>
              <a:t> 3</a:t>
            </a:r>
          </a:p>
          <a:p>
            <a:r>
              <a:rPr lang="en-US" sz="2200" dirty="0" err="1" smtClean="0">
                <a:solidFill>
                  <a:srgbClr val="D6FFFC"/>
                </a:solidFill>
              </a:rPr>
              <a:t>Nieuws</a:t>
            </a:r>
            <a:r>
              <a:rPr lang="en-US" sz="2200" dirty="0" smtClean="0">
                <a:solidFill>
                  <a:srgbClr val="D6FFFC"/>
                </a:solidFill>
              </a:rPr>
              <a:t>! Hot from the press…</a:t>
            </a:r>
          </a:p>
          <a:p>
            <a:pPr lvl="1"/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12786218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625" y="619125"/>
            <a:ext cx="4649788" cy="1797050"/>
          </a:xfrm>
        </p:spPr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err="1"/>
              <a:t>kosmische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Het AMS experiment</a:t>
            </a:r>
          </a:p>
        </p:txBody>
      </p:sp>
      <p:pic>
        <p:nvPicPr>
          <p:cNvPr id="721925" name="Picture 5" descr="y96006ascanAlpha_b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43238"/>
            <a:ext cx="4848225" cy="3814762"/>
          </a:xfrm>
          <a:prstGeom prst="rect">
            <a:avLst/>
          </a:prstGeom>
          <a:noFill/>
        </p:spPr>
      </p:pic>
      <p:pic>
        <p:nvPicPr>
          <p:cNvPr id="721926" name="Picture 6" descr="showers_s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8225" y="0"/>
            <a:ext cx="4295775" cy="3200400"/>
          </a:xfrm>
          <a:prstGeom prst="rect">
            <a:avLst/>
          </a:prstGeom>
          <a:noFill/>
        </p:spPr>
      </p:pic>
      <p:pic>
        <p:nvPicPr>
          <p:cNvPr id="72192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7663" y="3389313"/>
            <a:ext cx="3522662" cy="33829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721927" name="Text Box 7"/>
          <p:cNvSpPr txBox="1">
            <a:spLocks noChangeArrowheads="1"/>
          </p:cNvSpPr>
          <p:nvPr/>
        </p:nvSpPr>
        <p:spPr bwMode="auto">
          <a:xfrm>
            <a:off x="6324600" y="3025775"/>
            <a:ext cx="2447925" cy="519113"/>
          </a:xfrm>
          <a:prstGeom prst="rect">
            <a:avLst/>
          </a:prstGeom>
          <a:solidFill>
            <a:schemeClr val="tx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Het antwoord:</a:t>
            </a:r>
          </a:p>
        </p:txBody>
      </p:sp>
      <p:sp>
        <p:nvSpPr>
          <p:cNvPr id="721929" name="Text Box 9"/>
          <p:cNvSpPr txBox="1">
            <a:spLocks noChangeArrowheads="1"/>
          </p:cNvSpPr>
          <p:nvPr/>
        </p:nvSpPr>
        <p:spPr bwMode="auto">
          <a:xfrm>
            <a:off x="5603875" y="6007100"/>
            <a:ext cx="1193800" cy="669925"/>
          </a:xfrm>
          <a:prstGeom prst="rect">
            <a:avLst/>
          </a:prstGeom>
          <a:noFill/>
          <a:ln w="28575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>
                <a:solidFill>
                  <a:srgbClr val="000099"/>
                </a:solidFill>
              </a:rPr>
              <a:t>Nee!</a:t>
            </a:r>
          </a:p>
        </p:txBody>
      </p:sp>
    </p:spTree>
    <p:extLst>
      <p:ext uri="{BB962C8B-B14F-4D97-AF65-F5344CB8AC3E}">
        <p14:creationId xmlns:p14="http://schemas.microsoft.com/office/powerpoint/2010/main" val="10423205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27" grpId="0" animBg="1"/>
      <p:bldP spid="7219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4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726065" name="Picture 4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 err="1"/>
              <a:t>sterrenstelsels</a:t>
            </a:r>
            <a:r>
              <a:rPr lang="en-US" dirty="0"/>
              <a:t>?</a:t>
            </a:r>
          </a:p>
        </p:txBody>
      </p:sp>
      <p:pic>
        <p:nvPicPr>
          <p:cNvPr id="726021" name="Picture 5" descr="galaxi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1388" y="782638"/>
            <a:ext cx="7016750" cy="441007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726028" name="Text Box 12"/>
          <p:cNvSpPr txBox="1">
            <a:spLocks noChangeArrowheads="1"/>
          </p:cNvSpPr>
          <p:nvPr/>
        </p:nvSpPr>
        <p:spPr bwMode="auto">
          <a:xfrm>
            <a:off x="3903663" y="5591175"/>
            <a:ext cx="467201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(materie + anti-materie = Intense gamma stralen)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381000" y="5370513"/>
            <a:ext cx="2967038" cy="1268412"/>
            <a:chOff x="168" y="3215"/>
            <a:chExt cx="1922" cy="892"/>
          </a:xfrm>
        </p:grpSpPr>
        <p:sp>
          <p:nvSpPr>
            <p:cNvPr id="726029" name="Rectangle 13"/>
            <p:cNvSpPr>
              <a:spLocks noChangeArrowheads="1"/>
            </p:cNvSpPr>
            <p:nvPr/>
          </p:nvSpPr>
          <p:spPr bwMode="auto">
            <a:xfrm>
              <a:off x="168" y="3215"/>
              <a:ext cx="1922" cy="892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177" y="3240"/>
              <a:ext cx="1859" cy="848"/>
              <a:chOff x="463" y="1260"/>
              <a:chExt cx="2403" cy="1238"/>
            </a:xfrm>
          </p:grpSpPr>
          <p:sp>
            <p:nvSpPr>
              <p:cNvPr id="726031" name="Line 15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26032" name="Line 16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8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6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37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7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9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0" name="Freeform 24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8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2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3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26044" name="Line 28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" name="Group 29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30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8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9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2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1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52" name="Freeform 36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4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55" name="Freeform 39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26056" name="Line 40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4" name="Group 41"/>
              <p:cNvGrpSpPr>
                <a:grpSpLocks/>
              </p:cNvGrpSpPr>
              <p:nvPr/>
            </p:nvGrpSpPr>
            <p:grpSpPr bwMode="auto">
              <a:xfrm>
                <a:off x="463" y="1504"/>
                <a:ext cx="421" cy="659"/>
                <a:chOff x="463" y="1344"/>
                <a:chExt cx="421" cy="659"/>
              </a:xfrm>
            </p:grpSpPr>
            <p:sp>
              <p:nvSpPr>
                <p:cNvPr id="72605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463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5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587" y="1364"/>
                  <a:ext cx="297" cy="4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44"/>
              <p:cNvGrpSpPr>
                <a:grpSpLocks/>
              </p:cNvGrpSpPr>
              <p:nvPr/>
            </p:nvGrpSpPr>
            <p:grpSpPr bwMode="auto">
              <a:xfrm>
                <a:off x="2474" y="1522"/>
                <a:ext cx="392" cy="659"/>
                <a:chOff x="464" y="1344"/>
                <a:chExt cx="392" cy="659"/>
              </a:xfrm>
            </p:grpSpPr>
            <p:sp>
              <p:nvSpPr>
                <p:cNvPr id="72606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464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6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617" y="1364"/>
                  <a:ext cx="239" cy="4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26064" name="Text Box 48"/>
          <p:cNvSpPr txBox="1">
            <a:spLocks noChangeArrowheads="1"/>
          </p:cNvSpPr>
          <p:nvPr/>
        </p:nvSpPr>
        <p:spPr bwMode="auto">
          <a:xfrm>
            <a:off x="7364413" y="4129088"/>
            <a:ext cx="1435100" cy="8239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800">
                <a:solidFill>
                  <a:srgbClr val="66FFFF"/>
                </a:solidFill>
              </a:rPr>
              <a:t>Nee!</a:t>
            </a:r>
          </a:p>
        </p:txBody>
      </p:sp>
      <p:sp>
        <p:nvSpPr>
          <p:cNvPr id="726066" name="AutoShape 50"/>
          <p:cNvSpPr>
            <a:spLocks noChangeArrowheads="1"/>
          </p:cNvSpPr>
          <p:nvPr/>
        </p:nvSpPr>
        <p:spPr bwMode="auto">
          <a:xfrm rot="-3397776">
            <a:off x="7524750" y="5183188"/>
            <a:ext cx="723900" cy="222250"/>
          </a:xfrm>
          <a:prstGeom prst="rightArrow">
            <a:avLst>
              <a:gd name="adj1" fmla="val 50000"/>
              <a:gd name="adj2" fmla="val 81429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cxnSp>
        <p:nvCxnSpPr>
          <p:cNvPr id="45" name="Straight Connector 8"/>
          <p:cNvCxnSpPr>
            <a:cxnSpLocks noChangeShapeType="1"/>
          </p:cNvCxnSpPr>
          <p:nvPr/>
        </p:nvCxnSpPr>
        <p:spPr bwMode="auto">
          <a:xfrm rot="5400000">
            <a:off x="3386442" y="3154764"/>
            <a:ext cx="2286000" cy="38100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ash"/>
            <a:round/>
            <a:headEnd/>
            <a:tailEnd type="none" w="lg" len="lg"/>
          </a:ln>
        </p:spPr>
      </p:cxnSp>
      <p:sp>
        <p:nvSpPr>
          <p:cNvPr id="46" name="Freeform 15"/>
          <p:cNvSpPr>
            <a:spLocks/>
          </p:cNvSpPr>
          <p:nvPr/>
        </p:nvSpPr>
        <p:spPr bwMode="auto">
          <a:xfrm rot="2362129">
            <a:off x="4054780" y="31166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15"/>
          <p:cNvSpPr>
            <a:spLocks/>
          </p:cNvSpPr>
          <p:nvPr/>
        </p:nvSpPr>
        <p:spPr bwMode="auto">
          <a:xfrm rot="7486216">
            <a:off x="4403235" y="3198421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15"/>
          <p:cNvSpPr>
            <a:spLocks/>
          </p:cNvSpPr>
          <p:nvPr/>
        </p:nvSpPr>
        <p:spPr bwMode="auto">
          <a:xfrm rot="2010125">
            <a:off x="3946830" y="38278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 rot="8330865">
            <a:off x="4357992" y="3831039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852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0.73368 -0.631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00" y="-316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80733E-7 -1.75382E-6 L 0.54365 -0.6411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0" y="-3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75 -0.666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-333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219E-6 1.91578E-6 L 0.53063 -0.5793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00" y="-2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72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726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28" grpId="0"/>
      <p:bldP spid="726064" grpId="0"/>
      <p:bldP spid="726066" grpId="0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09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517976"/>
            <a:ext cx="9180513" cy="6350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</p:pic>
      <p:sp>
        <p:nvSpPr>
          <p:cNvPr id="80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Terug naar de Oerknal</a:t>
            </a:r>
          </a:p>
        </p:txBody>
      </p:sp>
      <p:sp>
        <p:nvSpPr>
          <p:cNvPr id="809989" name="Text Box 5"/>
          <p:cNvSpPr txBox="1">
            <a:spLocks noChangeArrowheads="1"/>
          </p:cNvSpPr>
          <p:nvPr/>
        </p:nvSpPr>
        <p:spPr bwMode="auto">
          <a:xfrm>
            <a:off x="358775" y="6083300"/>
            <a:ext cx="8609013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Veronderstelling</a:t>
            </a:r>
            <a:r>
              <a:rPr lang="en-US" dirty="0"/>
              <a:t>: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ontstaat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 smtClean="0"/>
              <a:t>antimaterie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741537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0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98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vroege</a:t>
            </a:r>
            <a:r>
              <a:rPr lang="en-US" dirty="0"/>
              <a:t> </a:t>
            </a:r>
            <a:r>
              <a:rPr lang="en-US" dirty="0" err="1"/>
              <a:t>hete</a:t>
            </a:r>
            <a:r>
              <a:rPr lang="en-US" dirty="0"/>
              <a:t> </a:t>
            </a:r>
            <a:r>
              <a:rPr lang="en-US" dirty="0" err="1"/>
              <a:t>heelal</a:t>
            </a:r>
            <a:endParaRPr lang="en-US" dirty="0"/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2" name="Freeform 94"/>
          <p:cNvSpPr>
            <a:spLocks/>
          </p:cNvSpPr>
          <p:nvPr/>
        </p:nvSpPr>
        <p:spPr bwMode="auto">
          <a:xfrm rot="7508540" flipV="1">
            <a:off x="1431925" y="16303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3" name="Oval 95"/>
          <p:cNvSpPr>
            <a:spLocks noChangeArrowheads="1"/>
          </p:cNvSpPr>
          <p:nvPr/>
        </p:nvSpPr>
        <p:spPr bwMode="auto">
          <a:xfrm>
            <a:off x="552450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4" name="Oval 96"/>
          <p:cNvSpPr>
            <a:spLocks noChangeArrowheads="1"/>
          </p:cNvSpPr>
          <p:nvPr/>
        </p:nvSpPr>
        <p:spPr bwMode="auto">
          <a:xfrm>
            <a:off x="2460625" y="1765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5" name="Freeform 97"/>
          <p:cNvSpPr>
            <a:spLocks/>
          </p:cNvSpPr>
          <p:nvPr/>
        </p:nvSpPr>
        <p:spPr bwMode="auto">
          <a:xfrm rot="17091108" flipV="1">
            <a:off x="1281113" y="19796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6" name="Freeform 98"/>
          <p:cNvSpPr>
            <a:spLocks/>
          </p:cNvSpPr>
          <p:nvPr/>
        </p:nvSpPr>
        <p:spPr bwMode="auto">
          <a:xfrm rot="10746042" flipV="1">
            <a:off x="177800" y="37544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7" name="Oval 99"/>
          <p:cNvSpPr>
            <a:spLocks noChangeArrowheads="1"/>
          </p:cNvSpPr>
          <p:nvPr/>
        </p:nvSpPr>
        <p:spPr bwMode="auto">
          <a:xfrm>
            <a:off x="1235075" y="37290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8" name="Oval 100"/>
          <p:cNvSpPr>
            <a:spLocks noChangeArrowheads="1"/>
          </p:cNvSpPr>
          <p:nvPr/>
        </p:nvSpPr>
        <p:spPr bwMode="auto">
          <a:xfrm>
            <a:off x="1216025" y="37798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72263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Dus</a:t>
            </a:r>
            <a:r>
              <a:rPr lang="en-US" dirty="0"/>
              <a:t>: “</a:t>
            </a:r>
            <a:r>
              <a:rPr lang="en-US" dirty="0" err="1"/>
              <a:t>ietsiepietsie</a:t>
            </a:r>
            <a:r>
              <a:rPr lang="en-US" dirty="0"/>
              <a:t>”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deeltjes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antimaterie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deeltjes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996113" y="1441450"/>
            <a:ext cx="2119312" cy="3368675"/>
            <a:chOff x="4461" y="278"/>
            <a:chExt cx="1335" cy="2122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2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211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 dirty="0" err="1" smtClean="0"/>
                <a:t>antimaterie</a:t>
              </a:r>
              <a:r>
                <a:rPr lang="en-US" sz="2400" i="1" dirty="0"/>
                <a:t>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licht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564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Stel: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100000000</a:t>
              </a:r>
              <a:r>
                <a:rPr lang="en-US" sz="240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48577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Tijd</a:t>
            </a:r>
            <a:r>
              <a:rPr lang="en-US" dirty="0"/>
              <a:t>=0.00000000001 </a:t>
            </a:r>
            <a:r>
              <a:rPr lang="en-US" dirty="0" err="1"/>
              <a:t>seconde</a:t>
            </a:r>
            <a:endParaRPr lang="en-US" dirty="0"/>
          </a:p>
        </p:txBody>
      </p:sp>
      <p:sp>
        <p:nvSpPr>
          <p:cNvPr id="811121" name="Text Box 113"/>
          <p:cNvSpPr txBox="1">
            <a:spLocks noChangeArrowheads="1"/>
          </p:cNvSpPr>
          <p:nvPr/>
        </p:nvSpPr>
        <p:spPr bwMode="auto">
          <a:xfrm>
            <a:off x="219075" y="2779713"/>
            <a:ext cx="15097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(E=mc</a:t>
            </a:r>
            <a:r>
              <a:rPr lang="en-US" baseline="30000"/>
              <a:t>2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85105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09671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1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1097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11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04201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11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-6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03698 0.103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11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1 7.40741E-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06128 -0.0796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-4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81481E-6 L 0.05816 0.0796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" y="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1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102" grpId="0" animBg="1"/>
      <p:bldP spid="811102" grpId="1" animBg="1"/>
      <p:bldP spid="811103" grpId="0" animBg="1"/>
      <p:bldP spid="811103" grpId="1" animBg="1"/>
      <p:bldP spid="811104" grpId="0" animBg="1"/>
      <p:bldP spid="811104" grpId="1" animBg="1"/>
      <p:bldP spid="811105" grpId="0" animBg="1"/>
      <p:bldP spid="811105" grpId="1" animBg="1"/>
      <p:bldP spid="811106" grpId="0" animBg="1"/>
      <p:bldP spid="811106" grpId="1" animBg="1"/>
      <p:bldP spid="811107" grpId="0" animBg="1"/>
      <p:bldP spid="811107" grpId="1" animBg="1"/>
      <p:bldP spid="811108" grpId="0" animBg="1"/>
      <p:bldP spid="811108" grpId="1" animBg="1"/>
      <p:bldP spid="81110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4325" y="6525987"/>
            <a:ext cx="3568700" cy="30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5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Het afgekoelde heelal</a:t>
            </a:r>
          </a:p>
        </p:txBody>
      </p:sp>
      <p:sp>
        <p:nvSpPr>
          <p:cNvPr id="753669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53670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672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88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90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96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31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2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3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4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5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6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7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8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9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0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1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2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3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4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5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6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7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9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0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1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2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3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4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5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6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7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2" name="Group 141"/>
          <p:cNvGrpSpPr>
            <a:grpSpLocks/>
          </p:cNvGrpSpPr>
          <p:nvPr/>
        </p:nvGrpSpPr>
        <p:grpSpPr bwMode="auto">
          <a:xfrm>
            <a:off x="7023100" y="1022350"/>
            <a:ext cx="2049463" cy="1565275"/>
            <a:chOff x="4469" y="644"/>
            <a:chExt cx="1291" cy="986"/>
          </a:xfrm>
        </p:grpSpPr>
        <p:sp>
          <p:nvSpPr>
            <p:cNvPr id="753765" name="Oval 101"/>
            <p:cNvSpPr>
              <a:spLocks noChangeArrowheads="1"/>
            </p:cNvSpPr>
            <p:nvPr/>
          </p:nvSpPr>
          <p:spPr bwMode="auto">
            <a:xfrm>
              <a:off x="4483" y="1100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53766" name="Freeform 102"/>
            <p:cNvSpPr>
              <a:spLocks/>
            </p:cNvSpPr>
            <p:nvPr/>
          </p:nvSpPr>
          <p:spPr bwMode="auto">
            <a:xfrm rot="10692085" flipV="1">
              <a:off x="4469" y="1450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753767" name="Oval 103"/>
            <p:cNvSpPr>
              <a:spLocks noChangeArrowheads="1"/>
            </p:cNvSpPr>
            <p:nvPr/>
          </p:nvSpPr>
          <p:spPr bwMode="auto">
            <a:xfrm>
              <a:off x="4478" y="734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53768" name="Text Box 104"/>
            <p:cNvSpPr txBox="1">
              <a:spLocks noChangeArrowheads="1"/>
            </p:cNvSpPr>
            <p:nvPr/>
          </p:nvSpPr>
          <p:spPr bwMode="auto">
            <a:xfrm>
              <a:off x="4636" y="644"/>
              <a:ext cx="757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</a:t>
              </a:r>
            </a:p>
          </p:txBody>
        </p:sp>
        <p:sp>
          <p:nvSpPr>
            <p:cNvPr id="753769" name="Text Box 105"/>
            <p:cNvSpPr txBox="1">
              <a:spLocks noChangeArrowheads="1"/>
            </p:cNvSpPr>
            <p:nvPr/>
          </p:nvSpPr>
          <p:spPr bwMode="auto">
            <a:xfrm>
              <a:off x="4617" y="1011"/>
              <a:ext cx="1143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 dirty="0" err="1" smtClean="0"/>
                <a:t>antimaterie</a:t>
              </a:r>
              <a:endParaRPr lang="en-US" sz="2400" i="1" dirty="0"/>
            </a:p>
          </p:txBody>
        </p:sp>
        <p:sp>
          <p:nvSpPr>
            <p:cNvPr id="753770" name="Text Box 106"/>
            <p:cNvSpPr txBox="1">
              <a:spLocks noChangeArrowheads="1"/>
            </p:cNvSpPr>
            <p:nvPr/>
          </p:nvSpPr>
          <p:spPr bwMode="auto">
            <a:xfrm>
              <a:off x="4695" y="134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licht</a:t>
              </a:r>
            </a:p>
          </p:txBody>
        </p:sp>
      </p:grpSp>
      <p:sp>
        <p:nvSpPr>
          <p:cNvPr id="753771" name="Text Box 107"/>
          <p:cNvSpPr txBox="1">
            <a:spLocks noChangeArrowheads="1"/>
          </p:cNvSpPr>
          <p:nvPr/>
        </p:nvSpPr>
        <p:spPr bwMode="auto">
          <a:xfrm>
            <a:off x="527050" y="5459413"/>
            <a:ext cx="8142288" cy="13731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blijft</a:t>
            </a:r>
            <a:r>
              <a:rPr lang="en-US" dirty="0"/>
              <a:t> over: </a:t>
            </a:r>
            <a:r>
              <a:rPr lang="en-US" dirty="0" err="1">
                <a:solidFill>
                  <a:srgbClr val="FFFF00"/>
                </a:solidFill>
              </a:rPr>
              <a:t>veel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licht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en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>
                <a:solidFill>
                  <a:srgbClr val="66FFFF"/>
                </a:solidFill>
              </a:rPr>
              <a:t>beetje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 err="1"/>
              <a:t>Verhouding</a:t>
            </a:r>
            <a:r>
              <a:rPr lang="en-US" dirty="0"/>
              <a:t> : </a:t>
            </a:r>
            <a:r>
              <a:rPr lang="en-US" dirty="0">
                <a:solidFill>
                  <a:srgbClr val="FFFF00"/>
                </a:solidFill>
              </a:rPr>
              <a:t>100000000</a:t>
            </a:r>
            <a:r>
              <a:rPr lang="en-US" dirty="0"/>
              <a:t>      :        </a:t>
            </a:r>
            <a:r>
              <a:rPr lang="en-US" dirty="0">
                <a:solidFill>
                  <a:srgbClr val="66FFFF"/>
                </a:solidFill>
              </a:rPr>
              <a:t>1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                                          </a:t>
            </a:r>
            <a:r>
              <a:rPr lang="en-US" dirty="0" err="1" smtClean="0"/>
              <a:t>Ons</a:t>
            </a:r>
            <a:r>
              <a:rPr lang="en-US" dirty="0" smtClean="0"/>
              <a:t> </a:t>
            </a:r>
            <a:r>
              <a:rPr lang="en-US" dirty="0" err="1" smtClean="0"/>
              <a:t>huidige</a:t>
            </a:r>
            <a:r>
              <a:rPr lang="en-US" dirty="0" smtClean="0"/>
              <a:t> </a:t>
            </a:r>
            <a:r>
              <a:rPr lang="en-US" dirty="0" err="1" smtClean="0"/>
              <a:t>heelal</a:t>
            </a:r>
            <a:r>
              <a:rPr lang="en-US" dirty="0" smtClean="0"/>
              <a:t>….</a:t>
            </a:r>
            <a:endParaRPr lang="en-US" dirty="0"/>
          </a:p>
        </p:txBody>
      </p:sp>
      <p:sp>
        <p:nvSpPr>
          <p:cNvPr id="753775" name="Freeform 111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6" name="Freeform 112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8" name="Freeform 114"/>
          <p:cNvSpPr>
            <a:spLocks/>
          </p:cNvSpPr>
          <p:nvPr/>
        </p:nvSpPr>
        <p:spPr bwMode="auto">
          <a:xfrm rot="10746042" flipV="1">
            <a:off x="5014913" y="40068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9" name="Freeform 115"/>
          <p:cNvSpPr>
            <a:spLocks/>
          </p:cNvSpPr>
          <p:nvPr/>
        </p:nvSpPr>
        <p:spPr bwMode="auto">
          <a:xfrm rot="10746042" flipV="1">
            <a:off x="4105275" y="34972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0" name="Freeform 116"/>
          <p:cNvSpPr>
            <a:spLocks/>
          </p:cNvSpPr>
          <p:nvPr/>
        </p:nvSpPr>
        <p:spPr bwMode="auto">
          <a:xfrm rot="10746042" flipV="1">
            <a:off x="3889375" y="41354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1" name="Freeform 117"/>
          <p:cNvSpPr>
            <a:spLocks/>
          </p:cNvSpPr>
          <p:nvPr/>
        </p:nvSpPr>
        <p:spPr bwMode="auto">
          <a:xfrm rot="10746042" flipV="1">
            <a:off x="5191125" y="17510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2" name="Freeform 118"/>
          <p:cNvSpPr>
            <a:spLocks/>
          </p:cNvSpPr>
          <p:nvPr/>
        </p:nvSpPr>
        <p:spPr bwMode="auto">
          <a:xfrm rot="10746042" flipV="1">
            <a:off x="5638800" y="23764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3" name="Freeform 119"/>
          <p:cNvSpPr>
            <a:spLocks/>
          </p:cNvSpPr>
          <p:nvPr/>
        </p:nvSpPr>
        <p:spPr bwMode="auto">
          <a:xfrm rot="10746042" flipV="1">
            <a:off x="5068888" y="26606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4" name="Freeform 120"/>
          <p:cNvSpPr>
            <a:spLocks/>
          </p:cNvSpPr>
          <p:nvPr/>
        </p:nvSpPr>
        <p:spPr bwMode="auto">
          <a:xfrm rot="10746042" flipV="1">
            <a:off x="4660900" y="28559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5" name="Freeform 121"/>
          <p:cNvSpPr>
            <a:spLocks/>
          </p:cNvSpPr>
          <p:nvPr/>
        </p:nvSpPr>
        <p:spPr bwMode="auto">
          <a:xfrm rot="10746042" flipV="1">
            <a:off x="4222750" y="3082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6" name="Freeform 122"/>
          <p:cNvSpPr>
            <a:spLocks/>
          </p:cNvSpPr>
          <p:nvPr/>
        </p:nvSpPr>
        <p:spPr bwMode="auto">
          <a:xfrm rot="10746042" flipV="1">
            <a:off x="3579813" y="32797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7" name="Freeform 123"/>
          <p:cNvSpPr>
            <a:spLocks/>
          </p:cNvSpPr>
          <p:nvPr/>
        </p:nvSpPr>
        <p:spPr bwMode="auto">
          <a:xfrm rot="10746042" flipV="1">
            <a:off x="3024188" y="2620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8" name="Freeform 124"/>
          <p:cNvSpPr>
            <a:spLocks/>
          </p:cNvSpPr>
          <p:nvPr/>
        </p:nvSpPr>
        <p:spPr bwMode="auto">
          <a:xfrm rot="10746042" flipV="1">
            <a:off x="2984500" y="30686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9" name="Freeform 125"/>
          <p:cNvSpPr>
            <a:spLocks/>
          </p:cNvSpPr>
          <p:nvPr/>
        </p:nvSpPr>
        <p:spPr bwMode="auto">
          <a:xfrm rot="10746042" flipV="1">
            <a:off x="3244850" y="23558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0" name="Freeform 126"/>
          <p:cNvSpPr>
            <a:spLocks/>
          </p:cNvSpPr>
          <p:nvPr/>
        </p:nvSpPr>
        <p:spPr bwMode="auto">
          <a:xfrm rot="10746042" flipV="1">
            <a:off x="4325938" y="24336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1" name="Freeform 127"/>
          <p:cNvSpPr>
            <a:spLocks/>
          </p:cNvSpPr>
          <p:nvPr/>
        </p:nvSpPr>
        <p:spPr bwMode="auto">
          <a:xfrm rot="10746042" flipV="1">
            <a:off x="6116638" y="4017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2" name="Freeform 128"/>
          <p:cNvSpPr>
            <a:spLocks/>
          </p:cNvSpPr>
          <p:nvPr/>
        </p:nvSpPr>
        <p:spPr bwMode="auto">
          <a:xfrm rot="10746042" flipV="1">
            <a:off x="6121400" y="28876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3" name="Freeform 129"/>
          <p:cNvSpPr>
            <a:spLocks/>
          </p:cNvSpPr>
          <p:nvPr/>
        </p:nvSpPr>
        <p:spPr bwMode="auto">
          <a:xfrm rot="10746042" flipV="1">
            <a:off x="6154738" y="2168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4" name="Freeform 130"/>
          <p:cNvSpPr>
            <a:spLocks/>
          </p:cNvSpPr>
          <p:nvPr/>
        </p:nvSpPr>
        <p:spPr bwMode="auto">
          <a:xfrm rot="10746042" flipV="1">
            <a:off x="5334000" y="15255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5" name="Freeform 131"/>
          <p:cNvSpPr>
            <a:spLocks/>
          </p:cNvSpPr>
          <p:nvPr/>
        </p:nvSpPr>
        <p:spPr bwMode="auto">
          <a:xfrm rot="10746042" flipV="1">
            <a:off x="3776663" y="46720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6" name="Freeform 132"/>
          <p:cNvSpPr>
            <a:spLocks/>
          </p:cNvSpPr>
          <p:nvPr/>
        </p:nvSpPr>
        <p:spPr bwMode="auto">
          <a:xfrm rot="7508540" flipV="1">
            <a:off x="1431925" y="16303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7" name="Oval 133"/>
          <p:cNvSpPr>
            <a:spLocks noChangeArrowheads="1"/>
          </p:cNvSpPr>
          <p:nvPr/>
        </p:nvSpPr>
        <p:spPr bwMode="auto">
          <a:xfrm>
            <a:off x="552450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98" name="Oval 134"/>
          <p:cNvSpPr>
            <a:spLocks noChangeArrowheads="1"/>
          </p:cNvSpPr>
          <p:nvPr/>
        </p:nvSpPr>
        <p:spPr bwMode="auto">
          <a:xfrm>
            <a:off x="2460625" y="1765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99" name="Freeform 135"/>
          <p:cNvSpPr>
            <a:spLocks/>
          </p:cNvSpPr>
          <p:nvPr/>
        </p:nvSpPr>
        <p:spPr bwMode="auto">
          <a:xfrm rot="17091108" flipV="1">
            <a:off x="1281113" y="19796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800" name="Text Box 136"/>
          <p:cNvSpPr txBox="1">
            <a:spLocks noChangeArrowheads="1"/>
          </p:cNvSpPr>
          <p:nvPr/>
        </p:nvSpPr>
        <p:spPr bwMode="auto">
          <a:xfrm>
            <a:off x="84138" y="2976563"/>
            <a:ext cx="2157412" cy="13731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Na afkoelen </a:t>
            </a:r>
          </a:p>
          <a:p>
            <a:r>
              <a:rPr lang="en-US"/>
              <a:t>heffen    en</a:t>
            </a:r>
          </a:p>
          <a:p>
            <a:r>
              <a:rPr lang="en-US"/>
              <a:t>elkaar op</a:t>
            </a:r>
          </a:p>
        </p:txBody>
      </p:sp>
      <p:sp>
        <p:nvSpPr>
          <p:cNvPr id="753801" name="Oval 137"/>
          <p:cNvSpPr>
            <a:spLocks noChangeArrowheads="1"/>
          </p:cNvSpPr>
          <p:nvPr/>
        </p:nvSpPr>
        <p:spPr bwMode="auto">
          <a:xfrm>
            <a:off x="1390650" y="3616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803" name="Oval 139"/>
          <p:cNvSpPr>
            <a:spLocks noChangeArrowheads="1"/>
          </p:cNvSpPr>
          <p:nvPr/>
        </p:nvSpPr>
        <p:spPr bwMode="auto">
          <a:xfrm>
            <a:off x="2282825" y="360838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804" name="Text Box 140"/>
          <p:cNvSpPr txBox="1">
            <a:spLocks noChangeArrowheads="1"/>
          </p:cNvSpPr>
          <p:nvPr/>
        </p:nvSpPr>
        <p:spPr bwMode="auto">
          <a:xfrm>
            <a:off x="3355975" y="587375"/>
            <a:ext cx="2730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Tijd ~1 seconde</a:t>
            </a:r>
          </a:p>
        </p:txBody>
      </p:sp>
      <p:sp>
        <p:nvSpPr>
          <p:cNvPr id="753806" name="AutoShape 142"/>
          <p:cNvSpPr>
            <a:spLocks noChangeArrowheads="1"/>
          </p:cNvSpPr>
          <p:nvPr/>
        </p:nvSpPr>
        <p:spPr bwMode="auto">
          <a:xfrm>
            <a:off x="4319588" y="6470650"/>
            <a:ext cx="681037" cy="233363"/>
          </a:xfrm>
          <a:prstGeom prst="rightArrow">
            <a:avLst>
              <a:gd name="adj1" fmla="val 50000"/>
              <a:gd name="adj2" fmla="val 72959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54915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09671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1097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04201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64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03698 0.103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" y="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53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5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3771" grpId="0"/>
      <p:bldP spid="753796" grpId="0" animBg="1"/>
      <p:bldP spid="753796" grpId="1" animBg="1"/>
      <p:bldP spid="753797" grpId="0" animBg="1"/>
      <p:bldP spid="753797" grpId="1" animBg="1"/>
      <p:bldP spid="753798" grpId="0" animBg="1"/>
      <p:bldP spid="753798" grpId="1" animBg="1"/>
      <p:bldP spid="753799" grpId="0" animBg="1"/>
      <p:bldP spid="753799" grpId="1" animBg="1"/>
      <p:bldP spid="75380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798722" name="Picture 2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74725"/>
            <a:ext cx="9144000" cy="9131300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3725863"/>
            <a:ext cx="5834063" cy="3108325"/>
            <a:chOff x="2093" y="651"/>
            <a:chExt cx="3707" cy="2016"/>
          </a:xfrm>
        </p:grpSpPr>
        <p:pic>
          <p:nvPicPr>
            <p:cNvPr id="798724" name="Picture 4" descr="27-EarthTemp-WMAP"/>
            <p:cNvPicPr>
              <a:picLocks noChangeAspect="1" noChangeArrowheads="1"/>
            </p:cNvPicPr>
            <p:nvPr/>
          </p:nvPicPr>
          <p:blipFill>
            <a:blip r:embed="rId4" cstate="print"/>
            <a:srcRect l="371" r="37315" b="52380"/>
            <a:stretch>
              <a:fillRect/>
            </a:stretch>
          </p:blipFill>
          <p:spPr bwMode="auto">
            <a:xfrm>
              <a:off x="2093" y="651"/>
              <a:ext cx="3667" cy="1854"/>
            </a:xfrm>
            <a:prstGeom prst="rect">
              <a:avLst/>
            </a:prstGeom>
            <a:noFill/>
          </p:spPr>
        </p:pic>
        <p:pic>
          <p:nvPicPr>
            <p:cNvPr id="798725" name="Picture 5" descr="27-EarthTemp-WMAP"/>
            <p:cNvPicPr>
              <a:picLocks noChangeAspect="1" noChangeArrowheads="1"/>
            </p:cNvPicPr>
            <p:nvPr/>
          </p:nvPicPr>
          <p:blipFill>
            <a:blip r:embed="rId4" cstate="print"/>
            <a:srcRect l="64560" t="30231" r="2847" b="53255"/>
            <a:stretch>
              <a:fillRect/>
            </a:stretch>
          </p:blipFill>
          <p:spPr bwMode="auto">
            <a:xfrm>
              <a:off x="4392" y="2195"/>
              <a:ext cx="1408" cy="472"/>
            </a:xfrm>
            <a:prstGeom prst="rect">
              <a:avLst/>
            </a:prstGeom>
            <a:noFill/>
          </p:spPr>
        </p:pic>
      </p:grpSp>
      <p:sp>
        <p:nvSpPr>
          <p:cNvPr id="7987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Kosmische</a:t>
            </a:r>
            <a:r>
              <a:rPr lang="en-US" dirty="0" smtClean="0"/>
              <a:t>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endParaRPr lang="en-US" dirty="0"/>
          </a:p>
        </p:txBody>
      </p:sp>
      <p:pic>
        <p:nvPicPr>
          <p:cNvPr id="798727" name="Picture 7" descr="020598_ilc_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00463"/>
            <a:ext cx="5753100" cy="2876550"/>
          </a:xfrm>
          <a:prstGeom prst="rect">
            <a:avLst/>
          </a:prstGeom>
          <a:noFill/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665538" y="6370638"/>
            <a:ext cx="2082800" cy="487362"/>
            <a:chOff x="5991" y="2206"/>
            <a:chExt cx="1312" cy="307"/>
          </a:xfrm>
        </p:grpSpPr>
        <p:sp>
          <p:nvSpPr>
            <p:cNvPr id="798729" name="Rectangle 9"/>
            <p:cNvSpPr>
              <a:spLocks noChangeArrowheads="1"/>
            </p:cNvSpPr>
            <p:nvPr/>
          </p:nvSpPr>
          <p:spPr bwMode="auto">
            <a:xfrm>
              <a:off x="6041" y="2206"/>
              <a:ext cx="1217" cy="27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991" y="2230"/>
              <a:ext cx="1312" cy="283"/>
              <a:chOff x="4264" y="2397"/>
              <a:chExt cx="1312" cy="283"/>
            </a:xfrm>
          </p:grpSpPr>
          <p:pic>
            <p:nvPicPr>
              <p:cNvPr id="798731" name="Picture 11" descr="27-EarthTemp-WMA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66852" t="31842" r="5902" b="64204"/>
              <a:stretch>
                <a:fillRect/>
              </a:stretch>
            </p:blipFill>
            <p:spPr bwMode="auto">
              <a:xfrm>
                <a:off x="4328" y="2397"/>
                <a:ext cx="1177" cy="113"/>
              </a:xfrm>
              <a:prstGeom prst="rect">
                <a:avLst/>
              </a:prstGeom>
              <a:noFill/>
            </p:spPr>
          </p:pic>
          <p:sp>
            <p:nvSpPr>
              <p:cNvPr id="798732" name="Text Box 12"/>
              <p:cNvSpPr txBox="1">
                <a:spLocks noChangeArrowheads="1"/>
              </p:cNvSpPr>
              <p:nvPr/>
            </p:nvSpPr>
            <p:spPr bwMode="auto">
              <a:xfrm>
                <a:off x="4264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600">
                    <a:solidFill>
                      <a:schemeClr val="tx1"/>
                    </a:solidFill>
                    <a:latin typeface="Comic Sans MS" pitchFamily="66" charset="0"/>
                  </a:rPr>
                  <a:t>2.7248K</a:t>
                </a:r>
                <a:endParaRPr lang="en-GB" sz="160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798733" name="Text Box 13"/>
              <p:cNvSpPr txBox="1">
                <a:spLocks noChangeArrowheads="1"/>
              </p:cNvSpPr>
              <p:nvPr/>
            </p:nvSpPr>
            <p:spPr bwMode="auto">
              <a:xfrm>
                <a:off x="4960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600">
                    <a:solidFill>
                      <a:schemeClr val="tx1"/>
                    </a:solidFill>
                    <a:latin typeface="Comic Sans MS" pitchFamily="66" charset="0"/>
                  </a:rPr>
                  <a:t>2.7252K</a:t>
                </a:r>
                <a:endParaRPr lang="en-GB" sz="160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</p:grpSp>
      </p:grpSp>
      <p:pic>
        <p:nvPicPr>
          <p:cNvPr id="798734" name="Picture 14" descr="penwils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07075" y="628650"/>
            <a:ext cx="3336925" cy="4310063"/>
          </a:xfrm>
          <a:prstGeom prst="rect">
            <a:avLst/>
          </a:prstGeom>
          <a:noFill/>
        </p:spPr>
      </p:pic>
      <p:sp>
        <p:nvSpPr>
          <p:cNvPr id="798735" name="Text Box 15"/>
          <p:cNvSpPr txBox="1">
            <a:spLocks noChangeArrowheads="1"/>
          </p:cNvSpPr>
          <p:nvPr/>
        </p:nvSpPr>
        <p:spPr bwMode="auto">
          <a:xfrm>
            <a:off x="295275" y="1011238"/>
            <a:ext cx="4365298" cy="15696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1964: Penzias en Wilson</a:t>
            </a:r>
            <a:endParaRPr lang="en-US" sz="2400" dirty="0" smtClean="0"/>
          </a:p>
          <a:p>
            <a:r>
              <a:rPr lang="en-US" sz="2400" dirty="0" err="1"/>
              <a:t>o</a:t>
            </a:r>
            <a:r>
              <a:rPr lang="en-US" sz="2400" dirty="0" err="1" smtClean="0"/>
              <a:t>ntdekken</a:t>
            </a:r>
            <a:r>
              <a:rPr lang="en-US" sz="2400" dirty="0"/>
              <a:t>: “</a:t>
            </a:r>
            <a:r>
              <a:rPr lang="en-US" sz="2400" dirty="0" err="1"/>
              <a:t>achtergrond</a:t>
            </a:r>
            <a:r>
              <a:rPr lang="en-US" sz="2400" dirty="0"/>
              <a:t> </a:t>
            </a:r>
            <a:r>
              <a:rPr lang="en-US" sz="2400" dirty="0" err="1"/>
              <a:t>licht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fotonen</a:t>
            </a:r>
            <a:r>
              <a:rPr lang="en-US" sz="2400" dirty="0" smtClean="0"/>
              <a:t>)</a:t>
            </a:r>
          </a:p>
          <a:p>
            <a:r>
              <a:rPr lang="en-US" sz="2400" dirty="0" err="1">
                <a:solidFill>
                  <a:srgbClr val="66FFFF"/>
                </a:solidFill>
              </a:rPr>
              <a:t>Restant</a:t>
            </a:r>
            <a:r>
              <a:rPr lang="en-US" sz="2400" dirty="0">
                <a:solidFill>
                  <a:srgbClr val="66FFFF"/>
                </a:solidFill>
              </a:rPr>
              <a:t> van de </a:t>
            </a:r>
            <a:r>
              <a:rPr lang="en-US" sz="2400" dirty="0" err="1">
                <a:solidFill>
                  <a:srgbClr val="66FFFF"/>
                </a:solidFill>
              </a:rPr>
              <a:t>oerknal</a:t>
            </a:r>
            <a:endParaRPr lang="en-US" sz="2400" dirty="0">
              <a:solidFill>
                <a:srgbClr val="66FFFF"/>
              </a:solidFill>
            </a:endParaRPr>
          </a:p>
        </p:txBody>
      </p:sp>
      <p:sp>
        <p:nvSpPr>
          <p:cNvPr id="798736" name="Text Box 16"/>
          <p:cNvSpPr txBox="1">
            <a:spLocks noChangeArrowheads="1"/>
          </p:cNvSpPr>
          <p:nvPr/>
        </p:nvSpPr>
        <p:spPr bwMode="auto">
          <a:xfrm>
            <a:off x="76200" y="3044825"/>
            <a:ext cx="36671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/>
              <a:t>Een temperatuur kaart … </a:t>
            </a:r>
          </a:p>
        </p:txBody>
      </p:sp>
      <p:sp>
        <p:nvSpPr>
          <p:cNvPr id="798741" name="Text Box 21"/>
          <p:cNvSpPr txBox="1">
            <a:spLocks noChangeArrowheads="1"/>
          </p:cNvSpPr>
          <p:nvPr/>
        </p:nvSpPr>
        <p:spPr bwMode="auto">
          <a:xfrm>
            <a:off x="3463925" y="3298825"/>
            <a:ext cx="20796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van het heelal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5676900" y="5208588"/>
            <a:ext cx="3467100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err="1"/>
              <a:t>Voor</a:t>
            </a:r>
            <a:r>
              <a:rPr lang="en-US" sz="2400" dirty="0"/>
              <a:t> elk </a:t>
            </a:r>
            <a:r>
              <a:rPr lang="en-US" sz="2400" dirty="0" err="1"/>
              <a:t>materie</a:t>
            </a:r>
            <a:r>
              <a:rPr lang="en-US" sz="2400" dirty="0"/>
              <a:t> </a:t>
            </a:r>
            <a:r>
              <a:rPr lang="en-US" sz="2400" dirty="0" err="1"/>
              <a:t>deeltje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zijn</a:t>
            </a:r>
            <a:r>
              <a:rPr lang="en-US" sz="2400" dirty="0"/>
              <a:t> </a:t>
            </a:r>
            <a:r>
              <a:rPr lang="en-US" sz="2400" dirty="0" err="1" smtClean="0"/>
              <a:t>er</a:t>
            </a:r>
            <a:r>
              <a:rPr lang="en-US" sz="2400" dirty="0" smtClean="0"/>
              <a:t> </a:t>
            </a:r>
            <a:r>
              <a:rPr lang="en-US" sz="2400" dirty="0" err="1" smtClean="0"/>
              <a:t>miljard</a:t>
            </a:r>
            <a:r>
              <a:rPr lang="en-US" sz="2400" dirty="0" smtClean="0"/>
              <a:t> </a:t>
            </a:r>
            <a:r>
              <a:rPr lang="en-US" sz="2400" dirty="0" err="1" smtClean="0"/>
              <a:t>fotonen</a:t>
            </a:r>
            <a:endParaRPr lang="en-US" sz="2400" dirty="0" smtClean="0"/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4454525" y="3714523"/>
            <a:ext cx="135096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-270</a:t>
            </a:r>
            <a:r>
              <a:rPr lang="en-US" baseline="30000" dirty="0">
                <a:solidFill>
                  <a:schemeClr val="tx1"/>
                </a:solidFill>
              </a:rPr>
              <a:t>0</a:t>
            </a:r>
            <a:r>
              <a:rPr lang="en-US" dirty="0">
                <a:solidFill>
                  <a:schemeClr val="tx1"/>
                </a:solidFill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3140733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9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1" grpId="0"/>
      <p:bldP spid="22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5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zoals</a:t>
            </a:r>
            <a:r>
              <a:rPr lang="en-US" dirty="0"/>
              <a:t> we het nu </a:t>
            </a:r>
            <a:r>
              <a:rPr lang="en-US" dirty="0" err="1"/>
              <a:t>zien</a:t>
            </a:r>
            <a:endParaRPr lang="en-US" dirty="0"/>
          </a:p>
        </p:txBody>
      </p:sp>
      <p:pic>
        <p:nvPicPr>
          <p:cNvPr id="754692" name="Picture 4" descr="020598_ilc_6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3150" y="750888"/>
            <a:ext cx="5265738" cy="2633662"/>
          </a:xfrm>
          <a:prstGeom prst="rect">
            <a:avLst/>
          </a:prstGeom>
          <a:noFill/>
        </p:spPr>
      </p:pic>
      <p:pic>
        <p:nvPicPr>
          <p:cNvPr id="754693" name="Picture 5" descr="Androme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9688" y="3594100"/>
            <a:ext cx="4765675" cy="3192463"/>
          </a:xfrm>
          <a:prstGeom prst="rect">
            <a:avLst/>
          </a:prstGeom>
          <a:noFill/>
        </p:spPr>
      </p:pic>
      <p:sp>
        <p:nvSpPr>
          <p:cNvPr id="754694" name="Text Box 6"/>
          <p:cNvSpPr txBox="1">
            <a:spLocks noChangeArrowheads="1"/>
          </p:cNvSpPr>
          <p:nvPr/>
        </p:nvSpPr>
        <p:spPr bwMode="auto">
          <a:xfrm>
            <a:off x="700088" y="1152525"/>
            <a:ext cx="246856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Waargenomen</a:t>
            </a:r>
          </a:p>
          <a:p>
            <a:r>
              <a:rPr lang="en-US"/>
              <a:t>Nagloeilicht:</a:t>
            </a:r>
          </a:p>
        </p:txBody>
      </p:sp>
      <p:sp>
        <p:nvSpPr>
          <p:cNvPr id="754695" name="Text Box 7"/>
          <p:cNvSpPr txBox="1">
            <a:spLocks noChangeArrowheads="1"/>
          </p:cNvSpPr>
          <p:nvPr/>
        </p:nvSpPr>
        <p:spPr bwMode="auto">
          <a:xfrm>
            <a:off x="660400" y="4264025"/>
            <a:ext cx="2066925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Resterende </a:t>
            </a:r>
          </a:p>
          <a:p>
            <a:r>
              <a:rPr lang="en-US"/>
              <a:t>materie:</a:t>
            </a:r>
          </a:p>
        </p:txBody>
      </p:sp>
      <p:sp>
        <p:nvSpPr>
          <p:cNvPr id="754696" name="Text Box 8"/>
          <p:cNvSpPr txBox="1">
            <a:spLocks noChangeArrowheads="1"/>
          </p:cNvSpPr>
          <p:nvPr/>
        </p:nvSpPr>
        <p:spPr bwMode="auto">
          <a:xfrm>
            <a:off x="1314450" y="3344863"/>
            <a:ext cx="4429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</a:p>
        </p:txBody>
      </p:sp>
      <p:sp>
        <p:nvSpPr>
          <p:cNvPr id="754698" name="Freeform 10"/>
          <p:cNvSpPr>
            <a:spLocks/>
          </p:cNvSpPr>
          <p:nvPr/>
        </p:nvSpPr>
        <p:spPr bwMode="auto">
          <a:xfrm rot="10746042" flipV="1">
            <a:off x="219075" y="1322388"/>
            <a:ext cx="360363" cy="22860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4699" name="Oval 11"/>
          <p:cNvSpPr>
            <a:spLocks noChangeArrowheads="1"/>
          </p:cNvSpPr>
          <p:nvPr/>
        </p:nvSpPr>
        <p:spPr bwMode="auto">
          <a:xfrm>
            <a:off x="322263" y="4452938"/>
            <a:ext cx="203200" cy="1920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4700" name="Text Box 12"/>
          <p:cNvSpPr txBox="1">
            <a:spLocks noChangeArrowheads="1"/>
          </p:cNvSpPr>
          <p:nvPr/>
        </p:nvSpPr>
        <p:spPr bwMode="auto">
          <a:xfrm>
            <a:off x="833438" y="2241550"/>
            <a:ext cx="1781157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 “</a:t>
            </a:r>
            <a:r>
              <a:rPr lang="en-US" dirty="0" err="1">
                <a:solidFill>
                  <a:srgbClr val="FFFF00"/>
                </a:solidFill>
              </a:rPr>
              <a:t>veel</a:t>
            </a:r>
            <a:r>
              <a:rPr lang="en-US" dirty="0">
                <a:solidFill>
                  <a:srgbClr val="FFFF00"/>
                </a:solidFill>
              </a:rPr>
              <a:t>”</a:t>
            </a:r>
          </a:p>
          <a:p>
            <a:r>
              <a:rPr lang="en-US" sz="2000" dirty="0">
                <a:solidFill>
                  <a:srgbClr val="FFFF00"/>
                </a:solidFill>
              </a:rPr>
              <a:t>(1000000000)</a:t>
            </a:r>
          </a:p>
        </p:txBody>
      </p:sp>
      <p:sp>
        <p:nvSpPr>
          <p:cNvPr id="754701" name="Text Box 13"/>
          <p:cNvSpPr txBox="1">
            <a:spLocks noChangeArrowheads="1"/>
          </p:cNvSpPr>
          <p:nvPr/>
        </p:nvSpPr>
        <p:spPr bwMode="auto">
          <a:xfrm>
            <a:off x="763588" y="5359400"/>
            <a:ext cx="1589087" cy="8239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 “weinig”</a:t>
            </a:r>
          </a:p>
          <a:p>
            <a:r>
              <a:rPr lang="en-US" sz="2000">
                <a:solidFill>
                  <a:srgbClr val="66FFFF"/>
                </a:solidFill>
              </a:rPr>
              <a:t>      ( 1 )</a:t>
            </a:r>
          </a:p>
        </p:txBody>
      </p:sp>
    </p:spTree>
    <p:extLst>
      <p:ext uri="{BB962C8B-B14F-4D97-AF65-F5344CB8AC3E}">
        <p14:creationId xmlns:p14="http://schemas.microsoft.com/office/powerpoint/2010/main" val="21683189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5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695" grpId="0"/>
      <p:bldP spid="754699" grpId="0" animBg="1"/>
      <p:bldP spid="75470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Oerknal</a:t>
            </a:r>
            <a:r>
              <a:rPr lang="en-US" dirty="0" smtClean="0"/>
              <a:t>: </a:t>
            </a:r>
            <a:r>
              <a:rPr lang="en-US" dirty="0" err="1" smtClean="0"/>
              <a:t>veel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r>
              <a:rPr lang="en-US" dirty="0" smtClean="0"/>
              <a:t>, </a:t>
            </a:r>
            <a:r>
              <a:rPr lang="en-US" dirty="0" err="1" smtClean="0"/>
              <a:t>geen</a:t>
            </a:r>
            <a:r>
              <a:rPr lang="en-US" dirty="0" smtClean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981200" y="1003300"/>
            <a:ext cx="4838700" cy="5067300"/>
            <a:chOff x="4416323" y="2204065"/>
            <a:chExt cx="3072580" cy="3080774"/>
          </a:xfrm>
        </p:grpSpPr>
        <p:sp>
          <p:nvSpPr>
            <p:cNvPr id="7" name="Rectangle 6"/>
            <p:cNvSpPr/>
            <p:nvPr/>
          </p:nvSpPr>
          <p:spPr bwMode="auto">
            <a:xfrm>
              <a:off x="4416323" y="2204065"/>
              <a:ext cx="3072580" cy="308077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8" name="Picture 7" descr="asymmetry-295x300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39018" y="2340077"/>
              <a:ext cx="2755491" cy="2802194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0742166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519497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Het </a:t>
            </a:r>
            <a:r>
              <a:rPr lang="en-US" sz="4000" dirty="0" err="1" smtClean="0"/>
              <a:t>Standaardmodel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err="1" smtClean="0"/>
              <a:t>Deeltjes</a:t>
            </a:r>
            <a:r>
              <a:rPr lang="en-US" sz="4000" dirty="0" smtClean="0"/>
              <a:t>, </a:t>
            </a:r>
            <a:r>
              <a:rPr lang="en-US" sz="4000" dirty="0" err="1" smtClean="0"/>
              <a:t>Krachten</a:t>
            </a:r>
            <a:r>
              <a:rPr lang="en-US" sz="4000" dirty="0" smtClean="0"/>
              <a:t> en Higgs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3" descr="05-0440-01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3460" y="0"/>
            <a:ext cx="3718140" cy="2798105"/>
          </a:xfrm>
          <a:prstGeom prst="rect">
            <a:avLst/>
          </a:prstGeom>
          <a:noFill/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636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519497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Het </a:t>
            </a:r>
            <a:r>
              <a:rPr lang="en-US" sz="4000" dirty="0" err="1" smtClean="0"/>
              <a:t>Standaardmodel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err="1" smtClean="0"/>
              <a:t>Deeltjes</a:t>
            </a:r>
            <a:r>
              <a:rPr lang="en-US" sz="4000" dirty="0" smtClean="0"/>
              <a:t>, </a:t>
            </a:r>
            <a:r>
              <a:rPr lang="en-US" sz="4000" dirty="0" err="1" smtClean="0"/>
              <a:t>Krachten</a:t>
            </a:r>
            <a:r>
              <a:rPr lang="en-US" sz="4000" dirty="0" smtClean="0"/>
              <a:t> en Higgs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4017624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“</a:t>
            </a:r>
            <a:r>
              <a:rPr lang="en-US" sz="3200" i="1" dirty="0" err="1" smtClean="0">
                <a:solidFill>
                  <a:srgbClr val="00FFFF"/>
                </a:solidFill>
              </a:rPr>
              <a:t>Wie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kump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dat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noe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allemaol</a:t>
            </a:r>
            <a:r>
              <a:rPr lang="en-US" sz="3200" i="1" dirty="0" smtClean="0">
                <a:solidFill>
                  <a:srgbClr val="00FFFF"/>
                </a:solidFill>
              </a:rPr>
              <a:t>?” 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DePiele1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4314" y="348999"/>
            <a:ext cx="1249358" cy="2036527"/>
          </a:xfrm>
          <a:prstGeom prst="rect">
            <a:avLst/>
          </a:prstGeom>
        </p:spPr>
      </p:pic>
      <p:pic>
        <p:nvPicPr>
          <p:cNvPr id="9" name="Picture 8" descr="DePiele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0831" y="348036"/>
            <a:ext cx="1481810" cy="20374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94154" y="88358"/>
            <a:ext cx="2803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chemeClr val="bg1"/>
                </a:solidFill>
              </a:rPr>
              <a:t>Piele</a:t>
            </a:r>
            <a:r>
              <a:rPr lang="en-US" sz="1200" b="1" dirty="0" smtClean="0">
                <a:solidFill>
                  <a:schemeClr val="bg1"/>
                </a:solidFill>
              </a:rPr>
              <a:t> </a:t>
            </a:r>
            <a:r>
              <a:rPr lang="en-US" sz="1200" b="1" dirty="0" err="1" smtClean="0">
                <a:solidFill>
                  <a:schemeClr val="bg1"/>
                </a:solidFill>
              </a:rPr>
              <a:t>Hameleers</a:t>
            </a:r>
            <a:r>
              <a:rPr lang="en-US" sz="1200" b="1" dirty="0" smtClean="0">
                <a:solidFill>
                  <a:schemeClr val="bg1"/>
                </a:solidFill>
              </a:rPr>
              <a:t>: </a:t>
            </a:r>
            <a:r>
              <a:rPr lang="en-US" sz="1200" b="1" dirty="0" err="1" smtClean="0">
                <a:solidFill>
                  <a:schemeClr val="bg1"/>
                </a:solidFill>
              </a:rPr>
              <a:t>Standaardmodel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243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511053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Elementaire</a:t>
            </a:r>
            <a:r>
              <a:rPr lang="en-US" sz="4000" dirty="0" smtClean="0"/>
              <a:t> </a:t>
            </a:r>
            <a:r>
              <a:rPr lang="en-US" sz="4000" dirty="0" err="1" smtClean="0"/>
              <a:t>Deeltjes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en het </a:t>
            </a:r>
            <a:r>
              <a:rPr lang="en-US" sz="4000" dirty="0" err="1" smtClean="0"/>
              <a:t>getal</a:t>
            </a:r>
            <a:r>
              <a:rPr lang="en-US" sz="4000" dirty="0" smtClean="0"/>
              <a:t> 3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2" descr="http://www.infiniteartsstudio.com/astro-mandala/image/gallery/elements/elements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727" y="0"/>
            <a:ext cx="2819173" cy="266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893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6244" y="0"/>
            <a:ext cx="6391654" cy="686898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 De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 err="1" smtClean="0"/>
              <a:t>lementaire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: 3 </a:t>
            </a:r>
            <a:r>
              <a:rPr lang="en-US" dirty="0" err="1" smtClean="0"/>
              <a:t>generaties</a:t>
            </a:r>
            <a:endParaRPr lang="en-US" dirty="0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3138488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67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u="sng"/>
                <a:t>Lading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  <a:r>
                <a:rPr lang="en-US" sz="2400"/>
                <a:t>2/3</a:t>
              </a:r>
              <a:r>
                <a:rPr lang="en-US"/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1/3</a:t>
              </a:r>
              <a:r>
                <a:rPr lang="en-US"/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</a:t>
              </a:r>
              <a:r>
                <a:rPr lang="en-US"/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0</a:t>
              </a:r>
              <a:r>
                <a:rPr lang="en-US"/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558800" y="793750"/>
            <a:ext cx="808038" cy="4868863"/>
            <a:chOff x="352" y="500"/>
            <a:chExt cx="509" cy="3067"/>
          </a:xfrm>
        </p:grpSpPr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(1956)</a:t>
              </a: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43"/>
              <a:ext cx="344" cy="366"/>
              <a:chOff x="306" y="871"/>
              <a:chExt cx="344" cy="366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902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990033"/>
                    </a:solidFill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500"/>
              <a:ext cx="344" cy="373"/>
              <a:chOff x="301" y="1473"/>
              <a:chExt cx="344" cy="37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511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94"/>
              <a:ext cx="344" cy="366"/>
              <a:chOff x="317" y="2431"/>
              <a:chExt cx="344" cy="366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462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19"/>
              <a:chOff x="311" y="2983"/>
              <a:chExt cx="370" cy="419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67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</a:rPr>
                  <a:t>e</a:t>
                </a:r>
                <a:endParaRPr lang="en-US" sz="3200" b="1">
                  <a:solidFill>
                    <a:srgbClr val="990033"/>
                  </a:solidFill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(1895)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2220913" y="793750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896"/>
              <a:chOff x="1428" y="500"/>
              <a:chExt cx="424" cy="2896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69"/>
                <a:ext cx="344" cy="365"/>
                <a:chOff x="1438" y="897"/>
                <a:chExt cx="344" cy="365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908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526"/>
                <a:ext cx="344" cy="365"/>
                <a:chOff x="1442" y="1472"/>
                <a:chExt cx="344" cy="365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8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90"/>
                <a:ext cx="344" cy="365"/>
                <a:chOff x="1447" y="2436"/>
                <a:chExt cx="344" cy="365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456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27"/>
                <a:chOff x="1450" y="2969"/>
                <a:chExt cx="348" cy="427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3061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1384300" y="793750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890"/>
              <a:chOff x="951" y="500"/>
              <a:chExt cx="374" cy="2890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49"/>
                <a:ext cx="344" cy="366"/>
                <a:chOff x="860" y="868"/>
                <a:chExt cx="344" cy="366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9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510"/>
                <a:ext cx="344" cy="365"/>
                <a:chOff x="877" y="1474"/>
                <a:chExt cx="344" cy="365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502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93"/>
                <a:ext cx="344" cy="368"/>
                <a:chOff x="873" y="2421"/>
                <a:chExt cx="344" cy="368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454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21"/>
                <a:chOff x="880" y="2969"/>
                <a:chExt cx="363" cy="421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3055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105627">
            <a:off x="4425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95761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 err="1"/>
              <a:t>V</a:t>
            </a:r>
            <a:r>
              <a:rPr lang="en-US" dirty="0" err="1" smtClean="0"/>
              <a:t>ier</a:t>
            </a:r>
            <a:r>
              <a:rPr lang="en-US" dirty="0" smtClean="0"/>
              <a:t> </a:t>
            </a:r>
            <a:r>
              <a:rPr lang="en-US" dirty="0" err="1" smtClean="0"/>
              <a:t>fundamentele</a:t>
            </a:r>
            <a:r>
              <a:rPr lang="en-US" dirty="0" smtClean="0"/>
              <a:t> </a:t>
            </a:r>
            <a:r>
              <a:rPr lang="en-US" dirty="0" err="1" smtClean="0"/>
              <a:t>natuurkrachten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16" y="1110348"/>
            <a:ext cx="2124514" cy="1930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l="7080" r="11557"/>
          <a:stretch/>
        </p:blipFill>
        <p:spPr>
          <a:xfrm>
            <a:off x="243109" y="4299867"/>
            <a:ext cx="2125685" cy="1921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3039" y="4223657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6079676" y="104866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33500" y="742042"/>
            <a:ext cx="216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/>
              <a:t>Zwaartekracht:</a:t>
            </a:r>
            <a:endParaRPr lang="nl-NL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54103" y="3906813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/>
              <a:t>Elektromagnetisme:</a:t>
            </a:r>
            <a:endParaRPr lang="nl-NL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847886" y="72027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/>
              <a:t>Sterke kernkracht:</a:t>
            </a:r>
            <a:endParaRPr lang="nl-NL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869779" y="3890481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/>
              <a:t>Zwakke kernkracht:</a:t>
            </a:r>
            <a:endParaRPr lang="nl-NL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22417" y="3018273"/>
            <a:ext cx="3568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deeltjes met massa</a:t>
            </a:r>
            <a:endParaRPr lang="nl-NL" sz="18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3146" y="6371783"/>
            <a:ext cx="46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elektrisch geladen deeltjes</a:t>
            </a:r>
            <a:endParaRPr lang="nl-NL" sz="18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77319" y="2965645"/>
            <a:ext cx="212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quarks</a:t>
            </a:r>
            <a:endParaRPr lang="nl-NL" sz="18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18579" y="6346374"/>
            <a:ext cx="224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deeltjes</a:t>
            </a:r>
            <a:endParaRPr lang="nl-NL" sz="1800" dirty="0">
              <a:solidFill>
                <a:srgbClr val="FFFF00"/>
              </a:solidFill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4343400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9471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1"/>
          <p:cNvSpPr>
            <a:spLocks noGrp="1" noChangeArrowheads="1"/>
          </p:cNvSpPr>
          <p:nvPr>
            <p:ph type="title"/>
          </p:nvPr>
        </p:nvSpPr>
        <p:spPr>
          <a:solidFill>
            <a:schemeClr val="tx1"/>
          </a:solidFill>
          <a:ln/>
        </p:spPr>
        <p:txBody>
          <a:bodyPr/>
          <a:lstStyle/>
          <a:p>
            <a:r>
              <a:rPr lang="en-US" dirty="0" err="1"/>
              <a:t>Kracht</a:t>
            </a:r>
            <a:r>
              <a:rPr lang="en-US" dirty="0"/>
              <a:t> =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uitwisseling</a:t>
            </a:r>
            <a:r>
              <a:rPr lang="en-US" dirty="0"/>
              <a:t>!!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3687" y="5055750"/>
            <a:ext cx="85282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2000" dirty="0" smtClean="0"/>
              <a:t>1)  </a:t>
            </a:r>
            <a:r>
              <a:rPr lang="en-US" sz="2000" dirty="0" err="1" smtClean="0"/>
              <a:t>Electromagnetisme</a:t>
            </a:r>
            <a:r>
              <a:rPr lang="en-US" sz="2000" dirty="0" smtClean="0"/>
              <a:t>: </a:t>
            </a:r>
            <a:r>
              <a:rPr lang="en-US" sz="2000" dirty="0" err="1" smtClean="0">
                <a:solidFill>
                  <a:srgbClr val="FFFF00"/>
                </a:solidFill>
              </a:rPr>
              <a:t>Foton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Symbol"/>
                <a:ea typeface="Lucida Grande"/>
                <a:cs typeface="Lucida Grande"/>
              </a:rPr>
              <a:t>γ</a:t>
            </a:r>
            <a:r>
              <a:rPr lang="en-US" b="1" dirty="0" smtClean="0">
                <a:solidFill>
                  <a:srgbClr val="FFFF00"/>
                </a:solidFill>
                <a:ea typeface="Lucida Grande"/>
                <a:cs typeface="Lucida Grande"/>
              </a:rPr>
              <a:t> </a:t>
            </a:r>
            <a:r>
              <a:rPr lang="en-US" dirty="0" smtClean="0">
                <a:solidFill>
                  <a:srgbClr val="FFFF00"/>
                </a:solidFill>
                <a:ea typeface="Lucida Grande"/>
                <a:cs typeface="Lucida Grande"/>
              </a:rPr>
              <a:t>          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2)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Sterke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kernkracht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gluon</a:t>
            </a:r>
            <a:endParaRPr lang="en-US" sz="2000" b="1" dirty="0" smtClean="0">
              <a:solidFill>
                <a:srgbClr val="FFFF00"/>
              </a:solidFill>
              <a:latin typeface="+mn-lt"/>
              <a:ea typeface="Lucida Grande"/>
              <a:cs typeface="Lucida Grande"/>
            </a:endParaRPr>
          </a:p>
          <a:p>
            <a:pPr marL="457200" indent="-457200"/>
            <a:r>
              <a:rPr lang="en-US" sz="2000" dirty="0" smtClean="0">
                <a:latin typeface="+mn-lt"/>
                <a:ea typeface="Lucida Grande"/>
                <a:cs typeface="Lucida Grande"/>
              </a:rPr>
              <a:t>3) 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Zwakke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kernkracht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W</a:t>
            </a:r>
            <a:r>
              <a:rPr lang="en-US" sz="2000" baseline="30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+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, W</a:t>
            </a:r>
            <a:r>
              <a:rPr lang="en-US" sz="2000" baseline="30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-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, Z</a:t>
            </a:r>
            <a:r>
              <a:rPr lang="en-US" sz="2000" baseline="30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0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           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4)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Zwaartekracht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graviton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??</a:t>
            </a:r>
            <a:endParaRPr lang="en-US" sz="2000" dirty="0" smtClean="0">
              <a:latin typeface="Symbol"/>
              <a:ea typeface="Lucida Grande"/>
              <a:cs typeface="Lucida Grande"/>
            </a:endParaRPr>
          </a:p>
        </p:txBody>
      </p:sp>
      <p:pic>
        <p:nvPicPr>
          <p:cNvPr id="2" name="Picture 1" descr="BoatsParticleExchan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" y="850700"/>
            <a:ext cx="8913324" cy="3231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934" y="4450765"/>
            <a:ext cx="8474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Wat</a:t>
            </a:r>
            <a:r>
              <a:rPr lang="en-US" sz="2000" dirty="0" smtClean="0"/>
              <a:t> </a:t>
            </a:r>
            <a:r>
              <a:rPr lang="en-US" sz="2000" dirty="0" err="1" smtClean="0"/>
              <a:t>er</a:t>
            </a:r>
            <a:r>
              <a:rPr lang="en-US" sz="2000" dirty="0" smtClean="0"/>
              <a:t> </a:t>
            </a:r>
            <a:r>
              <a:rPr lang="en-US" sz="2000" dirty="0" err="1" smtClean="0"/>
              <a:t>wordt</a:t>
            </a:r>
            <a:r>
              <a:rPr lang="en-US" sz="2000" dirty="0" smtClean="0"/>
              <a:t> </a:t>
            </a:r>
            <a:r>
              <a:rPr lang="en-US" sz="2000" dirty="0" err="1" smtClean="0"/>
              <a:t>uitgewisseld</a:t>
            </a:r>
            <a:r>
              <a:rPr lang="en-US" sz="2000" dirty="0" smtClean="0"/>
              <a:t> </a:t>
            </a:r>
            <a:r>
              <a:rPr lang="en-US" sz="2000" dirty="0" err="1" smtClean="0"/>
              <a:t>noemen</a:t>
            </a:r>
            <a:r>
              <a:rPr lang="en-US" sz="2000" dirty="0" smtClean="0"/>
              <a:t> we </a:t>
            </a:r>
            <a:r>
              <a:rPr lang="en-US" sz="2000" dirty="0" err="1" smtClean="0"/>
              <a:t>een</a:t>
            </a:r>
            <a:r>
              <a:rPr lang="en-US" sz="2000" dirty="0" smtClean="0"/>
              <a:t> “quantum” </a:t>
            </a:r>
            <a:r>
              <a:rPr lang="en-US" sz="2000" dirty="0" smtClean="0">
                <a:sym typeface="Wingdings"/>
              </a:rPr>
              <a:t> Quantum </a:t>
            </a:r>
            <a:r>
              <a:rPr lang="en-US" sz="2000" dirty="0" err="1" smtClean="0">
                <a:sym typeface="Wingdings"/>
              </a:rPr>
              <a:t>Mechanica</a:t>
            </a:r>
            <a:endParaRPr lang="en-US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299063" y="6052791"/>
            <a:ext cx="5751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Het quantum van </a:t>
            </a:r>
            <a:r>
              <a:rPr lang="en-US" sz="2000" dirty="0" err="1" smtClean="0"/>
              <a:t>zwaartekracht</a:t>
            </a:r>
            <a:r>
              <a:rPr lang="en-US" sz="2000" dirty="0" smtClean="0"/>
              <a:t> is </a:t>
            </a:r>
            <a:r>
              <a:rPr lang="en-US" sz="2000" dirty="0" err="1" smtClean="0"/>
              <a:t>nooit</a:t>
            </a:r>
            <a:r>
              <a:rPr lang="en-US" sz="2000" dirty="0" smtClean="0"/>
              <a:t> </a:t>
            </a:r>
            <a:r>
              <a:rPr lang="en-US" sz="2000" dirty="0" err="1" smtClean="0"/>
              <a:t>aangetoond</a:t>
            </a:r>
            <a:r>
              <a:rPr lang="en-US" sz="20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713086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Hoe </a:t>
            </a:r>
            <a:r>
              <a:rPr lang="en-US" dirty="0" err="1" smtClean="0"/>
              <a:t>Sterk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de </a:t>
            </a:r>
            <a:r>
              <a:rPr lang="en-US" dirty="0" err="1" smtClean="0"/>
              <a:t>Krachten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9" name="Picture 8" descr="Forces_Summa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0" y="909969"/>
            <a:ext cx="8980301" cy="45979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44340" y="5547987"/>
            <a:ext cx="1903662" cy="615830"/>
          </a:xfrm>
          <a:prstGeom prst="rect">
            <a:avLst/>
          </a:prstGeom>
          <a:solidFill>
            <a:srgbClr val="3040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0.00000000000000000000000000000000000000001</a:t>
            </a:r>
            <a:endParaRPr lang="en-US" sz="1600" baseline="30000" dirty="0"/>
          </a:p>
        </p:txBody>
      </p:sp>
      <p:sp>
        <p:nvSpPr>
          <p:cNvPr id="8" name="Rectangle 7"/>
          <p:cNvSpPr/>
          <p:nvPr/>
        </p:nvSpPr>
        <p:spPr>
          <a:xfrm>
            <a:off x="3114842" y="5563052"/>
            <a:ext cx="1844844" cy="615830"/>
          </a:xfrm>
          <a:prstGeom prst="rect">
            <a:avLst/>
          </a:prstGeom>
          <a:solidFill>
            <a:srgbClr val="F186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0.0001</a:t>
            </a:r>
            <a:endParaRPr lang="en-US" sz="2200" dirty="0"/>
          </a:p>
        </p:txBody>
      </p:sp>
      <p:sp>
        <p:nvSpPr>
          <p:cNvPr id="10" name="Rectangle 9"/>
          <p:cNvSpPr/>
          <p:nvPr/>
        </p:nvSpPr>
        <p:spPr>
          <a:xfrm>
            <a:off x="5013158" y="5563052"/>
            <a:ext cx="2045367" cy="615830"/>
          </a:xfrm>
          <a:prstGeom prst="rect">
            <a:avLst/>
          </a:prstGeom>
          <a:solidFill>
            <a:srgbClr val="C84D2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1</a:t>
            </a:r>
            <a:endParaRPr lang="en-US" sz="2200" dirty="0"/>
          </a:p>
        </p:txBody>
      </p:sp>
      <p:sp>
        <p:nvSpPr>
          <p:cNvPr id="11" name="Rectangle 10"/>
          <p:cNvSpPr/>
          <p:nvPr/>
        </p:nvSpPr>
        <p:spPr>
          <a:xfrm>
            <a:off x="7112002" y="5563052"/>
            <a:ext cx="1920117" cy="615830"/>
          </a:xfrm>
          <a:prstGeom prst="rect">
            <a:avLst/>
          </a:prstGeom>
          <a:solidFill>
            <a:srgbClr val="17824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60</a:t>
            </a:r>
            <a:endParaRPr lang="en-US" sz="2200" dirty="0"/>
          </a:p>
        </p:txBody>
      </p:sp>
      <p:sp>
        <p:nvSpPr>
          <p:cNvPr id="12" name="Rectangle 11"/>
          <p:cNvSpPr/>
          <p:nvPr/>
        </p:nvSpPr>
        <p:spPr>
          <a:xfrm>
            <a:off x="105290" y="5556814"/>
            <a:ext cx="990921" cy="6070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703" y="5535434"/>
            <a:ext cx="1204815" cy="6158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</a:rPr>
              <a:t>Strength</a:t>
            </a:r>
            <a:endParaRPr lang="en-US" sz="1800" b="1" dirty="0"/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1104390" y="3285766"/>
            <a:ext cx="1960291" cy="2885399"/>
          </a:xfrm>
          <a:prstGeom prst="line">
            <a:avLst/>
          </a:prstGeom>
          <a:solidFill>
            <a:srgbClr val="FFFF99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1164786" y="3285765"/>
            <a:ext cx="1886090" cy="2871594"/>
          </a:xfrm>
          <a:prstGeom prst="line">
            <a:avLst/>
          </a:prstGeom>
          <a:solidFill>
            <a:srgbClr val="FFFF99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365938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smtClean="0">
                <a:latin typeface="Tahoma" pitchFamily="-104" charset="0"/>
                <a:sym typeface="Symbol" pitchFamily="-104" charset="2"/>
              </a:rPr>
              <a:t>Het </a:t>
            </a:r>
            <a:r>
              <a:rPr lang="en-US" b="1" dirty="0" err="1" smtClean="0">
                <a:latin typeface="Tahoma" pitchFamily="-104" charset="0"/>
                <a:sym typeface="Symbol" pitchFamily="-104" charset="2"/>
              </a:rPr>
              <a:t>Standaard</a:t>
            </a:r>
            <a:r>
              <a:rPr lang="en-US" b="1" dirty="0" smtClean="0">
                <a:latin typeface="Tahoma" pitchFamily="-104" charset="0"/>
                <a:sym typeface="Symbol" pitchFamily="-104" charset="2"/>
              </a:rPr>
              <a:t> Model</a:t>
            </a:r>
            <a:endParaRPr lang="en-US" b="1" dirty="0">
              <a:latin typeface="Tahoma" pitchFamily="-104" charset="0"/>
              <a:sym typeface="Symbol" pitchFamily="-104" charset="2"/>
            </a:endParaRPr>
          </a:p>
        </p:txBody>
      </p:sp>
      <p:pic>
        <p:nvPicPr>
          <p:cNvPr id="243715" name="Picture 3" descr="05-0440-01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779463"/>
            <a:ext cx="8077200" cy="6078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59791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1" name="Picture 10" descr="SMLagrangia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774" y="855956"/>
            <a:ext cx="3382851" cy="5826021"/>
          </a:xfrm>
          <a:prstGeom prst="rect">
            <a:avLst/>
          </a:prstGeom>
        </p:spPr>
      </p:pic>
      <p:pic>
        <p:nvPicPr>
          <p:cNvPr id="10" name="Picture 9" descr="JohnElli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19" y="1398812"/>
            <a:ext cx="4756729" cy="4756729"/>
          </a:xfrm>
          <a:prstGeom prst="rect">
            <a:avLst/>
          </a:prstGeom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rgbClr val="FFFFB3"/>
                </a:solidFill>
              </a:rPr>
              <a:t>Het </a:t>
            </a:r>
            <a:r>
              <a:rPr lang="en-US" b="1" dirty="0" err="1" smtClean="0">
                <a:solidFill>
                  <a:srgbClr val="FFFFB3"/>
                </a:solidFill>
              </a:rPr>
              <a:t>Standaard</a:t>
            </a:r>
            <a:r>
              <a:rPr lang="en-US" b="1" dirty="0" smtClean="0">
                <a:solidFill>
                  <a:srgbClr val="FFFFB3"/>
                </a:solidFill>
              </a:rPr>
              <a:t> Model</a:t>
            </a:r>
            <a:endParaRPr lang="en-US" b="1" dirty="0">
              <a:solidFill>
                <a:srgbClr val="FFFF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489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bush_finds_err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72338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3088824" y="997857"/>
            <a:ext cx="2966351" cy="1551215"/>
          </a:xfrm>
          <a:prstGeom prst="ellipse">
            <a:avLst/>
          </a:prstGeom>
          <a:noFill/>
          <a:ln w="28575" cap="flat" cmpd="sng" algn="ctr">
            <a:solidFill>
              <a:srgbClr val="FFFF9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993572" y="2757714"/>
            <a:ext cx="2440214" cy="1197430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775858" y="4345202"/>
            <a:ext cx="3628571" cy="735747"/>
          </a:xfrm>
          <a:prstGeom prst="ellipse">
            <a:avLst/>
          </a:prstGeom>
          <a:noFill/>
          <a:ln w="28575" cap="flat" cmpd="sng" algn="ctr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FF"/>
              </a:solidFill>
              <a:effectLst/>
              <a:latin typeface="Tahoma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982686" y="5540814"/>
            <a:ext cx="4002314" cy="1035972"/>
          </a:xfrm>
          <a:prstGeom prst="ellipse">
            <a:avLst/>
          </a:prstGeom>
          <a:noFill/>
          <a:ln w="28575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pic>
        <p:nvPicPr>
          <p:cNvPr id="15" name="Picture 14" descr="Maxwe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24" name="Picture 23" descr="Paul_Dira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pic>
        <p:nvPicPr>
          <p:cNvPr id="27" name="Picture 26" descr="peter-higg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994" y="4744366"/>
            <a:ext cx="1277936" cy="14187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94715" y="1424214"/>
            <a:ext cx="1727807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Kracht-velden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475201" y="3028890"/>
            <a:ext cx="258566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6600"/>
                </a:solidFill>
              </a:rPr>
              <a:t>Koppeling</a:t>
            </a:r>
            <a:r>
              <a:rPr lang="en-US" sz="2000" dirty="0" smtClean="0">
                <a:solidFill>
                  <a:srgbClr val="FF6600"/>
                </a:solidFill>
              </a:rPr>
              <a:t> van </a:t>
            </a:r>
            <a:r>
              <a:rPr lang="en-US" sz="2000" dirty="0" err="1" smtClean="0">
                <a:solidFill>
                  <a:srgbClr val="FF6600"/>
                </a:solidFill>
              </a:rPr>
              <a:t>kracht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sz="2000" dirty="0" err="1" smtClean="0">
                <a:solidFill>
                  <a:srgbClr val="FF6600"/>
                </a:solidFill>
              </a:rPr>
              <a:t>aan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materie-deeltjes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58336" y="4306147"/>
            <a:ext cx="258566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FF"/>
                </a:solidFill>
              </a:rPr>
              <a:t>Koppeling</a:t>
            </a:r>
            <a:r>
              <a:rPr lang="en-US" sz="2000" dirty="0" smtClean="0">
                <a:solidFill>
                  <a:srgbClr val="FF00FF"/>
                </a:solidFill>
              </a:rPr>
              <a:t> van Higgs </a:t>
            </a:r>
          </a:p>
          <a:p>
            <a:r>
              <a:rPr lang="en-US" sz="2000" dirty="0" err="1" smtClean="0">
                <a:solidFill>
                  <a:srgbClr val="FF00FF"/>
                </a:solidFill>
              </a:rPr>
              <a:t>aan</a:t>
            </a:r>
            <a:r>
              <a:rPr lang="en-US" sz="2000" dirty="0" smtClean="0">
                <a:solidFill>
                  <a:srgbClr val="FF00FF"/>
                </a:solidFill>
              </a:rPr>
              <a:t> </a:t>
            </a:r>
            <a:r>
              <a:rPr lang="en-US" sz="2000" dirty="0" err="1" smtClean="0">
                <a:solidFill>
                  <a:srgbClr val="FF00FF"/>
                </a:solidFill>
              </a:rPr>
              <a:t>materie-deeltjes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5022" y="5891824"/>
            <a:ext cx="1355735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FF00"/>
                </a:solidFill>
              </a:rPr>
              <a:t>Higgs </a:t>
            </a:r>
            <a:r>
              <a:rPr lang="en-US" sz="2000" dirty="0" err="1" smtClean="0">
                <a:solidFill>
                  <a:srgbClr val="00FF00"/>
                </a:solidFill>
              </a:rPr>
              <a:t>veld</a:t>
            </a:r>
            <a:r>
              <a:rPr lang="en-US" sz="2000" dirty="0" smtClean="0">
                <a:solidFill>
                  <a:srgbClr val="00FF00"/>
                </a:solidFill>
              </a:rPr>
              <a:t> </a:t>
            </a:r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323" y="1203064"/>
            <a:ext cx="6228891" cy="521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835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96454"/>
            <a:ext cx="5029200" cy="65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079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0"/>
            <a:ext cx="4830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466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511053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Elementaire</a:t>
            </a:r>
            <a:r>
              <a:rPr lang="en-US" sz="4000" dirty="0" smtClean="0"/>
              <a:t> </a:t>
            </a:r>
            <a:r>
              <a:rPr lang="en-US" sz="4000" dirty="0" err="1" smtClean="0"/>
              <a:t>Deeltjes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en het </a:t>
            </a:r>
            <a:r>
              <a:rPr lang="en-US" sz="4000" dirty="0" err="1" smtClean="0"/>
              <a:t>getal</a:t>
            </a:r>
            <a:r>
              <a:rPr lang="en-US" sz="4000" dirty="0" smtClean="0"/>
              <a:t> 3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“De </a:t>
            </a:r>
            <a:r>
              <a:rPr lang="en-US" sz="3200" i="1" dirty="0" err="1" smtClean="0">
                <a:solidFill>
                  <a:srgbClr val="00FFFF"/>
                </a:solidFill>
              </a:rPr>
              <a:t>kleinste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kleumelkes</a:t>
            </a:r>
            <a:r>
              <a:rPr lang="en-US" sz="3200" i="1" dirty="0" smtClean="0">
                <a:solidFill>
                  <a:srgbClr val="00FFFF"/>
                </a:solidFill>
              </a:rPr>
              <a:t>”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DreiSjoenst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0675" y="1685"/>
            <a:ext cx="4164324" cy="27243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91951" y="124252"/>
            <a:ext cx="21259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Pie de </a:t>
            </a:r>
            <a:r>
              <a:rPr lang="en-US" sz="1400" b="1" dirty="0" err="1" smtClean="0">
                <a:solidFill>
                  <a:schemeClr val="bg1"/>
                </a:solidFill>
              </a:rPr>
              <a:t>Bökkum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</a:p>
          <a:p>
            <a:endParaRPr lang="en-US" sz="1400" b="1" dirty="0" smtClean="0">
              <a:solidFill>
                <a:schemeClr val="bg1"/>
              </a:solidFill>
            </a:endParaRPr>
          </a:p>
          <a:p>
            <a:r>
              <a:rPr lang="en-US" sz="1400" b="1" dirty="0" err="1" smtClean="0">
                <a:solidFill>
                  <a:schemeClr val="bg1"/>
                </a:solidFill>
              </a:rPr>
              <a:t>Ensinck</a:t>
            </a:r>
            <a:r>
              <a:rPr lang="en-US" sz="1400" b="1" dirty="0" smtClean="0">
                <a:solidFill>
                  <a:schemeClr val="bg1"/>
                </a:solidFill>
              </a:rPr>
              <a:t> de </a:t>
            </a:r>
            <a:r>
              <a:rPr lang="en-US" sz="1400" b="1" dirty="0" err="1" smtClean="0">
                <a:solidFill>
                  <a:schemeClr val="bg1"/>
                </a:solidFill>
              </a:rPr>
              <a:t>Kletskop</a:t>
            </a:r>
            <a:endParaRPr lang="en-US" sz="1400" b="1" dirty="0">
              <a:solidFill>
                <a:schemeClr val="bg1"/>
              </a:solidFill>
            </a:endParaRPr>
          </a:p>
          <a:p>
            <a:endParaRPr lang="en-US" sz="1400" b="1" dirty="0" smtClean="0">
              <a:solidFill>
                <a:schemeClr val="bg1"/>
              </a:solidFill>
            </a:endParaRPr>
          </a:p>
          <a:p>
            <a:r>
              <a:rPr lang="en-US" sz="1400" b="1" dirty="0" err="1" smtClean="0">
                <a:solidFill>
                  <a:schemeClr val="bg1"/>
                </a:solidFill>
              </a:rPr>
              <a:t>Flup</a:t>
            </a:r>
            <a:r>
              <a:rPr lang="en-US" sz="1400" b="1" dirty="0" smtClean="0">
                <a:solidFill>
                  <a:schemeClr val="bg1"/>
                </a:solidFill>
              </a:rPr>
              <a:t> de </a:t>
            </a:r>
            <a:r>
              <a:rPr lang="en-US" sz="1400" b="1" dirty="0" err="1" smtClean="0">
                <a:solidFill>
                  <a:schemeClr val="bg1"/>
                </a:solidFill>
              </a:rPr>
              <a:t>Koojstart</a:t>
            </a:r>
            <a:endParaRPr lang="en-US" sz="1400" b="1" dirty="0" smtClean="0">
              <a:solidFill>
                <a:schemeClr val="bg1"/>
              </a:solidFill>
            </a:endParaRPr>
          </a:p>
          <a:p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499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smtClean="0">
                <a:latin typeface="Tahoma" pitchFamily="-104" charset="0"/>
                <a:sym typeface="Symbol" pitchFamily="-104" charset="2"/>
              </a:rPr>
              <a:t>Het </a:t>
            </a:r>
            <a:r>
              <a:rPr lang="en-US" b="1" dirty="0" err="1" smtClean="0">
                <a:latin typeface="Tahoma" pitchFamily="-104" charset="0"/>
                <a:sym typeface="Symbol" pitchFamily="-104" charset="2"/>
              </a:rPr>
              <a:t>Standaard</a:t>
            </a:r>
            <a:r>
              <a:rPr lang="en-US" b="1" dirty="0" smtClean="0">
                <a:latin typeface="Tahoma" pitchFamily="-104" charset="0"/>
                <a:sym typeface="Symbol" pitchFamily="-104" charset="2"/>
              </a:rPr>
              <a:t> Model</a:t>
            </a:r>
            <a:endParaRPr lang="en-US" b="1" dirty="0">
              <a:latin typeface="Tahoma" pitchFamily="-104" charset="0"/>
              <a:sym typeface="Symbol" pitchFamily="-104" charset="2"/>
            </a:endParaRPr>
          </a:p>
        </p:txBody>
      </p:sp>
      <p:pic>
        <p:nvPicPr>
          <p:cNvPr id="243715" name="Picture 3" descr="05-0440-01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779463"/>
            <a:ext cx="8077200" cy="6078537"/>
          </a:xfrm>
          <a:prstGeom prst="rect">
            <a:avLst/>
          </a:prstGeom>
          <a:noFill/>
        </p:spPr>
      </p:pic>
      <p:sp>
        <p:nvSpPr>
          <p:cNvPr id="2" name="Oval 1"/>
          <p:cNvSpPr/>
          <p:nvPr/>
        </p:nvSpPr>
        <p:spPr bwMode="auto">
          <a:xfrm>
            <a:off x="4182876" y="2995845"/>
            <a:ext cx="1535619" cy="1480435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9206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436661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LHC: </a:t>
            </a:r>
            <a:r>
              <a:rPr lang="en-US" sz="4000" dirty="0" err="1" smtClean="0"/>
              <a:t>Speuren</a:t>
            </a:r>
            <a:r>
              <a:rPr lang="en-US" sz="4000" dirty="0" smtClean="0"/>
              <a:t> </a:t>
            </a:r>
            <a:r>
              <a:rPr lang="en-US" sz="4000" dirty="0" err="1" smtClean="0"/>
              <a:t>naar</a:t>
            </a:r>
            <a:r>
              <a:rPr lang="en-US" sz="4000" dirty="0" smtClean="0"/>
              <a:t> het</a:t>
            </a:r>
            <a:br>
              <a:rPr lang="en-US" sz="4000" dirty="0" smtClean="0"/>
            </a:br>
            <a:r>
              <a:rPr lang="en-US" sz="4000" dirty="0" smtClean="0"/>
              <a:t> </a:t>
            </a:r>
            <a:r>
              <a:rPr lang="en-US" sz="4000" dirty="0"/>
              <a:t>H</a:t>
            </a:r>
            <a:r>
              <a:rPr lang="en-US" sz="4000" dirty="0" smtClean="0"/>
              <a:t>iggs Boson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 descr="AtlasSchematic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322" y="-123686"/>
            <a:ext cx="4658067" cy="340944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875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436661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LHC: </a:t>
            </a:r>
            <a:r>
              <a:rPr lang="en-US" sz="4000" dirty="0" err="1" smtClean="0"/>
              <a:t>Speuren</a:t>
            </a:r>
            <a:r>
              <a:rPr lang="en-US" sz="4000" dirty="0" smtClean="0"/>
              <a:t> </a:t>
            </a:r>
            <a:r>
              <a:rPr lang="en-US" sz="4000" dirty="0" err="1" smtClean="0"/>
              <a:t>naar</a:t>
            </a:r>
            <a:r>
              <a:rPr lang="en-US" sz="4000" dirty="0" smtClean="0"/>
              <a:t> het</a:t>
            </a:r>
            <a:br>
              <a:rPr lang="en-US" sz="4000" dirty="0" smtClean="0"/>
            </a:br>
            <a:r>
              <a:rPr lang="en-US" sz="4000" dirty="0" smtClean="0"/>
              <a:t> </a:t>
            </a:r>
            <a:r>
              <a:rPr lang="en-US" sz="4000" dirty="0"/>
              <a:t>H</a:t>
            </a:r>
            <a:r>
              <a:rPr lang="en-US" sz="4000" dirty="0" smtClean="0"/>
              <a:t>iggs Boson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“</a:t>
            </a:r>
            <a:r>
              <a:rPr lang="en-US" sz="3200" i="1" dirty="0" err="1" smtClean="0">
                <a:solidFill>
                  <a:srgbClr val="00FFFF"/>
                </a:solidFill>
              </a:rPr>
              <a:t>Groete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apperate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inein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fisternulle</a:t>
            </a:r>
            <a:r>
              <a:rPr lang="en-US" sz="3200" i="1" dirty="0" smtClean="0">
                <a:solidFill>
                  <a:srgbClr val="00FFFF"/>
                </a:solidFill>
              </a:rPr>
              <a:t>” 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PiekeDasse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2471" y="533676"/>
            <a:ext cx="2814532" cy="19789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48721" y="256677"/>
            <a:ext cx="18869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chemeClr val="bg1"/>
                </a:solidFill>
              </a:rPr>
              <a:t>Pieke</a:t>
            </a:r>
            <a:r>
              <a:rPr lang="en-US" sz="1200" b="1" dirty="0" smtClean="0">
                <a:solidFill>
                  <a:schemeClr val="bg1"/>
                </a:solidFill>
              </a:rPr>
              <a:t> </a:t>
            </a:r>
            <a:r>
              <a:rPr lang="en-US" sz="1200" b="1" dirty="0" err="1" smtClean="0">
                <a:solidFill>
                  <a:schemeClr val="bg1"/>
                </a:solidFill>
              </a:rPr>
              <a:t>Dassen</a:t>
            </a:r>
            <a:r>
              <a:rPr lang="en-US" sz="1200" b="1" dirty="0" smtClean="0">
                <a:solidFill>
                  <a:schemeClr val="bg1"/>
                </a:solidFill>
              </a:rPr>
              <a:t>: </a:t>
            </a:r>
            <a:r>
              <a:rPr lang="en-US" sz="1200" b="1" dirty="0" err="1" smtClean="0">
                <a:solidFill>
                  <a:schemeClr val="bg1"/>
                </a:solidFill>
              </a:rPr>
              <a:t>kunstig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0449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antaScienti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806450"/>
            <a:ext cx="7620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625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400" y="0"/>
            <a:ext cx="9602800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77141" y="-74443"/>
            <a:ext cx="4608286" cy="600586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LHC </a:t>
            </a:r>
            <a:r>
              <a:rPr lang="en-US" b="1" i="1" kern="0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versneller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1705" y="3630909"/>
            <a:ext cx="48871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Hergebruik</a:t>
            </a:r>
            <a:r>
              <a:rPr lang="en-US" dirty="0" smtClean="0">
                <a:solidFill>
                  <a:schemeClr val="bg1"/>
                </a:solidFill>
              </a:rPr>
              <a:t> van de LEP tunnel</a:t>
            </a:r>
          </a:p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et </a:t>
            </a:r>
            <a:r>
              <a:rPr lang="en-US" dirty="0" err="1" smtClean="0">
                <a:solidFill>
                  <a:schemeClr val="bg1"/>
                </a:solidFill>
              </a:rPr>
              <a:t>nieuwe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experimenten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3760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713" y="-82550"/>
            <a:ext cx="9369426" cy="702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De LHC </a:t>
            </a:r>
            <a:r>
              <a:rPr lang="en-US" dirty="0" err="1" smtClean="0"/>
              <a:t>versneller</a:t>
            </a:r>
            <a:endParaRPr lang="en-US" dirty="0"/>
          </a:p>
        </p:txBody>
      </p:sp>
      <p:pic>
        <p:nvPicPr>
          <p:cNvPr id="4" name="Picture 11" descr="TG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99" y="3702751"/>
            <a:ext cx="3523106" cy="263962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1"/>
            </a:solidFill>
            <a:miter lim="800000"/>
            <a:headEnd/>
            <a:tailEnd/>
          </a:ln>
          <a:extLst/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4379099" y="3702749"/>
            <a:ext cx="1414601" cy="95812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4893500" y="4523998"/>
            <a:ext cx="1221701" cy="102656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 rot="19664580">
            <a:off x="3622812" y="3755997"/>
            <a:ext cx="2733984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 </a:t>
            </a:r>
            <a:r>
              <a:rPr lang="en-US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bundel</a:t>
            </a:r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</a:t>
            </a:r>
            <a:endParaRPr lang="en-US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 rot="19321569">
            <a:off x="4225836" y="4440584"/>
            <a:ext cx="2733984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 </a:t>
            </a:r>
            <a:r>
              <a:rPr lang="en-US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bundel</a:t>
            </a:r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2</a:t>
            </a:r>
            <a:endParaRPr lang="en-US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2839" y="3702749"/>
            <a:ext cx="3413260" cy="664743"/>
          </a:xfrm>
          <a:prstGeom prst="rect">
            <a:avLst/>
          </a:prstGeom>
        </p:spPr>
        <p:txBody>
          <a:bodyPr wrap="square" lIns="79193" tIns="39597" rIns="79193" bIns="39597">
            <a:spAutoFit/>
          </a:bodyPr>
          <a:lstStyle/>
          <a:p>
            <a:r>
              <a:rPr lang="nl-NL" sz="190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Totale bundel energie gelijk aan een TGV op volle snelheid.</a:t>
            </a:r>
            <a:endParaRPr lang="nl-NL" sz="1900" i="1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2660742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Wouter\Pictures\atlas-under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92" y="0"/>
            <a:ext cx="9150892" cy="686317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Atlas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3188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Atlas Experiment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4114" y="584728"/>
            <a:ext cx="40242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FCCE"/>
                </a:solidFill>
              </a:rPr>
              <a:t>Het </a:t>
            </a:r>
            <a:r>
              <a:rPr lang="en-US" sz="2000" i="1" dirty="0" err="1" smtClean="0">
                <a:solidFill>
                  <a:srgbClr val="FFFCCE"/>
                </a:solidFill>
              </a:rPr>
              <a:t>grootste</a:t>
            </a:r>
            <a:r>
              <a:rPr lang="en-US" sz="2000" i="1" dirty="0" smtClean="0">
                <a:solidFill>
                  <a:srgbClr val="FFFCCE"/>
                </a:solidFill>
              </a:rPr>
              <a:t> </a:t>
            </a:r>
            <a:r>
              <a:rPr lang="en-US" sz="2000" i="1" dirty="0" err="1" smtClean="0">
                <a:solidFill>
                  <a:srgbClr val="FFFCCE"/>
                </a:solidFill>
              </a:rPr>
              <a:t>fototoestel</a:t>
            </a:r>
            <a:r>
              <a:rPr lang="en-US" sz="2000" i="1" dirty="0" smtClean="0">
                <a:solidFill>
                  <a:srgbClr val="FFFCCE"/>
                </a:solidFill>
              </a:rPr>
              <a:t> op </a:t>
            </a:r>
            <a:r>
              <a:rPr lang="en-US" sz="2000" i="1" dirty="0" err="1" smtClean="0">
                <a:solidFill>
                  <a:srgbClr val="FFFCCE"/>
                </a:solidFill>
              </a:rPr>
              <a:t>aarde</a:t>
            </a:r>
            <a:endParaRPr lang="en-US" sz="2000" i="1" dirty="0" smtClean="0">
              <a:solidFill>
                <a:srgbClr val="FFFCCE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FFFCCE"/>
                </a:solidFill>
              </a:rPr>
              <a:t> 45m </a:t>
            </a:r>
            <a:r>
              <a:rPr lang="en-US" sz="2000" i="1" dirty="0" err="1" smtClean="0">
                <a:solidFill>
                  <a:srgbClr val="FFFCCE"/>
                </a:solidFill>
              </a:rPr>
              <a:t>x</a:t>
            </a:r>
            <a:r>
              <a:rPr lang="en-US" sz="2000" i="1" dirty="0" smtClean="0">
                <a:solidFill>
                  <a:srgbClr val="FFFCCE"/>
                </a:solidFill>
              </a:rPr>
              <a:t> 25 </a:t>
            </a:r>
            <a:r>
              <a:rPr lang="en-US" sz="2000" i="1" dirty="0" err="1" smtClean="0">
                <a:solidFill>
                  <a:srgbClr val="FFFCCE"/>
                </a:solidFill>
              </a:rPr>
              <a:t>m</a:t>
            </a:r>
            <a:endParaRPr lang="en-US" sz="2000" i="1" dirty="0" smtClean="0">
              <a:solidFill>
                <a:srgbClr val="FFFCCE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FFFCCE"/>
                </a:solidFill>
              </a:rPr>
              <a:t> 2500 </a:t>
            </a:r>
            <a:r>
              <a:rPr lang="en-US" sz="2000" i="1" dirty="0" err="1" smtClean="0">
                <a:solidFill>
                  <a:srgbClr val="FFFCCE"/>
                </a:solidFill>
              </a:rPr>
              <a:t>fysici</a:t>
            </a:r>
            <a:endParaRPr lang="en-US" sz="2000" i="1" dirty="0">
              <a:solidFill>
                <a:srgbClr val="FFFCC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5466">
            <a:off x="-107950" y="1475242"/>
            <a:ext cx="9232900" cy="5435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pic>
        <p:nvPicPr>
          <p:cNvPr id="9" name="Picture 3" descr="0611014_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205" y="1629431"/>
            <a:ext cx="7381875" cy="494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66850" y="6331318"/>
            <a:ext cx="7356929" cy="461962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dirty="0">
                <a:solidFill>
                  <a:schemeClr val="bg1"/>
                </a:solidFill>
              </a:rPr>
              <a:t>80 </a:t>
            </a:r>
            <a:r>
              <a:rPr lang="en-US" sz="2400" dirty="0" err="1">
                <a:solidFill>
                  <a:schemeClr val="bg1"/>
                </a:solidFill>
              </a:rPr>
              <a:t>MegaPixel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camera: </a:t>
            </a:r>
            <a:r>
              <a:rPr lang="en-US" sz="2400" dirty="0">
                <a:solidFill>
                  <a:schemeClr val="bg1"/>
                </a:solidFill>
              </a:rPr>
              <a:t>40.000.000 </a:t>
            </a:r>
            <a:r>
              <a:rPr lang="en-US" sz="2400" dirty="0" err="1">
                <a:solidFill>
                  <a:schemeClr val="bg1"/>
                </a:solidFill>
              </a:rPr>
              <a:t>foto’s</a:t>
            </a:r>
            <a:r>
              <a:rPr lang="en-US" sz="2400" dirty="0">
                <a:solidFill>
                  <a:schemeClr val="bg1"/>
                </a:solidFill>
              </a:rPr>
              <a:t> per </a:t>
            </a:r>
            <a:r>
              <a:rPr lang="en-US" sz="2400" dirty="0" err="1">
                <a:solidFill>
                  <a:schemeClr val="bg1"/>
                </a:solidFill>
              </a:rPr>
              <a:t>seconde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5950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5" descr="des_und_0106_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Het Atlas Experiment in </a:t>
            </a:r>
            <a:r>
              <a:rPr lang="en-US" dirty="0" err="1" smtClean="0"/>
              <a:t>aanbouw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4693" y="819922"/>
            <a:ext cx="74604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FF00"/>
                </a:solidFill>
              </a:rPr>
              <a:t>Grootste</a:t>
            </a:r>
            <a:r>
              <a:rPr lang="en-US" sz="2200" dirty="0" smtClean="0">
                <a:solidFill>
                  <a:srgbClr val="FFFF00"/>
                </a:solidFill>
              </a:rPr>
              <a:t> door de </a:t>
            </a:r>
            <a:r>
              <a:rPr lang="en-US" sz="2200" dirty="0" err="1" smtClean="0">
                <a:solidFill>
                  <a:srgbClr val="FFFF00"/>
                </a:solidFill>
              </a:rPr>
              <a:t>mens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gebouwde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ondergrondse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hal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ter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wereld</a:t>
            </a:r>
            <a:endParaRPr lang="en-US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165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 descr="des_und_0106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33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2106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41771" name="Oval 75"/>
          <p:cNvSpPr>
            <a:spLocks noChangeArrowheads="1"/>
          </p:cNvSpPr>
          <p:nvPr/>
        </p:nvSpPr>
        <p:spPr bwMode="auto">
          <a:xfrm>
            <a:off x="6534150" y="2581275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41769" name="Oval 73"/>
          <p:cNvSpPr>
            <a:spLocks noChangeArrowheads="1"/>
          </p:cNvSpPr>
          <p:nvPr/>
        </p:nvSpPr>
        <p:spPr bwMode="auto">
          <a:xfrm>
            <a:off x="4867275" y="1225550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Bouwstenen</a:t>
            </a:r>
            <a:r>
              <a:rPr lang="en-US" dirty="0"/>
              <a:t> van </a:t>
            </a:r>
            <a:r>
              <a:rPr lang="en-US" dirty="0" err="1"/>
              <a:t>materie</a:t>
            </a:r>
            <a:endParaRPr lang="en-US" dirty="0"/>
          </a:p>
        </p:txBody>
      </p:sp>
      <p:pic>
        <p:nvPicPr>
          <p:cNvPr id="541699" name="Picture 3" descr="atoomkern_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4005263"/>
            <a:ext cx="1677987" cy="1577975"/>
          </a:xfrm>
          <a:prstGeom prst="rect">
            <a:avLst/>
          </a:prstGeom>
          <a:noFill/>
        </p:spPr>
      </p:pic>
      <p:pic>
        <p:nvPicPr>
          <p:cNvPr id="541700" name="Picture 4" descr="molekuul_FRUCTO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250" y="1463675"/>
            <a:ext cx="1657350" cy="1408113"/>
          </a:xfrm>
          <a:prstGeom prst="rect">
            <a:avLst/>
          </a:prstGeom>
          <a:noFill/>
        </p:spPr>
      </p:pic>
      <p:pic>
        <p:nvPicPr>
          <p:cNvPr id="541701" name="Picture 5" descr="bloe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950" y="1536700"/>
            <a:ext cx="1196975" cy="1422400"/>
          </a:xfrm>
          <a:prstGeom prst="rect">
            <a:avLst/>
          </a:prstGeom>
          <a:noFill/>
        </p:spPr>
      </p:pic>
      <p:sp>
        <p:nvSpPr>
          <p:cNvPr id="541702" name="Oval 6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541703" name="Group 7"/>
          <p:cNvGrpSpPr>
            <a:grpSpLocks/>
          </p:cNvGrpSpPr>
          <p:nvPr/>
        </p:nvGrpSpPr>
        <p:grpSpPr bwMode="auto">
          <a:xfrm>
            <a:off x="3786188" y="1196975"/>
            <a:ext cx="3030537" cy="1939925"/>
            <a:chOff x="1200" y="1248"/>
            <a:chExt cx="1909" cy="1222"/>
          </a:xfrm>
        </p:grpSpPr>
        <p:sp>
          <p:nvSpPr>
            <p:cNvPr id="541704" name="Oval 8"/>
            <p:cNvSpPr>
              <a:spLocks noChangeArrowheads="1"/>
            </p:cNvSpPr>
            <p:nvPr/>
          </p:nvSpPr>
          <p:spPr bwMode="auto">
            <a:xfrm>
              <a:off x="1200" y="1845"/>
              <a:ext cx="48" cy="48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05" name="Oval 9"/>
            <p:cNvSpPr>
              <a:spLocks noChangeArrowheads="1"/>
            </p:cNvSpPr>
            <p:nvPr/>
          </p:nvSpPr>
          <p:spPr bwMode="auto">
            <a:xfrm>
              <a:off x="1872" y="124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06" name="Line 10"/>
            <p:cNvSpPr>
              <a:spLocks noChangeShapeType="1"/>
            </p:cNvSpPr>
            <p:nvPr/>
          </p:nvSpPr>
          <p:spPr bwMode="auto">
            <a:xfrm>
              <a:off x="1215" y="1894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07" name="Line 11"/>
            <p:cNvSpPr>
              <a:spLocks noChangeShapeType="1"/>
            </p:cNvSpPr>
            <p:nvPr/>
          </p:nvSpPr>
          <p:spPr bwMode="auto">
            <a:xfrm flipV="1">
              <a:off x="1218" y="1301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08" name="Group 12"/>
          <p:cNvGrpSpPr>
            <a:grpSpLocks/>
          </p:cNvGrpSpPr>
          <p:nvPr/>
        </p:nvGrpSpPr>
        <p:grpSpPr bwMode="auto">
          <a:xfrm>
            <a:off x="4724400" y="3108325"/>
            <a:ext cx="3276600" cy="2640013"/>
            <a:chOff x="3312" y="2443"/>
            <a:chExt cx="2064" cy="1663"/>
          </a:xfrm>
        </p:grpSpPr>
        <p:sp>
          <p:nvSpPr>
            <p:cNvPr id="541709" name="Oval 13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10" name="Oval 14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11" name="Line 15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12" name="Line 16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13" name="Group 17"/>
          <p:cNvGrpSpPr>
            <a:grpSpLocks/>
          </p:cNvGrpSpPr>
          <p:nvPr/>
        </p:nvGrpSpPr>
        <p:grpSpPr bwMode="auto">
          <a:xfrm>
            <a:off x="3030538" y="4625975"/>
            <a:ext cx="2762250" cy="1277938"/>
            <a:chOff x="2245" y="3399"/>
            <a:chExt cx="1740" cy="805"/>
          </a:xfrm>
        </p:grpSpPr>
        <p:sp>
          <p:nvSpPr>
            <p:cNvPr id="541714" name="Oval 18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15" name="Oval 19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16" name="Line 20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17" name="Line 21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18" name="Group 22"/>
          <p:cNvGrpSpPr>
            <a:grpSpLocks/>
          </p:cNvGrpSpPr>
          <p:nvPr/>
        </p:nvGrpSpPr>
        <p:grpSpPr bwMode="auto">
          <a:xfrm>
            <a:off x="2832100" y="3240088"/>
            <a:ext cx="3149600" cy="1501775"/>
            <a:chOff x="2120" y="2526"/>
            <a:chExt cx="1984" cy="946"/>
          </a:xfrm>
        </p:grpSpPr>
        <p:sp>
          <p:nvSpPr>
            <p:cNvPr id="541719" name="Oval 23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20" name="Oval 24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21" name="Line 25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22" name="Line 26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23" name="Group 27"/>
          <p:cNvGrpSpPr>
            <a:grpSpLocks/>
          </p:cNvGrpSpPr>
          <p:nvPr/>
        </p:nvGrpSpPr>
        <p:grpSpPr bwMode="auto">
          <a:xfrm>
            <a:off x="7137400" y="4176713"/>
            <a:ext cx="1206500" cy="1774825"/>
            <a:chOff x="4832" y="3116"/>
            <a:chExt cx="760" cy="1118"/>
          </a:xfrm>
        </p:grpSpPr>
        <p:sp>
          <p:nvSpPr>
            <p:cNvPr id="541724" name="Oval 28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25" name="Oval 29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26" name="Line 30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27" name="Line 31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541728" name="Picture 32" descr="bolletje_3D_bruin_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75538" y="5151438"/>
            <a:ext cx="715962" cy="715962"/>
          </a:xfrm>
          <a:prstGeom prst="rect">
            <a:avLst/>
          </a:prstGeom>
          <a:noFill/>
        </p:spPr>
      </p:pic>
      <p:pic>
        <p:nvPicPr>
          <p:cNvPr id="541729" name="Picture 33" descr="bolletje_3D_groen_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6788" y="3490913"/>
            <a:ext cx="819150" cy="819150"/>
          </a:xfrm>
          <a:prstGeom prst="rect">
            <a:avLst/>
          </a:prstGeom>
          <a:noFill/>
        </p:spPr>
      </p:pic>
      <p:pic>
        <p:nvPicPr>
          <p:cNvPr id="541730" name="Picture 34" descr="bolletje_3D_geel_u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76338" y="4872038"/>
            <a:ext cx="842962" cy="842962"/>
          </a:xfrm>
          <a:prstGeom prst="rect">
            <a:avLst/>
          </a:prstGeom>
          <a:noFill/>
        </p:spPr>
      </p:pic>
      <p:grpSp>
        <p:nvGrpSpPr>
          <p:cNvPr id="541731" name="Group 35"/>
          <p:cNvGrpSpPr>
            <a:grpSpLocks/>
          </p:cNvGrpSpPr>
          <p:nvPr/>
        </p:nvGrpSpPr>
        <p:grpSpPr bwMode="auto">
          <a:xfrm>
            <a:off x="2971800" y="3476625"/>
            <a:ext cx="1019175" cy="1019175"/>
            <a:chOff x="2217" y="2601"/>
            <a:chExt cx="642" cy="642"/>
          </a:xfrm>
        </p:grpSpPr>
        <p:pic>
          <p:nvPicPr>
            <p:cNvPr id="541732" name="Picture 36" descr="bolletje_3D_rood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</p:spPr>
        </p:pic>
        <p:pic>
          <p:nvPicPr>
            <p:cNvPr id="541733" name="Picture 37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4" name="Picture 38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5" name="Picture 39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541736" name="Group 40"/>
          <p:cNvGrpSpPr>
            <a:grpSpLocks/>
          </p:cNvGrpSpPr>
          <p:nvPr/>
        </p:nvGrpSpPr>
        <p:grpSpPr bwMode="auto">
          <a:xfrm>
            <a:off x="3209925" y="4810125"/>
            <a:ext cx="981075" cy="981075"/>
            <a:chOff x="2343" y="3495"/>
            <a:chExt cx="618" cy="618"/>
          </a:xfrm>
        </p:grpSpPr>
        <p:pic>
          <p:nvPicPr>
            <p:cNvPr id="541737" name="Picture 41" descr="bolletje_3D_blauw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</p:spPr>
        </p:pic>
        <p:pic>
          <p:nvPicPr>
            <p:cNvPr id="541738" name="Picture 42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9" name="Picture 43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40" name="Picture 44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541741" name="Group 45"/>
          <p:cNvGrpSpPr>
            <a:grpSpLocks/>
          </p:cNvGrpSpPr>
          <p:nvPr/>
        </p:nvGrpSpPr>
        <p:grpSpPr bwMode="auto">
          <a:xfrm>
            <a:off x="977900" y="4576763"/>
            <a:ext cx="2678113" cy="1231900"/>
            <a:chOff x="952" y="3368"/>
            <a:chExt cx="1687" cy="776"/>
          </a:xfrm>
        </p:grpSpPr>
        <p:sp>
          <p:nvSpPr>
            <p:cNvPr id="541742" name="Oval 46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43" name="Oval 47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44" name="Line 48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45" name="Line 49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46" name="Group 50"/>
          <p:cNvGrpSpPr>
            <a:grpSpLocks/>
          </p:cNvGrpSpPr>
          <p:nvPr/>
        </p:nvGrpSpPr>
        <p:grpSpPr bwMode="auto">
          <a:xfrm>
            <a:off x="758825" y="3284538"/>
            <a:ext cx="2678113" cy="1231900"/>
            <a:chOff x="952" y="3368"/>
            <a:chExt cx="1687" cy="776"/>
          </a:xfrm>
        </p:grpSpPr>
        <p:sp>
          <p:nvSpPr>
            <p:cNvPr id="541747" name="Oval 51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41748" name="Oval 52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49" name="Line 53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50" name="Line 54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541751" name="Text Box 55"/>
          <p:cNvSpPr txBox="1">
            <a:spLocks noChangeArrowheads="1"/>
          </p:cNvSpPr>
          <p:nvPr/>
        </p:nvSpPr>
        <p:spPr bwMode="auto">
          <a:xfrm rot="-5400000">
            <a:off x="-596377" y="4176966"/>
            <a:ext cx="1970190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008000"/>
                </a:solidFill>
                <a:latin typeface="+mn-lt"/>
              </a:rPr>
              <a:t>quarks</a:t>
            </a:r>
          </a:p>
        </p:txBody>
      </p:sp>
      <p:sp>
        <p:nvSpPr>
          <p:cNvPr id="541752" name="Text Box 56"/>
          <p:cNvSpPr txBox="1">
            <a:spLocks noChangeArrowheads="1"/>
          </p:cNvSpPr>
          <p:nvPr/>
        </p:nvSpPr>
        <p:spPr bwMode="auto">
          <a:xfrm rot="5400000">
            <a:off x="7660124" y="5168510"/>
            <a:ext cx="2150702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8000"/>
                </a:solidFill>
                <a:latin typeface="+mn-lt"/>
              </a:rPr>
              <a:t>elektron</a:t>
            </a:r>
            <a:endParaRPr lang="en-US" sz="36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541753" name="Text Box 57"/>
          <p:cNvSpPr txBox="1">
            <a:spLocks noChangeArrowheads="1"/>
          </p:cNvSpPr>
          <p:nvPr/>
        </p:nvSpPr>
        <p:spPr bwMode="auto">
          <a:xfrm>
            <a:off x="5013608" y="5799598"/>
            <a:ext cx="1421783" cy="523220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Nucleus</a:t>
            </a:r>
          </a:p>
        </p:txBody>
      </p:sp>
      <p:sp>
        <p:nvSpPr>
          <p:cNvPr id="541754" name="Text Box 58"/>
          <p:cNvSpPr txBox="1">
            <a:spLocks noChangeArrowheads="1"/>
          </p:cNvSpPr>
          <p:nvPr/>
        </p:nvSpPr>
        <p:spPr bwMode="auto">
          <a:xfrm>
            <a:off x="2946400" y="5883275"/>
            <a:ext cx="1625600" cy="955675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neutron</a:t>
            </a:r>
          </a:p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proton</a:t>
            </a:r>
          </a:p>
        </p:txBody>
      </p:sp>
      <p:grpSp>
        <p:nvGrpSpPr>
          <p:cNvPr id="541755" name="Group 59"/>
          <p:cNvGrpSpPr>
            <a:grpSpLocks/>
          </p:cNvGrpSpPr>
          <p:nvPr/>
        </p:nvGrpSpPr>
        <p:grpSpPr bwMode="auto">
          <a:xfrm>
            <a:off x="5397500" y="1963738"/>
            <a:ext cx="3092450" cy="2543175"/>
            <a:chOff x="3736" y="1722"/>
            <a:chExt cx="1948" cy="1602"/>
          </a:xfrm>
        </p:grpSpPr>
        <p:sp>
          <p:nvSpPr>
            <p:cNvPr id="541756" name="Oval 60"/>
            <p:cNvSpPr>
              <a:spLocks noChangeArrowheads="1"/>
            </p:cNvSpPr>
            <p:nvPr/>
          </p:nvSpPr>
          <p:spPr bwMode="auto">
            <a:xfrm rot="-19248556">
              <a:off x="4447" y="2102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57" name="Oval 61"/>
            <p:cNvSpPr>
              <a:spLocks noChangeArrowheads="1"/>
            </p:cNvSpPr>
            <p:nvPr/>
          </p:nvSpPr>
          <p:spPr bwMode="auto">
            <a:xfrm rot="-19248556">
              <a:off x="3956" y="1935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58" name="Line 62"/>
            <p:cNvSpPr>
              <a:spLocks noChangeShapeType="1"/>
            </p:cNvSpPr>
            <p:nvPr/>
          </p:nvSpPr>
          <p:spPr bwMode="auto">
            <a:xfrm rot="-19248556">
              <a:off x="3736" y="2300"/>
              <a:ext cx="993" cy="378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59" name="Line 63"/>
            <p:cNvSpPr>
              <a:spLocks noChangeShapeType="1"/>
            </p:cNvSpPr>
            <p:nvPr/>
          </p:nvSpPr>
          <p:spPr bwMode="auto">
            <a:xfrm rot="2351444" flipV="1">
              <a:off x="4107" y="1722"/>
              <a:ext cx="1035" cy="6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60" name="Group 64"/>
          <p:cNvGrpSpPr>
            <a:grpSpLocks/>
          </p:cNvGrpSpPr>
          <p:nvPr/>
        </p:nvGrpSpPr>
        <p:grpSpPr bwMode="auto">
          <a:xfrm>
            <a:off x="6786563" y="2185988"/>
            <a:ext cx="1506537" cy="2217737"/>
            <a:chOff x="4275" y="1336"/>
            <a:chExt cx="949" cy="1397"/>
          </a:xfrm>
        </p:grpSpPr>
        <p:pic>
          <p:nvPicPr>
            <p:cNvPr id="541761" name="Picture 65" descr="atoom_3D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275" y="1743"/>
              <a:ext cx="949" cy="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41762" name="Text Box 66"/>
            <p:cNvSpPr txBox="1">
              <a:spLocks noChangeArrowheads="1"/>
            </p:cNvSpPr>
            <p:nvPr/>
          </p:nvSpPr>
          <p:spPr bwMode="auto">
            <a:xfrm>
              <a:off x="4470" y="1336"/>
              <a:ext cx="522" cy="237"/>
            </a:xfrm>
            <a:prstGeom prst="rect">
              <a:avLst/>
            </a:prstGeom>
            <a:solidFill>
              <a:srgbClr val="E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solidFill>
                    <a:schemeClr val="tx1"/>
                  </a:solidFill>
                  <a:latin typeface="Arial" charset="0"/>
                </a:rPr>
                <a:t>atoom</a:t>
              </a:r>
            </a:p>
          </p:txBody>
        </p:sp>
      </p:grpSp>
      <p:grpSp>
        <p:nvGrpSpPr>
          <p:cNvPr id="541763" name="Group 67"/>
          <p:cNvGrpSpPr>
            <a:grpSpLocks/>
          </p:cNvGrpSpPr>
          <p:nvPr/>
        </p:nvGrpSpPr>
        <p:grpSpPr bwMode="auto">
          <a:xfrm>
            <a:off x="1395413" y="1219200"/>
            <a:ext cx="3006725" cy="1939925"/>
            <a:chOff x="879" y="768"/>
            <a:chExt cx="1894" cy="1222"/>
          </a:xfrm>
        </p:grpSpPr>
        <p:sp>
          <p:nvSpPr>
            <p:cNvPr id="541764" name="Oval 68"/>
            <p:cNvSpPr>
              <a:spLocks noChangeArrowheads="1"/>
            </p:cNvSpPr>
            <p:nvPr/>
          </p:nvSpPr>
          <p:spPr bwMode="auto">
            <a:xfrm>
              <a:off x="1536" y="76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65" name="Line 69"/>
            <p:cNvSpPr>
              <a:spLocks noChangeShapeType="1"/>
            </p:cNvSpPr>
            <p:nvPr/>
          </p:nvSpPr>
          <p:spPr bwMode="auto">
            <a:xfrm flipV="1">
              <a:off x="882" y="816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66" name="Line 70"/>
            <p:cNvSpPr>
              <a:spLocks noChangeShapeType="1"/>
            </p:cNvSpPr>
            <p:nvPr/>
          </p:nvSpPr>
          <p:spPr bwMode="auto">
            <a:xfrm>
              <a:off x="879" y="1365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541767" name="Picture 71" descr="plantcel"/>
          <p:cNvPicPr>
            <a:picLocks noGrp="1" noChangeAspect="1" noChangeArrowheads="1"/>
          </p:cNvPicPr>
          <p:nvPr>
            <p:ph idx="1"/>
          </p:nvPr>
        </p:nvPicPr>
        <p:blipFill>
          <a:blip r:embed="rId14" cstate="print"/>
          <a:srcRect/>
          <a:stretch>
            <a:fillRect/>
          </a:stretch>
        </p:blipFill>
        <p:spPr>
          <a:xfrm>
            <a:off x="2819400" y="1143000"/>
            <a:ext cx="1277938" cy="1974850"/>
          </a:xfrm>
          <a:noFill/>
          <a:ln/>
        </p:spPr>
      </p:pic>
      <p:sp>
        <p:nvSpPr>
          <p:cNvPr id="541768" name="Oval 72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7820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4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4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4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4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4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4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771" grpId="0" animBg="1"/>
      <p:bldP spid="541769" grpId="0" animBg="1"/>
      <p:bldP spid="541751" grpId="0" animBg="1"/>
      <p:bldP spid="541752" grpId="0" animBg="1"/>
      <p:bldP spid="541753" grpId="0" animBg="1"/>
      <p:bldP spid="54175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5" descr="tor_bar_1006_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16" y="657678"/>
            <a:ext cx="9151816" cy="595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Atlas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muonen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detector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679093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2930"/>
            <a:ext cx="9128375" cy="574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Atlas: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zijaanzicht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685549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9158288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 bwMode="auto">
          <a:xfrm>
            <a:off x="685800" y="381000"/>
            <a:ext cx="5486400" cy="304800"/>
          </a:xfrm>
          <a:prstGeom prst="rect">
            <a:avLst/>
          </a:prstGeom>
          <a:solidFill>
            <a:schemeClr val="bg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8077200" y="4800600"/>
            <a:ext cx="762000" cy="1752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448542" y="0"/>
            <a:ext cx="2695458" cy="3563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latin typeface="+mj-lt"/>
                <a:ea typeface="+mj-ea"/>
                <a:cs typeface="+mj-cs"/>
              </a:rPr>
              <a:t>Atlas: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vooraanzicht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002964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629945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Ontdekking</a:t>
            </a:r>
            <a:r>
              <a:rPr lang="en-US" sz="4000" dirty="0" smtClean="0"/>
              <a:t> van  Higgs boson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3" descr="05-0440-01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0800" y="0"/>
            <a:ext cx="3860800" cy="2905464"/>
          </a:xfrm>
          <a:prstGeom prst="rect">
            <a:avLst/>
          </a:prstGeom>
          <a:noFill/>
        </p:spPr>
      </p:pic>
      <p:sp>
        <p:nvSpPr>
          <p:cNvPr id="2" name="Oval 1"/>
          <p:cNvSpPr/>
          <p:nvPr/>
        </p:nvSpPr>
        <p:spPr bwMode="auto">
          <a:xfrm>
            <a:off x="6847214" y="1076844"/>
            <a:ext cx="717854" cy="73170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2709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629945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Ontdekking</a:t>
            </a:r>
            <a:r>
              <a:rPr lang="en-US" sz="4000" dirty="0" smtClean="0"/>
              <a:t> van Higgs boson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“</a:t>
            </a:r>
            <a:r>
              <a:rPr lang="en-US" sz="3200" i="1" dirty="0" err="1" smtClean="0">
                <a:solidFill>
                  <a:srgbClr val="00FFFF"/>
                </a:solidFill>
              </a:rPr>
              <a:t>Wat</a:t>
            </a:r>
            <a:r>
              <a:rPr lang="en-US" sz="3200" i="1" dirty="0" smtClean="0">
                <a:solidFill>
                  <a:srgbClr val="00FFFF"/>
                </a:solidFill>
              </a:rPr>
              <a:t> Higgs en </a:t>
            </a:r>
            <a:r>
              <a:rPr lang="en-US" sz="3200" i="1" dirty="0" err="1" smtClean="0">
                <a:solidFill>
                  <a:srgbClr val="00FFFF"/>
                </a:solidFill>
              </a:rPr>
              <a:t>aandere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ziech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bedach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hadde</a:t>
            </a:r>
            <a:r>
              <a:rPr lang="en-US" sz="3200" i="1" dirty="0" smtClean="0">
                <a:solidFill>
                  <a:srgbClr val="00FFFF"/>
                </a:solidFill>
              </a:rPr>
              <a:t>.” 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Minckeleers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6534" y="182677"/>
            <a:ext cx="2365994" cy="27687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38605" y="202002"/>
            <a:ext cx="2588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chemeClr val="tx1"/>
                </a:solidFill>
              </a:rPr>
              <a:t>Minckeleers</a:t>
            </a:r>
            <a:r>
              <a:rPr lang="en-US" sz="1200" b="1" dirty="0" smtClean="0">
                <a:solidFill>
                  <a:schemeClr val="tx1"/>
                </a:solidFill>
              </a:rPr>
              <a:t>: </a:t>
            </a:r>
            <a:r>
              <a:rPr lang="en-US" sz="1200" b="1" dirty="0" err="1" smtClean="0">
                <a:solidFill>
                  <a:schemeClr val="tx1"/>
                </a:solidFill>
              </a:rPr>
              <a:t>aoch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oontdekking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612529" y="828337"/>
            <a:ext cx="552196" cy="57984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8952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tlas.web.cern.ch/Atlas/public/EVTDISPLAY/0911189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73706"/>
            <a:ext cx="4610070" cy="307722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439" y="3301"/>
            <a:ext cx="4572000" cy="3039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5142" y="3167390"/>
            <a:ext cx="3201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November 2009</a:t>
            </a:r>
            <a:endParaRPr lang="en-US" dirty="0"/>
          </a:p>
        </p:txBody>
      </p:sp>
      <p:pic>
        <p:nvPicPr>
          <p:cNvPr id="7" name="Picture 6" descr="1003061_101-A4-at-144-dp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-9067"/>
            <a:ext cx="4572000" cy="3043282"/>
          </a:xfrm>
          <a:prstGeom prst="rect">
            <a:avLst/>
          </a:prstGeom>
        </p:spPr>
      </p:pic>
      <p:pic>
        <p:nvPicPr>
          <p:cNvPr id="8" name="Picture 7" descr="0809002_53-A4-at-144-dp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1792" y="3755566"/>
            <a:ext cx="4644066" cy="309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706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038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Botsingen van Deeltjes </a:t>
            </a:r>
          </a:p>
        </p:txBody>
      </p:sp>
      <p:pic>
        <p:nvPicPr>
          <p:cNvPr id="803844" name="particle_event_full_ns.avi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481138" y="779463"/>
            <a:ext cx="6045200" cy="6045200"/>
          </a:xfrm>
          <a:ln/>
        </p:spPr>
      </p:pic>
    </p:spTree>
    <p:extLst>
      <p:ext uri="{BB962C8B-B14F-4D97-AF65-F5344CB8AC3E}">
        <p14:creationId xmlns:p14="http://schemas.microsoft.com/office/powerpoint/2010/main" val="31471777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0" fill="hold"/>
                                        <p:tgtEl>
                                          <p:spTgt spid="80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038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038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0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3844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563" y="2133600"/>
            <a:ext cx="9032875" cy="3959225"/>
            <a:chOff x="35" y="1344"/>
            <a:chExt cx="5690" cy="249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 rot="8673907">
              <a:off x="4921" y="2296"/>
              <a:ext cx="804" cy="836"/>
              <a:chOff x="2217" y="2601"/>
              <a:chExt cx="642" cy="642"/>
            </a:xfrm>
          </p:grpSpPr>
          <p:pic>
            <p:nvPicPr>
              <p:cNvPr id="839686" name="Picture 6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87" name="Picture 7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8" name="Picture 8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9" name="Picture 9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-2133134">
              <a:off x="35" y="2342"/>
              <a:ext cx="804" cy="836"/>
              <a:chOff x="2217" y="2601"/>
              <a:chExt cx="642" cy="642"/>
            </a:xfrm>
          </p:grpSpPr>
          <p:pic>
            <p:nvPicPr>
              <p:cNvPr id="839691" name="Picture 11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92" name="Picture 12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3" name="Picture 13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4" name="Picture 14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sp>
          <p:nvSpPr>
            <p:cNvPr id="839695" name="Line 15"/>
            <p:cNvSpPr>
              <a:spLocks noChangeShapeType="1"/>
            </p:cNvSpPr>
            <p:nvPr/>
          </p:nvSpPr>
          <p:spPr bwMode="auto">
            <a:xfrm>
              <a:off x="567" y="2931"/>
              <a:ext cx="140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6" name="Line 16"/>
            <p:cNvSpPr>
              <a:spLocks noChangeShapeType="1"/>
            </p:cNvSpPr>
            <p:nvPr/>
          </p:nvSpPr>
          <p:spPr bwMode="auto">
            <a:xfrm>
              <a:off x="249" y="2750"/>
              <a:ext cx="1315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9" name="Line 19"/>
            <p:cNvSpPr>
              <a:spLocks noChangeShapeType="1"/>
            </p:cNvSpPr>
            <p:nvPr/>
          </p:nvSpPr>
          <p:spPr bwMode="auto">
            <a:xfrm flipH="1">
              <a:off x="4059" y="2886"/>
              <a:ext cx="1180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0" name="Line 20"/>
            <p:cNvSpPr>
              <a:spLocks noChangeShapeType="1"/>
            </p:cNvSpPr>
            <p:nvPr/>
          </p:nvSpPr>
          <p:spPr bwMode="auto">
            <a:xfrm flipH="1">
              <a:off x="3470" y="2704"/>
              <a:ext cx="208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mogelijke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</a:t>
            </a:r>
            <a:r>
              <a:rPr lang="en-US" dirty="0" err="1" smtClean="0"/>
              <a:t>ontstaan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22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Higgs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38100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962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15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2083" name="Rectangle 3"/>
          <p:cNvSpPr>
            <a:spLocks noGrp="1" noChangeArrowheads="1"/>
          </p:cNvSpPr>
          <p:nvPr>
            <p:ph type="title"/>
          </p:nvPr>
        </p:nvSpPr>
        <p:spPr>
          <a:xfrm>
            <a:off x="-152400" y="-76200"/>
            <a:ext cx="9372600" cy="1143000"/>
          </a:xfrm>
        </p:spPr>
        <p:txBody>
          <a:bodyPr/>
          <a:lstStyle/>
          <a:p>
            <a:r>
              <a:rPr lang="en-US" sz="4000" i="1" dirty="0" err="1" smtClean="0">
                <a:solidFill>
                  <a:srgbClr val="00FFFF"/>
                </a:solidFill>
              </a:rPr>
              <a:t>pp</a:t>
            </a:r>
            <a:r>
              <a:rPr lang="en-US" sz="4000" i="1" dirty="0" err="1" smtClean="0">
                <a:solidFill>
                  <a:srgbClr val="00FFFF"/>
                </a:solidFill>
                <a:sym typeface="Symbol" pitchFamily="-104" charset="2"/>
              </a:rPr>
              <a:t></a:t>
            </a:r>
            <a:r>
              <a:rPr lang="en-US" sz="4000" i="1" dirty="0" err="1" smtClean="0">
                <a:solidFill>
                  <a:srgbClr val="FFFF00"/>
                </a:solidFill>
              </a:rPr>
              <a:t>Higgs</a:t>
            </a:r>
            <a:r>
              <a:rPr lang="en-US" sz="4000" i="1" dirty="0" err="1">
                <a:solidFill>
                  <a:srgbClr val="00FFFF"/>
                </a:solidFill>
                <a:sym typeface="Symbol" pitchFamily="-104" charset="2"/>
              </a:rPr>
              <a:t>ZZ</a:t>
            </a:r>
            <a:r>
              <a:rPr lang="en-US" sz="4000" i="1" dirty="0">
                <a:solidFill>
                  <a:srgbClr val="00FFFF"/>
                </a:solidFill>
                <a:sym typeface="Symbol" pitchFamily="-104" charset="2"/>
              </a:rPr>
              <a:t>?</a:t>
            </a: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2209800" y="30480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2743200" y="33528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3352800" y="24384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4246563" y="2651125"/>
            <a:ext cx="477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8" name="Text Box 8"/>
          <p:cNvSpPr txBox="1">
            <a:spLocks noChangeArrowheads="1"/>
          </p:cNvSpPr>
          <p:nvPr/>
        </p:nvSpPr>
        <p:spPr bwMode="auto">
          <a:xfrm>
            <a:off x="7237739" y="6037717"/>
            <a:ext cx="17779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i="1" dirty="0" smtClean="0">
                <a:solidFill>
                  <a:srgbClr val="FFFF00"/>
                </a:solidFill>
                <a:latin typeface="Tahoma" pitchFamily="-104" charset="0"/>
              </a:rPr>
              <a:t>Atlas event </a:t>
            </a:r>
          </a:p>
        </p:txBody>
      </p:sp>
    </p:spTree>
    <p:extLst>
      <p:ext uri="{BB962C8B-B14F-4D97-AF65-F5344CB8AC3E}">
        <p14:creationId xmlns:p14="http://schemas.microsoft.com/office/powerpoint/2010/main" val="2169424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 bwMode="auto">
          <a:xfrm>
            <a:off x="-109646" y="3179462"/>
            <a:ext cx="4988882" cy="3809873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grpSp>
        <p:nvGrpSpPr>
          <p:cNvPr id="61" name="Group 4"/>
          <p:cNvGrpSpPr>
            <a:grpSpLocks/>
          </p:cNvGrpSpPr>
          <p:nvPr/>
        </p:nvGrpSpPr>
        <p:grpSpPr bwMode="auto">
          <a:xfrm>
            <a:off x="50800" y="3378200"/>
            <a:ext cx="4318000" cy="3416300"/>
            <a:chOff x="0" y="270164"/>
            <a:chExt cx="9060026" cy="6435436"/>
          </a:xfrm>
        </p:grpSpPr>
        <p:pic>
          <p:nvPicPr>
            <p:cNvPr id="62" name="Picture 2" descr="http://spiff.rit.edu/classes/phys314/lectures/period/color_table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0164"/>
              <a:ext cx="9060026" cy="6435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Rounded Rectangle 62"/>
            <p:cNvSpPr/>
            <p:nvPr/>
          </p:nvSpPr>
          <p:spPr>
            <a:xfrm>
              <a:off x="1295423" y="416207"/>
              <a:ext cx="4648284" cy="186999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</p:grpSp>
      <p:sp>
        <p:nvSpPr>
          <p:cNvPr id="59" name="Rectangle 58"/>
          <p:cNvSpPr/>
          <p:nvPr/>
        </p:nvSpPr>
        <p:spPr bwMode="auto">
          <a:xfrm>
            <a:off x="4623396" y="5527514"/>
            <a:ext cx="4520604" cy="1330486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5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5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6450" name="Picture 2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6888" y="731838"/>
            <a:ext cx="4837112" cy="4837112"/>
          </a:xfrm>
          <a:prstGeom prst="rect">
            <a:avLst/>
          </a:prstGeom>
          <a:noFill/>
        </p:spPr>
      </p:pic>
      <p:sp>
        <p:nvSpPr>
          <p:cNvPr id="6164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 aardse materie</a:t>
            </a:r>
          </a:p>
        </p:txBody>
      </p:sp>
      <p:grpSp>
        <p:nvGrpSpPr>
          <p:cNvPr id="616452" name="Group 4"/>
          <p:cNvGrpSpPr>
            <a:grpSpLocks/>
          </p:cNvGrpSpPr>
          <p:nvPr/>
        </p:nvGrpSpPr>
        <p:grpSpPr bwMode="auto">
          <a:xfrm>
            <a:off x="0" y="277813"/>
            <a:ext cx="4213225" cy="2486025"/>
            <a:chOff x="0" y="175"/>
            <a:chExt cx="2654" cy="1566"/>
          </a:xfrm>
        </p:grpSpPr>
        <p:pic>
          <p:nvPicPr>
            <p:cNvPr id="616453" name="Picture 5" descr="atoom_3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616454" name="Group 6"/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616455" name="Oval 7"/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56" name="Oval 8"/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57" name="Line 9"/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58" name="Line 10"/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pic>
          <p:nvPicPr>
            <p:cNvPr id="616459" name="Picture 11" descr="atoomkern_3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616460" name="Group 12"/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616461" name="Oval 13"/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62" name="Oval 14"/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63" name="Line 15"/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64" name="Line 16"/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65" name="Group 17"/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616466" name="Oval 18"/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67" name="Oval 19"/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68" name="Line 20"/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69" name="Line 21"/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70" name="Group 22"/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616471" name="Picture 23" descr="bolletje_3D_rood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616472" name="Picture 24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616473" name="Picture 25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616474" name="Picture 26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616475" name="Group 27"/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616476" name="Picture 28" descr="bolletje_3D_blauw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616477" name="Picture 29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8" name="Picture 30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9" name="Picture 31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616480" name="Picture 32" descr="bolletje_3D_groen_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616481" name="Picture 33" descr="bolletje_3D_geel_u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616482" name="Group 34"/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616483" name="Oval 35"/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84" name="Oval 36"/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85" name="Line 37"/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86" name="Line 38"/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87" name="Group 39"/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616488" name="Oval 40"/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89" name="Oval 41"/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90" name="Line 42"/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91" name="Line 43"/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92" name="Group 44"/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616493" name="Oval 45"/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94" name="Oval 46"/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95" name="Line 47"/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96" name="Line 48"/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pic>
          <p:nvPicPr>
            <p:cNvPr id="616497" name="Picture 49" descr="bolletje_3D_bruin_e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616498" name="Group 50"/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616499" name="Picture 5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6500" name="Picture 52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616502" name="AutoShape 54"/>
          <p:cNvSpPr>
            <a:spLocks noChangeArrowheads="1"/>
          </p:cNvSpPr>
          <p:nvPr/>
        </p:nvSpPr>
        <p:spPr bwMode="auto">
          <a:xfrm>
            <a:off x="1403350" y="2527300"/>
            <a:ext cx="295275" cy="857250"/>
          </a:xfrm>
          <a:prstGeom prst="downArrow">
            <a:avLst>
              <a:gd name="adj1" fmla="val 50000"/>
              <a:gd name="adj2" fmla="val 72581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16503" name="Freeform 55"/>
          <p:cNvSpPr>
            <a:spLocks/>
          </p:cNvSpPr>
          <p:nvPr/>
        </p:nvSpPr>
        <p:spPr bwMode="auto">
          <a:xfrm>
            <a:off x="4527550" y="5221288"/>
            <a:ext cx="1017588" cy="619125"/>
          </a:xfrm>
          <a:custGeom>
            <a:avLst/>
            <a:gdLst/>
            <a:ahLst/>
            <a:cxnLst>
              <a:cxn ang="0">
                <a:pos x="0" y="390"/>
              </a:cxn>
              <a:cxn ang="0">
                <a:pos x="641" y="0"/>
              </a:cxn>
            </a:cxnLst>
            <a:rect l="0" t="0" r="r" b="b"/>
            <a:pathLst>
              <a:path w="641" h="390">
                <a:moveTo>
                  <a:pt x="0" y="390"/>
                </a:moveTo>
                <a:cubicBezTo>
                  <a:pt x="267" y="227"/>
                  <a:pt x="534" y="65"/>
                  <a:pt x="641" y="0"/>
                </a:cubicBezTo>
              </a:path>
            </a:pathLst>
          </a:custGeom>
          <a:noFill/>
          <a:ln w="63500" cap="flat" cmpd="sng">
            <a:solidFill>
              <a:srgbClr val="FFFF99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16504" name="Text Box 56"/>
          <p:cNvSpPr txBox="1">
            <a:spLocks noChangeArrowheads="1"/>
          </p:cNvSpPr>
          <p:nvPr/>
        </p:nvSpPr>
        <p:spPr bwMode="auto">
          <a:xfrm>
            <a:off x="739775" y="3541713"/>
            <a:ext cx="2366963" cy="7016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/>
              <a:t>periodiek systeem</a:t>
            </a:r>
          </a:p>
          <a:p>
            <a:r>
              <a:rPr lang="en-US" sz="2000"/>
              <a:t>Van Mendeleev</a:t>
            </a:r>
          </a:p>
        </p:txBody>
      </p:sp>
      <p:pic>
        <p:nvPicPr>
          <p:cNvPr id="2" name="Picture 1" descr="zoervleis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68" y="2013214"/>
            <a:ext cx="3884417" cy="2182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1266" y="1988026"/>
            <a:ext cx="1243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Zelfs</a:t>
            </a:r>
            <a:r>
              <a:rPr lang="en-US" dirty="0" smtClean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085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02829" y="1376983"/>
            <a:ext cx="1121020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CMS:</a:t>
            </a:r>
            <a:endParaRPr lang="en-US" sz="3200" dirty="0"/>
          </a:p>
        </p:txBody>
      </p:sp>
      <p:pic>
        <p:nvPicPr>
          <p:cNvPr id="12" name="Picture 11" descr="HiggsZZCMS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571" y="2281436"/>
            <a:ext cx="4287685" cy="3908629"/>
          </a:xfrm>
          <a:prstGeom prst="rect">
            <a:avLst/>
          </a:prstGeom>
        </p:spPr>
      </p:pic>
      <p:pic>
        <p:nvPicPr>
          <p:cNvPr id="14" name="Picture 13" descr="Untitled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" y="2249717"/>
            <a:ext cx="4091225" cy="394500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Oval 14"/>
          <p:cNvSpPr/>
          <p:nvPr/>
        </p:nvSpPr>
        <p:spPr bwMode="auto">
          <a:xfrm>
            <a:off x="753763" y="3983030"/>
            <a:ext cx="795231" cy="1864387"/>
          </a:xfrm>
          <a:prstGeom prst="ellipse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78424" y="1390852"/>
            <a:ext cx="1202573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Atlas:</a:t>
            </a:r>
            <a:endParaRPr lang="en-US" sz="3200" dirty="0"/>
          </a:p>
        </p:txBody>
      </p:sp>
      <p:sp>
        <p:nvSpPr>
          <p:cNvPr id="17" name="Oval 16"/>
          <p:cNvSpPr/>
          <p:nvPr/>
        </p:nvSpPr>
        <p:spPr bwMode="auto">
          <a:xfrm>
            <a:off x="5959803" y="3315456"/>
            <a:ext cx="885404" cy="1967334"/>
          </a:xfrm>
          <a:prstGeom prst="ellipse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-152400" y="-76200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Higgs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ZZ</a:t>
            </a:r>
            <a:r>
              <a:rPr kumimoji="0" lang="en-US" sz="64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?</a:t>
            </a:r>
            <a:endParaRPr kumimoji="0" lang="en-US" sz="6400" b="1" i="1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  <a:sym typeface="Symbol" pitchFamily="-104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897699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Untitled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" y="2347901"/>
            <a:ext cx="4463142" cy="355157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678214" y="1605587"/>
            <a:ext cx="1202573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Atlas:</a:t>
            </a:r>
            <a:endParaRPr lang="en-US" sz="3200" dirty="0"/>
          </a:p>
        </p:txBody>
      </p:sp>
      <p:pic>
        <p:nvPicPr>
          <p:cNvPr id="9" name="Picture 8" descr="HiggsGammaGammaPeakCM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643" y="2372776"/>
            <a:ext cx="4356111" cy="35471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03055" y="1603768"/>
            <a:ext cx="1121020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CMS:</a:t>
            </a:r>
            <a:endParaRPr lang="en-US" sz="320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-152400" y="-94342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Higgs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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"/>
                <a:ea typeface="+mj-ea"/>
                <a:cs typeface="+mj-cs"/>
                <a:sym typeface="Symbol" pitchFamily="-104" charset="2"/>
              </a:rPr>
              <a:t>γγ</a:t>
            </a:r>
            <a:r>
              <a:rPr kumimoji="0" lang="en-US" sz="64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?</a:t>
            </a:r>
            <a:endParaRPr kumimoji="0" lang="en-US" sz="6400" b="1" i="1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  <a:sym typeface="Symbol" pitchFamily="-104" charset="2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5240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cientistBlink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3690" y="163287"/>
            <a:ext cx="4462274" cy="652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960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Higgs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2759" y="742590"/>
            <a:ext cx="6223741" cy="603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62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July 4,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8379" y="492806"/>
            <a:ext cx="5651500" cy="1797050"/>
          </a:xfrm>
        </p:spPr>
        <p:txBody>
          <a:bodyPr/>
          <a:lstStyle/>
          <a:p>
            <a:r>
              <a:rPr lang="en-US" dirty="0" smtClean="0"/>
              <a:t>Higgs dependence day July 4th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HiggsDependenceDay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242"/>
            <a:ext cx="9144000" cy="591392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080193" y="1849974"/>
            <a:ext cx="3422435" cy="3494251"/>
            <a:chOff x="6133589" y="305848"/>
            <a:chExt cx="2805395" cy="2851011"/>
          </a:xfrm>
        </p:grpSpPr>
        <p:pic>
          <p:nvPicPr>
            <p:cNvPr id="8" name="Picture 7" descr="Minckeleers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33589" y="305848"/>
              <a:ext cx="2805395" cy="2851011"/>
            </a:xfrm>
            <a:prstGeom prst="rect">
              <a:avLst/>
            </a:prstGeom>
          </p:spPr>
        </p:pic>
        <p:pic>
          <p:nvPicPr>
            <p:cNvPr id="9" name="Picture 8" descr="HiggsFace1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8529" y="680357"/>
              <a:ext cx="239792" cy="3546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50742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5928" y="-1"/>
            <a:ext cx="3438071" cy="1324429"/>
          </a:xfrm>
        </p:spPr>
        <p:txBody>
          <a:bodyPr/>
          <a:lstStyle/>
          <a:p>
            <a:r>
              <a:rPr lang="en-US" dirty="0" smtClean="0"/>
              <a:t>CERN Auditorium</a:t>
            </a:r>
            <a:br>
              <a:rPr lang="en-US" dirty="0" smtClean="0"/>
            </a:br>
            <a:r>
              <a:rPr lang="en-US" dirty="0" smtClean="0"/>
              <a:t>4 </a:t>
            </a:r>
            <a:r>
              <a:rPr lang="en-US" dirty="0" err="1" smtClean="0"/>
              <a:t>juli</a:t>
            </a:r>
            <a:r>
              <a:rPr lang="en-US" dirty="0" smtClean="0"/>
              <a:t> 2012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HiggsTra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27719" y="3419932"/>
            <a:ext cx="5415548" cy="3365499"/>
          </a:xfrm>
          <a:prstGeom prst="rect">
            <a:avLst/>
          </a:prstGeom>
        </p:spPr>
      </p:pic>
      <p:grpSp>
        <p:nvGrpSpPr>
          <p:cNvPr id="3" name="Group 6"/>
          <p:cNvGrpSpPr/>
          <p:nvPr/>
        </p:nvGrpSpPr>
        <p:grpSpPr>
          <a:xfrm>
            <a:off x="0" y="-2231567"/>
            <a:ext cx="5724071" cy="5533571"/>
            <a:chOff x="1814286" y="798286"/>
            <a:chExt cx="5461000" cy="5177003"/>
          </a:xfrm>
        </p:grpSpPr>
        <p:pic>
          <p:nvPicPr>
            <p:cNvPr id="8" name="Picture 7" descr="CERNjuichen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5000" y="831790"/>
              <a:ext cx="5334000" cy="514349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1814286" y="798286"/>
              <a:ext cx="5461000" cy="2204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56064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Nobel prize in Physics 2013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0041" y="5814303"/>
            <a:ext cx="181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Francois </a:t>
            </a:r>
            <a:r>
              <a:rPr lang="en-US" dirty="0" err="1" smtClean="0">
                <a:solidFill>
                  <a:srgbClr val="66FFFF"/>
                </a:solidFill>
              </a:rPr>
              <a:t>Englert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6187" y="5822826"/>
            <a:ext cx="134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Peter Higgs</a:t>
            </a:r>
            <a:endParaRPr lang="en-US" dirty="0">
              <a:solidFill>
                <a:srgbClr val="66FFFF"/>
              </a:solidFill>
            </a:endParaRPr>
          </a:p>
        </p:txBody>
      </p:sp>
      <p:pic>
        <p:nvPicPr>
          <p:cNvPr id="10" name="Picture 9" descr="EnglertHiggsHand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00" y="999625"/>
            <a:ext cx="7297720" cy="43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537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erspectiv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95" y="443576"/>
            <a:ext cx="76454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501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962" y="0"/>
            <a:ext cx="9152921" cy="6864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</a:t>
            </a:r>
            <a:r>
              <a:rPr lang="en-US" dirty="0" err="1" smtClean="0"/>
              <a:t>Veld</a:t>
            </a:r>
            <a:r>
              <a:rPr lang="en-US" dirty="0" smtClean="0"/>
              <a:t> en </a:t>
            </a:r>
            <a:r>
              <a:rPr lang="en-US" dirty="0" err="1" smtClean="0"/>
              <a:t>Deeltje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593" y="710520"/>
            <a:ext cx="5761264" cy="1521051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Higgs </a:t>
            </a:r>
            <a:r>
              <a:rPr lang="en-US" sz="2000" dirty="0" err="1" smtClean="0">
                <a:solidFill>
                  <a:schemeClr val="tx1"/>
                </a:solidFill>
              </a:rPr>
              <a:t>veld</a:t>
            </a:r>
            <a:r>
              <a:rPr lang="en-US" sz="2000" dirty="0" smtClean="0">
                <a:solidFill>
                  <a:schemeClr val="tx1"/>
                </a:solidFill>
              </a:rPr>
              <a:t> is uniform, </a:t>
            </a:r>
            <a:r>
              <a:rPr lang="en-US" sz="2000" dirty="0" err="1" smtClean="0">
                <a:solidFill>
                  <a:schemeClr val="tx1"/>
                </a:solidFill>
              </a:rPr>
              <a:t>moeilijk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waar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nemen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Higgs-boson </a:t>
            </a:r>
            <a:r>
              <a:rPr lang="en-US" sz="2000" dirty="0" err="1" smtClean="0">
                <a:solidFill>
                  <a:schemeClr val="tx1"/>
                </a:solidFill>
              </a:rPr>
              <a:t>deeltje</a:t>
            </a:r>
            <a:r>
              <a:rPr lang="en-US" sz="2000" dirty="0" smtClean="0">
                <a:solidFill>
                  <a:schemeClr val="tx1"/>
                </a:solidFill>
              </a:rPr>
              <a:t> is “golf” van het </a:t>
            </a:r>
            <a:r>
              <a:rPr lang="en-US" sz="2000" dirty="0" err="1" smtClean="0">
                <a:solidFill>
                  <a:schemeClr val="tx1"/>
                </a:solidFill>
              </a:rPr>
              <a:t>veld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Massa </a:t>
            </a:r>
            <a:r>
              <a:rPr lang="en-US" sz="2000" dirty="0" err="1" smtClean="0">
                <a:solidFill>
                  <a:schemeClr val="tx1"/>
                </a:solidFill>
              </a:rPr>
              <a:t>ontstaat</a:t>
            </a:r>
            <a:r>
              <a:rPr lang="en-US" sz="2000" dirty="0" smtClean="0">
                <a:solidFill>
                  <a:schemeClr val="tx1"/>
                </a:solidFill>
              </a:rPr>
              <a:t> door </a:t>
            </a:r>
            <a:r>
              <a:rPr lang="en-US" sz="2000" dirty="0" err="1" smtClean="0">
                <a:solidFill>
                  <a:schemeClr val="tx1"/>
                </a:solidFill>
              </a:rPr>
              <a:t>interactie</a:t>
            </a:r>
            <a:r>
              <a:rPr lang="en-US" sz="2000" dirty="0" smtClean="0">
                <a:solidFill>
                  <a:schemeClr val="tx1"/>
                </a:solidFill>
              </a:rPr>
              <a:t> van </a:t>
            </a:r>
            <a:r>
              <a:rPr lang="en-US" sz="2000" dirty="0" err="1" smtClean="0">
                <a:solidFill>
                  <a:schemeClr val="tx1"/>
                </a:solidFill>
              </a:rPr>
              <a:t>materie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deeltjes</a:t>
            </a:r>
            <a:r>
              <a:rPr lang="en-US" sz="2000" dirty="0" smtClean="0">
                <a:solidFill>
                  <a:schemeClr val="tx1"/>
                </a:solidFill>
              </a:rPr>
              <a:t> met het Higgs </a:t>
            </a:r>
            <a:r>
              <a:rPr lang="en-US" sz="2000" dirty="0" err="1" smtClean="0">
                <a:solidFill>
                  <a:schemeClr val="tx1"/>
                </a:solidFill>
              </a:rPr>
              <a:t>veld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2400" y="2641600"/>
            <a:ext cx="37592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460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Vacuum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FoundNoth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66219" y="1106722"/>
            <a:ext cx="6329196" cy="45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094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602114" name="Picture 2" descr="cerntod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</p:spPr>
      </p:pic>
      <p:sp>
        <p:nvSpPr>
          <p:cNvPr id="602115" name="Rectangle 3"/>
          <p:cNvSpPr>
            <a:spLocks noChangeArrowheads="1"/>
          </p:cNvSpPr>
          <p:nvPr/>
        </p:nvSpPr>
        <p:spPr bwMode="auto">
          <a:xfrm>
            <a:off x="0" y="235864"/>
            <a:ext cx="7063015" cy="59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b="1" dirty="0" smtClean="0"/>
              <a:t>CERN: </a:t>
            </a:r>
            <a:r>
              <a:rPr lang="en-US" b="1" i="1" dirty="0" smtClean="0">
                <a:solidFill>
                  <a:srgbClr val="FFFF00"/>
                </a:solidFill>
              </a:rPr>
              <a:t>het </a:t>
            </a:r>
            <a:r>
              <a:rPr lang="en-US" b="1" i="1" dirty="0" err="1" smtClean="0">
                <a:solidFill>
                  <a:srgbClr val="FFFF00"/>
                </a:solidFill>
              </a:rPr>
              <a:t>laboratorium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1556" y="18287"/>
            <a:ext cx="2892443" cy="18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662453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http://i.ytimg.com/vi/0ILLQUilpzg/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76200" y="1981200"/>
            <a:ext cx="2590800" cy="4106863"/>
            <a:chOff x="76200" y="1981200"/>
            <a:chExt cx="2590800" cy="4107597"/>
          </a:xfrm>
        </p:grpSpPr>
        <p:grpSp>
          <p:nvGrpSpPr>
            <p:cNvPr id="139274" name="Group 1"/>
            <p:cNvGrpSpPr>
              <a:grpSpLocks/>
            </p:cNvGrpSpPr>
            <p:nvPr/>
          </p:nvGrpSpPr>
          <p:grpSpPr bwMode="auto">
            <a:xfrm rot="5400000">
              <a:off x="33948" y="3090253"/>
              <a:ext cx="2675305" cy="1981200"/>
              <a:chOff x="6253162" y="5478463"/>
              <a:chExt cx="1554163" cy="1150937"/>
            </a:xfrm>
          </p:grpSpPr>
          <p:grpSp>
            <p:nvGrpSpPr>
              <p:cNvPr id="139278" name="Group 15"/>
              <p:cNvGrpSpPr>
                <a:grpSpLocks/>
              </p:cNvGrpSpPr>
              <p:nvPr/>
            </p:nvGrpSpPr>
            <p:grpSpPr bwMode="auto">
              <a:xfrm>
                <a:off x="6253162" y="5478463"/>
                <a:ext cx="614363" cy="1150937"/>
                <a:chOff x="521" y="981"/>
                <a:chExt cx="590" cy="1179"/>
              </a:xfrm>
            </p:grpSpPr>
            <p:sp>
              <p:nvSpPr>
                <p:cNvPr id="38929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519" y="1572"/>
                  <a:ext cx="590" cy="590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930" name="Line 17"/>
                <p:cNvSpPr>
                  <a:spLocks noChangeShapeType="1"/>
                </p:cNvSpPr>
                <p:nvPr/>
              </p:nvSpPr>
              <p:spPr bwMode="auto">
                <a:xfrm>
                  <a:off x="519" y="984"/>
                  <a:ext cx="590" cy="590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8928" name="Line 21"/>
              <p:cNvSpPr>
                <a:spLocks noChangeShapeType="1"/>
              </p:cNvSpPr>
              <p:nvPr/>
            </p:nvSpPr>
            <p:spPr bwMode="auto">
              <a:xfrm>
                <a:off x="6870320" y="6053932"/>
                <a:ext cx="936226" cy="0"/>
              </a:xfrm>
              <a:prstGeom prst="line">
                <a:avLst/>
              </a:prstGeom>
              <a:noFill/>
              <a:ln w="76200">
                <a:solidFill>
                  <a:srgbClr val="FF0066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8924" name="Text Box 23"/>
            <p:cNvSpPr txBox="1">
              <a:spLocks noChangeArrowheads="1"/>
            </p:cNvSpPr>
            <p:nvPr/>
          </p:nvSpPr>
          <p:spPr bwMode="auto">
            <a:xfrm>
              <a:off x="1052513" y="5258386"/>
              <a:ext cx="700087" cy="830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4800" b="1" smtClean="0">
                  <a:solidFill>
                    <a:srgbClr val="FF0066"/>
                  </a:solidFill>
                  <a:latin typeface="Verdana" charset="0"/>
                  <a:cs typeface="+mn-cs"/>
                </a:rPr>
                <a:t>H</a:t>
              </a:r>
            </a:p>
          </p:txBody>
        </p:sp>
        <p:sp>
          <p:nvSpPr>
            <p:cNvPr id="38925" name="Text Box 23"/>
            <p:cNvSpPr txBox="1">
              <a:spLocks noChangeArrowheads="1"/>
            </p:cNvSpPr>
            <p:nvPr/>
          </p:nvSpPr>
          <p:spPr bwMode="auto">
            <a:xfrm>
              <a:off x="2073275" y="1989139"/>
              <a:ext cx="593725" cy="830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4800" b="1" smtClean="0">
                  <a:solidFill>
                    <a:srgbClr val="FF0000"/>
                  </a:solidFill>
                  <a:latin typeface="Verdana" charset="0"/>
                  <a:cs typeface="+mn-cs"/>
                </a:rPr>
                <a:t>e</a:t>
              </a:r>
            </a:p>
          </p:txBody>
        </p:sp>
        <p:sp>
          <p:nvSpPr>
            <p:cNvPr id="38926" name="Text Box 23"/>
            <p:cNvSpPr txBox="1">
              <a:spLocks noChangeArrowheads="1"/>
            </p:cNvSpPr>
            <p:nvPr/>
          </p:nvSpPr>
          <p:spPr bwMode="auto">
            <a:xfrm>
              <a:off x="76200" y="1981200"/>
              <a:ext cx="593725" cy="830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4800" b="1" smtClean="0">
                  <a:solidFill>
                    <a:srgbClr val="FF0000"/>
                  </a:solidFill>
                  <a:latin typeface="Verdana" charset="0"/>
                  <a:cs typeface="+mn-cs"/>
                </a:rPr>
                <a:t>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42100" cy="762000"/>
          </a:xfrm>
        </p:spPr>
        <p:txBody>
          <a:bodyPr/>
          <a:lstStyle/>
          <a:p>
            <a:r>
              <a:rPr lang="en-US" dirty="0" err="1" smtClean="0"/>
              <a:t>Elektron</a:t>
            </a:r>
            <a:r>
              <a:rPr lang="en-US" dirty="0" smtClean="0"/>
              <a:t> in Higgs veld</a:t>
            </a:r>
            <a:endParaRPr lang="en-US" dirty="0"/>
          </a:p>
        </p:txBody>
      </p:sp>
      <p:pic>
        <p:nvPicPr>
          <p:cNvPr id="20" name="Picture 2" descr="http://cdn.independent.ie/multimedia/dynamic/01074/Peter-Higgs_1074060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0"/>
            <a:ext cx="2755900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 rot="5400000">
            <a:off x="6103144" y="3131344"/>
            <a:ext cx="12303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3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1963</a:t>
            </a:r>
          </a:p>
        </p:txBody>
      </p:sp>
    </p:spTree>
    <p:extLst>
      <p:ext uri="{BB962C8B-B14F-4D97-AF65-F5344CB8AC3E}">
        <p14:creationId xmlns:p14="http://schemas.microsoft.com/office/powerpoint/2010/main" val="38632896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3" name="Group 2"/>
          <p:cNvGrpSpPr>
            <a:grpSpLocks/>
          </p:cNvGrpSpPr>
          <p:nvPr/>
        </p:nvGrpSpPr>
        <p:grpSpPr bwMode="auto">
          <a:xfrm>
            <a:off x="76200" y="457200"/>
            <a:ext cx="2452688" cy="5943600"/>
            <a:chOff x="48" y="576"/>
            <a:chExt cx="1545" cy="3744"/>
          </a:xfrm>
        </p:grpSpPr>
        <p:pic>
          <p:nvPicPr>
            <p:cNvPr id="3585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" y="1434"/>
              <a:ext cx="1215" cy="9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5860" name="Text Box 4"/>
            <p:cNvSpPr txBox="1">
              <a:spLocks noChangeArrowheads="1"/>
            </p:cNvSpPr>
            <p:nvPr/>
          </p:nvSpPr>
          <p:spPr bwMode="auto">
            <a:xfrm>
              <a:off x="567" y="1324"/>
              <a:ext cx="402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6000" smtClean="0">
                  <a:solidFill>
                    <a:srgbClr val="000000"/>
                  </a:solidFill>
                  <a:latin typeface="Verdana" charset="0"/>
                  <a:cs typeface="Arial" charset="0"/>
                </a:rPr>
                <a:t>e</a:t>
              </a:r>
            </a:p>
          </p:txBody>
        </p:sp>
        <p:sp>
          <p:nvSpPr>
            <p:cNvPr id="35861" name="Text Box 5"/>
            <p:cNvSpPr txBox="1">
              <a:spLocks noChangeArrowheads="1"/>
            </p:cNvSpPr>
            <p:nvPr/>
          </p:nvSpPr>
          <p:spPr bwMode="auto">
            <a:xfrm>
              <a:off x="53" y="3075"/>
              <a:ext cx="1540" cy="1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32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Elektron,</a:t>
              </a:r>
              <a:r>
                <a:rPr lang="en-US" sz="10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 </a:t>
              </a:r>
              <a:r>
                <a:rPr lang="en-US" sz="36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e</a:t>
              </a:r>
            </a:p>
            <a:p>
              <a:pPr eaLnBrk="1" hangingPunct="1">
                <a:defRPr/>
              </a:pPr>
              <a:r>
                <a:rPr lang="en-US" sz="50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  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Spin ½ 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Lading </a:t>
              </a: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  <a:sym typeface="Symbol" charset="0"/>
                </a:rPr>
                <a:t>1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  <a:sym typeface="Symbol" charset="0"/>
                </a:rPr>
                <a:t>Lifetime 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FFFF00"/>
                  </a:solidFill>
                  <a:latin typeface="Verdana" charset="0"/>
                  <a:cs typeface="Arial" charset="0"/>
                  <a:sym typeface="Symbol" charset="0"/>
                </a:rPr>
                <a:t>Massa .511 MeV</a:t>
              </a:r>
            </a:p>
          </p:txBody>
        </p:sp>
        <p:sp>
          <p:nvSpPr>
            <p:cNvPr id="35862" name="Rectangle 6"/>
            <p:cNvSpPr>
              <a:spLocks noChangeArrowheads="1"/>
            </p:cNvSpPr>
            <p:nvPr/>
          </p:nvSpPr>
          <p:spPr bwMode="auto">
            <a:xfrm>
              <a:off x="48" y="576"/>
              <a:ext cx="1440" cy="3744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nl-NL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35843" name="Text Box 18"/>
          <p:cNvSpPr txBox="1">
            <a:spLocks noChangeArrowheads="1"/>
          </p:cNvSpPr>
          <p:nvPr/>
        </p:nvSpPr>
        <p:spPr bwMode="auto">
          <a:xfrm>
            <a:off x="1371600" y="481013"/>
            <a:ext cx="958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i="1" smtClean="0">
                <a:solidFill>
                  <a:srgbClr val="00FF00"/>
                </a:solidFill>
                <a:latin typeface="Verdana" charset="0"/>
                <a:cs typeface="Arial" charset="0"/>
              </a:rPr>
              <a:t>1897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209800" y="457200"/>
            <a:ext cx="3048000" cy="5943600"/>
            <a:chOff x="2209800" y="457200"/>
            <a:chExt cx="3048000" cy="5943600"/>
          </a:xfrm>
        </p:grpSpPr>
        <p:grpSp>
          <p:nvGrpSpPr>
            <p:cNvPr id="136203" name="Group 7"/>
            <p:cNvGrpSpPr>
              <a:grpSpLocks/>
            </p:cNvGrpSpPr>
            <p:nvPr/>
          </p:nvGrpSpPr>
          <p:grpSpPr bwMode="auto">
            <a:xfrm>
              <a:off x="2209800" y="457200"/>
              <a:ext cx="3048000" cy="5943600"/>
              <a:chOff x="1440" y="576"/>
              <a:chExt cx="1920" cy="3744"/>
            </a:xfrm>
          </p:grpSpPr>
          <p:grpSp>
            <p:nvGrpSpPr>
              <p:cNvPr id="136205" name="Group 8"/>
              <p:cNvGrpSpPr>
                <a:grpSpLocks/>
              </p:cNvGrpSpPr>
              <p:nvPr/>
            </p:nvGrpSpPr>
            <p:grpSpPr bwMode="auto">
              <a:xfrm>
                <a:off x="1440" y="1124"/>
                <a:ext cx="1920" cy="3179"/>
                <a:chOff x="1440" y="1124"/>
                <a:chExt cx="1920" cy="3179"/>
              </a:xfrm>
            </p:grpSpPr>
            <p:pic>
              <p:nvPicPr>
                <p:cNvPr id="35856" name="Picture 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1152"/>
                  <a:ext cx="1920" cy="15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585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203" y="1124"/>
                  <a:ext cx="393" cy="6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6000" smtClean="0">
                      <a:solidFill>
                        <a:srgbClr val="0000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</a:t>
                  </a:r>
                </a:p>
              </p:txBody>
            </p:sp>
            <p:sp>
              <p:nvSpPr>
                <p:cNvPr id="3585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703" y="3072"/>
                  <a:ext cx="1379" cy="1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3200" i="1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Muon,</a:t>
                  </a:r>
                  <a:r>
                    <a:rPr lang="en-US" sz="1000" i="1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 </a:t>
                  </a:r>
                  <a:r>
                    <a:rPr lang="en-US" sz="3600" i="1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</a:t>
                  </a:r>
                  <a:endParaRPr lang="en-US" sz="3600" i="1" smtClean="0">
                    <a:solidFill>
                      <a:srgbClr val="00FF00"/>
                    </a:solidFill>
                    <a:latin typeface="Verdana" charset="0"/>
                    <a:cs typeface="Arial" charset="0"/>
                  </a:endParaRPr>
                </a:p>
                <a:p>
                  <a:pPr eaLnBrk="1" hangingPunct="1">
                    <a:defRPr/>
                  </a:pPr>
                  <a:r>
                    <a:rPr lang="en-US" sz="5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 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Spin ½ 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Lading </a:t>
                  </a: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1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Lifetime 2.2 s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FF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Massa 106 MeV</a:t>
                  </a:r>
                </a:p>
              </p:txBody>
            </p:sp>
          </p:grpSp>
          <p:sp>
            <p:nvSpPr>
              <p:cNvPr id="35855" name="Rectangle 12"/>
              <p:cNvSpPr>
                <a:spLocks noChangeArrowheads="1"/>
              </p:cNvSpPr>
              <p:nvPr/>
            </p:nvSpPr>
            <p:spPr bwMode="auto">
              <a:xfrm>
                <a:off x="1608" y="576"/>
                <a:ext cx="1584" cy="3744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sp>
          <p:nvSpPr>
            <p:cNvPr id="35853" name="Text Box 19"/>
            <p:cNvSpPr txBox="1">
              <a:spLocks noChangeArrowheads="1"/>
            </p:cNvSpPr>
            <p:nvPr/>
          </p:nvSpPr>
          <p:spPr bwMode="auto">
            <a:xfrm>
              <a:off x="4038600" y="481013"/>
              <a:ext cx="9588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1937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343400" y="427038"/>
            <a:ext cx="5410200" cy="5973762"/>
            <a:chOff x="4343400" y="427038"/>
            <a:chExt cx="5410200" cy="5973762"/>
          </a:xfrm>
        </p:grpSpPr>
        <p:grpSp>
          <p:nvGrpSpPr>
            <p:cNvPr id="136197" name="Group 13"/>
            <p:cNvGrpSpPr>
              <a:grpSpLocks/>
            </p:cNvGrpSpPr>
            <p:nvPr/>
          </p:nvGrpSpPr>
          <p:grpSpPr bwMode="auto">
            <a:xfrm>
              <a:off x="4343400" y="427038"/>
              <a:ext cx="5410200" cy="5973762"/>
              <a:chOff x="2880" y="557"/>
              <a:chExt cx="3408" cy="3763"/>
            </a:xfrm>
          </p:grpSpPr>
          <p:pic>
            <p:nvPicPr>
              <p:cNvPr id="35848" name="Picture 1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557"/>
                <a:ext cx="3408" cy="27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5849" name="Text Box 15"/>
              <p:cNvSpPr txBox="1">
                <a:spLocks noChangeArrowheads="1"/>
              </p:cNvSpPr>
              <p:nvPr/>
            </p:nvSpPr>
            <p:spPr bwMode="auto">
              <a:xfrm>
                <a:off x="4420" y="922"/>
                <a:ext cx="327" cy="6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6000" smtClean="0">
                    <a:solidFill>
                      <a:srgbClr val="000000"/>
                    </a:solidFill>
                    <a:latin typeface="Verdana" charset="0"/>
                    <a:cs typeface="Arial" charset="0"/>
                    <a:sym typeface="Symbol" charset="0"/>
                  </a:rPr>
                  <a:t></a:t>
                </a:r>
              </a:p>
            </p:txBody>
          </p:sp>
          <p:sp>
            <p:nvSpPr>
              <p:cNvPr id="35850" name="Text Box 16"/>
              <p:cNvSpPr txBox="1">
                <a:spLocks noChangeArrowheads="1"/>
              </p:cNvSpPr>
              <p:nvPr/>
            </p:nvSpPr>
            <p:spPr bwMode="auto">
              <a:xfrm>
                <a:off x="3898" y="3072"/>
                <a:ext cx="1482" cy="1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3200" i="1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Tau, </a:t>
                </a:r>
                <a:r>
                  <a:rPr lang="en-US" sz="3600" i="1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</a:t>
                </a:r>
                <a:endParaRPr lang="en-US" sz="3200" i="1" smtClean="0">
                  <a:solidFill>
                    <a:srgbClr val="00FF00"/>
                  </a:solidFill>
                  <a:latin typeface="Verdana" charset="0"/>
                  <a:cs typeface="Arial" charset="0"/>
                </a:endParaRPr>
              </a:p>
              <a:p>
                <a:pPr eaLnBrk="1" hangingPunct="1">
                  <a:defRPr/>
                </a:pPr>
                <a:r>
                  <a:rPr lang="en-US" sz="500" i="1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 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Spin ½ 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Lading </a:t>
                </a: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1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Lifetime 290 fs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FFFF00"/>
                    </a:solidFill>
                    <a:latin typeface="Verdana" charset="0"/>
                    <a:cs typeface="Arial" charset="0"/>
                    <a:sym typeface="Symbol" charset="0"/>
                  </a:rPr>
                  <a:t>Massa 1777 MeV</a:t>
                </a:r>
              </a:p>
            </p:txBody>
          </p:sp>
          <p:sp>
            <p:nvSpPr>
              <p:cNvPr id="35851" name="Rectangle 17"/>
              <p:cNvSpPr>
                <a:spLocks noChangeArrowheads="1"/>
              </p:cNvSpPr>
              <p:nvPr/>
            </p:nvSpPr>
            <p:spPr bwMode="auto">
              <a:xfrm>
                <a:off x="3360" y="576"/>
                <a:ext cx="2448" cy="3744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sp>
          <p:nvSpPr>
            <p:cNvPr id="35847" name="Text Box 20"/>
            <p:cNvSpPr txBox="1">
              <a:spLocks noChangeArrowheads="1"/>
            </p:cNvSpPr>
            <p:nvPr/>
          </p:nvSpPr>
          <p:spPr bwMode="auto">
            <a:xfrm>
              <a:off x="8032750" y="481013"/>
              <a:ext cx="9588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1975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69009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0290" name="TextBox 3"/>
          <p:cNvSpPr txBox="1">
            <a:spLocks noChangeArrowheads="1"/>
          </p:cNvSpPr>
          <p:nvPr/>
        </p:nvSpPr>
        <p:spPr bwMode="auto">
          <a:xfrm rot="-5400000">
            <a:off x="7839076" y="5553075"/>
            <a:ext cx="2239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800">
                <a:solidFill>
                  <a:srgbClr val="000000"/>
                </a:solidFill>
              </a:rPr>
              <a:t>© Jean-Paul Keulen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0" y="2146300"/>
            <a:ext cx="454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e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1500" y="2489200"/>
            <a:ext cx="480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Symbol"/>
              </a:rPr>
              <a:t>m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9200" y="3403600"/>
            <a:ext cx="4226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Symbol"/>
              </a:rPr>
              <a:t>t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281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Dus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BigBoson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31" y="716276"/>
            <a:ext cx="7810500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427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400513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Verdwenen</a:t>
            </a:r>
            <a:r>
              <a:rPr lang="en-US" sz="4000" dirty="0" smtClean="0"/>
              <a:t> </a:t>
            </a:r>
            <a:r>
              <a:rPr lang="en-US" sz="4000" dirty="0" err="1" smtClean="0"/>
              <a:t>Antimaterie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en Higgs: </a:t>
            </a:r>
            <a:r>
              <a:rPr lang="en-US" sz="4000" dirty="0" err="1" smtClean="0"/>
              <a:t>weer</a:t>
            </a:r>
            <a:r>
              <a:rPr lang="en-US" sz="4000" dirty="0" smtClean="0"/>
              <a:t> 3 ?</a:t>
            </a:r>
            <a:r>
              <a:rPr lang="en-US" sz="4000" dirty="0"/>
              <a:t>!</a:t>
            </a:r>
            <a:r>
              <a:rPr lang="en-US" sz="4000" dirty="0" smtClean="0"/>
              <a:t>   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664200" y="0"/>
            <a:ext cx="3314700" cy="2552700"/>
            <a:chOff x="4416323" y="2204065"/>
            <a:chExt cx="3072580" cy="3080774"/>
          </a:xfrm>
        </p:grpSpPr>
        <p:sp>
          <p:nvSpPr>
            <p:cNvPr id="14" name="Rectangle 13"/>
            <p:cNvSpPr/>
            <p:nvPr/>
          </p:nvSpPr>
          <p:spPr bwMode="auto">
            <a:xfrm>
              <a:off x="4416323" y="2204065"/>
              <a:ext cx="3072580" cy="308077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5" name="Picture 14" descr="asymmetry-295x300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64621" y="2356552"/>
              <a:ext cx="2755490" cy="2802194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342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400513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Verdwenen</a:t>
            </a:r>
            <a:r>
              <a:rPr lang="en-US" sz="4000" dirty="0" smtClean="0"/>
              <a:t> </a:t>
            </a:r>
            <a:r>
              <a:rPr lang="en-US" sz="4000" dirty="0" err="1" smtClean="0"/>
              <a:t>Antimaterie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en Higgs: </a:t>
            </a:r>
            <a:r>
              <a:rPr lang="en-US" sz="4000" dirty="0" err="1" smtClean="0"/>
              <a:t>weer</a:t>
            </a:r>
            <a:r>
              <a:rPr lang="en-US" sz="4000" dirty="0" smtClean="0"/>
              <a:t> 3 </a:t>
            </a:r>
            <a:r>
              <a:rPr lang="en-US" sz="4000" dirty="0" smtClean="0"/>
              <a:t>?</a:t>
            </a:r>
            <a:r>
              <a:rPr lang="en-US" sz="4000" dirty="0"/>
              <a:t>!</a:t>
            </a:r>
            <a:r>
              <a:rPr lang="en-US" sz="4000" dirty="0" smtClean="0"/>
              <a:t>   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“</a:t>
            </a:r>
            <a:r>
              <a:rPr lang="en-US" sz="3200" i="1" dirty="0" err="1" smtClean="0">
                <a:solidFill>
                  <a:srgbClr val="00FFFF"/>
                </a:solidFill>
              </a:rPr>
              <a:t>Wat</a:t>
            </a:r>
            <a:r>
              <a:rPr lang="en-US" sz="3200" i="1" dirty="0" smtClean="0">
                <a:solidFill>
                  <a:srgbClr val="00FFFF"/>
                </a:solidFill>
              </a:rPr>
              <a:t> is </a:t>
            </a:r>
            <a:r>
              <a:rPr lang="en-US" sz="3200" i="1" dirty="0" err="1" smtClean="0">
                <a:solidFill>
                  <a:srgbClr val="00FFFF"/>
                </a:solidFill>
              </a:rPr>
              <a:t>dat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toch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mèt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</a:p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die </a:t>
            </a:r>
            <a:r>
              <a:rPr lang="en-US" sz="3200" i="1" dirty="0" err="1" smtClean="0">
                <a:solidFill>
                  <a:srgbClr val="00FFFF"/>
                </a:solidFill>
              </a:rPr>
              <a:t>dreij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huive</a:t>
            </a:r>
            <a:r>
              <a:rPr lang="en-US" sz="3200" i="1" dirty="0" smtClean="0">
                <a:solidFill>
                  <a:srgbClr val="00FFFF"/>
                </a:solidFill>
              </a:rPr>
              <a:t>?”</a:t>
            </a: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huivendekind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9313" y="235354"/>
            <a:ext cx="3300449" cy="219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857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vroege</a:t>
            </a:r>
            <a:r>
              <a:rPr lang="en-US" dirty="0"/>
              <a:t> </a:t>
            </a:r>
            <a:r>
              <a:rPr lang="en-US" dirty="0" err="1"/>
              <a:t>hete</a:t>
            </a:r>
            <a:r>
              <a:rPr lang="en-US" dirty="0"/>
              <a:t> </a:t>
            </a:r>
            <a:r>
              <a:rPr lang="en-US" dirty="0" err="1"/>
              <a:t>heelal</a:t>
            </a:r>
            <a:endParaRPr lang="en-US" dirty="0"/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72263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Dus</a:t>
            </a:r>
            <a:r>
              <a:rPr lang="en-US" dirty="0"/>
              <a:t>: “</a:t>
            </a:r>
            <a:r>
              <a:rPr lang="en-US" dirty="0" err="1"/>
              <a:t>ietsiepietsie</a:t>
            </a:r>
            <a:r>
              <a:rPr lang="en-US" dirty="0"/>
              <a:t>”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deeltjes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anti-</a:t>
            </a:r>
            <a:r>
              <a:rPr lang="en-US" dirty="0" err="1">
                <a:solidFill>
                  <a:srgbClr val="FF0000"/>
                </a:solidFill>
              </a:rPr>
              <a:t>materie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deeltjes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996113" y="1441450"/>
            <a:ext cx="2119312" cy="3368675"/>
            <a:chOff x="4461" y="278"/>
            <a:chExt cx="1335" cy="2122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2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211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anti-materie: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licht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564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Stel: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100000000</a:t>
              </a:r>
              <a:r>
                <a:rPr lang="en-US" sz="240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48577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Tijd</a:t>
            </a:r>
            <a:r>
              <a:rPr lang="en-US" dirty="0"/>
              <a:t>=0.00000000001 </a:t>
            </a:r>
            <a:r>
              <a:rPr lang="en-US" dirty="0" err="1"/>
              <a:t>seconde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9083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8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557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/>
              <a:t>Escher’s </a:t>
            </a:r>
            <a:r>
              <a:rPr lang="en-US" sz="3200" dirty="0" err="1"/>
              <a:t>impressie</a:t>
            </a:r>
            <a:r>
              <a:rPr lang="en-US" sz="3200" dirty="0"/>
              <a:t> over </a:t>
            </a:r>
            <a:r>
              <a:rPr lang="en-US" sz="3200" dirty="0" err="1" smtClean="0"/>
              <a:t>een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err="1" smtClean="0"/>
              <a:t>wereld</a:t>
            </a:r>
            <a:r>
              <a:rPr lang="en-US" sz="3200" dirty="0" smtClean="0"/>
              <a:t> van </a:t>
            </a:r>
            <a:r>
              <a:rPr lang="en-US" sz="3200" dirty="0" err="1"/>
              <a:t>materie</a:t>
            </a:r>
            <a:r>
              <a:rPr lang="en-US" sz="3200" dirty="0"/>
              <a:t> en </a:t>
            </a:r>
            <a:r>
              <a:rPr lang="en-US" sz="3200" dirty="0" err="1" smtClean="0"/>
              <a:t>antimaterie</a:t>
            </a:r>
            <a:endParaRPr lang="en-US" sz="32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25575" y="1660525"/>
            <a:ext cx="6410325" cy="4094163"/>
            <a:chOff x="994" y="1026"/>
            <a:chExt cx="3822" cy="2553"/>
          </a:xfrm>
        </p:grpSpPr>
        <p:pic>
          <p:nvPicPr>
            <p:cNvPr id="78438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03" y="1035"/>
              <a:ext cx="1768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8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94" y="2444"/>
              <a:ext cx="1763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2" y="2440"/>
              <a:ext cx="1768" cy="113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1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9" y="1026"/>
              <a:ext cx="1767" cy="11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</p:grpSp>
      <p:sp>
        <p:nvSpPr>
          <p:cNvPr id="784393" name="Line 9"/>
          <p:cNvSpPr>
            <a:spLocks noChangeShapeType="1"/>
          </p:cNvSpPr>
          <p:nvPr/>
        </p:nvSpPr>
        <p:spPr bwMode="auto">
          <a:xfrm>
            <a:off x="4276725" y="3376613"/>
            <a:ext cx="717550" cy="688975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lg" len="lg"/>
            <a:tailEnd type="triangle" w="lg" len="lg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784394" name="Oval 10"/>
          <p:cNvSpPr>
            <a:spLocks noChangeArrowheads="1"/>
          </p:cNvSpPr>
          <p:nvPr/>
        </p:nvSpPr>
        <p:spPr bwMode="auto">
          <a:xfrm>
            <a:off x="2039938" y="1984375"/>
            <a:ext cx="590550" cy="477838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395" name="Oval 11"/>
          <p:cNvSpPr>
            <a:spLocks noChangeArrowheads="1"/>
          </p:cNvSpPr>
          <p:nvPr/>
        </p:nvSpPr>
        <p:spPr bwMode="auto">
          <a:xfrm>
            <a:off x="5372100" y="4217988"/>
            <a:ext cx="590550" cy="477837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0" name="Oval 16"/>
          <p:cNvSpPr>
            <a:spLocks noChangeArrowheads="1"/>
          </p:cNvSpPr>
          <p:nvPr/>
        </p:nvSpPr>
        <p:spPr bwMode="auto">
          <a:xfrm>
            <a:off x="3624263" y="2598738"/>
            <a:ext cx="590550" cy="477837"/>
          </a:xfrm>
          <a:prstGeom prst="ellipse">
            <a:avLst/>
          </a:prstGeom>
          <a:noFill/>
          <a:ln w="3810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1" name="Oval 17"/>
          <p:cNvSpPr>
            <a:spLocks noChangeArrowheads="1"/>
          </p:cNvSpPr>
          <p:nvPr/>
        </p:nvSpPr>
        <p:spPr bwMode="auto">
          <a:xfrm>
            <a:off x="6999288" y="4833938"/>
            <a:ext cx="590550" cy="477837"/>
          </a:xfrm>
          <a:prstGeom prst="ellipse">
            <a:avLst/>
          </a:prstGeom>
          <a:noFill/>
          <a:ln w="4445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2" name="AutoShape 18"/>
          <p:cNvSpPr>
            <a:spLocks noChangeArrowheads="1"/>
          </p:cNvSpPr>
          <p:nvPr/>
        </p:nvSpPr>
        <p:spPr bwMode="auto">
          <a:xfrm>
            <a:off x="2868613" y="6062663"/>
            <a:ext cx="3503612" cy="182562"/>
          </a:xfrm>
          <a:prstGeom prst="rightArrow">
            <a:avLst>
              <a:gd name="adj1" fmla="val 50000"/>
              <a:gd name="adj2" fmla="val 479784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3" name="AutoShape 19"/>
          <p:cNvSpPr>
            <a:spLocks noChangeArrowheads="1"/>
          </p:cNvSpPr>
          <p:nvPr/>
        </p:nvSpPr>
        <p:spPr bwMode="auto">
          <a:xfrm>
            <a:off x="850900" y="2279650"/>
            <a:ext cx="196850" cy="2743200"/>
          </a:xfrm>
          <a:prstGeom prst="downArrow">
            <a:avLst>
              <a:gd name="adj1" fmla="val 50000"/>
              <a:gd name="adj2" fmla="val 348387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4" name="Text Box 20"/>
          <p:cNvSpPr txBox="1">
            <a:spLocks noChangeArrowheads="1"/>
          </p:cNvSpPr>
          <p:nvPr/>
        </p:nvSpPr>
        <p:spPr bwMode="auto">
          <a:xfrm>
            <a:off x="1308100" y="1243013"/>
            <a:ext cx="1201738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CECFF"/>
                </a:solidFill>
              </a:rPr>
              <a:t>materie</a:t>
            </a:r>
          </a:p>
        </p:txBody>
      </p:sp>
      <p:sp>
        <p:nvSpPr>
          <p:cNvPr id="784405" name="Text Box 21"/>
          <p:cNvSpPr txBox="1">
            <a:spLocks noChangeArrowheads="1"/>
          </p:cNvSpPr>
          <p:nvPr/>
        </p:nvSpPr>
        <p:spPr bwMode="auto">
          <a:xfrm>
            <a:off x="6142038" y="5684838"/>
            <a:ext cx="1719341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CCECFF"/>
                </a:solidFill>
              </a:rPr>
              <a:t>antimaterie</a:t>
            </a:r>
            <a:endParaRPr lang="en-US" sz="2400" dirty="0">
              <a:solidFill>
                <a:srgbClr val="CCECFF"/>
              </a:solidFill>
            </a:endParaRPr>
          </a:p>
        </p:txBody>
      </p:sp>
      <p:sp>
        <p:nvSpPr>
          <p:cNvPr id="784406" name="Text Box 22"/>
          <p:cNvSpPr txBox="1">
            <a:spLocks noChangeArrowheads="1"/>
          </p:cNvSpPr>
          <p:nvPr/>
        </p:nvSpPr>
        <p:spPr bwMode="auto">
          <a:xfrm>
            <a:off x="3087688" y="6113463"/>
            <a:ext cx="2503487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links      rechts</a:t>
            </a:r>
          </a:p>
        </p:txBody>
      </p:sp>
      <p:sp>
        <p:nvSpPr>
          <p:cNvPr id="784407" name="Text Box 23"/>
          <p:cNvSpPr txBox="1">
            <a:spLocks noChangeArrowheads="1"/>
          </p:cNvSpPr>
          <p:nvPr/>
        </p:nvSpPr>
        <p:spPr bwMode="auto">
          <a:xfrm rot="5400000">
            <a:off x="-1066006" y="3382169"/>
            <a:ext cx="3222625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kleur  </a:t>
            </a:r>
            <a:r>
              <a:rPr lang="en-US">
                <a:solidFill>
                  <a:srgbClr val="66FFFF"/>
                </a:solidFill>
                <a:sym typeface="Symbol" pitchFamily="18" charset="2"/>
              </a:rPr>
              <a:t>     anti-kleur</a:t>
            </a:r>
          </a:p>
        </p:txBody>
      </p:sp>
      <p:sp>
        <p:nvSpPr>
          <p:cNvPr id="784408" name="AutoShape 24"/>
          <p:cNvSpPr>
            <a:spLocks noChangeArrowheads="1"/>
          </p:cNvSpPr>
          <p:nvPr/>
        </p:nvSpPr>
        <p:spPr bwMode="auto">
          <a:xfrm>
            <a:off x="3995738" y="6315075"/>
            <a:ext cx="409575" cy="184150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84409" name="AutoShape 25"/>
          <p:cNvSpPr>
            <a:spLocks noChangeArrowheads="1"/>
          </p:cNvSpPr>
          <p:nvPr/>
        </p:nvSpPr>
        <p:spPr bwMode="auto">
          <a:xfrm rot="5400000">
            <a:off x="279400" y="3133726"/>
            <a:ext cx="409575" cy="184150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8476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4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4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84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84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84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4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84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84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84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84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84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84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84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84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84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84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4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84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84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84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84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84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84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84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84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84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8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84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4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84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84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84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8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84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84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8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84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84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84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4393" grpId="0" animBg="1"/>
      <p:bldP spid="784394" grpId="0" animBg="1"/>
      <p:bldP spid="784395" grpId="0" animBg="1"/>
      <p:bldP spid="784400" grpId="0" animBg="1"/>
      <p:bldP spid="784401" grpId="0" animBg="1"/>
      <p:bldP spid="784402" grpId="0" animBg="1"/>
      <p:bldP spid="784403" grpId="0" animBg="1"/>
      <p:bldP spid="784404" grpId="0"/>
      <p:bldP spid="784405" grpId="0"/>
      <p:bldP spid="784406" grpId="0"/>
      <p:bldP spid="784407" grpId="0"/>
      <p:bldP spid="784408" grpId="0" animBg="1"/>
      <p:bldP spid="78440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3088824" y="997857"/>
            <a:ext cx="2966351" cy="1551215"/>
          </a:xfrm>
          <a:prstGeom prst="ellipse">
            <a:avLst/>
          </a:prstGeom>
          <a:noFill/>
          <a:ln w="28575" cap="flat" cmpd="sng" algn="ctr">
            <a:solidFill>
              <a:srgbClr val="FFFF9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993572" y="2757714"/>
            <a:ext cx="2440214" cy="1197430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775858" y="4345202"/>
            <a:ext cx="3628571" cy="735747"/>
          </a:xfrm>
          <a:prstGeom prst="ellipse">
            <a:avLst/>
          </a:prstGeom>
          <a:noFill/>
          <a:ln w="28575" cap="flat" cmpd="sng" algn="ctr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FF"/>
              </a:solidFill>
              <a:effectLst/>
              <a:latin typeface="Tahoma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982686" y="5540814"/>
            <a:ext cx="4002314" cy="1035972"/>
          </a:xfrm>
          <a:prstGeom prst="ellipse">
            <a:avLst/>
          </a:prstGeom>
          <a:noFill/>
          <a:ln w="28575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pic>
        <p:nvPicPr>
          <p:cNvPr id="15" name="Picture 14" descr="Maxwe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24" name="Picture 23" descr="Paul_Dira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pic>
        <p:nvPicPr>
          <p:cNvPr id="27" name="Picture 26" descr="peter-higg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994" y="4744366"/>
            <a:ext cx="1277936" cy="14187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94715" y="1424214"/>
            <a:ext cx="1727807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Kracht-velden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475201" y="3028890"/>
            <a:ext cx="258566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6600"/>
                </a:solidFill>
              </a:rPr>
              <a:t>Koppeling</a:t>
            </a:r>
            <a:r>
              <a:rPr lang="en-US" sz="2000" dirty="0" smtClean="0">
                <a:solidFill>
                  <a:srgbClr val="FF6600"/>
                </a:solidFill>
              </a:rPr>
              <a:t> van </a:t>
            </a:r>
            <a:r>
              <a:rPr lang="en-US" sz="2000" dirty="0" err="1" smtClean="0">
                <a:solidFill>
                  <a:srgbClr val="FF6600"/>
                </a:solidFill>
              </a:rPr>
              <a:t>kracht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sz="2000" dirty="0" err="1" smtClean="0">
                <a:solidFill>
                  <a:srgbClr val="FF6600"/>
                </a:solidFill>
              </a:rPr>
              <a:t>aan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materie-deeltjes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58336" y="4306147"/>
            <a:ext cx="258566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FF"/>
                </a:solidFill>
              </a:rPr>
              <a:t>Koppeling</a:t>
            </a:r>
            <a:r>
              <a:rPr lang="en-US" sz="2000" dirty="0" smtClean="0">
                <a:solidFill>
                  <a:srgbClr val="FF00FF"/>
                </a:solidFill>
              </a:rPr>
              <a:t> van Higgs </a:t>
            </a:r>
          </a:p>
          <a:p>
            <a:r>
              <a:rPr lang="en-US" sz="2000" dirty="0" err="1" smtClean="0">
                <a:solidFill>
                  <a:srgbClr val="FF00FF"/>
                </a:solidFill>
              </a:rPr>
              <a:t>aan</a:t>
            </a:r>
            <a:r>
              <a:rPr lang="en-US" sz="2000" dirty="0" smtClean="0">
                <a:solidFill>
                  <a:srgbClr val="FF00FF"/>
                </a:solidFill>
              </a:rPr>
              <a:t> </a:t>
            </a:r>
            <a:r>
              <a:rPr lang="en-US" sz="2000" dirty="0" err="1" smtClean="0">
                <a:solidFill>
                  <a:srgbClr val="FF00FF"/>
                </a:solidFill>
              </a:rPr>
              <a:t>materie-deeltjes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5022" y="5891824"/>
            <a:ext cx="1355735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FF00"/>
                </a:solidFill>
              </a:rPr>
              <a:t>Higgs </a:t>
            </a:r>
            <a:r>
              <a:rPr lang="en-US" sz="2000" dirty="0" err="1" smtClean="0">
                <a:solidFill>
                  <a:srgbClr val="00FF00"/>
                </a:solidFill>
              </a:rPr>
              <a:t>veld</a:t>
            </a:r>
            <a:r>
              <a:rPr lang="en-US" sz="2000" dirty="0" smtClean="0">
                <a:solidFill>
                  <a:srgbClr val="00FF00"/>
                </a:solidFill>
              </a:rPr>
              <a:t> </a:t>
            </a:r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323" y="1203064"/>
            <a:ext cx="6228891" cy="5219506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>
            <a:off x="414146" y="3368600"/>
            <a:ext cx="2471072" cy="1145876"/>
          </a:xfrm>
          <a:prstGeom prst="straightConnector1">
            <a:avLst/>
          </a:prstGeom>
          <a:solidFill>
            <a:srgbClr val="FFFF99"/>
          </a:solidFill>
          <a:ln w="50800" cap="flat" cmpd="sng" algn="ctr">
            <a:solidFill>
              <a:srgbClr val="D00CA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061670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Materie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564" y="4529591"/>
            <a:ext cx="7499335" cy="1648052"/>
          </a:xfrm>
        </p:spPr>
        <p:txBody>
          <a:bodyPr/>
          <a:lstStyle/>
          <a:p>
            <a:r>
              <a:rPr lang="en-US" dirty="0" smtClean="0"/>
              <a:t>1972: </a:t>
            </a:r>
            <a:r>
              <a:rPr lang="en-US" dirty="0" err="1" smtClean="0"/>
              <a:t>Theorie</a:t>
            </a:r>
            <a:r>
              <a:rPr lang="en-US" dirty="0" smtClean="0"/>
              <a:t>: met </a:t>
            </a:r>
            <a:r>
              <a:rPr lang="en-US" b="1" dirty="0" smtClean="0"/>
              <a:t>3 </a:t>
            </a:r>
            <a:r>
              <a:rPr lang="en-US" b="1" dirty="0" err="1" smtClean="0"/>
              <a:t>generaties</a:t>
            </a:r>
            <a:r>
              <a:rPr lang="en-US" b="1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is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verschil</a:t>
            </a:r>
            <a:r>
              <a:rPr lang="en-US" dirty="0" smtClean="0"/>
              <a:t> in </a:t>
            </a:r>
            <a:r>
              <a:rPr lang="en-US" dirty="0" err="1" smtClean="0"/>
              <a:t>krachten</a:t>
            </a:r>
            <a:r>
              <a:rPr lang="en-US" dirty="0" smtClean="0"/>
              <a:t> </a:t>
            </a:r>
            <a:r>
              <a:rPr lang="en-US" dirty="0" err="1" smtClean="0"/>
              <a:t>tussen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 err="1" smtClean="0"/>
              <a:t>mogelijk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>
                <a:solidFill>
                  <a:srgbClr val="00FFFF"/>
                </a:solidFill>
              </a:rPr>
              <a:t>Dit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wordt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veroorzaakt</a:t>
            </a:r>
            <a:r>
              <a:rPr lang="en-US" dirty="0" smtClean="0">
                <a:solidFill>
                  <a:srgbClr val="00FFFF"/>
                </a:solidFill>
              </a:rPr>
              <a:t> door het Higgs </a:t>
            </a:r>
            <a:r>
              <a:rPr lang="en-US" dirty="0" err="1" smtClean="0">
                <a:solidFill>
                  <a:srgbClr val="00FFFF"/>
                </a:solidFill>
              </a:rPr>
              <a:t>veld</a:t>
            </a:r>
            <a:r>
              <a:rPr lang="en-US" dirty="0" smtClean="0">
                <a:solidFill>
                  <a:srgbClr val="00FFFF"/>
                </a:solidFill>
              </a:rPr>
              <a:t>!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8208" y="1273396"/>
            <a:ext cx="2302105" cy="289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202" y="1318724"/>
            <a:ext cx="2141030" cy="2890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9010" y="771071"/>
            <a:ext cx="2624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FFFF"/>
                </a:solidFill>
              </a:rPr>
              <a:t>Makoto Kobayashi</a:t>
            </a:r>
            <a:endParaRPr lang="en-US" sz="2400" dirty="0">
              <a:solidFill>
                <a:srgbClr val="00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0545" y="778330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FFFF"/>
                </a:solidFill>
              </a:rPr>
              <a:t>Toshihide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Maskawa</a:t>
            </a:r>
            <a:endParaRPr lang="en-US" sz="2400" dirty="0">
              <a:solidFill>
                <a:srgbClr val="00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56953" y="3599663"/>
            <a:ext cx="2303335" cy="461665"/>
          </a:xfrm>
          <a:prstGeom prst="rect">
            <a:avLst/>
          </a:prstGeom>
          <a:solidFill>
            <a:schemeClr val="tx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6600"/>
                </a:solidFill>
              </a:rPr>
              <a:t>Nobelprijs</a:t>
            </a:r>
            <a:r>
              <a:rPr lang="en-US" sz="2400" dirty="0" smtClean="0">
                <a:solidFill>
                  <a:srgbClr val="FF6600"/>
                </a:solidFill>
              </a:rPr>
              <a:t> 2008</a:t>
            </a:r>
            <a:endParaRPr lang="en-US" sz="2400" dirty="0">
              <a:solidFill>
                <a:srgbClr val="FF6600"/>
              </a:solidFill>
            </a:endParaRPr>
          </a:p>
        </p:txBody>
      </p:sp>
      <p:pic>
        <p:nvPicPr>
          <p:cNvPr id="13" name="Picture 3" descr="05-0440-01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3200" y="1242517"/>
            <a:ext cx="3860800" cy="29054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43166" y="745509"/>
            <a:ext cx="2251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3 </a:t>
            </a:r>
            <a:r>
              <a:rPr lang="en-US" dirty="0" err="1" smtClean="0">
                <a:solidFill>
                  <a:srgbClr val="66FFFF"/>
                </a:solidFill>
              </a:rPr>
              <a:t>generaties</a:t>
            </a:r>
            <a:r>
              <a:rPr lang="en-US" dirty="0" smtClean="0">
                <a:solidFill>
                  <a:srgbClr val="66FFFF"/>
                </a:solidFill>
              </a:rPr>
              <a:t>!</a:t>
            </a:r>
            <a:endParaRPr lang="en-US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3268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LEP_r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7093" y="0"/>
            <a:ext cx="7609813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77141" y="-74443"/>
            <a:ext cx="4608286" cy="600586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LEP </a:t>
            </a:r>
            <a:r>
              <a:rPr lang="en-US" b="1" i="1" kern="0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versneller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7900" y="1173489"/>
            <a:ext cx="5005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Tunnel van 27 km, 100 m </a:t>
            </a:r>
            <a:r>
              <a:rPr lang="en-US" dirty="0" err="1" smtClean="0"/>
              <a:t>diep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3656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4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CERN 1993: </a:t>
            </a:r>
            <a:r>
              <a:rPr lang="en-US" u="sng"/>
              <a:t>Er zijn precies 3 generaties!</a:t>
            </a:r>
          </a:p>
        </p:txBody>
      </p:sp>
      <p:sp>
        <p:nvSpPr>
          <p:cNvPr id="846851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846852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846853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846854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846855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846857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58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846860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1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846863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4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846866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7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846869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0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846872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3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846874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846875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846876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846878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9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846881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2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846884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5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846887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8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846890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1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846893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4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846895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846896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846897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846898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sp>
        <p:nvSpPr>
          <p:cNvPr id="846899" name="Text Box 51"/>
          <p:cNvSpPr txBox="1">
            <a:spLocks noChangeArrowheads="1"/>
          </p:cNvSpPr>
          <p:nvPr/>
        </p:nvSpPr>
        <p:spPr bwMode="auto">
          <a:xfrm>
            <a:off x="558800" y="532606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(1956)</a:t>
            </a:r>
          </a:p>
        </p:txBody>
      </p:sp>
      <p:sp>
        <p:nvSpPr>
          <p:cNvPr id="846900" name="Text Box 52"/>
          <p:cNvSpPr txBox="1">
            <a:spLocks noChangeArrowheads="1"/>
          </p:cNvSpPr>
          <p:nvPr/>
        </p:nvSpPr>
        <p:spPr bwMode="auto">
          <a:xfrm>
            <a:off x="2246313" y="444658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(1973)</a:t>
            </a:r>
          </a:p>
        </p:txBody>
      </p:sp>
      <p:sp>
        <p:nvSpPr>
          <p:cNvPr id="846901" name="Text Box 53"/>
          <p:cNvSpPr txBox="1">
            <a:spLocks noChangeArrowheads="1"/>
          </p:cNvSpPr>
          <p:nvPr/>
        </p:nvSpPr>
        <p:spPr bwMode="auto">
          <a:xfrm>
            <a:off x="1423988" y="446563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(1936)</a:t>
            </a:r>
          </a:p>
        </p:txBody>
      </p:sp>
      <p:sp>
        <p:nvSpPr>
          <p:cNvPr id="846902" name="Text Box 54"/>
          <p:cNvSpPr txBox="1">
            <a:spLocks noChangeArrowheads="1"/>
          </p:cNvSpPr>
          <p:nvPr/>
        </p:nvSpPr>
        <p:spPr bwMode="auto">
          <a:xfrm>
            <a:off x="1384300" y="5324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(1963)</a:t>
            </a:r>
          </a:p>
        </p:txBody>
      </p:sp>
      <p:sp>
        <p:nvSpPr>
          <p:cNvPr id="846903" name="Text Box 55"/>
          <p:cNvSpPr txBox="1">
            <a:spLocks noChangeArrowheads="1"/>
          </p:cNvSpPr>
          <p:nvPr/>
        </p:nvSpPr>
        <p:spPr bwMode="auto">
          <a:xfrm>
            <a:off x="2251075" y="531971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(2000)</a:t>
            </a:r>
          </a:p>
        </p:txBody>
      </p:sp>
      <p:sp>
        <p:nvSpPr>
          <p:cNvPr id="846904" name="Text Box 56"/>
          <p:cNvSpPr txBox="1">
            <a:spLocks noChangeArrowheads="1"/>
          </p:cNvSpPr>
          <p:nvPr/>
        </p:nvSpPr>
        <p:spPr bwMode="auto">
          <a:xfrm>
            <a:off x="582613" y="445135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(1895)</a:t>
            </a:r>
          </a:p>
        </p:txBody>
      </p:sp>
      <p:sp>
        <p:nvSpPr>
          <p:cNvPr id="846905" name="Text Box 57"/>
          <p:cNvSpPr txBox="1">
            <a:spLocks noChangeArrowheads="1"/>
          </p:cNvSpPr>
          <p:nvPr/>
        </p:nvSpPr>
        <p:spPr bwMode="auto">
          <a:xfrm>
            <a:off x="1414463" y="2936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(1947)</a:t>
            </a:r>
          </a:p>
        </p:txBody>
      </p:sp>
      <p:sp>
        <p:nvSpPr>
          <p:cNvPr id="846906" name="Text Box 58"/>
          <p:cNvSpPr txBox="1">
            <a:spLocks noChangeArrowheads="1"/>
          </p:cNvSpPr>
          <p:nvPr/>
        </p:nvSpPr>
        <p:spPr bwMode="auto">
          <a:xfrm>
            <a:off x="2244725" y="297180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(1978)</a:t>
            </a:r>
          </a:p>
        </p:txBody>
      </p:sp>
      <p:sp>
        <p:nvSpPr>
          <p:cNvPr id="846907" name="Text Box 59"/>
          <p:cNvSpPr txBox="1">
            <a:spLocks noChangeArrowheads="1"/>
          </p:cNvSpPr>
          <p:nvPr/>
        </p:nvSpPr>
        <p:spPr bwMode="auto">
          <a:xfrm>
            <a:off x="2220913" y="2047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(1995)</a:t>
            </a:r>
          </a:p>
        </p:txBody>
      </p:sp>
      <p:sp>
        <p:nvSpPr>
          <p:cNvPr id="846908" name="Text Box 60"/>
          <p:cNvSpPr txBox="1">
            <a:spLocks noChangeArrowheads="1"/>
          </p:cNvSpPr>
          <p:nvPr/>
        </p:nvSpPr>
        <p:spPr bwMode="auto">
          <a:xfrm>
            <a:off x="1384300" y="2022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(1976)</a:t>
            </a:r>
          </a:p>
        </p:txBody>
      </p:sp>
      <p:pic>
        <p:nvPicPr>
          <p:cNvPr id="76" name="Picture 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94373">
            <a:off x="4425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876441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smtClean="0">
                <a:latin typeface="Tahoma" pitchFamily="-104" charset="0"/>
                <a:sym typeface="Symbol" pitchFamily="-104" charset="2"/>
              </a:rPr>
              <a:t>Het </a:t>
            </a:r>
            <a:r>
              <a:rPr lang="en-US" b="1" dirty="0" err="1" smtClean="0">
                <a:latin typeface="Tahoma" pitchFamily="-104" charset="0"/>
                <a:sym typeface="Symbol" pitchFamily="-104" charset="2"/>
              </a:rPr>
              <a:t>Standaard</a:t>
            </a:r>
            <a:r>
              <a:rPr lang="en-US" b="1" dirty="0" smtClean="0">
                <a:latin typeface="Tahoma" pitchFamily="-104" charset="0"/>
                <a:sym typeface="Symbol" pitchFamily="-104" charset="2"/>
              </a:rPr>
              <a:t> Model</a:t>
            </a:r>
            <a:endParaRPr lang="en-US" b="1" dirty="0">
              <a:latin typeface="Tahoma" pitchFamily="-104" charset="0"/>
              <a:sym typeface="Symbol" pitchFamily="-104" charset="2"/>
            </a:endParaRPr>
          </a:p>
        </p:txBody>
      </p:sp>
      <p:pic>
        <p:nvPicPr>
          <p:cNvPr id="243715" name="Picture 3" descr="05-0440-01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779463"/>
            <a:ext cx="8077200" cy="6078537"/>
          </a:xfrm>
          <a:prstGeom prst="rect">
            <a:avLst/>
          </a:prstGeom>
          <a:noFill/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11696" y="769723"/>
            <a:ext cx="4010564" cy="86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B-</a:t>
            </a:r>
            <a:r>
              <a:rPr lang="en-US" sz="2400" kern="0" dirty="0" err="1" smtClean="0">
                <a:solidFill>
                  <a:srgbClr val="66FFFF"/>
                </a:solidFill>
                <a:latin typeface="+mn-lt"/>
              </a:rPr>
              <a:t>mesonen</a:t>
            </a: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: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    d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eeltjes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met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een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b-quark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3077835" y="2212546"/>
            <a:ext cx="914400" cy="914400"/>
          </a:xfrm>
          <a:prstGeom prst="ellipse">
            <a:avLst/>
          </a:prstGeom>
          <a:noFill/>
          <a:ln w="44450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3858325" y="1408185"/>
            <a:ext cx="793916" cy="938272"/>
          </a:xfrm>
          <a:prstGeom prst="straightConnector1">
            <a:avLst/>
          </a:prstGeom>
          <a:solidFill>
            <a:srgbClr val="FFFF99"/>
          </a:solidFill>
          <a:ln w="44450" cap="flat" cmpd="sng" algn="ctr">
            <a:solidFill>
              <a:srgbClr val="66FF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29985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" y="566467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Het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LHCb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Experiment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256643" y="3964214"/>
            <a:ext cx="1088572" cy="82550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9615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8024_14-A4-at-144-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Ulrich Uwer\My Documents\LHCb\EventDisplay\PanoramixEventDisplay_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27150"/>
            <a:ext cx="9144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67400" y="5402263"/>
            <a:ext cx="3276600" cy="498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23 sep 2010                  19:49:24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Run 79646        Event 143858637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788" y="1600200"/>
            <a:ext cx="8634412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The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LHCb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 Detector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-105" charset="0"/>
            </a:endParaRPr>
          </a:p>
        </p:txBody>
      </p:sp>
      <p:sp>
        <p:nvSpPr>
          <p:cNvPr id="22536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-105" charset="-128"/>
            </a:endParaRPr>
          </a:p>
        </p:txBody>
      </p:sp>
      <p:sp>
        <p:nvSpPr>
          <p:cNvPr id="2253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81E6CB-202A-4BAC-BA0D-8C5A4AC88E80}" type="slidenum">
              <a:rPr lang="nl-NL">
                <a:solidFill>
                  <a:srgbClr val="000000"/>
                </a:solidFill>
              </a:rPr>
              <a:pPr/>
              <a:t>93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9CF77-C6F4-4416-9C26-FC553AC55B9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Content Placeholder 5" descr="PrimaryVertexTwoSensorsOblique.pn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l="-4256" r="-4256"/>
          <a:stretch>
            <a:fillRect/>
          </a:stretch>
        </p:blipFill>
        <p:spPr>
          <a:xfrm rot="19833073">
            <a:off x="36286" y="1543302"/>
            <a:ext cx="7338786" cy="4036049"/>
          </a:xfrm>
        </p:spPr>
      </p:pic>
      <p:cxnSp>
        <p:nvCxnSpPr>
          <p:cNvPr id="17" name="Straight Connector 16"/>
          <p:cNvCxnSpPr>
            <a:endCxn id="20" idx="5"/>
          </p:cNvCxnSpPr>
          <p:nvPr/>
        </p:nvCxnSpPr>
        <p:spPr bwMode="auto">
          <a:xfrm flipV="1">
            <a:off x="1778000" y="3901060"/>
            <a:ext cx="7232089" cy="2539654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Oval 19"/>
          <p:cNvSpPr/>
          <p:nvPr/>
        </p:nvSpPr>
        <p:spPr bwMode="auto">
          <a:xfrm>
            <a:off x="8229600" y="3120571"/>
            <a:ext cx="914400" cy="9144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6" name="Straight Connector 15"/>
          <p:cNvCxnSpPr>
            <a:endCxn id="20" idx="7"/>
          </p:cNvCxnSpPr>
          <p:nvPr/>
        </p:nvCxnSpPr>
        <p:spPr bwMode="auto">
          <a:xfrm>
            <a:off x="5660571" y="172357"/>
            <a:ext cx="3349518" cy="3082125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24" descr="Assembly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5219716" y="618673"/>
            <a:ext cx="2819400" cy="193622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22" name="Title 1"/>
          <p:cNvSpPr txBox="1">
            <a:spLocks/>
          </p:cNvSpPr>
          <p:nvPr/>
        </p:nvSpPr>
        <p:spPr bwMode="auto">
          <a:xfrm>
            <a:off x="-1802" y="5749472"/>
            <a:ext cx="9144000" cy="762000"/>
          </a:xfrm>
          <a:prstGeom prst="rect">
            <a:avLst/>
          </a:prstGeom>
          <a:solidFill>
            <a:schemeClr val="tx1">
              <a:alpha val="6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Vergelijk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miljoenen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materie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en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antimaterie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deeltjes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vervallen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latin typeface="+mj-lt"/>
                <a:ea typeface="+mj-ea"/>
                <a:cs typeface="+mj-cs"/>
              </a:rPr>
              <a:t>…en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zoek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naar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verschillen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tussen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materie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en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antimaterie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!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408203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2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26"/>
            <a:ext cx="9144000" cy="762000"/>
          </a:xfrm>
        </p:spPr>
        <p:txBody>
          <a:bodyPr/>
          <a:lstStyle/>
          <a:p>
            <a:r>
              <a:rPr lang="en-US" dirty="0" smtClean="0"/>
              <a:t>Beauty </a:t>
            </a:r>
            <a:r>
              <a:rPr lang="en-US" dirty="0" err="1" smtClean="0"/>
              <a:t>deeltjes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err="1" smtClean="0"/>
              <a:t>verschil</a:t>
            </a:r>
            <a:r>
              <a:rPr lang="en-US" dirty="0" smtClean="0"/>
              <a:t> </a:t>
            </a:r>
            <a:r>
              <a:rPr lang="en-US" dirty="0" err="1" smtClean="0"/>
              <a:t>tussen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786" y="5016500"/>
            <a:ext cx="7928428" cy="1090509"/>
          </a:xfrm>
        </p:spPr>
        <p:txBody>
          <a:bodyPr/>
          <a:lstStyle/>
          <a:p>
            <a:r>
              <a:rPr lang="en-US" sz="2200" dirty="0" err="1" smtClean="0"/>
              <a:t>Maar</a:t>
            </a:r>
            <a:r>
              <a:rPr lang="en-US" sz="2200" dirty="0" smtClean="0"/>
              <a:t> links en </a:t>
            </a:r>
            <a:r>
              <a:rPr lang="en-US" sz="2200" dirty="0" err="1" smtClean="0"/>
              <a:t>rechts</a:t>
            </a:r>
            <a:r>
              <a:rPr lang="en-US" sz="2200" dirty="0" smtClean="0"/>
              <a:t> </a:t>
            </a:r>
            <a:r>
              <a:rPr lang="en-US" sz="2200" dirty="0" err="1" smtClean="0"/>
              <a:t>niet</a:t>
            </a:r>
            <a:r>
              <a:rPr lang="en-US" sz="2200" dirty="0" smtClean="0"/>
              <a:t> even </a:t>
            </a:r>
            <a:r>
              <a:rPr lang="en-US" sz="2200" dirty="0" err="1" smtClean="0"/>
              <a:t>snel</a:t>
            </a:r>
            <a:r>
              <a:rPr lang="en-US" sz="2200" dirty="0" smtClean="0"/>
              <a:t>!</a:t>
            </a:r>
          </a:p>
          <a:p>
            <a:r>
              <a:rPr lang="en-US" sz="2200" dirty="0" err="1" smtClean="0"/>
              <a:t>Dit</a:t>
            </a:r>
            <a:r>
              <a:rPr lang="en-US" sz="2200" dirty="0" smtClean="0"/>
              <a:t> </a:t>
            </a:r>
            <a:r>
              <a:rPr lang="en-US" sz="2200" dirty="0" err="1" smtClean="0"/>
              <a:t>gebeurt</a:t>
            </a:r>
            <a:r>
              <a:rPr lang="en-US" sz="2200" dirty="0" smtClean="0"/>
              <a:t> </a:t>
            </a:r>
            <a:r>
              <a:rPr lang="en-US" sz="2200" dirty="0" err="1" smtClean="0"/>
              <a:t>alleen</a:t>
            </a:r>
            <a:r>
              <a:rPr lang="en-US" sz="2200" dirty="0" smtClean="0"/>
              <a:t> </a:t>
            </a:r>
            <a:r>
              <a:rPr lang="en-US" sz="2200" dirty="0" err="1" smtClean="0"/>
              <a:t>bij</a:t>
            </a:r>
            <a:r>
              <a:rPr lang="en-US" sz="2200" dirty="0" smtClean="0"/>
              <a:t> </a:t>
            </a:r>
            <a:r>
              <a:rPr lang="en-US" sz="2200" dirty="0" err="1" smtClean="0"/>
              <a:t>zeldzame</a:t>
            </a:r>
            <a:r>
              <a:rPr lang="en-US" sz="2200" dirty="0" smtClean="0"/>
              <a:t> </a:t>
            </a:r>
            <a:r>
              <a:rPr lang="en-US" sz="2200" dirty="0" err="1" smtClean="0"/>
              <a:t>vervallen</a:t>
            </a:r>
            <a:r>
              <a:rPr lang="en-US" sz="2200" dirty="0" smtClean="0"/>
              <a:t> </a:t>
            </a:r>
            <a:r>
              <a:rPr lang="en-US" sz="2200" dirty="0" err="1" smtClean="0"/>
              <a:t>waarbij</a:t>
            </a:r>
            <a:r>
              <a:rPr lang="en-US" sz="2200" dirty="0" smtClean="0"/>
              <a:t> </a:t>
            </a:r>
            <a:r>
              <a:rPr lang="en-US" sz="2200" dirty="0" err="1" smtClean="0"/>
              <a:t>deeltjes</a:t>
            </a:r>
            <a:r>
              <a:rPr lang="en-US" sz="2200" dirty="0" smtClean="0"/>
              <a:t> van </a:t>
            </a:r>
            <a:r>
              <a:rPr lang="en-US" sz="2200" b="1" i="1" dirty="0" smtClean="0"/>
              <a:t>1e, 2e en 3e </a:t>
            </a:r>
            <a:r>
              <a:rPr lang="en-US" sz="2200" dirty="0" err="1" smtClean="0"/>
              <a:t>generatie</a:t>
            </a:r>
            <a:r>
              <a:rPr lang="en-US" sz="2200" dirty="0" smtClean="0"/>
              <a:t> </a:t>
            </a:r>
            <a:r>
              <a:rPr lang="en-US" sz="2200" dirty="0" err="1" smtClean="0"/>
              <a:t>betrokken</a:t>
            </a:r>
            <a:r>
              <a:rPr lang="en-US" sz="2200" dirty="0" smtClean="0"/>
              <a:t> </a:t>
            </a:r>
            <a:r>
              <a:rPr lang="en-US" sz="2200" dirty="0" err="1" smtClean="0"/>
              <a:t>zijn</a:t>
            </a:r>
            <a:r>
              <a:rPr lang="en-US" sz="2200" dirty="0" smtClean="0"/>
              <a:t>. </a:t>
            </a:r>
          </a:p>
          <a:p>
            <a:r>
              <a:rPr lang="en-US" sz="2200" dirty="0" err="1" smtClean="0">
                <a:solidFill>
                  <a:srgbClr val="66FFFF"/>
                </a:solidFill>
              </a:rPr>
              <a:t>Dit</a:t>
            </a:r>
            <a:r>
              <a:rPr lang="en-US" sz="2200" dirty="0" smtClean="0">
                <a:solidFill>
                  <a:srgbClr val="66FFFF"/>
                </a:solidFill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</a:rPr>
              <a:t>gaat</a:t>
            </a:r>
            <a:r>
              <a:rPr lang="en-US" sz="2200" dirty="0" smtClean="0">
                <a:solidFill>
                  <a:srgbClr val="66FFFF"/>
                </a:solidFill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</a:rPr>
              <a:t>precies</a:t>
            </a:r>
            <a:r>
              <a:rPr lang="en-US" sz="2200" dirty="0" smtClean="0">
                <a:solidFill>
                  <a:srgbClr val="66FFFF"/>
                </a:solidFill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</a:rPr>
              <a:t>zoals</a:t>
            </a:r>
            <a:r>
              <a:rPr lang="en-US" sz="2200" dirty="0" smtClean="0">
                <a:solidFill>
                  <a:srgbClr val="66FFFF"/>
                </a:solidFill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</a:rPr>
              <a:t>verwacht</a:t>
            </a:r>
            <a:r>
              <a:rPr lang="en-US" sz="2200" dirty="0" smtClean="0">
                <a:solidFill>
                  <a:srgbClr val="66FFFF"/>
                </a:solidFill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</a:rPr>
              <a:t>volgens</a:t>
            </a:r>
            <a:r>
              <a:rPr lang="en-US" sz="2200" dirty="0" smtClean="0">
                <a:solidFill>
                  <a:srgbClr val="66FFFF"/>
                </a:solidFill>
              </a:rPr>
              <a:t> de Higgs “</a:t>
            </a:r>
            <a:r>
              <a:rPr lang="en-US" sz="2200" dirty="0" err="1" smtClean="0">
                <a:solidFill>
                  <a:srgbClr val="66FFFF"/>
                </a:solidFill>
              </a:rPr>
              <a:t>kracht</a:t>
            </a:r>
            <a:r>
              <a:rPr lang="en-US" sz="2200" dirty="0" smtClean="0">
                <a:solidFill>
                  <a:srgbClr val="66FFFF"/>
                </a:solidFill>
              </a:rPr>
              <a:t>”!</a:t>
            </a:r>
            <a:endParaRPr lang="en-US" sz="1800" dirty="0" smtClean="0">
              <a:solidFill>
                <a:srgbClr val="66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10"/>
          <p:cNvGrpSpPr/>
          <p:nvPr/>
        </p:nvGrpSpPr>
        <p:grpSpPr>
          <a:xfrm>
            <a:off x="1270001" y="1813387"/>
            <a:ext cx="6262914" cy="2868386"/>
            <a:chOff x="1002547" y="2060848"/>
            <a:chExt cx="6886106" cy="23399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5915698" y="2393049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149348" y="996051"/>
            <a:ext cx="2923724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00FFFF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00FFFF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372429" y="1003308"/>
            <a:ext cx="3501572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i="1" kern="0" dirty="0" smtClean="0">
                <a:solidFill>
                  <a:srgbClr val="FF6600"/>
                </a:solidFill>
                <a:latin typeface="+mn-lt"/>
              </a:rPr>
              <a:t>a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nti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-B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FF6600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FF6600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11807" y="1739521"/>
            <a:ext cx="21357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chemeClr val="tx1"/>
                </a:solidFill>
              </a:rPr>
              <a:t>Materie</a:t>
            </a:r>
            <a:r>
              <a:rPr lang="en-US" sz="2200" dirty="0" smtClean="0">
                <a:solidFill>
                  <a:schemeClr val="tx1"/>
                </a:solidFill>
              </a:rPr>
              <a:t> process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08008" y="1740055"/>
            <a:ext cx="26406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chemeClr val="tx1"/>
                </a:solidFill>
              </a:rPr>
              <a:t>Antimaterie</a:t>
            </a:r>
            <a:r>
              <a:rPr lang="en-US" sz="2200" dirty="0" smtClean="0">
                <a:solidFill>
                  <a:schemeClr val="tx1"/>
                </a:solidFill>
              </a:rPr>
              <a:t> process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7243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26"/>
            <a:ext cx="9144000" cy="762000"/>
          </a:xfrm>
        </p:spPr>
        <p:txBody>
          <a:bodyPr/>
          <a:lstStyle/>
          <a:p>
            <a:r>
              <a:rPr lang="en-US" dirty="0" smtClean="0"/>
              <a:t>Beauty </a:t>
            </a:r>
            <a:r>
              <a:rPr lang="en-US" dirty="0" err="1" smtClean="0"/>
              <a:t>deeltjes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err="1" smtClean="0"/>
              <a:t>verschil</a:t>
            </a:r>
            <a:r>
              <a:rPr lang="en-US" dirty="0" smtClean="0"/>
              <a:t> </a:t>
            </a:r>
            <a:r>
              <a:rPr lang="en-US" dirty="0" err="1" smtClean="0"/>
              <a:t>tussen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10"/>
          <p:cNvGrpSpPr/>
          <p:nvPr/>
        </p:nvGrpSpPr>
        <p:grpSpPr>
          <a:xfrm>
            <a:off x="1270001" y="1813387"/>
            <a:ext cx="6262914" cy="2868386"/>
            <a:chOff x="1002547" y="2060848"/>
            <a:chExt cx="6886106" cy="23399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5915698" y="2393049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149348" y="996051"/>
            <a:ext cx="2923724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00FFFF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00FFFF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372429" y="1003308"/>
            <a:ext cx="3501572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i="1" kern="0" dirty="0" smtClean="0">
                <a:solidFill>
                  <a:srgbClr val="FF6600"/>
                </a:solidFill>
                <a:latin typeface="+mn-lt"/>
              </a:rPr>
              <a:t>a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nti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-B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FF6600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FF6600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1" descr="CartoonC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2418" y="1413556"/>
            <a:ext cx="3716338" cy="3622675"/>
          </a:xfrm>
          <a:prstGeom prst="rect">
            <a:avLst/>
          </a:prstGeom>
          <a:noFill/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99860" y="5354411"/>
            <a:ext cx="7744279" cy="886732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natuurwetten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voor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antimaterie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blijken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+mn-lt"/>
              </a:rPr>
              <a:t>duidelijk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niet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100%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spiegel-symmetrisch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!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7503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8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557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/>
              <a:t>Escher’s </a:t>
            </a:r>
            <a:r>
              <a:rPr lang="en-US" sz="3200" dirty="0" err="1"/>
              <a:t>impressie</a:t>
            </a:r>
            <a:r>
              <a:rPr lang="en-US" sz="3200" dirty="0"/>
              <a:t> over het </a:t>
            </a:r>
            <a:br>
              <a:rPr lang="en-US" sz="3200" dirty="0"/>
            </a:br>
            <a:r>
              <a:rPr lang="en-US" sz="3200" dirty="0" err="1"/>
              <a:t>verschil</a:t>
            </a:r>
            <a:r>
              <a:rPr lang="en-US" sz="3200" dirty="0"/>
              <a:t> </a:t>
            </a:r>
            <a:r>
              <a:rPr lang="en-US" sz="3200" dirty="0" err="1"/>
              <a:t>tussen</a:t>
            </a:r>
            <a:r>
              <a:rPr lang="en-US" sz="3200" dirty="0"/>
              <a:t> </a:t>
            </a:r>
            <a:r>
              <a:rPr lang="en-US" sz="3200" dirty="0" err="1"/>
              <a:t>materie</a:t>
            </a:r>
            <a:r>
              <a:rPr lang="en-US" sz="3200" dirty="0"/>
              <a:t> en </a:t>
            </a:r>
            <a:r>
              <a:rPr lang="en-US" sz="3200" dirty="0" err="1" smtClean="0"/>
              <a:t>antimaterie</a:t>
            </a:r>
            <a:endParaRPr lang="en-US" sz="32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25575" y="1660525"/>
            <a:ext cx="6410325" cy="4094163"/>
            <a:chOff x="994" y="1026"/>
            <a:chExt cx="3822" cy="2553"/>
          </a:xfrm>
        </p:grpSpPr>
        <p:pic>
          <p:nvPicPr>
            <p:cNvPr id="78438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03" y="1035"/>
              <a:ext cx="1768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8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94" y="2444"/>
              <a:ext cx="1763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2" y="2440"/>
              <a:ext cx="1768" cy="113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1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9" y="1026"/>
              <a:ext cx="1767" cy="11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</p:grpSp>
      <p:sp>
        <p:nvSpPr>
          <p:cNvPr id="784393" name="Line 9"/>
          <p:cNvSpPr>
            <a:spLocks noChangeShapeType="1"/>
          </p:cNvSpPr>
          <p:nvPr/>
        </p:nvSpPr>
        <p:spPr bwMode="auto">
          <a:xfrm>
            <a:off x="4276725" y="3376613"/>
            <a:ext cx="717550" cy="688975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lg" len="lg"/>
            <a:tailEnd type="triangle" w="lg" len="lg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784394" name="Oval 10"/>
          <p:cNvSpPr>
            <a:spLocks noChangeArrowheads="1"/>
          </p:cNvSpPr>
          <p:nvPr/>
        </p:nvSpPr>
        <p:spPr bwMode="auto">
          <a:xfrm>
            <a:off x="2039938" y="1984375"/>
            <a:ext cx="590550" cy="477838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395" name="Oval 11"/>
          <p:cNvSpPr>
            <a:spLocks noChangeArrowheads="1"/>
          </p:cNvSpPr>
          <p:nvPr/>
        </p:nvSpPr>
        <p:spPr bwMode="auto">
          <a:xfrm>
            <a:off x="5372100" y="4217988"/>
            <a:ext cx="590550" cy="477837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0" name="Oval 16"/>
          <p:cNvSpPr>
            <a:spLocks noChangeArrowheads="1"/>
          </p:cNvSpPr>
          <p:nvPr/>
        </p:nvSpPr>
        <p:spPr bwMode="auto">
          <a:xfrm>
            <a:off x="3624263" y="2598738"/>
            <a:ext cx="590550" cy="477837"/>
          </a:xfrm>
          <a:prstGeom prst="ellipse">
            <a:avLst/>
          </a:prstGeom>
          <a:noFill/>
          <a:ln w="3810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1" name="Oval 17"/>
          <p:cNvSpPr>
            <a:spLocks noChangeArrowheads="1"/>
          </p:cNvSpPr>
          <p:nvPr/>
        </p:nvSpPr>
        <p:spPr bwMode="auto">
          <a:xfrm>
            <a:off x="6999288" y="4833938"/>
            <a:ext cx="590550" cy="477837"/>
          </a:xfrm>
          <a:prstGeom prst="ellipse">
            <a:avLst/>
          </a:prstGeom>
          <a:noFill/>
          <a:ln w="4445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2" name="AutoShape 18"/>
          <p:cNvSpPr>
            <a:spLocks noChangeArrowheads="1"/>
          </p:cNvSpPr>
          <p:nvPr/>
        </p:nvSpPr>
        <p:spPr bwMode="auto">
          <a:xfrm>
            <a:off x="2868613" y="6062663"/>
            <a:ext cx="3503612" cy="182562"/>
          </a:xfrm>
          <a:prstGeom prst="rightArrow">
            <a:avLst>
              <a:gd name="adj1" fmla="val 50000"/>
              <a:gd name="adj2" fmla="val 479784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3" name="AutoShape 19"/>
          <p:cNvSpPr>
            <a:spLocks noChangeArrowheads="1"/>
          </p:cNvSpPr>
          <p:nvPr/>
        </p:nvSpPr>
        <p:spPr bwMode="auto">
          <a:xfrm>
            <a:off x="850900" y="2279650"/>
            <a:ext cx="196850" cy="2743200"/>
          </a:xfrm>
          <a:prstGeom prst="downArrow">
            <a:avLst>
              <a:gd name="adj1" fmla="val 50000"/>
              <a:gd name="adj2" fmla="val 348387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4" name="Text Box 20"/>
          <p:cNvSpPr txBox="1">
            <a:spLocks noChangeArrowheads="1"/>
          </p:cNvSpPr>
          <p:nvPr/>
        </p:nvSpPr>
        <p:spPr bwMode="auto">
          <a:xfrm>
            <a:off x="1308100" y="1243013"/>
            <a:ext cx="1201738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CECFF"/>
                </a:solidFill>
              </a:rPr>
              <a:t>materie</a:t>
            </a:r>
          </a:p>
        </p:txBody>
      </p:sp>
      <p:sp>
        <p:nvSpPr>
          <p:cNvPr id="784405" name="Text Box 21"/>
          <p:cNvSpPr txBox="1">
            <a:spLocks noChangeArrowheads="1"/>
          </p:cNvSpPr>
          <p:nvPr/>
        </p:nvSpPr>
        <p:spPr bwMode="auto">
          <a:xfrm>
            <a:off x="6142038" y="5684838"/>
            <a:ext cx="1719341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CCECFF"/>
                </a:solidFill>
              </a:rPr>
              <a:t>antimaterie</a:t>
            </a:r>
            <a:endParaRPr lang="en-US" sz="2400" dirty="0">
              <a:solidFill>
                <a:srgbClr val="CCECFF"/>
              </a:solidFill>
            </a:endParaRPr>
          </a:p>
        </p:txBody>
      </p:sp>
      <p:sp>
        <p:nvSpPr>
          <p:cNvPr id="784406" name="Text Box 22"/>
          <p:cNvSpPr txBox="1">
            <a:spLocks noChangeArrowheads="1"/>
          </p:cNvSpPr>
          <p:nvPr/>
        </p:nvSpPr>
        <p:spPr bwMode="auto">
          <a:xfrm>
            <a:off x="3087688" y="6113463"/>
            <a:ext cx="2503487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links      rechts</a:t>
            </a:r>
          </a:p>
        </p:txBody>
      </p:sp>
      <p:sp>
        <p:nvSpPr>
          <p:cNvPr id="784407" name="Text Box 23"/>
          <p:cNvSpPr txBox="1">
            <a:spLocks noChangeArrowheads="1"/>
          </p:cNvSpPr>
          <p:nvPr/>
        </p:nvSpPr>
        <p:spPr bwMode="auto">
          <a:xfrm rot="5400000">
            <a:off x="-1066006" y="3382169"/>
            <a:ext cx="3222625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kleur  </a:t>
            </a:r>
            <a:r>
              <a:rPr lang="en-US">
                <a:solidFill>
                  <a:srgbClr val="66FFFF"/>
                </a:solidFill>
                <a:sym typeface="Symbol" pitchFamily="18" charset="2"/>
              </a:rPr>
              <a:t>     anti-kleur</a:t>
            </a:r>
          </a:p>
        </p:txBody>
      </p:sp>
      <p:sp>
        <p:nvSpPr>
          <p:cNvPr id="784408" name="AutoShape 24"/>
          <p:cNvSpPr>
            <a:spLocks noChangeArrowheads="1"/>
          </p:cNvSpPr>
          <p:nvPr/>
        </p:nvSpPr>
        <p:spPr bwMode="auto">
          <a:xfrm>
            <a:off x="3995738" y="6315075"/>
            <a:ext cx="409575" cy="184150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84409" name="AutoShape 25"/>
          <p:cNvSpPr>
            <a:spLocks noChangeArrowheads="1"/>
          </p:cNvSpPr>
          <p:nvPr/>
        </p:nvSpPr>
        <p:spPr bwMode="auto">
          <a:xfrm rot="5400000">
            <a:off x="279400" y="3133726"/>
            <a:ext cx="409575" cy="184150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66778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Zijn</a:t>
            </a:r>
            <a:r>
              <a:rPr lang="en-US" dirty="0" smtClean="0"/>
              <a:t> we nu </a:t>
            </a:r>
            <a:r>
              <a:rPr lang="en-US" dirty="0" err="1" smtClean="0"/>
              <a:t>klaar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890777"/>
            <a:ext cx="4902200" cy="541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234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vroege</a:t>
            </a:r>
            <a:r>
              <a:rPr lang="en-US" dirty="0"/>
              <a:t> </a:t>
            </a:r>
            <a:r>
              <a:rPr lang="en-US" dirty="0" err="1"/>
              <a:t>hete</a:t>
            </a:r>
            <a:r>
              <a:rPr lang="en-US" dirty="0"/>
              <a:t> </a:t>
            </a:r>
            <a:r>
              <a:rPr lang="en-US" dirty="0" err="1"/>
              <a:t>heelal</a:t>
            </a:r>
            <a:endParaRPr lang="en-US" dirty="0"/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72263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Dus</a:t>
            </a:r>
            <a:r>
              <a:rPr lang="en-US" dirty="0"/>
              <a:t>: “</a:t>
            </a:r>
            <a:r>
              <a:rPr lang="en-US" dirty="0" err="1"/>
              <a:t>ietsiepietsie</a:t>
            </a:r>
            <a:r>
              <a:rPr lang="en-US" dirty="0"/>
              <a:t>”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deeltjes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anti-</a:t>
            </a:r>
            <a:r>
              <a:rPr lang="en-US" dirty="0" err="1">
                <a:solidFill>
                  <a:srgbClr val="FF0000"/>
                </a:solidFill>
              </a:rPr>
              <a:t>materie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deeltjes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996113" y="1441450"/>
            <a:ext cx="2119312" cy="3368675"/>
            <a:chOff x="4461" y="278"/>
            <a:chExt cx="1335" cy="2122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2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211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anti-materie: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licht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564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Stel: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100000000</a:t>
              </a:r>
              <a:r>
                <a:rPr lang="en-US" sz="240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48577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Tijd</a:t>
            </a:r>
            <a:r>
              <a:rPr lang="en-US" dirty="0"/>
              <a:t>=0.00000000001 </a:t>
            </a:r>
            <a:r>
              <a:rPr lang="en-US" dirty="0" err="1"/>
              <a:t>seconde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746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vroege</a:t>
            </a:r>
            <a:r>
              <a:rPr lang="en-US" dirty="0"/>
              <a:t> </a:t>
            </a:r>
            <a:r>
              <a:rPr lang="en-US" dirty="0" err="1"/>
              <a:t>hete</a:t>
            </a:r>
            <a:r>
              <a:rPr lang="en-US" dirty="0"/>
              <a:t> </a:t>
            </a:r>
            <a:r>
              <a:rPr lang="en-US" dirty="0" err="1"/>
              <a:t>heelal</a:t>
            </a:r>
            <a:endParaRPr lang="en-US" dirty="0"/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72263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Dus</a:t>
            </a:r>
            <a:r>
              <a:rPr lang="en-US" dirty="0"/>
              <a:t>: “</a:t>
            </a:r>
            <a:r>
              <a:rPr lang="en-US" dirty="0" err="1"/>
              <a:t>ietsiepietsie</a:t>
            </a:r>
            <a:r>
              <a:rPr lang="en-US" dirty="0"/>
              <a:t>”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deeltjes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anti-</a:t>
            </a:r>
            <a:r>
              <a:rPr lang="en-US" dirty="0" err="1">
                <a:solidFill>
                  <a:srgbClr val="FF0000"/>
                </a:solidFill>
              </a:rPr>
              <a:t>materie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deeltjes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996113" y="1441450"/>
            <a:ext cx="2119312" cy="3368675"/>
            <a:chOff x="4461" y="278"/>
            <a:chExt cx="1335" cy="2122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2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211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anti-materie: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licht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564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Stel: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100000000</a:t>
              </a:r>
              <a:r>
                <a:rPr lang="en-US" sz="240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48577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Tijd</a:t>
            </a:r>
            <a:r>
              <a:rPr lang="en-US" dirty="0"/>
              <a:t>=0.00000000001 </a:t>
            </a:r>
            <a:r>
              <a:rPr lang="en-US" dirty="0" err="1"/>
              <a:t>seconde</a:t>
            </a:r>
            <a:endParaRPr lang="en-US" dirty="0"/>
          </a:p>
        </p:txBody>
      </p:sp>
      <p:sp>
        <p:nvSpPr>
          <p:cNvPr id="117" name="Oval 116"/>
          <p:cNvSpPr/>
          <p:nvPr/>
        </p:nvSpPr>
        <p:spPr bwMode="auto">
          <a:xfrm>
            <a:off x="2747006" y="1351117"/>
            <a:ext cx="4188092" cy="3837147"/>
          </a:xfrm>
          <a:prstGeom prst="ellipse">
            <a:avLst/>
          </a:prstGeom>
          <a:solidFill>
            <a:schemeClr val="tx1">
              <a:alpha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747433" y="2549091"/>
            <a:ext cx="40435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9900"/>
                </a:solidFill>
              </a:rPr>
              <a:t>De </a:t>
            </a:r>
            <a:r>
              <a:rPr lang="en-US" b="1" dirty="0" err="1" smtClean="0">
                <a:solidFill>
                  <a:srgbClr val="FF9900"/>
                </a:solidFill>
              </a:rPr>
              <a:t>Standaardmodel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verklaring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komt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te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kort</a:t>
            </a:r>
            <a:r>
              <a:rPr lang="en-US" b="1" dirty="0" smtClean="0">
                <a:solidFill>
                  <a:srgbClr val="FF9900"/>
                </a:solidFill>
              </a:rPr>
              <a:t>. </a:t>
            </a:r>
            <a:r>
              <a:rPr lang="en-US" b="1" dirty="0" err="1" smtClean="0">
                <a:solidFill>
                  <a:srgbClr val="FF9900"/>
                </a:solidFill>
              </a:rPr>
              <a:t>Er</a:t>
            </a:r>
            <a:r>
              <a:rPr lang="en-US" b="1" dirty="0" smtClean="0">
                <a:solidFill>
                  <a:srgbClr val="FF9900"/>
                </a:solidFill>
              </a:rPr>
              <a:t> is </a:t>
            </a:r>
            <a:r>
              <a:rPr lang="en-US" b="1" dirty="0" err="1" smtClean="0">
                <a:solidFill>
                  <a:srgbClr val="FF9900"/>
                </a:solidFill>
              </a:rPr>
              <a:t>meer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nodig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dan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een</a:t>
            </a:r>
            <a:r>
              <a:rPr lang="en-US" b="1" dirty="0" smtClean="0">
                <a:solidFill>
                  <a:srgbClr val="FF9900"/>
                </a:solidFill>
              </a:rPr>
              <a:t> Higgs </a:t>
            </a:r>
            <a:r>
              <a:rPr lang="en-US" b="1" dirty="0" err="1" smtClean="0">
                <a:solidFill>
                  <a:srgbClr val="FF9900"/>
                </a:solidFill>
              </a:rPr>
              <a:t>deeltje</a:t>
            </a:r>
            <a:r>
              <a:rPr lang="en-US" b="1" dirty="0" smtClean="0">
                <a:solidFill>
                  <a:srgbClr val="FF9900"/>
                </a:solidFill>
              </a:rPr>
              <a:t>!</a:t>
            </a:r>
            <a:endParaRPr lang="en-US" b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1303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18607</TotalTime>
  <Words>3914</Words>
  <Application>Microsoft Macintosh PowerPoint</Application>
  <PresentationFormat>On-screen Show (4:3)</PresentationFormat>
  <Paragraphs>781</Paragraphs>
  <Slides>108</Slides>
  <Notes>51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108</vt:i4>
      </vt:variant>
    </vt:vector>
  </HeadingPairs>
  <TitlesOfParts>
    <vt:vector size="111" baseType="lpstr">
      <vt:lpstr>Default Design</vt:lpstr>
      <vt:lpstr>2_Default Design</vt:lpstr>
      <vt:lpstr>5_Default Design</vt:lpstr>
      <vt:lpstr>Higgs en het mysterie van de  ontbrekende antimaterie</vt:lpstr>
      <vt:lpstr>PowerPoint Presentation</vt:lpstr>
      <vt:lpstr>PowerPoint Presentation</vt:lpstr>
      <vt:lpstr>Elementaire Deeltjes en het getal 3</vt:lpstr>
      <vt:lpstr>Elementaire Deeltjes en het getal 3</vt:lpstr>
      <vt:lpstr>Bouwstenen van materie</vt:lpstr>
      <vt:lpstr>De aardse materie</vt:lpstr>
      <vt:lpstr>PowerPoint Presentation</vt:lpstr>
      <vt:lpstr>PowerPoint Presentation</vt:lpstr>
      <vt:lpstr>Large Electron Positron versneller</vt:lpstr>
      <vt:lpstr>Het L3 LEP Experiment</vt:lpstr>
      <vt:lpstr>Het L3 LEP Experiment</vt:lpstr>
      <vt:lpstr>Alle mogelijke materie ontstaat</vt:lpstr>
      <vt:lpstr>Alle mogelijke materie ontstaat</vt:lpstr>
      <vt:lpstr> De Elementaire Deeltjes</vt:lpstr>
      <vt:lpstr> CERN 1993: Er zijn precies 3 generaties!</vt:lpstr>
      <vt:lpstr> Is dit alles wat er is?</vt:lpstr>
      <vt:lpstr>Antimaterie en de Oerknal </vt:lpstr>
      <vt:lpstr>Antimaterie en de Oerknal</vt:lpstr>
      <vt:lpstr>Fysica van elementaire deeltjes</vt:lpstr>
      <vt:lpstr>1928: Dirac voorspelt anti-deeltjes</vt:lpstr>
      <vt:lpstr> De elementaire deeltjes</vt:lpstr>
      <vt:lpstr> De elementaire deeltjes</vt:lpstr>
      <vt:lpstr>PowerPoint Presentation</vt:lpstr>
      <vt:lpstr>Antimaterie</vt:lpstr>
      <vt:lpstr>Het ATHENA experiment op CERN</vt:lpstr>
      <vt:lpstr>… een wereld van antimaterie</vt:lpstr>
      <vt:lpstr>… een wereld van antimaterie?</vt:lpstr>
      <vt:lpstr>Is er antimaterie in de natuur?</vt:lpstr>
      <vt:lpstr>PowerPoint Presentation</vt:lpstr>
      <vt:lpstr>Zijn er antimaterie sterrenstelsels?</vt:lpstr>
      <vt:lpstr>Terug naar de Oerknal</vt:lpstr>
      <vt:lpstr>Het vroege hete heelal</vt:lpstr>
      <vt:lpstr>Het afgekoelde heelal</vt:lpstr>
      <vt:lpstr>Kosmische achtergrond straling</vt:lpstr>
      <vt:lpstr>Het heelal zoals we het nu zien</vt:lpstr>
      <vt:lpstr>Oerknal: veel materie, geen antimaterie?</vt:lpstr>
      <vt:lpstr>Het Standaardmodel Deeltjes, Krachten en Higgs</vt:lpstr>
      <vt:lpstr>Het Standaardmodel Deeltjes, Krachten en Higgs</vt:lpstr>
      <vt:lpstr> De Elementaire Deeltjes: 3 generaties</vt:lpstr>
      <vt:lpstr>Vier fundamentele natuurkrachten</vt:lpstr>
      <vt:lpstr>Kracht = deeltjes uitwisseling!!</vt:lpstr>
      <vt:lpstr>Hoe Sterk zijn de Krachten?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LHC: Speuren naar het  Higgs Boson</vt:lpstr>
      <vt:lpstr>LHC: Speuren naar het  Higgs Boson</vt:lpstr>
      <vt:lpstr>PowerPoint Presentation</vt:lpstr>
      <vt:lpstr>PowerPoint Presentation</vt:lpstr>
      <vt:lpstr>De LHC versneller</vt:lpstr>
      <vt:lpstr>Het Atlas Experiment</vt:lpstr>
      <vt:lpstr>Het Atlas Experiment</vt:lpstr>
      <vt:lpstr>Het Atlas Experiment in aanbouw</vt:lpstr>
      <vt:lpstr>PowerPoint Presentation</vt:lpstr>
      <vt:lpstr>PowerPoint Presentation</vt:lpstr>
      <vt:lpstr>PowerPoint Presentation</vt:lpstr>
      <vt:lpstr>PowerPoint Presentation</vt:lpstr>
      <vt:lpstr>Ontdekking van  Higgs boson</vt:lpstr>
      <vt:lpstr>Ontdekking van Higgs boson</vt:lpstr>
      <vt:lpstr>PowerPoint Presentation</vt:lpstr>
      <vt:lpstr>Botsingen van Deeltjes </vt:lpstr>
      <vt:lpstr>Alle mogelijke deeltjes ontstaan</vt:lpstr>
      <vt:lpstr>PowerPoint Presentation</vt:lpstr>
      <vt:lpstr>ppHiggsZZ?</vt:lpstr>
      <vt:lpstr>PowerPoint Presentation</vt:lpstr>
      <vt:lpstr>PowerPoint Presentation</vt:lpstr>
      <vt:lpstr>PowerPoint Presentation</vt:lpstr>
      <vt:lpstr>PowerPoint Presentation</vt:lpstr>
      <vt:lpstr>July 4, 2012</vt:lpstr>
      <vt:lpstr>CERN Auditorium 4 juli 2012</vt:lpstr>
      <vt:lpstr>Nobel prize in Physics 2013</vt:lpstr>
      <vt:lpstr>PowerPoint Presentation</vt:lpstr>
      <vt:lpstr>Higgs Veld en Deeltje</vt:lpstr>
      <vt:lpstr>Het Vacuum</vt:lpstr>
      <vt:lpstr>Elektron in Higgs veld</vt:lpstr>
      <vt:lpstr>PowerPoint Presentation</vt:lpstr>
      <vt:lpstr>PowerPoint Presentation</vt:lpstr>
      <vt:lpstr>Dus…</vt:lpstr>
      <vt:lpstr>Verdwenen Antimaterie  en Higgs: weer 3 ?!   </vt:lpstr>
      <vt:lpstr>Verdwenen Antimaterie  en Higgs: weer 3 ?!   </vt:lpstr>
      <vt:lpstr>Het vroege hete heelal</vt:lpstr>
      <vt:lpstr>Escher’s impressie over een  wereld van materie en antimaterie</vt:lpstr>
      <vt:lpstr>PowerPoint Presentation</vt:lpstr>
      <vt:lpstr>Materie vs Antimaterie</vt:lpstr>
      <vt:lpstr> CERN 1993: Er zijn precies 3 generaties!</vt:lpstr>
      <vt:lpstr>PowerPoint Presentation</vt:lpstr>
      <vt:lpstr>PowerPoint Presentation</vt:lpstr>
      <vt:lpstr>PowerPoint Presentation</vt:lpstr>
      <vt:lpstr>Beauty deeltjes:  verschil tussen materie en antimaterie</vt:lpstr>
      <vt:lpstr>Beauty deeltjes:  verschil tussen materie en antimaterie</vt:lpstr>
      <vt:lpstr>Escher’s impressie over het  verschil tussen materie en antimaterie</vt:lpstr>
      <vt:lpstr>Zijn we nu klaar?</vt:lpstr>
      <vt:lpstr>Het vroege hete heelal</vt:lpstr>
      <vt:lpstr>Het vroege hete heelal</vt:lpstr>
      <vt:lpstr>PowerPoint Presentation</vt:lpstr>
      <vt:lpstr>PowerPoint Presentation</vt:lpstr>
      <vt:lpstr>Hoe nu verder?</vt:lpstr>
      <vt:lpstr>Nieuwe opwinding bij de LHC??</vt:lpstr>
      <vt:lpstr>Nieuwe opwinding bij de LHC??</vt:lpstr>
      <vt:lpstr>Nieuwe opwinding bij de LHC??</vt:lpstr>
      <vt:lpstr>PowerPoint Presentation</vt:lpstr>
      <vt:lpstr>PowerPoint Presentation</vt:lpstr>
      <vt:lpstr>Bedankt voor uw aandacht.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Merk</dc:creator>
  <cp:lastModifiedBy>Marcel Merk</cp:lastModifiedBy>
  <cp:revision>1974</cp:revision>
  <dcterms:created xsi:type="dcterms:W3CDTF">2013-10-28T15:23:24Z</dcterms:created>
  <dcterms:modified xsi:type="dcterms:W3CDTF">2016-03-16T07:50:41Z</dcterms:modified>
</cp:coreProperties>
</file>