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1" r:id="rId2"/>
    <p:sldMasterId id="2147483780" r:id="rId3"/>
    <p:sldMasterId id="2147483799" r:id="rId4"/>
    <p:sldMasterId id="2147483812" r:id="rId5"/>
    <p:sldMasterId id="2147483856" r:id="rId6"/>
    <p:sldMasterId id="2147483875" r:id="rId7"/>
    <p:sldMasterId id="2147483888" r:id="rId8"/>
  </p:sldMasterIdLst>
  <p:notesMasterIdLst>
    <p:notesMasterId r:id="rId58"/>
  </p:notesMasterIdLst>
  <p:sldIdLst>
    <p:sldId id="2410" r:id="rId9"/>
    <p:sldId id="2376" r:id="rId10"/>
    <p:sldId id="2444" r:id="rId11"/>
    <p:sldId id="2413" r:id="rId12"/>
    <p:sldId id="2409" r:id="rId13"/>
    <p:sldId id="2414" r:id="rId14"/>
    <p:sldId id="2415" r:id="rId15"/>
    <p:sldId id="2421" r:id="rId16"/>
    <p:sldId id="2420" r:id="rId17"/>
    <p:sldId id="2422" r:id="rId18"/>
    <p:sldId id="2423" r:id="rId19"/>
    <p:sldId id="2471" r:id="rId20"/>
    <p:sldId id="2474" r:id="rId21"/>
    <p:sldId id="2427" r:id="rId22"/>
    <p:sldId id="2428" r:id="rId23"/>
    <p:sldId id="2363" r:id="rId24"/>
    <p:sldId id="2430" r:id="rId25"/>
    <p:sldId id="2431" r:id="rId26"/>
    <p:sldId id="2432" r:id="rId27"/>
    <p:sldId id="2433" r:id="rId28"/>
    <p:sldId id="2434" r:id="rId29"/>
    <p:sldId id="2435" r:id="rId30"/>
    <p:sldId id="2436" r:id="rId31"/>
    <p:sldId id="2475" r:id="rId32"/>
    <p:sldId id="2437" r:id="rId33"/>
    <p:sldId id="2438" r:id="rId34"/>
    <p:sldId id="2439" r:id="rId35"/>
    <p:sldId id="2442" r:id="rId36"/>
    <p:sldId id="2445" r:id="rId37"/>
    <p:sldId id="2446" r:id="rId38"/>
    <p:sldId id="2386" r:id="rId39"/>
    <p:sldId id="2448" r:id="rId40"/>
    <p:sldId id="2405" r:id="rId41"/>
    <p:sldId id="2288" r:id="rId42"/>
    <p:sldId id="2451" r:id="rId43"/>
    <p:sldId id="2453" r:id="rId44"/>
    <p:sldId id="2463" r:id="rId45"/>
    <p:sldId id="2460" r:id="rId46"/>
    <p:sldId id="2478" r:id="rId47"/>
    <p:sldId id="2467" r:id="rId48"/>
    <p:sldId id="2468" r:id="rId49"/>
    <p:sldId id="2470" r:id="rId50"/>
    <p:sldId id="2480" r:id="rId51"/>
    <p:sldId id="2454" r:id="rId52"/>
    <p:sldId id="2465" r:id="rId53"/>
    <p:sldId id="2389" r:id="rId54"/>
    <p:sldId id="2304" r:id="rId55"/>
    <p:sldId id="2280" r:id="rId56"/>
    <p:sldId id="228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9DBFF"/>
    <a:srgbClr val="3366FF"/>
    <a:srgbClr val="7BFF96"/>
    <a:srgbClr val="8DCDFF"/>
    <a:srgbClr val="80FFCE"/>
    <a:srgbClr val="125AFF"/>
    <a:srgbClr val="FB93FF"/>
    <a:srgbClr val="CC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7"/>
    <p:restoredTop sz="95041"/>
  </p:normalViewPr>
  <p:slideViewPr>
    <p:cSldViewPr snapToGrid="0" snapToObjects="1">
      <p:cViewPr varScale="1">
        <p:scale>
          <a:sx n="84" d="100"/>
          <a:sy n="84" d="100"/>
        </p:scale>
        <p:origin x="224" y="86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06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van de </a:t>
            </a:r>
            <a:r>
              <a:rPr lang="en-US" dirty="0" err="1"/>
              <a:t>omvang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baseline="0" dirty="0"/>
              <a:t> experiment is </a:t>
            </a:r>
            <a:r>
              <a:rPr lang="en-US" baseline="0" dirty="0" err="1"/>
              <a:t>hier</a:t>
            </a:r>
            <a:r>
              <a:rPr lang="en-US" baseline="0" dirty="0"/>
              <a:t> de </a:t>
            </a:r>
            <a:r>
              <a:rPr lang="en-US" baseline="0" dirty="0" err="1"/>
              <a:t>vergelijking</a:t>
            </a:r>
            <a:r>
              <a:rPr lang="en-US" baseline="0" dirty="0"/>
              <a:t> met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bekend</a:t>
            </a:r>
            <a:r>
              <a:rPr lang="en-US" baseline="0" dirty="0"/>
              <a:t> </a:t>
            </a:r>
            <a:r>
              <a:rPr lang="en-US" baseline="0" dirty="0" err="1"/>
              <a:t>gebouw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30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47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81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42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89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05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89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46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57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41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03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08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18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27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93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58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83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NL" dirty="0"/>
              <a:t>Unexpected since people were searching for the pion (found in 1947): Yukawa’s mediator of the strong force. </a:t>
            </a:r>
          </a:p>
          <a:p>
            <a:endParaRPr lang="en-NL" dirty="0"/>
          </a:p>
          <a:p>
            <a:r>
              <a:rPr lang="en-NL" dirty="0"/>
              <a:t>Isidor Rabi: “Who ordered that?”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526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Big Bang Theory: Sheldon</a:t>
            </a:r>
            <a:r>
              <a:rPr lang="en-US" baseline="0" dirty="0"/>
              <a:t> and Penny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AE16E-A1F3-1148-AFEA-418A92063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3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/>
              <a:t>gekombineed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</p:txBody>
      </p:sp>
    </p:spTree>
    <p:extLst>
      <p:ext uri="{BB962C8B-B14F-4D97-AF65-F5344CB8AC3E}">
        <p14:creationId xmlns:p14="http://schemas.microsoft.com/office/powerpoint/2010/main" val="356604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9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9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0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4685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842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4251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784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6575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9/4/21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05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7942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  <p:sldLayoutId id="2147483894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93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5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jp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59.tif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3" Type="http://schemas.openxmlformats.org/officeDocument/2006/relationships/image" Target="../media/image7.png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5.jpeg"/><Relationship Id="rId15" Type="http://schemas.openxmlformats.org/officeDocument/2006/relationships/image" Target="../media/image17.png"/><Relationship Id="rId10" Type="http://schemas.openxmlformats.org/officeDocument/2006/relationships/image" Target="../media/image12.wmf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9" Type="http://schemas.openxmlformats.org/officeDocument/2006/relationships/image" Target="../media/image11.wmf"/><Relationship Id="rId14" Type="http://schemas.openxmlformats.org/officeDocument/2006/relationships/image" Target="../media/image1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8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00.png"/><Relationship Id="rId5" Type="http://schemas.openxmlformats.org/officeDocument/2006/relationships/image" Target="../media/image81.png"/><Relationship Id="rId10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10" Type="http://schemas.openxmlformats.org/officeDocument/2006/relationships/image" Target="../media/image84.jpg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emf"/><Relationship Id="rId5" Type="http://schemas.openxmlformats.org/officeDocument/2006/relationships/image" Target="../media/image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3.jpeg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emf"/><Relationship Id="rId5" Type="http://schemas.openxmlformats.org/officeDocument/2006/relationships/image" Target="../media/image6.png"/><Relationship Id="rId4" Type="http://schemas.openxmlformats.org/officeDocument/2006/relationships/image" Target="../media/image75.jpe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82.png"/><Relationship Id="rId9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lhcb-public.web.cern.ch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hyperlink" Target="https://www.nikhef.nl/news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image" Target="../media/image215.pn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15" Type="http://schemas.openxmlformats.org/officeDocument/2006/relationships/image" Target="../media/image840.png"/><Relationship Id="rId4" Type="http://schemas.openxmlformats.org/officeDocument/2006/relationships/image" Target="../media/image112.jpg"/><Relationship Id="rId14" Type="http://schemas.openxmlformats.org/officeDocument/2006/relationships/image" Target="../media/image2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pn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9.jpg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312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419888-84B2-D64F-AAD0-C85F5FA22625}"/>
              </a:ext>
            </a:extLst>
          </p:cNvPr>
          <p:cNvSpPr txBox="1"/>
          <p:nvPr/>
        </p:nvSpPr>
        <p:spPr>
          <a:xfrm>
            <a:off x="347644" y="550690"/>
            <a:ext cx="31169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PAS, 4-9-2021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41765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164795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en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nieuwe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b="0" i="1" dirty="0" err="1">
                <a:solidFill>
                  <a:srgbClr val="FFFFFF"/>
                </a:solidFill>
                <a:latin typeface="Tahoma"/>
              </a:rPr>
              <a:t>natuurkracht</a:t>
            </a:r>
            <a:r>
              <a:rPr lang="en-US" sz="2400" b="0" i="1" dirty="0">
                <a:solidFill>
                  <a:srgbClr val="FFFFFF"/>
                </a:solidFill>
                <a:latin typeface="Tahoma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72180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17241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 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27" y="4880429"/>
            <a:ext cx="1814286" cy="1814286"/>
          </a:xfrm>
          <a:prstGeom prst="ellipse">
            <a:avLst/>
          </a:prstGeom>
        </p:spPr>
      </p:pic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984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298730" y="3904151"/>
            <a:ext cx="11463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‘Quark’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Een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wereld van materie en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12099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Anti-Molecuul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22749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  <a:r>
              <a:rPr lang="nl-NL" sz="24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kern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44562" y="5862766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53296" y="4095281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wereld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antimaterie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265994" y="5651596"/>
            <a:ext cx="2383986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Identieke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461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Anti-elektron</a:t>
            </a: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7488FC7-5953-E148-A437-7AADFF6A7E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27" y="4880429"/>
            <a:ext cx="1814286" cy="1814286"/>
          </a:xfrm>
          <a:prstGeom prst="ellipse">
            <a:avLst/>
          </a:prstGeom>
        </p:spPr>
      </p:pic>
      <p:sp>
        <p:nvSpPr>
          <p:cNvPr id="49" name="Isosceles Triangle 82">
            <a:extLst>
              <a:ext uri="{FF2B5EF4-FFF2-40B4-BE49-F238E27FC236}">
                <a16:creationId xmlns:a16="http://schemas.microsoft.com/office/drawing/2014/main" id="{32D62135-06FF-454E-8B3A-4175B0659034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E50544-7AD8-4C4C-8C08-8F4503623E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984" y="4876804"/>
            <a:ext cx="1682445" cy="181428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861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1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tlas.ch/angels-demons/images/page3.jpg">
            <a:hlinkClick r:id="rId3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67620F5-D0E3-5149-9DA6-4A50CD02C96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A3AB6185-0A72-9D4A-B7D5-4960F578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CAD82E71-84CD-BF44-AE45-722D096A4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283D88F7-9DA1-8542-936F-5A3A156A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019F4D3B-2883-3E4D-90BF-56969E83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18">
                <a:extLst>
                  <a:ext uri="{FF2B5EF4-FFF2-40B4-BE49-F238E27FC236}">
                    <a16:creationId xmlns:a16="http://schemas.microsoft.com/office/drawing/2014/main" id="{C7F7B669-15A9-A24E-AE42-87722078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B6E6046D-4274-A14A-B729-C4FDB224A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41" name="Oval 20">
                <a:extLst>
                  <a:ext uri="{FF2B5EF4-FFF2-40B4-BE49-F238E27FC236}">
                    <a16:creationId xmlns:a16="http://schemas.microsoft.com/office/drawing/2014/main" id="{DCBE6304-3C2E-DE4D-850C-AA13D7A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21">
                <a:extLst>
                  <a:ext uri="{FF2B5EF4-FFF2-40B4-BE49-F238E27FC236}">
                    <a16:creationId xmlns:a16="http://schemas.microsoft.com/office/drawing/2014/main" id="{D0AFF134-8DFA-714B-9F08-D9A55176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8598342-90BD-2042-ADE5-8DEEF66792BD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4DD3066E-C0BA-8041-8D4D-518CCBB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A75E1509-781C-7D4C-905E-B54FF8DA9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D73ABE6-D624-654E-95E4-C3312987C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id="{C7335436-DA71-6340-9A95-F136CFA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8">
                <a:extLst>
                  <a:ext uri="{FF2B5EF4-FFF2-40B4-BE49-F238E27FC236}">
                    <a16:creationId xmlns:a16="http://schemas.microsoft.com/office/drawing/2014/main" id="{F190B74B-A8D2-2643-96E6-968C5E54E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58" name="Group 19">
              <a:extLst>
                <a:ext uri="{FF2B5EF4-FFF2-40B4-BE49-F238E27FC236}">
                  <a16:creationId xmlns:a16="http://schemas.microsoft.com/office/drawing/2014/main" id="{07CA2D6D-5E25-524E-8DB2-2C75B25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59" name="Oval 20">
                <a:extLst>
                  <a:ext uri="{FF2B5EF4-FFF2-40B4-BE49-F238E27FC236}">
                    <a16:creationId xmlns:a16="http://schemas.microsoft.com/office/drawing/2014/main" id="{2BE64352-4EA5-3440-BC61-E20F8B3C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Text Box 21">
                <a:extLst>
                  <a:ext uri="{FF2B5EF4-FFF2-40B4-BE49-F238E27FC236}">
                    <a16:creationId xmlns:a16="http://schemas.microsoft.com/office/drawing/2014/main" id="{F7386F4A-20D7-1944-9B4C-6AE25F413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69C707F-7747-8940-882D-9D4572810D05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FBD20-F339-F948-BDC0-C395415737B0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D202AB-F01F-6E4B-ABFB-385EA045323E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8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 err="1"/>
              <a:t>Vroege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Universum</a:t>
            </a:r>
            <a:r>
              <a:rPr lang="en-US" i="1" dirty="0">
                <a:solidFill>
                  <a:schemeClr val="bg1"/>
                </a:solidFill>
              </a:rPr>
              <a:t>: </a:t>
            </a:r>
            <a:r>
              <a:rPr lang="en-US" i="1" dirty="0" err="1">
                <a:solidFill>
                  <a:schemeClr val="bg1"/>
                </a:solidFill>
              </a:rPr>
              <a:t>waar</a:t>
            </a:r>
            <a:r>
              <a:rPr lang="en-US" i="1" dirty="0">
                <a:solidFill>
                  <a:schemeClr val="bg1"/>
                </a:solidFill>
              </a:rPr>
              <a:t> is de </a:t>
            </a:r>
            <a:r>
              <a:rPr lang="en-US" i="1" dirty="0" err="1">
                <a:solidFill>
                  <a:schemeClr val="bg1"/>
                </a:solidFill>
              </a:rPr>
              <a:t>antimaterie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heen</a:t>
            </a:r>
            <a:r>
              <a:rPr lang="en-US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2927208" y="5885793"/>
            <a:ext cx="820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Inderdaad: Waarom 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</a:t>
            </a: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 eigenlijk iets in plaats van niets?!</a:t>
            </a:r>
          </a:p>
        </p:txBody>
      </p:sp>
    </p:spTree>
    <p:extLst>
      <p:ext uri="{BB962C8B-B14F-4D97-AF65-F5344CB8AC3E}">
        <p14:creationId xmlns:p14="http://schemas.microsoft.com/office/powerpoint/2010/main" val="969599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/>
              <a:t>Deeltjes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/>
              <a:t>&amp;</a:t>
            </a:r>
            <a:r>
              <a:rPr lang="en-US" sz="4000" dirty="0">
                <a:solidFill>
                  <a:schemeClr val="bg1"/>
                </a:solidFill>
              </a:rPr>
              <a:t> CERN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50D26C-6007-9248-B1CB-C61E3FD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1324" y="4059940"/>
            <a:ext cx="3990820" cy="25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474-57EA-EE4F-9EC6-14F8F042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221" y="264305"/>
            <a:ext cx="4414703" cy="28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7247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Deeltjes Fysica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 van de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6091130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dirty="0" err="1">
                <a:solidFill>
                  <a:schemeClr val="bg1"/>
                </a:solidFill>
              </a:rPr>
              <a:t>Ondergrondse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kathedraal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115" y="584729"/>
            <a:ext cx="3654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Grootste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fototoestel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45m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x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25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2500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14160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23490" y="6286837"/>
            <a:ext cx="5922819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Supersnel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40.000.000 pic’s per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seconde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6479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904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5" y="4340604"/>
            <a:ext cx="2254885" cy="1902046"/>
          </a:xfrm>
          <a:prstGeom prst="rect">
            <a:avLst/>
          </a:prstGeom>
          <a:noFill/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41765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8B4A8-39E6-3947-AEF4-5781A07A8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6" y="1038935"/>
            <a:ext cx="2096651" cy="1902045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141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chemeClr val="bg1"/>
                </a:solidFill>
                <a:latin typeface="Tahoma"/>
              </a:rPr>
              <a:t>D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2191497" y="435133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1338676"/>
            <a:ext cx="7772400" cy="3959225"/>
            <a:chOff x="416" y="1344"/>
            <a:chExt cx="4896" cy="2494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B354CE5-C184-B747-9775-AB60935CC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1ACCB1E-FBF0-464C-BB8A-50CDA9A96F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21892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/>
              <a:t>QM: “</a:t>
            </a:r>
            <a:r>
              <a:rPr lang="en-GB" sz="2000" i="1" dirty="0" err="1"/>
              <a:t>Alles</a:t>
            </a:r>
            <a:r>
              <a:rPr lang="en-GB" sz="2000" i="1" dirty="0"/>
              <a:t> </a:t>
            </a:r>
            <a:r>
              <a:rPr lang="en-GB" sz="2000" i="1" dirty="0" err="1"/>
              <a:t>dat</a:t>
            </a:r>
            <a:r>
              <a:rPr lang="en-GB" sz="2000" i="1" dirty="0"/>
              <a:t> </a:t>
            </a:r>
            <a:r>
              <a:rPr lang="en-GB" sz="2000" b="1" i="1" dirty="0" err="1"/>
              <a:t>kan</a:t>
            </a:r>
            <a:r>
              <a:rPr lang="en-GB" sz="2000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 </a:t>
            </a:r>
            <a:r>
              <a:rPr lang="en-GB" sz="2000" b="1" i="1" dirty="0" err="1"/>
              <a:t>zal</a:t>
            </a:r>
            <a:r>
              <a:rPr lang="en-GB" sz="2000" b="1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”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41327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1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Elementaire</a:t>
            </a:r>
            <a:r>
              <a:rPr lang="en-US" dirty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u="sng">
                  <a:solidFill>
                    <a:srgbClr val="FFFF99"/>
                  </a:solidFill>
                  <a:latin typeface="Tahoma" pitchFamily="34" charset="0"/>
                </a:rPr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+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2/3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0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>
                <a:solidFill>
                  <a:srgbClr val="FFFF99"/>
                </a:solidFill>
                <a:latin typeface="Tahoma" pitchFamily="34" charset="0"/>
              </a:rPr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99"/>
                </a:solidFill>
                <a:latin typeface="Tahoma" pitchFamily="34" charset="0"/>
              </a:rPr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  <a:endParaRPr lang="en-US" sz="3200" b="1">
                  <a:solidFill>
                    <a:srgbClr val="990033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5949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667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0ED84FE-1506-734E-A379-757A9F7339F0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006ED7-B4B9-5245-9FB9-7299FDFB9396}"/>
              </a:ext>
            </a:extLst>
          </p:cNvPr>
          <p:cNvSpPr txBox="1"/>
          <p:nvPr/>
        </p:nvSpPr>
        <p:spPr>
          <a:xfrm>
            <a:off x="6408195" y="3294395"/>
            <a:ext cx="5279522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anti-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78164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6096000" y="3164215"/>
            <a:ext cx="480695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30F94CA-5854-0541-A9FE-B06223E1BA09}"/>
              </a:ext>
            </a:extLst>
          </p:cNvPr>
          <p:cNvSpPr txBox="1"/>
          <p:nvPr/>
        </p:nvSpPr>
        <p:spPr>
          <a:xfrm>
            <a:off x="3025257" y="3240965"/>
            <a:ext cx="603549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Waarom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3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92556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179616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/>
              <a:t>Krachten</a:t>
            </a:r>
            <a:r>
              <a:rPr lang="en-US" sz="4000" dirty="0">
                <a:solidFill>
                  <a:schemeClr val="bg1"/>
                </a:solidFill>
              </a:rPr>
              <a:t>: “</a:t>
            </a:r>
            <a:r>
              <a:rPr lang="en-US" sz="4000" dirty="0" err="1">
                <a:solidFill>
                  <a:schemeClr val="bg1"/>
                </a:solidFill>
              </a:rPr>
              <a:t>Standaard</a:t>
            </a:r>
            <a:r>
              <a:rPr lang="en-US" sz="4000" dirty="0">
                <a:solidFill>
                  <a:schemeClr val="bg1"/>
                </a:solidFill>
              </a:rPr>
              <a:t>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777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08837275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8" name="Picture 4" descr="Will we all die because of the Higgs field?">
            <a:extLst>
              <a:ext uri="{FF2B5EF4-FFF2-40B4-BE49-F238E27FC236}">
                <a16:creationId xmlns:a16="http://schemas.microsoft.com/office/drawing/2014/main" id="{7457549F-450F-644A-8CC2-1B1D806B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D0E6C2-4783-CA47-ACEA-21758C963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808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1D0E6C2-4783-CA47-ACEA-21758C963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Standard Model Lagrangian Coffee Mug">
            <a:extLst>
              <a:ext uri="{FF2B5EF4-FFF2-40B4-BE49-F238E27FC236}">
                <a16:creationId xmlns:a16="http://schemas.microsoft.com/office/drawing/2014/main" id="{D1A6663B-4B63-0C40-AC49-5099880F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34" y="1219764"/>
            <a:ext cx="4655833" cy="465583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6176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>
                <a:solidFill>
                  <a:schemeClr val="bg1"/>
                </a:solidFill>
              </a:rPr>
              <a:t>Zijn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krachten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identiek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voor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and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679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6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5791538-FF64-9548-951C-C9663DA7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4" y="3995052"/>
            <a:ext cx="3344037" cy="28207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A1F6766-0FFC-F24B-96F4-8DB43EF4D99F}"/>
              </a:ext>
            </a:extLst>
          </p:cNvPr>
          <p:cNvGrpSpPr>
            <a:grpSpLocks/>
          </p:cNvGrpSpPr>
          <p:nvPr/>
        </p:nvGrpSpPr>
        <p:grpSpPr bwMode="auto">
          <a:xfrm>
            <a:off x="7070266" y="387351"/>
            <a:ext cx="4213225" cy="2486025"/>
            <a:chOff x="0" y="175"/>
            <a:chExt cx="2654" cy="1566"/>
          </a:xfrm>
        </p:grpSpPr>
        <p:pic>
          <p:nvPicPr>
            <p:cNvPr id="8" name="Picture 5" descr="atoom_3D">
              <a:extLst>
                <a:ext uri="{FF2B5EF4-FFF2-40B4-BE49-F238E27FC236}">
                  <a16:creationId xmlns:a16="http://schemas.microsoft.com/office/drawing/2014/main" id="{C01A0856-9807-6E4A-98D3-6C0773747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A8B0368-241F-1749-A617-B26689EBC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id="{1324DF12-646C-5B43-ADA4-51CF92C0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id="{D03986C4-F06A-DE4A-91F3-B95EEABF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2C4B01B6-9B3D-DD48-95A2-E0E6B808B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550DB4F9-8C29-4C4F-9721-AD6C197B3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1" descr="atoomkern_3D">
              <a:extLst>
                <a:ext uri="{FF2B5EF4-FFF2-40B4-BE49-F238E27FC236}">
                  <a16:creationId xmlns:a16="http://schemas.microsoft.com/office/drawing/2014/main" id="{81D3490E-1692-E240-85A5-E0AA7B68C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9254B7E3-CC22-D044-A8E3-46FA9AF47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48" name="Oval 13">
                <a:extLst>
                  <a:ext uri="{FF2B5EF4-FFF2-40B4-BE49-F238E27FC236}">
                    <a16:creationId xmlns:a16="http://schemas.microsoft.com/office/drawing/2014/main" id="{34009960-E64D-4446-9737-8BE65933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14">
                <a:extLst>
                  <a:ext uri="{FF2B5EF4-FFF2-40B4-BE49-F238E27FC236}">
                    <a16:creationId xmlns:a16="http://schemas.microsoft.com/office/drawing/2014/main" id="{D635AFE4-4021-A64C-8A1E-44AD378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8EB9DE2F-EEAC-564E-BF2E-D3421B631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0BCD6B9F-4BDB-3643-ACDF-F8C19829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6EB0064-E9AA-664D-B827-D4CB13B2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143AE6AF-8F3A-1646-93E7-EC5985153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AA13F8BC-3967-6A4D-A082-0D7240D33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20">
                <a:extLst>
                  <a:ext uri="{FF2B5EF4-FFF2-40B4-BE49-F238E27FC236}">
                    <a16:creationId xmlns:a16="http://schemas.microsoft.com/office/drawing/2014/main" id="{3326F90E-250F-CD40-AE66-C8FA4173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Line 21">
                <a:extLst>
                  <a:ext uri="{FF2B5EF4-FFF2-40B4-BE49-F238E27FC236}">
                    <a16:creationId xmlns:a16="http://schemas.microsoft.com/office/drawing/2014/main" id="{8352B544-156A-D640-BA35-C1081D174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422B1075-7153-1044-AC5B-8AEAAB6B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0" name="Picture 23" descr="bolletje_3D_rood">
                <a:extLst>
                  <a:ext uri="{FF2B5EF4-FFF2-40B4-BE49-F238E27FC236}">
                    <a16:creationId xmlns:a16="http://schemas.microsoft.com/office/drawing/2014/main" id="{94AC700A-1A0C-4948-8397-2908453F8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1" name="Picture 24" descr="bolletje_3D_geel">
                <a:extLst>
                  <a:ext uri="{FF2B5EF4-FFF2-40B4-BE49-F238E27FC236}">
                    <a16:creationId xmlns:a16="http://schemas.microsoft.com/office/drawing/2014/main" id="{98F38C8B-D014-9046-AB36-69F536A86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25" descr="bolletje_3D_groen">
                <a:extLst>
                  <a:ext uri="{FF2B5EF4-FFF2-40B4-BE49-F238E27FC236}">
                    <a16:creationId xmlns:a16="http://schemas.microsoft.com/office/drawing/2014/main" id="{098654A1-A2B8-A14E-8F84-541CBB6EE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3" name="Picture 26" descr="bolletje_3D_groen">
                <a:extLst>
                  <a:ext uri="{FF2B5EF4-FFF2-40B4-BE49-F238E27FC236}">
                    <a16:creationId xmlns:a16="http://schemas.microsoft.com/office/drawing/2014/main" id="{8F35E5C7-1B20-A844-B5AA-0E208FE57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22FEA3A3-5E3B-E044-BFA9-FFF8EECD0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6" name="Picture 28" descr="bolletje_3D_blauw">
                <a:extLst>
                  <a:ext uri="{FF2B5EF4-FFF2-40B4-BE49-F238E27FC236}">
                    <a16:creationId xmlns:a16="http://schemas.microsoft.com/office/drawing/2014/main" id="{A8E60E28-962F-B54F-89BB-745B01E18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37" name="Picture 29" descr="bolletje_3D_geel">
                <a:extLst>
                  <a:ext uri="{FF2B5EF4-FFF2-40B4-BE49-F238E27FC236}">
                    <a16:creationId xmlns:a16="http://schemas.microsoft.com/office/drawing/2014/main" id="{C3B8FA55-0552-F947-B0AB-72346F8EA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8" name="Picture 30" descr="bolletje_3D_geel">
                <a:extLst>
                  <a:ext uri="{FF2B5EF4-FFF2-40B4-BE49-F238E27FC236}">
                    <a16:creationId xmlns:a16="http://schemas.microsoft.com/office/drawing/2014/main" id="{5C4F78C1-61A1-D145-BB77-39A96EEEE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9" name="Picture 31" descr="bolletje_3D_groen">
                <a:extLst>
                  <a:ext uri="{FF2B5EF4-FFF2-40B4-BE49-F238E27FC236}">
                    <a16:creationId xmlns:a16="http://schemas.microsoft.com/office/drawing/2014/main" id="{6112A208-B5BE-1E4A-AA15-AB950E4C4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2" descr="bolletje_3D_groen_d">
              <a:extLst>
                <a:ext uri="{FF2B5EF4-FFF2-40B4-BE49-F238E27FC236}">
                  <a16:creationId xmlns:a16="http://schemas.microsoft.com/office/drawing/2014/main" id="{EC67B7D2-50AE-EC4E-B3CB-3A815068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6" name="Picture 33" descr="bolletje_3D_geel_u">
              <a:extLst>
                <a:ext uri="{FF2B5EF4-FFF2-40B4-BE49-F238E27FC236}">
                  <a16:creationId xmlns:a16="http://schemas.microsoft.com/office/drawing/2014/main" id="{73CFA201-FE2B-344F-967D-070B77C3F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9D4A79EB-B1BE-A746-AB41-FAA829F1F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3AACCA62-41A2-3D48-8084-762A09A1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03C117B-1581-9644-A76F-9B6CEC7A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60C36E59-8031-4646-BFD4-5C014CDA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322FD422-825B-D74C-BB32-6B20294BB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39">
              <a:extLst>
                <a:ext uri="{FF2B5EF4-FFF2-40B4-BE49-F238E27FC236}">
                  <a16:creationId xmlns:a16="http://schemas.microsoft.com/office/drawing/2014/main" id="{C7724896-5856-CB4B-AE00-17EF3C41D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BC296CAE-AD8B-5B4B-A40F-965BE0E1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97757551-CB50-9E47-85AC-4B49F0D1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42">
                <a:extLst>
                  <a:ext uri="{FF2B5EF4-FFF2-40B4-BE49-F238E27FC236}">
                    <a16:creationId xmlns:a16="http://schemas.microsoft.com/office/drawing/2014/main" id="{96BC1AE5-E748-FF4A-831E-16CB0554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ED71AA-03EB-D247-8682-EC228BD9B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C4746294-3DDF-A448-8FFB-A36AAADF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67DCEB3A-DC38-BE48-B58F-53135E80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F4988F52-DB96-4E41-8E4F-3C168E93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A484E1A5-FE7D-1C4B-BAF2-2F02C813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E13CFEFC-AE30-4D4B-9EB8-950DE4A7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49" descr="bolletje_3D_bruin_e">
              <a:extLst>
                <a:ext uri="{FF2B5EF4-FFF2-40B4-BE49-F238E27FC236}">
                  <a16:creationId xmlns:a16="http://schemas.microsoft.com/office/drawing/2014/main" id="{CF25B6EE-2ED6-C344-9D7B-DF9390791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FDFDD869-710E-394D-AD3C-D79B0D50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E493C1CE-3C92-CA44-9FDE-866030DD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52">
                <a:extLst>
                  <a:ext uri="{FF2B5EF4-FFF2-40B4-BE49-F238E27FC236}">
                    <a16:creationId xmlns:a16="http://schemas.microsoft.com/office/drawing/2014/main" id="{5BAD0888-2A79-554F-9D7A-D503B2398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2304568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i="1" dirty="0"/>
              <a:t>LHCB experiment: vervallen van </a:t>
            </a:r>
            <a:r>
              <a:rPr lang="en-NL" i="1" dirty="0">
                <a:solidFill>
                  <a:srgbClr val="FFFF00"/>
                </a:solidFill>
              </a:rPr>
              <a:t>B</a:t>
            </a:r>
            <a:r>
              <a:rPr lang="en-NL" i="1" dirty="0"/>
              <a:t> deeltjes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6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9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B-particles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/>
              <p:nvPr/>
            </p:nvSpPr>
            <p:spPr>
              <a:xfrm>
                <a:off x="955740" y="4848192"/>
                <a:ext cx="6415903" cy="1200329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FFFF"/>
                    </a:solidFill>
                  </a:rPr>
                  <a:t>R</a:t>
                </a:r>
                <a:r>
                  <a:rPr lang="en-NL" sz="2400" dirty="0">
                    <a:solidFill>
                      <a:srgbClr val="FFFFFF"/>
                    </a:solidFill>
                  </a:rPr>
                  <a:t>econstrueer miljoenen </a:t>
                </a:r>
                <a14:m>
                  <m:oMath xmlns:m="http://schemas.openxmlformats.org/officeDocument/2006/math">
                    <m:r>
                      <a:rPr lang="en-NL" sz="2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400" dirty="0">
                    <a:solidFill>
                      <a:srgbClr val="FFFFFF"/>
                    </a:solidFill>
                  </a:rPr>
                  <a:t>-deeltjes vervallen en selecteer interesante gevallen.</a:t>
                </a:r>
              </a:p>
              <a:p>
                <a:r>
                  <a:rPr lang="en-NL" sz="2400">
                    <a:solidFill>
                      <a:srgbClr val="FFFFFF"/>
                    </a:solidFill>
                  </a:rPr>
                  <a:t>Is materie anders dan antimaterie?</a:t>
                </a:r>
                <a:endParaRPr lang="en-NL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40" y="4848192"/>
                <a:ext cx="6415903" cy="1200329"/>
              </a:xfrm>
              <a:prstGeom prst="rect">
                <a:avLst/>
              </a:prstGeom>
              <a:blipFill>
                <a:blip r:embed="rId7"/>
                <a:stretch>
                  <a:fillRect l="-1378" t="-4124" b="-927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NL" dirty="0">
                <a:solidFill>
                  <a:srgbClr val="FFFFFF"/>
                </a:solidFill>
              </a:rPr>
              <a:t>Zoom in op botsingspunt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9196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</a:t>
            </a:r>
            <a:r>
              <a:rPr lang="en-US" dirty="0" err="1">
                <a:solidFill>
                  <a:schemeClr val="bg1"/>
                </a:solidFill>
              </a:rPr>
              <a:t>vervalsproces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 vs </a:t>
            </a:r>
            <a:r>
              <a:rPr lang="en-US" dirty="0" err="1">
                <a:solidFill>
                  <a:schemeClr val="bg1"/>
                </a:solidFill>
              </a:rPr>
              <a:t>antimaterie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63080" y="5746913"/>
            <a:ext cx="9043639" cy="1085039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dirty="0" err="1">
                <a:sym typeface="Wingdings" pitchFamily="2" charset="2"/>
              </a:rPr>
              <a:t>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vervalsproces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anders</a:t>
            </a:r>
            <a:r>
              <a:rPr lang="en-US" sz="2200" dirty="0">
                <a:sym typeface="Wingdings" pitchFamily="2" charset="2"/>
              </a:rPr>
              <a:t> dan </a:t>
            </a:r>
            <a:r>
              <a:rPr lang="en-US" sz="2200" dirty="0" err="1">
                <a:sym typeface="Wingdings" pitchFamily="2" charset="2"/>
              </a:rPr>
              <a:t>antimaterie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versie</a:t>
            </a:r>
            <a:r>
              <a:rPr lang="en-US" sz="2200" dirty="0">
                <a:sym typeface="Wingdings" pitchFamily="2" charset="2"/>
              </a:rPr>
              <a:t>!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Quantum </a:t>
            </a:r>
            <a:r>
              <a:rPr lang="en-US" sz="2200" dirty="0" err="1"/>
              <a:t>krachten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anti-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</a:t>
            </a:r>
            <a:r>
              <a:rPr lang="en-US" sz="2200" dirty="0" err="1"/>
              <a:t>geheel</a:t>
            </a:r>
            <a:r>
              <a:rPr lang="en-US" sz="2200" dirty="0"/>
              <a:t> </a:t>
            </a:r>
            <a:r>
              <a:rPr lang="en-US" sz="2200" dirty="0" err="1"/>
              <a:t>identiek</a:t>
            </a:r>
            <a:r>
              <a:rPr lang="en-US" sz="2200" dirty="0"/>
              <a:t>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492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Dit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gebeurt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alleen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als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er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tenminste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drie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generaties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deeltjes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bestaan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!!! </a:t>
            </a:r>
            <a:endParaRPr lang="en-US" sz="2200" kern="0" dirty="0">
              <a:solidFill>
                <a:srgbClr val="FFFF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>
                <a:sym typeface="Wingdings" pitchFamily="2" charset="2"/>
              </a:rPr>
              <a:t>The </a:t>
            </a:r>
            <a:r>
              <a:rPr lang="en-US" sz="2200" kern="0" dirty="0" err="1">
                <a:sym typeface="Wingdings" pitchFamily="2" charset="2"/>
              </a:rPr>
              <a:t>materie</a:t>
            </a:r>
            <a:r>
              <a:rPr lang="en-US" sz="2200" kern="0" dirty="0">
                <a:sym typeface="Wingdings" pitchFamily="2" charset="2"/>
              </a:rPr>
              <a:t> – </a:t>
            </a:r>
            <a:r>
              <a:rPr lang="en-US" sz="2200" kern="0" dirty="0" err="1">
                <a:sym typeface="Wingdings" pitchFamily="2" charset="2"/>
              </a:rPr>
              <a:t>antimaterie</a:t>
            </a:r>
            <a:r>
              <a:rPr lang="en-US" sz="2200" kern="0" dirty="0">
                <a:sym typeface="Wingdings" pitchFamily="2" charset="2"/>
              </a:rPr>
              <a:t> </a:t>
            </a:r>
            <a:r>
              <a:rPr lang="en-US" sz="2200" kern="0" dirty="0" err="1">
                <a:sym typeface="Wingdings" pitchFamily="2" charset="2"/>
              </a:rPr>
              <a:t>symmetrie</a:t>
            </a:r>
            <a:r>
              <a:rPr lang="en-US" sz="2200" kern="0" dirty="0">
                <a:sym typeface="Wingdings" pitchFamily="2" charset="2"/>
              </a:rPr>
              <a:t> is </a:t>
            </a:r>
            <a:r>
              <a:rPr lang="en-US" sz="2200" kern="0" dirty="0" err="1">
                <a:sym typeface="Wingdings" pitchFamily="2" charset="2"/>
              </a:rPr>
              <a:t>verbroken</a:t>
            </a:r>
            <a:endParaRPr lang="en-US" sz="22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416723" y="730856"/>
            <a:ext cx="5645969" cy="156966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Asymmetrie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kracht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Beetje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meer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dan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antimaterie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Rest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annihileert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universum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blijft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over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3697649" y="1890649"/>
            <a:ext cx="6408576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3784529" y="1851764"/>
            <a:ext cx="61959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Helaas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het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werkt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lang="en-US" sz="2800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Tahoma"/>
              </a:rPr>
              <a:t>Asymmetrie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genoeg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Verklaring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vereist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nieuwe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kracht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3CD590-1DE0-4D4E-BC04-4DBF1AD9AACA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346760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14800" y="342482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Non-</a:t>
            </a:r>
            <a:r>
              <a:rPr lang="en-US" sz="4000" dirty="0" err="1">
                <a:solidFill>
                  <a:schemeClr val="bg1"/>
                </a:solidFill>
              </a:rPr>
              <a:t>Universaliteit</a:t>
            </a:r>
            <a:r>
              <a:rPr lang="en-US" sz="4000" dirty="0">
                <a:solidFill>
                  <a:schemeClr val="bg1"/>
                </a:solidFill>
              </a:rPr>
              <a:t>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err="1">
                <a:solidFill>
                  <a:schemeClr val="bg1"/>
                </a:solidFill>
              </a:rPr>
              <a:t>e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vijfde</a:t>
            </a:r>
            <a:r>
              <a:rPr lang="en-US" sz="4000" dirty="0"/>
              <a:t> </a:t>
            </a:r>
            <a:r>
              <a:rPr lang="en-US" sz="4000" dirty="0" err="1"/>
              <a:t>kracht</a:t>
            </a:r>
            <a:r>
              <a:rPr lang="en-US" sz="4000" dirty="0"/>
              <a:t>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B-deeltjs hetzelfde naar </a:t>
            </a:r>
            <a:r>
              <a:rPr lang="en-NL" i="1" dirty="0"/>
              <a:t>elektronen</a:t>
            </a:r>
            <a:r>
              <a:rPr lang="en-NL" dirty="0"/>
              <a:t> en naar </a:t>
            </a:r>
            <a:r>
              <a:rPr lang="en-NL" i="1" dirty="0"/>
              <a:t>muonen</a:t>
            </a:r>
            <a:r>
              <a:rPr lang="en-NL" dirty="0"/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456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1617940" y="3731613"/>
            <a:ext cx="9066297" cy="1178813"/>
          </a:xfrm>
          <a:prstGeom prst="rect">
            <a:avLst/>
          </a:prstGeom>
          <a:solidFill>
            <a:srgbClr val="D9DBFF">
              <a:alpha val="9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1743074" y="3742644"/>
            <a:ext cx="9320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>
                <a:solidFill>
                  <a:srgbClr val="000000"/>
                </a:solidFill>
              </a:rPr>
              <a:t>Recent </a:t>
            </a:r>
            <a:r>
              <a:rPr lang="en-US" sz="3200" u="sng" dirty="0" err="1">
                <a:solidFill>
                  <a:srgbClr val="000000"/>
                </a:solidFill>
              </a:rPr>
              <a:t>resultaat</a:t>
            </a:r>
            <a:r>
              <a:rPr lang="en-US" sz="3200" dirty="0">
                <a:solidFill>
                  <a:srgbClr val="000000"/>
                </a:solidFill>
              </a:rPr>
              <a:t>: R </a:t>
            </a:r>
            <a:r>
              <a:rPr lang="en-US" sz="3200" dirty="0" err="1">
                <a:solidFill>
                  <a:srgbClr val="000000"/>
                </a:solidFill>
              </a:rPr>
              <a:t>niet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precies</a:t>
            </a:r>
            <a:r>
              <a:rPr lang="en-US" sz="3200" dirty="0">
                <a:solidFill>
                  <a:srgbClr val="000000"/>
                </a:solidFill>
              </a:rPr>
              <a:t> 1??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sym typeface="Wingdings"/>
              </a:rPr>
              <a:t> </a:t>
            </a:r>
            <a:r>
              <a:rPr lang="en-US" sz="3200" dirty="0" err="1">
                <a:solidFill>
                  <a:srgbClr val="000000"/>
                </a:solidFill>
                <a:sym typeface="Wingdings"/>
              </a:rPr>
              <a:t>Andere</a:t>
            </a:r>
            <a:r>
              <a:rPr lang="en-US" sz="32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3200" dirty="0" err="1">
                <a:solidFill>
                  <a:srgbClr val="000000"/>
                </a:solidFill>
                <a:sym typeface="Wingdings"/>
              </a:rPr>
              <a:t>kracht</a:t>
            </a:r>
            <a:r>
              <a:rPr lang="en-US" sz="32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3200" dirty="0" err="1">
                <a:solidFill>
                  <a:srgbClr val="000000"/>
                </a:solidFill>
                <a:sym typeface="Wingdings"/>
              </a:rPr>
              <a:t>voor</a:t>
            </a:r>
            <a:r>
              <a:rPr lang="en-US" sz="32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3200" dirty="0" err="1">
                <a:solidFill>
                  <a:srgbClr val="000000"/>
                </a:solidFill>
                <a:sym typeface="Wingdings"/>
              </a:rPr>
              <a:t>elektronen</a:t>
            </a:r>
            <a:r>
              <a:rPr lang="en-US" sz="3200" dirty="0">
                <a:solidFill>
                  <a:srgbClr val="000000"/>
                </a:solidFill>
                <a:sym typeface="Wingdings"/>
              </a:rPr>
              <a:t> and </a:t>
            </a:r>
            <a:r>
              <a:rPr lang="en-US" sz="3200" dirty="0" err="1">
                <a:solidFill>
                  <a:srgbClr val="000000"/>
                </a:solidFill>
                <a:sym typeface="Wingdings"/>
              </a:rPr>
              <a:t>muonen</a:t>
            </a:r>
            <a:r>
              <a:rPr lang="en-US" sz="3200" dirty="0">
                <a:solidFill>
                  <a:srgbClr val="000000"/>
                </a:solidFill>
                <a:sym typeface="Wingdings"/>
              </a:rPr>
              <a:t>?!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Nieuw!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Nieuw!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D8F7E82-4B89-9947-8DF1-AC76CFDA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B-deeltjs hetzelfde naar </a:t>
            </a:r>
            <a:r>
              <a:rPr lang="en-NL" i="1" dirty="0"/>
              <a:t>elektronen</a:t>
            </a:r>
            <a:r>
              <a:rPr lang="en-NL" dirty="0"/>
              <a:t> en naar </a:t>
            </a:r>
            <a:r>
              <a:rPr lang="en-NL" i="1" dirty="0"/>
              <a:t>muonen</a:t>
            </a:r>
            <a:r>
              <a:rPr lang="en-NL" dirty="0"/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NL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914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Maart 2021: Krantenkoppen… “voorzichtige opwinding”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1854903" y="2970470"/>
            <a:ext cx="7637797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lijkt erop dat we een nieuwe natuurkracht ontdekken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4747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27" y="4880429"/>
            <a:ext cx="1814286" cy="1814286"/>
          </a:xfrm>
          <a:prstGeom prst="ellipse">
            <a:avLst/>
          </a:prstGeom>
        </p:spPr>
      </p:pic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984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298730" y="3904151"/>
            <a:ext cx="11463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‘Quark’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923707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724047" y="2538220"/>
            <a:ext cx="9007591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4884" y="2590099"/>
            <a:ext cx="876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Wellicht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door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vijfde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kracht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in de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 Bang?!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Conclusie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Hoe is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verdwenen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in het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universum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434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9948015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76AC-827C-2A40-974D-0A90296A2052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5D0A1-7BCA-7347-8139-E3168C14A325}"/>
              </a:ext>
            </a:extLst>
          </p:cNvPr>
          <p:cNvSpPr/>
          <p:nvPr/>
        </p:nvSpPr>
        <p:spPr bwMode="auto">
          <a:xfrm>
            <a:off x="2433469" y="5175736"/>
            <a:ext cx="7098457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1C52-E53E-0B4E-96DD-F338E0D99452}"/>
              </a:ext>
            </a:extLst>
          </p:cNvPr>
          <p:cNvSpPr txBox="1"/>
          <p:nvPr/>
        </p:nvSpPr>
        <p:spPr>
          <a:xfrm>
            <a:off x="2746073" y="5343195"/>
            <a:ext cx="6473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Dank voor uw aandacht!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7A2B9-D09E-B747-846F-A1B924F1C27A}"/>
              </a:ext>
            </a:extLst>
          </p:cNvPr>
          <p:cNvSpPr/>
          <p:nvPr/>
        </p:nvSpPr>
        <p:spPr bwMode="auto">
          <a:xfrm>
            <a:off x="1407375" y="1970561"/>
            <a:ext cx="957994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B3711-BA68-9341-B842-FFE265D973A1}"/>
              </a:ext>
            </a:extLst>
          </p:cNvPr>
          <p:cNvSpPr txBox="1"/>
          <p:nvPr/>
        </p:nvSpPr>
        <p:spPr>
          <a:xfrm>
            <a:off x="1457144" y="2140049"/>
            <a:ext cx="953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Veel spannend onderzoek onderweg</a:t>
            </a:r>
          </a:p>
        </p:txBody>
      </p:sp>
    </p:spTree>
    <p:extLst>
      <p:ext uri="{BB962C8B-B14F-4D97-AF65-F5344CB8AC3E}">
        <p14:creationId xmlns:p14="http://schemas.microsoft.com/office/powerpoint/2010/main" val="97230753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1F1D87-5988-5340-B6D6-8C674EF0F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9" t="21582" r="4096" b="17211"/>
          <a:stretch/>
        </p:blipFill>
        <p:spPr>
          <a:xfrm rot="5400000">
            <a:off x="2676035" y="-2676035"/>
            <a:ext cx="683993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77F5E-9744-D64F-9FEE-72FAE5C0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571" y="1806497"/>
            <a:ext cx="12192000" cy="762000"/>
          </a:xfrm>
        </p:spPr>
        <p:txBody>
          <a:bodyPr/>
          <a:lstStyle/>
          <a:p>
            <a:r>
              <a:rPr lang="en-NL" dirty="0"/>
              <a:t>4 Forces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3403308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cosmic ray shower, c 1930s. : News Photo">
            <a:extLst>
              <a:ext uri="{FF2B5EF4-FFF2-40B4-BE49-F238E27FC236}">
                <a16:creationId xmlns:a16="http://schemas.microsoft.com/office/drawing/2014/main" id="{C139B43E-68F0-B241-B37E-2565E5B8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04" y="724290"/>
            <a:ext cx="4645646" cy="34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66B29-26E1-1B40-9590-6F45CBFE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            </a:t>
            </a:r>
            <a:r>
              <a:rPr lang="en-NL" dirty="0">
                <a:latin typeface="+mn-lt"/>
              </a:rPr>
              <a:t>Elektron                                       Muon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1DF16D-0127-F647-9112-A4F4BF7A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7" y="703271"/>
            <a:ext cx="4717670" cy="596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howers_sm">
            <a:extLst>
              <a:ext uri="{FF2B5EF4-FFF2-40B4-BE49-F238E27FC236}">
                <a16:creationId xmlns:a16="http://schemas.microsoft.com/office/drawing/2014/main" id="{CEDF4C0B-D72F-EE4C-A8E5-6F09249D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706" y="4052022"/>
            <a:ext cx="3517307" cy="2620883"/>
          </a:xfrm>
          <a:prstGeom prst="rect">
            <a:avLst/>
          </a:prstGeom>
          <a:noFill/>
        </p:spPr>
      </p:pic>
      <p:pic>
        <p:nvPicPr>
          <p:cNvPr id="1030" name="Picture 6" descr="Carl Anderson">
            <a:extLst>
              <a:ext uri="{FF2B5EF4-FFF2-40B4-BE49-F238E27FC236}">
                <a16:creationId xmlns:a16="http://schemas.microsoft.com/office/drawing/2014/main" id="{8EB130D7-7347-084B-AA88-32735F57E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65"/>
          <a:stretch/>
        </p:blipFill>
        <p:spPr bwMode="auto">
          <a:xfrm>
            <a:off x="5102380" y="703271"/>
            <a:ext cx="2317923" cy="33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3B8AFF-060C-4C47-9472-BB7D3E989693}"/>
              </a:ext>
            </a:extLst>
          </p:cNvPr>
          <p:cNvSpPr/>
          <p:nvPr/>
        </p:nvSpPr>
        <p:spPr>
          <a:xfrm>
            <a:off x="243797" y="703271"/>
            <a:ext cx="4717670" cy="5969634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8017D-6580-5A4D-8658-E08D51558513}"/>
              </a:ext>
            </a:extLst>
          </p:cNvPr>
          <p:cNvSpPr/>
          <p:nvPr/>
        </p:nvSpPr>
        <p:spPr>
          <a:xfrm>
            <a:off x="5081916" y="703271"/>
            <a:ext cx="7009431" cy="5969634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1980B-F00C-0B44-AD3B-FB29F7702BB1}"/>
              </a:ext>
            </a:extLst>
          </p:cNvPr>
          <p:cNvSpPr txBox="1"/>
          <p:nvPr/>
        </p:nvSpPr>
        <p:spPr>
          <a:xfrm>
            <a:off x="6096000" y="4374492"/>
            <a:ext cx="187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Cosmische stralen</a:t>
            </a:r>
          </a:p>
        </p:txBody>
      </p:sp>
      <p:pic>
        <p:nvPicPr>
          <p:cNvPr id="3074" name="Picture 2" descr="J. J. Thomson">
            <a:extLst>
              <a:ext uri="{FF2B5EF4-FFF2-40B4-BE49-F238E27FC236}">
                <a16:creationId xmlns:a16="http://schemas.microsoft.com/office/drawing/2014/main" id="{D9283EAB-B15B-5A4E-994E-4E6D943C5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6"/>
          <a:stretch/>
        </p:blipFill>
        <p:spPr bwMode="auto">
          <a:xfrm>
            <a:off x="315044" y="4770384"/>
            <a:ext cx="3790260" cy="18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49886-6491-9F4F-872E-A8FCA3329461}"/>
              </a:ext>
            </a:extLst>
          </p:cNvPr>
          <p:cNvSpPr txBox="1"/>
          <p:nvPr/>
        </p:nvSpPr>
        <p:spPr>
          <a:xfrm>
            <a:off x="355573" y="4770384"/>
            <a:ext cx="140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Cathode rays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7B9CD7-59BC-0C44-BFAF-F4F4123B7F08}"/>
              </a:ext>
            </a:extLst>
          </p:cNvPr>
          <p:cNvCxnSpPr/>
          <p:nvPr/>
        </p:nvCxnSpPr>
        <p:spPr>
          <a:xfrm>
            <a:off x="5018856" y="0"/>
            <a:ext cx="0" cy="827516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5388D33-42CC-474E-967E-47FB6272EE7D}"/>
              </a:ext>
            </a:extLst>
          </p:cNvPr>
          <p:cNvGrpSpPr/>
          <p:nvPr/>
        </p:nvGrpSpPr>
        <p:grpSpPr>
          <a:xfrm>
            <a:off x="8321573" y="2854771"/>
            <a:ext cx="3405079" cy="3740922"/>
            <a:chOff x="7263814" y="2392788"/>
            <a:chExt cx="3405079" cy="3740922"/>
          </a:xfrm>
        </p:grpSpPr>
        <p:pic>
          <p:nvPicPr>
            <p:cNvPr id="1025" name="Picture 1" descr="page5image42137408">
              <a:extLst>
                <a:ext uri="{FF2B5EF4-FFF2-40B4-BE49-F238E27FC236}">
                  <a16:creationId xmlns:a16="http://schemas.microsoft.com/office/drawing/2014/main" id="{EFB3C8C9-9BED-0648-BD80-6E2F17E2C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3814" y="2392788"/>
              <a:ext cx="3405079" cy="374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page5image42136576">
              <a:extLst>
                <a:ext uri="{FF2B5EF4-FFF2-40B4-BE49-F238E27FC236}">
                  <a16:creationId xmlns:a16="http://schemas.microsoft.com/office/drawing/2014/main" id="{4751518D-D88F-984D-82B3-788080B35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35" y="3891312"/>
              <a:ext cx="1599327" cy="1114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0DB5BF-808A-F34D-AB37-47FDFDF02ED3}"/>
              </a:ext>
            </a:extLst>
          </p:cNvPr>
          <p:cNvSpPr txBox="1"/>
          <p:nvPr/>
        </p:nvSpPr>
        <p:spPr>
          <a:xfrm>
            <a:off x="8421045" y="3059668"/>
            <a:ext cx="217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Isidor Rabi: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“Who ordered that?”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CD6FA1-B268-6B41-91D0-0AB18913CC2E}"/>
              </a:ext>
            </a:extLst>
          </p:cNvPr>
          <p:cNvSpPr txBox="1"/>
          <p:nvPr/>
        </p:nvSpPr>
        <p:spPr>
          <a:xfrm>
            <a:off x="5230201" y="788404"/>
            <a:ext cx="1086388" cy="646331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DFF77-FA92-C94B-A192-6EBE466E395D}"/>
              </a:ext>
            </a:extLst>
          </p:cNvPr>
          <p:cNvSpPr txBox="1"/>
          <p:nvPr/>
        </p:nvSpPr>
        <p:spPr>
          <a:xfrm>
            <a:off x="3791486" y="5588721"/>
            <a:ext cx="106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Thomson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1879</a:t>
            </a:r>
          </a:p>
        </p:txBody>
      </p:sp>
    </p:spTree>
    <p:extLst>
      <p:ext uri="{BB962C8B-B14F-4D97-AF65-F5344CB8AC3E}">
        <p14:creationId xmlns:p14="http://schemas.microsoft.com/office/powerpoint/2010/main" val="573646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0BAC-3470-444D-9EE8-8AFD98015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  23 maart 2021: Nikhef en LHCb/CERN publieke 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86D855-184F-CF4F-A301-FD7070824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5" y="1210641"/>
            <a:ext cx="8731614" cy="4957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49216-F2C5-F24A-B6CF-ECE86E9688EB}"/>
              </a:ext>
            </a:extLst>
          </p:cNvPr>
          <p:cNvSpPr txBox="1"/>
          <p:nvPr/>
        </p:nvSpPr>
        <p:spPr>
          <a:xfrm>
            <a:off x="203865" y="813550"/>
            <a:ext cx="316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http://lhcb-public.web.cern.ch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00542-7C23-1644-8CEC-65155E6D49EA}"/>
              </a:ext>
            </a:extLst>
          </p:cNvPr>
          <p:cNvSpPr txBox="1"/>
          <p:nvPr/>
        </p:nvSpPr>
        <p:spPr>
          <a:xfrm>
            <a:off x="8954932" y="841309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https://www.nikhef.nl/news/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994AA3-5CB6-B649-8A1B-F79A35C75B46}"/>
              </a:ext>
            </a:extLst>
          </p:cNvPr>
          <p:cNvCxnSpPr>
            <a:cxnSpLocks/>
          </p:cNvCxnSpPr>
          <p:nvPr/>
        </p:nvCxnSpPr>
        <p:spPr>
          <a:xfrm>
            <a:off x="8819384" y="657960"/>
            <a:ext cx="0" cy="153490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6C8532-0B3A-5F4A-A2D1-1C5B0E0607CE}"/>
              </a:ext>
            </a:extLst>
          </p:cNvPr>
          <p:cNvCxnSpPr>
            <a:cxnSpLocks/>
          </p:cNvCxnSpPr>
          <p:nvPr/>
        </p:nvCxnSpPr>
        <p:spPr>
          <a:xfrm flipH="1">
            <a:off x="4264413" y="2192867"/>
            <a:ext cx="454650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9B0FB6-10B6-1445-8602-2718C702D05D}"/>
              </a:ext>
            </a:extLst>
          </p:cNvPr>
          <p:cNvCxnSpPr>
            <a:cxnSpLocks/>
          </p:cNvCxnSpPr>
          <p:nvPr/>
        </p:nvCxnSpPr>
        <p:spPr>
          <a:xfrm>
            <a:off x="4240364" y="2192867"/>
            <a:ext cx="19816" cy="407077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16AA749-3F0A-2E4F-B5FD-1ABA3580A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880" y="2359760"/>
            <a:ext cx="7754530" cy="37676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ECEA03-E7C4-084D-B448-D0F2321C6A08}"/>
              </a:ext>
            </a:extLst>
          </p:cNvPr>
          <p:cNvCxnSpPr/>
          <p:nvPr/>
        </p:nvCxnSpPr>
        <p:spPr>
          <a:xfrm>
            <a:off x="5198533" y="4605864"/>
            <a:ext cx="2734734" cy="0"/>
          </a:xfrm>
          <a:prstGeom prst="line">
            <a:avLst/>
          </a:prstGeom>
          <a:ln w="317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25F73C-41C8-4548-B47E-3681D4A84C85}"/>
              </a:ext>
            </a:extLst>
          </p:cNvPr>
          <p:cNvCxnSpPr>
            <a:cxnSpLocks/>
          </p:cNvCxnSpPr>
          <p:nvPr/>
        </p:nvCxnSpPr>
        <p:spPr>
          <a:xfrm>
            <a:off x="5021749" y="1594440"/>
            <a:ext cx="3326723" cy="0"/>
          </a:xfrm>
          <a:prstGeom prst="line">
            <a:avLst/>
          </a:prstGeom>
          <a:ln w="317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925496C-B572-6948-A314-2D8D15E3338D}"/>
              </a:ext>
            </a:extLst>
          </p:cNvPr>
          <p:cNvSpPr/>
          <p:nvPr/>
        </p:nvSpPr>
        <p:spPr>
          <a:xfrm>
            <a:off x="2193042" y="3929208"/>
            <a:ext cx="2071361" cy="1353312"/>
          </a:xfrm>
          <a:prstGeom prst="ellipse">
            <a:avLst/>
          </a:prstGeom>
          <a:noFill/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6CF8A-3E0E-0C41-B343-E223BF4262E9}"/>
              </a:ext>
            </a:extLst>
          </p:cNvPr>
          <p:cNvSpPr txBox="1"/>
          <p:nvPr/>
        </p:nvSpPr>
        <p:spPr>
          <a:xfrm>
            <a:off x="1878771" y="6326884"/>
            <a:ext cx="7208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 Physics slang: “New Physics” = particles of fields beyond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9971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68" y="841317"/>
            <a:ext cx="3975441" cy="31854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1" y="841317"/>
            <a:ext cx="2078004" cy="31846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story on darts and penguins</a:t>
            </a:r>
          </a:p>
        </p:txBody>
      </p:sp>
      <p:pic>
        <p:nvPicPr>
          <p:cNvPr id="18" name="Picture 17" descr="Penguin_dia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17" y="4161840"/>
            <a:ext cx="1811078" cy="247831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2686" y="3656664"/>
            <a:ext cx="16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Melissa Franklin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87" y="830074"/>
            <a:ext cx="4740155" cy="3151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794951" y="869643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John Ellis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33" y="3097472"/>
            <a:ext cx="4810756" cy="356958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3" name="Picture 22" descr="penguin_chalk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4"/>
          <a:stretch/>
        </p:blipFill>
        <p:spPr>
          <a:xfrm>
            <a:off x="6881839" y="2918425"/>
            <a:ext cx="4843997" cy="376207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A23CA6-4310-E544-A378-5D57DD1CC78A}"/>
              </a:ext>
            </a:extLst>
          </p:cNvPr>
          <p:cNvGrpSpPr/>
          <p:nvPr/>
        </p:nvGrpSpPr>
        <p:grpSpPr>
          <a:xfrm>
            <a:off x="329105" y="4161840"/>
            <a:ext cx="4242895" cy="2478319"/>
            <a:chOff x="329105" y="4161840"/>
            <a:chExt cx="4242895" cy="24783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D13481-9B96-8A41-8401-827BA5CCC2C6}"/>
                </a:ext>
              </a:extLst>
            </p:cNvPr>
            <p:cNvGrpSpPr/>
            <p:nvPr/>
          </p:nvGrpSpPr>
          <p:grpSpPr>
            <a:xfrm>
              <a:off x="329105" y="4313170"/>
              <a:ext cx="3653525" cy="2163832"/>
              <a:chOff x="1080853" y="4023873"/>
              <a:chExt cx="4067681" cy="229811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789AF6C-78C0-494D-93A8-6384B2BFBCB0}"/>
                  </a:ext>
                </a:extLst>
              </p:cNvPr>
              <p:cNvGrpSpPr/>
              <p:nvPr/>
            </p:nvGrpSpPr>
            <p:grpSpPr>
              <a:xfrm>
                <a:off x="1080853" y="4023873"/>
                <a:ext cx="3969254" cy="2298115"/>
                <a:chOff x="781053" y="4023873"/>
                <a:chExt cx="3969254" cy="229811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DB3825DB-4EE3-FB4E-A191-00A6FE298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0626"/>
                <a:stretch/>
              </p:blipFill>
              <p:spPr>
                <a:xfrm>
                  <a:off x="781053" y="4186602"/>
                  <a:ext cx="3969254" cy="2135386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E39E9B-BE4E-F848-85BE-1D22BD35E7A7}"/>
                    </a:ext>
                  </a:extLst>
                </p:cNvPr>
                <p:cNvSpPr/>
                <p:nvPr/>
              </p:nvSpPr>
              <p:spPr>
                <a:xfrm>
                  <a:off x="4366860" y="5852369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FBF1E26-5124-0D42-B170-434ECE6890C9}"/>
                    </a:ext>
                  </a:extLst>
                </p:cNvPr>
                <p:cNvSpPr/>
                <p:nvPr/>
              </p:nvSpPr>
              <p:spPr>
                <a:xfrm>
                  <a:off x="4363696" y="4923768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879EB03-7021-B546-83DC-F6AC6E3EAF31}"/>
                    </a:ext>
                  </a:extLst>
                </p:cNvPr>
                <p:cNvSpPr/>
                <p:nvPr/>
              </p:nvSpPr>
              <p:spPr>
                <a:xfrm>
                  <a:off x="4339652" y="4023873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988D129-CDAF-1341-8F8E-0A04FDCC6D74}"/>
                    </a:ext>
                  </a:extLst>
                </p:cNvPr>
                <p:cNvSpPr/>
                <p:nvPr/>
              </p:nvSpPr>
              <p:spPr>
                <a:xfrm>
                  <a:off x="1031571" y="5020783"/>
                  <a:ext cx="322914" cy="4396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D77BA19-4DA7-BE4D-B4EC-7B674A612D81}"/>
                      </a:ext>
                    </a:extLst>
                  </p:cNvPr>
                  <p:cNvSpPr txBox="1"/>
                  <p:nvPr/>
                </p:nvSpPr>
                <p:spPr>
                  <a:xfrm>
                    <a:off x="1346081" y="4946504"/>
                    <a:ext cx="24237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6081" y="4946504"/>
                    <a:ext cx="242374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0000" r="-27500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9C4B63B-D5CF-6243-BC09-815F18C057E8}"/>
                      </a:ext>
                    </a:extLst>
                  </p:cNvPr>
                  <p:cNvSpPr txBox="1"/>
                  <p:nvPr/>
                </p:nvSpPr>
                <p:spPr>
                  <a:xfrm>
                    <a:off x="4721370" y="4214483"/>
                    <a:ext cx="21788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1370" y="4214483"/>
                    <a:ext cx="217880" cy="36933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0000" r="-1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044ED9E-CB85-C04F-AFFC-88D6759B12FB}"/>
                      </a:ext>
                    </a:extLst>
                  </p:cNvPr>
                  <p:cNvSpPr txBox="1"/>
                  <p:nvPr/>
                </p:nvSpPr>
                <p:spPr>
                  <a:xfrm>
                    <a:off x="4673113" y="4961748"/>
                    <a:ext cx="469594" cy="3922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044ED9E-CB85-C04F-AFFC-88D6759B12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3113" y="4961748"/>
                    <a:ext cx="469594" cy="39225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706" r="-5882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6299FD9-76C8-3D40-9922-F901A50C820C}"/>
                      </a:ext>
                    </a:extLst>
                  </p:cNvPr>
                  <p:cNvSpPr txBox="1"/>
                  <p:nvPr/>
                </p:nvSpPr>
                <p:spPr>
                  <a:xfrm>
                    <a:off x="4678940" y="5655162"/>
                    <a:ext cx="469594" cy="3922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6299FD9-76C8-3D40-9922-F901A50C82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8940" y="5655162"/>
                    <a:ext cx="469594" cy="39225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4706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E9925A-EDC4-3D44-8052-EADEAA9F1B1B}"/>
                </a:ext>
              </a:extLst>
            </p:cNvPr>
            <p:cNvSpPr/>
            <p:nvPr/>
          </p:nvSpPr>
          <p:spPr>
            <a:xfrm>
              <a:off x="435261" y="4161840"/>
              <a:ext cx="4136739" cy="2478319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80DA4B3-6A02-5D40-AE43-4E00D128569B}"/>
              </a:ext>
            </a:extLst>
          </p:cNvPr>
          <p:cNvSpPr txBox="1"/>
          <p:nvPr/>
        </p:nvSpPr>
        <p:spPr>
          <a:xfrm>
            <a:off x="11256510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 / 31</a:t>
            </a:r>
          </a:p>
        </p:txBody>
      </p:sp>
    </p:spTree>
    <p:extLst>
      <p:ext uri="{BB962C8B-B14F-4D97-AF65-F5344CB8AC3E}">
        <p14:creationId xmlns:p14="http://schemas.microsoft.com/office/powerpoint/2010/main" val="2183398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95250"/>
            <a:ext cx="10353675" cy="66675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5" name="TextBox 4"/>
          <p:cNvSpPr txBox="1"/>
          <p:nvPr/>
        </p:nvSpPr>
        <p:spPr>
          <a:xfrm>
            <a:off x="1701793" y="220671"/>
            <a:ext cx="365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Penguins in de Big Bang theory…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D8BD3-0183-7B42-B32E-151BB8D5FD9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3623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6896-FEE5-C648-B56D-C844A671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87B91-85BF-9C4A-AC51-CFF67B69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5D5FD-FCD0-F149-B24E-A50C4B0A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1949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3EDB-BC8A-154B-A267-44392A92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ADDD0-7C7C-8C4A-8832-E5B254AD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312BB-F0EB-2148-9471-76E695D2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068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EDBB-7FF8-DC45-B3B3-1A31D5EA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Bouwstenen van materie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91687-F1E4-534B-9ADB-2D1AF4B9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B12A8-2C1B-9D41-AD7F-F0B59141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CB549A5-DBCC-AC47-A91E-7337186F6946}"/>
              </a:ext>
            </a:extLst>
          </p:cNvPr>
          <p:cNvGrpSpPr>
            <a:grpSpLocks/>
          </p:cNvGrpSpPr>
          <p:nvPr/>
        </p:nvGrpSpPr>
        <p:grpSpPr bwMode="auto">
          <a:xfrm>
            <a:off x="339062" y="3129396"/>
            <a:ext cx="5520268" cy="3665104"/>
            <a:chOff x="0" y="270164"/>
            <a:chExt cx="9060026" cy="6435436"/>
          </a:xfrm>
        </p:grpSpPr>
        <p:pic>
          <p:nvPicPr>
            <p:cNvPr id="7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8468C300-D1FC-744A-852C-69B176E2E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63B7AAF-44F1-FE44-86F5-295D9BDCB336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800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A61F2332-2291-8346-850C-CA971DE0DA9A}"/>
              </a:ext>
            </a:extLst>
          </p:cNvPr>
          <p:cNvGrpSpPr>
            <a:grpSpLocks/>
          </p:cNvGrpSpPr>
          <p:nvPr/>
        </p:nvGrpSpPr>
        <p:grpSpPr bwMode="auto">
          <a:xfrm>
            <a:off x="618032" y="277814"/>
            <a:ext cx="4213225" cy="2486025"/>
            <a:chOff x="0" y="175"/>
            <a:chExt cx="2654" cy="1566"/>
          </a:xfrm>
        </p:grpSpPr>
        <p:pic>
          <p:nvPicPr>
            <p:cNvPr id="11" name="Picture 5" descr="atoom_3D">
              <a:extLst>
                <a:ext uri="{FF2B5EF4-FFF2-40B4-BE49-F238E27FC236}">
                  <a16:creationId xmlns:a16="http://schemas.microsoft.com/office/drawing/2014/main" id="{E2356E6F-B292-4C49-B5CC-CD3D33747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FF395C5A-919E-3E45-8C0E-D0F16D14D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5" name="Oval 7">
                <a:extLst>
                  <a:ext uri="{FF2B5EF4-FFF2-40B4-BE49-F238E27FC236}">
                    <a16:creationId xmlns:a16="http://schemas.microsoft.com/office/drawing/2014/main" id="{F67983C6-570C-0846-AE77-DF7CBA2FB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6" name="Oval 8">
                <a:extLst>
                  <a:ext uri="{FF2B5EF4-FFF2-40B4-BE49-F238E27FC236}">
                    <a16:creationId xmlns:a16="http://schemas.microsoft.com/office/drawing/2014/main" id="{8DF5BE5C-6322-7740-AED1-8CC528C37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9">
                <a:extLst>
                  <a:ext uri="{FF2B5EF4-FFF2-40B4-BE49-F238E27FC236}">
                    <a16:creationId xmlns:a16="http://schemas.microsoft.com/office/drawing/2014/main" id="{E14D98C9-9A75-1A4E-8135-AA58D73F4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10">
                <a:extLst>
                  <a:ext uri="{FF2B5EF4-FFF2-40B4-BE49-F238E27FC236}">
                    <a16:creationId xmlns:a16="http://schemas.microsoft.com/office/drawing/2014/main" id="{B52444DF-F62E-8240-9A0A-CA50BD24A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pic>
          <p:nvPicPr>
            <p:cNvPr id="13" name="Picture 11" descr="atoomkern_3D">
              <a:extLst>
                <a:ext uri="{FF2B5EF4-FFF2-40B4-BE49-F238E27FC236}">
                  <a16:creationId xmlns:a16="http://schemas.microsoft.com/office/drawing/2014/main" id="{1DD02038-8E0E-AA41-99D2-8495D2C88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77A18DBE-A8D0-C347-8374-5EF392B1A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51" name="Oval 13">
                <a:extLst>
                  <a:ext uri="{FF2B5EF4-FFF2-40B4-BE49-F238E27FC236}">
                    <a16:creationId xmlns:a16="http://schemas.microsoft.com/office/drawing/2014/main" id="{623EA6D2-783E-DE4D-852F-B35E50B2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Oval 14">
                <a:extLst>
                  <a:ext uri="{FF2B5EF4-FFF2-40B4-BE49-F238E27FC236}">
                    <a16:creationId xmlns:a16="http://schemas.microsoft.com/office/drawing/2014/main" id="{5D638563-37D4-4E43-B1EC-C7515B43D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15">
                <a:extLst>
                  <a:ext uri="{FF2B5EF4-FFF2-40B4-BE49-F238E27FC236}">
                    <a16:creationId xmlns:a16="http://schemas.microsoft.com/office/drawing/2014/main" id="{02009C2B-6CBE-8A43-9183-028E45E73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16">
                <a:extLst>
                  <a:ext uri="{FF2B5EF4-FFF2-40B4-BE49-F238E27FC236}">
                    <a16:creationId xmlns:a16="http://schemas.microsoft.com/office/drawing/2014/main" id="{E2DAFB9F-EBDF-2043-B6C8-467D735530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3764723F-98AA-354F-B3DF-C0F2017EC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7" name="Oval 18">
                <a:extLst>
                  <a:ext uri="{FF2B5EF4-FFF2-40B4-BE49-F238E27FC236}">
                    <a16:creationId xmlns:a16="http://schemas.microsoft.com/office/drawing/2014/main" id="{1607C995-BEFE-664F-8BA0-BFD3C519D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Oval 19">
                <a:extLst>
                  <a:ext uri="{FF2B5EF4-FFF2-40B4-BE49-F238E27FC236}">
                    <a16:creationId xmlns:a16="http://schemas.microsoft.com/office/drawing/2014/main" id="{49C0891F-6141-EA4A-865A-8342EFB09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Line 20">
                <a:extLst>
                  <a:ext uri="{FF2B5EF4-FFF2-40B4-BE49-F238E27FC236}">
                    <a16:creationId xmlns:a16="http://schemas.microsoft.com/office/drawing/2014/main" id="{0C3A2CAF-2B45-A34C-9CB7-931012FA0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1">
                <a:extLst>
                  <a:ext uri="{FF2B5EF4-FFF2-40B4-BE49-F238E27FC236}">
                    <a16:creationId xmlns:a16="http://schemas.microsoft.com/office/drawing/2014/main" id="{E7831D5C-44F1-6541-A907-25DF7337A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6" name="Group 22">
              <a:extLst>
                <a:ext uri="{FF2B5EF4-FFF2-40B4-BE49-F238E27FC236}">
                  <a16:creationId xmlns:a16="http://schemas.microsoft.com/office/drawing/2014/main" id="{1C5E2B86-C44D-E748-B7B9-B496A6FFA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3" name="Picture 23" descr="bolletje_3D_rood">
                <a:extLst>
                  <a:ext uri="{FF2B5EF4-FFF2-40B4-BE49-F238E27FC236}">
                    <a16:creationId xmlns:a16="http://schemas.microsoft.com/office/drawing/2014/main" id="{2B6DE8C1-2652-704A-8378-C3288CA7B8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4" name="Picture 24" descr="bolletje_3D_geel">
                <a:extLst>
                  <a:ext uri="{FF2B5EF4-FFF2-40B4-BE49-F238E27FC236}">
                    <a16:creationId xmlns:a16="http://schemas.microsoft.com/office/drawing/2014/main" id="{97698EF0-A2EE-6946-8F1A-12E70BCB6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5" name="Picture 25" descr="bolletje_3D_groen">
                <a:extLst>
                  <a:ext uri="{FF2B5EF4-FFF2-40B4-BE49-F238E27FC236}">
                    <a16:creationId xmlns:a16="http://schemas.microsoft.com/office/drawing/2014/main" id="{B3C7CEB1-0C4B-1A46-BC88-E153A79761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6" name="Picture 26" descr="bolletje_3D_groen">
                <a:extLst>
                  <a:ext uri="{FF2B5EF4-FFF2-40B4-BE49-F238E27FC236}">
                    <a16:creationId xmlns:a16="http://schemas.microsoft.com/office/drawing/2014/main" id="{640F59FF-59E0-524D-8A3D-F5FFA3D9E1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A23BC1FB-98AE-8E41-A69B-2B0A7D00E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9" name="Picture 28" descr="bolletje_3D_blauw">
                <a:extLst>
                  <a:ext uri="{FF2B5EF4-FFF2-40B4-BE49-F238E27FC236}">
                    <a16:creationId xmlns:a16="http://schemas.microsoft.com/office/drawing/2014/main" id="{9206A901-7CBE-EC45-B1B8-27C5FFF9D2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40" name="Picture 29" descr="bolletje_3D_geel">
                <a:extLst>
                  <a:ext uri="{FF2B5EF4-FFF2-40B4-BE49-F238E27FC236}">
                    <a16:creationId xmlns:a16="http://schemas.microsoft.com/office/drawing/2014/main" id="{7886169B-1424-794D-AD38-F0469782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41" name="Picture 30" descr="bolletje_3D_geel">
                <a:extLst>
                  <a:ext uri="{FF2B5EF4-FFF2-40B4-BE49-F238E27FC236}">
                    <a16:creationId xmlns:a16="http://schemas.microsoft.com/office/drawing/2014/main" id="{69F033B3-FCFF-0443-8100-EA1371806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31" descr="bolletje_3D_groen">
                <a:extLst>
                  <a:ext uri="{FF2B5EF4-FFF2-40B4-BE49-F238E27FC236}">
                    <a16:creationId xmlns:a16="http://schemas.microsoft.com/office/drawing/2014/main" id="{A3B55199-4517-5441-90B1-87E404577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8" name="Picture 32" descr="bolletje_3D_groen_d">
              <a:extLst>
                <a:ext uri="{FF2B5EF4-FFF2-40B4-BE49-F238E27FC236}">
                  <a16:creationId xmlns:a16="http://schemas.microsoft.com/office/drawing/2014/main" id="{F05726B0-7A42-1942-99CC-496A13F47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9" name="Picture 33" descr="bolletje_3D_geel_u">
              <a:extLst>
                <a:ext uri="{FF2B5EF4-FFF2-40B4-BE49-F238E27FC236}">
                  <a16:creationId xmlns:a16="http://schemas.microsoft.com/office/drawing/2014/main" id="{4A5AE974-CBD1-5043-B5FB-FAA3E46B4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3612F414-7611-D547-A1D8-348A91E3C6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5" name="Oval 35">
                <a:extLst>
                  <a:ext uri="{FF2B5EF4-FFF2-40B4-BE49-F238E27FC236}">
                    <a16:creationId xmlns:a16="http://schemas.microsoft.com/office/drawing/2014/main" id="{175558DC-0C20-604F-B930-D8BFBB4A2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Oval 36">
                <a:extLst>
                  <a:ext uri="{FF2B5EF4-FFF2-40B4-BE49-F238E27FC236}">
                    <a16:creationId xmlns:a16="http://schemas.microsoft.com/office/drawing/2014/main" id="{F89E43BE-BF45-E841-AF50-37FD192D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37">
                <a:extLst>
                  <a:ext uri="{FF2B5EF4-FFF2-40B4-BE49-F238E27FC236}">
                    <a16:creationId xmlns:a16="http://schemas.microsoft.com/office/drawing/2014/main" id="{B65CFD6A-AA23-654A-8712-418B46958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38">
                <a:extLst>
                  <a:ext uri="{FF2B5EF4-FFF2-40B4-BE49-F238E27FC236}">
                    <a16:creationId xmlns:a16="http://schemas.microsoft.com/office/drawing/2014/main" id="{B5469DB9-26A5-A841-805B-5E617142B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21" name="Group 39">
              <a:extLst>
                <a:ext uri="{FF2B5EF4-FFF2-40B4-BE49-F238E27FC236}">
                  <a16:creationId xmlns:a16="http://schemas.microsoft.com/office/drawing/2014/main" id="{51117DBB-49A0-CC42-96BD-0FC6A60E2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31" name="Oval 40">
                <a:extLst>
                  <a:ext uri="{FF2B5EF4-FFF2-40B4-BE49-F238E27FC236}">
                    <a16:creationId xmlns:a16="http://schemas.microsoft.com/office/drawing/2014/main" id="{1E0344E2-BC64-DD4C-BF34-050B4905B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Oval 41">
                <a:extLst>
                  <a:ext uri="{FF2B5EF4-FFF2-40B4-BE49-F238E27FC236}">
                    <a16:creationId xmlns:a16="http://schemas.microsoft.com/office/drawing/2014/main" id="{DCF771CD-64EB-2C4E-98EF-E5C857964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42">
                <a:extLst>
                  <a:ext uri="{FF2B5EF4-FFF2-40B4-BE49-F238E27FC236}">
                    <a16:creationId xmlns:a16="http://schemas.microsoft.com/office/drawing/2014/main" id="{9C73477C-C4A2-5B4A-AA07-42AB813E4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43">
                <a:extLst>
                  <a:ext uri="{FF2B5EF4-FFF2-40B4-BE49-F238E27FC236}">
                    <a16:creationId xmlns:a16="http://schemas.microsoft.com/office/drawing/2014/main" id="{0A67E250-7FFD-B049-A610-ACD651EA3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22" name="Group 44">
              <a:extLst>
                <a:ext uri="{FF2B5EF4-FFF2-40B4-BE49-F238E27FC236}">
                  <a16:creationId xmlns:a16="http://schemas.microsoft.com/office/drawing/2014/main" id="{263240AB-CB87-0C49-B2C8-015DD7877A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7" name="Oval 45">
                <a:extLst>
                  <a:ext uri="{FF2B5EF4-FFF2-40B4-BE49-F238E27FC236}">
                    <a16:creationId xmlns:a16="http://schemas.microsoft.com/office/drawing/2014/main" id="{362648DE-E6F2-3F46-A57E-5E209724A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" name="Oval 46">
                <a:extLst>
                  <a:ext uri="{FF2B5EF4-FFF2-40B4-BE49-F238E27FC236}">
                    <a16:creationId xmlns:a16="http://schemas.microsoft.com/office/drawing/2014/main" id="{AA146F5E-FF0D-6845-BA1C-2645F1ABD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47">
                <a:extLst>
                  <a:ext uri="{FF2B5EF4-FFF2-40B4-BE49-F238E27FC236}">
                    <a16:creationId xmlns:a16="http://schemas.microsoft.com/office/drawing/2014/main" id="{3AB7B7E3-E44B-B04F-A62D-CF38587A3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48">
                <a:extLst>
                  <a:ext uri="{FF2B5EF4-FFF2-40B4-BE49-F238E27FC236}">
                    <a16:creationId xmlns:a16="http://schemas.microsoft.com/office/drawing/2014/main" id="{E1154892-C68D-524E-B8E4-1BCA684A0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</p:grpSp>
        <p:pic>
          <p:nvPicPr>
            <p:cNvPr id="23" name="Picture 49" descr="bolletje_3D_bruin_e">
              <a:extLst>
                <a:ext uri="{FF2B5EF4-FFF2-40B4-BE49-F238E27FC236}">
                  <a16:creationId xmlns:a16="http://schemas.microsoft.com/office/drawing/2014/main" id="{12CDE960-8210-3741-B5C8-241D38796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4" name="Group 50">
              <a:extLst>
                <a:ext uri="{FF2B5EF4-FFF2-40B4-BE49-F238E27FC236}">
                  <a16:creationId xmlns:a16="http://schemas.microsoft.com/office/drawing/2014/main" id="{501E0C95-4ACD-FD43-8D4E-282E113C5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5" name="Picture 51">
                <a:extLst>
                  <a:ext uri="{FF2B5EF4-FFF2-40B4-BE49-F238E27FC236}">
                    <a16:creationId xmlns:a16="http://schemas.microsoft.com/office/drawing/2014/main" id="{431BF427-8115-2346-B743-751714FC99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" name="Picture 52">
                <a:extLst>
                  <a:ext uri="{FF2B5EF4-FFF2-40B4-BE49-F238E27FC236}">
                    <a16:creationId xmlns:a16="http://schemas.microsoft.com/office/drawing/2014/main" id="{5842DED6-6366-5F49-9E36-6DEC2C4F1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59" name="Text Box 56">
            <a:extLst>
              <a:ext uri="{FF2B5EF4-FFF2-40B4-BE49-F238E27FC236}">
                <a16:creationId xmlns:a16="http://schemas.microsoft.com/office/drawing/2014/main" id="{2B5C3305-B08F-2F41-9A4A-950E313AD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FFFFFF"/>
                </a:solidFill>
                <a:latin typeface="Tahoma" pitchFamily="34" charset="0"/>
              </a:rPr>
              <a:t>periodiek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ahoma" pitchFamily="34" charset="0"/>
              </a:rPr>
              <a:t>systeem</a:t>
            </a:r>
            <a:endParaRPr lang="en-US" sz="2000" dirty="0">
              <a:solidFill>
                <a:srgbClr val="FFFFFF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>van Mendeleev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7C4076-6DDF-D34B-BF28-1804B1F9E881}"/>
              </a:ext>
            </a:extLst>
          </p:cNvPr>
          <p:cNvGrpSpPr/>
          <p:nvPr/>
        </p:nvGrpSpPr>
        <p:grpSpPr>
          <a:xfrm>
            <a:off x="4940046" y="1419880"/>
            <a:ext cx="7367678" cy="5377942"/>
            <a:chOff x="5277601" y="1784351"/>
            <a:chExt cx="6858000" cy="48462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BF4A635-D088-974C-B442-EB9DDEA4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5400000">
              <a:off x="6283495" y="778457"/>
              <a:ext cx="4846211" cy="6858000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151BEC9-7A3F-F241-98D5-09DC27052CC9}"/>
                </a:ext>
              </a:extLst>
            </p:cNvPr>
            <p:cNvSpPr/>
            <p:nvPr/>
          </p:nvSpPr>
          <p:spPr bwMode="auto">
            <a:xfrm>
              <a:off x="6307665" y="6489874"/>
              <a:ext cx="4758267" cy="140689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60" name="Picture 59" descr="FrikandelSpeciaal.jpg">
            <a:extLst>
              <a:ext uri="{FF2B5EF4-FFF2-40B4-BE49-F238E27FC236}">
                <a16:creationId xmlns:a16="http://schemas.microsoft.com/office/drawing/2014/main" id="{CF33E23D-86CD-CC4F-8511-5DCE27DCA7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34" y="400582"/>
            <a:ext cx="3461378" cy="1922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BCB4FF6-C629-F74B-B730-11F1733DFA4A}"/>
              </a:ext>
            </a:extLst>
          </p:cNvPr>
          <p:cNvSpPr/>
          <p:nvPr/>
        </p:nvSpPr>
        <p:spPr bwMode="auto">
          <a:xfrm flipV="1">
            <a:off x="8032315" y="3732904"/>
            <a:ext cx="107945" cy="45719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2BD444-3E3D-2D47-BB65-D43E0BDD5848}"/>
              </a:ext>
            </a:extLst>
          </p:cNvPr>
          <p:cNvCxnSpPr>
            <a:cxnSpLocks/>
            <a:stCxn id="65" idx="1"/>
          </p:cNvCxnSpPr>
          <p:nvPr/>
        </p:nvCxnSpPr>
        <p:spPr bwMode="auto">
          <a:xfrm flipV="1">
            <a:off x="8032315" y="389827"/>
            <a:ext cx="531719" cy="3365936"/>
          </a:xfrm>
          <a:prstGeom prst="line">
            <a:avLst/>
          </a:prstGeom>
          <a:solidFill>
            <a:srgbClr val="FFFF99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59D24E9-5C7B-F843-AA0F-67881F8E6DD4}"/>
              </a:ext>
            </a:extLst>
          </p:cNvPr>
          <p:cNvCxnSpPr>
            <a:cxnSpLocks/>
          </p:cNvCxnSpPr>
          <p:nvPr/>
        </p:nvCxnSpPr>
        <p:spPr bwMode="auto">
          <a:xfrm flipV="1">
            <a:off x="8140260" y="2311905"/>
            <a:ext cx="3892227" cy="1466718"/>
          </a:xfrm>
          <a:prstGeom prst="line">
            <a:avLst/>
          </a:prstGeom>
          <a:solidFill>
            <a:srgbClr val="FFFF99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AutoShape 54">
            <a:extLst>
              <a:ext uri="{FF2B5EF4-FFF2-40B4-BE49-F238E27FC236}">
                <a16:creationId xmlns:a16="http://schemas.microsoft.com/office/drawing/2014/main" id="{F1C80078-B7AE-AB44-B365-69320FCBD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535" y="234832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6" name="AutoShape 54">
            <a:extLst>
              <a:ext uri="{FF2B5EF4-FFF2-40B4-BE49-F238E27FC236}">
                <a16:creationId xmlns:a16="http://schemas.microsoft.com/office/drawing/2014/main" id="{E1E4A195-6B80-FC42-825E-9BDFF43390C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118242" y="3883859"/>
            <a:ext cx="304801" cy="714057"/>
          </a:xfrm>
          <a:prstGeom prst="downArrow">
            <a:avLst>
              <a:gd name="adj1" fmla="val 50000"/>
              <a:gd name="adj2" fmla="val 72581"/>
            </a:avLst>
          </a:prstGeom>
          <a:solidFill>
            <a:schemeClr val="bg1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8CB074-4385-A14B-9F4A-2CF3EFAF9A43}"/>
              </a:ext>
            </a:extLst>
          </p:cNvPr>
          <p:cNvSpPr txBox="1"/>
          <p:nvPr/>
        </p:nvSpPr>
        <p:spPr>
          <a:xfrm>
            <a:off x="8633855" y="357149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Zelfs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…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B2EE0B-F56A-9F41-9E76-7F7A2D145306}"/>
              </a:ext>
            </a:extLst>
          </p:cNvPr>
          <p:cNvSpPr txBox="1"/>
          <p:nvPr/>
        </p:nvSpPr>
        <p:spPr>
          <a:xfrm>
            <a:off x="4007317" y="173485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quarks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93C83E-4C9B-E84F-9668-56784FE330F5}"/>
              </a:ext>
            </a:extLst>
          </p:cNvPr>
          <p:cNvSpPr txBox="1"/>
          <p:nvPr/>
        </p:nvSpPr>
        <p:spPr>
          <a:xfrm>
            <a:off x="734978" y="2631582"/>
            <a:ext cx="100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F1FB9B-A9C4-B94A-BC0C-DDA8CBB78653}"/>
              </a:ext>
            </a:extLst>
          </p:cNvPr>
          <p:cNvSpPr txBox="1"/>
          <p:nvPr/>
        </p:nvSpPr>
        <p:spPr>
          <a:xfrm>
            <a:off x="1601827" y="8300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atoom</a:t>
            </a:r>
          </a:p>
        </p:txBody>
      </p:sp>
    </p:spTree>
    <p:extLst>
      <p:ext uri="{BB962C8B-B14F-4D97-AF65-F5344CB8AC3E}">
        <p14:creationId xmlns:p14="http://schemas.microsoft.com/office/powerpoint/2010/main" val="2869631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7" grpId="0"/>
      <p:bldP spid="68" grpId="0"/>
      <p:bldP spid="70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</a:t>
            </a:r>
            <a:r>
              <a:rPr lang="en-US" dirty="0" err="1">
                <a:solidFill>
                  <a:srgbClr val="66FFFF"/>
                </a:solidFill>
              </a:rPr>
              <a:t>relativistische</a:t>
            </a:r>
            <a:r>
              <a:rPr lang="en-US" dirty="0">
                <a:solidFill>
                  <a:srgbClr val="66FFFF"/>
                </a:solidFill>
              </a:rPr>
              <a:t> quantum </a:t>
            </a:r>
            <a:r>
              <a:rPr lang="en-US" dirty="0" err="1">
                <a:solidFill>
                  <a:srgbClr val="66FFFF"/>
                </a:solidFill>
              </a:rPr>
              <a:t>theorie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Voorspelling</a:t>
            </a:r>
            <a:r>
              <a:rPr lang="en-US" dirty="0">
                <a:solidFill>
                  <a:srgbClr val="66FFFF"/>
                </a:solidFill>
              </a:rPr>
              <a:t>: </a:t>
            </a:r>
            <a:r>
              <a:rPr lang="en-US" i="1" dirty="0" err="1">
                <a:solidFill>
                  <a:srgbClr val="FFFF00"/>
                </a:solidFill>
              </a:rPr>
              <a:t>voor</a:t>
            </a:r>
            <a:r>
              <a:rPr lang="en-US" i="1" dirty="0">
                <a:solidFill>
                  <a:srgbClr val="FFFF00"/>
                </a:solidFill>
              </a:rPr>
              <a:t> elk type 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bestaat</a:t>
            </a:r>
            <a:r>
              <a:rPr lang="en-US" i="1" dirty="0">
                <a:solidFill>
                  <a:srgbClr val="FFFF00"/>
                </a:solidFill>
              </a:rPr>
              <a:t> er </a:t>
            </a:r>
            <a:r>
              <a:rPr lang="en-US" i="1" dirty="0" err="1">
                <a:solidFill>
                  <a:srgbClr val="FFFF00"/>
                </a:solidFill>
              </a:rPr>
              <a:t>een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identiek</a:t>
            </a:r>
            <a:r>
              <a:rPr lang="en-US" i="1" dirty="0">
                <a:solidFill>
                  <a:srgbClr val="FFFF00"/>
                </a:solidFill>
              </a:rPr>
              <a:t> anti-</a:t>
            </a:r>
            <a:r>
              <a:rPr lang="en-US" i="1" dirty="0" err="1">
                <a:solidFill>
                  <a:srgbClr val="FFFF00"/>
                </a:solidFill>
              </a:rPr>
              <a:t>deelje</a:t>
            </a:r>
            <a:r>
              <a:rPr lang="en-US" i="1" dirty="0">
                <a:solidFill>
                  <a:srgbClr val="FFFF00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</a:t>
            </a:r>
            <a:r>
              <a:rPr lang="en-US" dirty="0" err="1">
                <a:solidFill>
                  <a:srgbClr val="66FFFF"/>
                </a:solidFill>
              </a:rPr>
              <a:t>ontdekt</a:t>
            </a:r>
            <a:r>
              <a:rPr lang="en-US" dirty="0">
                <a:solidFill>
                  <a:srgbClr val="66FFFF"/>
                </a:solidFill>
              </a:rPr>
              <a:t> het anti-</a:t>
            </a:r>
            <a:r>
              <a:rPr lang="en-US" dirty="0" err="1">
                <a:solidFill>
                  <a:srgbClr val="66FFFF"/>
                </a:solidFill>
              </a:rPr>
              <a:t>elektron</a:t>
            </a:r>
            <a:endParaRPr lang="en-US" dirty="0">
              <a:solidFill>
                <a:srgbClr val="66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70162" y="1026550"/>
            <a:ext cx="4166985" cy="4518990"/>
            <a:chOff x="3168" y="624"/>
            <a:chExt cx="2160" cy="192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85" cy="1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352"/>
              <a:ext cx="844" cy="19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Carl Anderson</a:t>
            </a:r>
          </a:p>
        </p:txBody>
      </p:sp>
    </p:spTree>
    <p:extLst>
      <p:ext uri="{BB962C8B-B14F-4D97-AF65-F5344CB8AC3E}">
        <p14:creationId xmlns:p14="http://schemas.microsoft.com/office/powerpoint/2010/main" val="3483093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2041" y="538364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Waterstof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7015" y="5383643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Antiwaterstof</a:t>
            </a:r>
            <a:r>
              <a:rPr lang="en-US" sz="2400" dirty="0">
                <a:solidFill>
                  <a:srgbClr val="D4F6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D4F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441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4748162" y="1857511"/>
            <a:ext cx="2981916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Antimaterie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bestaat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echt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0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1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51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Zoervle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50" y="2068512"/>
            <a:ext cx="7732727" cy="3624715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4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5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7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4748162" y="1857511"/>
            <a:ext cx="2981916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Antimaterie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bestaat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echt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</a:t>
            </a:r>
          </a:p>
        </p:txBody>
      </p:sp>
      <p:pic>
        <p:nvPicPr>
          <p:cNvPr id="15" name="Picture 14" descr="Zoervleis.jpg">
            <a:extLst>
              <a:ext uri="{FF2B5EF4-FFF2-40B4-BE49-F238E27FC236}">
                <a16:creationId xmlns:a16="http://schemas.microsoft.com/office/drawing/2014/main" id="{77B6F4CD-CF74-2D4F-9B80-EC9BB8B9D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50" y="2220912"/>
            <a:ext cx="7732727" cy="3624715"/>
          </a:xfrm>
          <a:prstGeom prst="rect">
            <a:avLst/>
          </a:prstGeom>
          <a:ln w="25400">
            <a:solidFill>
              <a:srgbClr val="3366FF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7036E1-D1DF-4741-888D-3787ECEE7FA7}"/>
              </a:ext>
            </a:extLst>
          </p:cNvPr>
          <p:cNvSpPr txBox="1"/>
          <p:nvPr/>
        </p:nvSpPr>
        <p:spPr>
          <a:xfrm>
            <a:off x="2405871" y="2327341"/>
            <a:ext cx="1753493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FFFF"/>
                </a:solidFill>
              </a:rPr>
              <a:t>Verder</a:t>
            </a:r>
            <a:r>
              <a:rPr lang="en-US" dirty="0">
                <a:solidFill>
                  <a:srgbClr val="00FFFF"/>
                </a:solidFill>
              </a:rPr>
              <a:t> </a:t>
            </a:r>
            <a:r>
              <a:rPr lang="en-US" dirty="0" err="1">
                <a:solidFill>
                  <a:srgbClr val="00FFFF"/>
                </a:solidFill>
              </a:rPr>
              <a:t>bewijs</a:t>
            </a:r>
            <a:r>
              <a:rPr lang="mr-IN" dirty="0">
                <a:solidFill>
                  <a:srgbClr val="00FFFF"/>
                </a:solidFill>
              </a:rPr>
              <a:t>…</a:t>
            </a:r>
            <a:endParaRPr 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030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12756</TotalTime>
  <Words>1817</Words>
  <Application>Microsoft Macintosh PowerPoint</Application>
  <PresentationFormat>Widescreen</PresentationFormat>
  <Paragraphs>460</Paragraphs>
  <Slides>49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Arial</vt:lpstr>
      <vt:lpstr>Arial Hebrew Light</vt:lpstr>
      <vt:lpstr>Calibri</vt:lpstr>
      <vt:lpstr>Calibri Light</vt:lpstr>
      <vt:lpstr>Cambria Math</vt:lpstr>
      <vt:lpstr>CG Times</vt:lpstr>
      <vt:lpstr>Chalkduster</vt:lpstr>
      <vt:lpstr>Helvetica Neue Light</vt:lpstr>
      <vt:lpstr>Symbol</vt:lpstr>
      <vt:lpstr>Tahoma</vt:lpstr>
      <vt:lpstr>Times New Roman</vt:lpstr>
      <vt:lpstr>Wingdings</vt:lpstr>
      <vt:lpstr>1_Office Theme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11_Default Design</vt:lpstr>
      <vt:lpstr>Waarom bestaat er iets in plaats van niets?</vt:lpstr>
      <vt:lpstr>Waarom bestaat er iets in plaats van niets?</vt:lpstr>
      <vt:lpstr>Materie en Antimaterie  </vt:lpstr>
      <vt:lpstr>Bouwstenen van materie</vt:lpstr>
      <vt:lpstr>Bouwstenen van materie</vt:lpstr>
      <vt:lpstr>Paul Dirac en antimaterie</vt:lpstr>
      <vt:lpstr>Antimaterie</vt:lpstr>
      <vt:lpstr>Het ATHENA experiment op CERN</vt:lpstr>
      <vt:lpstr>Het ATHENA experiment op CERN</vt:lpstr>
      <vt:lpstr>Een wereld van materie en …</vt:lpstr>
      <vt:lpstr>PowerPoint Presentation</vt:lpstr>
      <vt:lpstr>Albert Einstein: Energie = materie + antimaterie</vt:lpstr>
      <vt:lpstr>Albert Einstein: Energie = materie + antimaterie</vt:lpstr>
      <vt:lpstr>Vroege Universum: waar is de antimaterie heen?</vt:lpstr>
      <vt:lpstr>Deeltjes &amp; CERN  </vt:lpstr>
      <vt:lpstr>CERN: Deeltjes Fysica lab</vt:lpstr>
      <vt:lpstr>Bouw van de Atlas detector</vt:lpstr>
      <vt:lpstr>“Ondergrondse kathedraal”</vt:lpstr>
      <vt:lpstr>PowerPoint Presentation</vt:lpstr>
      <vt:lpstr>PowerPoint Presentation</vt:lpstr>
      <vt:lpstr>PowerPoint Presentation</vt:lpstr>
      <vt:lpstr> De Elementaire Deeltjes</vt:lpstr>
      <vt:lpstr> De Elementaire Deeltjes</vt:lpstr>
      <vt:lpstr> De Elementaire Deeltjes</vt:lpstr>
      <vt:lpstr>Krachten: “Standaard Model”  </vt:lpstr>
      <vt:lpstr>Vier fundamentele natuurkrachten</vt:lpstr>
      <vt:lpstr>Vier fundamentele natuurkrachten</vt:lpstr>
      <vt:lpstr>Vier fundamentele natuurkrachten</vt:lpstr>
      <vt:lpstr>Zijn krachten identiek voor materie and antimaterie? </vt:lpstr>
      <vt:lpstr>   LHCB experiment: vervallen van B deeltjes</vt:lpstr>
      <vt:lpstr>   LHCb Detector: B-particles</vt:lpstr>
      <vt:lpstr>B-vervalsproces:  materie vs antimaterie </vt:lpstr>
      <vt:lpstr>B-vervalsproces:  materie vs antimaterie </vt:lpstr>
      <vt:lpstr>PowerPoint Presentation</vt:lpstr>
      <vt:lpstr>PowerPoint Presentation</vt:lpstr>
      <vt:lpstr>Non-Universaliteit: een vijfde kracht? </vt:lpstr>
      <vt:lpstr>   LHCb: Vervallen B-deeltjs hetzelfde naar elektronen en naar muonen? </vt:lpstr>
      <vt:lpstr>   LHCb: Vervallen B-deeltjs hetzelfde naar elektronen en naar muonen? </vt:lpstr>
      <vt:lpstr>   23 Maart 2021: Krantenkoppen… “voorzichtige opwinding” </vt:lpstr>
      <vt:lpstr>PowerPoint Presentation</vt:lpstr>
      <vt:lpstr>Toekomst: “Cirkels en Driehoeken”</vt:lpstr>
      <vt:lpstr>Toekomst: “Cirkels en Driehoeken”</vt:lpstr>
      <vt:lpstr>4 Forces of the Universe</vt:lpstr>
      <vt:lpstr>             Elektron                                       Muon</vt:lpstr>
      <vt:lpstr>   23 maart 2021: Nikhef en LHCb/CERN publieke website</vt:lpstr>
      <vt:lpstr>   A story on darts and penguins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818</cp:revision>
  <cp:lastPrinted>2021-01-20T08:03:16Z</cp:lastPrinted>
  <dcterms:created xsi:type="dcterms:W3CDTF">2018-08-16T13:53:51Z</dcterms:created>
  <dcterms:modified xsi:type="dcterms:W3CDTF">2021-09-04T09:13:26Z</dcterms:modified>
</cp:coreProperties>
</file>