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21" r:id="rId2"/>
    <p:sldMasterId id="2147483780" r:id="rId3"/>
    <p:sldMasterId id="2147483799" r:id="rId4"/>
    <p:sldMasterId id="2147483812" r:id="rId5"/>
    <p:sldMasterId id="2147483856" r:id="rId6"/>
    <p:sldMasterId id="2147483875" r:id="rId7"/>
    <p:sldMasterId id="2147483888" r:id="rId8"/>
  </p:sldMasterIdLst>
  <p:notesMasterIdLst>
    <p:notesMasterId r:id="rId58"/>
  </p:notesMasterIdLst>
  <p:sldIdLst>
    <p:sldId id="2408" r:id="rId9"/>
    <p:sldId id="2376" r:id="rId10"/>
    <p:sldId id="2327" r:id="rId11"/>
    <p:sldId id="2100" r:id="rId12"/>
    <p:sldId id="2232" r:id="rId13"/>
    <p:sldId id="2354" r:id="rId14"/>
    <p:sldId id="2271" r:id="rId15"/>
    <p:sldId id="2252" r:id="rId16"/>
    <p:sldId id="2419" r:id="rId17"/>
    <p:sldId id="2331" r:id="rId18"/>
    <p:sldId id="2330" r:id="rId19"/>
    <p:sldId id="2471" r:id="rId20"/>
    <p:sldId id="2474" r:id="rId21"/>
    <p:sldId id="2326" r:id="rId22"/>
    <p:sldId id="2401" r:id="rId23"/>
    <p:sldId id="2363" r:id="rId24"/>
    <p:sldId id="2364" r:id="rId25"/>
    <p:sldId id="642" r:id="rId26"/>
    <p:sldId id="2265" r:id="rId27"/>
    <p:sldId id="2371" r:id="rId28"/>
    <p:sldId id="2373" r:id="rId29"/>
    <p:sldId id="2258" r:id="rId30"/>
    <p:sldId id="2362" r:id="rId31"/>
    <p:sldId id="2475" r:id="rId32"/>
    <p:sldId id="2355" r:id="rId33"/>
    <p:sldId id="2266" r:id="rId34"/>
    <p:sldId id="2476" r:id="rId35"/>
    <p:sldId id="2477" r:id="rId36"/>
    <p:sldId id="2378" r:id="rId37"/>
    <p:sldId id="2384" r:id="rId38"/>
    <p:sldId id="2481" r:id="rId39"/>
    <p:sldId id="2392" r:id="rId40"/>
    <p:sldId id="2405" r:id="rId41"/>
    <p:sldId id="2288" r:id="rId42"/>
    <p:sldId id="2407" r:id="rId43"/>
    <p:sldId id="2394" r:id="rId44"/>
    <p:sldId id="2456" r:id="rId45"/>
    <p:sldId id="2460" r:id="rId46"/>
    <p:sldId id="2479" r:id="rId47"/>
    <p:sldId id="2398" r:id="rId48"/>
    <p:sldId id="2462" r:id="rId49"/>
    <p:sldId id="2469" r:id="rId50"/>
    <p:sldId id="2480" r:id="rId51"/>
    <p:sldId id="2295" r:id="rId52"/>
    <p:sldId id="2296" r:id="rId53"/>
    <p:sldId id="2389" r:id="rId54"/>
    <p:sldId id="2304" r:id="rId55"/>
    <p:sldId id="2280" r:id="rId56"/>
    <p:sldId id="2281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el Merk" initials="MM" lastIdx="1" clrIdx="0">
    <p:extLst>
      <p:ext uri="{19B8F6BF-5375-455C-9EA6-DF929625EA0E}">
        <p15:presenceInfo xmlns:p15="http://schemas.microsoft.com/office/powerpoint/2012/main" userId="b9752986f656f3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93FF"/>
    <a:srgbClr val="7BFF96"/>
    <a:srgbClr val="3366FF"/>
    <a:srgbClr val="8DCDFF"/>
    <a:srgbClr val="FFFF99"/>
    <a:srgbClr val="D9DBFF"/>
    <a:srgbClr val="80FFCE"/>
    <a:srgbClr val="125AFF"/>
    <a:srgbClr val="CC00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3"/>
    <p:restoredTop sz="94766"/>
  </p:normalViewPr>
  <p:slideViewPr>
    <p:cSldViewPr snapToGrid="0" snapToObjects="1">
      <p:cViewPr varScale="1">
        <p:scale>
          <a:sx n="87" d="100"/>
          <a:sy n="87" d="100"/>
        </p:scale>
        <p:origin x="208" y="800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commentAuthors" Target="commentAuthor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9/4/21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411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idee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van de </a:t>
            </a:r>
            <a:r>
              <a:rPr lang="en-US" dirty="0" err="1"/>
              <a:t>omvang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</a:t>
            </a:r>
            <a:r>
              <a:rPr lang="en-US" baseline="0" dirty="0"/>
              <a:t> experiment is </a:t>
            </a:r>
            <a:r>
              <a:rPr lang="en-US" baseline="0" dirty="0" err="1"/>
              <a:t>hier</a:t>
            </a:r>
            <a:r>
              <a:rPr lang="en-US" baseline="0" dirty="0"/>
              <a:t> de </a:t>
            </a:r>
            <a:r>
              <a:rPr lang="en-US" baseline="0" dirty="0" err="1"/>
              <a:t>vergelijking</a:t>
            </a:r>
            <a:r>
              <a:rPr lang="en-US" baseline="0" dirty="0"/>
              <a:t> met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bekend</a:t>
            </a:r>
            <a:r>
              <a:rPr lang="en-US" baseline="0" dirty="0"/>
              <a:t> </a:t>
            </a:r>
            <a:r>
              <a:rPr lang="en-US" baseline="0" dirty="0" err="1"/>
              <a:t>gebouw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636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E08CDE-0051-4444-B88A-CEDA6CF5DD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Neutrino: Cowan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Reines</a:t>
            </a:r>
            <a:r>
              <a:rPr lang="en-US" baseline="0" dirty="0"/>
              <a:t> met </a:t>
            </a:r>
            <a:r>
              <a:rPr lang="en-US" baseline="0" dirty="0" err="1"/>
              <a:t>reaktor</a:t>
            </a:r>
            <a:r>
              <a:rPr lang="en-US" baseline="0" dirty="0"/>
              <a:t> antineutrino’s. </a:t>
            </a:r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nog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baseline="0" dirty="0"/>
              <a:t> e</a:t>
            </a:r>
            <a:r>
              <a:rPr lang="en-US" dirty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/>
              <a:t>vanaf</a:t>
            </a:r>
            <a:r>
              <a:rPr lang="en-US" dirty="0"/>
              <a:t> 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/>
              <a:t>. 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voorbeeld</a:t>
            </a:r>
            <a:r>
              <a:rPr lang="en-US" baseline="0" dirty="0"/>
              <a:t> van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weergave</a:t>
            </a:r>
            <a:r>
              <a:rPr lang="en-US" baseline="0" dirty="0"/>
              <a:t> van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gebeurtenis</a:t>
            </a:r>
            <a:r>
              <a:rPr lang="en-US" baseline="0" dirty="0"/>
              <a:t> </a:t>
            </a:r>
            <a:r>
              <a:rPr lang="en-US" baseline="0" dirty="0" err="1"/>
              <a:t>uit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experiment </a:t>
            </a:r>
            <a:r>
              <a:rPr lang="en-US" baseline="0" dirty="0" err="1"/>
              <a:t>uit</a:t>
            </a:r>
            <a:r>
              <a:rPr lang="en-US" baseline="0" dirty="0"/>
              <a:t> de 90-er </a:t>
            </a:r>
            <a:r>
              <a:rPr lang="en-US" baseline="0" dirty="0" err="1"/>
              <a:t>jaren</a:t>
            </a:r>
            <a:r>
              <a:rPr lang="en-US" baseline="0" dirty="0"/>
              <a:t> van de </a:t>
            </a:r>
            <a:r>
              <a:rPr lang="en-US" baseline="0" dirty="0" err="1"/>
              <a:t>vorige</a:t>
            </a:r>
            <a:r>
              <a:rPr lang="en-US" baseline="0" dirty="0"/>
              <a:t> </a:t>
            </a:r>
            <a:r>
              <a:rPr lang="en-US" baseline="0" dirty="0" err="1"/>
              <a:t>eeuw</a:t>
            </a:r>
            <a:r>
              <a:rPr lang="en-US" baseline="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33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F5FB06-0091-466E-ADE9-C8C12A0297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/>
              <a:t>. </a:t>
            </a:r>
            <a:r>
              <a:rPr lang="en-US" dirty="0" err="1"/>
              <a:t>Gelijke</a:t>
            </a:r>
            <a:r>
              <a:rPr lang="en-US" baseline="0" dirty="0"/>
              <a:t> </a:t>
            </a:r>
            <a:r>
              <a:rPr lang="en-US" baseline="0" dirty="0" err="1"/>
              <a:t>massa</a:t>
            </a:r>
            <a:r>
              <a:rPr lang="en-US" baseline="0" dirty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34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F5FB06-0091-466E-ADE9-C8C12A0297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/>
              <a:t>. </a:t>
            </a:r>
            <a:r>
              <a:rPr lang="en-US" dirty="0" err="1"/>
              <a:t>Gelijke</a:t>
            </a:r>
            <a:r>
              <a:rPr lang="en-US" baseline="0" dirty="0"/>
              <a:t> </a:t>
            </a:r>
            <a:r>
              <a:rPr lang="en-US" baseline="0" dirty="0" err="1"/>
              <a:t>massa</a:t>
            </a:r>
            <a:r>
              <a:rPr lang="en-US" baseline="0" dirty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5053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246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20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622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2211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7959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972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046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0178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75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5036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0086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9741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6251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9019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0939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8547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604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6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  <a:p>
            <a:r>
              <a:rPr lang="en-NL" dirty="0"/>
              <a:t>Unexpected since people were searching for the pion (found in 1947): Yukawa’s mediator of the strong force. </a:t>
            </a:r>
          </a:p>
          <a:p>
            <a:endParaRPr lang="en-NL" dirty="0"/>
          </a:p>
          <a:p>
            <a:r>
              <a:rPr lang="en-NL" dirty="0"/>
              <a:t>Isidor Rabi: “Who ordered that?”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9353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Big Bang Theory: Sheldon</a:t>
            </a:r>
            <a:r>
              <a:rPr lang="en-US" baseline="0" dirty="0"/>
              <a:t> and Penny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8AE16E-A1F3-1148-AFEA-418A92063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634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70AA83-0691-413C-8CAD-725A69615736}" type="slidenum">
              <a:rPr lang="en-US"/>
              <a:pPr/>
              <a:t>6</a:t>
            </a:fld>
            <a:endParaRPr lang="en-US"/>
          </a:p>
        </p:txBody>
      </p:sp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elem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De </a:t>
            </a:r>
            <a:r>
              <a:rPr lang="en-US" dirty="0" err="1"/>
              <a:t>briljante</a:t>
            </a:r>
            <a:r>
              <a:rPr lang="en-US" dirty="0"/>
              <a:t> </a:t>
            </a:r>
            <a:r>
              <a:rPr lang="en-US" dirty="0" err="1"/>
              <a:t>theoretische</a:t>
            </a:r>
            <a:r>
              <a:rPr lang="en-US" dirty="0"/>
              <a:t> </a:t>
            </a:r>
            <a:r>
              <a:rPr lang="en-US" dirty="0" err="1"/>
              <a:t>natuurkundige</a:t>
            </a:r>
            <a:r>
              <a:rPr lang="en-US" dirty="0"/>
              <a:t> Paul Dirac </a:t>
            </a:r>
            <a:r>
              <a:rPr lang="en-US" dirty="0" err="1"/>
              <a:t>heeft</a:t>
            </a:r>
            <a:r>
              <a:rPr lang="en-US" dirty="0"/>
              <a:t> in het begin van de </a:t>
            </a:r>
            <a:r>
              <a:rPr lang="en-US" dirty="0" err="1"/>
              <a:t>vorige</a:t>
            </a:r>
            <a:r>
              <a:rPr lang="en-US" dirty="0"/>
              <a:t> </a:t>
            </a:r>
            <a:r>
              <a:rPr lang="en-US" dirty="0" err="1"/>
              <a:t>eeuw</a:t>
            </a:r>
            <a:r>
              <a:rPr lang="en-US" dirty="0"/>
              <a:t> de </a:t>
            </a:r>
            <a:r>
              <a:rPr lang="en-US" dirty="0" err="1"/>
              <a:t>relativiteits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 van Einstein en de quantum </a:t>
            </a:r>
            <a:r>
              <a:rPr lang="en-US" dirty="0" err="1"/>
              <a:t>mechanica</a:t>
            </a:r>
            <a:r>
              <a:rPr lang="en-US" dirty="0"/>
              <a:t> </a:t>
            </a:r>
            <a:r>
              <a:rPr lang="en-US" dirty="0" err="1"/>
              <a:t>gekombineed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. Het </a:t>
            </a:r>
            <a:r>
              <a:rPr lang="en-US" dirty="0" err="1"/>
              <a:t>bijzondere</a:t>
            </a:r>
            <a:r>
              <a:rPr lang="en-US" dirty="0"/>
              <a:t> was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hij</a:t>
            </a:r>
            <a:r>
              <a:rPr lang="en-US" dirty="0"/>
              <a:t> </a:t>
            </a:r>
            <a:r>
              <a:rPr lang="en-US" dirty="0" err="1"/>
              <a:t>daarbij</a:t>
            </a:r>
            <a:r>
              <a:rPr lang="en-US" dirty="0"/>
              <a:t> </a:t>
            </a:r>
            <a:r>
              <a:rPr lang="en-US" dirty="0" err="1"/>
              <a:t>voorspelde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alk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anti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zou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bestaan</a:t>
            </a:r>
            <a:r>
              <a:rPr lang="en-US" dirty="0"/>
              <a:t>.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beroemde</a:t>
            </a:r>
            <a:r>
              <a:rPr lang="en-US" dirty="0"/>
              <a:t> </a:t>
            </a:r>
            <a:r>
              <a:rPr lang="en-US" dirty="0" err="1"/>
              <a:t>formule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op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 in Westminster abbey in London.</a:t>
            </a:r>
          </a:p>
        </p:txBody>
      </p:sp>
    </p:spTree>
    <p:extLst>
      <p:ext uri="{BB962C8B-B14F-4D97-AF65-F5344CB8AC3E}">
        <p14:creationId xmlns:p14="http://schemas.microsoft.com/office/powerpoint/2010/main" val="3965264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8FCF6-C628-40E9-9ED1-CC5BBD00A7B5}" type="slidenum">
              <a:rPr lang="en-US"/>
              <a:pPr/>
              <a:t>8</a:t>
            </a:fld>
            <a:endParaRPr lang="en-US"/>
          </a:p>
        </p:txBody>
      </p:sp>
      <p:sp>
        <p:nvSpPr>
          <p:cNvPr id="88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hoe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</a:t>
            </a:r>
            <a:r>
              <a:rPr lang="en-US" dirty="0"/>
              <a:t> experiment in CERN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plaatsvind</a:t>
            </a:r>
            <a:r>
              <a:rPr lang="en-US" dirty="0"/>
              <a:t>… (</a:t>
            </a:r>
            <a:r>
              <a:rPr lang="en-US" dirty="0" err="1"/>
              <a:t>misschien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geheel</a:t>
            </a:r>
            <a:r>
              <a:rPr lang="en-US" dirty="0"/>
              <a:t> </a:t>
            </a:r>
            <a:r>
              <a:rPr lang="en-US" dirty="0" err="1"/>
              <a:t>volgens</a:t>
            </a:r>
            <a:r>
              <a:rPr lang="en-US" dirty="0"/>
              <a:t> de </a:t>
            </a:r>
            <a:r>
              <a:rPr lang="en-US" dirty="0" err="1"/>
              <a:t>huidige</a:t>
            </a:r>
            <a:r>
              <a:rPr lang="en-US" dirty="0"/>
              <a:t> </a:t>
            </a:r>
            <a:r>
              <a:rPr lang="en-US" dirty="0" err="1"/>
              <a:t>arbo</a:t>
            </a:r>
            <a:r>
              <a:rPr lang="en-US" dirty="0"/>
              <a:t> </a:t>
            </a:r>
            <a:r>
              <a:rPr lang="en-US" dirty="0" err="1"/>
              <a:t>richtlijnen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werkomstandigheden</a:t>
            </a:r>
            <a:r>
              <a:rPr lang="en-US" dirty="0"/>
              <a:t>). </a:t>
            </a:r>
            <a:r>
              <a:rPr lang="en-US" dirty="0" err="1"/>
              <a:t>Bij</a:t>
            </a:r>
            <a:r>
              <a:rPr lang="en-US" dirty="0"/>
              <a:t> het </a:t>
            </a:r>
            <a:r>
              <a:rPr lang="en-US" dirty="0" err="1"/>
              <a:t>analyseren</a:t>
            </a:r>
            <a:r>
              <a:rPr lang="en-US" dirty="0"/>
              <a:t> van de </a:t>
            </a:r>
            <a:r>
              <a:rPr lang="en-US" dirty="0" err="1"/>
              <a:t>meetresultaten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discussie</a:t>
            </a:r>
            <a:r>
              <a:rPr lang="en-US" dirty="0"/>
              <a:t> </a:t>
            </a:r>
            <a:r>
              <a:rPr lang="en-US" dirty="0" err="1"/>
              <a:t>voordat</a:t>
            </a:r>
            <a:r>
              <a:rPr lang="en-US" dirty="0"/>
              <a:t> men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realiseerde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anti-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.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leidt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tot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feestje</a:t>
            </a:r>
            <a:r>
              <a:rPr lang="en-US" dirty="0"/>
              <a:t>!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lijken</a:t>
            </a:r>
            <a:r>
              <a:rPr lang="en-US" dirty="0"/>
              <a:t> </a:t>
            </a:r>
            <a:r>
              <a:rPr lang="en-US" dirty="0" err="1"/>
              <a:t>soms</a:t>
            </a:r>
            <a:r>
              <a:rPr lang="en-US" dirty="0"/>
              <a:t> net </a:t>
            </a:r>
            <a:r>
              <a:rPr lang="en-US" dirty="0" err="1"/>
              <a:t>mensen</a:t>
            </a:r>
            <a:r>
              <a:rPr lang="en-US" dirty="0"/>
              <a:t>!</a:t>
            </a:r>
          </a:p>
          <a:p>
            <a:r>
              <a:rPr lang="en-US" dirty="0" err="1"/>
              <a:t>p</a:t>
            </a:r>
            <a:r>
              <a:rPr lang="en-US" dirty="0"/>
              <a:t>+ </a:t>
            </a:r>
            <a:r>
              <a:rPr lang="en-US" dirty="0" err="1"/>
              <a:t>p</a:t>
            </a:r>
            <a:r>
              <a:rPr lang="en-US" dirty="0"/>
              <a:t>-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pi+pi-pi+pi</a:t>
            </a:r>
            <a:r>
              <a:rPr lang="en-US" dirty="0">
                <a:sym typeface="Wingdings"/>
              </a:rPr>
              <a:t>- (</a:t>
            </a:r>
            <a:r>
              <a:rPr lang="en-US" dirty="0" err="1">
                <a:sym typeface="Wingdings"/>
              </a:rPr>
              <a:t>geel</a:t>
            </a:r>
            <a:r>
              <a:rPr lang="en-US" dirty="0">
                <a:sym typeface="Wingdings"/>
              </a:rPr>
              <a:t>)  en </a:t>
            </a:r>
            <a:r>
              <a:rPr lang="en-US" dirty="0" err="1">
                <a:sym typeface="Wingdings"/>
              </a:rPr>
              <a:t>e+e</a:t>
            </a:r>
            <a:r>
              <a:rPr lang="en-US" dirty="0">
                <a:sym typeface="Wingdings"/>
              </a:rPr>
              <a:t>- </a:t>
            </a:r>
            <a:r>
              <a:rPr lang="en-US" dirty="0" err="1">
                <a:sym typeface="Wingdings"/>
              </a:rPr>
              <a:t>gamma</a:t>
            </a:r>
            <a:r>
              <a:rPr lang="en-US" dirty="0">
                <a:sym typeface="Wingdings"/>
              </a:rPr>
              <a:t> gamma (rood)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328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8FCF6-C628-40E9-9ED1-CC5BBD00A7B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hoe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</a:t>
            </a:r>
            <a:r>
              <a:rPr lang="en-US" dirty="0"/>
              <a:t> experiment in CERN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plaatsvind</a:t>
            </a:r>
            <a:r>
              <a:rPr lang="en-US" dirty="0"/>
              <a:t>… (</a:t>
            </a:r>
            <a:r>
              <a:rPr lang="en-US" dirty="0" err="1"/>
              <a:t>misschien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geheel</a:t>
            </a:r>
            <a:r>
              <a:rPr lang="en-US" dirty="0"/>
              <a:t> </a:t>
            </a:r>
            <a:r>
              <a:rPr lang="en-US" dirty="0" err="1"/>
              <a:t>volgens</a:t>
            </a:r>
            <a:r>
              <a:rPr lang="en-US" dirty="0"/>
              <a:t> de </a:t>
            </a:r>
            <a:r>
              <a:rPr lang="en-US" dirty="0" err="1"/>
              <a:t>huidige</a:t>
            </a:r>
            <a:r>
              <a:rPr lang="en-US" dirty="0"/>
              <a:t> </a:t>
            </a:r>
            <a:r>
              <a:rPr lang="en-US" dirty="0" err="1"/>
              <a:t>arbo</a:t>
            </a:r>
            <a:r>
              <a:rPr lang="en-US" dirty="0"/>
              <a:t> </a:t>
            </a:r>
            <a:r>
              <a:rPr lang="en-US" dirty="0" err="1"/>
              <a:t>richtlijnen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werkomstandigheden</a:t>
            </a:r>
            <a:r>
              <a:rPr lang="en-US" dirty="0"/>
              <a:t>). </a:t>
            </a:r>
            <a:r>
              <a:rPr lang="en-US" dirty="0" err="1"/>
              <a:t>Bij</a:t>
            </a:r>
            <a:r>
              <a:rPr lang="en-US" dirty="0"/>
              <a:t> het </a:t>
            </a:r>
            <a:r>
              <a:rPr lang="en-US" dirty="0" err="1"/>
              <a:t>analyseren</a:t>
            </a:r>
            <a:r>
              <a:rPr lang="en-US" dirty="0"/>
              <a:t> van de </a:t>
            </a:r>
            <a:r>
              <a:rPr lang="en-US" dirty="0" err="1"/>
              <a:t>meetresultaten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discussie</a:t>
            </a:r>
            <a:r>
              <a:rPr lang="en-US" dirty="0"/>
              <a:t> </a:t>
            </a:r>
            <a:r>
              <a:rPr lang="en-US" dirty="0" err="1"/>
              <a:t>voordat</a:t>
            </a:r>
            <a:r>
              <a:rPr lang="en-US" dirty="0"/>
              <a:t> men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realiseerde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anti-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.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leidt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tot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feestje</a:t>
            </a:r>
            <a:r>
              <a:rPr lang="en-US" dirty="0"/>
              <a:t>!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lijken</a:t>
            </a:r>
            <a:r>
              <a:rPr lang="en-US" dirty="0"/>
              <a:t> </a:t>
            </a:r>
            <a:r>
              <a:rPr lang="en-US" dirty="0" err="1"/>
              <a:t>soms</a:t>
            </a:r>
            <a:r>
              <a:rPr lang="en-US" dirty="0"/>
              <a:t> net </a:t>
            </a:r>
            <a:r>
              <a:rPr lang="en-US" dirty="0" err="1"/>
              <a:t>mensen</a:t>
            </a:r>
            <a:r>
              <a:rPr lang="en-US" dirty="0"/>
              <a:t>!</a:t>
            </a:r>
          </a:p>
          <a:p>
            <a:r>
              <a:rPr lang="en-US" dirty="0" err="1"/>
              <a:t>p</a:t>
            </a:r>
            <a:r>
              <a:rPr lang="en-US" dirty="0"/>
              <a:t>+ </a:t>
            </a:r>
            <a:r>
              <a:rPr lang="en-US" dirty="0" err="1"/>
              <a:t>p</a:t>
            </a:r>
            <a:r>
              <a:rPr lang="en-US" dirty="0"/>
              <a:t>-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pi+pi-pi+pi</a:t>
            </a:r>
            <a:r>
              <a:rPr lang="en-US" dirty="0">
                <a:sym typeface="Wingdings"/>
              </a:rPr>
              <a:t>- (</a:t>
            </a:r>
            <a:r>
              <a:rPr lang="en-US" dirty="0" err="1">
                <a:sym typeface="Wingdings"/>
              </a:rPr>
              <a:t>geel</a:t>
            </a:r>
            <a:r>
              <a:rPr lang="en-US" dirty="0">
                <a:sym typeface="Wingdings"/>
              </a:rPr>
              <a:t>)  en </a:t>
            </a:r>
            <a:r>
              <a:rPr lang="en-US" dirty="0" err="1">
                <a:sym typeface="Wingdings"/>
              </a:rPr>
              <a:t>e+e</a:t>
            </a:r>
            <a:r>
              <a:rPr lang="en-US" dirty="0">
                <a:sym typeface="Wingdings"/>
              </a:rPr>
              <a:t>- </a:t>
            </a:r>
            <a:r>
              <a:rPr lang="en-US" dirty="0" err="1">
                <a:sym typeface="Wingdings"/>
              </a:rPr>
              <a:t>gamma</a:t>
            </a:r>
            <a:r>
              <a:rPr lang="en-US" dirty="0">
                <a:sym typeface="Wingdings"/>
              </a:rPr>
              <a:t> gamma (rood)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996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75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231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32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57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14" y="1357299"/>
            <a:ext cx="101918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18-12-2007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30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Sept 28-29, 2005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5532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464800" y="6553200"/>
            <a:ext cx="1727200" cy="304800"/>
          </a:xfrm>
        </p:spPr>
        <p:txBody>
          <a:bodyPr/>
          <a:lstStyle>
            <a:lvl1pPr>
              <a:defRPr/>
            </a:lvl1pPr>
          </a:lstStyle>
          <a:p>
            <a:fld id="{EF0B0D45-9B8A-4883-B70F-8B897D25058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30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Sept 28-29, 2005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5532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4800" y="6553200"/>
            <a:ext cx="1727200" cy="304800"/>
          </a:xfrm>
        </p:spPr>
        <p:txBody>
          <a:bodyPr/>
          <a:lstStyle>
            <a:lvl1pPr>
              <a:defRPr/>
            </a:lvl1pPr>
          </a:lstStyle>
          <a:p>
            <a:fld id="{A50EF528-A2E7-4FAB-8505-763BAA33417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2022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april</a:t>
            </a:r>
            <a:r>
              <a:rPr lang="en-US" dirty="0">
                <a:solidFill>
                  <a:srgbClr val="000000"/>
                </a:solidFill>
              </a:rPr>
              <a:t>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2786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0935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2371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855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6427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187" y="1353262"/>
            <a:ext cx="10515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75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>
                <a:solidFill>
                  <a:srgbClr val="FFFFFF"/>
                </a:solidFill>
              </a:rPr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40322234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16801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8970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2521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0754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1163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6671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43368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6132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802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6120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34685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4369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35393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60709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14309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9111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1677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42609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90001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5350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9875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98069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03818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8140" y="1806482"/>
            <a:ext cx="103632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92200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1121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49827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3631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338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999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66674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18460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49916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6600" y="1681163"/>
            <a:ext cx="7535333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41216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4186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25566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600" y="1681163"/>
            <a:ext cx="7535333" cy="1797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>
                <a:solidFill>
                  <a:srgbClr val="FFFFFF"/>
                </a:solidFill>
              </a:rPr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3441857936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9537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/>
              <a:pPr/>
              <a:t>‹#›</a:t>
            </a:fld>
            <a:r>
              <a:rPr lang="en-US" dirty="0"/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320912142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1320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49936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87467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151405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1436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48348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99455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81052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051175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96238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842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01137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933296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144887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62149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93784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9760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65738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52437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23130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27706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0089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11813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7849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april</a:t>
            </a:r>
            <a:r>
              <a:rPr lang="en-US" dirty="0"/>
              <a:t>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342515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77840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465751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 smtClean="0"/>
            </a:lvl1pPr>
          </a:lstStyle>
          <a:p>
            <a:fld id="{B3C61E08-4C1C-B54D-AD00-45E3707D8201}" type="datetimeFigureOut">
              <a:rPr lang="en-US"/>
              <a:pPr/>
              <a:t>9/4/21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 smtClean="0"/>
            </a:lvl1pPr>
          </a:lstStyle>
          <a:p>
            <a:fld id="{59FEB96C-0B57-BF49-AEFB-86E4F80EBF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905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37942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5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>
                <a:latin typeface="Tahoma"/>
              </a:rPr>
              <a:pPr algn="r"/>
              <a:t>‹#›</a:t>
            </a:fld>
            <a:endParaRPr lang="en-US" sz="1000">
              <a:latin typeface="Tahoma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3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855" r:id="rId3"/>
    <p:sldLayoutId id="2147483894" r:id="rId4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922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08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68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370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/>
              <a:t>20 </a:t>
            </a:r>
            <a:r>
              <a:rPr lang="en-US" dirty="0" err="1"/>
              <a:t>maart</a:t>
            </a:r>
            <a:r>
              <a:rPr lang="en-US" dirty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301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493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4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.jpeg"/><Relationship Id="rId5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4.png"/><Relationship Id="rId5" Type="http://schemas.openxmlformats.org/officeDocument/2006/relationships/image" Target="../media/image5.jpe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6.jpg"/><Relationship Id="rId5" Type="http://schemas.openxmlformats.org/officeDocument/2006/relationships/image" Target="../media/image5.jpe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1.png"/><Relationship Id="rId5" Type="http://schemas.openxmlformats.org/officeDocument/2006/relationships/image" Target="../media/image59.tif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3.jpe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4.png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4.png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image" Target="../media/image15.wmf"/><Relationship Id="rId3" Type="http://schemas.openxmlformats.org/officeDocument/2006/relationships/image" Target="../media/image7.png"/><Relationship Id="rId7" Type="http://schemas.openxmlformats.org/officeDocument/2006/relationships/image" Target="../media/image9.wmf"/><Relationship Id="rId12" Type="http://schemas.openxmlformats.org/officeDocument/2006/relationships/image" Target="../media/image14.w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8.wmf"/><Relationship Id="rId11" Type="http://schemas.openxmlformats.org/officeDocument/2006/relationships/image" Target="../media/image13.wmf"/><Relationship Id="rId5" Type="http://schemas.openxmlformats.org/officeDocument/2006/relationships/image" Target="../media/image5.jpeg"/><Relationship Id="rId15" Type="http://schemas.openxmlformats.org/officeDocument/2006/relationships/image" Target="../media/image17.png"/><Relationship Id="rId10" Type="http://schemas.openxmlformats.org/officeDocument/2006/relationships/image" Target="../media/image12.wmf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9" Type="http://schemas.openxmlformats.org/officeDocument/2006/relationships/image" Target="../media/image11.wmf"/><Relationship Id="rId14" Type="http://schemas.openxmlformats.org/officeDocument/2006/relationships/image" Target="../media/image16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0.png"/><Relationship Id="rId3" Type="http://schemas.openxmlformats.org/officeDocument/2006/relationships/image" Target="../media/image78.png"/><Relationship Id="rId7" Type="http://schemas.openxmlformats.org/officeDocument/2006/relationships/image" Target="../media/image7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0.png"/><Relationship Id="rId3" Type="http://schemas.openxmlformats.org/officeDocument/2006/relationships/image" Target="../media/image78.png"/><Relationship Id="rId7" Type="http://schemas.openxmlformats.org/officeDocument/2006/relationships/image" Target="../media/image7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0.png"/><Relationship Id="rId5" Type="http://schemas.openxmlformats.org/officeDocument/2006/relationships/image" Target="../media/image801.png"/><Relationship Id="rId10" Type="http://schemas.openxmlformats.org/officeDocument/2006/relationships/image" Target="../media/image6.png"/><Relationship Id="rId4" Type="http://schemas.openxmlformats.org/officeDocument/2006/relationships/image" Target="../media/image79.png"/><Relationship Id="rId9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3.png"/><Relationship Id="rId5" Type="http://schemas.microsoft.com/office/2007/relationships/hdphoto" Target="../media/hdphoto1.wdp"/><Relationship Id="rId10" Type="http://schemas.openxmlformats.org/officeDocument/2006/relationships/image" Target="../media/image84.jpg"/><Relationship Id="rId4" Type="http://schemas.openxmlformats.org/officeDocument/2006/relationships/image" Target="../media/image82.png"/><Relationship Id="rId9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3.png"/><Relationship Id="rId5" Type="http://schemas.microsoft.com/office/2007/relationships/hdphoto" Target="../media/hdphoto1.wdp"/><Relationship Id="rId4" Type="http://schemas.openxmlformats.org/officeDocument/2006/relationships/image" Target="../media/image82.png"/><Relationship Id="rId9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6.png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6.emf"/><Relationship Id="rId5" Type="http://schemas.openxmlformats.org/officeDocument/2006/relationships/image" Target="../media/image6.pn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73.jpeg"/><Relationship Id="rId7" Type="http://schemas.openxmlformats.org/officeDocument/2006/relationships/image" Target="../media/image88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7.emf"/><Relationship Id="rId5" Type="http://schemas.openxmlformats.org/officeDocument/2006/relationships/image" Target="../media/image6.png"/><Relationship Id="rId4" Type="http://schemas.openxmlformats.org/officeDocument/2006/relationships/image" Target="../media/image75.jpeg"/><Relationship Id="rId9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3.png"/><Relationship Id="rId5" Type="http://schemas.microsoft.com/office/2007/relationships/hdphoto" Target="../media/hdphoto1.wdp"/><Relationship Id="rId4" Type="http://schemas.openxmlformats.org/officeDocument/2006/relationships/image" Target="../media/image82.png"/><Relationship Id="rId9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Relationship Id="rId9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lhcb-public.web.cern.ch/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hyperlink" Target="https://www.nikhef.nl/news/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emf"/><Relationship Id="rId13" Type="http://schemas.openxmlformats.org/officeDocument/2006/relationships/image" Target="../media/image215.png"/><Relationship Id="rId3" Type="http://schemas.openxmlformats.org/officeDocument/2006/relationships/image" Target="../media/image111.jpg"/><Relationship Id="rId7" Type="http://schemas.openxmlformats.org/officeDocument/2006/relationships/image" Target="../media/image115.jpg"/><Relationship Id="rId2" Type="http://schemas.openxmlformats.org/officeDocument/2006/relationships/image" Target="../media/image110.jpg"/><Relationship Id="rId16" Type="http://schemas.openxmlformats.org/officeDocument/2006/relationships/image" Target="../media/image8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4.jpg"/><Relationship Id="rId5" Type="http://schemas.openxmlformats.org/officeDocument/2006/relationships/image" Target="../media/image113.jpg"/><Relationship Id="rId15" Type="http://schemas.openxmlformats.org/officeDocument/2006/relationships/image" Target="../media/image840.png"/><Relationship Id="rId4" Type="http://schemas.openxmlformats.org/officeDocument/2006/relationships/image" Target="../media/image112.jpg"/><Relationship Id="rId14" Type="http://schemas.openxmlformats.org/officeDocument/2006/relationships/image" Target="../media/image2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8.png"/><Relationship Id="rId3" Type="http://schemas.openxmlformats.org/officeDocument/2006/relationships/image" Target="../media/image8.wmf"/><Relationship Id="rId7" Type="http://schemas.openxmlformats.org/officeDocument/2006/relationships/image" Target="../media/image12.wmf"/><Relationship Id="rId12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wmf"/><Relationship Id="rId11" Type="http://schemas.openxmlformats.org/officeDocument/2006/relationships/image" Target="../media/image16.wmf"/><Relationship Id="rId5" Type="http://schemas.openxmlformats.org/officeDocument/2006/relationships/image" Target="../media/image10.wmf"/><Relationship Id="rId15" Type="http://schemas.openxmlformats.org/officeDocument/2006/relationships/image" Target="../media/image29.jpg"/><Relationship Id="rId10" Type="http://schemas.openxmlformats.org/officeDocument/2006/relationships/image" Target="../media/image15.wmf"/><Relationship Id="rId4" Type="http://schemas.openxmlformats.org/officeDocument/2006/relationships/image" Target="../media/image9.wmf"/><Relationship Id="rId9" Type="http://schemas.openxmlformats.org/officeDocument/2006/relationships/image" Target="../media/image14.wmf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41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05E7B87-8509-6F4E-8977-FA11EF4AC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14703"/>
            <a:ext cx="12192000" cy="83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898A7A-B4A7-AD46-A535-E50BFC26C1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4" t="1874" r="10521" b="3502"/>
          <a:stretch/>
        </p:blipFill>
        <p:spPr>
          <a:xfrm>
            <a:off x="9718129" y="228591"/>
            <a:ext cx="1491214" cy="60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D04676-4351-E243-97F6-91BC3D8F7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7312" y="63177"/>
            <a:ext cx="752543" cy="101844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419888-84B2-D64F-AAD0-C85F5FA22625}"/>
              </a:ext>
            </a:extLst>
          </p:cNvPr>
          <p:cNvSpPr txBox="1"/>
          <p:nvPr/>
        </p:nvSpPr>
        <p:spPr>
          <a:xfrm>
            <a:off x="347644" y="550690"/>
            <a:ext cx="311699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Marcel Merk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PAS, 4-9-2021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C80F48-AC07-FD4B-9E17-EF54D4A7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041765" cy="762000"/>
          </a:xfrm>
        </p:spPr>
        <p:txBody>
          <a:bodyPr/>
          <a:lstStyle/>
          <a:p>
            <a:r>
              <a:rPr lang="en-US" i="1" dirty="0"/>
              <a:t>Why is there something rather than nothing?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E2ED193-FCDA-E848-BDFA-C2B89FF9C17B}"/>
              </a:ext>
            </a:extLst>
          </p:cNvPr>
          <p:cNvSpPr txBox="1">
            <a:spLocks/>
          </p:cNvSpPr>
          <p:nvPr/>
        </p:nvSpPr>
        <p:spPr>
          <a:xfrm>
            <a:off x="319072" y="5164795"/>
            <a:ext cx="5510231" cy="114251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“A story of Beauty-particles, antimatter and a new force of nature”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8174242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8152463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6139667" y="-23868"/>
            <a:ext cx="2660101" cy="364683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47" y="312062"/>
            <a:ext cx="3226919" cy="303348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6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2740922" y="839014"/>
            <a:ext cx="2172029" cy="2680965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58107" y="754033"/>
            <a:ext cx="138040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Molecule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168948" y="577596"/>
            <a:ext cx="89789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734101" y="5791200"/>
            <a:ext cx="200397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Atom nucleus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844276" y="4286609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Proton/Neutron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227" y="4880429"/>
            <a:ext cx="1814286" cy="1814286"/>
          </a:xfrm>
          <a:prstGeom prst="ellipse">
            <a:avLst/>
          </a:prstGeom>
        </p:spPr>
      </p:pic>
      <p:sp>
        <p:nvSpPr>
          <p:cNvPr id="83" name="Isosceles Triangle 82"/>
          <p:cNvSpPr/>
          <p:nvPr/>
        </p:nvSpPr>
        <p:spPr bwMode="auto">
          <a:xfrm rot="6419942">
            <a:off x="4427791" y="4273599"/>
            <a:ext cx="1299598" cy="2240489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406" y="4399659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3984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3298730" y="3904151"/>
            <a:ext cx="114636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‘Quark’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28553" y="2445315"/>
            <a:ext cx="125786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Electron</a:t>
            </a:r>
            <a:endParaRPr kumimoji="0" lang="nl-NL" sz="2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Light"/>
              <a:ea typeface="+mn-ea"/>
              <a:cs typeface="Helvetica Neue Light"/>
            </a:endParaRPr>
          </a:p>
        </p:txBody>
      </p:sp>
      <p:pic>
        <p:nvPicPr>
          <p:cNvPr id="25" name="Picture 10" descr="atom_model">
            <a:extLst>
              <a:ext uri="{FF2B5EF4-FFF2-40B4-BE49-F238E27FC236}">
                <a16:creationId xmlns:a16="http://schemas.microsoft.com/office/drawing/2014/main" id="{88009C43-9CD5-3F43-B865-9878F6676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582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atom_model">
            <a:extLst>
              <a:ext uri="{FF2B5EF4-FFF2-40B4-BE49-F238E27FC236}">
                <a16:creationId xmlns:a16="http://schemas.microsoft.com/office/drawing/2014/main" id="{7D35A32F-2D12-C241-94F3-85E5114AF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479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5462EA82-7772-4E49-9B1D-F3EEE4968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33" y="0"/>
            <a:ext cx="6046032" cy="762000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cs typeface="Helvetica Neue Light"/>
              </a:rPr>
              <a:t>A </a:t>
            </a:r>
            <a:r>
              <a:rPr lang="nl-NL" dirty="0" err="1">
                <a:solidFill>
                  <a:schemeClr val="bg1"/>
                </a:solidFill>
                <a:cs typeface="Helvetica Neue Light"/>
              </a:rPr>
              <a:t>world</a:t>
            </a:r>
            <a:r>
              <a:rPr lang="nl-NL" dirty="0">
                <a:solidFill>
                  <a:schemeClr val="bg1"/>
                </a:solidFill>
                <a:cs typeface="Helvetica Neue Light"/>
              </a:rPr>
              <a:t> of matter </a:t>
            </a:r>
            <a:r>
              <a:rPr lang="nl-NL" dirty="0" err="1">
                <a:solidFill>
                  <a:schemeClr val="bg1"/>
                </a:solidFill>
                <a:cs typeface="Helvetica Neue Light"/>
              </a:rPr>
              <a:t>and</a:t>
            </a:r>
            <a:r>
              <a:rPr lang="nl-NL" dirty="0">
                <a:solidFill>
                  <a:schemeClr val="bg1"/>
                </a:solidFill>
                <a:cs typeface="Helvetica Neue Light"/>
              </a:rPr>
              <a:t> </a:t>
            </a:r>
            <a:r>
              <a:rPr lang="mr-IN" dirty="0">
                <a:solidFill>
                  <a:schemeClr val="bg1"/>
                </a:solidFill>
                <a:cs typeface="Helvetica Neue Light"/>
              </a:rPr>
              <a:t>…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20848223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33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32402" y="754033"/>
            <a:ext cx="2002366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Anti-Molecule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668959" y="483006"/>
            <a:ext cx="151986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Anti-Atom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19814" y="5839549"/>
            <a:ext cx="259227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</a:t>
            </a:r>
            <a:r>
              <a:rPr kumimoji="0" lang="nl-NL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atom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 nucleus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44562" y="5862766"/>
            <a:ext cx="2151438" cy="830948"/>
          </a:xfrm>
          <a:prstGeom prst="rect">
            <a:avLst/>
          </a:prstGeom>
          <a:noFill/>
        </p:spPr>
        <p:txBody>
          <a:bodyPr wrap="squar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Anti-Proton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 / anti-Neutron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53296" y="4095281"/>
            <a:ext cx="159841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Anti-Quark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1015568" y="29970"/>
            <a:ext cx="783716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…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 a world of antimatter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j-ea"/>
              <a:cs typeface="Helvetica Neue Light"/>
            </a:endParaRPr>
          </a:p>
        </p:txBody>
      </p:sp>
      <p:sp>
        <p:nvSpPr>
          <p:cNvPr id="23" name="Text Box 80"/>
          <p:cNvSpPr txBox="1">
            <a:spLocks noChangeArrowheads="1"/>
          </p:cNvSpPr>
          <p:nvPr/>
        </p:nvSpPr>
        <p:spPr bwMode="auto">
          <a:xfrm>
            <a:off x="265994" y="5651596"/>
            <a:ext cx="2178802" cy="954107"/>
          </a:xfrm>
          <a:prstGeom prst="rect">
            <a:avLst/>
          </a:prstGeom>
          <a:noFill/>
          <a:ln w="25400" algn="ctr">
            <a:solidFill>
              <a:srgbClr val="FFFF99"/>
            </a:solidFill>
            <a:miter lim="800000"/>
            <a:headEnd/>
            <a:tailEnd/>
          </a:ln>
          <a:effectLst>
            <a:glow rad="127000">
              <a:srgbClr val="FFFF99"/>
            </a:glo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Identical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anti-world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906013" y="2445315"/>
            <a:ext cx="186380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Anti-e</a:t>
            </a:r>
            <a:r>
              <a:rPr kumimoji="0" lang="nl-NL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lectron</a:t>
            </a:r>
            <a:endParaRPr kumimoji="0" lang="nl-NL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/>
              <a:ea typeface="+mn-ea"/>
              <a:cs typeface="Helvetica Neue Light"/>
            </a:endParaRPr>
          </a:p>
        </p:txBody>
      </p:sp>
      <p:sp>
        <p:nvSpPr>
          <p:cNvPr id="31" name="Isosceles Triangle 66">
            <a:extLst>
              <a:ext uri="{FF2B5EF4-FFF2-40B4-BE49-F238E27FC236}">
                <a16:creationId xmlns:a16="http://schemas.microsoft.com/office/drawing/2014/main" id="{182CD890-14BB-FC45-8BBD-D8ECC9587F2C}"/>
              </a:ext>
            </a:extLst>
          </p:cNvPr>
          <p:cNvSpPr/>
          <p:nvPr/>
        </p:nvSpPr>
        <p:spPr bwMode="auto">
          <a:xfrm rot="20501680">
            <a:off x="8152463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2" name="Isosceles Triangle 65">
            <a:extLst>
              <a:ext uri="{FF2B5EF4-FFF2-40B4-BE49-F238E27FC236}">
                <a16:creationId xmlns:a16="http://schemas.microsoft.com/office/drawing/2014/main" id="{D23DB368-B9B4-4541-B838-031708A0A719}"/>
              </a:ext>
            </a:extLst>
          </p:cNvPr>
          <p:cNvSpPr/>
          <p:nvPr/>
        </p:nvSpPr>
        <p:spPr bwMode="auto">
          <a:xfrm rot="15759751">
            <a:off x="6139667" y="-23868"/>
            <a:ext cx="2660101" cy="364683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89C332B-E24C-8347-BB42-3B2FA1448904}"/>
              </a:ext>
            </a:extLst>
          </p:cNvPr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28C8D98-7660-D041-B915-3CD65EAD28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47" y="312062"/>
            <a:ext cx="3226919" cy="30334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F5F6650-DC9F-2C40-934F-6A94FF18A5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6" y="1066800"/>
            <a:ext cx="1790277" cy="472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D80C2A5-AFA7-D84F-968C-589FE419F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40" name="Isosceles Triangle 64">
            <a:extLst>
              <a:ext uri="{FF2B5EF4-FFF2-40B4-BE49-F238E27FC236}">
                <a16:creationId xmlns:a16="http://schemas.microsoft.com/office/drawing/2014/main" id="{FAC89475-048C-B34C-B3AA-832037C92DAC}"/>
              </a:ext>
            </a:extLst>
          </p:cNvPr>
          <p:cNvSpPr/>
          <p:nvPr/>
        </p:nvSpPr>
        <p:spPr bwMode="auto">
          <a:xfrm rot="15759751">
            <a:off x="2740922" y="839014"/>
            <a:ext cx="2172029" cy="2680965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2" name="Isosceles Triangle 67">
            <a:extLst>
              <a:ext uri="{FF2B5EF4-FFF2-40B4-BE49-F238E27FC236}">
                <a16:creationId xmlns:a16="http://schemas.microsoft.com/office/drawing/2014/main" id="{E6D1539D-3425-3B4C-8FF7-0D4507251FAE}"/>
              </a:ext>
            </a:extLst>
          </p:cNvPr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7488FC7-5953-E148-A437-7AADFF6A7E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227" y="4880429"/>
            <a:ext cx="1814286" cy="1814286"/>
          </a:xfrm>
          <a:prstGeom prst="ellipse">
            <a:avLst/>
          </a:prstGeom>
        </p:spPr>
      </p:pic>
      <p:sp>
        <p:nvSpPr>
          <p:cNvPr id="49" name="Isosceles Triangle 82">
            <a:extLst>
              <a:ext uri="{FF2B5EF4-FFF2-40B4-BE49-F238E27FC236}">
                <a16:creationId xmlns:a16="http://schemas.microsoft.com/office/drawing/2014/main" id="{32D62135-06FF-454E-8B3A-4175B0659034}"/>
              </a:ext>
            </a:extLst>
          </p:cNvPr>
          <p:cNvSpPr/>
          <p:nvPr/>
        </p:nvSpPr>
        <p:spPr bwMode="auto">
          <a:xfrm rot="6419942">
            <a:off x="4427791" y="4273599"/>
            <a:ext cx="1299598" cy="2240489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DF5F6DB-5161-3D41-8C82-24DFA0704C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406" y="4399659"/>
            <a:ext cx="1157498" cy="1185666"/>
          </a:xfrm>
          <a:prstGeom prst="ellipse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CE50544-7AD8-4C4C-8C08-8F4503623E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3984" y="4876804"/>
            <a:ext cx="1682445" cy="1814286"/>
          </a:xfrm>
          <a:prstGeom prst="ellipse">
            <a:avLst/>
          </a:prstGeom>
        </p:spPr>
      </p:pic>
      <p:pic>
        <p:nvPicPr>
          <p:cNvPr id="54" name="Picture 10" descr="atom_model">
            <a:extLst>
              <a:ext uri="{FF2B5EF4-FFF2-40B4-BE49-F238E27FC236}">
                <a16:creationId xmlns:a16="http://schemas.microsoft.com/office/drawing/2014/main" id="{E4CAC2C1-9D9B-0A48-8695-22A9FF654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582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0" descr="atom_model">
            <a:extLst>
              <a:ext uri="{FF2B5EF4-FFF2-40B4-BE49-F238E27FC236}">
                <a16:creationId xmlns:a16="http://schemas.microsoft.com/office/drawing/2014/main" id="{1675ABE0-C88F-AA42-81DC-0019C2D87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479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8939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24FD-BB85-C94C-962F-7C0085268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Albert Einstein: Energy = matter + antimatter</a:t>
            </a:r>
          </a:p>
        </p:txBody>
      </p:sp>
      <p:pic>
        <p:nvPicPr>
          <p:cNvPr id="1026" name="Picture 2" descr="Albert Einstein – Uitvinder relativiteitstheorie | Historiek">
            <a:extLst>
              <a:ext uri="{FF2B5EF4-FFF2-40B4-BE49-F238E27FC236}">
                <a16:creationId xmlns:a16="http://schemas.microsoft.com/office/drawing/2014/main" id="{EF67CA1A-8253-904E-91BF-9C9E03DD1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62" y="762000"/>
            <a:ext cx="4477826" cy="33567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22">
            <a:extLst>
              <a:ext uri="{FF2B5EF4-FFF2-40B4-BE49-F238E27FC236}">
                <a16:creationId xmlns:a16="http://schemas.microsoft.com/office/drawing/2014/main" id="{8B727933-C163-614B-8F07-B5A650501A04}"/>
              </a:ext>
            </a:extLst>
          </p:cNvPr>
          <p:cNvGrpSpPr>
            <a:grpSpLocks/>
          </p:cNvGrpSpPr>
          <p:nvPr/>
        </p:nvGrpSpPr>
        <p:grpSpPr bwMode="auto">
          <a:xfrm>
            <a:off x="4871959" y="4400145"/>
            <a:ext cx="2554287" cy="914400"/>
            <a:chOff x="2341" y="384"/>
            <a:chExt cx="1609" cy="576"/>
          </a:xfrm>
        </p:grpSpPr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BADA784D-FD6B-F64F-B5B7-95EA16201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41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5">
              <a:extLst>
                <a:ext uri="{FF2B5EF4-FFF2-40B4-BE49-F238E27FC236}">
                  <a16:creationId xmlns:a16="http://schemas.microsoft.com/office/drawing/2014/main" id="{8246ED8C-029E-0145-B906-43E396FF4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 i="1" dirty="0">
                  <a:solidFill>
                    <a:srgbClr val="FFFFFF"/>
                  </a:solidFill>
                  <a:latin typeface="CG Times" pitchFamily="18" charset="0"/>
                  <a:sym typeface="Symbol" pitchFamily="18" charset="2"/>
                </a:rPr>
                <a:t></a:t>
              </a: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CCBB2B49-EA13-1542-ACEA-0BAE6924F4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518"/>
              <a:ext cx="350" cy="404"/>
              <a:chOff x="1937" y="4108"/>
              <a:chExt cx="350" cy="404"/>
            </a:xfrm>
          </p:grpSpPr>
          <p:sp>
            <p:nvSpPr>
              <p:cNvPr id="15" name="Oval 17">
                <a:extLst>
                  <a:ext uri="{FF2B5EF4-FFF2-40B4-BE49-F238E27FC236}">
                    <a16:creationId xmlns:a16="http://schemas.microsoft.com/office/drawing/2014/main" id="{02DAE20F-4381-9D47-99D5-0286686E2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16" name="Text Box 18">
                <a:extLst>
                  <a:ext uri="{FF2B5EF4-FFF2-40B4-BE49-F238E27FC236}">
                    <a16:creationId xmlns:a16="http://schemas.microsoft.com/office/drawing/2014/main" id="{D441B853-18E4-1444-A630-CF55A215F3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7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b="1" dirty="0">
                    <a:solidFill>
                      <a:srgbClr val="0000FF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 dirty="0">
                    <a:solidFill>
                      <a:srgbClr val="0000FF"/>
                    </a:solidFill>
                    <a:latin typeface="CG Times" pitchFamily="18" charset="0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8438790D-7CC7-614C-86CD-038755922F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5" y="518"/>
              <a:ext cx="356" cy="407"/>
              <a:chOff x="1330" y="4032"/>
              <a:chExt cx="356" cy="407"/>
            </a:xfrm>
          </p:grpSpPr>
          <p:sp>
            <p:nvSpPr>
              <p:cNvPr id="13" name="Oval 20">
                <a:extLst>
                  <a:ext uri="{FF2B5EF4-FFF2-40B4-BE49-F238E27FC236}">
                    <a16:creationId xmlns:a16="http://schemas.microsoft.com/office/drawing/2014/main" id="{58276D93-4650-C840-8E42-5A578C189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14" name="Text Box 21">
                <a:extLst>
                  <a:ext uri="{FF2B5EF4-FFF2-40B4-BE49-F238E27FC236}">
                    <a16:creationId xmlns:a16="http://schemas.microsoft.com/office/drawing/2014/main" id="{C9F27F08-2123-594B-9359-AD1BB7DCC2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0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b="1" dirty="0">
                    <a:solidFill>
                      <a:srgbClr val="FFFF00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 dirty="0">
                    <a:solidFill>
                      <a:srgbClr val="FFFF00"/>
                    </a:solidFill>
                    <a:latin typeface="CG Times" pitchFamily="18" charset="0"/>
                  </a:rPr>
                  <a:t>+</a:t>
                </a:r>
              </a:p>
            </p:txBody>
          </p:sp>
        </p:grpSp>
      </p:grpSp>
      <p:grpSp>
        <p:nvGrpSpPr>
          <p:cNvPr id="17" name="Group 22">
            <a:extLst>
              <a:ext uri="{FF2B5EF4-FFF2-40B4-BE49-F238E27FC236}">
                <a16:creationId xmlns:a16="http://schemas.microsoft.com/office/drawing/2014/main" id="{CAC4710F-4C2D-114E-907A-2555907ACEA1}"/>
              </a:ext>
            </a:extLst>
          </p:cNvPr>
          <p:cNvGrpSpPr>
            <a:grpSpLocks/>
          </p:cNvGrpSpPr>
          <p:nvPr/>
        </p:nvGrpSpPr>
        <p:grpSpPr bwMode="auto">
          <a:xfrm>
            <a:off x="4990228" y="5459007"/>
            <a:ext cx="2444750" cy="914400"/>
            <a:chOff x="2241" y="384"/>
            <a:chExt cx="1540" cy="576"/>
          </a:xfrm>
        </p:grpSpPr>
        <p:pic>
          <p:nvPicPr>
            <p:cNvPr id="18" name="Picture 14">
              <a:extLst>
                <a:ext uri="{FF2B5EF4-FFF2-40B4-BE49-F238E27FC236}">
                  <a16:creationId xmlns:a16="http://schemas.microsoft.com/office/drawing/2014/main" id="{8AE99255-5513-304D-A471-CA9993FB8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82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D1E2CF75-9859-A644-942C-E96E27D89B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4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 i="1" dirty="0">
                  <a:solidFill>
                    <a:srgbClr val="FFFFFF"/>
                  </a:solidFill>
                  <a:latin typeface="CG Times" pitchFamily="18" charset="0"/>
                  <a:sym typeface="Symbol" pitchFamily="18" charset="2"/>
                </a:rPr>
                <a:t></a:t>
              </a:r>
            </a:p>
          </p:txBody>
        </p:sp>
        <p:grpSp>
          <p:nvGrpSpPr>
            <p:cNvPr id="20" name="Group 16">
              <a:extLst>
                <a:ext uri="{FF2B5EF4-FFF2-40B4-BE49-F238E27FC236}">
                  <a16:creationId xmlns:a16="http://schemas.microsoft.com/office/drawing/2014/main" id="{F0030ADE-1414-3949-9EA2-B5B65E6EEF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1" y="518"/>
              <a:ext cx="360" cy="404"/>
              <a:chOff x="948" y="4108"/>
              <a:chExt cx="360" cy="404"/>
            </a:xfrm>
          </p:grpSpPr>
          <p:sp>
            <p:nvSpPr>
              <p:cNvPr id="24" name="Oval 17">
                <a:extLst>
                  <a:ext uri="{FF2B5EF4-FFF2-40B4-BE49-F238E27FC236}">
                    <a16:creationId xmlns:a16="http://schemas.microsoft.com/office/drawing/2014/main" id="{350EBC20-F276-D54E-9395-BD5DF9332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2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25" name="Text Box 18">
                <a:extLst>
                  <a:ext uri="{FF2B5EF4-FFF2-40B4-BE49-F238E27FC236}">
                    <a16:creationId xmlns:a16="http://schemas.microsoft.com/office/drawing/2014/main" id="{5598FDC1-4694-9C43-924F-781963A8CD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8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b="1" dirty="0">
                    <a:solidFill>
                      <a:srgbClr val="0000FF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 dirty="0">
                    <a:solidFill>
                      <a:srgbClr val="0000FF"/>
                    </a:solidFill>
                    <a:latin typeface="CG Times" pitchFamily="18" charset="0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21" name="Group 19">
              <a:extLst>
                <a:ext uri="{FF2B5EF4-FFF2-40B4-BE49-F238E27FC236}">
                  <a16:creationId xmlns:a16="http://schemas.microsoft.com/office/drawing/2014/main" id="{48EDD325-494B-5549-ACCA-453179B13B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1" y="518"/>
              <a:ext cx="370" cy="407"/>
              <a:chOff x="386" y="4032"/>
              <a:chExt cx="370" cy="407"/>
            </a:xfrm>
          </p:grpSpPr>
          <p:sp>
            <p:nvSpPr>
              <p:cNvPr id="22" name="Oval 20">
                <a:extLst>
                  <a:ext uri="{FF2B5EF4-FFF2-40B4-BE49-F238E27FC236}">
                    <a16:creationId xmlns:a16="http://schemas.microsoft.com/office/drawing/2014/main" id="{D48AA9F8-C9BB-0144-98BC-886F15ED8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23" name="Text Box 21">
                <a:extLst>
                  <a:ext uri="{FF2B5EF4-FFF2-40B4-BE49-F238E27FC236}">
                    <a16:creationId xmlns:a16="http://schemas.microsoft.com/office/drawing/2014/main" id="{0DCA7AF2-B18F-E94A-BCF6-E9BFD19647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6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b="1" dirty="0">
                    <a:solidFill>
                      <a:srgbClr val="FFFF00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 dirty="0">
                    <a:solidFill>
                      <a:srgbClr val="FFFF00"/>
                    </a:solidFill>
                    <a:latin typeface="CG Times" pitchFamily="18" charset="0"/>
                  </a:rPr>
                  <a:t>+</a:t>
                </a: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5E55C3D-B0D8-6544-BF78-4D92145901AB}"/>
              </a:ext>
            </a:extLst>
          </p:cNvPr>
          <p:cNvSpPr txBox="1"/>
          <p:nvPr/>
        </p:nvSpPr>
        <p:spPr>
          <a:xfrm>
            <a:off x="321136" y="5500709"/>
            <a:ext cx="4525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u="sng" dirty="0">
                <a:solidFill>
                  <a:schemeClr val="bg1"/>
                </a:solidFill>
              </a:rPr>
              <a:t>Annihilation:</a:t>
            </a:r>
          </a:p>
          <a:p>
            <a:r>
              <a:rPr lang="en-GB" sz="2400" dirty="0">
                <a:solidFill>
                  <a:schemeClr val="bg1"/>
                </a:solidFill>
              </a:rPr>
              <a:t>m</a:t>
            </a:r>
            <a:r>
              <a:rPr lang="en-NL" sz="2400" dirty="0">
                <a:solidFill>
                  <a:schemeClr val="bg1"/>
                </a:solidFill>
              </a:rPr>
              <a:t>atter + antimatter </a:t>
            </a:r>
            <a:r>
              <a:rPr lang="en-NL" sz="2400" dirty="0">
                <a:solidFill>
                  <a:schemeClr val="bg1"/>
                </a:solidFill>
                <a:sym typeface="Wingdings" pitchFamily="2" charset="2"/>
              </a:rPr>
              <a:t> energy :</a:t>
            </a:r>
            <a:endParaRPr lang="en-NL" sz="24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ACFABA-F676-9748-9154-9CDD2805B41D}"/>
              </a:ext>
            </a:extLst>
          </p:cNvPr>
          <p:cNvSpPr txBox="1"/>
          <p:nvPr/>
        </p:nvSpPr>
        <p:spPr>
          <a:xfrm>
            <a:off x="339702" y="4361711"/>
            <a:ext cx="4536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u="sng" dirty="0">
                <a:solidFill>
                  <a:schemeClr val="bg1"/>
                </a:solidFill>
              </a:rPr>
              <a:t>Creation:</a:t>
            </a:r>
          </a:p>
          <a:p>
            <a:r>
              <a:rPr lang="en-GB" sz="2400" dirty="0">
                <a:solidFill>
                  <a:schemeClr val="bg1"/>
                </a:solidFill>
              </a:rPr>
              <a:t>Energy </a:t>
            </a:r>
            <a:r>
              <a:rPr lang="en-GB" sz="2400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GB" sz="2400" dirty="0">
                <a:solidFill>
                  <a:schemeClr val="bg1"/>
                </a:solidFill>
              </a:rPr>
              <a:t>m</a:t>
            </a:r>
            <a:r>
              <a:rPr lang="en-NL" sz="2400" dirty="0">
                <a:solidFill>
                  <a:schemeClr val="bg1"/>
                </a:solidFill>
              </a:rPr>
              <a:t>atter + antimatter :</a:t>
            </a:r>
          </a:p>
        </p:txBody>
      </p:sp>
      <p:pic>
        <p:nvPicPr>
          <p:cNvPr id="29" name="Picture 4" descr="http://www.atlas.ch/angels-demons/images/page3.jpg">
            <a:hlinkClick r:id="rId5"/>
            <a:extLst>
              <a:ext uri="{FF2B5EF4-FFF2-40B4-BE49-F238E27FC236}">
                <a16:creationId xmlns:a16="http://schemas.microsoft.com/office/drawing/2014/main" id="{F26C0466-1094-2740-BD09-C8A46403A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64" y="4144639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3">
            <a:extLst>
              <a:ext uri="{FF2B5EF4-FFF2-40B4-BE49-F238E27FC236}">
                <a16:creationId xmlns:a16="http://schemas.microsoft.com/office/drawing/2014/main" id="{62C59804-9C93-164E-9269-16A56D56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27674" y="749640"/>
            <a:ext cx="6172723" cy="344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Group 6">
            <a:extLst>
              <a:ext uri="{FF2B5EF4-FFF2-40B4-BE49-F238E27FC236}">
                <a16:creationId xmlns:a16="http://schemas.microsoft.com/office/drawing/2014/main" id="{0ADB9E65-F124-ED41-8BA2-0A0E175904D8}"/>
              </a:ext>
            </a:extLst>
          </p:cNvPr>
          <p:cNvGrpSpPr>
            <a:grpSpLocks/>
          </p:cNvGrpSpPr>
          <p:nvPr/>
        </p:nvGrpSpPr>
        <p:grpSpPr bwMode="auto">
          <a:xfrm>
            <a:off x="8453445" y="2195510"/>
            <a:ext cx="565150" cy="646113"/>
            <a:chOff x="1330" y="4032"/>
            <a:chExt cx="356" cy="407"/>
          </a:xfrm>
        </p:grpSpPr>
        <p:sp>
          <p:nvSpPr>
            <p:cNvPr id="47" name="Oval 7">
              <a:extLst>
                <a:ext uri="{FF2B5EF4-FFF2-40B4-BE49-F238E27FC236}">
                  <a16:creationId xmlns:a16="http://schemas.microsoft.com/office/drawing/2014/main" id="{BA1F69EA-9097-6A43-B8AC-272FFC18D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48" name="Text Box 8">
              <a:extLst>
                <a:ext uri="{FF2B5EF4-FFF2-40B4-BE49-F238E27FC236}">
                  <a16:creationId xmlns:a16="http://schemas.microsoft.com/office/drawing/2014/main" id="{7D5507CE-6B00-C34F-B129-D7284279C9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0" y="4032"/>
              <a:ext cx="35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FFFF00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FFFF00"/>
                  </a:solidFill>
                  <a:latin typeface="CG Times" pitchFamily="18" charset="0"/>
                </a:rPr>
                <a:t>+</a:t>
              </a:r>
            </a:p>
          </p:txBody>
        </p:sp>
      </p:grpSp>
      <p:grpSp>
        <p:nvGrpSpPr>
          <p:cNvPr id="49" name="Group 9">
            <a:extLst>
              <a:ext uri="{FF2B5EF4-FFF2-40B4-BE49-F238E27FC236}">
                <a16:creationId xmlns:a16="http://schemas.microsoft.com/office/drawing/2014/main" id="{E1295FDA-C0BD-AA4D-98A2-59D2B714DDD6}"/>
              </a:ext>
            </a:extLst>
          </p:cNvPr>
          <p:cNvGrpSpPr>
            <a:grpSpLocks/>
          </p:cNvGrpSpPr>
          <p:nvPr/>
        </p:nvGrpSpPr>
        <p:grpSpPr bwMode="auto">
          <a:xfrm>
            <a:off x="8583623" y="2195504"/>
            <a:ext cx="555625" cy="641350"/>
            <a:chOff x="1937" y="4108"/>
            <a:chExt cx="350" cy="404"/>
          </a:xfrm>
        </p:grpSpPr>
        <p:sp>
          <p:nvSpPr>
            <p:cNvPr id="50" name="Oval 10">
              <a:extLst>
                <a:ext uri="{FF2B5EF4-FFF2-40B4-BE49-F238E27FC236}">
                  <a16:creationId xmlns:a16="http://schemas.microsoft.com/office/drawing/2014/main" id="{4AEFEF0D-03FA-5E4F-A16F-36F246A9D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51" name="Text Box 11">
              <a:extLst>
                <a:ext uri="{FF2B5EF4-FFF2-40B4-BE49-F238E27FC236}">
                  <a16:creationId xmlns:a16="http://schemas.microsoft.com/office/drawing/2014/main" id="{081957C3-BDA1-CF41-87E6-5A8B484110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0000FF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0000FF"/>
                  </a:solidFill>
                  <a:latin typeface="CG Times" pitchFamily="18" charset="0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52" name="Picture 12">
            <a:extLst>
              <a:ext uri="{FF2B5EF4-FFF2-40B4-BE49-F238E27FC236}">
                <a16:creationId xmlns:a16="http://schemas.microsoft.com/office/drawing/2014/main" id="{2087CB76-D971-D646-96FB-3E5692CF3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9048" y="5319704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26A9225-D6F9-6B4A-87BF-8DAFCC195B62}"/>
              </a:ext>
            </a:extLst>
          </p:cNvPr>
          <p:cNvSpPr/>
          <p:nvPr/>
        </p:nvSpPr>
        <p:spPr>
          <a:xfrm>
            <a:off x="7922179" y="3420268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FFFFFF"/>
                </a:solidFill>
                <a:latin typeface="Tahoma" pitchFamily="34" charset="0"/>
              </a:rPr>
              <a:t>E=mc</a:t>
            </a:r>
            <a:r>
              <a:rPr lang="en-US" sz="2800" b="1" i="1" baseline="30000" dirty="0">
                <a:solidFill>
                  <a:srgbClr val="FFFFFF"/>
                </a:solidFill>
                <a:latin typeface="Tahoma" pitchFamily="34" charset="0"/>
              </a:rPr>
              <a:t>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AEC2915-E202-174B-B70F-A938256D4CD3}"/>
              </a:ext>
            </a:extLst>
          </p:cNvPr>
          <p:cNvSpPr/>
          <p:nvPr/>
        </p:nvSpPr>
        <p:spPr bwMode="auto">
          <a:xfrm>
            <a:off x="225421" y="4224070"/>
            <a:ext cx="7561267" cy="2235470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3131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5 7.40741E-7 L 0.08008 -0.42176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C 0.00052 -0.02291 0.0013 -0.04583 -0.0056 -0.07546 C -0.01237 -0.10486 -0.02591 -0.15162 -0.04141 -0.17685 C -0.05664 -0.20208 -0.08229 -0.21666 -0.09753 -0.22615 C -0.11276 -0.23564 -0.11784 -0.2375 -0.1319 -0.23402 C -0.14584 -0.23055 -0.16693 -0.22361 -0.18125 -0.20555 C -0.19571 -0.18726 -0.20964 -0.15787 -0.21836 -0.12476 C -0.22709 -0.09189 -0.23334 -0.04467 -0.2336 -0.00763 C -0.23386 0.02917 -0.23008 0.0669 -0.21979 0.09607 C -0.20951 0.1257 -0.18841 0.15625 -0.17175 0.16922 C -0.15508 0.18218 -0.13581 0.18287 -0.11953 0.17408 C -0.10352 0.16551 -0.08477 0.14074 -0.07422 0.1169 C -0.06381 0.09306 -0.05729 0.0625 -0.05638 0.03125 C -0.05547 -4.07407E-6 -0.05899 -0.04189 -0.06875 -0.07013 C -0.07852 -0.09838 -0.09883 -0.12963 -0.1155 -0.13773 C -0.1319 -0.14606 -0.15456 -0.1331 -0.16758 -0.11967 C -0.1806 -0.10601 -0.18972 -0.08449 -0.19362 -0.05717 C -0.19753 -0.03009 -0.19623 0.01783 -0.19102 0.04422 C -0.18568 0.07084 -0.17357 0.08959 -0.16211 0.10139 C -0.15065 0.1132 -0.13438 0.11875 -0.1224 0.11436 C -0.11029 0.10996 -0.09662 0.09283 -0.08933 0.07547 C -0.08203 0.05811 -0.07722 0.03195 -0.07826 0.01042 C -0.07943 -0.01111 -0.08724 -0.03935 -0.09623 -0.05463 C -0.10521 -0.0699 -0.12071 -0.08078 -0.1319 -0.08078 C -0.1431 -0.08078 -0.15547 -0.06944 -0.16341 -0.05463 C -0.17149 -0.03981 -0.17904 -0.01296 -0.17995 0.00787 C -0.18086 0.02871 -0.17539 0.05556 -0.16901 0.07014 C -0.1625 0.08496 -0.15065 0.09491 -0.14167 0.09607 C -0.13242 0.09769 -0.12097 0.08959 -0.11394 0.07824 C -0.10716 0.06644 -0.10013 0.04514 -0.10026 0.02616 C -0.10052 0.00695 -0.10821 -0.02338 -0.1155 -0.03634 C -0.12253 -0.0493 -0.1349 -0.05463 -0.14284 -0.05208 C -0.15091 -0.0493 -0.15925 -0.03449 -0.16341 -0.02083 C -0.16758 -0.00694 -0.17058 0.01551 -0.16758 0.03125 C -0.16459 0.04699 -0.15274 0.06482 -0.14558 0.07292 C -0.13841 0.08125 -0.13073 0.08287 -0.125 0.08079 C -0.1194 0.07848 -0.11341 0.07014 -0.11146 0.05973 C -0.10925 0.04931 -0.10873 0.02732 -0.11276 0.01829 C -0.11667 0.00926 -0.12826 0.00394 -0.13464 0.00533 C -0.14115 0.00649 -0.14857 0.01737 -0.15104 0.02616 C -0.15365 0.03473 -0.15235 0.04862 -0.14974 0.05718 C -0.14714 0.06598 -0.14167 0.07593 -0.13607 0.07824 C -0.13047 0.0801 -0.12097 0.07593 -0.1168 0.07014 C -0.11276 0.06459 -0.11094 0.05 -0.11146 0.04422 C -0.11172 0.03866 -0.1168 0.03727 -0.11953 0.03635 C -0.12227 0.03565 -0.12591 0.03612 -0.12774 0.03912 C -0.12956 0.04213 -0.13073 0.04862 -0.13047 0.05487 C -0.13021 0.06088 -0.12709 0.07199 -0.12644 0.07547 " pathEditMode="relative" rAng="0" ptsTypes="AAAAAAAAAAAAAAAAAAAAAAAAAAAAAAAAAAAAAAAAAAAAAAAA">
                                      <p:cBhvr>
                                        <p:cTn id="24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28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5.20417E-17 C 0.00404 -0.02315 0.00846 -0.04583 0.0181 -0.06366 C 0.02734 -0.08125 0.04258 -0.09815 0.05638 -0.10602 C 0.07031 -0.11389 0.0862 -0.11505 0.10156 -0.11204 C 0.11693 -0.1088 0.13372 -0.10556 0.14831 -0.08796 C 0.16302 -0.07014 0.18216 -0.0375 0.19023 -0.00602 C 0.19818 0.02546 0.20078 0.06829 0.19661 0.1 C 0.19271 0.13148 0.17708 0.16528 0.1668 0.18449 C 0.15638 0.2037 0.14922 0.21181 0.13515 0.21481 C 0.12096 0.21782 0.09622 0.21412 0.08151 0.20278 C 0.0668 0.19097 0.05443 0.16528 0.04635 0.14514 C 0.03841 0.125 0.03242 0.10718 0.03307 0.08148 C 0.03359 0.05602 0.03997 0.01412 0.04987 -0.00903 C 0.05963 -0.03241 0.07721 -0.05278 0.09154 -0.05764 C 0.10586 -0.06273 0.12448 -0.05116 0.13515 -0.03958 C 0.14557 -0.02778 0.15143 -0.0088 0.15495 0.01204 C 0.15885 0.03287 0.1612 0.06157 0.15664 0.08472 C 0.15234 0.10787 0.14036 0.14028 0.12825 0.15139 C 0.1164 0.1625 0.09609 0.15833 0.08489 0.15139 C 0.0737 0.14421 0.06654 0.12801 0.06146 0.1088 C 0.05638 0.08958 0.05182 0.0581 0.05469 0.03611 C 0.05781 0.01458 0.07083 -0.01181 0.07995 -0.0213 C 0.08906 -0.03079 0.10078 -0.0287 0.10989 -0.0213 C 0.11914 -0.01366 0.1319 0.00532 0.13515 0.02407 C 0.13815 0.04282 0.1319 0.07569 0.12825 0.09097 C 0.12474 0.10579 0.12122 0.11088 0.11328 0.11481 C 0.10547 0.11898 0.09075 0.12292 0.08151 0.11481 C 0.07252 0.10671 0.06055 0.0831 0.0582 0.06644 C 0.05599 0.05 0.0625 0.02523 0.06823 0.01505 C 0.07396 0.00509 0.08489 0.00162 0.09336 0.00602 C 0.10156 0.01042 0.11588 0.02778 0.11836 0.04236 C 0.12096 0.05671 0.11185 0.08218 0.10833 0.09398 C 0.10469 0.10509 0.10273 0.10972 0.09674 0.11181 C 0.09049 0.11412 0.07669 0.11181 0.07161 0.10579 C 0.06654 0.1 0.06497 0.08333 0.06654 0.07569 C 0.0681 0.06806 0.07669 0.05995 0.07995 0.06065 C 0.08307 0.06111 0.08489 0.06991 0.08659 0.0787 " pathEditMode="relative" rAng="0" ptsTypes="AAAAAAAAAAAAAAAAAAAAAAAAAAAAAAAAAAAAA">
                                      <p:cBhvr>
                                        <p:cTn id="26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24FD-BB85-C94C-962F-7C0085268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Albert Einstein: Energy = matter + antimatter</a:t>
            </a:r>
          </a:p>
        </p:txBody>
      </p:sp>
      <p:pic>
        <p:nvPicPr>
          <p:cNvPr id="1026" name="Picture 2" descr="Albert Einstein – Uitvinder relativiteitstheorie | Historiek">
            <a:extLst>
              <a:ext uri="{FF2B5EF4-FFF2-40B4-BE49-F238E27FC236}">
                <a16:creationId xmlns:a16="http://schemas.microsoft.com/office/drawing/2014/main" id="{EF67CA1A-8253-904E-91BF-9C9E03DD1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62" y="762000"/>
            <a:ext cx="4477826" cy="33567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22">
            <a:extLst>
              <a:ext uri="{FF2B5EF4-FFF2-40B4-BE49-F238E27FC236}">
                <a16:creationId xmlns:a16="http://schemas.microsoft.com/office/drawing/2014/main" id="{8B727933-C163-614B-8F07-B5A650501A04}"/>
              </a:ext>
            </a:extLst>
          </p:cNvPr>
          <p:cNvGrpSpPr>
            <a:grpSpLocks/>
          </p:cNvGrpSpPr>
          <p:nvPr/>
        </p:nvGrpSpPr>
        <p:grpSpPr bwMode="auto">
          <a:xfrm>
            <a:off x="4871959" y="4400145"/>
            <a:ext cx="2554287" cy="914400"/>
            <a:chOff x="2341" y="384"/>
            <a:chExt cx="1609" cy="576"/>
          </a:xfrm>
        </p:grpSpPr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BADA784D-FD6B-F64F-B5B7-95EA16201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41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5">
              <a:extLst>
                <a:ext uri="{FF2B5EF4-FFF2-40B4-BE49-F238E27FC236}">
                  <a16:creationId xmlns:a16="http://schemas.microsoft.com/office/drawing/2014/main" id="{8246ED8C-029E-0145-B906-43E396FF4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CCBB2B49-EA13-1542-ACEA-0BAE6924F4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518"/>
              <a:ext cx="350" cy="404"/>
              <a:chOff x="1937" y="4108"/>
              <a:chExt cx="350" cy="404"/>
            </a:xfrm>
          </p:grpSpPr>
          <p:sp>
            <p:nvSpPr>
              <p:cNvPr id="15" name="Oval 17">
                <a:extLst>
                  <a:ext uri="{FF2B5EF4-FFF2-40B4-BE49-F238E27FC236}">
                    <a16:creationId xmlns:a16="http://schemas.microsoft.com/office/drawing/2014/main" id="{02DAE20F-4381-9D47-99D5-0286686E2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 Box 18">
                <a:extLst>
                  <a:ext uri="{FF2B5EF4-FFF2-40B4-BE49-F238E27FC236}">
                    <a16:creationId xmlns:a16="http://schemas.microsoft.com/office/drawing/2014/main" id="{D441B853-18E4-1444-A630-CF55A215F3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7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8438790D-7CC7-614C-86CD-038755922F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5" y="518"/>
              <a:ext cx="356" cy="407"/>
              <a:chOff x="1330" y="4032"/>
              <a:chExt cx="356" cy="407"/>
            </a:xfrm>
          </p:grpSpPr>
          <p:sp>
            <p:nvSpPr>
              <p:cNvPr id="13" name="Oval 20">
                <a:extLst>
                  <a:ext uri="{FF2B5EF4-FFF2-40B4-BE49-F238E27FC236}">
                    <a16:creationId xmlns:a16="http://schemas.microsoft.com/office/drawing/2014/main" id="{58276D93-4650-C840-8E42-5A578C189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Text Box 21">
                <a:extLst>
                  <a:ext uri="{FF2B5EF4-FFF2-40B4-BE49-F238E27FC236}">
                    <a16:creationId xmlns:a16="http://schemas.microsoft.com/office/drawing/2014/main" id="{C9F27F08-2123-594B-9359-AD1BB7DCC2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0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grpSp>
        <p:nvGrpSpPr>
          <p:cNvPr id="17" name="Group 22">
            <a:extLst>
              <a:ext uri="{FF2B5EF4-FFF2-40B4-BE49-F238E27FC236}">
                <a16:creationId xmlns:a16="http://schemas.microsoft.com/office/drawing/2014/main" id="{CAC4710F-4C2D-114E-907A-2555907ACEA1}"/>
              </a:ext>
            </a:extLst>
          </p:cNvPr>
          <p:cNvGrpSpPr>
            <a:grpSpLocks/>
          </p:cNvGrpSpPr>
          <p:nvPr/>
        </p:nvGrpSpPr>
        <p:grpSpPr bwMode="auto">
          <a:xfrm>
            <a:off x="4990228" y="5459007"/>
            <a:ext cx="2444750" cy="914400"/>
            <a:chOff x="2241" y="384"/>
            <a:chExt cx="1540" cy="576"/>
          </a:xfrm>
        </p:grpSpPr>
        <p:pic>
          <p:nvPicPr>
            <p:cNvPr id="18" name="Picture 14">
              <a:extLst>
                <a:ext uri="{FF2B5EF4-FFF2-40B4-BE49-F238E27FC236}">
                  <a16:creationId xmlns:a16="http://schemas.microsoft.com/office/drawing/2014/main" id="{8AE99255-5513-304D-A471-CA9993FB8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2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D1E2CF75-9859-A644-942C-E96E27D89B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4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20" name="Group 16">
              <a:extLst>
                <a:ext uri="{FF2B5EF4-FFF2-40B4-BE49-F238E27FC236}">
                  <a16:creationId xmlns:a16="http://schemas.microsoft.com/office/drawing/2014/main" id="{F0030ADE-1414-3949-9EA2-B5B65E6EEF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1" y="518"/>
              <a:ext cx="360" cy="404"/>
              <a:chOff x="948" y="4108"/>
              <a:chExt cx="360" cy="404"/>
            </a:xfrm>
          </p:grpSpPr>
          <p:sp>
            <p:nvSpPr>
              <p:cNvPr id="24" name="Oval 17">
                <a:extLst>
                  <a:ext uri="{FF2B5EF4-FFF2-40B4-BE49-F238E27FC236}">
                    <a16:creationId xmlns:a16="http://schemas.microsoft.com/office/drawing/2014/main" id="{350EBC20-F276-D54E-9395-BD5DF9332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2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Text Box 18">
                <a:extLst>
                  <a:ext uri="{FF2B5EF4-FFF2-40B4-BE49-F238E27FC236}">
                    <a16:creationId xmlns:a16="http://schemas.microsoft.com/office/drawing/2014/main" id="{5598FDC1-4694-9C43-924F-781963A8CD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8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21" name="Group 19">
              <a:extLst>
                <a:ext uri="{FF2B5EF4-FFF2-40B4-BE49-F238E27FC236}">
                  <a16:creationId xmlns:a16="http://schemas.microsoft.com/office/drawing/2014/main" id="{48EDD325-494B-5549-ACCA-453179B13B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1" y="518"/>
              <a:ext cx="370" cy="407"/>
              <a:chOff x="386" y="4032"/>
              <a:chExt cx="370" cy="407"/>
            </a:xfrm>
          </p:grpSpPr>
          <p:sp>
            <p:nvSpPr>
              <p:cNvPr id="22" name="Oval 20">
                <a:extLst>
                  <a:ext uri="{FF2B5EF4-FFF2-40B4-BE49-F238E27FC236}">
                    <a16:creationId xmlns:a16="http://schemas.microsoft.com/office/drawing/2014/main" id="{D48AA9F8-C9BB-0144-98BC-886F15ED8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Text Box 21">
                <a:extLst>
                  <a:ext uri="{FF2B5EF4-FFF2-40B4-BE49-F238E27FC236}">
                    <a16:creationId xmlns:a16="http://schemas.microsoft.com/office/drawing/2014/main" id="{0DCA7AF2-B18F-E94A-BCF6-E9BFD19647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6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5E55C3D-B0D8-6544-BF78-4D92145901AB}"/>
              </a:ext>
            </a:extLst>
          </p:cNvPr>
          <p:cNvSpPr txBox="1"/>
          <p:nvPr/>
        </p:nvSpPr>
        <p:spPr>
          <a:xfrm>
            <a:off x="321136" y="5500709"/>
            <a:ext cx="4525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Annihilation: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atter + antimatter 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energy :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ACFABA-F676-9748-9154-9CDD2805B41D}"/>
              </a:ext>
            </a:extLst>
          </p:cNvPr>
          <p:cNvSpPr txBox="1"/>
          <p:nvPr/>
        </p:nvSpPr>
        <p:spPr>
          <a:xfrm>
            <a:off x="339702" y="4361711"/>
            <a:ext cx="4536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Creation: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Energy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atter + antimatter :</a:t>
            </a:r>
          </a:p>
        </p:txBody>
      </p:sp>
      <p:pic>
        <p:nvPicPr>
          <p:cNvPr id="29" name="Picture 4" descr="http://www.atlas.ch/angels-demons/images/page3.jpg">
            <a:hlinkClick r:id="rId4"/>
            <a:extLst>
              <a:ext uri="{FF2B5EF4-FFF2-40B4-BE49-F238E27FC236}">
                <a16:creationId xmlns:a16="http://schemas.microsoft.com/office/drawing/2014/main" id="{F26C0466-1094-2740-BD09-C8A46403A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64" y="4144639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3">
            <a:extLst>
              <a:ext uri="{FF2B5EF4-FFF2-40B4-BE49-F238E27FC236}">
                <a16:creationId xmlns:a16="http://schemas.microsoft.com/office/drawing/2014/main" id="{62C59804-9C93-164E-9269-16A56D56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7674" y="749640"/>
            <a:ext cx="6172723" cy="344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Group 6">
            <a:extLst>
              <a:ext uri="{FF2B5EF4-FFF2-40B4-BE49-F238E27FC236}">
                <a16:creationId xmlns:a16="http://schemas.microsoft.com/office/drawing/2014/main" id="{0ADB9E65-F124-ED41-8BA2-0A0E175904D8}"/>
              </a:ext>
            </a:extLst>
          </p:cNvPr>
          <p:cNvGrpSpPr>
            <a:grpSpLocks/>
          </p:cNvGrpSpPr>
          <p:nvPr/>
        </p:nvGrpSpPr>
        <p:grpSpPr bwMode="auto">
          <a:xfrm>
            <a:off x="8453445" y="2195510"/>
            <a:ext cx="565150" cy="646113"/>
            <a:chOff x="1330" y="4032"/>
            <a:chExt cx="356" cy="407"/>
          </a:xfrm>
        </p:grpSpPr>
        <p:sp>
          <p:nvSpPr>
            <p:cNvPr id="47" name="Oval 7">
              <a:extLst>
                <a:ext uri="{FF2B5EF4-FFF2-40B4-BE49-F238E27FC236}">
                  <a16:creationId xmlns:a16="http://schemas.microsoft.com/office/drawing/2014/main" id="{BA1F69EA-9097-6A43-B8AC-272FFC18D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Text Box 8">
              <a:extLst>
                <a:ext uri="{FF2B5EF4-FFF2-40B4-BE49-F238E27FC236}">
                  <a16:creationId xmlns:a16="http://schemas.microsoft.com/office/drawing/2014/main" id="{7D5507CE-6B00-C34F-B129-D7284279C9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0" y="4032"/>
              <a:ext cx="35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+</a:t>
              </a:r>
            </a:p>
          </p:txBody>
        </p:sp>
      </p:grpSp>
      <p:grpSp>
        <p:nvGrpSpPr>
          <p:cNvPr id="49" name="Group 9">
            <a:extLst>
              <a:ext uri="{FF2B5EF4-FFF2-40B4-BE49-F238E27FC236}">
                <a16:creationId xmlns:a16="http://schemas.microsoft.com/office/drawing/2014/main" id="{E1295FDA-C0BD-AA4D-98A2-59D2B714DDD6}"/>
              </a:ext>
            </a:extLst>
          </p:cNvPr>
          <p:cNvGrpSpPr>
            <a:grpSpLocks/>
          </p:cNvGrpSpPr>
          <p:nvPr/>
        </p:nvGrpSpPr>
        <p:grpSpPr bwMode="auto">
          <a:xfrm>
            <a:off x="8583623" y="2195504"/>
            <a:ext cx="555625" cy="641350"/>
            <a:chOff x="1937" y="4108"/>
            <a:chExt cx="350" cy="404"/>
          </a:xfrm>
        </p:grpSpPr>
        <p:sp>
          <p:nvSpPr>
            <p:cNvPr id="50" name="Oval 10">
              <a:extLst>
                <a:ext uri="{FF2B5EF4-FFF2-40B4-BE49-F238E27FC236}">
                  <a16:creationId xmlns:a16="http://schemas.microsoft.com/office/drawing/2014/main" id="{4AEFEF0D-03FA-5E4F-A16F-36F246A9D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1" name="Text Box 11">
              <a:extLst>
                <a:ext uri="{FF2B5EF4-FFF2-40B4-BE49-F238E27FC236}">
                  <a16:creationId xmlns:a16="http://schemas.microsoft.com/office/drawing/2014/main" id="{081957C3-BDA1-CF41-87E6-5A8B484110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52" name="Picture 12">
            <a:extLst>
              <a:ext uri="{FF2B5EF4-FFF2-40B4-BE49-F238E27FC236}">
                <a16:creationId xmlns:a16="http://schemas.microsoft.com/office/drawing/2014/main" id="{2087CB76-D971-D646-96FB-3E5692CF3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9048" y="5319704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26A9225-D6F9-6B4A-87BF-8DAFCC195B62}"/>
              </a:ext>
            </a:extLst>
          </p:cNvPr>
          <p:cNvSpPr/>
          <p:nvPr/>
        </p:nvSpPr>
        <p:spPr>
          <a:xfrm>
            <a:off x="7922179" y="3420268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E=mc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AEC2915-E202-174B-B70F-A938256D4CD3}"/>
              </a:ext>
            </a:extLst>
          </p:cNvPr>
          <p:cNvSpPr/>
          <p:nvPr/>
        </p:nvSpPr>
        <p:spPr bwMode="auto">
          <a:xfrm>
            <a:off x="225421" y="4224070"/>
            <a:ext cx="7561267" cy="2235470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1411E17-05BB-DE49-A59C-BA98572FF1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4366" y="885030"/>
            <a:ext cx="4973026" cy="536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2882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1" y="293799"/>
            <a:ext cx="10682071" cy="6314142"/>
          </a:xfrm>
          <a:prstGeom prst="rect">
            <a:avLst/>
          </a:prstGeom>
        </p:spPr>
      </p:pic>
      <p:pic>
        <p:nvPicPr>
          <p:cNvPr id="34" name="Picture 33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76" y="4533923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ntimatter_missin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76" y="1438935"/>
            <a:ext cx="4724635" cy="3543476"/>
          </a:xfrm>
          <a:prstGeom prst="rect">
            <a:avLst/>
          </a:prstGeom>
          <a:ln w="25400">
            <a:solidFill>
              <a:schemeClr val="bg1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41765" cy="762000"/>
          </a:xfr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</a:rPr>
              <a:t>Early Universe: where did the antimatter go</a:t>
            </a:r>
            <a:r>
              <a:rPr lang="en-US" i="1" dirty="0"/>
              <a:t>?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7B479-2E11-5F4E-9A8C-2F80DC3B935F}"/>
              </a:ext>
            </a:extLst>
          </p:cNvPr>
          <p:cNvSpPr txBox="1"/>
          <p:nvPr/>
        </p:nvSpPr>
        <p:spPr>
          <a:xfrm>
            <a:off x="2927208" y="5885793"/>
            <a:ext cx="7536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i="1" dirty="0">
                <a:solidFill>
                  <a:schemeClr val="bg1"/>
                </a:solidFill>
              </a:rPr>
              <a:t>Indeed: Why </a:t>
            </a:r>
            <a:r>
              <a:rPr lang="en-NL" sz="2400" b="1" i="1" dirty="0">
                <a:solidFill>
                  <a:schemeClr val="bg1"/>
                </a:solidFill>
              </a:rPr>
              <a:t>is </a:t>
            </a:r>
            <a:r>
              <a:rPr lang="en-NL" sz="2400" i="1" dirty="0">
                <a:solidFill>
                  <a:schemeClr val="bg1"/>
                </a:solidFill>
              </a:rPr>
              <a:t>there something rather than nothing?!</a:t>
            </a:r>
          </a:p>
        </p:txBody>
      </p:sp>
    </p:spTree>
    <p:extLst>
      <p:ext uri="{BB962C8B-B14F-4D97-AF65-F5344CB8AC3E}">
        <p14:creationId xmlns:p14="http://schemas.microsoft.com/office/powerpoint/2010/main" val="2010710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9509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43524" y="3429000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>
                <a:solidFill>
                  <a:schemeClr val="bg1"/>
                </a:solidFill>
              </a:rPr>
              <a:t>Particles </a:t>
            </a:r>
            <a:r>
              <a:rPr lang="en-US" sz="4000" dirty="0"/>
              <a:t>&amp;</a:t>
            </a:r>
            <a:r>
              <a:rPr lang="en-US" sz="4000" dirty="0">
                <a:solidFill>
                  <a:schemeClr val="bg1"/>
                </a:solidFill>
              </a:rPr>
              <a:t> CERN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  <a:latin typeface="Tahoma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C50D26C-6007-9248-B1CB-C61E3FD5B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1324" y="4059940"/>
            <a:ext cx="3990820" cy="253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29474-57EA-EE4F-9EC6-14F8F0427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1221" y="264305"/>
            <a:ext cx="4414703" cy="28590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849092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D118900-9626-444A-A5DD-1BB0A78CFD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0" t="12955" r="20101" b="8978"/>
          <a:stretch/>
        </p:blipFill>
        <p:spPr>
          <a:xfrm>
            <a:off x="6190140" y="3469100"/>
            <a:ext cx="5671115" cy="332051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C585E-994D-D94C-B719-0E5AE37F5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74453-8E7B-A64C-BA13-EDE5B508E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EC5842F-F0CB-F249-8B25-FB0AB01B2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0" b="27083"/>
          <a:stretch/>
        </p:blipFill>
        <p:spPr bwMode="auto">
          <a:xfrm>
            <a:off x="247076" y="104493"/>
            <a:ext cx="5804357" cy="329679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erntoday">
            <a:extLst>
              <a:ext uri="{FF2B5EF4-FFF2-40B4-BE49-F238E27FC236}">
                <a16:creationId xmlns:a16="http://schemas.microsoft.com/office/drawing/2014/main" id="{15010173-4EA5-5744-BDCE-15D95FE4A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b="5015"/>
          <a:stretch/>
        </p:blipFill>
        <p:spPr bwMode="auto">
          <a:xfrm>
            <a:off x="6182134" y="136192"/>
            <a:ext cx="5687128" cy="32461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8" name="Picture 7" descr="cern-lhc-aerial.jpg">
            <a:extLst>
              <a:ext uri="{FF2B5EF4-FFF2-40B4-BE49-F238E27FC236}">
                <a16:creationId xmlns:a16="http://schemas.microsoft.com/office/drawing/2014/main" id="{D6C0B893-B7EE-BC4C-86AE-893832371B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682" b="8538"/>
          <a:stretch/>
        </p:blipFill>
        <p:spPr>
          <a:xfrm>
            <a:off x="238897" y="3496851"/>
            <a:ext cx="5804357" cy="329679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61DFD0-AE90-5848-88D7-05977E126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130"/>
            <a:ext cx="6308203" cy="762000"/>
          </a:xfrm>
        </p:spPr>
        <p:txBody>
          <a:bodyPr/>
          <a:lstStyle/>
          <a:p>
            <a:r>
              <a:rPr lang="en-NL" dirty="0"/>
              <a:t>CERN: Particle Physics lab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652CE6-F25F-F442-9D73-7B520079ED57}"/>
              </a:ext>
            </a:extLst>
          </p:cNvPr>
          <p:cNvGrpSpPr/>
          <p:nvPr/>
        </p:nvGrpSpPr>
        <p:grpSpPr>
          <a:xfrm>
            <a:off x="7882983" y="4124147"/>
            <a:ext cx="2935280" cy="2492494"/>
            <a:chOff x="7882983" y="4124147"/>
            <a:chExt cx="2935280" cy="249249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246508-9D68-E44F-A81F-9ABCD8591586}"/>
                </a:ext>
              </a:extLst>
            </p:cNvPr>
            <p:cNvSpPr txBox="1"/>
            <p:nvPr/>
          </p:nvSpPr>
          <p:spPr>
            <a:xfrm rot="19149529">
              <a:off x="7882983" y="5876170"/>
              <a:ext cx="1718076" cy="356978"/>
            </a:xfrm>
            <a:prstGeom prst="rect">
              <a:avLst/>
            </a:prstGeom>
            <a:noFill/>
          </p:spPr>
          <p:txBody>
            <a:bodyPr wrap="none" lIns="79205" tIns="39603" rIns="79205" bIns="39603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Helvetica Neue Light"/>
                  <a:ea typeface="+mn-ea"/>
                  <a:cs typeface="Helvetica Neue Light"/>
                </a:rPr>
                <a:t>Particle beam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DC977E-8489-AE4F-86EC-BA8C80C4A029}"/>
                </a:ext>
              </a:extLst>
            </p:cNvPr>
            <p:cNvSpPr txBox="1"/>
            <p:nvPr/>
          </p:nvSpPr>
          <p:spPr>
            <a:xfrm rot="18734337">
              <a:off x="9710552" y="4804696"/>
              <a:ext cx="1718076" cy="356978"/>
            </a:xfrm>
            <a:prstGeom prst="rect">
              <a:avLst/>
            </a:prstGeom>
            <a:noFill/>
          </p:spPr>
          <p:txBody>
            <a:bodyPr wrap="none" lIns="79205" tIns="39603" rIns="79205" bIns="39603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 Neue Light"/>
                  <a:ea typeface="+mn-ea"/>
                  <a:cs typeface="Helvetica Neue Light"/>
                </a:rPr>
                <a:t>Particle beam 2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9D35E13-E0AF-C34E-A164-E150DF635514}"/>
                </a:ext>
              </a:extLst>
            </p:cNvPr>
            <p:cNvCxnSpPr>
              <a:cxnSpLocks/>
            </p:cNvCxnSpPr>
            <p:nvPr/>
          </p:nvCxnSpPr>
          <p:spPr bwMode="auto">
            <a:xfrm rot="21084949" flipV="1">
              <a:off x="8229063" y="5706623"/>
              <a:ext cx="1431302" cy="91001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5191DE9-BF86-D342-9C85-F8E90628DD3B}"/>
                </a:ext>
              </a:extLst>
            </p:cNvPr>
            <p:cNvCxnSpPr>
              <a:cxnSpLocks/>
            </p:cNvCxnSpPr>
            <p:nvPr/>
          </p:nvCxnSpPr>
          <p:spPr bwMode="auto">
            <a:xfrm rot="21084949" flipH="1">
              <a:off x="9724400" y="4585936"/>
              <a:ext cx="1093863" cy="765446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15650637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62502-E8A3-BB48-B733-72E49F337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F2DF1-A874-D041-89E9-38EB5353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28387AC1-B171-4B4B-8B3A-CF07030C1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10000" contrast="20000"/>
          </a:blip>
          <a:srcRect t="5714" b="5714"/>
          <a:stretch/>
        </p:blipFill>
        <p:spPr bwMode="auto">
          <a:xfrm>
            <a:off x="6482848" y="3427102"/>
            <a:ext cx="5034415" cy="334916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8" name="Picture 5" descr="tor_bar_1006_004">
            <a:extLst>
              <a:ext uri="{FF2B5EF4-FFF2-40B4-BE49-F238E27FC236}">
                <a16:creationId xmlns:a16="http://schemas.microsoft.com/office/drawing/2014/main" id="{229B4D8C-6D90-7C47-B021-31F471705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7684" y="3427102"/>
            <a:ext cx="5129623" cy="33405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Picture 2" descr="des_und_0106_001">
            <a:extLst>
              <a:ext uri="{FF2B5EF4-FFF2-40B4-BE49-F238E27FC236}">
                <a16:creationId xmlns:a16="http://schemas.microsoft.com/office/drawing/2014/main" id="{B4A7A290-B9F6-7A45-968B-C95BA6D95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" b="14981"/>
          <a:stretch/>
        </p:blipFill>
        <p:spPr bwMode="auto">
          <a:xfrm>
            <a:off x="6482847" y="92026"/>
            <a:ext cx="5034416" cy="329303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Wouter\Pictures\atlas-underground.jpg">
            <a:extLst>
              <a:ext uri="{FF2B5EF4-FFF2-40B4-BE49-F238E27FC236}">
                <a16:creationId xmlns:a16="http://schemas.microsoft.com/office/drawing/2014/main" id="{8B1A7E86-8B6D-904D-8AD7-3F202999B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9117" b="7321"/>
          <a:stretch/>
        </p:blipFill>
        <p:spPr bwMode="auto">
          <a:xfrm>
            <a:off x="889216" y="118048"/>
            <a:ext cx="5112703" cy="32042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DC2361-DFC6-0842-8924-D32D65330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Construction of Atlas detector</a:t>
            </a:r>
          </a:p>
        </p:txBody>
      </p:sp>
    </p:spTree>
    <p:extLst>
      <p:ext uri="{BB962C8B-B14F-4D97-AF65-F5344CB8AC3E}">
        <p14:creationId xmlns:p14="http://schemas.microsoft.com/office/powerpoint/2010/main" val="203490004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“Underground cathedral”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8115" y="584729"/>
            <a:ext cx="40809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i="1" dirty="0">
                <a:solidFill>
                  <a:srgbClr val="FFFCCE"/>
                </a:solidFill>
                <a:latin typeface="Tahoma"/>
              </a:rPr>
              <a:t>Largest photo camera in the world</a:t>
            </a:r>
          </a:p>
          <a:p>
            <a:pPr defTabSz="457200">
              <a:buFont typeface="Arial"/>
              <a:buChar char="•"/>
            </a:pPr>
            <a:r>
              <a:rPr lang="en-US" sz="2000" i="1" dirty="0">
                <a:solidFill>
                  <a:srgbClr val="FFFCCE"/>
                </a:solidFill>
                <a:latin typeface="Tahoma"/>
              </a:rPr>
              <a:t> 45 m x 25 m</a:t>
            </a:r>
          </a:p>
          <a:p>
            <a:pPr defTabSz="457200">
              <a:buFont typeface="Arial"/>
              <a:buChar char="•"/>
            </a:pPr>
            <a:r>
              <a:rPr lang="en-US" sz="2000" i="1" dirty="0">
                <a:solidFill>
                  <a:srgbClr val="FFFCCE"/>
                </a:solidFill>
                <a:latin typeface="Tahoma"/>
              </a:rPr>
              <a:t> 2500 physicists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5466">
            <a:off x="1416050" y="1475242"/>
            <a:ext cx="9232900" cy="5435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223491" y="6286837"/>
            <a:ext cx="5773026" cy="461665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400" dirty="0">
                <a:solidFill>
                  <a:srgbClr val="FFFFFF"/>
                </a:solidFill>
                <a:latin typeface="Tahoma"/>
              </a:rPr>
              <a:t>Superfast: 40.000.000 pic’s per second!</a:t>
            </a:r>
          </a:p>
        </p:txBody>
      </p:sp>
    </p:spTree>
    <p:extLst>
      <p:ext uri="{BB962C8B-B14F-4D97-AF65-F5344CB8AC3E}">
        <p14:creationId xmlns:p14="http://schemas.microsoft.com/office/powerpoint/2010/main" val="18478189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52" y="-524660"/>
            <a:ext cx="12240742" cy="8741930"/>
          </a:xfrm>
          <a:prstGeom prst="rect">
            <a:avLst/>
          </a:prstGeom>
        </p:spPr>
      </p:pic>
      <p:pic>
        <p:nvPicPr>
          <p:cNvPr id="4" name="Image" descr="Image"/>
          <p:cNvPicPr>
            <a:picLocks noChangeAspect="1"/>
          </p:cNvPicPr>
          <p:nvPr/>
        </p:nvPicPr>
        <p:blipFill>
          <a:blip r:embed="rId3"/>
          <a:srcRect l="9731" t="12722" r="4839" b="13736"/>
          <a:stretch>
            <a:fillRect/>
          </a:stretch>
        </p:blipFill>
        <p:spPr>
          <a:xfrm>
            <a:off x="3904690" y="821390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6276AB0-411E-3045-B78C-3D842B856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254" y="5580420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Particle collisions</a:t>
            </a:r>
          </a:p>
        </p:txBody>
      </p:sp>
    </p:spTree>
    <p:extLst>
      <p:ext uri="{BB962C8B-B14F-4D97-AF65-F5344CB8AC3E}">
        <p14:creationId xmlns:p14="http://schemas.microsoft.com/office/powerpoint/2010/main" val="7981439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644" y="314819"/>
            <a:ext cx="10396298" cy="6145222"/>
          </a:xfrm>
          <a:prstGeom prst="rect">
            <a:avLst/>
          </a:prstGeom>
        </p:spPr>
      </p:pic>
      <p:pic>
        <p:nvPicPr>
          <p:cNvPr id="34" name="Picture 33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05" y="4340604"/>
            <a:ext cx="2254885" cy="1902046"/>
          </a:xfrm>
          <a:prstGeom prst="rect">
            <a:avLst/>
          </a:prstGeom>
          <a:noFill/>
          <a:ln w="19050">
            <a:solidFill>
              <a:srgbClr val="3366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41765" cy="762000"/>
          </a:xfrm>
        </p:spPr>
        <p:txBody>
          <a:bodyPr/>
          <a:lstStyle/>
          <a:p>
            <a:r>
              <a:rPr lang="en-US" i="1" dirty="0"/>
              <a:t>Why is there something rather than nothing?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B8B4A8-39E6-3947-AEF4-5781A07A8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66" y="1038935"/>
            <a:ext cx="2096651" cy="1902045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1414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52" y="-524660"/>
            <a:ext cx="12240742" cy="874193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25254" y="5580420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Particle collisions</a:t>
            </a:r>
          </a:p>
        </p:txBody>
      </p:sp>
      <p:pic>
        <p:nvPicPr>
          <p:cNvPr id="4" name="Image" descr="Image"/>
          <p:cNvPicPr>
            <a:picLocks noChangeAspect="1"/>
          </p:cNvPicPr>
          <p:nvPr/>
        </p:nvPicPr>
        <p:blipFill>
          <a:blip r:embed="rId3"/>
          <a:srcRect l="9731" t="12722" r="4839" b="13736"/>
          <a:stretch>
            <a:fillRect/>
          </a:stretch>
        </p:blipFill>
        <p:spPr>
          <a:xfrm>
            <a:off x="3904690" y="821390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BFDFFC6-FA7E-8642-802A-ED33E123B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9970" r="9282"/>
          <a:stretch>
            <a:fillRect/>
          </a:stretch>
        </p:blipFill>
        <p:spPr bwMode="auto">
          <a:xfrm>
            <a:off x="2191497" y="435133"/>
            <a:ext cx="8135331" cy="493204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1CB6DC67-6EA2-0643-8D82-9D2CD7D003C4}"/>
              </a:ext>
            </a:extLst>
          </p:cNvPr>
          <p:cNvGrpSpPr>
            <a:grpSpLocks/>
          </p:cNvGrpSpPr>
          <p:nvPr/>
        </p:nvGrpSpPr>
        <p:grpSpPr bwMode="auto">
          <a:xfrm>
            <a:off x="2325114" y="1338676"/>
            <a:ext cx="7772400" cy="3959225"/>
            <a:chOff x="416" y="1344"/>
            <a:chExt cx="4896" cy="2494"/>
          </a:xfrm>
        </p:grpSpPr>
        <p:pic>
          <p:nvPicPr>
            <p:cNvPr id="9" name="Picture 7" descr="bolletje_3D_geel">
              <a:extLst>
                <a:ext uri="{FF2B5EF4-FFF2-40B4-BE49-F238E27FC236}">
                  <a16:creationId xmlns:a16="http://schemas.microsoft.com/office/drawing/2014/main" id="{A001D3B0-49AC-4D4C-B0B2-EA52789919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8673907">
              <a:off x="5072" y="2438"/>
              <a:ext cx="240" cy="250"/>
            </a:xfrm>
            <a:prstGeom prst="rect">
              <a:avLst/>
            </a:prstGeom>
            <a:noFill/>
          </p:spPr>
        </p:pic>
        <p:pic>
          <p:nvPicPr>
            <p:cNvPr id="10" name="Picture 14" descr="bolletje_3D_groen">
              <a:extLst>
                <a:ext uri="{FF2B5EF4-FFF2-40B4-BE49-F238E27FC236}">
                  <a16:creationId xmlns:a16="http://schemas.microsoft.com/office/drawing/2014/main" id="{6D133EB4-BA68-7F41-BDDB-D774AC2929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9466866">
              <a:off x="416" y="2444"/>
              <a:ext cx="240" cy="250"/>
            </a:xfrm>
            <a:prstGeom prst="rect">
              <a:avLst/>
            </a:prstGeom>
            <a:noFill/>
          </p:spPr>
        </p:pic>
        <p:sp>
          <p:nvSpPr>
            <p:cNvPr id="11" name="Line 17">
              <a:extLst>
                <a:ext uri="{FF2B5EF4-FFF2-40B4-BE49-F238E27FC236}">
                  <a16:creationId xmlns:a16="http://schemas.microsoft.com/office/drawing/2014/main" id="{ABCFC981-9343-B440-A079-2FC83F9D79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12" name="Line 18">
              <a:extLst>
                <a:ext uri="{FF2B5EF4-FFF2-40B4-BE49-F238E27FC236}">
                  <a16:creationId xmlns:a16="http://schemas.microsoft.com/office/drawing/2014/main" id="{F5E8734D-C9B4-784C-8A25-8A9CA76FDD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13" name="Line 21">
              <a:extLst>
                <a:ext uri="{FF2B5EF4-FFF2-40B4-BE49-F238E27FC236}">
                  <a16:creationId xmlns:a16="http://schemas.microsoft.com/office/drawing/2014/main" id="{3B354CE5-C184-B747-9775-AB60935CC7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14" name="Line 22">
              <a:extLst>
                <a:ext uri="{FF2B5EF4-FFF2-40B4-BE49-F238E27FC236}">
                  <a16:creationId xmlns:a16="http://schemas.microsoft.com/office/drawing/2014/main" id="{21ACCB1E-FBF0-464C-BB8A-50CDA9A96F4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521E0FC-5913-0249-8791-3D42CD9CF92C}"/>
              </a:ext>
            </a:extLst>
          </p:cNvPr>
          <p:cNvSpPr txBox="1"/>
          <p:nvPr/>
        </p:nvSpPr>
        <p:spPr>
          <a:xfrm>
            <a:off x="3719139" y="487825"/>
            <a:ext cx="5573577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i="1" dirty="0"/>
              <a:t>QM: “E</a:t>
            </a:r>
            <a:r>
              <a:rPr lang="en-NL" sz="2000" i="1" dirty="0"/>
              <a:t>verything that </a:t>
            </a:r>
            <a:r>
              <a:rPr lang="en-NL" sz="2000" b="1" i="1" dirty="0"/>
              <a:t>can</a:t>
            </a:r>
            <a:r>
              <a:rPr lang="en-NL" sz="2000" i="1" dirty="0"/>
              <a:t> happen </a:t>
            </a:r>
            <a:r>
              <a:rPr lang="en-NL" sz="2000" b="1" i="1" dirty="0"/>
              <a:t>will</a:t>
            </a:r>
            <a:r>
              <a:rPr lang="en-NL" sz="2000" i="1" dirty="0"/>
              <a:t> happen”</a:t>
            </a:r>
          </a:p>
        </p:txBody>
      </p:sp>
    </p:spTree>
    <p:extLst>
      <p:ext uri="{BB962C8B-B14F-4D97-AF65-F5344CB8AC3E}">
        <p14:creationId xmlns:p14="http://schemas.microsoft.com/office/powerpoint/2010/main" val="22246399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52" y="-524660"/>
            <a:ext cx="12240742" cy="8741930"/>
          </a:xfrm>
          <a:prstGeom prst="rect">
            <a:avLst/>
          </a:prstGeom>
        </p:spPr>
      </p:pic>
      <p:pic>
        <p:nvPicPr>
          <p:cNvPr id="4" name="Image" descr="Image"/>
          <p:cNvPicPr>
            <a:picLocks noChangeAspect="1"/>
          </p:cNvPicPr>
          <p:nvPr/>
        </p:nvPicPr>
        <p:blipFill>
          <a:blip r:embed="rId5"/>
          <a:srcRect l="9731" t="12722" r="4839" b="13736"/>
          <a:stretch>
            <a:fillRect/>
          </a:stretch>
        </p:blipFill>
        <p:spPr>
          <a:xfrm>
            <a:off x="3904690" y="821390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HiggsGRID.mp4">
            <a:hlinkClick r:id="" action="ppaction://media"/>
            <a:extLst>
              <a:ext uri="{FF2B5EF4-FFF2-40B4-BE49-F238E27FC236}">
                <a16:creationId xmlns:a16="http://schemas.microsoft.com/office/drawing/2014/main" id="{D28BD571-2A8D-0247-A42F-131AF8AA5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5106" y="973962"/>
            <a:ext cx="6502400" cy="36576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6C53206D-D373-2D46-8F5F-6307C4A15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254" y="5580420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Particle collisions</a:t>
            </a:r>
          </a:p>
        </p:txBody>
      </p:sp>
    </p:spTree>
    <p:extLst>
      <p:ext uri="{BB962C8B-B14F-4D97-AF65-F5344CB8AC3E}">
        <p14:creationId xmlns:p14="http://schemas.microsoft.com/office/powerpoint/2010/main" val="37191081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The Elementary Particles</a:t>
            </a:r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4662489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720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u="sng" dirty="0">
                  <a:solidFill>
                    <a:srgbClr val="FFFF99"/>
                  </a:solidFill>
                  <a:latin typeface="Tahoma" pitchFamily="34" charset="0"/>
                </a:rPr>
                <a:t>Charge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+</a:t>
              </a:r>
              <a:r>
                <a:rPr lang="en-US" sz="2400">
                  <a:solidFill>
                    <a:srgbClr val="FFFF99"/>
                  </a:solidFill>
                  <a:latin typeface="Tahoma" pitchFamily="34" charset="0"/>
                </a:rPr>
                <a:t>2/3</a:t>
              </a: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-</a:t>
              </a:r>
              <a:r>
                <a:rPr lang="en-US" sz="2400">
                  <a:solidFill>
                    <a:srgbClr val="FFFF99"/>
                  </a:solidFill>
                  <a:latin typeface="Tahoma" pitchFamily="34" charset="0"/>
                </a:rPr>
                <a:t>1/3</a:t>
              </a: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-</a:t>
              </a:r>
              <a:r>
                <a:rPr lang="en-US" sz="2400">
                  <a:solidFill>
                    <a:srgbClr val="FFFF99"/>
                  </a:solidFill>
                  <a:latin typeface="Tahoma" pitchFamily="34" charset="0"/>
                </a:rPr>
                <a:t>1</a:t>
              </a: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99"/>
                  </a:solidFill>
                  <a:latin typeface="Tahoma" pitchFamily="34" charset="0"/>
                </a:rPr>
                <a:t>0</a:t>
              </a: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1167607" y="1961357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1524000" y="390525"/>
            <a:ext cx="1772793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u="sng" dirty="0">
                <a:solidFill>
                  <a:srgbClr val="FFFF99"/>
                </a:solidFill>
                <a:latin typeface="Tahoma" pitchFamily="34" charset="0"/>
              </a:rPr>
              <a:t>Generation: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1127126" y="4459288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2803525" y="5834064"/>
            <a:ext cx="1351652" cy="584775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99"/>
                </a:solidFill>
                <a:latin typeface="Tahoma" pitchFamily="34" charset="0"/>
              </a:rPr>
              <a:t>Matter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2082800" y="793751"/>
            <a:ext cx="808038" cy="4868863"/>
            <a:chOff x="352" y="500"/>
            <a:chExt cx="509" cy="3067"/>
          </a:xfrm>
        </p:grpSpPr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(1956)</a:t>
              </a: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10"/>
              <a:ext cx="344" cy="463"/>
              <a:chOff x="306" y="838"/>
              <a:chExt cx="344" cy="463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838"/>
                <a:ext cx="344" cy="463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990033"/>
                    </a:solidFill>
                    <a:latin typeface="Tahoma" pitchFamily="34" charset="0"/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474"/>
              <a:ext cx="344" cy="463"/>
              <a:chOff x="301" y="1447"/>
              <a:chExt cx="344" cy="46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447"/>
                <a:ext cx="344" cy="463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990033"/>
                    </a:solidFill>
                    <a:latin typeface="Tahoma" pitchFamily="34" charset="0"/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61"/>
              <a:ext cx="344" cy="463"/>
              <a:chOff x="317" y="2398"/>
              <a:chExt cx="344" cy="463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398"/>
                <a:ext cx="344" cy="463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990033"/>
                    </a:solidFill>
                    <a:latin typeface="Tahoma" pitchFamily="34" charset="0"/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83"/>
              <a:chOff x="311" y="2983"/>
              <a:chExt cx="370" cy="483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03"/>
                <a:ext cx="344" cy="463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  <a:latin typeface="Tahoma" pitchFamily="34" charset="0"/>
                  </a:rPr>
                  <a:t>e</a:t>
                </a:r>
                <a:endParaRPr lang="en-US" sz="3200" b="1">
                  <a:solidFill>
                    <a:srgbClr val="990033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(1895)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3744914" y="793751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960"/>
              <a:chOff x="1428" y="500"/>
              <a:chExt cx="424" cy="2960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16"/>
                <a:ext cx="344" cy="463"/>
                <a:chOff x="1438" y="844"/>
                <a:chExt cx="344" cy="463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844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Tahoma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479"/>
                <a:ext cx="344" cy="463"/>
                <a:chOff x="1442" y="1425"/>
                <a:chExt cx="344" cy="463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25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Tahoma" pitchFamily="34" charset="0"/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FF99"/>
                    </a:solidFill>
                    <a:latin typeface="Tahoma" pitchFamily="34" charset="0"/>
                  </a:rPr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46"/>
                <a:ext cx="344" cy="463"/>
                <a:chOff x="1447" y="2392"/>
                <a:chExt cx="344" cy="463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392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91"/>
                <a:chOff x="1450" y="2969"/>
                <a:chExt cx="348" cy="491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2997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  <a:latin typeface="Tahoma" pitchFamily="34" charset="0"/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2908301" y="793751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954"/>
              <a:chOff x="951" y="500"/>
              <a:chExt cx="374" cy="2954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16"/>
                <a:ext cx="344" cy="463"/>
                <a:chOff x="860" y="835"/>
                <a:chExt cx="344" cy="463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35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Tahoma" pitchFamily="34" charset="0"/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474"/>
                <a:ext cx="344" cy="463"/>
                <a:chOff x="877" y="1438"/>
                <a:chExt cx="344" cy="463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438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Tahoma" pitchFamily="34" charset="0"/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FF99"/>
                    </a:solidFill>
                    <a:latin typeface="Tahoma" pitchFamily="34" charset="0"/>
                  </a:rPr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62"/>
                <a:ext cx="344" cy="463"/>
                <a:chOff x="873" y="2390"/>
                <a:chExt cx="344" cy="463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390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85"/>
                <a:chOff x="880" y="2969"/>
                <a:chExt cx="363" cy="485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2991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105627">
            <a:off x="5949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BA9FF8A0-6BCE-9F46-AC61-A3BA81532DF1}"/>
              </a:ext>
            </a:extLst>
          </p:cNvPr>
          <p:cNvSpPr txBox="1"/>
          <p:nvPr/>
        </p:nvSpPr>
        <p:spPr>
          <a:xfrm>
            <a:off x="937147" y="3283607"/>
            <a:ext cx="4649286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3 “generations” of particles!</a:t>
            </a:r>
          </a:p>
        </p:txBody>
      </p:sp>
    </p:spTree>
    <p:extLst>
      <p:ext uri="{BB962C8B-B14F-4D97-AF65-F5344CB8AC3E}">
        <p14:creationId xmlns:p14="http://schemas.microsoft.com/office/powerpoint/2010/main" val="26542518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2">
            <a:extLst>
              <a:ext uri="{FF2B5EF4-FFF2-40B4-BE49-F238E27FC236}">
                <a16:creationId xmlns:a16="http://schemas.microsoft.com/office/drawing/2014/main" id="{2F2DD9BB-B973-9C44-822C-695533D2E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578" y="-103188"/>
            <a:ext cx="6092421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nl-NL"/>
          </a:p>
        </p:txBody>
      </p:sp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 dirty="0"/>
              <a:t> The Element</a:t>
            </a:r>
            <a:r>
              <a:rPr lang="en-US" dirty="0">
                <a:solidFill>
                  <a:srgbClr val="000099"/>
                </a:solidFill>
              </a:rPr>
              <a:t>ary Particles</a:t>
            </a: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4699000" y="814388"/>
            <a:ext cx="1143390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u="sng" dirty="0">
                <a:solidFill>
                  <a:srgbClr val="FFFF99"/>
                </a:solidFill>
                <a:latin typeface="Tahoma" pitchFamily="34" charset="0"/>
              </a:rPr>
              <a:t>Charge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4662489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+</a:t>
            </a:r>
            <a:r>
              <a:rPr lang="en-US" sz="2400">
                <a:solidFill>
                  <a:srgbClr val="FFFF99"/>
                </a:solidFill>
                <a:latin typeface="Tahoma" pitchFamily="34" charset="0"/>
              </a:rPr>
              <a:t>2/3</a:t>
            </a: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4727575" y="2378076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-</a:t>
            </a:r>
            <a:r>
              <a:rPr lang="en-US" sz="2400">
                <a:solidFill>
                  <a:srgbClr val="FFFF99"/>
                </a:solidFill>
                <a:latin typeface="Tahoma" pitchFamily="34" charset="0"/>
              </a:rPr>
              <a:t>1/3</a:t>
            </a: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4765676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-</a:t>
            </a:r>
            <a:r>
              <a:rPr lang="en-US" sz="2400">
                <a:solidFill>
                  <a:srgbClr val="FFFF99"/>
                </a:solidFill>
                <a:latin typeface="Tahoma" pitchFamily="34" charset="0"/>
              </a:rPr>
              <a:t>1</a:t>
            </a: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4867276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99"/>
                </a:solidFill>
                <a:latin typeface="Tahoma" pitchFamily="34" charset="0"/>
              </a:rPr>
              <a:t>0</a:t>
            </a: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38375" y="1444627"/>
            <a:ext cx="546100" cy="735013"/>
            <a:chOff x="306" y="838"/>
            <a:chExt cx="344" cy="463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8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Tahoma" pitchFamily="34" charset="0"/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6130925" y="1508126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99"/>
                </a:solidFill>
                <a:latin typeface="Tahoma" pitchFamily="34" charset="0"/>
              </a:rPr>
              <a:t>-</a:t>
            </a:r>
            <a:r>
              <a:rPr lang="en-US" sz="2400">
                <a:solidFill>
                  <a:srgbClr val="000099"/>
                </a:solidFill>
                <a:latin typeface="Tahoma" pitchFamily="34" charset="0"/>
              </a:rPr>
              <a:t>2/3</a:t>
            </a:r>
            <a:r>
              <a:rPr lang="en-US" sz="2800">
                <a:solidFill>
                  <a:srgbClr val="000099"/>
                </a:solidFill>
                <a:latin typeface="Tahoma" pitchFamily="34" charset="0"/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6062664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99"/>
                </a:solidFill>
                <a:latin typeface="Tahoma" pitchFamily="34" charset="0"/>
              </a:rPr>
              <a:t>+</a:t>
            </a:r>
            <a:r>
              <a:rPr lang="en-US" sz="2400">
                <a:solidFill>
                  <a:srgbClr val="000099"/>
                </a:solidFill>
                <a:latin typeface="Tahoma" pitchFamily="34" charset="0"/>
              </a:rPr>
              <a:t>1/3</a:t>
            </a:r>
            <a:r>
              <a:rPr lang="en-US" sz="2800">
                <a:solidFill>
                  <a:srgbClr val="000099"/>
                </a:solidFill>
                <a:latin typeface="Tahoma" pitchFamily="34" charset="0"/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6191250" y="3994151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99"/>
                </a:solidFill>
                <a:latin typeface="Tahoma" pitchFamily="34" charset="0"/>
              </a:rPr>
              <a:t>+</a:t>
            </a:r>
            <a:r>
              <a:rPr lang="en-US" sz="2400">
                <a:solidFill>
                  <a:srgbClr val="000099"/>
                </a:solidFill>
                <a:latin typeface="Tahoma" pitchFamily="34" charset="0"/>
              </a:rPr>
              <a:t>1</a:t>
            </a:r>
            <a:r>
              <a:rPr lang="en-US" sz="2800">
                <a:solidFill>
                  <a:srgbClr val="000099"/>
                </a:solidFill>
                <a:latin typeface="Tahoma" pitchFamily="34" charset="0"/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6311901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99"/>
                </a:solidFill>
                <a:latin typeface="Tahoma" pitchFamily="34" charset="0"/>
              </a:rPr>
              <a:t>0</a:t>
            </a:r>
            <a:r>
              <a:rPr lang="en-US" sz="2800">
                <a:solidFill>
                  <a:srgbClr val="000099"/>
                </a:solidFill>
                <a:latin typeface="Tahoma" pitchFamily="34" charset="0"/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230438" y="2339976"/>
            <a:ext cx="546100" cy="735013"/>
            <a:chOff x="301" y="1447"/>
            <a:chExt cx="344" cy="46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447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Tahoma" pitchFamily="34" charset="0"/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046413" y="1454152"/>
            <a:ext cx="546100" cy="735013"/>
            <a:chOff x="860" y="835"/>
            <a:chExt cx="344" cy="463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3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Tahoma" pitchFamily="34" charset="0"/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3044825" y="2339976"/>
            <a:ext cx="546100" cy="735013"/>
            <a:chOff x="877" y="1438"/>
            <a:chExt cx="344" cy="463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4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Tahoma" pitchFamily="34" charset="0"/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3863975" y="1454151"/>
            <a:ext cx="546100" cy="735012"/>
            <a:chOff x="1438" y="844"/>
            <a:chExt cx="344" cy="463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844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Tahoma" pitchFamily="34" charset="0"/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3856038" y="2347913"/>
            <a:ext cx="546100" cy="735013"/>
            <a:chOff x="1442" y="1425"/>
            <a:chExt cx="344" cy="463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2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Tahoma" pitchFamily="34" charset="0"/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2354263" y="793751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3033713" y="793751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3790950" y="793751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2241550" y="3906841"/>
            <a:ext cx="546100" cy="735013"/>
            <a:chOff x="317" y="2398"/>
            <a:chExt cx="344" cy="463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398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Tahoma" pitchFamily="34" charset="0"/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3906838" y="3883025"/>
            <a:ext cx="546100" cy="735013"/>
            <a:chOff x="1447" y="2392"/>
            <a:chExt cx="344" cy="463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392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  <a:latin typeface="Tahoma" pitchFamily="34" charset="0"/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3081338" y="3908429"/>
            <a:ext cx="546100" cy="735013"/>
            <a:chOff x="873" y="2390"/>
            <a:chExt cx="344" cy="463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390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Tahoma" pitchFamily="34" charset="0"/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2203451" y="4706938"/>
            <a:ext cx="587375" cy="766762"/>
            <a:chOff x="311" y="2983"/>
            <a:chExt cx="370" cy="483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03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Tahoma" pitchFamily="34" charset="0"/>
                </a:rPr>
                <a:t>e</a:t>
              </a:r>
              <a:endParaRPr lang="en-US" sz="3200" b="1">
                <a:solidFill>
                  <a:srgbClr val="990033"/>
                </a:solidFill>
                <a:latin typeface="Tahoma" pitchFamily="34" charset="0"/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3049588" y="4713289"/>
            <a:ext cx="576262" cy="769937"/>
            <a:chOff x="880" y="2969"/>
            <a:chExt cx="363" cy="485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2991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3911600" y="4713288"/>
            <a:ext cx="552450" cy="779462"/>
            <a:chOff x="1450" y="2969"/>
            <a:chExt cx="348" cy="491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2997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  <a:latin typeface="Tahoma" pitchFamily="34" charset="0"/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1167607" y="1961357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1524000" y="390525"/>
            <a:ext cx="1772793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u="sng" dirty="0">
                <a:solidFill>
                  <a:srgbClr val="FFFF99"/>
                </a:solidFill>
                <a:latin typeface="Tahoma" pitchFamily="34" charset="0"/>
              </a:rPr>
              <a:t>Generation: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1125538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7389813" y="1390284"/>
            <a:ext cx="546100" cy="735747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7423150" y="1443039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990033"/>
                </a:solidFill>
                <a:latin typeface="Tahoma" pitchFamily="34" charset="0"/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7381875" y="2286001"/>
            <a:ext cx="546100" cy="735013"/>
            <a:chOff x="301" y="1447"/>
            <a:chExt cx="344" cy="46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447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Tahoma" pitchFamily="34" charset="0"/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8197850" y="1400177"/>
            <a:ext cx="546100" cy="735013"/>
            <a:chOff x="860" y="835"/>
            <a:chExt cx="344" cy="463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3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Tahoma" pitchFamily="34" charset="0"/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8196263" y="2286001"/>
            <a:ext cx="546100" cy="735013"/>
            <a:chOff x="877" y="1438"/>
            <a:chExt cx="344" cy="463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4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Tahoma" pitchFamily="34" charset="0"/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9015413" y="1400176"/>
            <a:ext cx="546100" cy="735012"/>
            <a:chOff x="1438" y="844"/>
            <a:chExt cx="344" cy="463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844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Tahoma" pitchFamily="34" charset="0"/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9007475" y="2293938"/>
            <a:ext cx="546100" cy="735013"/>
            <a:chOff x="1442" y="1425"/>
            <a:chExt cx="344" cy="463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2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Tahoma" pitchFamily="34" charset="0"/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7394575" y="3925891"/>
            <a:ext cx="546100" cy="735013"/>
            <a:chOff x="317" y="2398"/>
            <a:chExt cx="344" cy="463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398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Tahoma" pitchFamily="34" charset="0"/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9059863" y="3902075"/>
            <a:ext cx="546100" cy="735013"/>
            <a:chOff x="1447" y="2392"/>
            <a:chExt cx="344" cy="463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392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  <a:latin typeface="Tahoma" pitchFamily="34" charset="0"/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8234363" y="3927479"/>
            <a:ext cx="546100" cy="735013"/>
            <a:chOff x="873" y="2390"/>
            <a:chExt cx="344" cy="463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390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Tahoma" pitchFamily="34" charset="0"/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7356476" y="4725988"/>
            <a:ext cx="587375" cy="766762"/>
            <a:chOff x="311" y="2983"/>
            <a:chExt cx="370" cy="483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03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Tahoma" pitchFamily="34" charset="0"/>
                </a:rPr>
                <a:t>e</a:t>
              </a:r>
              <a:endParaRPr lang="en-US" sz="3200" b="1">
                <a:solidFill>
                  <a:srgbClr val="990033"/>
                </a:solidFill>
                <a:latin typeface="Tahoma" pitchFamily="34" charset="0"/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8202613" y="4732339"/>
            <a:ext cx="576262" cy="769937"/>
            <a:chOff x="880" y="2969"/>
            <a:chExt cx="363" cy="485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2991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9064625" y="4732338"/>
            <a:ext cx="552450" cy="779462"/>
            <a:chOff x="1450" y="2969"/>
            <a:chExt cx="348" cy="491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2997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  <a:latin typeface="Tahoma" pitchFamily="34" charset="0"/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7559676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8351839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9159876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7559676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8366126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9190039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7513639" y="4114801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8397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9250364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7497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8382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9174164" y="4983164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2803525" y="5834064"/>
            <a:ext cx="1351652" cy="584775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99"/>
                </a:solidFill>
                <a:latin typeface="Tahoma" pitchFamily="34" charset="0"/>
              </a:rPr>
              <a:t>Matter</a:t>
            </a:r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7572375" y="5830095"/>
            <a:ext cx="2238113" cy="584775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99"/>
                </a:solidFill>
                <a:latin typeface="Tahoma" pitchFamily="34" charset="0"/>
              </a:rPr>
              <a:t>Anti-matter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6148388" y="820738"/>
            <a:ext cx="1143390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u="sng" dirty="0">
                <a:solidFill>
                  <a:srgbClr val="000099"/>
                </a:solidFill>
                <a:latin typeface="Tahoma" pitchFamily="34" charset="0"/>
              </a:rPr>
              <a:t>Charge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8958263" y="857251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99"/>
                </a:solidFill>
                <a:latin typeface="Tahoma" pitchFamily="34" charset="0"/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7523163" y="860426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99"/>
                </a:solidFill>
                <a:latin typeface="Tahoma" pitchFamily="34" charset="0"/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8220075" y="847726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99"/>
                </a:solidFill>
                <a:latin typeface="Tahoma" pitchFamily="34" charset="0"/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E48D551F-AD85-DA49-9EC7-CC452E4FEA0F}"/>
              </a:ext>
            </a:extLst>
          </p:cNvPr>
          <p:cNvSpPr txBox="1"/>
          <p:nvPr/>
        </p:nvSpPr>
        <p:spPr>
          <a:xfrm>
            <a:off x="937147" y="3283607"/>
            <a:ext cx="4649286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3 “generations” of particles!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00061A8C-1771-F744-AAD8-128E88DFEB9D}"/>
              </a:ext>
            </a:extLst>
          </p:cNvPr>
          <p:cNvSpPr txBox="1"/>
          <p:nvPr/>
        </p:nvSpPr>
        <p:spPr>
          <a:xfrm>
            <a:off x="6408195" y="3265819"/>
            <a:ext cx="5319341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3 “generations” of anti-particles!</a:t>
            </a:r>
          </a:p>
        </p:txBody>
      </p:sp>
    </p:spTree>
    <p:extLst>
      <p:ext uri="{BB962C8B-B14F-4D97-AF65-F5344CB8AC3E}">
        <p14:creationId xmlns:p14="http://schemas.microsoft.com/office/powerpoint/2010/main" val="184312788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2">
            <a:extLst>
              <a:ext uri="{FF2B5EF4-FFF2-40B4-BE49-F238E27FC236}">
                <a16:creationId xmlns:a16="http://schemas.microsoft.com/office/drawing/2014/main" id="{2F2DD9BB-B973-9C44-822C-695533D2E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578" y="-103188"/>
            <a:ext cx="6092421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nl-NL"/>
          </a:p>
        </p:txBody>
      </p:sp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6096000" y="3164215"/>
            <a:ext cx="4806950" cy="523220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 dirty="0"/>
              <a:t> The Element</a:t>
            </a:r>
            <a:r>
              <a:rPr lang="en-US" dirty="0">
                <a:solidFill>
                  <a:srgbClr val="000099"/>
                </a:solidFill>
              </a:rPr>
              <a:t>ary Particles</a:t>
            </a: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4699000" y="814388"/>
            <a:ext cx="1143390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u="sng" dirty="0">
                <a:solidFill>
                  <a:srgbClr val="FFFF99"/>
                </a:solidFill>
                <a:latin typeface="Tahoma" pitchFamily="34" charset="0"/>
              </a:rPr>
              <a:t>Charge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4662489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+</a:t>
            </a:r>
            <a:r>
              <a:rPr lang="en-US" sz="2400">
                <a:solidFill>
                  <a:srgbClr val="FFFF99"/>
                </a:solidFill>
                <a:latin typeface="Tahoma" pitchFamily="34" charset="0"/>
              </a:rPr>
              <a:t>2/3</a:t>
            </a: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4727575" y="2378076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-</a:t>
            </a:r>
            <a:r>
              <a:rPr lang="en-US" sz="2400">
                <a:solidFill>
                  <a:srgbClr val="FFFF99"/>
                </a:solidFill>
                <a:latin typeface="Tahoma" pitchFamily="34" charset="0"/>
              </a:rPr>
              <a:t>1/3</a:t>
            </a: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4765676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-</a:t>
            </a:r>
            <a:r>
              <a:rPr lang="en-US" sz="2400">
                <a:solidFill>
                  <a:srgbClr val="FFFF99"/>
                </a:solidFill>
                <a:latin typeface="Tahoma" pitchFamily="34" charset="0"/>
              </a:rPr>
              <a:t>1</a:t>
            </a: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4867276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99"/>
                </a:solidFill>
                <a:latin typeface="Tahoma" pitchFamily="34" charset="0"/>
              </a:rPr>
              <a:t>0</a:t>
            </a: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38375" y="1444627"/>
            <a:ext cx="546100" cy="735013"/>
            <a:chOff x="306" y="838"/>
            <a:chExt cx="344" cy="463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8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Tahoma" pitchFamily="34" charset="0"/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6130925" y="1508126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99"/>
                </a:solidFill>
                <a:latin typeface="Tahoma" pitchFamily="34" charset="0"/>
              </a:rPr>
              <a:t>-</a:t>
            </a:r>
            <a:r>
              <a:rPr lang="en-US" sz="2400">
                <a:solidFill>
                  <a:srgbClr val="000099"/>
                </a:solidFill>
                <a:latin typeface="Tahoma" pitchFamily="34" charset="0"/>
              </a:rPr>
              <a:t>2/3</a:t>
            </a:r>
            <a:r>
              <a:rPr lang="en-US" sz="2800">
                <a:solidFill>
                  <a:srgbClr val="000099"/>
                </a:solidFill>
                <a:latin typeface="Tahoma" pitchFamily="34" charset="0"/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6062664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99"/>
                </a:solidFill>
                <a:latin typeface="Tahoma" pitchFamily="34" charset="0"/>
              </a:rPr>
              <a:t>+</a:t>
            </a:r>
            <a:r>
              <a:rPr lang="en-US" sz="2400">
                <a:solidFill>
                  <a:srgbClr val="000099"/>
                </a:solidFill>
                <a:latin typeface="Tahoma" pitchFamily="34" charset="0"/>
              </a:rPr>
              <a:t>1/3</a:t>
            </a:r>
            <a:r>
              <a:rPr lang="en-US" sz="2800">
                <a:solidFill>
                  <a:srgbClr val="000099"/>
                </a:solidFill>
                <a:latin typeface="Tahoma" pitchFamily="34" charset="0"/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6191250" y="3994151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99"/>
                </a:solidFill>
                <a:latin typeface="Tahoma" pitchFamily="34" charset="0"/>
              </a:rPr>
              <a:t>+</a:t>
            </a:r>
            <a:r>
              <a:rPr lang="en-US" sz="2400">
                <a:solidFill>
                  <a:srgbClr val="000099"/>
                </a:solidFill>
                <a:latin typeface="Tahoma" pitchFamily="34" charset="0"/>
              </a:rPr>
              <a:t>1</a:t>
            </a:r>
            <a:r>
              <a:rPr lang="en-US" sz="2800">
                <a:solidFill>
                  <a:srgbClr val="000099"/>
                </a:solidFill>
                <a:latin typeface="Tahoma" pitchFamily="34" charset="0"/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6311901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99"/>
                </a:solidFill>
                <a:latin typeface="Tahoma" pitchFamily="34" charset="0"/>
              </a:rPr>
              <a:t>0</a:t>
            </a:r>
            <a:r>
              <a:rPr lang="en-US" sz="2800">
                <a:solidFill>
                  <a:srgbClr val="000099"/>
                </a:solidFill>
                <a:latin typeface="Tahoma" pitchFamily="34" charset="0"/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230438" y="2339976"/>
            <a:ext cx="546100" cy="735013"/>
            <a:chOff x="301" y="1447"/>
            <a:chExt cx="344" cy="46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447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Tahoma" pitchFamily="34" charset="0"/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046413" y="1454152"/>
            <a:ext cx="546100" cy="735013"/>
            <a:chOff x="860" y="835"/>
            <a:chExt cx="344" cy="463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3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Tahoma" pitchFamily="34" charset="0"/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3044825" y="2339976"/>
            <a:ext cx="546100" cy="735013"/>
            <a:chOff x="877" y="1438"/>
            <a:chExt cx="344" cy="463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4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Tahoma" pitchFamily="34" charset="0"/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3863975" y="1454151"/>
            <a:ext cx="546100" cy="735012"/>
            <a:chOff x="1438" y="844"/>
            <a:chExt cx="344" cy="463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844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Tahoma" pitchFamily="34" charset="0"/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3856038" y="2347913"/>
            <a:ext cx="546100" cy="735013"/>
            <a:chOff x="1442" y="1425"/>
            <a:chExt cx="344" cy="463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2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Tahoma" pitchFamily="34" charset="0"/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2354263" y="793751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3033713" y="793751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3790950" y="793751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2241550" y="3906841"/>
            <a:ext cx="546100" cy="735013"/>
            <a:chOff x="317" y="2398"/>
            <a:chExt cx="344" cy="463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398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Tahoma" pitchFamily="34" charset="0"/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3906838" y="3883025"/>
            <a:ext cx="546100" cy="735013"/>
            <a:chOff x="1447" y="2392"/>
            <a:chExt cx="344" cy="463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392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  <a:latin typeface="Tahoma" pitchFamily="34" charset="0"/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3081338" y="3908429"/>
            <a:ext cx="546100" cy="735013"/>
            <a:chOff x="873" y="2390"/>
            <a:chExt cx="344" cy="463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390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Tahoma" pitchFamily="34" charset="0"/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2203451" y="4706938"/>
            <a:ext cx="587375" cy="766762"/>
            <a:chOff x="311" y="2983"/>
            <a:chExt cx="370" cy="483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03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Tahoma" pitchFamily="34" charset="0"/>
                </a:rPr>
                <a:t>e</a:t>
              </a:r>
              <a:endParaRPr lang="en-US" sz="3200" b="1">
                <a:solidFill>
                  <a:srgbClr val="990033"/>
                </a:solidFill>
                <a:latin typeface="Tahoma" pitchFamily="34" charset="0"/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3049588" y="4713289"/>
            <a:ext cx="576262" cy="769937"/>
            <a:chOff x="880" y="2969"/>
            <a:chExt cx="363" cy="485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2991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3911600" y="4713288"/>
            <a:ext cx="552450" cy="779462"/>
            <a:chOff x="1450" y="2969"/>
            <a:chExt cx="348" cy="491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2997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  <a:latin typeface="Tahoma" pitchFamily="34" charset="0"/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1167607" y="1961357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1524000" y="390525"/>
            <a:ext cx="1772793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u="sng" dirty="0">
                <a:solidFill>
                  <a:srgbClr val="FFFF99"/>
                </a:solidFill>
                <a:latin typeface="Tahoma" pitchFamily="34" charset="0"/>
              </a:rPr>
              <a:t>Generation: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1125538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7389813" y="1390284"/>
            <a:ext cx="546100" cy="735747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7423150" y="1443039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990033"/>
                </a:solidFill>
                <a:latin typeface="Tahoma" pitchFamily="34" charset="0"/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7381875" y="2286001"/>
            <a:ext cx="546100" cy="735013"/>
            <a:chOff x="301" y="1447"/>
            <a:chExt cx="344" cy="46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447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Tahoma" pitchFamily="34" charset="0"/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8197850" y="1400177"/>
            <a:ext cx="546100" cy="735013"/>
            <a:chOff x="860" y="835"/>
            <a:chExt cx="344" cy="463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3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Tahoma" pitchFamily="34" charset="0"/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8196263" y="2286001"/>
            <a:ext cx="546100" cy="735013"/>
            <a:chOff x="877" y="1438"/>
            <a:chExt cx="344" cy="463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4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Tahoma" pitchFamily="34" charset="0"/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9015413" y="1400176"/>
            <a:ext cx="546100" cy="735012"/>
            <a:chOff x="1438" y="844"/>
            <a:chExt cx="344" cy="463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844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Tahoma" pitchFamily="34" charset="0"/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9007475" y="2293938"/>
            <a:ext cx="546100" cy="735013"/>
            <a:chOff x="1442" y="1425"/>
            <a:chExt cx="344" cy="463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2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Tahoma" pitchFamily="34" charset="0"/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7394575" y="3925891"/>
            <a:ext cx="546100" cy="735013"/>
            <a:chOff x="317" y="2398"/>
            <a:chExt cx="344" cy="463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398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Tahoma" pitchFamily="34" charset="0"/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9059863" y="3902075"/>
            <a:ext cx="546100" cy="735013"/>
            <a:chOff x="1447" y="2392"/>
            <a:chExt cx="344" cy="463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392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  <a:latin typeface="Tahoma" pitchFamily="34" charset="0"/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8234363" y="3927479"/>
            <a:ext cx="546100" cy="735013"/>
            <a:chOff x="873" y="2390"/>
            <a:chExt cx="344" cy="463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390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Tahoma" pitchFamily="34" charset="0"/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7356476" y="4725988"/>
            <a:ext cx="587375" cy="766762"/>
            <a:chOff x="311" y="2983"/>
            <a:chExt cx="370" cy="483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03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Tahoma" pitchFamily="34" charset="0"/>
                </a:rPr>
                <a:t>e</a:t>
              </a:r>
              <a:endParaRPr lang="en-US" sz="3200" b="1">
                <a:solidFill>
                  <a:srgbClr val="990033"/>
                </a:solidFill>
                <a:latin typeface="Tahoma" pitchFamily="34" charset="0"/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8202613" y="4732339"/>
            <a:ext cx="576262" cy="769937"/>
            <a:chOff x="880" y="2969"/>
            <a:chExt cx="363" cy="485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2991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9064625" y="4732338"/>
            <a:ext cx="552450" cy="779462"/>
            <a:chOff x="1450" y="2969"/>
            <a:chExt cx="348" cy="491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2997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  <a:latin typeface="Tahoma" pitchFamily="34" charset="0"/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7559676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8351839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9159876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7559676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8366126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9190039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7513639" y="4114801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8397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9250364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7497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8382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9174164" y="4983164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2803525" y="5834064"/>
            <a:ext cx="1351652" cy="584775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99"/>
                </a:solidFill>
                <a:latin typeface="Tahoma" pitchFamily="34" charset="0"/>
              </a:rPr>
              <a:t>Matter</a:t>
            </a:r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7572375" y="5830095"/>
            <a:ext cx="2238113" cy="584775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99"/>
                </a:solidFill>
                <a:latin typeface="Tahoma" pitchFamily="34" charset="0"/>
              </a:rPr>
              <a:t>Anti-matter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6148388" y="820738"/>
            <a:ext cx="1143390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u="sng" dirty="0">
                <a:solidFill>
                  <a:srgbClr val="000099"/>
                </a:solidFill>
                <a:latin typeface="Tahoma" pitchFamily="34" charset="0"/>
              </a:rPr>
              <a:t>Charge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8958263" y="857251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99"/>
                </a:solidFill>
                <a:latin typeface="Tahoma" pitchFamily="34" charset="0"/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7523163" y="860426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99"/>
                </a:solidFill>
                <a:latin typeface="Tahoma" pitchFamily="34" charset="0"/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8220075" y="847726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99"/>
                </a:solidFill>
                <a:latin typeface="Tahoma" pitchFamily="34" charset="0"/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30F94CA-5854-0541-A9FE-B06223E1BA09}"/>
              </a:ext>
            </a:extLst>
          </p:cNvPr>
          <p:cNvSpPr txBox="1"/>
          <p:nvPr/>
        </p:nvSpPr>
        <p:spPr>
          <a:xfrm>
            <a:off x="3365726" y="3240965"/>
            <a:ext cx="5462073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Why 3 “generations” of particles?</a:t>
            </a:r>
          </a:p>
        </p:txBody>
      </p:sp>
    </p:spTree>
    <p:extLst>
      <p:ext uri="{BB962C8B-B14F-4D97-AF65-F5344CB8AC3E}">
        <p14:creationId xmlns:p14="http://schemas.microsoft.com/office/powerpoint/2010/main" val="201311435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2380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A43156-6247-F341-B10A-1A5D80E2D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116" y="3920954"/>
            <a:ext cx="2944734" cy="2671412"/>
          </a:xfrm>
          <a:prstGeom prst="rect">
            <a:avLst/>
          </a:prstGeom>
          <a:solidFill>
            <a:schemeClr val="tx1"/>
          </a:solidFill>
          <a:ln w="1905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43524" y="3179616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>
                <a:solidFill>
                  <a:schemeClr val="bg1"/>
                </a:solidFill>
              </a:rPr>
              <a:t>Forces: “Standard Model”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 </a:t>
            </a:r>
            <a:endParaRPr lang="en-US" sz="4000" dirty="0"/>
          </a:p>
        </p:txBody>
      </p:sp>
      <p:pic>
        <p:nvPicPr>
          <p:cNvPr id="9" name="Picture 4" descr="Will we all die because of the Higgs field?">
            <a:extLst>
              <a:ext uri="{FF2B5EF4-FFF2-40B4-BE49-F238E27FC236}">
                <a16:creationId xmlns:a16="http://schemas.microsoft.com/office/drawing/2014/main" id="{A27181BB-3D7A-7D41-A824-3EB770ABF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116" y="512616"/>
            <a:ext cx="3048000" cy="2667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78534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Four fundamental forces of Nature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40" y="1010029"/>
            <a:ext cx="2124514" cy="1930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8408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7175045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76336" y="614034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000" b="1" dirty="0" err="1">
                <a:solidFill>
                  <a:srgbClr val="FFFFFF"/>
                </a:solidFill>
                <a:latin typeface="Tahoma" pitchFamily="34" charset="0"/>
              </a:rPr>
              <a:t>Gravitation</a:t>
            </a:r>
            <a:r>
              <a:rPr lang="nl-NL" sz="2000" b="1" dirty="0">
                <a:solidFill>
                  <a:srgbClr val="FFFFFF"/>
                </a:solidFill>
                <a:latin typeface="Tahoma" pitchFamily="34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975" y="3820508"/>
            <a:ext cx="2629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000" b="1" dirty="0" err="1">
                <a:solidFill>
                  <a:srgbClr val="FFFFFF"/>
                </a:solidFill>
                <a:latin typeface="Tahoma" pitchFamily="34" charset="0"/>
              </a:rPr>
              <a:t>Elektromagnetism</a:t>
            </a:r>
            <a:r>
              <a:rPr lang="nl-NL" sz="2000" b="1" dirty="0">
                <a:solidFill>
                  <a:srgbClr val="FFFFFF"/>
                </a:solidFill>
                <a:latin typeface="Tahoma" pitchFamily="34" charset="0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3256" y="654011"/>
            <a:ext cx="2900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000" b="1" dirty="0">
                <a:solidFill>
                  <a:srgbClr val="FFFFFF"/>
                </a:solidFill>
                <a:latin typeface="Tahoma" pitchFamily="34" charset="0"/>
              </a:rPr>
              <a:t>Strong </a:t>
            </a:r>
            <a:r>
              <a:rPr lang="nl-NL" sz="2000" b="1" dirty="0" err="1">
                <a:solidFill>
                  <a:srgbClr val="FFFFFF"/>
                </a:solidFill>
                <a:latin typeface="Tahoma" pitchFamily="34" charset="0"/>
              </a:rPr>
              <a:t>nuclear</a:t>
            </a:r>
            <a:r>
              <a:rPr lang="nl-NL" sz="2000" b="1" dirty="0">
                <a:solidFill>
                  <a:srgbClr val="FFFFFF"/>
                </a:solidFill>
                <a:latin typeface="Tahoma" pitchFamily="34" charset="0"/>
              </a:rPr>
              <a:t> force: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148" y="3784465"/>
            <a:ext cx="2836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000" b="1" dirty="0" err="1">
                <a:solidFill>
                  <a:srgbClr val="FFFFFF"/>
                </a:solidFill>
                <a:latin typeface="Tahoma" pitchFamily="34" charset="0"/>
              </a:rPr>
              <a:t>Weak</a:t>
            </a:r>
            <a:r>
              <a:rPr lang="nl-NL" sz="2000" b="1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nl-NL" sz="2000" b="1" dirty="0" err="1">
                <a:solidFill>
                  <a:srgbClr val="FFFFFF"/>
                </a:solidFill>
                <a:latin typeface="Tahoma" pitchFamily="34" charset="0"/>
              </a:rPr>
              <a:t>nuclear</a:t>
            </a:r>
            <a:r>
              <a:rPr lang="nl-NL" sz="2000" b="1" dirty="0">
                <a:solidFill>
                  <a:srgbClr val="FFFFFF"/>
                </a:solidFill>
                <a:latin typeface="Tahoma" pitchFamily="34" charset="0"/>
              </a:rPr>
              <a:t> force: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80158" y="3065290"/>
            <a:ext cx="357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dirty="0">
                <a:solidFill>
                  <a:srgbClr val="FFFF00"/>
                </a:solidFill>
                <a:latin typeface="Tahoma" pitchFamily="34" charset="0"/>
              </a:rPr>
              <a:t>Works on </a:t>
            </a:r>
            <a:r>
              <a:rPr lang="nl-NL" dirty="0" err="1">
                <a:solidFill>
                  <a:srgbClr val="FFFF00"/>
                </a:solidFill>
                <a:latin typeface="Tahoma" pitchFamily="34" charset="0"/>
              </a:rPr>
              <a:t>all</a:t>
            </a:r>
            <a:r>
              <a:rPr lang="nl-NL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nl-NL" dirty="0" err="1">
                <a:solidFill>
                  <a:srgbClr val="FFFF00"/>
                </a:solidFill>
                <a:latin typeface="Tahoma" pitchFamily="34" charset="0"/>
              </a:rPr>
              <a:t>particles</a:t>
            </a:r>
            <a:r>
              <a:rPr lang="nl-NL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nl-NL" dirty="0" err="1">
                <a:solidFill>
                  <a:srgbClr val="FFFF00"/>
                </a:solidFill>
                <a:latin typeface="Tahoma" pitchFamily="34" charset="0"/>
              </a:rPr>
              <a:t>with</a:t>
            </a:r>
            <a:r>
              <a:rPr lang="nl-NL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nl-NL" dirty="0" err="1">
                <a:solidFill>
                  <a:srgbClr val="FFFF00"/>
                </a:solidFill>
                <a:latin typeface="Tahoma" pitchFamily="34" charset="0"/>
              </a:rPr>
              <a:t>mass</a:t>
            </a:r>
            <a:endParaRPr lang="nl-NL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114" y="6174328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dirty="0">
                <a:solidFill>
                  <a:srgbClr val="FFFF00"/>
                </a:solidFill>
                <a:latin typeface="Tahoma" pitchFamily="34" charset="0"/>
              </a:rPr>
              <a:t>Works on </a:t>
            </a:r>
            <a:r>
              <a:rPr lang="nl-NL" dirty="0" err="1">
                <a:solidFill>
                  <a:srgbClr val="FFFF00"/>
                </a:solidFill>
                <a:latin typeface="Tahoma" pitchFamily="34" charset="0"/>
              </a:rPr>
              <a:t>electrically</a:t>
            </a:r>
            <a:r>
              <a:rPr lang="nl-NL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nl-NL" dirty="0" err="1">
                <a:solidFill>
                  <a:srgbClr val="FFFF00"/>
                </a:solidFill>
                <a:latin typeface="Tahoma" pitchFamily="34" charset="0"/>
              </a:rPr>
              <a:t>charged</a:t>
            </a:r>
            <a:r>
              <a:rPr lang="nl-NL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nl-NL" dirty="0" err="1">
                <a:solidFill>
                  <a:srgbClr val="FFFF00"/>
                </a:solidFill>
                <a:latin typeface="Tahoma" pitchFamily="34" charset="0"/>
              </a:rPr>
              <a:t>particles</a:t>
            </a:r>
            <a:endParaRPr lang="nl-NL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43593" y="2979591"/>
            <a:ext cx="218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dirty="0">
                <a:solidFill>
                  <a:srgbClr val="FFFF00"/>
                </a:solidFill>
                <a:latin typeface="Tahoma" pitchFamily="34" charset="0"/>
              </a:rPr>
              <a:t>Works on </a:t>
            </a:r>
            <a:r>
              <a:rPr lang="nl-NL" dirty="0" err="1">
                <a:solidFill>
                  <a:srgbClr val="FFFF00"/>
                </a:solidFill>
                <a:latin typeface="Tahoma" pitchFamily="34" charset="0"/>
              </a:rPr>
              <a:t>all</a:t>
            </a:r>
            <a:r>
              <a:rPr lang="nl-NL" dirty="0">
                <a:solidFill>
                  <a:srgbClr val="FFFF00"/>
                </a:solidFill>
                <a:latin typeface="Tahoma" pitchFamily="34" charset="0"/>
              </a:rPr>
              <a:t> quarks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6412" y="6148919"/>
            <a:ext cx="235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dirty="0">
                <a:solidFill>
                  <a:srgbClr val="FFFF00"/>
                </a:solidFill>
                <a:latin typeface="Tahoma" pitchFamily="34" charset="0"/>
              </a:rPr>
              <a:t>Works on </a:t>
            </a:r>
            <a:r>
              <a:rPr lang="nl-NL" dirty="0" err="1">
                <a:solidFill>
                  <a:srgbClr val="FFFF00"/>
                </a:solidFill>
                <a:latin typeface="Tahoma" pitchFamily="34" charset="0"/>
              </a:rPr>
              <a:t>all</a:t>
            </a:r>
            <a:r>
              <a:rPr lang="nl-NL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nl-NL" dirty="0" err="1">
                <a:solidFill>
                  <a:srgbClr val="FFFF00"/>
                </a:solidFill>
                <a:latin typeface="Tahoma" pitchFamily="34" charset="0"/>
              </a:rPr>
              <a:t>particles</a:t>
            </a:r>
            <a:endParaRPr lang="nl-NL" dirty="0">
              <a:solidFill>
                <a:srgbClr val="FFFF00"/>
              </a:solidFill>
              <a:latin typeface="Tahoma" pitchFamily="34" charset="0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4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4C9DB-85C0-924C-97F0-36208180DD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5" r="69276"/>
          <a:stretch/>
        </p:blipFill>
        <p:spPr>
          <a:xfrm>
            <a:off x="3569894" y="4765122"/>
            <a:ext cx="2203533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3B3D56-D73A-874B-8FD0-0F4BA6F9E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08" r="34938"/>
          <a:stretch/>
        </p:blipFill>
        <p:spPr>
          <a:xfrm>
            <a:off x="9837053" y="4865705"/>
            <a:ext cx="2083172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8B90ED-BB45-714E-8500-C85A989EC0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26"/>
          <a:stretch/>
        </p:blipFill>
        <p:spPr>
          <a:xfrm>
            <a:off x="9853179" y="1881059"/>
            <a:ext cx="2020821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FD1D16-B0B8-B848-9600-72C613F4B94C}"/>
              </a:ext>
            </a:extLst>
          </p:cNvPr>
          <p:cNvSpPr txBox="1"/>
          <p:nvPr/>
        </p:nvSpPr>
        <p:spPr>
          <a:xfrm>
            <a:off x="3375246" y="1020589"/>
            <a:ext cx="218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dirty="0">
                <a:solidFill>
                  <a:srgbClr val="66FFFF"/>
                </a:solidFill>
                <a:latin typeface="Tahoma" pitchFamily="34" charset="0"/>
              </a:rPr>
              <a:t>Quantum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dirty="0" err="1">
                <a:solidFill>
                  <a:srgbClr val="66FFFF"/>
                </a:solidFill>
                <a:latin typeface="Tahoma" pitchFamily="34" charset="0"/>
              </a:rPr>
              <a:t>Graviton</a:t>
            </a:r>
            <a:r>
              <a:rPr lang="nl-NL" dirty="0">
                <a:solidFill>
                  <a:srgbClr val="66FFFF"/>
                </a:solidFill>
                <a:latin typeface="Tahoma" pitchFamily="34" charset="0"/>
              </a:rPr>
              <a:t> exchange?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A414011-4C99-AF4B-8563-755477DB3E97}"/>
              </a:ext>
            </a:extLst>
          </p:cNvPr>
          <p:cNvGrpSpPr/>
          <p:nvPr/>
        </p:nvGrpSpPr>
        <p:grpSpPr>
          <a:xfrm>
            <a:off x="3417113" y="1673365"/>
            <a:ext cx="2084509" cy="1275713"/>
            <a:chOff x="3045483" y="831901"/>
            <a:chExt cx="2084509" cy="127571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C18D7C-D543-6D44-B980-C94D2C355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08" r="34938"/>
            <a:stretch/>
          </p:blipFill>
          <p:spPr>
            <a:xfrm>
              <a:off x="3045483" y="831901"/>
              <a:ext cx="2083172" cy="12757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80738FD-F52A-EF45-B5C1-27B1660B33BD}"/>
                </a:ext>
              </a:extLst>
            </p:cNvPr>
            <p:cNvSpPr/>
            <p:nvPr/>
          </p:nvSpPr>
          <p:spPr bwMode="auto">
            <a:xfrm>
              <a:off x="3066401" y="91061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2800" b="0" i="0" u="none" strike="noStrike" cap="none" normalizeH="0" baseline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DE2996-623C-3F41-A697-BC0EBAD5D474}"/>
                </a:ext>
              </a:extLst>
            </p:cNvPr>
            <p:cNvSpPr/>
            <p:nvPr/>
          </p:nvSpPr>
          <p:spPr bwMode="auto">
            <a:xfrm>
              <a:off x="3865031" y="1533503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2800" b="0" i="0" u="none" strike="noStrike" cap="none" normalizeH="0" baseline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5EE45E-4077-CE40-9818-3504C398B030}"/>
                </a:ext>
              </a:extLst>
            </p:cNvPr>
            <p:cNvSpPr/>
            <p:nvPr/>
          </p:nvSpPr>
          <p:spPr bwMode="auto">
            <a:xfrm>
              <a:off x="3115752" y="1832278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2800" b="0" i="0" u="none" strike="noStrike" cap="none" normalizeH="0" baseline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9FBF8-FBFA-7842-ACE3-2D52ED85DE6C}"/>
                </a:ext>
              </a:extLst>
            </p:cNvPr>
            <p:cNvSpPr/>
            <p:nvPr/>
          </p:nvSpPr>
          <p:spPr bwMode="auto">
            <a:xfrm>
              <a:off x="4660315" y="1816921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2800" b="0" i="0" u="none" strike="noStrike" cap="none" normalizeH="0" baseline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E3C1B5B-AA22-044B-9286-437EBF960EE7}"/>
                </a:ext>
              </a:extLst>
            </p:cNvPr>
            <p:cNvSpPr/>
            <p:nvPr/>
          </p:nvSpPr>
          <p:spPr bwMode="auto">
            <a:xfrm>
              <a:off x="4660315" y="87830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2800" b="0" i="0" u="none" strike="noStrike" cap="none" normalizeH="0" baseline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289783-394B-7745-8AAC-14267A356A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0844" y="1395279"/>
              <a:ext cx="676856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C729D3-B6FF-AC42-9751-A75A1D949A0C}"/>
                </a:ext>
              </a:extLst>
            </p:cNvPr>
            <p:cNvSpPr txBox="1"/>
            <p:nvPr/>
          </p:nvSpPr>
          <p:spPr>
            <a:xfrm>
              <a:off x="3960402" y="1442861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DF6F37-FF82-6B46-99ED-0198F5231526}"/>
                </a:ext>
              </a:extLst>
            </p:cNvPr>
            <p:cNvSpPr txBox="1"/>
            <p:nvPr/>
          </p:nvSpPr>
          <p:spPr>
            <a:xfrm>
              <a:off x="3150976" y="87291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7C52B2-BE5A-9149-A1BC-2973AA39E161}"/>
                </a:ext>
              </a:extLst>
            </p:cNvPr>
            <p:cNvSpPr txBox="1"/>
            <p:nvPr/>
          </p:nvSpPr>
          <p:spPr>
            <a:xfrm>
              <a:off x="4759378" y="1596859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468DB0-FB14-5E43-90B5-730F92CD0B5A}"/>
                </a:ext>
              </a:extLst>
            </p:cNvPr>
            <p:cNvSpPr txBox="1"/>
            <p:nvPr/>
          </p:nvSpPr>
          <p:spPr>
            <a:xfrm>
              <a:off x="3125828" y="1562493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D920AC3-5DE3-FE44-8A19-97B0D9756595}"/>
                </a:ext>
              </a:extLst>
            </p:cNvPr>
            <p:cNvSpPr txBox="1"/>
            <p:nvPr/>
          </p:nvSpPr>
          <p:spPr>
            <a:xfrm>
              <a:off x="4724644" y="88730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F11992-1EED-BD4F-877D-2569908FA5AE}"/>
              </a:ext>
            </a:extLst>
          </p:cNvPr>
          <p:cNvCxnSpPr>
            <a:cxnSpLocks/>
          </p:cNvCxnSpPr>
          <p:nvPr/>
        </p:nvCxnSpPr>
        <p:spPr bwMode="auto">
          <a:xfrm>
            <a:off x="6573147" y="702932"/>
            <a:ext cx="0" cy="624079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A53321-CBE7-F346-8452-91EEF93FE80F}"/>
              </a:ext>
            </a:extLst>
          </p:cNvPr>
          <p:cNvCxnSpPr>
            <a:cxnSpLocks/>
          </p:cNvCxnSpPr>
          <p:nvPr/>
        </p:nvCxnSpPr>
        <p:spPr bwMode="auto">
          <a:xfrm>
            <a:off x="0" y="3598724"/>
            <a:ext cx="120697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6A46428-8DD1-D54D-83DB-ACAF7608A47C}"/>
              </a:ext>
            </a:extLst>
          </p:cNvPr>
          <p:cNvSpPr txBox="1"/>
          <p:nvPr/>
        </p:nvSpPr>
        <p:spPr>
          <a:xfrm>
            <a:off x="9767074" y="946459"/>
            <a:ext cx="2134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000" dirty="0">
                <a:solidFill>
                  <a:srgbClr val="66FFFF"/>
                </a:solidFill>
                <a:latin typeface="Tahoma" pitchFamily="34" charset="0"/>
              </a:rPr>
              <a:t>Quantum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000" dirty="0" err="1">
                <a:solidFill>
                  <a:srgbClr val="66FFFF"/>
                </a:solidFill>
                <a:latin typeface="Tahoma" pitchFamily="34" charset="0"/>
              </a:rPr>
              <a:t>gluon</a:t>
            </a:r>
            <a:r>
              <a:rPr lang="nl-NL" sz="2000" dirty="0">
                <a:solidFill>
                  <a:srgbClr val="66FFFF"/>
                </a:solidFill>
                <a:latin typeface="Tahoma" pitchFamily="34" charset="0"/>
              </a:rPr>
              <a:t> exchange: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92719-032D-484C-957D-9329F860E107}"/>
              </a:ext>
            </a:extLst>
          </p:cNvPr>
          <p:cNvSpPr txBox="1"/>
          <p:nvPr/>
        </p:nvSpPr>
        <p:spPr>
          <a:xfrm>
            <a:off x="9767074" y="4127249"/>
            <a:ext cx="200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000" dirty="0">
                <a:solidFill>
                  <a:srgbClr val="66FFFF"/>
                </a:solidFill>
                <a:latin typeface="Tahoma" pitchFamily="34" charset="0"/>
              </a:rPr>
              <a:t>Quantum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000" dirty="0">
                <a:solidFill>
                  <a:srgbClr val="66FFFF"/>
                </a:solidFill>
                <a:latin typeface="Tahoma" pitchFamily="34" charset="0"/>
              </a:rPr>
              <a:t>W, </a:t>
            </a:r>
            <a:r>
              <a:rPr lang="nl-NL" sz="2000" dirty="0" err="1">
                <a:solidFill>
                  <a:srgbClr val="66FFFF"/>
                </a:solidFill>
                <a:latin typeface="Tahoma" pitchFamily="34" charset="0"/>
              </a:rPr>
              <a:t>Z</a:t>
            </a:r>
            <a:r>
              <a:rPr lang="nl-NL" sz="2000" dirty="0">
                <a:solidFill>
                  <a:srgbClr val="66FFFF"/>
                </a:solidFill>
                <a:latin typeface="Tahoma" pitchFamily="34" charset="0"/>
              </a:rPr>
              <a:t>  exchange: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CA7DA9-63BF-FD4B-BFB1-C3208D6CFB93}"/>
              </a:ext>
            </a:extLst>
          </p:cNvPr>
          <p:cNvSpPr txBox="1"/>
          <p:nvPr/>
        </p:nvSpPr>
        <p:spPr>
          <a:xfrm>
            <a:off x="3547107" y="4006463"/>
            <a:ext cx="222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000" dirty="0">
                <a:solidFill>
                  <a:srgbClr val="66FFFF"/>
                </a:solidFill>
                <a:latin typeface="Tahoma" pitchFamily="34" charset="0"/>
              </a:rPr>
              <a:t>Quantum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000" dirty="0" err="1">
                <a:solidFill>
                  <a:srgbClr val="66FFFF"/>
                </a:solidFill>
                <a:latin typeface="Tahoma" pitchFamily="34" charset="0"/>
              </a:rPr>
              <a:t>photon</a:t>
            </a:r>
            <a:r>
              <a:rPr lang="nl-NL" sz="2000" dirty="0">
                <a:solidFill>
                  <a:srgbClr val="66FFFF"/>
                </a:solidFill>
                <a:latin typeface="Tahoma" pitchFamily="34" charset="0"/>
              </a:rPr>
              <a:t> exchange:</a:t>
            </a:r>
          </a:p>
        </p:txBody>
      </p:sp>
    </p:spTree>
    <p:extLst>
      <p:ext uri="{BB962C8B-B14F-4D97-AF65-F5344CB8AC3E}">
        <p14:creationId xmlns:p14="http://schemas.microsoft.com/office/powerpoint/2010/main" val="346306364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Four fundamental forces of Nature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40" y="1010029"/>
            <a:ext cx="2124514" cy="1930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8408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7175045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76336" y="614034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Gravitation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975" y="3820508"/>
            <a:ext cx="2629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Elektromagnetism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3256" y="654011"/>
            <a:ext cx="2900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Strong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nuclear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force: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148" y="3784465"/>
            <a:ext cx="2836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Weak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nuclear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force: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80158" y="3065290"/>
            <a:ext cx="357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Works on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all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particles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with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mass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114" y="6174328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Works on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electrically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charged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particles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43593" y="2979591"/>
            <a:ext cx="218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Works on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all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quarks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6412" y="6148919"/>
            <a:ext cx="235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Works on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all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particles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4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4C9DB-85C0-924C-97F0-36208180DD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5" r="69276"/>
          <a:stretch/>
        </p:blipFill>
        <p:spPr>
          <a:xfrm>
            <a:off x="3569894" y="4765122"/>
            <a:ext cx="2203533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3B3D56-D73A-874B-8FD0-0F4BA6F9E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08" r="34938"/>
          <a:stretch/>
        </p:blipFill>
        <p:spPr>
          <a:xfrm>
            <a:off x="9837053" y="4865705"/>
            <a:ext cx="2083172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8B90ED-BB45-714E-8500-C85A989EC0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26"/>
          <a:stretch/>
        </p:blipFill>
        <p:spPr>
          <a:xfrm>
            <a:off x="9853179" y="1881059"/>
            <a:ext cx="2020821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FD1D16-B0B8-B848-9600-72C613F4B94C}"/>
              </a:ext>
            </a:extLst>
          </p:cNvPr>
          <p:cNvSpPr txBox="1"/>
          <p:nvPr/>
        </p:nvSpPr>
        <p:spPr>
          <a:xfrm>
            <a:off x="3375246" y="1020589"/>
            <a:ext cx="218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Graviton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A414011-4C99-AF4B-8563-755477DB3E97}"/>
              </a:ext>
            </a:extLst>
          </p:cNvPr>
          <p:cNvGrpSpPr/>
          <p:nvPr/>
        </p:nvGrpSpPr>
        <p:grpSpPr>
          <a:xfrm>
            <a:off x="3417113" y="1673365"/>
            <a:ext cx="2084509" cy="1275713"/>
            <a:chOff x="3045483" y="831901"/>
            <a:chExt cx="2084509" cy="127571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C18D7C-D543-6D44-B980-C94D2C355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08" r="34938"/>
            <a:stretch/>
          </p:blipFill>
          <p:spPr>
            <a:xfrm>
              <a:off x="3045483" y="831901"/>
              <a:ext cx="2083172" cy="12757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80738FD-F52A-EF45-B5C1-27B1660B33BD}"/>
                </a:ext>
              </a:extLst>
            </p:cNvPr>
            <p:cNvSpPr/>
            <p:nvPr/>
          </p:nvSpPr>
          <p:spPr bwMode="auto">
            <a:xfrm>
              <a:off x="3066401" y="91061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DE2996-623C-3F41-A697-BC0EBAD5D474}"/>
                </a:ext>
              </a:extLst>
            </p:cNvPr>
            <p:cNvSpPr/>
            <p:nvPr/>
          </p:nvSpPr>
          <p:spPr bwMode="auto">
            <a:xfrm>
              <a:off x="3865031" y="1533503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5EE45E-4077-CE40-9818-3504C398B030}"/>
                </a:ext>
              </a:extLst>
            </p:cNvPr>
            <p:cNvSpPr/>
            <p:nvPr/>
          </p:nvSpPr>
          <p:spPr bwMode="auto">
            <a:xfrm>
              <a:off x="3115752" y="1832278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9FBF8-FBFA-7842-ACE3-2D52ED85DE6C}"/>
                </a:ext>
              </a:extLst>
            </p:cNvPr>
            <p:cNvSpPr/>
            <p:nvPr/>
          </p:nvSpPr>
          <p:spPr bwMode="auto">
            <a:xfrm>
              <a:off x="4660315" y="1816921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E3C1B5B-AA22-044B-9286-437EBF960EE7}"/>
                </a:ext>
              </a:extLst>
            </p:cNvPr>
            <p:cNvSpPr/>
            <p:nvPr/>
          </p:nvSpPr>
          <p:spPr bwMode="auto">
            <a:xfrm>
              <a:off x="4660315" y="87830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289783-394B-7745-8AAC-14267A356A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0844" y="1395279"/>
              <a:ext cx="676856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C729D3-B6FF-AC42-9751-A75A1D949A0C}"/>
                </a:ext>
              </a:extLst>
            </p:cNvPr>
            <p:cNvSpPr txBox="1"/>
            <p:nvPr/>
          </p:nvSpPr>
          <p:spPr>
            <a:xfrm>
              <a:off x="3960402" y="1442861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DF6F37-FF82-6B46-99ED-0198F5231526}"/>
                </a:ext>
              </a:extLst>
            </p:cNvPr>
            <p:cNvSpPr txBox="1"/>
            <p:nvPr/>
          </p:nvSpPr>
          <p:spPr>
            <a:xfrm>
              <a:off x="3150976" y="87291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7C52B2-BE5A-9149-A1BC-2973AA39E161}"/>
                </a:ext>
              </a:extLst>
            </p:cNvPr>
            <p:cNvSpPr txBox="1"/>
            <p:nvPr/>
          </p:nvSpPr>
          <p:spPr>
            <a:xfrm>
              <a:off x="4759378" y="1596859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468DB0-FB14-5E43-90B5-730F92CD0B5A}"/>
                </a:ext>
              </a:extLst>
            </p:cNvPr>
            <p:cNvSpPr txBox="1"/>
            <p:nvPr/>
          </p:nvSpPr>
          <p:spPr>
            <a:xfrm>
              <a:off x="3125828" y="1562493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D920AC3-5DE3-FE44-8A19-97B0D9756595}"/>
                </a:ext>
              </a:extLst>
            </p:cNvPr>
            <p:cNvSpPr txBox="1"/>
            <p:nvPr/>
          </p:nvSpPr>
          <p:spPr>
            <a:xfrm>
              <a:off x="4724644" y="88730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F11992-1EED-BD4F-877D-2569908FA5AE}"/>
              </a:ext>
            </a:extLst>
          </p:cNvPr>
          <p:cNvCxnSpPr>
            <a:cxnSpLocks/>
          </p:cNvCxnSpPr>
          <p:nvPr/>
        </p:nvCxnSpPr>
        <p:spPr bwMode="auto">
          <a:xfrm>
            <a:off x="6573147" y="702932"/>
            <a:ext cx="0" cy="624079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A53321-CBE7-F346-8452-91EEF93FE80F}"/>
              </a:ext>
            </a:extLst>
          </p:cNvPr>
          <p:cNvCxnSpPr>
            <a:cxnSpLocks/>
          </p:cNvCxnSpPr>
          <p:nvPr/>
        </p:nvCxnSpPr>
        <p:spPr bwMode="auto">
          <a:xfrm>
            <a:off x="0" y="3598724"/>
            <a:ext cx="120697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6A46428-8DD1-D54D-83DB-ACAF7608A47C}"/>
              </a:ext>
            </a:extLst>
          </p:cNvPr>
          <p:cNvSpPr txBox="1"/>
          <p:nvPr/>
        </p:nvSpPr>
        <p:spPr>
          <a:xfrm>
            <a:off x="9767074" y="946459"/>
            <a:ext cx="2134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gluon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92719-032D-484C-957D-9329F860E107}"/>
              </a:ext>
            </a:extLst>
          </p:cNvPr>
          <p:cNvSpPr txBox="1"/>
          <p:nvPr/>
        </p:nvSpPr>
        <p:spPr>
          <a:xfrm>
            <a:off x="9767074" y="4127249"/>
            <a:ext cx="200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exchange: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CA7DA9-63BF-FD4B-BFB1-C3208D6CFB93}"/>
              </a:ext>
            </a:extLst>
          </p:cNvPr>
          <p:cNvSpPr txBox="1"/>
          <p:nvPr/>
        </p:nvSpPr>
        <p:spPr>
          <a:xfrm>
            <a:off x="3547107" y="4006463"/>
            <a:ext cx="222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photon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pic>
        <p:nvPicPr>
          <p:cNvPr id="37" name="Picture 4" descr="Will we all die because of the Higgs field?">
            <a:extLst>
              <a:ext uri="{FF2B5EF4-FFF2-40B4-BE49-F238E27FC236}">
                <a16:creationId xmlns:a16="http://schemas.microsoft.com/office/drawing/2014/main" id="{B131CE63-CB31-1449-8DDE-259C36991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853" y="1708132"/>
            <a:ext cx="4577172" cy="4005025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79D12E6-6D0A-FC4B-91B4-E96F542925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94" y="1343754"/>
            <a:ext cx="4984836" cy="4522157"/>
          </a:xfrm>
          <a:prstGeom prst="rect">
            <a:avLst/>
          </a:prstGeom>
          <a:solidFill>
            <a:schemeClr val="tx1"/>
          </a:solidFill>
          <a:ln w="1905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34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Four fundamental forces of Nature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40" y="1010029"/>
            <a:ext cx="2124514" cy="1930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8408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7175045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76336" y="614034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Gravitation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975" y="3820508"/>
            <a:ext cx="2629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Elektromagnetism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3256" y="654011"/>
            <a:ext cx="2900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Strong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nuclear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force: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148" y="3784465"/>
            <a:ext cx="2836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Weak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nuclear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force: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80158" y="3065290"/>
            <a:ext cx="357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Works on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all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particles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with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mass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114" y="6174328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Works on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electrically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charged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particles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43593" y="2979591"/>
            <a:ext cx="218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Works on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all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quarks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70839" y="6148919"/>
            <a:ext cx="232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all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particles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4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4C9DB-85C0-924C-97F0-36208180DD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5" r="69276"/>
          <a:stretch/>
        </p:blipFill>
        <p:spPr>
          <a:xfrm>
            <a:off x="3569894" y="4765122"/>
            <a:ext cx="2203533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3B3D56-D73A-874B-8FD0-0F4BA6F9E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08" r="34938"/>
          <a:stretch/>
        </p:blipFill>
        <p:spPr>
          <a:xfrm>
            <a:off x="9837053" y="4865705"/>
            <a:ext cx="2083172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8B90ED-BB45-714E-8500-C85A989EC0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26"/>
          <a:stretch/>
        </p:blipFill>
        <p:spPr>
          <a:xfrm>
            <a:off x="9853179" y="1881059"/>
            <a:ext cx="2020821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FD1D16-B0B8-B848-9600-72C613F4B94C}"/>
              </a:ext>
            </a:extLst>
          </p:cNvPr>
          <p:cNvSpPr txBox="1"/>
          <p:nvPr/>
        </p:nvSpPr>
        <p:spPr>
          <a:xfrm>
            <a:off x="3375246" y="1020589"/>
            <a:ext cx="218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Graviton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A414011-4C99-AF4B-8563-755477DB3E97}"/>
              </a:ext>
            </a:extLst>
          </p:cNvPr>
          <p:cNvGrpSpPr/>
          <p:nvPr/>
        </p:nvGrpSpPr>
        <p:grpSpPr>
          <a:xfrm>
            <a:off x="3417113" y="1673365"/>
            <a:ext cx="2084509" cy="1275713"/>
            <a:chOff x="3045483" y="831901"/>
            <a:chExt cx="2084509" cy="127571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C18D7C-D543-6D44-B980-C94D2C355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08" r="34938"/>
            <a:stretch/>
          </p:blipFill>
          <p:spPr>
            <a:xfrm>
              <a:off x="3045483" y="831901"/>
              <a:ext cx="2083172" cy="12757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80738FD-F52A-EF45-B5C1-27B1660B33BD}"/>
                </a:ext>
              </a:extLst>
            </p:cNvPr>
            <p:cNvSpPr/>
            <p:nvPr/>
          </p:nvSpPr>
          <p:spPr bwMode="auto">
            <a:xfrm>
              <a:off x="3066401" y="91061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DE2996-623C-3F41-A697-BC0EBAD5D474}"/>
                </a:ext>
              </a:extLst>
            </p:cNvPr>
            <p:cNvSpPr/>
            <p:nvPr/>
          </p:nvSpPr>
          <p:spPr bwMode="auto">
            <a:xfrm>
              <a:off x="3865031" y="1533503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5EE45E-4077-CE40-9818-3504C398B030}"/>
                </a:ext>
              </a:extLst>
            </p:cNvPr>
            <p:cNvSpPr/>
            <p:nvPr/>
          </p:nvSpPr>
          <p:spPr bwMode="auto">
            <a:xfrm>
              <a:off x="3115752" y="1832278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9FBF8-FBFA-7842-ACE3-2D52ED85DE6C}"/>
                </a:ext>
              </a:extLst>
            </p:cNvPr>
            <p:cNvSpPr/>
            <p:nvPr/>
          </p:nvSpPr>
          <p:spPr bwMode="auto">
            <a:xfrm>
              <a:off x="4660315" y="1816921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E3C1B5B-AA22-044B-9286-437EBF960EE7}"/>
                </a:ext>
              </a:extLst>
            </p:cNvPr>
            <p:cNvSpPr/>
            <p:nvPr/>
          </p:nvSpPr>
          <p:spPr bwMode="auto">
            <a:xfrm>
              <a:off x="4660315" y="87830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289783-394B-7745-8AAC-14267A356A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0844" y="1395279"/>
              <a:ext cx="676856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C729D3-B6FF-AC42-9751-A75A1D949A0C}"/>
                </a:ext>
              </a:extLst>
            </p:cNvPr>
            <p:cNvSpPr txBox="1"/>
            <p:nvPr/>
          </p:nvSpPr>
          <p:spPr>
            <a:xfrm>
              <a:off x="3960402" y="1442861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DF6F37-FF82-6B46-99ED-0198F5231526}"/>
                </a:ext>
              </a:extLst>
            </p:cNvPr>
            <p:cNvSpPr txBox="1"/>
            <p:nvPr/>
          </p:nvSpPr>
          <p:spPr>
            <a:xfrm>
              <a:off x="3150976" y="87291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7C52B2-BE5A-9149-A1BC-2973AA39E161}"/>
                </a:ext>
              </a:extLst>
            </p:cNvPr>
            <p:cNvSpPr txBox="1"/>
            <p:nvPr/>
          </p:nvSpPr>
          <p:spPr>
            <a:xfrm>
              <a:off x="4759378" y="1596859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468DB0-FB14-5E43-90B5-730F92CD0B5A}"/>
                </a:ext>
              </a:extLst>
            </p:cNvPr>
            <p:cNvSpPr txBox="1"/>
            <p:nvPr/>
          </p:nvSpPr>
          <p:spPr>
            <a:xfrm>
              <a:off x="3125828" y="1562493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D920AC3-5DE3-FE44-8A19-97B0D9756595}"/>
                </a:ext>
              </a:extLst>
            </p:cNvPr>
            <p:cNvSpPr txBox="1"/>
            <p:nvPr/>
          </p:nvSpPr>
          <p:spPr>
            <a:xfrm>
              <a:off x="4724644" y="88730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F11992-1EED-BD4F-877D-2569908FA5AE}"/>
              </a:ext>
            </a:extLst>
          </p:cNvPr>
          <p:cNvCxnSpPr>
            <a:cxnSpLocks/>
          </p:cNvCxnSpPr>
          <p:nvPr/>
        </p:nvCxnSpPr>
        <p:spPr bwMode="auto">
          <a:xfrm>
            <a:off x="6573147" y="702932"/>
            <a:ext cx="0" cy="624079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A53321-CBE7-F346-8452-91EEF93FE80F}"/>
              </a:ext>
            </a:extLst>
          </p:cNvPr>
          <p:cNvCxnSpPr>
            <a:cxnSpLocks/>
          </p:cNvCxnSpPr>
          <p:nvPr/>
        </p:nvCxnSpPr>
        <p:spPr bwMode="auto">
          <a:xfrm>
            <a:off x="0" y="3598724"/>
            <a:ext cx="120697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6A46428-8DD1-D54D-83DB-ACAF7608A47C}"/>
              </a:ext>
            </a:extLst>
          </p:cNvPr>
          <p:cNvSpPr txBox="1"/>
          <p:nvPr/>
        </p:nvSpPr>
        <p:spPr>
          <a:xfrm>
            <a:off x="9767074" y="946459"/>
            <a:ext cx="2134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gluon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92719-032D-484C-957D-9329F860E107}"/>
              </a:ext>
            </a:extLst>
          </p:cNvPr>
          <p:cNvSpPr txBox="1"/>
          <p:nvPr/>
        </p:nvSpPr>
        <p:spPr>
          <a:xfrm>
            <a:off x="9767074" y="4127249"/>
            <a:ext cx="200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exchange: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CA7DA9-63BF-FD4B-BFB1-C3208D6CFB93}"/>
              </a:ext>
            </a:extLst>
          </p:cNvPr>
          <p:cNvSpPr txBox="1"/>
          <p:nvPr/>
        </p:nvSpPr>
        <p:spPr>
          <a:xfrm>
            <a:off x="3547107" y="4006463"/>
            <a:ext cx="222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photon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79D12E6-6D0A-FC4B-91B4-E96F542925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94" y="1343754"/>
            <a:ext cx="4984836" cy="4522157"/>
          </a:xfrm>
          <a:prstGeom prst="rect">
            <a:avLst/>
          </a:prstGeom>
          <a:solidFill>
            <a:schemeClr val="tx1"/>
          </a:solidFill>
          <a:ln w="1905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 descr="Standard Model Lagrangian Coffee Mug">
            <a:extLst>
              <a:ext uri="{FF2B5EF4-FFF2-40B4-BE49-F238E27FC236}">
                <a16:creationId xmlns:a16="http://schemas.microsoft.com/office/drawing/2014/main" id="{89278441-8836-564F-BD9E-47587B35B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934" y="1219764"/>
            <a:ext cx="4655833" cy="4655833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40992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-3334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43524" y="3429000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>
                <a:solidFill>
                  <a:schemeClr val="bg1"/>
                </a:solidFill>
              </a:rPr>
              <a:t>Are forces identical for matter and antimatter?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  <a:latin typeface="Tahoma" pitchFamily="34" charset="0"/>
            </a:endParaRPr>
          </a:p>
        </p:txBody>
      </p:sp>
      <p:pic>
        <p:nvPicPr>
          <p:cNvPr id="8" name="Picture 11" descr="CartoonCP">
            <a:extLst>
              <a:ext uri="{FF2B5EF4-FFF2-40B4-BE49-F238E27FC236}">
                <a16:creationId xmlns:a16="http://schemas.microsoft.com/office/drawing/2014/main" id="{CA187E1D-7A1D-0E49-A5AB-94DA17F69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0543" y="273106"/>
            <a:ext cx="2705427" cy="2637242"/>
          </a:xfrm>
          <a:prstGeom prst="rect">
            <a:avLst/>
          </a:prstGeom>
          <a:noFill/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05F642F2-A6D7-4E42-8D17-8BADF7E16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3105"/>
            <a:ext cx="3206710" cy="263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12973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38092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43524" y="3429000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>
                <a:solidFill>
                  <a:schemeClr val="bg1"/>
                </a:solidFill>
              </a:rPr>
              <a:t>Matter and Antimatter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  <a:latin typeface="Tahoma" pitchFamily="34" charset="0"/>
            </a:endParaRPr>
          </a:p>
        </p:txBody>
      </p:sp>
      <p:pic>
        <p:nvPicPr>
          <p:cNvPr id="7" name="Picture 6" descr="http://www.atlas.ch/angels-demons/images/page3.jpg">
            <a:hlinkClick r:id="rId4"/>
            <a:extLst>
              <a:ext uri="{FF2B5EF4-FFF2-40B4-BE49-F238E27FC236}">
                <a16:creationId xmlns:a16="http://schemas.microsoft.com/office/drawing/2014/main" id="{45791538-FF64-9548-951C-C9663DA73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454" y="3980764"/>
            <a:ext cx="3344037" cy="282077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DA1F6766-0FFC-F24B-96F4-8DB43EF4D99F}"/>
              </a:ext>
            </a:extLst>
          </p:cNvPr>
          <p:cNvGrpSpPr>
            <a:grpSpLocks/>
          </p:cNvGrpSpPr>
          <p:nvPr/>
        </p:nvGrpSpPr>
        <p:grpSpPr bwMode="auto">
          <a:xfrm>
            <a:off x="7070266" y="387351"/>
            <a:ext cx="4213225" cy="2486025"/>
            <a:chOff x="0" y="175"/>
            <a:chExt cx="2654" cy="1566"/>
          </a:xfrm>
        </p:grpSpPr>
        <p:pic>
          <p:nvPicPr>
            <p:cNvPr id="8" name="Picture 5" descr="atoom_3D">
              <a:extLst>
                <a:ext uri="{FF2B5EF4-FFF2-40B4-BE49-F238E27FC236}">
                  <a16:creationId xmlns:a16="http://schemas.microsoft.com/office/drawing/2014/main" id="{C01A0856-9807-6E4A-98D3-6C0773747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4A8B0368-241F-1749-A617-B26689EBCD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52" name="Oval 7">
                <a:extLst>
                  <a:ext uri="{FF2B5EF4-FFF2-40B4-BE49-F238E27FC236}">
                    <a16:creationId xmlns:a16="http://schemas.microsoft.com/office/drawing/2014/main" id="{1324DF12-646C-5B43-ADA4-51CF92C034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3" name="Oval 8">
                <a:extLst>
                  <a:ext uri="{FF2B5EF4-FFF2-40B4-BE49-F238E27FC236}">
                    <a16:creationId xmlns:a16="http://schemas.microsoft.com/office/drawing/2014/main" id="{D03986C4-F06A-DE4A-91F3-B95EEABFC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54" name="Line 9">
                <a:extLst>
                  <a:ext uri="{FF2B5EF4-FFF2-40B4-BE49-F238E27FC236}">
                    <a16:creationId xmlns:a16="http://schemas.microsoft.com/office/drawing/2014/main" id="{2C4B01B6-9B3D-DD48-95A2-E0E6B808B5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55" name="Line 10">
                <a:extLst>
                  <a:ext uri="{FF2B5EF4-FFF2-40B4-BE49-F238E27FC236}">
                    <a16:creationId xmlns:a16="http://schemas.microsoft.com/office/drawing/2014/main" id="{550DB4F9-8C29-4C4F-9721-AD6C197B3C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</p:grpSp>
        <p:pic>
          <p:nvPicPr>
            <p:cNvPr id="10" name="Picture 11" descr="atoomkern_3D">
              <a:extLst>
                <a:ext uri="{FF2B5EF4-FFF2-40B4-BE49-F238E27FC236}">
                  <a16:creationId xmlns:a16="http://schemas.microsoft.com/office/drawing/2014/main" id="{81D3490E-1692-E240-85A5-E0AA7B68CA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11" name="Group 12">
              <a:extLst>
                <a:ext uri="{FF2B5EF4-FFF2-40B4-BE49-F238E27FC236}">
                  <a16:creationId xmlns:a16="http://schemas.microsoft.com/office/drawing/2014/main" id="{9254B7E3-CC22-D044-A8E3-46FA9AF474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48" name="Oval 13">
                <a:extLst>
                  <a:ext uri="{FF2B5EF4-FFF2-40B4-BE49-F238E27FC236}">
                    <a16:creationId xmlns:a16="http://schemas.microsoft.com/office/drawing/2014/main" id="{34009960-E64D-4446-9737-8BE65933B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9" name="Oval 14">
                <a:extLst>
                  <a:ext uri="{FF2B5EF4-FFF2-40B4-BE49-F238E27FC236}">
                    <a16:creationId xmlns:a16="http://schemas.microsoft.com/office/drawing/2014/main" id="{D635AFE4-4021-A64C-8A1E-44AD378DED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50" name="Line 15">
                <a:extLst>
                  <a:ext uri="{FF2B5EF4-FFF2-40B4-BE49-F238E27FC236}">
                    <a16:creationId xmlns:a16="http://schemas.microsoft.com/office/drawing/2014/main" id="{8EB9DE2F-EEAC-564E-BF2E-D3421B6319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51" name="Line 16">
                <a:extLst>
                  <a:ext uri="{FF2B5EF4-FFF2-40B4-BE49-F238E27FC236}">
                    <a16:creationId xmlns:a16="http://schemas.microsoft.com/office/drawing/2014/main" id="{0BCD6B9F-4BDB-3643-ACDF-F8C1982933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12" name="Group 17">
              <a:extLst>
                <a:ext uri="{FF2B5EF4-FFF2-40B4-BE49-F238E27FC236}">
                  <a16:creationId xmlns:a16="http://schemas.microsoft.com/office/drawing/2014/main" id="{46EB0064-E9AA-664D-B827-D4CB13B20C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44" name="Oval 18">
                <a:extLst>
                  <a:ext uri="{FF2B5EF4-FFF2-40B4-BE49-F238E27FC236}">
                    <a16:creationId xmlns:a16="http://schemas.microsoft.com/office/drawing/2014/main" id="{143AE6AF-8F3A-1646-93E7-EC59851531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45" name="Oval 19">
                <a:extLst>
                  <a:ext uri="{FF2B5EF4-FFF2-40B4-BE49-F238E27FC236}">
                    <a16:creationId xmlns:a16="http://schemas.microsoft.com/office/drawing/2014/main" id="{AA13F8BC-3967-6A4D-A082-0D7240D336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" name="Line 20">
                <a:extLst>
                  <a:ext uri="{FF2B5EF4-FFF2-40B4-BE49-F238E27FC236}">
                    <a16:creationId xmlns:a16="http://schemas.microsoft.com/office/drawing/2014/main" id="{3326F90E-250F-CD40-AE66-C8FA417332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47" name="Line 21">
                <a:extLst>
                  <a:ext uri="{FF2B5EF4-FFF2-40B4-BE49-F238E27FC236}">
                    <a16:creationId xmlns:a16="http://schemas.microsoft.com/office/drawing/2014/main" id="{8352B544-156A-D640-BA35-C1081D174F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13" name="Group 22">
              <a:extLst>
                <a:ext uri="{FF2B5EF4-FFF2-40B4-BE49-F238E27FC236}">
                  <a16:creationId xmlns:a16="http://schemas.microsoft.com/office/drawing/2014/main" id="{422B1075-7153-1044-AC5B-8AEAAB6BC4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40" name="Picture 23" descr="bolletje_3D_rood">
                <a:extLst>
                  <a:ext uri="{FF2B5EF4-FFF2-40B4-BE49-F238E27FC236}">
                    <a16:creationId xmlns:a16="http://schemas.microsoft.com/office/drawing/2014/main" id="{94AC700A-1A0C-4948-8397-2908453F8E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41" name="Picture 24" descr="bolletje_3D_geel">
                <a:extLst>
                  <a:ext uri="{FF2B5EF4-FFF2-40B4-BE49-F238E27FC236}">
                    <a16:creationId xmlns:a16="http://schemas.microsoft.com/office/drawing/2014/main" id="{98F38C8B-D014-9046-AB36-69F536A86C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42" name="Picture 25" descr="bolletje_3D_groen">
                <a:extLst>
                  <a:ext uri="{FF2B5EF4-FFF2-40B4-BE49-F238E27FC236}">
                    <a16:creationId xmlns:a16="http://schemas.microsoft.com/office/drawing/2014/main" id="{098654A1-A2B8-A14E-8F84-541CBB6EE4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43" name="Picture 26" descr="bolletje_3D_groen">
                <a:extLst>
                  <a:ext uri="{FF2B5EF4-FFF2-40B4-BE49-F238E27FC236}">
                    <a16:creationId xmlns:a16="http://schemas.microsoft.com/office/drawing/2014/main" id="{8F35E5C7-1B20-A844-B5AA-0E208FE575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14" name="Group 27">
              <a:extLst>
                <a:ext uri="{FF2B5EF4-FFF2-40B4-BE49-F238E27FC236}">
                  <a16:creationId xmlns:a16="http://schemas.microsoft.com/office/drawing/2014/main" id="{22FEA3A3-5E3B-E044-BFA9-FFF8EECD01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36" name="Picture 28" descr="bolletje_3D_blauw">
                <a:extLst>
                  <a:ext uri="{FF2B5EF4-FFF2-40B4-BE49-F238E27FC236}">
                    <a16:creationId xmlns:a16="http://schemas.microsoft.com/office/drawing/2014/main" id="{A8E60E28-962F-B54F-89BB-745B01E18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37" name="Picture 29" descr="bolletje_3D_geel">
                <a:extLst>
                  <a:ext uri="{FF2B5EF4-FFF2-40B4-BE49-F238E27FC236}">
                    <a16:creationId xmlns:a16="http://schemas.microsoft.com/office/drawing/2014/main" id="{C3B8FA55-0552-F947-B0AB-72346F8EA7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38" name="Picture 30" descr="bolletje_3D_geel">
                <a:extLst>
                  <a:ext uri="{FF2B5EF4-FFF2-40B4-BE49-F238E27FC236}">
                    <a16:creationId xmlns:a16="http://schemas.microsoft.com/office/drawing/2014/main" id="{5C4F78C1-61A1-D145-BB77-39A96EEEE2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39" name="Picture 31" descr="bolletje_3D_groen">
                <a:extLst>
                  <a:ext uri="{FF2B5EF4-FFF2-40B4-BE49-F238E27FC236}">
                    <a16:creationId xmlns:a16="http://schemas.microsoft.com/office/drawing/2014/main" id="{6112A208-B5BE-1E4A-AA15-AB950E4C49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15" name="Picture 32" descr="bolletje_3D_groen_d">
              <a:extLst>
                <a:ext uri="{FF2B5EF4-FFF2-40B4-BE49-F238E27FC236}">
                  <a16:creationId xmlns:a16="http://schemas.microsoft.com/office/drawing/2014/main" id="{EC67B7D2-50AE-EC4E-B3CB-3A8150683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16" name="Picture 33" descr="bolletje_3D_geel_u">
              <a:extLst>
                <a:ext uri="{FF2B5EF4-FFF2-40B4-BE49-F238E27FC236}">
                  <a16:creationId xmlns:a16="http://schemas.microsoft.com/office/drawing/2014/main" id="{73CFA201-FE2B-344F-967D-070B77C3F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17" name="Group 34">
              <a:extLst>
                <a:ext uri="{FF2B5EF4-FFF2-40B4-BE49-F238E27FC236}">
                  <a16:creationId xmlns:a16="http://schemas.microsoft.com/office/drawing/2014/main" id="{9D4A79EB-B1BE-A746-AB41-FAA829F1F8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32" name="Oval 35">
                <a:extLst>
                  <a:ext uri="{FF2B5EF4-FFF2-40B4-BE49-F238E27FC236}">
                    <a16:creationId xmlns:a16="http://schemas.microsoft.com/office/drawing/2014/main" id="{3AACCA62-41A2-3D48-8084-762A09A10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" name="Oval 36">
                <a:extLst>
                  <a:ext uri="{FF2B5EF4-FFF2-40B4-BE49-F238E27FC236}">
                    <a16:creationId xmlns:a16="http://schemas.microsoft.com/office/drawing/2014/main" id="{503C117B-1581-9644-A76F-9B6CEC7AB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34" name="Line 37">
                <a:extLst>
                  <a:ext uri="{FF2B5EF4-FFF2-40B4-BE49-F238E27FC236}">
                    <a16:creationId xmlns:a16="http://schemas.microsoft.com/office/drawing/2014/main" id="{60C36E59-8031-4646-BFD4-5C014CDAA9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35" name="Line 38">
                <a:extLst>
                  <a:ext uri="{FF2B5EF4-FFF2-40B4-BE49-F238E27FC236}">
                    <a16:creationId xmlns:a16="http://schemas.microsoft.com/office/drawing/2014/main" id="{322FD422-825B-D74C-BB32-6B20294BB9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18" name="Group 39">
              <a:extLst>
                <a:ext uri="{FF2B5EF4-FFF2-40B4-BE49-F238E27FC236}">
                  <a16:creationId xmlns:a16="http://schemas.microsoft.com/office/drawing/2014/main" id="{C7724896-5856-CB4B-AE00-17EF3C41D2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28" name="Oval 40">
                <a:extLst>
                  <a:ext uri="{FF2B5EF4-FFF2-40B4-BE49-F238E27FC236}">
                    <a16:creationId xmlns:a16="http://schemas.microsoft.com/office/drawing/2014/main" id="{BC296CAE-AD8B-5B4B-A40F-965BE0E17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" name="Oval 41">
                <a:extLst>
                  <a:ext uri="{FF2B5EF4-FFF2-40B4-BE49-F238E27FC236}">
                    <a16:creationId xmlns:a16="http://schemas.microsoft.com/office/drawing/2014/main" id="{97757551-CB50-9E47-85AC-4B49F0D12C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30" name="Line 42">
                <a:extLst>
                  <a:ext uri="{FF2B5EF4-FFF2-40B4-BE49-F238E27FC236}">
                    <a16:creationId xmlns:a16="http://schemas.microsoft.com/office/drawing/2014/main" id="{96BC1AE5-E748-FF4A-831E-16CB055485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31" name="Line 43">
                <a:extLst>
                  <a:ext uri="{FF2B5EF4-FFF2-40B4-BE49-F238E27FC236}">
                    <a16:creationId xmlns:a16="http://schemas.microsoft.com/office/drawing/2014/main" id="{59ED71AA-03EB-D247-8682-EC228BD9B4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19" name="Group 44">
              <a:extLst>
                <a:ext uri="{FF2B5EF4-FFF2-40B4-BE49-F238E27FC236}">
                  <a16:creationId xmlns:a16="http://schemas.microsoft.com/office/drawing/2014/main" id="{C4746294-3DDF-A448-8FFB-A36AAADFB0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24" name="Oval 45">
                <a:extLst>
                  <a:ext uri="{FF2B5EF4-FFF2-40B4-BE49-F238E27FC236}">
                    <a16:creationId xmlns:a16="http://schemas.microsoft.com/office/drawing/2014/main" id="{67DCEB3A-DC38-BE48-B58F-53135E80C5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" name="Oval 46">
                <a:extLst>
                  <a:ext uri="{FF2B5EF4-FFF2-40B4-BE49-F238E27FC236}">
                    <a16:creationId xmlns:a16="http://schemas.microsoft.com/office/drawing/2014/main" id="{F4988F52-DB96-4E41-8E4F-3C168E93B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26" name="Line 47">
                <a:extLst>
                  <a:ext uri="{FF2B5EF4-FFF2-40B4-BE49-F238E27FC236}">
                    <a16:creationId xmlns:a16="http://schemas.microsoft.com/office/drawing/2014/main" id="{A484E1A5-FE7D-1C4B-BAF2-2F02C813F8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27" name="Line 48">
                <a:extLst>
                  <a:ext uri="{FF2B5EF4-FFF2-40B4-BE49-F238E27FC236}">
                    <a16:creationId xmlns:a16="http://schemas.microsoft.com/office/drawing/2014/main" id="{E13CFEFC-AE30-4D4B-9EB8-950DE4A74D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</p:grpSp>
        <p:pic>
          <p:nvPicPr>
            <p:cNvPr id="20" name="Picture 49" descr="bolletje_3D_bruin_e">
              <a:extLst>
                <a:ext uri="{FF2B5EF4-FFF2-40B4-BE49-F238E27FC236}">
                  <a16:creationId xmlns:a16="http://schemas.microsoft.com/office/drawing/2014/main" id="{CF25B6EE-2ED6-C344-9D7B-DF93907916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21" name="Group 50">
              <a:extLst>
                <a:ext uri="{FF2B5EF4-FFF2-40B4-BE49-F238E27FC236}">
                  <a16:creationId xmlns:a16="http://schemas.microsoft.com/office/drawing/2014/main" id="{FDFDD869-710E-394D-AD3C-D79B0D5003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22" name="Picture 51">
                <a:extLst>
                  <a:ext uri="{FF2B5EF4-FFF2-40B4-BE49-F238E27FC236}">
                    <a16:creationId xmlns:a16="http://schemas.microsoft.com/office/drawing/2014/main" id="{E493C1CE-3C92-CA44-9FDE-866030DD5F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3" name="Picture 52">
                <a:extLst>
                  <a:ext uri="{FF2B5EF4-FFF2-40B4-BE49-F238E27FC236}">
                    <a16:creationId xmlns:a16="http://schemas.microsoft.com/office/drawing/2014/main" id="{5BAD0888-2A79-554F-9D7A-D503B23983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104306986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7D378911-5895-C44F-A716-510E2B99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199" y="-660400"/>
            <a:ext cx="12268200" cy="75184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56CBAF-C6B5-C442-8448-345EDADE1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</a:t>
            </a:r>
            <a:r>
              <a:rPr lang="en-NL" i="1" dirty="0"/>
              <a:t>LHCB experiment: decaying </a:t>
            </a:r>
            <a:r>
              <a:rPr lang="en-NL" i="1" dirty="0">
                <a:solidFill>
                  <a:srgbClr val="FFFF00"/>
                </a:solidFill>
              </a:rPr>
              <a:t>B</a:t>
            </a:r>
            <a:r>
              <a:rPr lang="en-NL" i="1" dirty="0"/>
              <a:t>eauty particles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425592-CF62-F844-B0B6-F02EE0D0C0E3}"/>
              </a:ext>
            </a:extLst>
          </p:cNvPr>
          <p:cNvSpPr/>
          <p:nvPr/>
        </p:nvSpPr>
        <p:spPr bwMode="auto">
          <a:xfrm>
            <a:off x="4081530" y="3772509"/>
            <a:ext cx="1870537" cy="892624"/>
          </a:xfrm>
          <a:prstGeom prst="ellipse">
            <a:avLst/>
          </a:prstGeom>
          <a:noFill/>
          <a:ln w="317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3" descr="05-0440-01D">
            <a:extLst>
              <a:ext uri="{FF2B5EF4-FFF2-40B4-BE49-F238E27FC236}">
                <a16:creationId xmlns:a16="http://schemas.microsoft.com/office/drawing/2014/main" id="{909ACCAC-88DC-E841-B197-E59DF90A2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29506"/>
            <a:ext cx="2878668" cy="2166356"/>
          </a:xfrm>
          <a:prstGeom prst="rect">
            <a:avLst/>
          </a:prstGeom>
          <a:noFill/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5A5707D-5D73-8848-B44A-1A575BBD309C}"/>
              </a:ext>
            </a:extLst>
          </p:cNvPr>
          <p:cNvSpPr/>
          <p:nvPr/>
        </p:nvSpPr>
        <p:spPr bwMode="auto">
          <a:xfrm>
            <a:off x="845173" y="1298886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381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CBE97E-F83C-6B4A-BF38-7A7D71EEAF51}"/>
              </a:ext>
            </a:extLst>
          </p:cNvPr>
          <p:cNvSpPr/>
          <p:nvPr/>
        </p:nvSpPr>
        <p:spPr bwMode="auto">
          <a:xfrm>
            <a:off x="3818461" y="181884"/>
            <a:ext cx="4850754" cy="402317"/>
          </a:xfrm>
          <a:prstGeom prst="rect">
            <a:avLst/>
          </a:prstGeom>
          <a:solidFill>
            <a:schemeClr val="tx1">
              <a:alpha val="2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A61AC-F3A4-4249-97D7-D2FA1902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LHCb Detector: B-particles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CB64D1D-654E-0D41-B9F2-8D125B460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702" y="1301922"/>
            <a:ext cx="11091894" cy="49718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9" name="Content Placeholder 5" descr="PrimaryVertexTwoSensorsOblique.png">
            <a:extLst>
              <a:ext uri="{FF2B5EF4-FFF2-40B4-BE49-F238E27FC236}">
                <a16:creationId xmlns:a16="http://schemas.microsoft.com/office/drawing/2014/main" id="{8C4FC10C-00EA-0440-A5AD-2BF380AE1F2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-4256" r="-4256"/>
          <a:stretch>
            <a:fillRect/>
          </a:stretch>
        </p:blipFill>
        <p:spPr>
          <a:xfrm rot="19833073">
            <a:off x="2085219" y="1670892"/>
            <a:ext cx="7338786" cy="403604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5DCCF5-44FF-2249-904E-660D42BFA343}"/>
              </a:ext>
            </a:extLst>
          </p:cNvPr>
          <p:cNvCxnSpPr>
            <a:cxnSpLocks/>
            <a:endCxn id="11" idx="4"/>
          </p:cNvCxnSpPr>
          <p:nvPr/>
        </p:nvCxnSpPr>
        <p:spPr bwMode="auto">
          <a:xfrm flipV="1">
            <a:off x="3810000" y="3948351"/>
            <a:ext cx="6651642" cy="3121318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E22DA9A-2709-8343-978E-8DCF2DA12A16}"/>
              </a:ext>
            </a:extLst>
          </p:cNvPr>
          <p:cNvSpPr/>
          <p:nvPr/>
        </p:nvSpPr>
        <p:spPr bwMode="auto">
          <a:xfrm>
            <a:off x="10331759" y="3429000"/>
            <a:ext cx="259766" cy="519351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6F0EF0-87A8-0B4A-8D6B-D8EA7D60F859}"/>
              </a:ext>
            </a:extLst>
          </p:cNvPr>
          <p:cNvCxnSpPr>
            <a:cxnSpLocks/>
            <a:endCxn id="11" idx="7"/>
          </p:cNvCxnSpPr>
          <p:nvPr/>
        </p:nvCxnSpPr>
        <p:spPr bwMode="auto">
          <a:xfrm>
            <a:off x="7675619" y="298036"/>
            <a:ext cx="2877864" cy="3207021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798B399-60E2-D44C-A439-23DDC4FFFF1E}"/>
                  </a:ext>
                </a:extLst>
              </p:cNvPr>
              <p:cNvSpPr txBox="1"/>
              <p:nvPr/>
            </p:nvSpPr>
            <p:spPr>
              <a:xfrm>
                <a:off x="955741" y="4848192"/>
                <a:ext cx="5140260" cy="1200329"/>
              </a:xfrm>
              <a:prstGeom prst="rect">
                <a:avLst/>
              </a:prstGeom>
              <a:solidFill>
                <a:schemeClr val="tx1">
                  <a:alpha val="2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R</a:t>
                </a:r>
                <a:r>
                  <a:rPr kumimoji="0" lang="en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econstruct millions of </a:t>
                </a:r>
                <a14:m>
                  <m:oMath xmlns:m="http://schemas.openxmlformats.org/officeDocument/2006/math">
                    <m:r>
                      <a:rPr kumimoji="0" lang="en-NL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</m:oMath>
                </a14:m>
                <a:r>
                  <a:rPr kumimoji="0" lang="en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-particle decays and select interesting cases.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Is matter different from anti-matter?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798B399-60E2-D44C-A439-23DDC4FFF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741" y="4848192"/>
                <a:ext cx="5140260" cy="1200329"/>
              </a:xfrm>
              <a:prstGeom prst="rect">
                <a:avLst/>
              </a:prstGeom>
              <a:blipFill>
                <a:blip r:embed="rId7"/>
                <a:stretch>
                  <a:fillRect l="-1720" t="-4124" r="-737" b="-9278"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5A8DA8A-7C7E-DD45-B0C7-2037C636AD13}"/>
              </a:ext>
            </a:extLst>
          </p:cNvPr>
          <p:cNvSpPr txBox="1"/>
          <p:nvPr/>
        </p:nvSpPr>
        <p:spPr>
          <a:xfrm>
            <a:off x="6966509" y="1543056"/>
            <a:ext cx="1309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Collision point zoom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AB4647-D387-0D4A-A8DC-146FE7CE40A3}"/>
              </a:ext>
            </a:extLst>
          </p:cNvPr>
          <p:cNvGrpSpPr/>
          <p:nvPr/>
        </p:nvGrpSpPr>
        <p:grpSpPr>
          <a:xfrm>
            <a:off x="0" y="829506"/>
            <a:ext cx="2878668" cy="2166356"/>
            <a:chOff x="0" y="829506"/>
            <a:chExt cx="2878668" cy="2166356"/>
          </a:xfrm>
        </p:grpSpPr>
        <p:pic>
          <p:nvPicPr>
            <p:cNvPr id="13" name="Picture 3" descr="05-0440-01D">
              <a:extLst>
                <a:ext uri="{FF2B5EF4-FFF2-40B4-BE49-F238E27FC236}">
                  <a16:creationId xmlns:a16="http://schemas.microsoft.com/office/drawing/2014/main" id="{B8987701-E1D6-B241-8508-2B3C0F42D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829506"/>
              <a:ext cx="2878668" cy="2166356"/>
            </a:xfrm>
            <a:prstGeom prst="rect">
              <a:avLst/>
            </a:prstGeom>
            <a:noFill/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50EED9C-BE03-1D4C-9A80-6D957B85B92E}"/>
                </a:ext>
              </a:extLst>
            </p:cNvPr>
            <p:cNvSpPr/>
            <p:nvPr/>
          </p:nvSpPr>
          <p:spPr bwMode="auto">
            <a:xfrm>
              <a:off x="845173" y="1298886"/>
              <a:ext cx="416361" cy="445246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5034BB1A-3E7A-7D41-9A1A-09AA4B85D77A}"/>
              </a:ext>
            </a:extLst>
          </p:cNvPr>
          <p:cNvSpPr/>
          <p:nvPr/>
        </p:nvSpPr>
        <p:spPr bwMode="auto">
          <a:xfrm>
            <a:off x="6945803" y="3060090"/>
            <a:ext cx="512271" cy="638337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BE0647E-E7D3-874B-8E4A-DCB7C06D89FF}"/>
              </a:ext>
            </a:extLst>
          </p:cNvPr>
          <p:cNvCxnSpPr/>
          <p:nvPr/>
        </p:nvCxnSpPr>
        <p:spPr bwMode="auto">
          <a:xfrm flipH="1">
            <a:off x="7275115" y="2189387"/>
            <a:ext cx="96529" cy="728361"/>
          </a:xfrm>
          <a:prstGeom prst="straightConnector1">
            <a:avLst/>
          </a:prstGeom>
          <a:solidFill>
            <a:srgbClr val="FFFF99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0619013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  <p:bldP spid="3" grpId="0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" y="67067"/>
            <a:ext cx="11447489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B-decay process: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matter vs antimatter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15122" y="5763191"/>
            <a:ext cx="9813073" cy="1085039"/>
          </a:xfrm>
          <a:prstGeom prst="rect">
            <a:avLst/>
          </a:prstGeom>
          <a:noFill/>
        </p:spPr>
        <p:txBody>
          <a:bodyPr/>
          <a:lstStyle/>
          <a:p>
            <a:pPr marL="0" indent="0">
              <a:buNone/>
            </a:pPr>
            <a:r>
              <a:rPr lang="en-US" sz="2200" dirty="0">
                <a:sym typeface="Wingdings" pitchFamily="2" charset="2"/>
              </a:rPr>
              <a:t>Matter process different from antimatter process!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Quantum forces between particles and anti-particles not completely identical!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3DCE6F-2CFB-CF40-9C22-E8A8FAC108DB}"/>
              </a:ext>
            </a:extLst>
          </p:cNvPr>
          <p:cNvGrpSpPr/>
          <p:nvPr/>
        </p:nvGrpSpPr>
        <p:grpSpPr>
          <a:xfrm>
            <a:off x="800738" y="1154242"/>
            <a:ext cx="4711711" cy="4510889"/>
            <a:chOff x="1019330" y="1154243"/>
            <a:chExt cx="4635995" cy="444050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19330" y="1154243"/>
              <a:ext cx="4635995" cy="4440502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246518" y="1938649"/>
              <a:ext cx="192241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35808" y="1174087"/>
              <a:ext cx="201696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Matter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process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C5D56-6BC1-B74E-8E52-937620035007}"/>
              </a:ext>
            </a:extLst>
          </p:cNvPr>
          <p:cNvGrpSpPr/>
          <p:nvPr/>
        </p:nvGrpSpPr>
        <p:grpSpPr>
          <a:xfrm>
            <a:off x="6348692" y="1144639"/>
            <a:ext cx="4711711" cy="4520494"/>
            <a:chOff x="5691462" y="1144639"/>
            <a:chExt cx="4711711" cy="452049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91462" y="1154243"/>
              <a:ext cx="4711711" cy="4510890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866873" y="1938649"/>
              <a:ext cx="196253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7439698" y="2487178"/>
              <a:ext cx="1440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187038" y="1144639"/>
              <a:ext cx="252190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Antimatter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process</a:t>
              </a:r>
            </a:p>
          </p:txBody>
        </p:sp>
      </p:grpSp>
      <p:cxnSp>
        <p:nvCxnSpPr>
          <p:cNvPr id="9" name="Straight Connector 8"/>
          <p:cNvCxnSpPr>
            <a:cxnSpLocks/>
          </p:cNvCxnSpPr>
          <p:nvPr/>
        </p:nvCxnSpPr>
        <p:spPr>
          <a:xfrm>
            <a:off x="5031879" y="2820005"/>
            <a:ext cx="3065049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CF7372-3C29-984F-8935-DABD1CA6C116}"/>
              </a:ext>
            </a:extLst>
          </p:cNvPr>
          <p:cNvCxnSpPr>
            <a:cxnSpLocks/>
          </p:cNvCxnSpPr>
          <p:nvPr/>
        </p:nvCxnSpPr>
        <p:spPr bwMode="auto">
          <a:xfrm>
            <a:off x="5786443" y="2343755"/>
            <a:ext cx="0" cy="47625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ontent Placeholder 2"/>
              <p:cNvSpPr txBox="1">
                <a:spLocks/>
              </p:cNvSpPr>
              <p:nvPr/>
            </p:nvSpPr>
            <p:spPr bwMode="auto">
              <a:xfrm>
                <a:off x="322794" y="448067"/>
                <a:ext cx="2791881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 </a:t>
                </a:r>
                <a:r>
                  <a:rPr lang="en-US" sz="2000" b="1" i="1" kern="0" dirty="0">
                    <a:solidFill>
                      <a:srgbClr val="0432FF"/>
                    </a:solidFill>
                    <a:latin typeface="Tahoma"/>
                  </a:rPr>
                  <a:t>particle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decays into </a:t>
                </a:r>
              </a:p>
              <a:p>
                <a:pPr marL="342900" lvl="0" indent="-342900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000" kern="0" dirty="0">
                    <a:solidFill>
                      <a:srgbClr val="0432FF"/>
                    </a:solidFill>
                  </a:rPr>
                  <a:t>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000" i="1" ker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kern="0" dirty="0">
                    <a:solidFill>
                      <a:srgbClr val="0432FF"/>
                    </a:solidFill>
                  </a:rPr>
                  <a:t> and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i="1" ker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dirty="0">
                    <a:solidFill>
                      <a:srgbClr val="0432FF"/>
                    </a:solidFill>
                  </a:rPr>
                  <a:t> particle</a:t>
                </a:r>
                <a:endParaRPr lang="en-US" sz="2400" kern="0" dirty="0">
                  <a:solidFill>
                    <a:srgbClr val="0432FF"/>
                  </a:solidFill>
                </a:endParaRPr>
              </a:p>
            </p:txBody>
          </p:sp>
        </mc:Choice>
        <mc:Fallback>
          <p:sp>
            <p:nvSpPr>
              <p:cNvPr id="1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794" y="448067"/>
                <a:ext cx="2791881" cy="863601"/>
              </a:xfrm>
              <a:prstGeom prst="rect">
                <a:avLst/>
              </a:prstGeom>
              <a:blipFill>
                <a:blip r:embed="rId5"/>
                <a:stretch>
                  <a:fillRect l="-1794" t="-2817" r="-2691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2"/>
              <p:cNvSpPr txBox="1">
                <a:spLocks/>
              </p:cNvSpPr>
              <p:nvPr/>
            </p:nvSpPr>
            <p:spPr bwMode="auto">
              <a:xfrm>
                <a:off x="8577466" y="397266"/>
                <a:ext cx="3501572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anti-B particle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decays into </a:t>
                </a:r>
              </a:p>
              <a:p>
                <a:pPr marL="342900" lvl="0" indent="-342900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000" kern="0" dirty="0">
                    <a:solidFill>
                      <a:srgbClr val="FF0000"/>
                    </a:solidFill>
                  </a:rPr>
                  <a:t>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dirty="0">
                    <a:solidFill>
                      <a:srgbClr val="FF0000"/>
                    </a:solidFill>
                  </a:rPr>
                  <a:t> and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kern="0" dirty="0">
                    <a:solidFill>
                      <a:srgbClr val="FF0000"/>
                    </a:solidFill>
                  </a:rPr>
                  <a:t> particle</a:t>
                </a:r>
                <a:endParaRPr lang="en-US" sz="2400" kern="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7466" y="397266"/>
                <a:ext cx="3501572" cy="863601"/>
              </a:xfrm>
              <a:prstGeom prst="rect">
                <a:avLst/>
              </a:prstGeom>
              <a:blipFill>
                <a:blip r:embed="rId6"/>
                <a:stretch>
                  <a:fillRect l="-1071" t="-1389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463F111-5189-714C-902C-370BFD4C1078}"/>
              </a:ext>
            </a:extLst>
          </p:cNvPr>
          <p:cNvSpPr/>
          <p:nvPr/>
        </p:nvSpPr>
        <p:spPr bwMode="auto">
          <a:xfrm>
            <a:off x="3053416" y="1951082"/>
            <a:ext cx="1631497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64EF72-31D0-5F48-9ABA-F5D3D21EBD91}"/>
              </a:ext>
            </a:extLst>
          </p:cNvPr>
          <p:cNvCxnSpPr>
            <a:cxnSpLocks/>
          </p:cNvCxnSpPr>
          <p:nvPr/>
        </p:nvCxnSpPr>
        <p:spPr>
          <a:xfrm>
            <a:off x="2552783" y="2343755"/>
            <a:ext cx="343368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/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NL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3002D6F0-E859-944D-BB25-185AB9EADE6F}"/>
              </a:ext>
            </a:extLst>
          </p:cNvPr>
          <p:cNvSpPr/>
          <p:nvPr/>
        </p:nvSpPr>
        <p:spPr bwMode="auto">
          <a:xfrm>
            <a:off x="8457352" y="1856867"/>
            <a:ext cx="1772498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/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NL" sz="2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3B3A06F-3A50-2342-9F08-A5852E957041}"/>
              </a:ext>
            </a:extLst>
          </p:cNvPr>
          <p:cNvCxnSpPr>
            <a:cxnSpLocks/>
            <a:endCxn id="6" idx="0"/>
          </p:cNvCxnSpPr>
          <p:nvPr/>
        </p:nvCxnSpPr>
        <p:spPr bwMode="auto">
          <a:xfrm>
            <a:off x="3529013" y="1575526"/>
            <a:ext cx="175005" cy="267724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E356A40-2C40-FF46-BBE9-0884DAD044D4}"/>
              </a:ext>
            </a:extLst>
          </p:cNvPr>
          <p:cNvCxnSpPr>
            <a:cxnSpLocks/>
          </p:cNvCxnSpPr>
          <p:nvPr/>
        </p:nvCxnSpPr>
        <p:spPr bwMode="auto">
          <a:xfrm>
            <a:off x="7753365" y="1556475"/>
            <a:ext cx="1376348" cy="25810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8958775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" y="67067"/>
            <a:ext cx="11447489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B-decay process: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matter vs antimatter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3DCE6F-2CFB-CF40-9C22-E8A8FAC108DB}"/>
              </a:ext>
            </a:extLst>
          </p:cNvPr>
          <p:cNvGrpSpPr/>
          <p:nvPr/>
        </p:nvGrpSpPr>
        <p:grpSpPr>
          <a:xfrm>
            <a:off x="800738" y="1154242"/>
            <a:ext cx="4711711" cy="4510889"/>
            <a:chOff x="1019330" y="1154243"/>
            <a:chExt cx="4635995" cy="444050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19330" y="1154243"/>
              <a:ext cx="4635995" cy="4440502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246518" y="1938649"/>
              <a:ext cx="192241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35808" y="1174087"/>
              <a:ext cx="201696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Matter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process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C5D56-6BC1-B74E-8E52-937620035007}"/>
              </a:ext>
            </a:extLst>
          </p:cNvPr>
          <p:cNvGrpSpPr/>
          <p:nvPr/>
        </p:nvGrpSpPr>
        <p:grpSpPr>
          <a:xfrm>
            <a:off x="6348692" y="1144639"/>
            <a:ext cx="4711711" cy="4520494"/>
            <a:chOff x="5691462" y="1144639"/>
            <a:chExt cx="4711711" cy="452049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91462" y="1154243"/>
              <a:ext cx="4711711" cy="4510890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866873" y="1938649"/>
              <a:ext cx="196253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7439698" y="2487178"/>
              <a:ext cx="1440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187038" y="1144639"/>
              <a:ext cx="252190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Antimatter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process</a:t>
              </a:r>
            </a:p>
          </p:txBody>
        </p:sp>
      </p:grpSp>
      <p:cxnSp>
        <p:nvCxnSpPr>
          <p:cNvPr id="9" name="Straight Connector 8"/>
          <p:cNvCxnSpPr>
            <a:cxnSpLocks/>
          </p:cNvCxnSpPr>
          <p:nvPr/>
        </p:nvCxnSpPr>
        <p:spPr>
          <a:xfrm>
            <a:off x="5031879" y="2820005"/>
            <a:ext cx="3065049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CF7372-3C29-984F-8935-DABD1CA6C116}"/>
              </a:ext>
            </a:extLst>
          </p:cNvPr>
          <p:cNvCxnSpPr>
            <a:cxnSpLocks/>
          </p:cNvCxnSpPr>
          <p:nvPr/>
        </p:nvCxnSpPr>
        <p:spPr bwMode="auto">
          <a:xfrm>
            <a:off x="5786443" y="2343755"/>
            <a:ext cx="0" cy="47625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/>
              <p:cNvSpPr txBox="1">
                <a:spLocks/>
              </p:cNvSpPr>
              <p:nvPr/>
            </p:nvSpPr>
            <p:spPr bwMode="auto">
              <a:xfrm>
                <a:off x="322794" y="448067"/>
                <a:ext cx="2791881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 </a:t>
                </a:r>
                <a:r>
                  <a:rPr lang="en-US" sz="2000" b="1" i="1" kern="0" dirty="0">
                    <a:solidFill>
                      <a:srgbClr val="0432FF"/>
                    </a:solidFill>
                    <a:latin typeface="Tahoma"/>
                  </a:rPr>
                  <a:t>particle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decays into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and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particle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794" y="448067"/>
                <a:ext cx="2791881" cy="863601"/>
              </a:xfrm>
              <a:prstGeom prst="rect">
                <a:avLst/>
              </a:prstGeom>
              <a:blipFill>
                <a:blip r:embed="rId5"/>
                <a:stretch>
                  <a:fillRect l="-1794" t="-2817" r="-2691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 bwMode="auto">
              <a:xfrm>
                <a:off x="8577466" y="397266"/>
                <a:ext cx="3501572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anti-B particle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decays into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and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particle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7466" y="397266"/>
                <a:ext cx="3501572" cy="863601"/>
              </a:xfrm>
              <a:prstGeom prst="rect">
                <a:avLst/>
              </a:prstGeom>
              <a:blipFill>
                <a:blip r:embed="rId6"/>
                <a:stretch>
                  <a:fillRect l="-1071" t="-1389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463F111-5189-714C-902C-370BFD4C1078}"/>
              </a:ext>
            </a:extLst>
          </p:cNvPr>
          <p:cNvSpPr/>
          <p:nvPr/>
        </p:nvSpPr>
        <p:spPr bwMode="auto">
          <a:xfrm>
            <a:off x="3053416" y="1951082"/>
            <a:ext cx="1631497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64EF72-31D0-5F48-9ABA-F5D3D21EBD91}"/>
              </a:ext>
            </a:extLst>
          </p:cNvPr>
          <p:cNvCxnSpPr>
            <a:cxnSpLocks/>
          </p:cNvCxnSpPr>
          <p:nvPr/>
        </p:nvCxnSpPr>
        <p:spPr>
          <a:xfrm>
            <a:off x="2552783" y="2343755"/>
            <a:ext cx="343368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/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3002D6F0-E859-944D-BB25-185AB9EADE6F}"/>
              </a:ext>
            </a:extLst>
          </p:cNvPr>
          <p:cNvSpPr/>
          <p:nvPr/>
        </p:nvSpPr>
        <p:spPr bwMode="auto">
          <a:xfrm>
            <a:off x="8457352" y="1856867"/>
            <a:ext cx="1772498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/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11" descr="CartoonCP">
            <a:extLst>
              <a:ext uri="{FF2B5EF4-FFF2-40B4-BE49-F238E27FC236}">
                <a16:creationId xmlns:a16="http://schemas.microsoft.com/office/drawing/2014/main" id="{EA205545-FF5E-1F46-AEF0-75E6D2E71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52668" y="1632277"/>
            <a:ext cx="3706510" cy="3613095"/>
          </a:xfrm>
          <a:prstGeom prst="rect">
            <a:avLst/>
          </a:prstGeom>
          <a:noFill/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6E73485-5750-0A42-BFA9-A27B8C5E1867}"/>
              </a:ext>
            </a:extLst>
          </p:cNvPr>
          <p:cNvSpPr txBox="1">
            <a:spLocks/>
          </p:cNvSpPr>
          <p:nvPr/>
        </p:nvSpPr>
        <p:spPr bwMode="auto">
          <a:xfrm>
            <a:off x="6601377" y="5887964"/>
            <a:ext cx="5100082" cy="10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This </a:t>
            </a:r>
            <a:r>
              <a:rPr lang="en-US" sz="2200" b="1" i="1" kern="0" dirty="0">
                <a:solidFill>
                  <a:srgbClr val="FFFF00"/>
                </a:solidFill>
                <a:sym typeface="Wingdings" pitchFamily="2" charset="2"/>
              </a:rPr>
              <a:t>only happens 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if there exist at least </a:t>
            </a:r>
            <a:r>
              <a:rPr lang="en-US" sz="2200" b="1" i="1" kern="0" dirty="0">
                <a:solidFill>
                  <a:srgbClr val="FFFF00"/>
                </a:solidFill>
                <a:sym typeface="Wingdings" pitchFamily="2" charset="2"/>
              </a:rPr>
              <a:t>three generations 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particles!!!</a:t>
            </a:r>
            <a:endParaRPr lang="en-US" sz="2200" kern="0" dirty="0">
              <a:solidFill>
                <a:srgbClr val="FFFF00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8D2DDA1-0E61-734C-8A5D-26687E5C00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51" y="1599525"/>
            <a:ext cx="4083283" cy="3704284"/>
          </a:xfrm>
          <a:prstGeom prst="rect">
            <a:avLst/>
          </a:prstGeom>
          <a:solidFill>
            <a:schemeClr val="tx1"/>
          </a:solidFill>
          <a:ln w="1905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2D61E1CA-3C0F-2147-91F1-30D5A87F0826}"/>
              </a:ext>
            </a:extLst>
          </p:cNvPr>
          <p:cNvSpPr/>
          <p:nvPr/>
        </p:nvSpPr>
        <p:spPr bwMode="auto">
          <a:xfrm>
            <a:off x="8224403" y="2663681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ED570F7-84FE-0A47-859E-B7A9799CDEA8}"/>
              </a:ext>
            </a:extLst>
          </p:cNvPr>
          <p:cNvSpPr/>
          <p:nvPr/>
        </p:nvSpPr>
        <p:spPr bwMode="auto">
          <a:xfrm>
            <a:off x="7727173" y="2655795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F6F3073-A744-BC49-94E6-F3C296253681}"/>
              </a:ext>
            </a:extLst>
          </p:cNvPr>
          <p:cNvSpPr/>
          <p:nvPr/>
        </p:nvSpPr>
        <p:spPr bwMode="auto">
          <a:xfrm>
            <a:off x="7223631" y="2655794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E319AEF-9F37-EE45-8434-A98E98B742A3}"/>
              </a:ext>
            </a:extLst>
          </p:cNvPr>
          <p:cNvSpPr txBox="1">
            <a:spLocks/>
          </p:cNvSpPr>
          <p:nvPr/>
        </p:nvSpPr>
        <p:spPr bwMode="auto">
          <a:xfrm>
            <a:off x="1702108" y="5834089"/>
            <a:ext cx="4406850" cy="10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200" kern="0" dirty="0">
                <a:sym typeface="Wingdings" pitchFamily="2" charset="2"/>
              </a:rPr>
              <a:t>The matter – antimatter symmetry is broken</a:t>
            </a:r>
            <a:endParaRPr lang="en-US" sz="2200" kern="0" dirty="0"/>
          </a:p>
        </p:txBody>
      </p:sp>
    </p:spTree>
    <p:extLst>
      <p:ext uri="{BB962C8B-B14F-4D97-AF65-F5344CB8AC3E}">
        <p14:creationId xmlns:p14="http://schemas.microsoft.com/office/powerpoint/2010/main" val="1603224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30" grpId="0" animBg="1"/>
      <p:bldP spid="31" grpId="0" animBg="1"/>
      <p:bldP spid="3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931545" y="3187378"/>
            <a:ext cx="1389990" cy="111067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523780" y="3236759"/>
            <a:ext cx="1116136" cy="114303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7" name="TextBox 26"/>
          <p:cNvSpPr txBox="1"/>
          <p:nvPr/>
        </p:nvSpPr>
        <p:spPr>
          <a:xfrm>
            <a:off x="2416723" y="730856"/>
            <a:ext cx="4987776" cy="1569660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lang="en-US" sz="2400" dirty="0">
                <a:solidFill>
                  <a:schemeClr val="bg1"/>
                </a:solidFill>
                <a:latin typeface="Tahoma"/>
                <a:sym typeface="Wingdings" pitchFamily="2" charset="2"/>
              </a:rPr>
              <a:t>Asymmetry in force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lang="en-US" sz="2400" dirty="0">
                <a:solidFill>
                  <a:schemeClr val="bg1"/>
                </a:solidFill>
                <a:latin typeface="Tahoma"/>
                <a:sym typeface="Wingdings" pitchFamily="2" charset="2"/>
              </a:rPr>
              <a:t>Bit more matter than antimatter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lang="en-US" sz="2400" dirty="0">
                <a:solidFill>
                  <a:schemeClr val="bg1"/>
                </a:solidFill>
                <a:latin typeface="Tahoma"/>
                <a:sym typeface="Wingdings" pitchFamily="2" charset="2"/>
              </a:rPr>
              <a:t>Rest annihilated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lang="en-US" sz="2400" dirty="0">
                <a:solidFill>
                  <a:schemeClr val="bg1"/>
                </a:solidFill>
                <a:latin typeface="Tahoma"/>
                <a:sym typeface="Wingdings" pitchFamily="2" charset="2"/>
              </a:rPr>
              <a:t>Matter universe remains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64C40E7-7DF4-CA42-A464-D5ACCBA6841D}"/>
              </a:ext>
            </a:extLst>
          </p:cNvPr>
          <p:cNvSpPr txBox="1">
            <a:spLocks/>
          </p:cNvSpPr>
          <p:nvPr/>
        </p:nvSpPr>
        <p:spPr bwMode="auto">
          <a:xfrm>
            <a:off x="0" y="31455"/>
            <a:ext cx="904176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r>
              <a:rPr lang="en-US" i="1" kern="0" dirty="0"/>
              <a:t>Early Universe: where did the antimatter go?</a:t>
            </a:r>
          </a:p>
        </p:txBody>
      </p:sp>
      <p:pic>
        <p:nvPicPr>
          <p:cNvPr id="30" name="Picture 29" descr="http://www.atlas.ch/angels-demons/images/page3.jpg">
            <a:hlinkClick r:id="rId8"/>
            <a:extLst>
              <a:ext uri="{FF2B5EF4-FFF2-40B4-BE49-F238E27FC236}">
                <a16:creationId xmlns:a16="http://schemas.microsoft.com/office/drawing/2014/main" id="{7F6A7D54-A5BC-0E47-BAAD-07C8C8F0E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73" y="4718549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F11620-B290-5245-B45E-59A9CD363AC4}"/>
              </a:ext>
            </a:extLst>
          </p:cNvPr>
          <p:cNvGrpSpPr/>
          <p:nvPr/>
        </p:nvGrpSpPr>
        <p:grpSpPr>
          <a:xfrm>
            <a:off x="7759549" y="1019047"/>
            <a:ext cx="4325204" cy="4821127"/>
            <a:chOff x="7759549" y="1019047"/>
            <a:chExt cx="4325204" cy="4821127"/>
          </a:xfrm>
        </p:grpSpPr>
        <p:pic>
          <p:nvPicPr>
            <p:cNvPr id="31" name="Picture 30" descr="PeterVanStraaten8.jpg">
              <a:extLst>
                <a:ext uri="{FF2B5EF4-FFF2-40B4-BE49-F238E27FC236}">
                  <a16:creationId xmlns:a16="http://schemas.microsoft.com/office/drawing/2014/main" id="{9734401B-676E-D44D-A697-EC895AF70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9549" y="1019047"/>
              <a:ext cx="4325204" cy="477935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6E9C14F-099E-644E-90AD-1286433879B3}"/>
                </a:ext>
              </a:extLst>
            </p:cNvPr>
            <p:cNvSpPr/>
            <p:nvPr/>
          </p:nvSpPr>
          <p:spPr bwMode="auto">
            <a:xfrm>
              <a:off x="8738133" y="5486399"/>
              <a:ext cx="2906668" cy="275033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2800" b="0" i="0" u="none" strike="noStrike" cap="none" normalizeH="0" baseline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09C42E4-3441-5A47-B1CA-E6544DBC53CC}"/>
                </a:ext>
              </a:extLst>
            </p:cNvPr>
            <p:cNvSpPr txBox="1"/>
            <p:nvPr/>
          </p:nvSpPr>
          <p:spPr>
            <a:xfrm>
              <a:off x="8845486" y="5470842"/>
              <a:ext cx="2667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>
                  <a:latin typeface="Bradley Hand" pitchFamily="2" charset="77"/>
                </a:rPr>
                <a:t>“Perfect! Don’t touch it!”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77291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/>
      <p:bldP spid="15" grpId="0" animBg="1"/>
      <p:bldP spid="21" grpId="0" animBg="1"/>
      <p:bldP spid="17" grpId="0" animBg="1"/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931545" y="3187378"/>
            <a:ext cx="1389990" cy="111067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523780" y="3236759"/>
            <a:ext cx="1116136" cy="114303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464C40E7-7DF4-CA42-A464-D5ACCBA6841D}"/>
              </a:ext>
            </a:extLst>
          </p:cNvPr>
          <p:cNvSpPr txBox="1">
            <a:spLocks/>
          </p:cNvSpPr>
          <p:nvPr/>
        </p:nvSpPr>
        <p:spPr bwMode="auto">
          <a:xfrm>
            <a:off x="0" y="31455"/>
            <a:ext cx="904176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Early Universe: where did the antimatter go?</a:t>
            </a:r>
          </a:p>
        </p:txBody>
      </p:sp>
      <p:pic>
        <p:nvPicPr>
          <p:cNvPr id="30" name="Picture 29" descr="http://www.atlas.ch/angels-demons/images/page3.jpg">
            <a:hlinkClick r:id="rId8"/>
            <a:extLst>
              <a:ext uri="{FF2B5EF4-FFF2-40B4-BE49-F238E27FC236}">
                <a16:creationId xmlns:a16="http://schemas.microsoft.com/office/drawing/2014/main" id="{7F6A7D54-A5BC-0E47-BAAD-07C8C8F0E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73" y="4718549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6112A80-7D06-A04F-BB3A-C3E130E59C28}"/>
              </a:ext>
            </a:extLst>
          </p:cNvPr>
          <p:cNvSpPr/>
          <p:nvPr/>
        </p:nvSpPr>
        <p:spPr bwMode="auto">
          <a:xfrm>
            <a:off x="3639917" y="1785795"/>
            <a:ext cx="5889904" cy="1339015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EAA318-194C-6142-BC22-20C748AF9086}"/>
              </a:ext>
            </a:extLst>
          </p:cNvPr>
          <p:cNvSpPr txBox="1"/>
          <p:nvPr/>
        </p:nvSpPr>
        <p:spPr>
          <a:xfrm>
            <a:off x="3639916" y="1739816"/>
            <a:ext cx="57452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Too bad: it does not work!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Observed difference is 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not enough.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schemeClr val="bg1"/>
                </a:solidFill>
                <a:latin typeface="Tahoma"/>
              </a:rPr>
              <a:t>Need a new force to explain it!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82936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2380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14800" y="3424820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>
                <a:solidFill>
                  <a:schemeClr val="bg1"/>
                </a:solidFill>
              </a:rPr>
              <a:t>Non-Universality: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A fifth force?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  <a:latin typeface="Tahoma" pitchFamily="34" charset="0"/>
            </a:endParaRPr>
          </a:p>
        </p:txBody>
      </p:sp>
      <p:pic>
        <p:nvPicPr>
          <p:cNvPr id="1026" name="Picture 2" descr="Have Scientists Discovered a New Physics?">
            <a:extLst>
              <a:ext uri="{FF2B5EF4-FFF2-40B4-BE49-F238E27FC236}">
                <a16:creationId xmlns:a16="http://schemas.microsoft.com/office/drawing/2014/main" id="{62DAF592-2062-2D4F-ACD5-4519C0350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55" b="28483"/>
          <a:stretch/>
        </p:blipFill>
        <p:spPr bwMode="auto">
          <a:xfrm>
            <a:off x="9501935" y="4514852"/>
            <a:ext cx="2179730" cy="214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ave Scientists Discovered a New Physics?">
            <a:extLst>
              <a:ext uri="{FF2B5EF4-FFF2-40B4-BE49-F238E27FC236}">
                <a16:creationId xmlns:a16="http://schemas.microsoft.com/office/drawing/2014/main" id="{7D2DAB77-DE88-5C4B-8432-27DCA55F51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0" t="1169" r="13672" b="30224"/>
          <a:stretch/>
        </p:blipFill>
        <p:spPr bwMode="auto">
          <a:xfrm>
            <a:off x="7089375" y="4514852"/>
            <a:ext cx="2213760" cy="214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F2F378-7B97-C242-A463-F2391758E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238" y="402002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3E35C8D-07B8-174E-9389-1B00B3D6BC8F}"/>
              </a:ext>
            </a:extLst>
          </p:cNvPr>
          <p:cNvSpPr/>
          <p:nvPr/>
        </p:nvSpPr>
        <p:spPr bwMode="auto">
          <a:xfrm>
            <a:off x="9043985" y="2285994"/>
            <a:ext cx="259544" cy="315905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EE740E-D643-E443-8F34-CD74A3F47F9D}"/>
              </a:ext>
            </a:extLst>
          </p:cNvPr>
          <p:cNvSpPr/>
          <p:nvPr/>
        </p:nvSpPr>
        <p:spPr bwMode="auto">
          <a:xfrm>
            <a:off x="9382128" y="2281229"/>
            <a:ext cx="259544" cy="315905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03902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CBE97E-F83C-6B4A-BF38-7A7D71EEAF51}"/>
              </a:ext>
            </a:extLst>
          </p:cNvPr>
          <p:cNvSpPr/>
          <p:nvPr/>
        </p:nvSpPr>
        <p:spPr bwMode="auto">
          <a:xfrm>
            <a:off x="3732501" y="326012"/>
            <a:ext cx="6827704" cy="958447"/>
          </a:xfrm>
          <a:prstGeom prst="rect">
            <a:avLst/>
          </a:prstGeom>
          <a:solidFill>
            <a:schemeClr val="tx1">
              <a:alpha val="2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A61AC-F3A4-4249-97D7-D2FA1902E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228" y="436737"/>
            <a:ext cx="7263009" cy="762000"/>
          </a:xfrm>
          <a:ln>
            <a:noFill/>
          </a:ln>
        </p:spPr>
        <p:txBody>
          <a:bodyPr/>
          <a:lstStyle/>
          <a:p>
            <a:r>
              <a:rPr lang="en-NL" dirty="0"/>
              <a:t>   LHCb: Do B-particles decay the same way to </a:t>
            </a:r>
            <a:r>
              <a:rPr lang="en-NL" i="1" dirty="0"/>
              <a:t>electrons</a:t>
            </a:r>
            <a:r>
              <a:rPr lang="en-NL" dirty="0"/>
              <a:t> and </a:t>
            </a:r>
            <a:r>
              <a:rPr lang="en-NL" i="1" dirty="0"/>
              <a:t>muons </a:t>
            </a:r>
            <a:r>
              <a:rPr lang="en-NL" dirty="0"/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C04593-95B3-C048-91DD-8071DCF20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8" y="181884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0F7026-6105-AD4A-9AA5-F0995A97F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495" y="4524622"/>
            <a:ext cx="7263009" cy="219909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9488EA7-E4A4-5142-AD7C-6C51FFB557DE}"/>
              </a:ext>
            </a:extLst>
          </p:cNvPr>
          <p:cNvSpPr/>
          <p:nvPr/>
        </p:nvSpPr>
        <p:spPr>
          <a:xfrm>
            <a:off x="5806651" y="5671560"/>
            <a:ext cx="577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EF5853-9418-3842-907E-829A141DD8F0}"/>
              </a:ext>
            </a:extLst>
          </p:cNvPr>
          <p:cNvSpPr/>
          <p:nvPr/>
        </p:nvSpPr>
        <p:spPr bwMode="auto">
          <a:xfrm>
            <a:off x="1260769" y="921646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7BFF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7F4530-7170-A148-8D44-A04DCE53FCF7}"/>
              </a:ext>
            </a:extLst>
          </p:cNvPr>
          <p:cNvSpPr/>
          <p:nvPr/>
        </p:nvSpPr>
        <p:spPr bwMode="auto">
          <a:xfrm>
            <a:off x="928257" y="2078178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B9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4DC2D0-906F-BC48-8561-FB3AD58B85BD}"/>
              </a:ext>
            </a:extLst>
          </p:cNvPr>
          <p:cNvSpPr/>
          <p:nvPr/>
        </p:nvSpPr>
        <p:spPr bwMode="auto">
          <a:xfrm>
            <a:off x="595745" y="2085431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8DC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932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 animBg="1"/>
      <p:bldP spid="21" grpId="0" animBg="1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CBE97E-F83C-6B4A-BF38-7A7D71EEAF51}"/>
              </a:ext>
            </a:extLst>
          </p:cNvPr>
          <p:cNvSpPr/>
          <p:nvPr/>
        </p:nvSpPr>
        <p:spPr bwMode="auto">
          <a:xfrm>
            <a:off x="3732501" y="326012"/>
            <a:ext cx="6827704" cy="958447"/>
          </a:xfrm>
          <a:prstGeom prst="rect">
            <a:avLst/>
          </a:prstGeom>
          <a:solidFill>
            <a:schemeClr val="tx1">
              <a:alpha val="2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A61AC-F3A4-4249-97D7-D2FA1902E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228" y="436737"/>
            <a:ext cx="7263009" cy="762000"/>
          </a:xfrm>
        </p:spPr>
        <p:txBody>
          <a:bodyPr/>
          <a:lstStyle/>
          <a:p>
            <a:r>
              <a:rPr lang="en-NL" dirty="0"/>
              <a:t>   LHCb: Do B-particles decay the same way to </a:t>
            </a:r>
            <a:r>
              <a:rPr lang="en-NL" i="1" dirty="0"/>
              <a:t>electrons</a:t>
            </a:r>
            <a:r>
              <a:rPr lang="en-NL" dirty="0"/>
              <a:t> and </a:t>
            </a:r>
            <a:r>
              <a:rPr lang="en-NL" i="1" dirty="0"/>
              <a:t>muons </a:t>
            </a:r>
            <a:r>
              <a:rPr lang="en-NL" dirty="0"/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C04593-95B3-C048-91DD-8071DCF20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8" y="181884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3EF5853-9418-3842-907E-829A141DD8F0}"/>
              </a:ext>
            </a:extLst>
          </p:cNvPr>
          <p:cNvSpPr/>
          <p:nvPr/>
        </p:nvSpPr>
        <p:spPr bwMode="auto">
          <a:xfrm>
            <a:off x="1260769" y="921646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7BFF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7F4530-7170-A148-8D44-A04DCE53FCF7}"/>
              </a:ext>
            </a:extLst>
          </p:cNvPr>
          <p:cNvSpPr/>
          <p:nvPr/>
        </p:nvSpPr>
        <p:spPr bwMode="auto">
          <a:xfrm>
            <a:off x="928257" y="2078178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B9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4DC2D0-906F-BC48-8561-FB3AD58B85BD}"/>
              </a:ext>
            </a:extLst>
          </p:cNvPr>
          <p:cNvSpPr/>
          <p:nvPr/>
        </p:nvSpPr>
        <p:spPr bwMode="auto">
          <a:xfrm>
            <a:off x="595745" y="2085431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8DC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DA7D87-A906-F24F-89D1-D680CEB1DF78}"/>
              </a:ext>
            </a:extLst>
          </p:cNvPr>
          <p:cNvGrpSpPr/>
          <p:nvPr/>
        </p:nvGrpSpPr>
        <p:grpSpPr>
          <a:xfrm>
            <a:off x="1928163" y="4716649"/>
            <a:ext cx="8645897" cy="2059884"/>
            <a:chOff x="1440873" y="2850230"/>
            <a:chExt cx="8645897" cy="205988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02D1E0F-AF78-CE41-8F63-309DD7F3B952}"/>
                </a:ext>
              </a:extLst>
            </p:cNvPr>
            <p:cNvSpPr/>
            <p:nvPr/>
          </p:nvSpPr>
          <p:spPr bwMode="auto">
            <a:xfrm>
              <a:off x="1440873" y="2850230"/>
              <a:ext cx="8645897" cy="205988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0404C6-FE92-D042-B674-6AC467A89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2791" b="7545"/>
            <a:stretch/>
          </p:blipFill>
          <p:spPr>
            <a:xfrm>
              <a:off x="5160690" y="3050585"/>
              <a:ext cx="2991745" cy="1790253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9F932A2-EF2B-4F47-A3C7-B8A8ECC76585}"/>
                </a:ext>
              </a:extLst>
            </p:cNvPr>
            <p:cNvSpPr txBox="1"/>
            <p:nvPr/>
          </p:nvSpPr>
          <p:spPr>
            <a:xfrm>
              <a:off x="8323579" y="3277215"/>
              <a:ext cx="1610127" cy="1077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= R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73C3C29-7091-8F44-A53E-343FF483A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695" r="-1"/>
            <a:stretch/>
          </p:blipFill>
          <p:spPr>
            <a:xfrm>
              <a:off x="1712737" y="3019340"/>
              <a:ext cx="2595873" cy="1790253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B09C9AA-5284-4A4B-A153-1E065ADC5E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4215" t="9628" r="44962" b="26725"/>
            <a:stretch/>
          </p:blipFill>
          <p:spPr>
            <a:xfrm>
              <a:off x="4318962" y="3120862"/>
              <a:ext cx="879065" cy="157952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FC303A8-B298-874F-984B-A89EDEFA2B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037"/>
          <a:stretch/>
        </p:blipFill>
        <p:spPr>
          <a:xfrm>
            <a:off x="6296355" y="1452614"/>
            <a:ext cx="4399396" cy="3069751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B15E18-6423-A04D-A482-0867DCE7EB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883"/>
          <a:stretch/>
        </p:blipFill>
        <p:spPr>
          <a:xfrm>
            <a:off x="1565196" y="1456587"/>
            <a:ext cx="4612100" cy="3019593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05C9B285-622D-144E-83E6-677E2106CD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52258" y="4322208"/>
            <a:ext cx="1905000" cy="304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8C6E31A1-FEC1-F94E-8E1B-644A4636D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6583" y="4322208"/>
            <a:ext cx="3568700" cy="3048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4F0F6F-DAFD-D544-AA21-31308F04737B}"/>
              </a:ext>
            </a:extLst>
          </p:cNvPr>
          <p:cNvCxnSpPr>
            <a:cxnSpLocks/>
          </p:cNvCxnSpPr>
          <p:nvPr/>
        </p:nvCxnSpPr>
        <p:spPr bwMode="auto">
          <a:xfrm>
            <a:off x="6979818" y="2745871"/>
            <a:ext cx="3544264" cy="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A35C49C-6513-F742-8186-F0C9A50A64F3}"/>
              </a:ext>
            </a:extLst>
          </p:cNvPr>
          <p:cNvCxnSpPr>
            <a:cxnSpLocks/>
          </p:cNvCxnSpPr>
          <p:nvPr/>
        </p:nvCxnSpPr>
        <p:spPr bwMode="auto">
          <a:xfrm>
            <a:off x="2218969" y="2726213"/>
            <a:ext cx="3601901" cy="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6E759C9E-9996-5044-B6C6-FF9D8D8EB179}"/>
              </a:ext>
            </a:extLst>
          </p:cNvPr>
          <p:cNvSpPr/>
          <p:nvPr/>
        </p:nvSpPr>
        <p:spPr>
          <a:xfrm>
            <a:off x="6993073" y="2800984"/>
            <a:ext cx="949458" cy="373009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460847C-4203-0544-B422-E71AEFEA4896}"/>
              </a:ext>
            </a:extLst>
          </p:cNvPr>
          <p:cNvSpPr/>
          <p:nvPr/>
        </p:nvSpPr>
        <p:spPr>
          <a:xfrm>
            <a:off x="2273833" y="2931619"/>
            <a:ext cx="1339491" cy="373009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A51D37B-08FC-554B-860D-A5E707BBF593}"/>
              </a:ext>
            </a:extLst>
          </p:cNvPr>
          <p:cNvSpPr/>
          <p:nvPr/>
        </p:nvSpPr>
        <p:spPr bwMode="auto">
          <a:xfrm>
            <a:off x="2200027" y="3731613"/>
            <a:ext cx="8063810" cy="1178813"/>
          </a:xfrm>
          <a:prstGeom prst="rect">
            <a:avLst/>
          </a:prstGeom>
          <a:solidFill>
            <a:srgbClr val="D9DBFF">
              <a:alpha val="9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17A7FD-ED94-3A49-9823-EA5F5D7BB308}"/>
              </a:ext>
            </a:extLst>
          </p:cNvPr>
          <p:cNvSpPr txBox="1"/>
          <p:nvPr/>
        </p:nvSpPr>
        <p:spPr>
          <a:xfrm>
            <a:off x="2200026" y="3742644"/>
            <a:ext cx="82383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rPr>
              <a:t>Recent result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rPr>
              <a:t>: R not precisely 1??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  <a:sym typeface="Wingdings"/>
              </a:rPr>
              <a:t> Force different for electrons and muons?!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C00528-F667-1047-ACEA-3173DD0D3137}"/>
              </a:ext>
            </a:extLst>
          </p:cNvPr>
          <p:cNvSpPr txBox="1"/>
          <p:nvPr/>
        </p:nvSpPr>
        <p:spPr>
          <a:xfrm>
            <a:off x="2754927" y="3287248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New!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ACD587-FC8C-1C41-BE6E-4628E0CA6EC7}"/>
              </a:ext>
            </a:extLst>
          </p:cNvPr>
          <p:cNvSpPr txBox="1"/>
          <p:nvPr/>
        </p:nvSpPr>
        <p:spPr>
          <a:xfrm>
            <a:off x="7059247" y="3194516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New!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EBF532-8C59-0045-B93D-651CDEAD519B}"/>
                  </a:ext>
                </a:extLst>
              </p:cNvPr>
              <p:cNvSpPr txBox="1"/>
              <p:nvPr/>
            </p:nvSpPr>
            <p:spPr>
              <a:xfrm>
                <a:off x="2273833" y="1771677"/>
                <a:ext cx="6526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NL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EBF532-8C59-0045-B93D-651CDEAD5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833" y="1771677"/>
                <a:ext cx="652615" cy="461665"/>
              </a:xfrm>
              <a:prstGeom prst="rect">
                <a:avLst/>
              </a:prstGeom>
              <a:blipFill>
                <a:blip r:embed="rId8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8258E6A-3FD1-314B-A95A-124C8E4662D2}"/>
                  </a:ext>
                </a:extLst>
              </p:cNvPr>
              <p:cNvSpPr txBox="1"/>
              <p:nvPr/>
            </p:nvSpPr>
            <p:spPr>
              <a:xfrm>
                <a:off x="7047605" y="1778301"/>
                <a:ext cx="6526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lang="en-NL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8258E6A-3FD1-314B-A95A-124C8E4662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605" y="1778301"/>
                <a:ext cx="652615" cy="461665"/>
              </a:xfrm>
              <a:prstGeom prst="rect">
                <a:avLst/>
              </a:prstGeom>
              <a:blipFill>
                <a:blip r:embed="rId9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29142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/>
      <p:bldP spid="3" grpId="0"/>
      <p:bldP spid="36" grpId="0"/>
      <p:bldP spid="5" grpId="0"/>
      <p:bldP spid="3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04EE-FF06-614A-94EC-D83420C23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dirty="0"/>
              <a:t>   March 23 2021: Newspapers… “cautious excitement”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1B7E3-5A90-4E4C-B55D-928B86DAA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429" y="863229"/>
            <a:ext cx="3997058" cy="3399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5B785-0082-0340-B883-FFA5B33A9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729049"/>
            <a:ext cx="3517165" cy="3749818"/>
          </a:xfrm>
          <a:prstGeom prst="rect">
            <a:avLst/>
          </a:prstGeom>
        </p:spPr>
      </p:pic>
      <p:pic>
        <p:nvPicPr>
          <p:cNvPr id="7" name="Picture 1" descr="page5image42127216">
            <a:extLst>
              <a:ext uri="{FF2B5EF4-FFF2-40B4-BE49-F238E27FC236}">
                <a16:creationId xmlns:a16="http://schemas.microsoft.com/office/drawing/2014/main" id="{0C486D91-DC35-B44E-956B-ABDF2D631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279" y="904314"/>
            <a:ext cx="3440522" cy="585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7D3EF8-F226-244E-A250-98DC23C9CF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7909" y="3829675"/>
            <a:ext cx="2620241" cy="2912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1FC023-8448-1642-B2E4-134184011C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199" y="3831578"/>
            <a:ext cx="4465168" cy="28283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925DA1-AB34-B548-9D1E-640AE4FBE7DE}"/>
              </a:ext>
            </a:extLst>
          </p:cNvPr>
          <p:cNvSpPr txBox="1"/>
          <p:nvPr/>
        </p:nvSpPr>
        <p:spPr>
          <a:xfrm>
            <a:off x="6413385" y="1032800"/>
            <a:ext cx="117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Guardian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E46515-29E2-2C41-9726-2F8151A0E8B5}"/>
              </a:ext>
            </a:extLst>
          </p:cNvPr>
          <p:cNvCxnSpPr/>
          <p:nvPr/>
        </p:nvCxnSpPr>
        <p:spPr>
          <a:xfrm>
            <a:off x="6389635" y="4971605"/>
            <a:ext cx="6858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285778-EBD7-694C-9CD0-573EAD749232}"/>
              </a:ext>
            </a:extLst>
          </p:cNvPr>
          <p:cNvCxnSpPr>
            <a:cxnSpLocks/>
          </p:cNvCxnSpPr>
          <p:nvPr/>
        </p:nvCxnSpPr>
        <p:spPr>
          <a:xfrm>
            <a:off x="4663833" y="1688592"/>
            <a:ext cx="102373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BA77993-2478-D144-822B-6E726C9E9CB3}"/>
              </a:ext>
            </a:extLst>
          </p:cNvPr>
          <p:cNvCxnSpPr>
            <a:cxnSpLocks/>
          </p:cNvCxnSpPr>
          <p:nvPr/>
        </p:nvCxnSpPr>
        <p:spPr>
          <a:xfrm>
            <a:off x="334722" y="1191768"/>
            <a:ext cx="219472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50B1F8F-B29D-6F45-813F-F65127809E13}"/>
              </a:ext>
            </a:extLst>
          </p:cNvPr>
          <p:cNvSpPr txBox="1"/>
          <p:nvPr/>
        </p:nvSpPr>
        <p:spPr>
          <a:xfrm>
            <a:off x="1854903" y="2970470"/>
            <a:ext cx="8482194" cy="46166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glow rad="127000">
              <a:srgbClr val="FB93FF"/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Looks like we are discovering a new fundamental force of nature!</a:t>
            </a:r>
          </a:p>
        </p:txBody>
      </p:sp>
    </p:spTree>
    <p:extLst>
      <p:ext uri="{BB962C8B-B14F-4D97-AF65-F5344CB8AC3E}">
        <p14:creationId xmlns:p14="http://schemas.microsoft.com/office/powerpoint/2010/main" val="34413005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8152463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6139667" y="-23868"/>
            <a:ext cx="2660101" cy="364683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0"/>
            <a:ext cx="7837161" cy="762000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cs typeface="Helvetica Neue Light"/>
              </a:rPr>
              <a:t>Building </a:t>
            </a:r>
            <a:r>
              <a:rPr lang="nl-NL" dirty="0" err="1">
                <a:solidFill>
                  <a:schemeClr val="bg1"/>
                </a:solidFill>
                <a:cs typeface="Helvetica Neue Light"/>
              </a:rPr>
              <a:t>blocks</a:t>
            </a:r>
            <a:r>
              <a:rPr lang="nl-NL" dirty="0">
                <a:solidFill>
                  <a:schemeClr val="bg1"/>
                </a:solidFill>
                <a:cs typeface="Helvetica Neue Light"/>
              </a:rPr>
              <a:t> of matter</a:t>
            </a:r>
          </a:p>
        </p:txBody>
      </p:sp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47" y="312062"/>
            <a:ext cx="3226919" cy="303348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6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2740922" y="839014"/>
            <a:ext cx="2172029" cy="2680965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58107" y="754033"/>
            <a:ext cx="138040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Molecule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168948" y="577596"/>
            <a:ext cx="89789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734101" y="5791200"/>
            <a:ext cx="200397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Atom nucleus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844276" y="4286609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Proton/Neutron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227" y="4880429"/>
            <a:ext cx="1814286" cy="1814286"/>
          </a:xfrm>
          <a:prstGeom prst="ellipse">
            <a:avLst/>
          </a:prstGeom>
        </p:spPr>
      </p:pic>
      <p:sp>
        <p:nvSpPr>
          <p:cNvPr id="83" name="Isosceles Triangle 82"/>
          <p:cNvSpPr/>
          <p:nvPr/>
        </p:nvSpPr>
        <p:spPr bwMode="auto">
          <a:xfrm rot="6419942">
            <a:off x="4427791" y="4273599"/>
            <a:ext cx="1299598" cy="2240489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406" y="4399659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3984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3298730" y="3904151"/>
            <a:ext cx="114636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‘Quark’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28553" y="2445315"/>
            <a:ext cx="125786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Electron</a:t>
            </a:r>
            <a:endParaRPr kumimoji="0" lang="nl-NL" sz="2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Light"/>
              <a:ea typeface="+mn-ea"/>
              <a:cs typeface="Helvetica Neue Light"/>
            </a:endParaRPr>
          </a:p>
        </p:txBody>
      </p:sp>
      <p:pic>
        <p:nvPicPr>
          <p:cNvPr id="25" name="Picture 10" descr="atom_model">
            <a:extLst>
              <a:ext uri="{FF2B5EF4-FFF2-40B4-BE49-F238E27FC236}">
                <a16:creationId xmlns:a16="http://schemas.microsoft.com/office/drawing/2014/main" id="{88009C43-9CD5-3F43-B865-9878F6676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582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atom_model">
            <a:extLst>
              <a:ext uri="{FF2B5EF4-FFF2-40B4-BE49-F238E27FC236}">
                <a16:creationId xmlns:a16="http://schemas.microsoft.com/office/drawing/2014/main" id="{7D35A32F-2D12-C241-94F3-85E5114AF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479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BC33E2E-5CEF-184A-9143-CD1C16D41FCC}"/>
              </a:ext>
            </a:extLst>
          </p:cNvPr>
          <p:cNvSpPr/>
          <p:nvPr/>
        </p:nvSpPr>
        <p:spPr bwMode="auto">
          <a:xfrm>
            <a:off x="3186862" y="3836824"/>
            <a:ext cx="1401855" cy="585467"/>
          </a:xfrm>
          <a:prstGeom prst="ellipse">
            <a:avLst/>
          </a:prstGeom>
          <a:noFill/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0EDDCAA-FFB0-A641-8260-466A8437E24A}"/>
              </a:ext>
            </a:extLst>
          </p:cNvPr>
          <p:cNvSpPr/>
          <p:nvPr/>
        </p:nvSpPr>
        <p:spPr bwMode="auto">
          <a:xfrm>
            <a:off x="8783524" y="2445315"/>
            <a:ext cx="1526213" cy="540436"/>
          </a:xfrm>
          <a:prstGeom prst="ellipse">
            <a:avLst/>
          </a:prstGeom>
          <a:noFill/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B5EB4FC-D28E-A043-8EC6-9A485D8F0D1E}"/>
              </a:ext>
            </a:extLst>
          </p:cNvPr>
          <p:cNvCxnSpPr>
            <a:cxnSpLocks/>
          </p:cNvCxnSpPr>
          <p:nvPr/>
        </p:nvCxnSpPr>
        <p:spPr bwMode="auto">
          <a:xfrm flipV="1">
            <a:off x="4733684" y="2860325"/>
            <a:ext cx="3879898" cy="110186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036213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931545" y="3187378"/>
            <a:ext cx="1389990" cy="111067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523780" y="3236759"/>
            <a:ext cx="1116136" cy="114303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5" name="Rectangle 24"/>
          <p:cNvSpPr/>
          <p:nvPr/>
        </p:nvSpPr>
        <p:spPr bwMode="auto">
          <a:xfrm>
            <a:off x="2724047" y="2538220"/>
            <a:ext cx="9007591" cy="641480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24047" y="2562389"/>
            <a:ext cx="9047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chemeClr val="bg1"/>
                </a:solidFill>
                <a:latin typeface="Tahoma"/>
              </a:rPr>
              <a:t>Perhaps 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fifth force was active in </a:t>
            </a:r>
            <a:r>
              <a:rPr lang="en-US" sz="2800" b="1" dirty="0">
                <a:solidFill>
                  <a:schemeClr val="bg1"/>
                </a:solidFill>
                <a:latin typeface="Tahoma"/>
              </a:rPr>
              <a:t>the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Big Bang?!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84412" y="2252498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halkduster" charset="0"/>
                <a:ea typeface="Chalkduster" charset="0"/>
                <a:cs typeface="Chalkduster" charset="0"/>
              </a:rPr>
              <a:t>+ ???</a:t>
            </a:r>
          </a:p>
        </p:txBody>
      </p:sp>
      <p:pic>
        <p:nvPicPr>
          <p:cNvPr id="30" name="Picture 29" descr="http://www.atlas.ch/angels-demons/images/page3.jpg">
            <a:hlinkClick r:id="rId8"/>
            <a:extLst>
              <a:ext uri="{FF2B5EF4-FFF2-40B4-BE49-F238E27FC236}">
                <a16:creationId xmlns:a16="http://schemas.microsoft.com/office/drawing/2014/main" id="{2C87E124-33F6-AA42-9B34-03C5E82C0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73" y="4718549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89FEE593-7E81-E749-8CB0-43C82FC27CD3}"/>
              </a:ext>
            </a:extLst>
          </p:cNvPr>
          <p:cNvSpPr txBox="1">
            <a:spLocks/>
          </p:cNvSpPr>
          <p:nvPr/>
        </p:nvSpPr>
        <p:spPr bwMode="auto">
          <a:xfrm>
            <a:off x="0" y="31455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kern="0" dirty="0">
                <a:solidFill>
                  <a:srgbClr val="FFFFFF"/>
                </a:solidFill>
                <a:latin typeface="Tahoma"/>
              </a:rPr>
              <a:t>Conclusion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: Where did the antimatter go in the early universe?</a:t>
            </a:r>
          </a:p>
        </p:txBody>
      </p:sp>
    </p:spTree>
    <p:extLst>
      <p:ext uri="{BB962C8B-B14F-4D97-AF65-F5344CB8AC3E}">
        <p14:creationId xmlns:p14="http://schemas.microsoft.com/office/powerpoint/2010/main" val="11149277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2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96134-E15A-7D4A-8180-10BE85D34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Future: “Circles and Triangles”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CCAFC-64E8-E342-B3B1-B0D88B405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01" y="4331458"/>
            <a:ext cx="3267097" cy="2452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ECAD20-ED34-E04D-BF53-270CCBC96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685" y="4393274"/>
            <a:ext cx="4597039" cy="2298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C4E338-9C98-334C-B385-BF37FB3C4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04" y="1103203"/>
            <a:ext cx="4597039" cy="2418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0E19A3-B975-1D48-A957-D777653E738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52" y="958910"/>
            <a:ext cx="3630706" cy="25628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498ED9-35E4-C047-A7BE-19A3B86F14CF}"/>
              </a:ext>
            </a:extLst>
          </p:cNvPr>
          <p:cNvSpPr txBox="1"/>
          <p:nvPr/>
        </p:nvSpPr>
        <p:spPr>
          <a:xfrm>
            <a:off x="1887071" y="680230"/>
            <a:ext cx="7459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Particle accelerators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physics of the Big Bang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F41A9-1E43-B746-A501-9B4AAFABE1F0}"/>
              </a:ext>
            </a:extLst>
          </p:cNvPr>
          <p:cNvSpPr txBox="1"/>
          <p:nvPr/>
        </p:nvSpPr>
        <p:spPr>
          <a:xfrm>
            <a:off x="1900518" y="3835149"/>
            <a:ext cx="7237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Gravitation-detectors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listening to Big Bang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993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F6DE05-61E0-C044-BA40-D90CBAFF9F8A}"/>
              </a:ext>
            </a:extLst>
          </p:cNvPr>
          <p:cNvSpPr txBox="1"/>
          <p:nvPr/>
        </p:nvSpPr>
        <p:spPr>
          <a:xfrm>
            <a:off x="6549886" y="2896162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b="1" i="1" dirty="0"/>
              <a:t>FCC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3496EE-E1F6-C94E-956C-811C42445BCD}"/>
              </a:ext>
            </a:extLst>
          </p:cNvPr>
          <p:cNvSpPr txBox="1"/>
          <p:nvPr/>
        </p:nvSpPr>
        <p:spPr>
          <a:xfrm>
            <a:off x="6548628" y="4393274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b="1" i="1" dirty="0">
                <a:solidFill>
                  <a:schemeClr val="bg1"/>
                </a:solidFill>
              </a:rPr>
              <a:t>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9CCA3C-5A51-464E-A662-8593D4B5D3C7}"/>
              </a:ext>
            </a:extLst>
          </p:cNvPr>
          <p:cNvSpPr txBox="1"/>
          <p:nvPr/>
        </p:nvSpPr>
        <p:spPr>
          <a:xfrm>
            <a:off x="3600694" y="4379369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b="1" i="1" dirty="0">
                <a:solidFill>
                  <a:schemeClr val="bg1"/>
                </a:solidFill>
              </a:rPr>
              <a:t>LISA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8F0748-A6DA-0945-9DE3-292B21AA057C}"/>
              </a:ext>
            </a:extLst>
          </p:cNvPr>
          <p:cNvSpPr txBox="1"/>
          <p:nvPr/>
        </p:nvSpPr>
        <p:spPr>
          <a:xfrm>
            <a:off x="3657601" y="2877494"/>
            <a:ext cx="801823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LHC</a:t>
            </a:r>
          </a:p>
        </p:txBody>
      </p:sp>
    </p:spTree>
    <p:extLst>
      <p:ext uri="{BB962C8B-B14F-4D97-AF65-F5344CB8AC3E}">
        <p14:creationId xmlns:p14="http://schemas.microsoft.com/office/powerpoint/2010/main" val="3782221383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96134-E15A-7D4A-8180-10BE85D34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Future: “Circles and Triangles”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CCAFC-64E8-E342-B3B1-B0D88B405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01" y="4331458"/>
            <a:ext cx="3267097" cy="2452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ECAD20-ED34-E04D-BF53-270CCBC96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685" y="4393274"/>
            <a:ext cx="4597039" cy="2298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C4E338-9C98-334C-B385-BF37FB3C4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04" y="1103203"/>
            <a:ext cx="4597039" cy="2418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0E19A3-B975-1D48-A957-D777653E738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52" y="958910"/>
            <a:ext cx="3630706" cy="25628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498ED9-35E4-C047-A7BE-19A3B86F14CF}"/>
              </a:ext>
            </a:extLst>
          </p:cNvPr>
          <p:cNvSpPr txBox="1"/>
          <p:nvPr/>
        </p:nvSpPr>
        <p:spPr>
          <a:xfrm>
            <a:off x="1887071" y="680230"/>
            <a:ext cx="7459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Particle accelerators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physics of the Big Bang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F41A9-1E43-B746-A501-9B4AAFABE1F0}"/>
              </a:ext>
            </a:extLst>
          </p:cNvPr>
          <p:cNvSpPr txBox="1"/>
          <p:nvPr/>
        </p:nvSpPr>
        <p:spPr>
          <a:xfrm>
            <a:off x="1900518" y="3835149"/>
            <a:ext cx="7237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Gravitation-detectors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listening to Big Bang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993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F6DE05-61E0-C044-BA40-D90CBAFF9F8A}"/>
              </a:ext>
            </a:extLst>
          </p:cNvPr>
          <p:cNvSpPr txBox="1"/>
          <p:nvPr/>
        </p:nvSpPr>
        <p:spPr>
          <a:xfrm>
            <a:off x="6549886" y="2896162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b="1" i="1" dirty="0"/>
              <a:t>FCC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3496EE-E1F6-C94E-956C-811C42445BCD}"/>
              </a:ext>
            </a:extLst>
          </p:cNvPr>
          <p:cNvSpPr txBox="1"/>
          <p:nvPr/>
        </p:nvSpPr>
        <p:spPr>
          <a:xfrm>
            <a:off x="6548628" y="4393274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b="1" i="1" dirty="0">
                <a:solidFill>
                  <a:schemeClr val="bg1"/>
                </a:solidFill>
              </a:rPr>
              <a:t>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9CCA3C-5A51-464E-A662-8593D4B5D3C7}"/>
              </a:ext>
            </a:extLst>
          </p:cNvPr>
          <p:cNvSpPr txBox="1"/>
          <p:nvPr/>
        </p:nvSpPr>
        <p:spPr>
          <a:xfrm>
            <a:off x="3600694" y="4379369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b="1" i="1" dirty="0">
                <a:solidFill>
                  <a:schemeClr val="bg1"/>
                </a:solidFill>
              </a:rPr>
              <a:t>LISA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2AA12A-BF79-8A47-AAC4-15B324CD5E03}"/>
              </a:ext>
            </a:extLst>
          </p:cNvPr>
          <p:cNvSpPr txBox="1"/>
          <p:nvPr/>
        </p:nvSpPr>
        <p:spPr>
          <a:xfrm>
            <a:off x="3657601" y="2877494"/>
            <a:ext cx="801823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LHC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44C1F1-B5BA-7A48-8F22-311039489BB9}"/>
              </a:ext>
            </a:extLst>
          </p:cNvPr>
          <p:cNvSpPr/>
          <p:nvPr/>
        </p:nvSpPr>
        <p:spPr bwMode="auto">
          <a:xfrm>
            <a:off x="1983645" y="5175736"/>
            <a:ext cx="8545812" cy="103752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24781F-1542-124B-8345-0DA4FF5B15E1}"/>
              </a:ext>
            </a:extLst>
          </p:cNvPr>
          <p:cNvSpPr txBox="1"/>
          <p:nvPr/>
        </p:nvSpPr>
        <p:spPr>
          <a:xfrm>
            <a:off x="2433470" y="5345224"/>
            <a:ext cx="77748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b="1" i="1" dirty="0">
                <a:solidFill>
                  <a:schemeClr val="accent6"/>
                </a:solidFill>
              </a:rPr>
              <a:t>Thank you for your attention!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E575D7-83AD-464D-96BA-6D790C0AA7A5}"/>
              </a:ext>
            </a:extLst>
          </p:cNvPr>
          <p:cNvSpPr/>
          <p:nvPr/>
        </p:nvSpPr>
        <p:spPr bwMode="auto">
          <a:xfrm>
            <a:off x="1907445" y="1970561"/>
            <a:ext cx="8545812" cy="103752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AD7B6D-BB9F-574D-9074-47AB905A2404}"/>
              </a:ext>
            </a:extLst>
          </p:cNvPr>
          <p:cNvSpPr txBox="1"/>
          <p:nvPr/>
        </p:nvSpPr>
        <p:spPr>
          <a:xfrm>
            <a:off x="1985792" y="2140049"/>
            <a:ext cx="84417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b="1" i="1" dirty="0">
                <a:solidFill>
                  <a:schemeClr val="accent6"/>
                </a:solidFill>
              </a:rPr>
              <a:t>Lots of exciting results to come</a:t>
            </a:r>
          </a:p>
        </p:txBody>
      </p:sp>
    </p:spTree>
    <p:extLst>
      <p:ext uri="{BB962C8B-B14F-4D97-AF65-F5344CB8AC3E}">
        <p14:creationId xmlns:p14="http://schemas.microsoft.com/office/powerpoint/2010/main" val="832868642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1F1D87-5988-5340-B6D6-8C674EF0F3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59" t="21582" r="4096" b="17211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577F5E-9744-D64F-9FEE-72FAE5C0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9571" y="1806497"/>
            <a:ext cx="12192000" cy="762000"/>
          </a:xfrm>
        </p:spPr>
        <p:txBody>
          <a:bodyPr/>
          <a:lstStyle/>
          <a:p>
            <a:r>
              <a:rPr lang="en-NL" dirty="0"/>
              <a:t>4 Forces of the Universe</a:t>
            </a:r>
          </a:p>
        </p:txBody>
      </p:sp>
    </p:spTree>
    <p:extLst>
      <p:ext uri="{BB962C8B-B14F-4D97-AF65-F5344CB8AC3E}">
        <p14:creationId xmlns:p14="http://schemas.microsoft.com/office/powerpoint/2010/main" val="23403308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 cosmic ray shower, c 1930s. : News Photo">
            <a:extLst>
              <a:ext uri="{FF2B5EF4-FFF2-40B4-BE49-F238E27FC236}">
                <a16:creationId xmlns:a16="http://schemas.microsoft.com/office/drawing/2014/main" id="{C139B43E-68F0-B241-B37E-2565E5B83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304" y="724290"/>
            <a:ext cx="4645646" cy="345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166B29-26E1-1B40-9590-6F45CBFEF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L" dirty="0"/>
              <a:t>             </a:t>
            </a:r>
            <a:r>
              <a:rPr lang="en-NL" dirty="0">
                <a:latin typeface="+mn-lt"/>
              </a:rPr>
              <a:t>Electron                                       Muon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1DF16D-0127-F647-9112-A4F4BF7AB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97" y="703271"/>
            <a:ext cx="4717670" cy="596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howers_sm">
            <a:extLst>
              <a:ext uri="{FF2B5EF4-FFF2-40B4-BE49-F238E27FC236}">
                <a16:creationId xmlns:a16="http://schemas.microsoft.com/office/drawing/2014/main" id="{CEDF4C0B-D72F-EE4C-A8E5-6F09249D7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3706" y="4052022"/>
            <a:ext cx="3517307" cy="2620883"/>
          </a:xfrm>
          <a:prstGeom prst="rect">
            <a:avLst/>
          </a:prstGeom>
          <a:noFill/>
        </p:spPr>
      </p:pic>
      <p:pic>
        <p:nvPicPr>
          <p:cNvPr id="1030" name="Picture 6" descr="Carl Anderson">
            <a:extLst>
              <a:ext uri="{FF2B5EF4-FFF2-40B4-BE49-F238E27FC236}">
                <a16:creationId xmlns:a16="http://schemas.microsoft.com/office/drawing/2014/main" id="{8EB130D7-7347-084B-AA88-32735F57E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65"/>
          <a:stretch/>
        </p:blipFill>
        <p:spPr bwMode="auto">
          <a:xfrm>
            <a:off x="5102380" y="703271"/>
            <a:ext cx="2317923" cy="336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3B8AFF-060C-4C47-9472-BB7D3E989693}"/>
              </a:ext>
            </a:extLst>
          </p:cNvPr>
          <p:cNvSpPr/>
          <p:nvPr/>
        </p:nvSpPr>
        <p:spPr>
          <a:xfrm>
            <a:off x="243797" y="703271"/>
            <a:ext cx="4717670" cy="5969634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8017D-6580-5A4D-8658-E08D51558513}"/>
              </a:ext>
            </a:extLst>
          </p:cNvPr>
          <p:cNvSpPr/>
          <p:nvPr/>
        </p:nvSpPr>
        <p:spPr>
          <a:xfrm>
            <a:off x="5081916" y="703271"/>
            <a:ext cx="7009431" cy="5969634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81980B-F00C-0B44-AD3B-FB29F7702BB1}"/>
              </a:ext>
            </a:extLst>
          </p:cNvPr>
          <p:cNvSpPr txBox="1"/>
          <p:nvPr/>
        </p:nvSpPr>
        <p:spPr>
          <a:xfrm>
            <a:off x="6096000" y="4374492"/>
            <a:ext cx="1281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Cosmic rays</a:t>
            </a:r>
          </a:p>
        </p:txBody>
      </p:sp>
      <p:pic>
        <p:nvPicPr>
          <p:cNvPr id="3074" name="Picture 2" descr="J. J. Thomson">
            <a:extLst>
              <a:ext uri="{FF2B5EF4-FFF2-40B4-BE49-F238E27FC236}">
                <a16:creationId xmlns:a16="http://schemas.microsoft.com/office/drawing/2014/main" id="{D9283EAB-B15B-5A4E-994E-4E6D943C5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66"/>
          <a:stretch/>
        </p:blipFill>
        <p:spPr bwMode="auto">
          <a:xfrm>
            <a:off x="315044" y="4770384"/>
            <a:ext cx="3790260" cy="184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D49886-6491-9F4F-872E-A8FCA3329461}"/>
              </a:ext>
            </a:extLst>
          </p:cNvPr>
          <p:cNvSpPr txBox="1"/>
          <p:nvPr/>
        </p:nvSpPr>
        <p:spPr>
          <a:xfrm>
            <a:off x="355573" y="4770384"/>
            <a:ext cx="1400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Cathode rays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7B9CD7-59BC-0C44-BFAF-F4F4123B7F08}"/>
              </a:ext>
            </a:extLst>
          </p:cNvPr>
          <p:cNvCxnSpPr/>
          <p:nvPr/>
        </p:nvCxnSpPr>
        <p:spPr>
          <a:xfrm>
            <a:off x="5018856" y="0"/>
            <a:ext cx="0" cy="827516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75388D33-42CC-474E-967E-47FB6272EE7D}"/>
              </a:ext>
            </a:extLst>
          </p:cNvPr>
          <p:cNvGrpSpPr/>
          <p:nvPr/>
        </p:nvGrpSpPr>
        <p:grpSpPr>
          <a:xfrm>
            <a:off x="8321573" y="2854771"/>
            <a:ext cx="3405079" cy="3740922"/>
            <a:chOff x="7263814" y="2392788"/>
            <a:chExt cx="3405079" cy="3740922"/>
          </a:xfrm>
        </p:grpSpPr>
        <p:pic>
          <p:nvPicPr>
            <p:cNvPr id="1025" name="Picture 1" descr="page5image42137408">
              <a:extLst>
                <a:ext uri="{FF2B5EF4-FFF2-40B4-BE49-F238E27FC236}">
                  <a16:creationId xmlns:a16="http://schemas.microsoft.com/office/drawing/2014/main" id="{EFB3C8C9-9BED-0648-BD80-6E2F17E2C4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3814" y="2392788"/>
              <a:ext cx="3405079" cy="3740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page5image42136576">
              <a:extLst>
                <a:ext uri="{FF2B5EF4-FFF2-40B4-BE49-F238E27FC236}">
                  <a16:creationId xmlns:a16="http://schemas.microsoft.com/office/drawing/2014/main" id="{4751518D-D88F-984D-82B3-788080B355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5335" y="3891312"/>
              <a:ext cx="1599327" cy="1114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70DB5BF-808A-F34D-AB37-47FDFDF02ED3}"/>
              </a:ext>
            </a:extLst>
          </p:cNvPr>
          <p:cNvSpPr txBox="1"/>
          <p:nvPr/>
        </p:nvSpPr>
        <p:spPr>
          <a:xfrm>
            <a:off x="8421045" y="3059668"/>
            <a:ext cx="2177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Isidor Rabi: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”Who ordered that?”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CD6FA1-B268-6B41-91D0-0AB18913CC2E}"/>
              </a:ext>
            </a:extLst>
          </p:cNvPr>
          <p:cNvSpPr txBox="1"/>
          <p:nvPr/>
        </p:nvSpPr>
        <p:spPr>
          <a:xfrm>
            <a:off x="5230201" y="788404"/>
            <a:ext cx="1086388" cy="646331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Anderson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1936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8DFF77-FA92-C94B-A192-6EBE466E395D}"/>
              </a:ext>
            </a:extLst>
          </p:cNvPr>
          <p:cNvSpPr txBox="1"/>
          <p:nvPr/>
        </p:nvSpPr>
        <p:spPr>
          <a:xfrm>
            <a:off x="3791486" y="5588721"/>
            <a:ext cx="1065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Thomson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1879</a:t>
            </a:r>
          </a:p>
        </p:txBody>
      </p:sp>
    </p:spTree>
    <p:extLst>
      <p:ext uri="{BB962C8B-B14F-4D97-AF65-F5344CB8AC3E}">
        <p14:creationId xmlns:p14="http://schemas.microsoft.com/office/powerpoint/2010/main" val="19953973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D0BAC-3470-444D-9EE8-8AFD98015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L" dirty="0"/>
              <a:t> March 23 2021: Nikhef and LHCb/CERN public web-pages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986D855-184F-CF4F-A301-FD7070824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65" y="1210641"/>
            <a:ext cx="8731614" cy="49577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749216-F2C5-F24A-B6CF-ECE86E9688EB}"/>
              </a:ext>
            </a:extLst>
          </p:cNvPr>
          <p:cNvSpPr txBox="1"/>
          <p:nvPr/>
        </p:nvSpPr>
        <p:spPr>
          <a:xfrm>
            <a:off x="203865" y="813550"/>
            <a:ext cx="316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http://lhcb-public.web.cern.ch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B00542-7C23-1644-8CEC-65155E6D49EA}"/>
              </a:ext>
            </a:extLst>
          </p:cNvPr>
          <p:cNvSpPr txBox="1"/>
          <p:nvPr/>
        </p:nvSpPr>
        <p:spPr>
          <a:xfrm>
            <a:off x="8954932" y="841309"/>
            <a:ext cx="3033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https://www.nikhef.nl/news/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994AA3-5CB6-B649-8A1B-F79A35C75B46}"/>
              </a:ext>
            </a:extLst>
          </p:cNvPr>
          <p:cNvCxnSpPr>
            <a:cxnSpLocks/>
          </p:cNvCxnSpPr>
          <p:nvPr/>
        </p:nvCxnSpPr>
        <p:spPr>
          <a:xfrm>
            <a:off x="8819384" y="657960"/>
            <a:ext cx="0" cy="153490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6C8532-0B3A-5F4A-A2D1-1C5B0E0607CE}"/>
              </a:ext>
            </a:extLst>
          </p:cNvPr>
          <p:cNvCxnSpPr>
            <a:cxnSpLocks/>
          </p:cNvCxnSpPr>
          <p:nvPr/>
        </p:nvCxnSpPr>
        <p:spPr>
          <a:xfrm flipH="1">
            <a:off x="4264413" y="2192867"/>
            <a:ext cx="454650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B9B0FB6-10B6-1445-8602-2718C702D05D}"/>
              </a:ext>
            </a:extLst>
          </p:cNvPr>
          <p:cNvCxnSpPr>
            <a:cxnSpLocks/>
          </p:cNvCxnSpPr>
          <p:nvPr/>
        </p:nvCxnSpPr>
        <p:spPr>
          <a:xfrm>
            <a:off x="4240364" y="2192867"/>
            <a:ext cx="19816" cy="407077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16AA749-3F0A-2E4F-B5FD-1ABA3580A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880" y="2359760"/>
            <a:ext cx="7754530" cy="376764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FECEA03-E7C4-084D-B448-D0F2321C6A08}"/>
              </a:ext>
            </a:extLst>
          </p:cNvPr>
          <p:cNvCxnSpPr/>
          <p:nvPr/>
        </p:nvCxnSpPr>
        <p:spPr>
          <a:xfrm>
            <a:off x="5198533" y="4605864"/>
            <a:ext cx="2734734" cy="0"/>
          </a:xfrm>
          <a:prstGeom prst="line">
            <a:avLst/>
          </a:prstGeom>
          <a:ln w="3175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25F73C-41C8-4548-B47E-3681D4A84C85}"/>
              </a:ext>
            </a:extLst>
          </p:cNvPr>
          <p:cNvCxnSpPr>
            <a:cxnSpLocks/>
          </p:cNvCxnSpPr>
          <p:nvPr/>
        </p:nvCxnSpPr>
        <p:spPr>
          <a:xfrm>
            <a:off x="5021749" y="1594440"/>
            <a:ext cx="3326723" cy="0"/>
          </a:xfrm>
          <a:prstGeom prst="line">
            <a:avLst/>
          </a:prstGeom>
          <a:ln w="3175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925496C-B572-6948-A314-2D8D15E3338D}"/>
              </a:ext>
            </a:extLst>
          </p:cNvPr>
          <p:cNvSpPr/>
          <p:nvPr/>
        </p:nvSpPr>
        <p:spPr>
          <a:xfrm>
            <a:off x="2193042" y="3929208"/>
            <a:ext cx="2071361" cy="1353312"/>
          </a:xfrm>
          <a:prstGeom prst="ellipse">
            <a:avLst/>
          </a:prstGeom>
          <a:noFill/>
          <a:ln w="25400">
            <a:solidFill>
              <a:srgbClr val="CC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36CF8A-3E0E-0C41-B343-E223BF4262E9}"/>
              </a:ext>
            </a:extLst>
          </p:cNvPr>
          <p:cNvSpPr txBox="1"/>
          <p:nvPr/>
        </p:nvSpPr>
        <p:spPr>
          <a:xfrm>
            <a:off x="2321693" y="6241158"/>
            <a:ext cx="7098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L" sz="2000" b="1" i="1" dirty="0">
                <a:solidFill>
                  <a:srgbClr val="7030A0"/>
                </a:solidFill>
                <a:latin typeface="Calibri" panose="020F0502020204030204"/>
              </a:rPr>
              <a:t>Looks like</a:t>
            </a:r>
            <a:r>
              <a:rPr kumimoji="0" lang="en-NL" sz="2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 are discovering a new fundamental force of nature!</a:t>
            </a:r>
          </a:p>
        </p:txBody>
      </p:sp>
    </p:spTree>
    <p:extLst>
      <p:ext uri="{BB962C8B-B14F-4D97-AF65-F5344CB8AC3E}">
        <p14:creationId xmlns:p14="http://schemas.microsoft.com/office/powerpoint/2010/main" val="287559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268" y="841317"/>
            <a:ext cx="3975441" cy="318545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61" y="841317"/>
            <a:ext cx="2078004" cy="318468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 story on darts and penguins</a:t>
            </a:r>
          </a:p>
        </p:txBody>
      </p:sp>
      <p:pic>
        <p:nvPicPr>
          <p:cNvPr id="18" name="Picture 17" descr="Penguin_diagr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17" y="4161840"/>
            <a:ext cx="1811078" cy="247831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62686" y="3656664"/>
            <a:ext cx="1691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Melissa Franklin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787" y="830074"/>
            <a:ext cx="4740155" cy="31517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2794951" y="869643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John Ellis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733" y="3097472"/>
            <a:ext cx="4810756" cy="356958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3" name="Picture 22" descr="penguin_chalk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24"/>
          <a:stretch/>
        </p:blipFill>
        <p:spPr>
          <a:xfrm>
            <a:off x="6881839" y="2918425"/>
            <a:ext cx="4843997" cy="3762076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CA23CA6-4310-E544-A378-5D57DD1CC78A}"/>
              </a:ext>
            </a:extLst>
          </p:cNvPr>
          <p:cNvGrpSpPr/>
          <p:nvPr/>
        </p:nvGrpSpPr>
        <p:grpSpPr>
          <a:xfrm>
            <a:off x="329105" y="4161840"/>
            <a:ext cx="4242895" cy="2478319"/>
            <a:chOff x="329105" y="4161840"/>
            <a:chExt cx="4242895" cy="247831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5D13481-9B96-8A41-8401-827BA5CCC2C6}"/>
                </a:ext>
              </a:extLst>
            </p:cNvPr>
            <p:cNvGrpSpPr/>
            <p:nvPr/>
          </p:nvGrpSpPr>
          <p:grpSpPr>
            <a:xfrm>
              <a:off x="329105" y="4313170"/>
              <a:ext cx="3653525" cy="2163832"/>
              <a:chOff x="1080853" y="4023873"/>
              <a:chExt cx="4067681" cy="229811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789AF6C-78C0-494D-93A8-6384B2BFBCB0}"/>
                  </a:ext>
                </a:extLst>
              </p:cNvPr>
              <p:cNvGrpSpPr/>
              <p:nvPr/>
            </p:nvGrpSpPr>
            <p:grpSpPr>
              <a:xfrm>
                <a:off x="1080853" y="4023873"/>
                <a:ext cx="3969254" cy="2298115"/>
                <a:chOff x="781053" y="4023873"/>
                <a:chExt cx="3969254" cy="2298115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DB3825DB-4EE3-FB4E-A191-00A6FE298E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50626"/>
                <a:stretch/>
              </p:blipFill>
              <p:spPr>
                <a:xfrm>
                  <a:off x="781053" y="4186602"/>
                  <a:ext cx="3969254" cy="2135386"/>
                </a:xfrm>
                <a:prstGeom prst="rect">
                  <a:avLst/>
                </a:prstGeom>
              </p:spPr>
            </p:pic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DE39E9B-BE4E-F848-85BE-1D22BD35E7A7}"/>
                    </a:ext>
                  </a:extLst>
                </p:cNvPr>
                <p:cNvSpPr/>
                <p:nvPr/>
              </p:nvSpPr>
              <p:spPr>
                <a:xfrm>
                  <a:off x="4366860" y="5852369"/>
                  <a:ext cx="322914" cy="4396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6FBF1E26-5124-0D42-B170-434ECE6890C9}"/>
                    </a:ext>
                  </a:extLst>
                </p:cNvPr>
                <p:cNvSpPr/>
                <p:nvPr/>
              </p:nvSpPr>
              <p:spPr>
                <a:xfrm>
                  <a:off x="4363696" y="4923768"/>
                  <a:ext cx="322914" cy="4396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879EB03-7021-B546-83DC-F6AC6E3EAF31}"/>
                    </a:ext>
                  </a:extLst>
                </p:cNvPr>
                <p:cNvSpPr/>
                <p:nvPr/>
              </p:nvSpPr>
              <p:spPr>
                <a:xfrm>
                  <a:off x="4339652" y="4023873"/>
                  <a:ext cx="322914" cy="4396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988D129-CDAF-1341-8F8E-0A04FDCC6D74}"/>
                    </a:ext>
                  </a:extLst>
                </p:cNvPr>
                <p:cNvSpPr/>
                <p:nvPr/>
              </p:nvSpPr>
              <p:spPr>
                <a:xfrm>
                  <a:off x="1031571" y="5020783"/>
                  <a:ext cx="322914" cy="4396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AD77BA19-4DA7-BE4D-B4EC-7B674A612D81}"/>
                      </a:ext>
                    </a:extLst>
                  </p:cNvPr>
                  <p:cNvSpPr txBox="1"/>
                  <p:nvPr/>
                </p:nvSpPr>
                <p:spPr>
                  <a:xfrm>
                    <a:off x="1346081" y="4946504"/>
                    <a:ext cx="242374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charset="0"/>
                            </a:rPr>
                            <m:t>𝑏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49" name="TextBox 4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46081" y="4946504"/>
                    <a:ext cx="242374" cy="369332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30000" r="-27500" b="-8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59C4B63B-D5CF-6243-BC09-815F18C057E8}"/>
                      </a:ext>
                    </a:extLst>
                  </p:cNvPr>
                  <p:cNvSpPr txBox="1"/>
                  <p:nvPr/>
                </p:nvSpPr>
                <p:spPr>
                  <a:xfrm>
                    <a:off x="4721370" y="4214483"/>
                    <a:ext cx="217880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charset="0"/>
                            </a:rPr>
                            <m:t>𝑠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50" name="TextBox 4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21370" y="4214483"/>
                    <a:ext cx="217880" cy="369332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l="-20000" r="-171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4044ED9E-CB85-C04F-AFFC-88D6759B12FB}"/>
                      </a:ext>
                    </a:extLst>
                  </p:cNvPr>
                  <p:cNvSpPr txBox="1"/>
                  <p:nvPr/>
                </p:nvSpPr>
                <p:spPr>
                  <a:xfrm>
                    <a:off x="4673113" y="4961748"/>
                    <a:ext cx="469594" cy="39225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4044ED9E-CB85-C04F-AFFC-88D6759B12F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73113" y="4961748"/>
                    <a:ext cx="469594" cy="39225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4706" r="-5882" b="-22581"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96299FD9-76C8-3D40-9922-F901A50C820C}"/>
                      </a:ext>
                    </a:extLst>
                  </p:cNvPr>
                  <p:cNvSpPr txBox="1"/>
                  <p:nvPr/>
                </p:nvSpPr>
                <p:spPr>
                  <a:xfrm>
                    <a:off x="4678940" y="5655162"/>
                    <a:ext cx="469594" cy="39225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96299FD9-76C8-3D40-9922-F901A50C820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78940" y="5655162"/>
                    <a:ext cx="469594" cy="39225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4706" b="-23333"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AE9925A-EDC4-3D44-8052-EADEAA9F1B1B}"/>
                </a:ext>
              </a:extLst>
            </p:cNvPr>
            <p:cNvSpPr/>
            <p:nvPr/>
          </p:nvSpPr>
          <p:spPr>
            <a:xfrm>
              <a:off x="435261" y="4161840"/>
              <a:ext cx="4136739" cy="2478319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80DA4B3-6A02-5D40-AE43-4E00D128569B}"/>
              </a:ext>
            </a:extLst>
          </p:cNvPr>
          <p:cNvSpPr txBox="1"/>
          <p:nvPr/>
        </p:nvSpPr>
        <p:spPr>
          <a:xfrm>
            <a:off x="11256510" y="126111"/>
            <a:ext cx="918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18 / 31</a:t>
            </a:r>
          </a:p>
        </p:txBody>
      </p:sp>
    </p:spTree>
    <p:extLst>
      <p:ext uri="{BB962C8B-B14F-4D97-AF65-F5344CB8AC3E}">
        <p14:creationId xmlns:p14="http://schemas.microsoft.com/office/powerpoint/2010/main" val="21833985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1" y="95250"/>
            <a:ext cx="10353675" cy="66675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</p:pic>
      <p:sp>
        <p:nvSpPr>
          <p:cNvPr id="5" name="TextBox 4"/>
          <p:cNvSpPr txBox="1"/>
          <p:nvPr/>
        </p:nvSpPr>
        <p:spPr>
          <a:xfrm>
            <a:off x="1701793" y="220671"/>
            <a:ext cx="3653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Penguins in de Big Bang theory…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D8BD3-0183-7B42-B32E-151BB8D5FD9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36237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E6896-FEE5-C648-B56D-C844A6713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387B91-85BF-9C4A-AC51-CFF67B694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85D5FD-FCD0-F149-B24E-A50C4B0A9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81949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53EDB-BC8A-154B-A267-44392A921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7ADDD0-7C7C-8C4A-8832-E5B254AD9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B312BB-F0EB-2148-9471-76E695D28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50684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5EDBB-7FF8-DC45-B3B3-1A31D5EAA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Building blocks of matter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91687-F1E4-534B-9ADB-2D1AF4B9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24 april 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B12A8-2C1B-9D41-AD7F-F0B59141F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5CB549A5-DBCC-AC47-A91E-7337186F6946}"/>
              </a:ext>
            </a:extLst>
          </p:cNvPr>
          <p:cNvGrpSpPr>
            <a:grpSpLocks/>
          </p:cNvGrpSpPr>
          <p:nvPr/>
        </p:nvGrpSpPr>
        <p:grpSpPr bwMode="auto">
          <a:xfrm>
            <a:off x="339062" y="3129396"/>
            <a:ext cx="5520268" cy="3665104"/>
            <a:chOff x="0" y="270164"/>
            <a:chExt cx="9060026" cy="6435436"/>
          </a:xfrm>
        </p:grpSpPr>
        <p:pic>
          <p:nvPicPr>
            <p:cNvPr id="7" name="Picture 2" descr="http://spiff.rit.edu/classes/phys314/lectures/period/color_table.gif">
              <a:extLst>
                <a:ext uri="{FF2B5EF4-FFF2-40B4-BE49-F238E27FC236}">
                  <a16:creationId xmlns:a16="http://schemas.microsoft.com/office/drawing/2014/main" id="{8468C300-D1FC-744A-852C-69B176E2E6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0164"/>
              <a:ext cx="9060026" cy="6435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D63B7AAF-44F1-FE44-86F5-295D9BDCB336}"/>
                </a:ext>
              </a:extLst>
            </p:cNvPr>
            <p:cNvSpPr/>
            <p:nvPr/>
          </p:nvSpPr>
          <p:spPr>
            <a:xfrm>
              <a:off x="1295423" y="416207"/>
              <a:ext cx="4648284" cy="186999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800">
                <a:solidFill>
                  <a:srgbClr val="FFFFFF"/>
                </a:solidFill>
                <a:latin typeface="Tahoma"/>
              </a:endParaRPr>
            </a:p>
          </p:txBody>
        </p:sp>
      </p:grpSp>
      <p:grpSp>
        <p:nvGrpSpPr>
          <p:cNvPr id="10" name="Group 4">
            <a:extLst>
              <a:ext uri="{FF2B5EF4-FFF2-40B4-BE49-F238E27FC236}">
                <a16:creationId xmlns:a16="http://schemas.microsoft.com/office/drawing/2014/main" id="{A61F2332-2291-8346-850C-CA971DE0DA9A}"/>
              </a:ext>
            </a:extLst>
          </p:cNvPr>
          <p:cNvGrpSpPr>
            <a:grpSpLocks/>
          </p:cNvGrpSpPr>
          <p:nvPr/>
        </p:nvGrpSpPr>
        <p:grpSpPr bwMode="auto">
          <a:xfrm>
            <a:off x="618032" y="277814"/>
            <a:ext cx="4213225" cy="2486025"/>
            <a:chOff x="0" y="175"/>
            <a:chExt cx="2654" cy="1566"/>
          </a:xfrm>
        </p:grpSpPr>
        <p:pic>
          <p:nvPicPr>
            <p:cNvPr id="11" name="Picture 5" descr="atoom_3D">
              <a:extLst>
                <a:ext uri="{FF2B5EF4-FFF2-40B4-BE49-F238E27FC236}">
                  <a16:creationId xmlns:a16="http://schemas.microsoft.com/office/drawing/2014/main" id="{E2356E6F-B292-4C49-B5CC-CD3D33747F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FF395C5A-919E-3E45-8C0E-D0F16D14DF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55" name="Oval 7">
                <a:extLst>
                  <a:ext uri="{FF2B5EF4-FFF2-40B4-BE49-F238E27FC236}">
                    <a16:creationId xmlns:a16="http://schemas.microsoft.com/office/drawing/2014/main" id="{F67983C6-570C-0846-AE77-DF7CBA2FB3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6" name="Oval 8">
                <a:extLst>
                  <a:ext uri="{FF2B5EF4-FFF2-40B4-BE49-F238E27FC236}">
                    <a16:creationId xmlns:a16="http://schemas.microsoft.com/office/drawing/2014/main" id="{8DF5BE5C-6322-7740-AED1-8CC528C37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57" name="Line 9">
                <a:extLst>
                  <a:ext uri="{FF2B5EF4-FFF2-40B4-BE49-F238E27FC236}">
                    <a16:creationId xmlns:a16="http://schemas.microsoft.com/office/drawing/2014/main" id="{E14D98C9-9A75-1A4E-8135-AA58D73F43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58" name="Line 10">
                <a:extLst>
                  <a:ext uri="{FF2B5EF4-FFF2-40B4-BE49-F238E27FC236}">
                    <a16:creationId xmlns:a16="http://schemas.microsoft.com/office/drawing/2014/main" id="{B52444DF-F62E-8240-9A0A-CA50BD24AC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</p:grpSp>
        <p:pic>
          <p:nvPicPr>
            <p:cNvPr id="13" name="Picture 11" descr="atoomkern_3D">
              <a:extLst>
                <a:ext uri="{FF2B5EF4-FFF2-40B4-BE49-F238E27FC236}">
                  <a16:creationId xmlns:a16="http://schemas.microsoft.com/office/drawing/2014/main" id="{1DD02038-8E0E-AA41-99D2-8495D2C88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14" name="Group 12">
              <a:extLst>
                <a:ext uri="{FF2B5EF4-FFF2-40B4-BE49-F238E27FC236}">
                  <a16:creationId xmlns:a16="http://schemas.microsoft.com/office/drawing/2014/main" id="{77A18DBE-A8D0-C347-8374-5EF392B1AF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51" name="Oval 13">
                <a:extLst>
                  <a:ext uri="{FF2B5EF4-FFF2-40B4-BE49-F238E27FC236}">
                    <a16:creationId xmlns:a16="http://schemas.microsoft.com/office/drawing/2014/main" id="{623EA6D2-783E-DE4D-852F-B35E50B29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2" name="Oval 14">
                <a:extLst>
                  <a:ext uri="{FF2B5EF4-FFF2-40B4-BE49-F238E27FC236}">
                    <a16:creationId xmlns:a16="http://schemas.microsoft.com/office/drawing/2014/main" id="{5D638563-37D4-4E43-B1EC-C7515B43DB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53" name="Line 15">
                <a:extLst>
                  <a:ext uri="{FF2B5EF4-FFF2-40B4-BE49-F238E27FC236}">
                    <a16:creationId xmlns:a16="http://schemas.microsoft.com/office/drawing/2014/main" id="{02009C2B-6CBE-8A43-9183-028E45E734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54" name="Line 16">
                <a:extLst>
                  <a:ext uri="{FF2B5EF4-FFF2-40B4-BE49-F238E27FC236}">
                    <a16:creationId xmlns:a16="http://schemas.microsoft.com/office/drawing/2014/main" id="{E2DAFB9F-EBDF-2043-B6C8-467D735530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15" name="Group 17">
              <a:extLst>
                <a:ext uri="{FF2B5EF4-FFF2-40B4-BE49-F238E27FC236}">
                  <a16:creationId xmlns:a16="http://schemas.microsoft.com/office/drawing/2014/main" id="{3764723F-98AA-354F-B3DF-C0F2017EC3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47" name="Oval 18">
                <a:extLst>
                  <a:ext uri="{FF2B5EF4-FFF2-40B4-BE49-F238E27FC236}">
                    <a16:creationId xmlns:a16="http://schemas.microsoft.com/office/drawing/2014/main" id="{1607C995-BEFE-664F-8BA0-BFD3C519D1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48" name="Oval 19">
                <a:extLst>
                  <a:ext uri="{FF2B5EF4-FFF2-40B4-BE49-F238E27FC236}">
                    <a16:creationId xmlns:a16="http://schemas.microsoft.com/office/drawing/2014/main" id="{49C0891F-6141-EA4A-865A-8342EFB09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9" name="Line 20">
                <a:extLst>
                  <a:ext uri="{FF2B5EF4-FFF2-40B4-BE49-F238E27FC236}">
                    <a16:creationId xmlns:a16="http://schemas.microsoft.com/office/drawing/2014/main" id="{0C3A2CAF-2B45-A34C-9CB7-931012FA0C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50" name="Line 21">
                <a:extLst>
                  <a:ext uri="{FF2B5EF4-FFF2-40B4-BE49-F238E27FC236}">
                    <a16:creationId xmlns:a16="http://schemas.microsoft.com/office/drawing/2014/main" id="{E7831D5C-44F1-6541-A907-25DF7337A6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16" name="Group 22">
              <a:extLst>
                <a:ext uri="{FF2B5EF4-FFF2-40B4-BE49-F238E27FC236}">
                  <a16:creationId xmlns:a16="http://schemas.microsoft.com/office/drawing/2014/main" id="{1C5E2B86-C44D-E748-B7B9-B496A6FFAD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43" name="Picture 23" descr="bolletje_3D_rood">
                <a:extLst>
                  <a:ext uri="{FF2B5EF4-FFF2-40B4-BE49-F238E27FC236}">
                    <a16:creationId xmlns:a16="http://schemas.microsoft.com/office/drawing/2014/main" id="{2B6DE8C1-2652-704A-8378-C3288CA7B8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44" name="Picture 24" descr="bolletje_3D_geel">
                <a:extLst>
                  <a:ext uri="{FF2B5EF4-FFF2-40B4-BE49-F238E27FC236}">
                    <a16:creationId xmlns:a16="http://schemas.microsoft.com/office/drawing/2014/main" id="{97698EF0-A2EE-6946-8F1A-12E70BCB6C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45" name="Picture 25" descr="bolletje_3D_groen">
                <a:extLst>
                  <a:ext uri="{FF2B5EF4-FFF2-40B4-BE49-F238E27FC236}">
                    <a16:creationId xmlns:a16="http://schemas.microsoft.com/office/drawing/2014/main" id="{B3C7CEB1-0C4B-1A46-BC88-E153A79761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46" name="Picture 26" descr="bolletje_3D_groen">
                <a:extLst>
                  <a:ext uri="{FF2B5EF4-FFF2-40B4-BE49-F238E27FC236}">
                    <a16:creationId xmlns:a16="http://schemas.microsoft.com/office/drawing/2014/main" id="{640F59FF-59E0-524D-8A3D-F5FFA3D9E1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17" name="Group 27">
              <a:extLst>
                <a:ext uri="{FF2B5EF4-FFF2-40B4-BE49-F238E27FC236}">
                  <a16:creationId xmlns:a16="http://schemas.microsoft.com/office/drawing/2014/main" id="{A23BC1FB-98AE-8E41-A69B-2B0A7D00E6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39" name="Picture 28" descr="bolletje_3D_blauw">
                <a:extLst>
                  <a:ext uri="{FF2B5EF4-FFF2-40B4-BE49-F238E27FC236}">
                    <a16:creationId xmlns:a16="http://schemas.microsoft.com/office/drawing/2014/main" id="{9206A901-7CBE-EC45-B1B8-27C5FFF9D2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40" name="Picture 29" descr="bolletje_3D_geel">
                <a:extLst>
                  <a:ext uri="{FF2B5EF4-FFF2-40B4-BE49-F238E27FC236}">
                    <a16:creationId xmlns:a16="http://schemas.microsoft.com/office/drawing/2014/main" id="{7886169B-1424-794D-AD38-F0469782CC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41" name="Picture 30" descr="bolletje_3D_geel">
                <a:extLst>
                  <a:ext uri="{FF2B5EF4-FFF2-40B4-BE49-F238E27FC236}">
                    <a16:creationId xmlns:a16="http://schemas.microsoft.com/office/drawing/2014/main" id="{69F033B3-FCFF-0443-8100-EA13718066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42" name="Picture 31" descr="bolletje_3D_groen">
                <a:extLst>
                  <a:ext uri="{FF2B5EF4-FFF2-40B4-BE49-F238E27FC236}">
                    <a16:creationId xmlns:a16="http://schemas.microsoft.com/office/drawing/2014/main" id="{A3B55199-4517-5441-90B1-87E404577F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18" name="Picture 32" descr="bolletje_3D_groen_d">
              <a:extLst>
                <a:ext uri="{FF2B5EF4-FFF2-40B4-BE49-F238E27FC236}">
                  <a16:creationId xmlns:a16="http://schemas.microsoft.com/office/drawing/2014/main" id="{F05726B0-7A42-1942-99CC-496A13F47C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19" name="Picture 33" descr="bolletje_3D_geel_u">
              <a:extLst>
                <a:ext uri="{FF2B5EF4-FFF2-40B4-BE49-F238E27FC236}">
                  <a16:creationId xmlns:a16="http://schemas.microsoft.com/office/drawing/2014/main" id="{4A5AE974-CBD1-5043-B5FB-FAA3E46B4E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20" name="Group 34">
              <a:extLst>
                <a:ext uri="{FF2B5EF4-FFF2-40B4-BE49-F238E27FC236}">
                  <a16:creationId xmlns:a16="http://schemas.microsoft.com/office/drawing/2014/main" id="{3612F414-7611-D547-A1D8-348A91E3C6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35" name="Oval 35">
                <a:extLst>
                  <a:ext uri="{FF2B5EF4-FFF2-40B4-BE49-F238E27FC236}">
                    <a16:creationId xmlns:a16="http://schemas.microsoft.com/office/drawing/2014/main" id="{175558DC-0C20-604F-B930-D8BFBB4A24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" name="Oval 36">
                <a:extLst>
                  <a:ext uri="{FF2B5EF4-FFF2-40B4-BE49-F238E27FC236}">
                    <a16:creationId xmlns:a16="http://schemas.microsoft.com/office/drawing/2014/main" id="{F89E43BE-BF45-E841-AF50-37FD192DB5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37" name="Line 37">
                <a:extLst>
                  <a:ext uri="{FF2B5EF4-FFF2-40B4-BE49-F238E27FC236}">
                    <a16:creationId xmlns:a16="http://schemas.microsoft.com/office/drawing/2014/main" id="{B65CFD6A-AA23-654A-8712-418B469582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38" name="Line 38">
                <a:extLst>
                  <a:ext uri="{FF2B5EF4-FFF2-40B4-BE49-F238E27FC236}">
                    <a16:creationId xmlns:a16="http://schemas.microsoft.com/office/drawing/2014/main" id="{B5469DB9-26A5-A841-805B-5E617142BE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21" name="Group 39">
              <a:extLst>
                <a:ext uri="{FF2B5EF4-FFF2-40B4-BE49-F238E27FC236}">
                  <a16:creationId xmlns:a16="http://schemas.microsoft.com/office/drawing/2014/main" id="{51117DBB-49A0-CC42-96BD-0FC6A60E26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31" name="Oval 40">
                <a:extLst>
                  <a:ext uri="{FF2B5EF4-FFF2-40B4-BE49-F238E27FC236}">
                    <a16:creationId xmlns:a16="http://schemas.microsoft.com/office/drawing/2014/main" id="{1E0344E2-BC64-DD4C-BF34-050B4905B0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" name="Oval 41">
                <a:extLst>
                  <a:ext uri="{FF2B5EF4-FFF2-40B4-BE49-F238E27FC236}">
                    <a16:creationId xmlns:a16="http://schemas.microsoft.com/office/drawing/2014/main" id="{DCF771CD-64EB-2C4E-98EF-E5C8579641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33" name="Line 42">
                <a:extLst>
                  <a:ext uri="{FF2B5EF4-FFF2-40B4-BE49-F238E27FC236}">
                    <a16:creationId xmlns:a16="http://schemas.microsoft.com/office/drawing/2014/main" id="{9C73477C-C4A2-5B4A-AA07-42AB813E4C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34" name="Line 43">
                <a:extLst>
                  <a:ext uri="{FF2B5EF4-FFF2-40B4-BE49-F238E27FC236}">
                    <a16:creationId xmlns:a16="http://schemas.microsoft.com/office/drawing/2014/main" id="{0A67E250-7FFD-B049-A610-ACD651EA3C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22" name="Group 44">
              <a:extLst>
                <a:ext uri="{FF2B5EF4-FFF2-40B4-BE49-F238E27FC236}">
                  <a16:creationId xmlns:a16="http://schemas.microsoft.com/office/drawing/2014/main" id="{263240AB-CB87-0C49-B2C8-015DD7877A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27" name="Oval 45">
                <a:extLst>
                  <a:ext uri="{FF2B5EF4-FFF2-40B4-BE49-F238E27FC236}">
                    <a16:creationId xmlns:a16="http://schemas.microsoft.com/office/drawing/2014/main" id="{362648DE-E6F2-3F46-A57E-5E209724A0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" name="Oval 46">
                <a:extLst>
                  <a:ext uri="{FF2B5EF4-FFF2-40B4-BE49-F238E27FC236}">
                    <a16:creationId xmlns:a16="http://schemas.microsoft.com/office/drawing/2014/main" id="{AA146F5E-FF0D-6845-BA1C-2645F1ABD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29" name="Line 47">
                <a:extLst>
                  <a:ext uri="{FF2B5EF4-FFF2-40B4-BE49-F238E27FC236}">
                    <a16:creationId xmlns:a16="http://schemas.microsoft.com/office/drawing/2014/main" id="{3AB7B7E3-E44B-B04F-A62D-CF38587A30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30" name="Line 48">
                <a:extLst>
                  <a:ext uri="{FF2B5EF4-FFF2-40B4-BE49-F238E27FC236}">
                    <a16:creationId xmlns:a16="http://schemas.microsoft.com/office/drawing/2014/main" id="{E1154892-C68D-524E-B8E4-1BCA684A0D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</p:grpSp>
        <p:pic>
          <p:nvPicPr>
            <p:cNvPr id="23" name="Picture 49" descr="bolletje_3D_bruin_e">
              <a:extLst>
                <a:ext uri="{FF2B5EF4-FFF2-40B4-BE49-F238E27FC236}">
                  <a16:creationId xmlns:a16="http://schemas.microsoft.com/office/drawing/2014/main" id="{12CDE960-8210-3741-B5C8-241D387962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24" name="Group 50">
              <a:extLst>
                <a:ext uri="{FF2B5EF4-FFF2-40B4-BE49-F238E27FC236}">
                  <a16:creationId xmlns:a16="http://schemas.microsoft.com/office/drawing/2014/main" id="{501E0C95-4ACD-FD43-8D4E-282E113C5A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25" name="Picture 51">
                <a:extLst>
                  <a:ext uri="{FF2B5EF4-FFF2-40B4-BE49-F238E27FC236}">
                    <a16:creationId xmlns:a16="http://schemas.microsoft.com/office/drawing/2014/main" id="{431BF427-8115-2346-B743-751714FC99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6" name="Picture 52">
                <a:extLst>
                  <a:ext uri="{FF2B5EF4-FFF2-40B4-BE49-F238E27FC236}">
                    <a16:creationId xmlns:a16="http://schemas.microsoft.com/office/drawing/2014/main" id="{5842DED6-6366-5F49-9E36-6DEC2C4F1C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59" name="Text Box 56">
            <a:extLst>
              <a:ext uri="{FF2B5EF4-FFF2-40B4-BE49-F238E27FC236}">
                <a16:creationId xmlns:a16="http://schemas.microsoft.com/office/drawing/2014/main" id="{2B5C3305-B08F-2F41-9A4A-950E313AD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670" y="3469735"/>
            <a:ext cx="2366963" cy="7016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  <a:latin typeface="Tahoma" pitchFamily="34" charset="0"/>
              </a:rPr>
              <a:t>periodic system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  <a:latin typeface="Tahoma" pitchFamily="34" charset="0"/>
              </a:rPr>
              <a:t>of Mendeleev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47C4076-6DDF-D34B-BF28-1804B1F9E881}"/>
              </a:ext>
            </a:extLst>
          </p:cNvPr>
          <p:cNvGrpSpPr/>
          <p:nvPr/>
        </p:nvGrpSpPr>
        <p:grpSpPr>
          <a:xfrm>
            <a:off x="4940046" y="1419880"/>
            <a:ext cx="7367678" cy="5377942"/>
            <a:chOff x="5277601" y="1784351"/>
            <a:chExt cx="6858000" cy="4846212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CBF4A635-D088-974C-B442-EB9DDEA4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5400000">
              <a:off x="6283495" y="778457"/>
              <a:ext cx="4846211" cy="6858000"/>
            </a:xfrm>
            <a:prstGeom prst="rect">
              <a:avLst/>
            </a:prstGeom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151BEC9-7A3F-F241-98D5-09DC27052CC9}"/>
                </a:ext>
              </a:extLst>
            </p:cNvPr>
            <p:cNvSpPr/>
            <p:nvPr/>
          </p:nvSpPr>
          <p:spPr bwMode="auto">
            <a:xfrm>
              <a:off x="6307665" y="6489874"/>
              <a:ext cx="4758267" cy="140689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2800" b="0" i="0" u="none" strike="noStrike" cap="none" normalizeH="0" baseline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pic>
        <p:nvPicPr>
          <p:cNvPr id="60" name="Picture 59" descr="FrikandelSpeciaal.jpg">
            <a:extLst>
              <a:ext uri="{FF2B5EF4-FFF2-40B4-BE49-F238E27FC236}">
                <a16:creationId xmlns:a16="http://schemas.microsoft.com/office/drawing/2014/main" id="{CF33E23D-86CD-CC4F-8511-5DCE27DCA71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034" y="400582"/>
            <a:ext cx="3461378" cy="19229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CBCB4FF6-C629-F74B-B730-11F1733DFA4A}"/>
              </a:ext>
            </a:extLst>
          </p:cNvPr>
          <p:cNvSpPr/>
          <p:nvPr/>
        </p:nvSpPr>
        <p:spPr bwMode="auto">
          <a:xfrm flipV="1">
            <a:off x="8032315" y="3732904"/>
            <a:ext cx="107945" cy="45719"/>
          </a:xfrm>
          <a:prstGeom prst="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82BD444-3E3D-2D47-BB65-D43E0BDD5848}"/>
              </a:ext>
            </a:extLst>
          </p:cNvPr>
          <p:cNvCxnSpPr>
            <a:cxnSpLocks/>
            <a:stCxn id="65" idx="1"/>
          </p:cNvCxnSpPr>
          <p:nvPr/>
        </p:nvCxnSpPr>
        <p:spPr bwMode="auto">
          <a:xfrm flipV="1">
            <a:off x="8032315" y="389827"/>
            <a:ext cx="531719" cy="3365936"/>
          </a:xfrm>
          <a:prstGeom prst="line">
            <a:avLst/>
          </a:prstGeom>
          <a:solidFill>
            <a:srgbClr val="FFFF99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59D24E9-5C7B-F843-AA0F-67881F8E6DD4}"/>
              </a:ext>
            </a:extLst>
          </p:cNvPr>
          <p:cNvCxnSpPr>
            <a:cxnSpLocks/>
          </p:cNvCxnSpPr>
          <p:nvPr/>
        </p:nvCxnSpPr>
        <p:spPr bwMode="auto">
          <a:xfrm flipV="1">
            <a:off x="8140260" y="2311905"/>
            <a:ext cx="3892227" cy="1466718"/>
          </a:xfrm>
          <a:prstGeom prst="line">
            <a:avLst/>
          </a:prstGeom>
          <a:solidFill>
            <a:srgbClr val="FFFF99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4" name="AutoShape 54">
            <a:extLst>
              <a:ext uri="{FF2B5EF4-FFF2-40B4-BE49-F238E27FC236}">
                <a16:creationId xmlns:a16="http://schemas.microsoft.com/office/drawing/2014/main" id="{F1C80078-B7AE-AB44-B365-69320FCBD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7535" y="2348324"/>
            <a:ext cx="295275" cy="629483"/>
          </a:xfrm>
          <a:prstGeom prst="downArrow">
            <a:avLst>
              <a:gd name="adj1" fmla="val 50000"/>
              <a:gd name="adj2" fmla="val 72581"/>
            </a:avLst>
          </a:prstGeom>
          <a:solidFill>
            <a:schemeClr val="bg1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76" name="AutoShape 54">
            <a:extLst>
              <a:ext uri="{FF2B5EF4-FFF2-40B4-BE49-F238E27FC236}">
                <a16:creationId xmlns:a16="http://schemas.microsoft.com/office/drawing/2014/main" id="{E1E4A195-6B80-FC42-825E-9BDFF43390C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118242" y="3883859"/>
            <a:ext cx="304801" cy="714057"/>
          </a:xfrm>
          <a:prstGeom prst="downArrow">
            <a:avLst>
              <a:gd name="adj1" fmla="val 50000"/>
              <a:gd name="adj2" fmla="val 72581"/>
            </a:avLst>
          </a:prstGeom>
          <a:solidFill>
            <a:schemeClr val="bg1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58CB074-4385-A14B-9F4A-2CF3EFAF9A43}"/>
              </a:ext>
            </a:extLst>
          </p:cNvPr>
          <p:cNvSpPr txBox="1"/>
          <p:nvPr/>
        </p:nvSpPr>
        <p:spPr>
          <a:xfrm>
            <a:off x="8633855" y="357149"/>
            <a:ext cx="1233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even…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B0AC83-3D77-8B44-B88F-209A6D0BF48B}"/>
              </a:ext>
            </a:extLst>
          </p:cNvPr>
          <p:cNvSpPr txBox="1"/>
          <p:nvPr/>
        </p:nvSpPr>
        <p:spPr>
          <a:xfrm>
            <a:off x="4007317" y="173485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quarks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30ECB03-37A6-2F40-9BDF-73FD796026B5}"/>
              </a:ext>
            </a:extLst>
          </p:cNvPr>
          <p:cNvSpPr txBox="1"/>
          <p:nvPr/>
        </p:nvSpPr>
        <p:spPr>
          <a:xfrm>
            <a:off x="734978" y="2631582"/>
            <a:ext cx="99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electron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1C42662-05C5-EE43-BBAC-1FA053E6E9CE}"/>
              </a:ext>
            </a:extLst>
          </p:cNvPr>
          <p:cNvSpPr txBox="1"/>
          <p:nvPr/>
        </p:nvSpPr>
        <p:spPr>
          <a:xfrm>
            <a:off x="1601827" y="83006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atom</a:t>
            </a:r>
          </a:p>
        </p:txBody>
      </p:sp>
    </p:spTree>
    <p:extLst>
      <p:ext uri="{BB962C8B-B14F-4D97-AF65-F5344CB8AC3E}">
        <p14:creationId xmlns:p14="http://schemas.microsoft.com/office/powerpoint/2010/main" val="4210911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77" grpId="0"/>
      <p:bldP spid="3" grpId="0"/>
      <p:bldP spid="70" grpId="0"/>
      <p:bldP spid="7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 dirty="0"/>
              <a:t>Paul Dirac and Antimatter</a:t>
            </a:r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8376" y="715964"/>
            <a:ext cx="6211186" cy="250108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1928: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Dirac’s relativistic quantum theory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Prediction: </a:t>
            </a:r>
            <a:r>
              <a:rPr lang="en-US" i="1" dirty="0">
                <a:solidFill>
                  <a:srgbClr val="FFFF00"/>
                </a:solidFill>
              </a:rPr>
              <a:t>for each type of particle there exists and identical anti-particle! </a:t>
            </a:r>
          </a:p>
          <a:p>
            <a:pPr>
              <a:lnSpc>
                <a:spcPct val="90000"/>
              </a:lnSpc>
            </a:pPr>
            <a:r>
              <a:rPr lang="en-US" dirty="0"/>
              <a:t>1932: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Anderson discovers the anti-electron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770162" y="1026550"/>
            <a:ext cx="4166985" cy="4518990"/>
            <a:chOff x="3168" y="624"/>
            <a:chExt cx="2160" cy="1925"/>
          </a:xfrm>
        </p:grpSpPr>
        <p:pic>
          <p:nvPicPr>
            <p:cNvPr id="664581" name="Picture 5" descr="DiracCom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" y="624"/>
              <a:ext cx="2160" cy="159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664582" name="Text Box 6"/>
            <p:cNvSpPr txBox="1">
              <a:spLocks noChangeArrowheads="1"/>
            </p:cNvSpPr>
            <p:nvPr/>
          </p:nvSpPr>
          <p:spPr bwMode="auto">
            <a:xfrm>
              <a:off x="3456" y="2352"/>
              <a:ext cx="448" cy="19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dirty="0">
                  <a:latin typeface="Times New Roman" pitchFamily="18" charset="0"/>
                </a:rPr>
                <a:t>Dirac</a:t>
              </a:r>
            </a:p>
          </p:txBody>
        </p:sp>
        <p:sp>
          <p:nvSpPr>
            <p:cNvPr id="664583" name="Text Box 7"/>
            <p:cNvSpPr txBox="1">
              <a:spLocks noChangeArrowheads="1"/>
            </p:cNvSpPr>
            <p:nvPr/>
          </p:nvSpPr>
          <p:spPr bwMode="auto">
            <a:xfrm>
              <a:off x="4398" y="2352"/>
              <a:ext cx="844" cy="19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</a:rPr>
                <a:t>AntiDirac</a:t>
              </a:r>
              <a:endParaRPr lang="en-US" sz="2400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4" name="Picture 4" descr="ANDERSON">
            <a:extLst>
              <a:ext uri="{FF2B5EF4-FFF2-40B4-BE49-F238E27FC236}">
                <a16:creationId xmlns:a16="http://schemas.microsoft.com/office/drawing/2014/main" id="{01F3F36C-6219-AA4D-AD6E-F33E43ED7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4580" r="1263" b="2197"/>
          <a:stretch/>
        </p:blipFill>
        <p:spPr bwMode="auto">
          <a:xfrm>
            <a:off x="3470908" y="3428999"/>
            <a:ext cx="3991961" cy="285965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Picture 14" descr="dirac">
            <a:extLst>
              <a:ext uri="{FF2B5EF4-FFF2-40B4-BE49-F238E27FC236}">
                <a16:creationId xmlns:a16="http://schemas.microsoft.com/office/drawing/2014/main" id="{2E0E5641-C37E-A948-B561-5330A824D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184" y="3429000"/>
            <a:ext cx="2977702" cy="28596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257246-0EFE-8041-A12F-9859E0812EEF}"/>
              </a:ext>
            </a:extLst>
          </p:cNvPr>
          <p:cNvSpPr txBox="1"/>
          <p:nvPr/>
        </p:nvSpPr>
        <p:spPr>
          <a:xfrm>
            <a:off x="398833" y="5884050"/>
            <a:ext cx="119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Paul Dirac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4245BD-3AAB-074F-A5A0-0D08C4D8A0D0}"/>
              </a:ext>
            </a:extLst>
          </p:cNvPr>
          <p:cNvSpPr txBox="1"/>
          <p:nvPr/>
        </p:nvSpPr>
        <p:spPr>
          <a:xfrm>
            <a:off x="5831311" y="5850619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Carl Anderson</a:t>
            </a:r>
          </a:p>
        </p:txBody>
      </p:sp>
    </p:spTree>
    <p:extLst>
      <p:ext uri="{BB962C8B-B14F-4D97-AF65-F5344CB8AC3E}">
        <p14:creationId xmlns:p14="http://schemas.microsoft.com/office/powerpoint/2010/main" val="19534333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Antimatter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pic>
        <p:nvPicPr>
          <p:cNvPr id="8" name="Picture 7" descr="antimatt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9517" y="1012691"/>
            <a:ext cx="7819697" cy="500761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C38ABF-355D-934F-90AC-3E54B888A939}"/>
              </a:ext>
            </a:extLst>
          </p:cNvPr>
          <p:cNvSpPr txBox="1"/>
          <p:nvPr/>
        </p:nvSpPr>
        <p:spPr>
          <a:xfrm>
            <a:off x="3002041" y="5383644"/>
            <a:ext cx="2280048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99"/>
                </a:solidFill>
                <a:latin typeface="Tahoma" pitchFamily="34" charset="0"/>
              </a:rPr>
              <a:t>Hydrogen atom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1C23BE-8976-5A46-8DE7-7C8514C43301}"/>
              </a:ext>
            </a:extLst>
          </p:cNvPr>
          <p:cNvSpPr txBox="1"/>
          <p:nvPr/>
        </p:nvSpPr>
        <p:spPr>
          <a:xfrm>
            <a:off x="6647015" y="5383643"/>
            <a:ext cx="2769476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D4F6FF"/>
                </a:solidFill>
                <a:latin typeface="Tahoma" pitchFamily="34" charset="0"/>
              </a:rPr>
              <a:t>Antihydrogen atom</a:t>
            </a:r>
          </a:p>
        </p:txBody>
      </p:sp>
    </p:spTree>
    <p:extLst>
      <p:ext uri="{BB962C8B-B14F-4D97-AF65-F5344CB8AC3E}">
        <p14:creationId xmlns:p14="http://schemas.microsoft.com/office/powerpoint/2010/main" val="217589827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0658" name="Picture 2" descr="dewar"/>
          <p:cNvPicPr>
            <a:picLocks noChangeAspect="1" noChangeArrowheads="1"/>
          </p:cNvPicPr>
          <p:nvPr/>
        </p:nvPicPr>
        <p:blipFill rotWithShape="1">
          <a:blip r:embed="rId3" cstate="print"/>
          <a:srcRect t="6265" b="4268"/>
          <a:stretch/>
        </p:blipFill>
        <p:spPr bwMode="auto">
          <a:xfrm>
            <a:off x="3598230" y="112738"/>
            <a:ext cx="3143029" cy="374985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59" name="Picture 3" descr="morning_CPT"/>
          <p:cNvPicPr>
            <a:picLocks noChangeAspect="1" noChangeArrowheads="1"/>
          </p:cNvPicPr>
          <p:nvPr/>
        </p:nvPicPr>
        <p:blipFill rotWithShape="1">
          <a:blip r:embed="rId4" cstate="print"/>
          <a:srcRect b="4975"/>
          <a:stretch/>
        </p:blipFill>
        <p:spPr bwMode="auto">
          <a:xfrm>
            <a:off x="152400" y="3942634"/>
            <a:ext cx="3971616" cy="282644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0" name="Picture 4" descr="dirk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5969" y="125992"/>
            <a:ext cx="4990357" cy="373660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2" name="Picture 6" descr="overview"/>
          <p:cNvPicPr>
            <a:picLocks noChangeAspect="1" noChangeArrowheads="1"/>
          </p:cNvPicPr>
          <p:nvPr/>
        </p:nvPicPr>
        <p:blipFill rotWithShape="1">
          <a:blip r:embed="rId6" cstate="print"/>
          <a:srcRect t="10570" b="2906"/>
          <a:stretch/>
        </p:blipFill>
        <p:spPr bwMode="auto">
          <a:xfrm>
            <a:off x="174212" y="127686"/>
            <a:ext cx="3256741" cy="37075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3" name="Picture 7" descr="discuss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39894" y="3922738"/>
            <a:ext cx="3790036" cy="283619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4" name="Picture 8" descr="food_for_a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29648" y="3965482"/>
            <a:ext cx="3732567" cy="279345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5" name="Picture 9" descr="det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98228" y="1832428"/>
            <a:ext cx="3668564" cy="338340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710667" name="Text Box 11"/>
          <p:cNvSpPr txBox="1">
            <a:spLocks noChangeArrowheads="1"/>
          </p:cNvSpPr>
          <p:nvPr/>
        </p:nvSpPr>
        <p:spPr bwMode="auto">
          <a:xfrm>
            <a:off x="4748162" y="1857511"/>
            <a:ext cx="2981916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FFFF"/>
                </a:solidFill>
              </a:rPr>
              <a:t>Antimatter really exists!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9E9E3B-F1E8-3247-A03D-15C50C53D09C}"/>
              </a:ext>
            </a:extLst>
          </p:cNvPr>
          <p:cNvSpPr/>
          <p:nvPr/>
        </p:nvSpPr>
        <p:spPr bwMode="auto">
          <a:xfrm>
            <a:off x="3034424" y="65018"/>
            <a:ext cx="6190003" cy="553995"/>
          </a:xfrm>
          <a:prstGeom prst="rect">
            <a:avLst/>
          </a:prstGeom>
          <a:solidFill>
            <a:schemeClr val="tx1">
              <a:alpha val="2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7106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dirty="0">
                <a:solidFill>
                  <a:schemeClr val="bg1"/>
                </a:solidFill>
              </a:rPr>
              <a:t> ATHENA experiment </a:t>
            </a:r>
            <a:r>
              <a:rPr lang="en-US" dirty="0"/>
              <a:t>at</a:t>
            </a:r>
            <a:r>
              <a:rPr lang="en-US" dirty="0">
                <a:solidFill>
                  <a:schemeClr val="bg1"/>
                </a:solidFill>
              </a:rPr>
              <a:t> CERN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DCB33D-33EB-9A4E-BC4E-87455AF1DEFB}"/>
                  </a:ext>
                </a:extLst>
              </p:cNvPr>
              <p:cNvSpPr txBox="1"/>
              <p:nvPr/>
            </p:nvSpPr>
            <p:spPr>
              <a:xfrm>
                <a:off x="4426079" y="4858434"/>
                <a:ext cx="15201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→4 </m:t>
                      </m:r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NL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DCB33D-33EB-9A4E-BC4E-87455AF1D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079" y="4858434"/>
                <a:ext cx="1520160" cy="276999"/>
              </a:xfrm>
              <a:prstGeom prst="rect">
                <a:avLst/>
              </a:prstGeom>
              <a:blipFill>
                <a:blip r:embed="rId10"/>
                <a:stretch>
                  <a:fillRect l="-2479" t="-4348" b="-3913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843AFD-66AE-F04A-98C8-BE47363F0F61}"/>
                  </a:ext>
                </a:extLst>
              </p:cNvPr>
              <p:cNvSpPr txBox="1"/>
              <p:nvPr/>
            </p:nvSpPr>
            <p:spPr>
              <a:xfrm>
                <a:off x="6418803" y="4857215"/>
                <a:ext cx="14350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FF26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FF26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rgbClr val="FF2600"/>
                          </a:solidFill>
                          <a:latin typeface="Cambria Math" panose="02040503050406030204" pitchFamily="18" charset="0"/>
                        </a:rPr>
                        <m:t>𝛾𝛾</m:t>
                      </m:r>
                    </m:oMath>
                  </m:oMathPara>
                </a14:m>
                <a:endParaRPr lang="en-NL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843AFD-66AE-F04A-98C8-BE47363F0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803" y="4857215"/>
                <a:ext cx="1435073" cy="276999"/>
              </a:xfrm>
              <a:prstGeom prst="rect">
                <a:avLst/>
              </a:prstGeom>
              <a:blipFill>
                <a:blip r:embed="rId11"/>
                <a:stretch>
                  <a:fillRect l="-877" r="-2632" b="-3043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37554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1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71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67" grpId="0" animBg="1"/>
      <p:bldP spid="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Zoervle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850" y="2068512"/>
            <a:ext cx="7732727" cy="3624715"/>
          </a:xfrm>
          <a:prstGeom prst="rect">
            <a:avLst/>
          </a:prstGeom>
          <a:ln w="25400">
            <a:solidFill>
              <a:srgbClr val="3366FF"/>
            </a:solidFill>
          </a:ln>
        </p:spPr>
      </p:pic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10658" name="Picture 2" descr="dewar"/>
          <p:cNvPicPr>
            <a:picLocks noChangeAspect="1" noChangeArrowheads="1"/>
          </p:cNvPicPr>
          <p:nvPr/>
        </p:nvPicPr>
        <p:blipFill rotWithShape="1">
          <a:blip r:embed="rId4" cstate="print"/>
          <a:srcRect t="6265" b="4268"/>
          <a:stretch/>
        </p:blipFill>
        <p:spPr bwMode="auto">
          <a:xfrm>
            <a:off x="3598230" y="112738"/>
            <a:ext cx="3143029" cy="374985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59" name="Picture 3" descr="morning_CPT"/>
          <p:cNvPicPr>
            <a:picLocks noChangeAspect="1" noChangeArrowheads="1"/>
          </p:cNvPicPr>
          <p:nvPr/>
        </p:nvPicPr>
        <p:blipFill rotWithShape="1">
          <a:blip r:embed="rId5" cstate="print"/>
          <a:srcRect b="4975"/>
          <a:stretch/>
        </p:blipFill>
        <p:spPr bwMode="auto">
          <a:xfrm>
            <a:off x="152400" y="3942634"/>
            <a:ext cx="3971616" cy="282644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0" name="Picture 4" descr="dirk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5969" y="125992"/>
            <a:ext cx="4990357" cy="373660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2" name="Picture 6" descr="overview"/>
          <p:cNvPicPr>
            <a:picLocks noChangeAspect="1" noChangeArrowheads="1"/>
          </p:cNvPicPr>
          <p:nvPr/>
        </p:nvPicPr>
        <p:blipFill rotWithShape="1">
          <a:blip r:embed="rId7" cstate="print"/>
          <a:srcRect t="10570" b="2906"/>
          <a:stretch/>
        </p:blipFill>
        <p:spPr bwMode="auto">
          <a:xfrm>
            <a:off x="174212" y="127686"/>
            <a:ext cx="3256741" cy="37075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3" name="Picture 7" descr="discussi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39894" y="3922738"/>
            <a:ext cx="3790036" cy="283619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4" name="Picture 8" descr="food_for_al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29648" y="3965482"/>
            <a:ext cx="3732567" cy="279345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5" name="Picture 9" descr="det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98228" y="1832428"/>
            <a:ext cx="3668564" cy="338340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710667" name="Text Box 11"/>
          <p:cNvSpPr txBox="1">
            <a:spLocks noChangeArrowheads="1"/>
          </p:cNvSpPr>
          <p:nvPr/>
        </p:nvSpPr>
        <p:spPr bwMode="auto">
          <a:xfrm>
            <a:off x="4748162" y="1857511"/>
            <a:ext cx="2981916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Antimatter really exists!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9E9E3B-F1E8-3247-A03D-15C50C53D09C}"/>
              </a:ext>
            </a:extLst>
          </p:cNvPr>
          <p:cNvSpPr/>
          <p:nvPr/>
        </p:nvSpPr>
        <p:spPr bwMode="auto">
          <a:xfrm>
            <a:off x="3034424" y="65018"/>
            <a:ext cx="6190003" cy="553995"/>
          </a:xfrm>
          <a:prstGeom prst="rect">
            <a:avLst/>
          </a:prstGeom>
          <a:solidFill>
            <a:schemeClr val="tx1">
              <a:alpha val="2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106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dirty="0">
                <a:solidFill>
                  <a:schemeClr val="bg1"/>
                </a:solidFill>
              </a:rPr>
              <a:t> ATHENA experiment </a:t>
            </a:r>
            <a:r>
              <a:rPr lang="en-US" dirty="0"/>
              <a:t>at</a:t>
            </a:r>
            <a:r>
              <a:rPr lang="en-US" dirty="0">
                <a:solidFill>
                  <a:schemeClr val="bg1"/>
                </a:solidFill>
              </a:rPr>
              <a:t> CERN</a:t>
            </a:r>
          </a:p>
        </p:txBody>
      </p:sp>
      <p:pic>
        <p:nvPicPr>
          <p:cNvPr id="15" name="Picture 14" descr="Zoervleis.jpg">
            <a:extLst>
              <a:ext uri="{FF2B5EF4-FFF2-40B4-BE49-F238E27FC236}">
                <a16:creationId xmlns:a16="http://schemas.microsoft.com/office/drawing/2014/main" id="{54D9E2B7-5252-7646-8787-DB8C73122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250" y="2220912"/>
            <a:ext cx="7732727" cy="3624715"/>
          </a:xfrm>
          <a:prstGeom prst="rect">
            <a:avLst/>
          </a:prstGeom>
          <a:ln w="25400">
            <a:solidFill>
              <a:srgbClr val="3366FF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8E85C8-72AF-9D46-BFB1-986689DC0724}"/>
              </a:ext>
            </a:extLst>
          </p:cNvPr>
          <p:cNvSpPr txBox="1"/>
          <p:nvPr/>
        </p:nvSpPr>
        <p:spPr>
          <a:xfrm>
            <a:off x="2405871" y="2327341"/>
            <a:ext cx="2084225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FFF"/>
                </a:solidFill>
              </a:rPr>
              <a:t>Further evidence</a:t>
            </a:r>
            <a:r>
              <a:rPr lang="mr-IN" dirty="0">
                <a:solidFill>
                  <a:srgbClr val="00FFFF"/>
                </a:solidFill>
              </a:rPr>
              <a:t>…</a:t>
            </a:r>
            <a:endParaRPr lang="en-US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7528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12904</TotalTime>
  <Words>1851</Words>
  <Application>Microsoft Macintosh PowerPoint</Application>
  <PresentationFormat>Widescreen</PresentationFormat>
  <Paragraphs>460</Paragraphs>
  <Slides>49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49</vt:i4>
      </vt:variant>
    </vt:vector>
  </HeadingPairs>
  <TitlesOfParts>
    <vt:vector size="70" baseType="lpstr">
      <vt:lpstr>Arial</vt:lpstr>
      <vt:lpstr>Arial Hebrew Light</vt:lpstr>
      <vt:lpstr>Bradley Hand</vt:lpstr>
      <vt:lpstr>Calibri</vt:lpstr>
      <vt:lpstr>Calibri Light</vt:lpstr>
      <vt:lpstr>Cambria Math</vt:lpstr>
      <vt:lpstr>CG Times</vt:lpstr>
      <vt:lpstr>Chalkduster</vt:lpstr>
      <vt:lpstr>Helvetica Neue Light</vt:lpstr>
      <vt:lpstr>Symbol</vt:lpstr>
      <vt:lpstr>Tahoma</vt:lpstr>
      <vt:lpstr>Times New Roman</vt:lpstr>
      <vt:lpstr>Wingdings</vt:lpstr>
      <vt:lpstr>1_Office Theme</vt:lpstr>
      <vt:lpstr>4_Default Design</vt:lpstr>
      <vt:lpstr>7_Default Design</vt:lpstr>
      <vt:lpstr>16_Default Design</vt:lpstr>
      <vt:lpstr>9_Default Design</vt:lpstr>
      <vt:lpstr>3_Default Design</vt:lpstr>
      <vt:lpstr>10_Default Design</vt:lpstr>
      <vt:lpstr>11_Default Design</vt:lpstr>
      <vt:lpstr>Why is there something rather than nothing?</vt:lpstr>
      <vt:lpstr>Why is there something rather than nothing?</vt:lpstr>
      <vt:lpstr>Matter and Antimatter  </vt:lpstr>
      <vt:lpstr>Building blocks of matter</vt:lpstr>
      <vt:lpstr>Building blocks of matter</vt:lpstr>
      <vt:lpstr>Paul Dirac and Antimatter</vt:lpstr>
      <vt:lpstr>Antimatter</vt:lpstr>
      <vt:lpstr>The ATHENA experiment at CERN</vt:lpstr>
      <vt:lpstr>The ATHENA experiment at CERN</vt:lpstr>
      <vt:lpstr>A world of matter and …</vt:lpstr>
      <vt:lpstr>PowerPoint Presentation</vt:lpstr>
      <vt:lpstr>Albert Einstein: Energy = matter + antimatter</vt:lpstr>
      <vt:lpstr>Albert Einstein: Energy = matter + antimatter</vt:lpstr>
      <vt:lpstr>Early Universe: where did the antimatter go?</vt:lpstr>
      <vt:lpstr>Particles &amp; CERN  </vt:lpstr>
      <vt:lpstr>CERN: Particle Physics lab</vt:lpstr>
      <vt:lpstr>Construction of Atlas detector</vt:lpstr>
      <vt:lpstr>“Underground cathedral”</vt:lpstr>
      <vt:lpstr>PowerPoint Presentation</vt:lpstr>
      <vt:lpstr>PowerPoint Presentation</vt:lpstr>
      <vt:lpstr>PowerPoint Presentation</vt:lpstr>
      <vt:lpstr> The Elementary Particles</vt:lpstr>
      <vt:lpstr> The Elementary Particles</vt:lpstr>
      <vt:lpstr> The Elementary Particles</vt:lpstr>
      <vt:lpstr>Forces: “Standard Model”  </vt:lpstr>
      <vt:lpstr>Four fundamental forces of Nature</vt:lpstr>
      <vt:lpstr>Four fundamental forces of Nature</vt:lpstr>
      <vt:lpstr>Four fundamental forces of Nature</vt:lpstr>
      <vt:lpstr>Are forces identical for matter and antimatter? </vt:lpstr>
      <vt:lpstr>   LHCB experiment: decaying Beauty particles</vt:lpstr>
      <vt:lpstr>   LHCb Detector: B-particles</vt:lpstr>
      <vt:lpstr>B-decay process:  matter vs antimatter </vt:lpstr>
      <vt:lpstr>B-decay process:  matter vs antimatter </vt:lpstr>
      <vt:lpstr>PowerPoint Presentation</vt:lpstr>
      <vt:lpstr>PowerPoint Presentation</vt:lpstr>
      <vt:lpstr>Non-Universality: A fifth force? </vt:lpstr>
      <vt:lpstr>   LHCb: Do B-particles decay the same way to electrons and muons ?</vt:lpstr>
      <vt:lpstr>   LHCb: Do B-particles decay the same way to electrons and muons ?</vt:lpstr>
      <vt:lpstr>   March 23 2021: Newspapers… “cautious excitement” </vt:lpstr>
      <vt:lpstr>PowerPoint Presentation</vt:lpstr>
      <vt:lpstr>Future: “Circles and Triangles”</vt:lpstr>
      <vt:lpstr>Future: “Circles and Triangles”</vt:lpstr>
      <vt:lpstr>4 Forces of the Universe</vt:lpstr>
      <vt:lpstr>             Electron                                       Muon</vt:lpstr>
      <vt:lpstr> March 23 2021: Nikhef and LHCb/CERN public web-pages</vt:lpstr>
      <vt:lpstr>   A story on darts and penguins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829</cp:revision>
  <cp:lastPrinted>2021-01-20T08:03:16Z</cp:lastPrinted>
  <dcterms:created xsi:type="dcterms:W3CDTF">2018-08-16T13:53:51Z</dcterms:created>
  <dcterms:modified xsi:type="dcterms:W3CDTF">2021-09-04T09:17:17Z</dcterms:modified>
</cp:coreProperties>
</file>